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1080" r:id="rId2"/>
    <p:sldId id="1249" r:id="rId3"/>
    <p:sldId id="1253" r:id="rId4"/>
    <p:sldId id="1259" r:id="rId5"/>
    <p:sldId id="1263" r:id="rId6"/>
    <p:sldId id="1264" r:id="rId7"/>
    <p:sldId id="1265" r:id="rId8"/>
    <p:sldId id="1258" r:id="rId9"/>
    <p:sldId id="1260" r:id="rId10"/>
    <p:sldId id="1261" r:id="rId11"/>
    <p:sldId id="1262" r:id="rId12"/>
    <p:sldId id="1266" r:id="rId13"/>
    <p:sldId id="1247" r:id="rId14"/>
    <p:sldId id="1175" r:id="rId15"/>
    <p:sldId id="1191" r:id="rId16"/>
    <p:sldId id="1190" r:id="rId17"/>
    <p:sldId id="1163" r:id="rId18"/>
    <p:sldId id="1206" r:id="rId19"/>
    <p:sldId id="1165" r:id="rId20"/>
    <p:sldId id="1254" r:id="rId21"/>
    <p:sldId id="1215" r:id="rId22"/>
    <p:sldId id="1257" r:id="rId23"/>
    <p:sldId id="1252" r:id="rId24"/>
    <p:sldId id="1255" r:id="rId25"/>
    <p:sldId id="1134" r:id="rId26"/>
    <p:sldId id="1217" r:id="rId27"/>
    <p:sldId id="1231" r:id="rId28"/>
    <p:sldId id="1233" r:id="rId29"/>
    <p:sldId id="1270" r:id="rId30"/>
    <p:sldId id="1234" r:id="rId31"/>
    <p:sldId id="1238" r:id="rId32"/>
    <p:sldId id="1237" r:id="rId33"/>
    <p:sldId id="1229" r:id="rId34"/>
    <p:sldId id="1256" r:id="rId35"/>
    <p:sldId id="1221" r:id="rId36"/>
    <p:sldId id="1248" r:id="rId37"/>
    <p:sldId id="1271" r:id="rId38"/>
    <p:sldId id="1223" r:id="rId39"/>
    <p:sldId id="1180" r:id="rId40"/>
    <p:sldId id="1187" r:id="rId41"/>
    <p:sldId id="1185" r:id="rId42"/>
    <p:sldId id="1200" r:id="rId43"/>
    <p:sldId id="1158" r:id="rId44"/>
    <p:sldId id="353" r:id="rId45"/>
    <p:sldId id="1242" r:id="rId46"/>
    <p:sldId id="1243" r:id="rId47"/>
    <p:sldId id="1240" r:id="rId48"/>
    <p:sldId id="1183" r:id="rId49"/>
    <p:sldId id="1186" r:id="rId50"/>
    <p:sldId id="857" r:id="rId51"/>
    <p:sldId id="1207" r:id="rId52"/>
    <p:sldId id="1208" r:id="rId53"/>
    <p:sldId id="1209" r:id="rId54"/>
    <p:sldId id="1211" r:id="rId55"/>
    <p:sldId id="1220" r:id="rId56"/>
    <p:sldId id="1225" r:id="rId57"/>
    <p:sldId id="1239" r:id="rId58"/>
    <p:sldId id="1214" r:id="rId59"/>
    <p:sldId id="1268" r:id="rId60"/>
    <p:sldId id="1269" r:id="rId61"/>
    <p:sldId id="1216" r:id="rId62"/>
    <p:sldId id="1267" r:id="rId63"/>
    <p:sldId id="1272" r:id="rId64"/>
    <p:sldId id="1273" r:id="rId65"/>
  </p:sldIdLst>
  <p:sldSz cx="9144000" cy="6858000" type="screen4x3"/>
  <p:notesSz cx="69850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99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00"/>
    <a:srgbClr val="808080"/>
    <a:srgbClr val="00FFFF"/>
    <a:srgbClr val="F8F8F8"/>
    <a:srgbClr val="00FFCC"/>
    <a:srgbClr val="66FFCC"/>
    <a:srgbClr val="FF66CC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28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12840"/>
    </p:cViewPr>
  </p:sorterViewPr>
  <p:notesViewPr>
    <p:cSldViewPr>
      <p:cViewPr varScale="1">
        <p:scale>
          <a:sx n="55" d="100"/>
          <a:sy n="55" d="100"/>
        </p:scale>
        <p:origin x="-1800" y="-84"/>
      </p:cViewPr>
      <p:guideLst>
        <p:guide orient="horz" pos="2920"/>
        <p:guide pos="220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6" Type="http://schemas.openxmlformats.org/officeDocument/2006/relationships/image" Target="../media/image14.wmf"/><Relationship Id="rId5" Type="http://schemas.openxmlformats.org/officeDocument/2006/relationships/image" Target="../media/image13.wmf"/><Relationship Id="rId4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emf"/><Relationship Id="rId1" Type="http://schemas.openxmlformats.org/officeDocument/2006/relationships/image" Target="../media/image55.emf"/><Relationship Id="rId4" Type="http://schemas.openxmlformats.org/officeDocument/2006/relationships/image" Target="../media/image5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t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05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b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6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050" y="8805863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solidFill>
                  <a:schemeClr val="tx1"/>
                </a:solidFill>
              </a:defRPr>
            </a:lvl1pPr>
          </a:lstStyle>
          <a:p>
            <a:fld id="{DA240BDF-8803-4EDE-8C8F-CB5E1E0753F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t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b" anchorCtr="0" compatLnSpc="1">
            <a:prstTxWarp prst="textNoShape">
              <a:avLst/>
            </a:prstTxWarp>
          </a:bodyPr>
          <a:lstStyle>
            <a:lvl1pPr algn="l" defTabSz="941388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74" tIns="47087" rIns="94174" bIns="47087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solidFill>
                  <a:schemeClr val="tx1"/>
                </a:solidFill>
              </a:defRPr>
            </a:lvl1pPr>
          </a:lstStyle>
          <a:p>
            <a:fld id="{240BCBA4-9E5C-46A1-A02A-C15FF80F0D3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543313-93E7-4F4B-9E61-9551566F676F}" type="slidenum">
              <a:rPr lang="en-US"/>
              <a:pPr/>
              <a:t>1</a:t>
            </a:fld>
            <a:endParaRPr lang="en-US"/>
          </a:p>
        </p:txBody>
      </p:sp>
      <p:sp>
        <p:nvSpPr>
          <p:cNvPr id="84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Hadron spectrum, quark masses, </a:t>
            </a:r>
            <a:r>
              <a:rPr lang="en-US" dirty="0" err="1" smtClean="0"/>
              <a:t>pseudoscalar</a:t>
            </a:r>
            <a:r>
              <a:rPr lang="en-US" dirty="0" smtClean="0"/>
              <a:t> meson decay constants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</a:t>
            </a:r>
            <a:r>
              <a:rPr lang="en-US" dirty="0" err="1" smtClean="0"/>
              <a:t>sqrt</a:t>
            </a:r>
            <a:r>
              <a:rPr lang="en-US" dirty="0" smtClean="0"/>
              <a:t>(s) ranges?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BCBA4-9E5C-46A1-A02A-C15FF80F0D3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17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7C396-6F64-4AE4-BC68-34F23EB7503C}" type="slidenum">
              <a:rPr lang="en-US"/>
              <a:pPr/>
              <a:t>18</a:t>
            </a:fld>
            <a:endParaRPr lang="en-US"/>
          </a:p>
        </p:txBody>
      </p:sp>
      <p:sp>
        <p:nvSpPr>
          <p:cNvPr id="90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3738"/>
            <a:ext cx="4635500" cy="3476625"/>
          </a:xfrm>
          <a:ln/>
        </p:spPr>
      </p:sp>
      <p:sp>
        <p:nvSpPr>
          <p:cNvPr id="907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35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FDB63C-29D2-D94E-B818-A89F9654C1E1}" type="slidenum">
              <a:rPr lang="it-IT"/>
              <a:pPr/>
              <a:t>21</a:t>
            </a:fld>
            <a:endParaRPr lang="it-IT"/>
          </a:p>
        </p:txBody>
      </p:sp>
      <p:sp>
        <p:nvSpPr>
          <p:cNvPr id="66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EADD6D-3EE6-45D2-9DBE-1BCA9E6A7E9D}" type="slidenum">
              <a:rPr lang="en-US"/>
              <a:pPr/>
              <a:t>24</a:t>
            </a:fld>
            <a:endParaRPr lang="en-US"/>
          </a:p>
        </p:txBody>
      </p:sp>
      <p:sp>
        <p:nvSpPr>
          <p:cNvPr id="145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45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94DE7B-3E3E-4100-8572-B73DC5612D09}" type="slidenum">
              <a:rPr lang="en-US"/>
              <a:pPr/>
              <a:t>25</a:t>
            </a:fld>
            <a:endParaRPr lang="en-US"/>
          </a:p>
        </p:txBody>
      </p:sp>
      <p:sp>
        <p:nvSpPr>
          <p:cNvPr id="156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56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6EEEF-7FB1-449D-9F58-E8B191EB3C7F}" type="slidenum">
              <a:rPr lang="en-US"/>
              <a:pPr/>
              <a:t>31</a:t>
            </a:fld>
            <a:endParaRPr lang="en-US"/>
          </a:p>
        </p:txBody>
      </p:sp>
      <p:sp>
        <p:nvSpPr>
          <p:cNvPr id="92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3738"/>
            <a:ext cx="4635500" cy="3476625"/>
          </a:xfrm>
          <a:ln/>
        </p:spPr>
      </p:sp>
      <p:sp>
        <p:nvSpPr>
          <p:cNvPr id="92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35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8D2CC4-EC70-41A0-8FD8-D3EB415DE993}" type="slidenum">
              <a:rPr lang="en-US"/>
              <a:pPr/>
              <a:t>2</a:t>
            </a:fld>
            <a:endParaRPr lang="en-US"/>
          </a:p>
        </p:txBody>
      </p:sp>
      <p:sp>
        <p:nvSpPr>
          <p:cNvPr id="152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2150"/>
            <a:ext cx="4637088" cy="3478213"/>
          </a:xfrm>
          <a:ln/>
        </p:spPr>
      </p:sp>
      <p:sp>
        <p:nvSpPr>
          <p:cNvPr id="152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5126"/>
          </a:xfrm>
        </p:spPr>
        <p:txBody>
          <a:bodyPr/>
          <a:lstStyle/>
          <a:p>
            <a:pPr lvl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Baryon anomaly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ＭＳ Ｐゴシック" pitchFamily="34" charset="-128"/>
              </a:rPr>
              <a:t>We returned to developing cost effective and ECO-friendly eRHIC option with ERL located in the existing RHIC tunnel. We plan to install all magnets for 6 passes and 30 GeV from the start and then build up SRF linac from 1 GeV to 5 GeV per pass.</a:t>
            </a:r>
          </a:p>
          <a:p>
            <a:r>
              <a:rPr lang="en-US" smtClean="0">
                <a:ea typeface="ＭＳ Ｐゴシック" pitchFamily="34" charset="-128"/>
              </a:rPr>
              <a:t>In this case electrons will pass through the detector halls in the way to the top energy, will collide in up to 3 IRs. Then they will be decelerated to the injection energy and damped.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D646BC-9DAA-4BCA-8A20-D5D25084EB3B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0FC61-7A92-4C65-8F02-8429D7C6CB4A}" type="slidenum">
              <a:rPr lang="en-US"/>
              <a:pPr/>
              <a:t>44</a:t>
            </a:fld>
            <a:endParaRPr lang="en-US"/>
          </a:p>
        </p:txBody>
      </p:sp>
      <p:sp>
        <p:nvSpPr>
          <p:cNvPr id="373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4689" indent="-29026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059" indent="-2322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5483" indent="-2322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89907" indent="-232212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4331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18754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3178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47602" indent="-23221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3FA128-8A6F-1945-A013-7C92BD6F2B31}" type="slidenum">
              <a:rPr lang="en-US" sz="1200">
                <a:latin typeface="Times" charset="0"/>
              </a:rPr>
              <a:pPr eaLnBrk="1" hangingPunct="1"/>
              <a:t>48</a:t>
            </a:fld>
            <a:endParaRPr lang="en-US" sz="1200" dirty="0">
              <a:latin typeface="Times" charset="0"/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95325"/>
            <a:ext cx="4635500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A338E-72FA-4FB5-B5ED-33074B1DC29E}" type="slidenum">
              <a:rPr lang="en-US"/>
              <a:pPr/>
              <a:t>50</a:t>
            </a:fld>
            <a:endParaRPr lang="en-US"/>
          </a:p>
        </p:txBody>
      </p:sp>
      <p:sp>
        <p:nvSpPr>
          <p:cNvPr id="142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0563"/>
            <a:ext cx="4687888" cy="3516312"/>
          </a:xfrm>
          <a:ln w="12700" cap="flat"/>
        </p:spPr>
      </p:sp>
      <p:sp>
        <p:nvSpPr>
          <p:cNvPr id="142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437063"/>
            <a:ext cx="5130800" cy="4130675"/>
          </a:xfrm>
          <a:noFill/>
          <a:ln/>
        </p:spPr>
        <p:txBody>
          <a:bodyPr lIns="92483" tIns="46243" rIns="92483" bIns="46243"/>
          <a:lstStyle/>
          <a:p>
            <a:r>
              <a:rPr lang="en-US" dirty="0"/>
              <a:t>RHIC, as a high-energy polarized proton collider, really represents an outstanding achievement in accelerator physics.  . . . [equipment]. 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B52EFA-8479-4CB6-BD7C-B3A455BD0893}" type="slidenum">
              <a:rPr lang="en-US"/>
              <a:pPr/>
              <a:t>51</a:t>
            </a:fld>
            <a:endParaRPr lang="en-US"/>
          </a:p>
        </p:txBody>
      </p:sp>
      <p:sp>
        <p:nvSpPr>
          <p:cNvPr id="90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3738"/>
            <a:ext cx="4635500" cy="3476625"/>
          </a:xfrm>
          <a:ln/>
        </p:spPr>
      </p:sp>
      <p:sp>
        <p:nvSpPr>
          <p:cNvPr id="90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35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C2C0C7-4F68-4DF0-8DE8-A5F70D9FF749}" type="slidenum">
              <a:rPr lang="en-US"/>
              <a:pPr/>
              <a:t>52</a:t>
            </a:fld>
            <a:endParaRPr lang="en-US"/>
          </a:p>
        </p:txBody>
      </p:sp>
      <p:sp>
        <p:nvSpPr>
          <p:cNvPr id="91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3738"/>
            <a:ext cx="4635500" cy="3476625"/>
          </a:xfrm>
          <a:ln/>
        </p:spPr>
      </p:sp>
      <p:sp>
        <p:nvSpPr>
          <p:cNvPr id="91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3538"/>
          </a:xfrm>
        </p:spPr>
        <p:txBody>
          <a:bodyPr/>
          <a:lstStyle/>
          <a:p>
            <a:r>
              <a:rPr lang="en-US"/>
              <a:t>BFKL: Balitsky, Lipatov, Fadin, Kuraev</a:t>
            </a:r>
          </a:p>
          <a:p>
            <a:r>
              <a:rPr lang="en-US"/>
              <a:t>JIMWLK: Jilian-Marian, Ianescu, McLarren, Weigert, Lianidov, Kovner</a:t>
            </a:r>
          </a:p>
          <a:p>
            <a:r>
              <a:rPr lang="en-US"/>
              <a:t>BK: Balitsky, Kotchekov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7D8770-4E0E-409E-9418-EE8174396CA6}" type="slidenum">
              <a:rPr lang="en-US"/>
              <a:pPr/>
              <a:t>53</a:t>
            </a:fld>
            <a:endParaRPr lang="en-US"/>
          </a:p>
        </p:txBody>
      </p:sp>
      <p:sp>
        <p:nvSpPr>
          <p:cNvPr id="91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3738"/>
            <a:ext cx="4635500" cy="3476625"/>
          </a:xfrm>
          <a:ln/>
        </p:spPr>
      </p:sp>
      <p:sp>
        <p:nvSpPr>
          <p:cNvPr id="91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35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7C737-E448-4A17-A7EB-CC17293F16BC}" type="slidenum">
              <a:rPr lang="en-US"/>
              <a:pPr/>
              <a:t>54</a:t>
            </a:fld>
            <a:endParaRPr lang="en-US"/>
          </a:p>
        </p:txBody>
      </p:sp>
      <p:sp>
        <p:nvSpPr>
          <p:cNvPr id="109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195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9F1E6A-1711-405B-A69F-D76BB49980E6}" type="slidenum">
              <a:rPr lang="en-US"/>
              <a:pPr/>
              <a:t>55</a:t>
            </a:fld>
            <a:endParaRPr lang="en-US"/>
          </a:p>
        </p:txBody>
      </p:sp>
      <p:sp>
        <p:nvSpPr>
          <p:cNvPr id="107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0300" y="685800"/>
            <a:ext cx="4673600" cy="3505200"/>
          </a:xfrm>
          <a:ln/>
        </p:spPr>
      </p:sp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9600"/>
            <a:ext cx="5105400" cy="4191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0D4F77-96B2-4CEA-B332-4CEBB059FE48}" type="slidenum">
              <a:rPr lang="en-US"/>
              <a:pPr/>
              <a:t>3</a:t>
            </a:fld>
            <a:endParaRPr lang="en-US"/>
          </a:p>
        </p:txBody>
      </p:sp>
      <p:sp>
        <p:nvSpPr>
          <p:cNvPr id="136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4167" y="693716"/>
            <a:ext cx="4656667" cy="3476625"/>
          </a:xfrm>
          <a:ln/>
        </p:spPr>
      </p:sp>
      <p:sp>
        <p:nvSpPr>
          <p:cNvPr id="136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03725"/>
            <a:ext cx="5588000" cy="4173538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A9E0A05-389D-4801-BF0F-8E93D643D818}" type="slidenum">
              <a:rPr lang="en-US" smtClean="0">
                <a:latin typeface="Arial" pitchFamily="34" charset="0"/>
                <a:cs typeface="Lucida Sans Unicode" pitchFamily="34" charset="0"/>
              </a:rPr>
              <a:pPr>
                <a:buFont typeface="Times New Roman" pitchFamily="18" charset="0"/>
                <a:buNone/>
              </a:pPr>
              <a:t>56</a:t>
            </a:fld>
            <a:endParaRPr lang="en-US" smtClean="0">
              <a:latin typeface="Arial" pitchFamily="34" charset="0"/>
              <a:cs typeface="Lucida Sans Unicode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Mark all golden measurements or none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BCBA4-9E5C-46A1-A02A-C15FF80F0D3D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69B923-3C00-4C6F-B0E8-3572FD9C0755}" type="slidenum">
              <a:rPr lang="en-US"/>
              <a:pPr/>
              <a:t>62</a:t>
            </a:fld>
            <a:endParaRPr lang="en-US"/>
          </a:p>
        </p:txBody>
      </p:sp>
      <p:sp>
        <p:nvSpPr>
          <p:cNvPr id="117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9AE877-5A93-4CCF-A51D-E0F29BB2DDD8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50179" name="Rectangle 24"/>
          <p:cNvSpPr txBox="1">
            <a:spLocks noGrp="1" noChangeArrowheads="1"/>
          </p:cNvSpPr>
          <p:nvPr/>
        </p:nvSpPr>
        <p:spPr bwMode="auto">
          <a:xfrm>
            <a:off x="3956249" y="8805540"/>
            <a:ext cx="3027154" cy="463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63" tIns="46431" rIns="92863" bIns="46431" anchor="b"/>
          <a:lstStyle/>
          <a:p>
            <a:pPr algn="r" defTabSz="928743" fontAlgn="auto">
              <a:spcBef>
                <a:spcPts val="0"/>
              </a:spcBef>
              <a:spcAft>
                <a:spcPts val="0"/>
              </a:spcAft>
            </a:pPr>
            <a:fld id="{1766B3B2-40CA-45FE-AB5F-B5C1573C217F}" type="slidenum">
              <a:rPr lang="en-US" sz="1200">
                <a:solidFill>
                  <a:srgbClr val="000000"/>
                </a:solidFill>
              </a:rPr>
              <a:pPr algn="r" defTabSz="928743" fontAlgn="auto">
                <a:spcBef>
                  <a:spcPts val="0"/>
                </a:spcBef>
                <a:spcAft>
                  <a:spcPts val="0"/>
                </a:spcAft>
              </a:pPr>
              <a:t>64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0180" name="Text Box 1"/>
          <p:cNvSpPr txBox="1">
            <a:spLocks noChangeArrowheads="1"/>
          </p:cNvSpPr>
          <p:nvPr/>
        </p:nvSpPr>
        <p:spPr bwMode="auto">
          <a:xfrm>
            <a:off x="3887486" y="8730618"/>
            <a:ext cx="2972783" cy="45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258" tIns="46934" rIns="90258" bIns="46934" anchor="b"/>
          <a:lstStyle/>
          <a:p>
            <a:pPr algn="r" defTabSz="928743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57989" algn="l"/>
                <a:tab pos="915975" algn="l"/>
                <a:tab pos="1375560" algn="l"/>
                <a:tab pos="1833548" algn="l"/>
                <a:tab pos="2293132" algn="l"/>
                <a:tab pos="2751120" algn="l"/>
                <a:tab pos="3207513" algn="l"/>
                <a:tab pos="3667097" algn="l"/>
                <a:tab pos="4125086" algn="l"/>
                <a:tab pos="4584670" algn="l"/>
                <a:tab pos="5042657" algn="l"/>
                <a:tab pos="5500645" algn="l"/>
                <a:tab pos="5960230" algn="l"/>
                <a:tab pos="6418216" algn="l"/>
                <a:tab pos="6877801" algn="l"/>
                <a:tab pos="7335790" algn="l"/>
                <a:tab pos="7793777" algn="l"/>
                <a:tab pos="8253361" algn="l"/>
                <a:tab pos="8711350" algn="l"/>
                <a:tab pos="9170934" algn="l"/>
              </a:tabLst>
            </a:pPr>
            <a:fld id="{F1E9E5A7-CB50-40E1-88AB-776CE75A0614}" type="slidenum">
              <a:rPr lang="en-US" sz="1200">
                <a:solidFill>
                  <a:srgbClr val="000000"/>
                </a:solidFill>
              </a:rPr>
              <a:pPr algn="r" defTabSz="928743" fontAlgn="auto"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57989" algn="l"/>
                  <a:tab pos="915975" algn="l"/>
                  <a:tab pos="1375560" algn="l"/>
                  <a:tab pos="1833548" algn="l"/>
                  <a:tab pos="2293132" algn="l"/>
                  <a:tab pos="2751120" algn="l"/>
                  <a:tab pos="3207513" algn="l"/>
                  <a:tab pos="3667097" algn="l"/>
                  <a:tab pos="4125086" algn="l"/>
                  <a:tab pos="4584670" algn="l"/>
                  <a:tab pos="5042657" algn="l"/>
                  <a:tab pos="5500645" algn="l"/>
                  <a:tab pos="5960230" algn="l"/>
                  <a:tab pos="6418216" algn="l"/>
                  <a:tab pos="6877801" algn="l"/>
                  <a:tab pos="7335790" algn="l"/>
                  <a:tab pos="7793777" algn="l"/>
                  <a:tab pos="8253361" algn="l"/>
                  <a:tab pos="8711350" algn="l"/>
                  <a:tab pos="9170934" algn="l"/>
                </a:tabLst>
              </a:pPr>
              <a:t>64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0181" name="Text Box 2"/>
          <p:cNvSpPr txBox="1">
            <a:spLocks noChangeArrowheads="1"/>
          </p:cNvSpPr>
          <p:nvPr/>
        </p:nvSpPr>
        <p:spPr bwMode="auto">
          <a:xfrm>
            <a:off x="1210542" y="696600"/>
            <a:ext cx="4442384" cy="34479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702" tIns="45852" rIns="91702" bIns="45852" anchor="ctr"/>
          <a:lstStyle/>
          <a:p>
            <a:pPr defTabSz="928743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182" name="Rectangle 3"/>
          <p:cNvSpPr>
            <a:spLocks noGrp="1" noChangeArrowheads="1"/>
          </p:cNvSpPr>
          <p:nvPr>
            <p:ph type="body"/>
          </p:nvPr>
        </p:nvSpPr>
        <p:spPr>
          <a:xfrm>
            <a:off x="698821" y="4404364"/>
            <a:ext cx="5560175" cy="4144532"/>
          </a:xfrm>
          <a:noFill/>
          <a:ln>
            <a:solidFill>
              <a:srgbClr val="000000"/>
            </a:solidFill>
          </a:ln>
        </p:spPr>
        <p:txBody>
          <a:bodyPr wrap="none" anchor="ctr"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3718D4-30FC-44E5-B014-F0A480E82298}" type="slidenum">
              <a:rPr lang="en-US"/>
              <a:pPr/>
              <a:t>4</a:t>
            </a:fld>
            <a:endParaRPr lang="en-US"/>
          </a:p>
        </p:txBody>
      </p:sp>
      <p:sp>
        <p:nvSpPr>
          <p:cNvPr id="124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Scattering energy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8262A7-3278-438C-9822-E80B7E546A64}" type="slidenum">
              <a:rPr lang="en-US"/>
              <a:pPr/>
              <a:t>6</a:t>
            </a:fld>
            <a:endParaRPr lang="en-US"/>
          </a:p>
        </p:txBody>
      </p:sp>
      <p:sp>
        <p:nvSpPr>
          <p:cNvPr id="141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884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[While some a generation or so ahead of me have enjoyed very exciting careers [centered on][based around] the discovery and development of QCD, …]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1344D0-F1FE-4BEB-AD16-87879286EC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8759B-A585-4681-85BB-33C3B4C9D0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28600"/>
            <a:ext cx="21717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627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2746A-A1C3-4A9B-9216-456081A816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F42501-B949-4497-900A-85D7539E19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286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ECE729D-4A9E-497C-A7DB-296958F94F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8301BA0-7841-47FF-B1CB-F410F54768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8600" y="228600"/>
            <a:ext cx="86868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400800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105E4C2-DDCC-49BD-ADB3-461273BD2B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0386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40386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3055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FC5D7BE-ACC1-42F5-BD64-96D468D5F3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0" y="6310086"/>
            <a:ext cx="3048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CA4942-7CEE-491C-9F3A-ADE7BC2C49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2CB32-AB80-4E8D-B434-E5C8B99D37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AA7B0-FB55-442B-B730-0F02697EC4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01BFD7-43E8-4CB4-B0C3-EA2D5ED73A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7258"/>
            <a:ext cx="3810000" cy="319088"/>
          </a:xfrm>
        </p:spPr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80A51C-0834-4D37-9F6C-E61A03BDE5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48000" y="6310086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159FB-7DEB-45DF-BF94-DE0F7425313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F8421-50D9-4AEA-9973-92E17469AE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4D87B-1888-4748-AE98-A3A05193F3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400800"/>
            <a:ext cx="38100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</a:defRPr>
            </a:lvl1pPr>
          </a:lstStyle>
          <a:p>
            <a:fld id="{87DC4EF3-C510-4D91-A9B0-DB231320F72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6200" y="6289675"/>
            <a:ext cx="9144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i="1">
          <a:solidFill>
            <a:srgbClr val="FFFF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99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5.png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44.png"/><Relationship Id="rId4" Type="http://schemas.openxmlformats.org/officeDocument/2006/relationships/image" Target="../media/image34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wmf"/><Relationship Id="rId11" Type="http://schemas.openxmlformats.org/officeDocument/2006/relationships/image" Target="../media/image54.png"/><Relationship Id="rId5" Type="http://schemas.openxmlformats.org/officeDocument/2006/relationships/oleObject" Target="../embeddings/oleObject15.bin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52.png"/><Relationship Id="rId9" Type="http://schemas.openxmlformats.org/officeDocument/2006/relationships/oleObject" Target="../embeddings/oleObject18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bnl.gov/conferences/index.php/EIC_R%25D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06.jpeg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109.jpeg"/><Relationship Id="rId4" Type="http://schemas.openxmlformats.org/officeDocument/2006/relationships/image" Target="../media/image104.jpeg"/><Relationship Id="rId9" Type="http://schemas.openxmlformats.org/officeDocument/2006/relationships/image" Target="../media/image10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2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485072"/>
            <a:ext cx="2209800" cy="2044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" t="21114" r="71301" b="47180"/>
          <a:stretch>
            <a:fillRect/>
          </a:stretch>
        </p:blipFill>
        <p:spPr bwMode="auto">
          <a:xfrm>
            <a:off x="342900" y="2878137"/>
            <a:ext cx="2203364" cy="19224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2" name="Picture 12" descr="Untitled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2895600"/>
            <a:ext cx="1676400" cy="1828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458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4910138"/>
            <a:ext cx="640080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 Alamos National Lab</a:t>
            </a:r>
          </a:p>
        </p:txBody>
      </p:sp>
      <p:sp>
        <p:nvSpPr>
          <p:cNvPr id="845829" name="Text Box 5"/>
          <p:cNvSpPr txBox="1">
            <a:spLocks noChangeArrowheads="1"/>
          </p:cNvSpPr>
          <p:nvPr/>
        </p:nvSpPr>
        <p:spPr bwMode="auto">
          <a:xfrm>
            <a:off x="838200" y="4510088"/>
            <a:ext cx="7405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Christine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 Aidala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45830" name="Text Box 6"/>
          <p:cNvSpPr txBox="1">
            <a:spLocks noChangeArrowheads="1"/>
          </p:cNvSpPr>
          <p:nvPr/>
        </p:nvSpPr>
        <p:spPr bwMode="auto">
          <a:xfrm>
            <a:off x="3276600" y="5918200"/>
            <a:ext cx="25859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February 21, 2012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45833" name="Text Box 9"/>
          <p:cNvSpPr txBox="1">
            <a:spLocks noChangeArrowheads="1"/>
          </p:cNvSpPr>
          <p:nvPr/>
        </p:nvSpPr>
        <p:spPr bwMode="auto">
          <a:xfrm>
            <a:off x="2188157" y="5562600"/>
            <a:ext cx="47460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TNT Colloquium, Duke University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4583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304800" y="76200"/>
            <a:ext cx="8534400" cy="32766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Electron-Ion Collider:</a:t>
            </a:r>
            <a:b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Tackling QCD from the Inside </a:t>
            </a:r>
            <a:b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(of Nucleons and Nuclei) Out</a:t>
            </a:r>
            <a:r>
              <a:rPr lang="en-US" b="1" dirty="0"/>
              <a:t/>
            </a:r>
            <a:br>
              <a:rPr lang="en-US" b="1" dirty="0"/>
            </a:br>
            <a:endParaRPr lang="en-US" sz="4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4216" y="2209800"/>
            <a:ext cx="4857750" cy="181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762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Example: Non-linear QCD evolution at low parton momentum fractions</a:t>
            </a:r>
            <a:endParaRPr lang="en-US" sz="3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76400" y="3880919"/>
          <a:ext cx="1938867" cy="691081"/>
        </p:xfrm>
        <a:graphic>
          <a:graphicData uri="http://schemas.openxmlformats.org/presentationml/2006/ole">
            <p:oleObj spid="_x0000_s2402306" name="Equation" r:id="rId4" imgW="1282680" imgH="457200" progId="Equation.3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5943600" y="3102166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Phys. Rev. D80, 034031 (2009)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524000"/>
            <a:ext cx="3557588" cy="405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 bwMode="auto">
          <a:xfrm>
            <a:off x="4191000" y="2088932"/>
            <a:ext cx="3200400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762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Example: Dropping the simplifying assumption of </a:t>
            </a:r>
            <a:r>
              <a:rPr lang="en-US" sz="3800" dirty="0" err="1" smtClean="0"/>
              <a:t>collinearity</a:t>
            </a:r>
            <a:endParaRPr lang="en-US" sz="38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grpSp>
        <p:nvGrpSpPr>
          <p:cNvPr id="3" name="Group 27"/>
          <p:cNvGrpSpPr/>
          <p:nvPr/>
        </p:nvGrpSpPr>
        <p:grpSpPr>
          <a:xfrm>
            <a:off x="76200" y="1600200"/>
            <a:ext cx="8901708" cy="4343400"/>
            <a:chOff x="76200" y="1600200"/>
            <a:chExt cx="8901708" cy="4343400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1600200"/>
              <a:ext cx="8901708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1944021" y="3533775"/>
              <a:ext cx="1294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Transversity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44021" y="4267200"/>
              <a:ext cx="726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Sivers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934496" y="4774168"/>
              <a:ext cx="1472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Boer-</a:t>
              </a:r>
              <a:r>
                <a:rPr lang="en-US" dirty="0" err="1" smtClean="0">
                  <a:solidFill>
                    <a:srgbClr val="C00000"/>
                  </a:solidFill>
                </a:rPr>
                <a:t>Mulders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05030" y="5050393"/>
              <a:ext cx="127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Pretzelosity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34006" y="4926568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Collins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15747" y="4343400"/>
              <a:ext cx="1356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Polarizing FF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84356" y="2514600"/>
              <a:ext cx="1828800" cy="1524000"/>
            </a:xfrm>
            <a:prstGeom prst="rect">
              <a:avLst/>
            </a:prstGeom>
            <a:solidFill>
              <a:schemeClr val="bg1">
                <a:lumMod val="6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48200" y="2514600"/>
              <a:ext cx="1828800" cy="1524000"/>
            </a:xfrm>
            <a:prstGeom prst="rect">
              <a:avLst/>
            </a:prstGeom>
            <a:solidFill>
              <a:schemeClr val="bg1">
                <a:lumMod val="6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435512" y="5252260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86548" y="2570512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4575" y="2590800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Collinear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413671" y="2590800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Collinear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1143000" y="5912068"/>
            <a:ext cx="67818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Spin-momentum correlations: S•(p</a:t>
            </a:r>
            <a:r>
              <a:rPr lang="en-US" sz="2800" i="1" baseline="-18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×p</a:t>
            </a:r>
            <a:r>
              <a:rPr lang="en-US" sz="2800" i="1" baseline="-18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800" i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Example: Soft Collinear Effective Theory</a:t>
            </a:r>
            <a:endParaRPr lang="en-US" sz="4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6325" y="2286000"/>
            <a:ext cx="38004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88" y="1600200"/>
            <a:ext cx="4386416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04970" y="1916668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Higgs vs. </a:t>
            </a:r>
            <a:r>
              <a:rPr lang="en-US" dirty="0" err="1" smtClean="0">
                <a:solidFill>
                  <a:schemeClr val="tx1"/>
                </a:solidFill>
              </a:rPr>
              <a:t>p</a:t>
            </a:r>
            <a:r>
              <a:rPr lang="en-US" baseline="-25000" dirty="0" err="1" smtClean="0">
                <a:solidFill>
                  <a:schemeClr val="tx1"/>
                </a:solidFill>
              </a:rPr>
              <a:t>T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70488" y="2438400"/>
            <a:ext cx="533400" cy="13716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0" y="2667000"/>
            <a:ext cx="226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arXiv:1108.3609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935" y="4953000"/>
            <a:ext cx="8547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Offers an alternative framework to handle effects of intrinsic transverse motion of partons!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 smtClean="0"/>
              <a:t>Additional recent theoretical progress in QCD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5791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Renaissance in nuclear </a:t>
            </a:r>
            <a:r>
              <a:rPr lang="en-US" dirty="0" err="1" smtClean="0"/>
              <a:t>pdfs</a:t>
            </a:r>
            <a:endParaRPr lang="en-US" dirty="0" smtClean="0"/>
          </a:p>
          <a:p>
            <a:pPr lvl="1"/>
            <a:r>
              <a:rPr lang="en-US" dirty="0" smtClean="0"/>
              <a:t>EPS2009 parameterization      already 127 citations!</a:t>
            </a:r>
          </a:p>
          <a:p>
            <a:r>
              <a:rPr lang="en-US" dirty="0" smtClean="0"/>
              <a:t>Progress in non-perturbative methods: </a:t>
            </a:r>
          </a:p>
          <a:p>
            <a:pPr lvl="1"/>
            <a:r>
              <a:rPr lang="en-US" dirty="0" smtClean="0"/>
              <a:t>Lattice QCD just starting to                         perform calculations at         physical </a:t>
            </a:r>
            <a:r>
              <a:rPr lang="en-US" dirty="0" err="1" smtClean="0"/>
              <a:t>pion</a:t>
            </a:r>
            <a:r>
              <a:rPr lang="en-US" dirty="0" smtClean="0"/>
              <a:t> mass!</a:t>
            </a:r>
          </a:p>
          <a:p>
            <a:pPr lvl="1"/>
            <a:r>
              <a:rPr lang="en-US" dirty="0" err="1" smtClean="0"/>
              <a:t>AdS</a:t>
            </a:r>
            <a:r>
              <a:rPr lang="en-US" dirty="0" smtClean="0"/>
              <a:t>/CFT “gauge-string duality” an exciting recent development as first fundamentally new handle to try to tackle QCD in decades!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522730"/>
            <a:ext cx="3505200" cy="2745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736416"/>
            <a:ext cx="7767635" cy="328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803487" y="4641416"/>
            <a:ext cx="2216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JHEP 0904, 065 (2009)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5" name="Group 12"/>
          <p:cNvGrpSpPr/>
          <p:nvPr/>
        </p:nvGrpSpPr>
        <p:grpSpPr>
          <a:xfrm>
            <a:off x="5085522" y="1569821"/>
            <a:ext cx="4134678" cy="3680776"/>
            <a:chOff x="5085522" y="1569821"/>
            <a:chExt cx="4134678" cy="3680776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85522" y="1569821"/>
              <a:ext cx="4070155" cy="28497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088834" y="3335947"/>
              <a:ext cx="41313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PACS-CS: PRD81, 074503 (2010)</a:t>
              </a:r>
            </a:p>
            <a:p>
              <a:r>
                <a:rPr lang="en-US" sz="1800" dirty="0" smtClean="0">
                  <a:solidFill>
                    <a:schemeClr val="tx1"/>
                  </a:solidFill>
                </a:rPr>
                <a:t>BMW:      PLB701, 265 (2011)</a:t>
              </a: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19648" y="4419600"/>
              <a:ext cx="187195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CC"/>
                  </a:solidFill>
                </a:rPr>
                <a:t>T. </a:t>
              </a:r>
              <a:r>
                <a:rPr lang="en-US" sz="2400" dirty="0" err="1" smtClean="0">
                  <a:solidFill>
                    <a:srgbClr val="FFFFCC"/>
                  </a:solidFill>
                </a:rPr>
                <a:t>Hatsuda</a:t>
              </a:r>
              <a:r>
                <a:rPr lang="en-US" sz="2400" dirty="0" smtClean="0">
                  <a:solidFill>
                    <a:srgbClr val="FFFFCC"/>
                  </a:solidFill>
                </a:rPr>
                <a:t>, </a:t>
              </a:r>
            </a:p>
            <a:p>
              <a:r>
                <a:rPr lang="en-US" sz="2400" dirty="0" smtClean="0">
                  <a:solidFill>
                    <a:srgbClr val="FFFFCC"/>
                  </a:solidFill>
                </a:rPr>
                <a:t>PANIC 2011</a:t>
              </a:r>
              <a:endParaRPr lang="en-US" sz="2400" dirty="0">
                <a:solidFill>
                  <a:srgbClr val="FFFFCC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990600" y="4080808"/>
            <a:ext cx="6781800" cy="1938992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“Modern-day ‘testing’ of (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perturbative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QCD is as much about pushing the boundaries of its applicability as about the verification that QCD is the correct theory of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hadronic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physics.” </a:t>
            </a:r>
          </a:p>
          <a:p>
            <a:pPr algn="ctr"/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G. Salam, </a:t>
            </a:r>
            <a:r>
              <a:rPr lang="en-US" sz="2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hep</a:t>
            </a:r>
            <a:r>
              <a:rPr lang="en-US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-ph/0207147 (DIS2002 proceedings)</a:t>
            </a:r>
            <a:endParaRPr lang="en-US" sz="2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Electron-Ion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029200"/>
          </a:xfrm>
        </p:spPr>
        <p:txBody>
          <a:bodyPr/>
          <a:lstStyle/>
          <a:p>
            <a:r>
              <a:rPr lang="en-US" dirty="0" smtClean="0"/>
              <a:t>A facility to bring this new era of quantitative QCD to maturity!</a:t>
            </a:r>
          </a:p>
          <a:p>
            <a:r>
              <a:rPr lang="en-US" i="1" dirty="0" smtClean="0"/>
              <a:t>How can QCD matter be described in terms of the quark and gluon </a:t>
            </a:r>
            <a:r>
              <a:rPr lang="en-US" i="1" dirty="0" err="1" smtClean="0"/>
              <a:t>d.o.f</a:t>
            </a:r>
            <a:r>
              <a:rPr lang="en-US" i="1" dirty="0" smtClean="0"/>
              <a:t>. in the field theory?</a:t>
            </a:r>
          </a:p>
          <a:p>
            <a:r>
              <a:rPr lang="en-US" i="1" dirty="0" smtClean="0"/>
              <a:t>How does a colored quark or gluon become a colorless object?</a:t>
            </a:r>
          </a:p>
          <a:p>
            <a:r>
              <a:rPr lang="en-US" dirty="0" smtClean="0"/>
              <a:t>Study in detail</a:t>
            </a:r>
          </a:p>
          <a:p>
            <a:pPr lvl="1"/>
            <a:r>
              <a:rPr lang="en-US" dirty="0" smtClean="0"/>
              <a:t>“Simple” QCD bound states: Nucleons</a:t>
            </a:r>
          </a:p>
          <a:p>
            <a:pPr lvl="1"/>
            <a:r>
              <a:rPr lang="en-US" dirty="0" smtClean="0"/>
              <a:t>Collections of QCD bound states: Nuclei </a:t>
            </a:r>
          </a:p>
          <a:p>
            <a:pPr lvl="1"/>
            <a:r>
              <a:rPr lang="en-US" dirty="0" smtClean="0"/>
              <a:t>Hadronization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2710" y="3886200"/>
            <a:ext cx="1258090" cy="98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5331" y="3890584"/>
            <a:ext cx="1024638" cy="98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1447800" y="4953000"/>
            <a:ext cx="6324600" cy="1077218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Collider energies: Focus on 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sea quarks and </a:t>
            </a:r>
            <a:r>
              <a:rPr lang="en-US" sz="3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gluons</a:t>
            </a:r>
            <a:endParaRPr lang="en-US" sz="3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101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886200"/>
            <a:ext cx="1295400" cy="97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10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an Electron-Ion Collider?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410200" cy="4953000"/>
          </a:xfrm>
        </p:spPr>
        <p:txBody>
          <a:bodyPr/>
          <a:lstStyle/>
          <a:p>
            <a:r>
              <a:rPr lang="en-US" sz="2600" dirty="0" smtClean="0"/>
              <a:t>Deep-inelastic lepton-hadron scattering (DIS): Electroweak probe</a:t>
            </a:r>
          </a:p>
          <a:p>
            <a:pPr lvl="1"/>
            <a:r>
              <a:rPr lang="en-US" sz="2400" dirty="0" smtClean="0"/>
              <a:t>“Clean” processes to interpret (quantum </a:t>
            </a:r>
            <a:r>
              <a:rPr lang="en-US" sz="2400" i="1" dirty="0" smtClean="0"/>
              <a:t>electro</a:t>
            </a:r>
            <a:r>
              <a:rPr lang="en-US" sz="2400" dirty="0" smtClean="0"/>
              <a:t>dynamics!)</a:t>
            </a:r>
          </a:p>
          <a:p>
            <a:pPr lvl="1"/>
            <a:r>
              <a:rPr lang="en-US" sz="2400" dirty="0" smtClean="0"/>
              <a:t>Measurement of scattered electron </a:t>
            </a:r>
            <a:r>
              <a:rPr lang="en-US" sz="2400" dirty="0" smtClean="0">
                <a:sym typeface="Wingdings" pitchFamily="2" charset="2"/>
              </a:rPr>
              <a:t> full kinematic information on partonic scattering</a:t>
            </a:r>
            <a:endParaRPr lang="en-US" sz="2400" dirty="0" smtClean="0"/>
          </a:p>
          <a:p>
            <a:r>
              <a:rPr lang="en-US" sz="2600" dirty="0" smtClean="0"/>
              <a:t>Collider mode </a:t>
            </a:r>
            <a:r>
              <a:rPr lang="en-US" sz="2600" dirty="0" smtClean="0">
                <a:sym typeface="Wingdings" pitchFamily="2" charset="2"/>
              </a:rPr>
              <a:t> Higher energies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Quarks and gluons relevant </a:t>
            </a:r>
            <a:r>
              <a:rPr lang="en-US" sz="2400" dirty="0" err="1" smtClean="0">
                <a:sym typeface="Wingdings" pitchFamily="2" charset="2"/>
              </a:rPr>
              <a:t>d.o.f</a:t>
            </a:r>
            <a:r>
              <a:rPr lang="en-US" sz="2400" dirty="0" smtClean="0">
                <a:sym typeface="Wingdings" pitchFamily="2" charset="2"/>
              </a:rPr>
              <a:t>.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Perturbative QCD applicable</a:t>
            </a:r>
          </a:p>
          <a:p>
            <a:pPr lvl="1"/>
            <a:r>
              <a:rPr lang="en-US" sz="2400" dirty="0" smtClean="0">
                <a:sym typeface="Wingdings" pitchFamily="2" charset="2"/>
              </a:rPr>
              <a:t>Heavier probes accessible (e.g. charm, bottom, W boson exchange)</a:t>
            </a:r>
            <a:endParaRPr lang="en-US" sz="24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3337" t="5580" r="1112" b="697"/>
          <a:stretch>
            <a:fillRect/>
          </a:stretch>
        </p:blipFill>
        <p:spPr bwMode="auto">
          <a:xfrm>
            <a:off x="5638800" y="1066800"/>
            <a:ext cx="3401191" cy="266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4724400"/>
          </a:xfrm>
        </p:spPr>
        <p:txBody>
          <a:bodyPr/>
          <a:lstStyle/>
          <a:p>
            <a:r>
              <a:rPr lang="en-US" i="1" dirty="0" smtClean="0"/>
              <a:t>Polarized</a:t>
            </a:r>
            <a:r>
              <a:rPr lang="en-US" dirty="0" smtClean="0"/>
              <a:t> beams of protons, </a:t>
            </a:r>
            <a:r>
              <a:rPr lang="en-US" baseline="30000" dirty="0" smtClean="0"/>
              <a:t>3</a:t>
            </a:r>
            <a:r>
              <a:rPr lang="en-US" dirty="0" smtClean="0"/>
              <a:t>He</a:t>
            </a:r>
            <a:endParaRPr lang="en-US" baseline="30000" dirty="0" smtClean="0"/>
          </a:p>
          <a:p>
            <a:pPr lvl="1"/>
            <a:r>
              <a:rPr lang="en-US" dirty="0" smtClean="0"/>
              <a:t>Previously only fixed-target polarized experiments!</a:t>
            </a:r>
          </a:p>
          <a:p>
            <a:r>
              <a:rPr lang="en-US" dirty="0" smtClean="0"/>
              <a:t>Beams of light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heavy ions </a:t>
            </a:r>
          </a:p>
          <a:p>
            <a:pPr lvl="1"/>
            <a:r>
              <a:rPr lang="en-US" dirty="0" smtClean="0"/>
              <a:t>Previously only fixed-target </a:t>
            </a:r>
            <a:r>
              <a:rPr lang="en-US" dirty="0" err="1" smtClean="0"/>
              <a:t>e+A</a:t>
            </a:r>
            <a:r>
              <a:rPr lang="en-US" dirty="0" smtClean="0"/>
              <a:t> experiments!</a:t>
            </a:r>
          </a:p>
          <a:p>
            <a:r>
              <a:rPr lang="en-US" dirty="0" smtClean="0"/>
              <a:t>Luminosity </a:t>
            </a:r>
            <a:r>
              <a:rPr lang="en-US" i="1" dirty="0" smtClean="0"/>
              <a:t>100-1000x</a:t>
            </a:r>
            <a:r>
              <a:rPr lang="en-US" dirty="0" smtClean="0"/>
              <a:t> that of HERA </a:t>
            </a:r>
            <a:r>
              <a:rPr lang="en-US" dirty="0" err="1" smtClean="0"/>
              <a:t>e+p</a:t>
            </a:r>
            <a:r>
              <a:rPr lang="en-US" dirty="0" smtClean="0"/>
              <a:t> collider</a:t>
            </a:r>
          </a:p>
          <a:p>
            <a:r>
              <a:rPr lang="en-US" dirty="0" smtClean="0"/>
              <a:t>Two concepts: Add electron facility to RHIC at BNL or ion facility to CEBAF at </a:t>
            </a:r>
            <a:r>
              <a:rPr lang="en-US" dirty="0" err="1" smtClean="0"/>
              <a:t>JLab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ln w="19050"/>
        </p:spPr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800601"/>
            <a:ext cx="2142082" cy="196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43025" y="4801558"/>
            <a:ext cx="2162175" cy="197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" name="Group 40"/>
          <p:cNvGrpSpPr/>
          <p:nvPr/>
        </p:nvGrpSpPr>
        <p:grpSpPr>
          <a:xfrm>
            <a:off x="914401" y="3133200"/>
            <a:ext cx="2666999" cy="3629799"/>
            <a:chOff x="914401" y="3133200"/>
            <a:chExt cx="2666999" cy="3629799"/>
          </a:xfrm>
        </p:grpSpPr>
        <p:pic>
          <p:nvPicPr>
            <p:cNvPr id="2265089" name="Picture 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1" y="3133200"/>
              <a:ext cx="2666999" cy="3629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789081" y="4114800"/>
              <a:ext cx="63991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EIC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95400" y="4800600"/>
            <a:ext cx="1143000" cy="1447800"/>
            <a:chOff x="1295400" y="4800600"/>
            <a:chExt cx="1143000" cy="1447800"/>
          </a:xfrm>
        </p:grpSpPr>
        <p:cxnSp>
          <p:nvCxnSpPr>
            <p:cNvPr id="15" name="Straight Connector 14"/>
            <p:cNvCxnSpPr/>
            <p:nvPr/>
          </p:nvCxnSpPr>
          <p:spPr bwMode="auto">
            <a:xfrm rot="5400000">
              <a:off x="838200" y="5334000"/>
              <a:ext cx="9144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16200000" flipV="1">
              <a:off x="1295400" y="5791200"/>
              <a:ext cx="457200" cy="457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10800000">
              <a:off x="1752600" y="6248400"/>
              <a:ext cx="4572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rot="10800000" flipV="1">
              <a:off x="1295400" y="4800600"/>
              <a:ext cx="304800" cy="76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1371600" y="5029200"/>
              <a:ext cx="1295400" cy="8382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/>
            <p:cNvCxnSpPr/>
            <p:nvPr/>
          </p:nvCxnSpPr>
          <p:spPr bwMode="auto">
            <a:xfrm rot="10800000" flipV="1">
              <a:off x="2209800" y="6096000"/>
              <a:ext cx="228600" cy="1524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0974" y="3124200"/>
            <a:ext cx="386242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5192106" y="4447055"/>
            <a:ext cx="14398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(20x100)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(10x100) </a:t>
            </a:r>
            <a:r>
              <a:rPr lang="en-US" sz="1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/>
          <a:lstStyle/>
          <a:p>
            <a:r>
              <a:rPr lang="en-US" sz="3800" dirty="0" smtClean="0"/>
              <a:t>Accessing quarks and gluons through DIS</a:t>
            </a:r>
            <a:endParaRPr lang="en-US" sz="3800" dirty="0"/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4" cstate="print"/>
          <a:srcRect l="3337" t="5580" r="1112" b="697"/>
          <a:stretch>
            <a:fillRect/>
          </a:stretch>
        </p:blipFill>
        <p:spPr bwMode="auto">
          <a:xfrm>
            <a:off x="63501" y="999768"/>
            <a:ext cx="3401191" cy="266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3668" name="Object 4"/>
          <p:cNvGraphicFramePr>
            <a:graphicFrameLocks noChangeAspect="1"/>
          </p:cNvGraphicFramePr>
          <p:nvPr/>
        </p:nvGraphicFramePr>
        <p:xfrm>
          <a:off x="4248150" y="965200"/>
          <a:ext cx="2873375" cy="2603500"/>
        </p:xfrm>
        <a:graphic>
          <a:graphicData uri="http://schemas.openxmlformats.org/presentationml/2006/ole">
            <p:oleObj spid="_x0000_s2263042" name="Equation" r:id="rId5" imgW="1627200" imgH="1471680" progId="">
              <p:embed/>
            </p:oleObj>
          </a:graphicData>
        </a:graphic>
      </p:graphicFrame>
      <p:sp>
        <p:nvSpPr>
          <p:cNvPr id="113669" name="Rectangle 5"/>
          <p:cNvSpPr>
            <a:spLocks/>
          </p:cNvSpPr>
          <p:nvPr/>
        </p:nvSpPr>
        <p:spPr bwMode="auto">
          <a:xfrm>
            <a:off x="7349066" y="999070"/>
            <a:ext cx="1231900" cy="778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7344838" y="2044703"/>
            <a:ext cx="1231900" cy="54609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inelasticity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7192432" y="2861735"/>
            <a:ext cx="1380068" cy="103293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eaLnBrk="1" hangingPunct="1">
              <a:spcBef>
                <a:spcPts val="1150"/>
              </a:spcBef>
            </a:pPr>
            <a:r>
              <a:rPr lang="en-US" sz="16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momentum fraction of </a:t>
            </a:r>
            <a:r>
              <a:rPr lang="en-US" sz="16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struck quark</a:t>
            </a:r>
            <a:endParaRPr lang="en-US" sz="1600" dirty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4508500" y="3327400"/>
          <a:ext cx="127000" cy="203200"/>
        </p:xfrm>
        <a:graphic>
          <a:graphicData uri="http://schemas.openxmlformats.org/presentationml/2006/ole">
            <p:oleObj spid="_x0000_s2263043" name="Equation" r:id="rId6" imgW="118800" imgH="191880" progId="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63501" y="565090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Comic Sans MS"/>
                <a:cs typeface="Comic Sans MS"/>
              </a:rPr>
              <a:t>Kinematics:</a:t>
            </a:r>
            <a:endParaRPr lang="en-US" sz="2000" b="1" u="sng" dirty="0">
              <a:latin typeface="Comic Sans MS"/>
              <a:cs typeface="Comic Sans M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5451475"/>
            <a:ext cx="12192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proton_hr_ger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38700" y="4530725"/>
            <a:ext cx="1133475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753980" y="3981450"/>
            <a:ext cx="1098378" cy="830997"/>
          </a:xfrm>
          <a:prstGeom prst="rect">
            <a:avLst/>
          </a:prstGeom>
          <a:solidFill>
            <a:srgbClr val="FFFF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Quark splits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into gluon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splits</a:t>
            </a: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Comic Sans MS"/>
                <a:cs typeface="Comic Sans MS"/>
              </a:rPr>
              <a:t>into </a:t>
            </a:r>
            <a:r>
              <a:rPr lang="en-US" sz="12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quarks</a:t>
            </a:r>
            <a:endParaRPr lang="en-US" sz="1200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8788" y="4533900"/>
            <a:ext cx="11699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79638" y="5108575"/>
            <a:ext cx="129540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5213" y="3556000"/>
            <a:ext cx="1212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/>
          <a:srcRect r="43564"/>
          <a:stretch>
            <a:fillRect/>
          </a:stretch>
        </p:blipFill>
        <p:spPr bwMode="auto">
          <a:xfrm>
            <a:off x="2741613" y="4010025"/>
            <a:ext cx="121126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783013" y="3994150"/>
            <a:ext cx="1029549" cy="461665"/>
          </a:xfrm>
          <a:prstGeom prst="rect">
            <a:avLst/>
          </a:prstGeom>
          <a:solidFill>
            <a:srgbClr val="FFFF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  <a:latin typeface="Comic Sans MS"/>
                <a:cs typeface="Comic Sans MS"/>
              </a:rPr>
              <a:t>Gluon splits</a:t>
            </a:r>
          </a:p>
          <a:p>
            <a:r>
              <a:rPr lang="en-US" sz="1200" b="1" dirty="0">
                <a:solidFill>
                  <a:schemeClr val="tx1"/>
                </a:solidFill>
                <a:latin typeface="Comic Sans MS"/>
                <a:cs typeface="Comic Sans MS"/>
              </a:rPr>
              <a:t>into quarks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406400" y="4365625"/>
            <a:ext cx="6197600" cy="173990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975946" y="5970588"/>
            <a:ext cx="214193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>
                <a:latin typeface="Comic Sans MS"/>
                <a:cs typeface="Comic Sans MS"/>
              </a:rPr>
              <a:t>higher √</a:t>
            </a:r>
            <a:r>
              <a:rPr lang="en-US" sz="1600" b="1" dirty="0" err="1">
                <a:latin typeface="Comic Sans MS"/>
                <a:cs typeface="Comic Sans MS"/>
              </a:rPr>
              <a:t>s</a:t>
            </a:r>
            <a:endParaRPr lang="en-US" sz="1600" b="1" dirty="0">
              <a:latin typeface="Comic Sans MS"/>
              <a:cs typeface="Comic Sans MS"/>
            </a:endParaRPr>
          </a:p>
          <a:p>
            <a:pPr algn="ctr"/>
            <a:r>
              <a:rPr lang="en-US" sz="1600" b="1" dirty="0">
                <a:latin typeface="Comic Sans MS"/>
                <a:cs typeface="Comic Sans MS"/>
              </a:rPr>
              <a:t>increases resolution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549900" y="5940425"/>
            <a:ext cx="844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-19</a:t>
            </a:r>
            <a:r>
              <a:rPr lang="en-US" sz="1600"/>
              <a:t>m</a:t>
            </a:r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rot="5400000">
            <a:off x="5619751" y="5832475"/>
            <a:ext cx="3175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651000" y="4886325"/>
            <a:ext cx="844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-16</a:t>
            </a:r>
            <a:r>
              <a:rPr lang="en-US" sz="1600"/>
              <a:t>m</a:t>
            </a: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rot="5400000">
            <a:off x="1720851" y="4778375"/>
            <a:ext cx="3175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 animBg="1"/>
      <p:bldP spid="39" grpId="0"/>
      <p:bldP spid="40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59" name="Text Box 19"/>
          <p:cNvSpPr txBox="1">
            <a:spLocks noChangeArrowheads="1"/>
          </p:cNvSpPr>
          <p:nvPr/>
        </p:nvSpPr>
        <p:spPr bwMode="auto">
          <a:xfrm>
            <a:off x="4249738" y="2286000"/>
            <a:ext cx="4741862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600" dirty="0"/>
              <a:t>Access the gluons in DIS via scaling </a:t>
            </a:r>
            <a:r>
              <a:rPr lang="en-US" sz="2600" dirty="0" smtClean="0"/>
              <a:t>violations in F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structure function:</a:t>
            </a:r>
            <a:endParaRPr lang="en-US" sz="2600" dirty="0"/>
          </a:p>
          <a:p>
            <a:pPr algn="l">
              <a:spcBef>
                <a:spcPct val="20000"/>
              </a:spcBef>
            </a:pPr>
            <a:r>
              <a:rPr lang="en-US" sz="2600" dirty="0"/>
              <a:t>dF</a:t>
            </a:r>
            <a:r>
              <a:rPr lang="en-US" sz="2600" baseline="-18000" dirty="0"/>
              <a:t>2</a:t>
            </a:r>
            <a:r>
              <a:rPr lang="en-US" sz="2600" dirty="0"/>
              <a:t>/dln</a:t>
            </a:r>
            <a:r>
              <a:rPr lang="en-US" sz="2600" i="1" dirty="0"/>
              <a:t>Q</a:t>
            </a:r>
            <a:r>
              <a:rPr lang="en-US" sz="2600" baseline="30000" dirty="0"/>
              <a:t>2</a:t>
            </a:r>
            <a:r>
              <a:rPr lang="en-US" sz="2600" dirty="0"/>
              <a:t> and linear DGLAP evolution in Q</a:t>
            </a:r>
            <a:r>
              <a:rPr lang="en-US" sz="2600" baseline="30000" dirty="0"/>
              <a:t>2</a:t>
            </a:r>
            <a:r>
              <a:rPr lang="en-US" sz="2600" dirty="0"/>
              <a:t> </a:t>
            </a:r>
            <a:r>
              <a:rPr lang="en-US" sz="2600" dirty="0" smtClean="0">
                <a:sym typeface="Wingdings" pitchFamily="2" charset="2"/>
              </a:rPr>
              <a:t> G</a:t>
            </a:r>
            <a:r>
              <a:rPr lang="en-US" sz="2600" dirty="0" smtClean="0">
                <a:sym typeface="Symbol" pitchFamily="18" charset="2"/>
              </a:rPr>
              <a:t>(</a:t>
            </a:r>
            <a:r>
              <a:rPr lang="en-US" sz="2600" i="1" dirty="0" smtClean="0">
                <a:sym typeface="Symbol" pitchFamily="18" charset="2"/>
              </a:rPr>
              <a:t>x</a:t>
            </a:r>
            <a:r>
              <a:rPr lang="en-US" sz="2600" dirty="0" smtClean="0">
                <a:sym typeface="Symbol" pitchFamily="18" charset="2"/>
              </a:rPr>
              <a:t>,</a:t>
            </a:r>
            <a:r>
              <a:rPr lang="en-US" sz="2600" i="1" dirty="0" smtClean="0">
                <a:sym typeface="Symbol" pitchFamily="18" charset="2"/>
              </a:rPr>
              <a:t>Q</a:t>
            </a:r>
            <a:r>
              <a:rPr lang="en-US" sz="2600" baseline="30000" dirty="0" smtClean="0">
                <a:sym typeface="Symbol" pitchFamily="18" charset="2"/>
              </a:rPr>
              <a:t>2</a:t>
            </a:r>
            <a:r>
              <a:rPr lang="en-US" sz="2600" dirty="0" smtClean="0">
                <a:sym typeface="Symbol" pitchFamily="18" charset="2"/>
              </a:rPr>
              <a:t>)</a:t>
            </a:r>
          </a:p>
          <a:p>
            <a:pPr>
              <a:spcBef>
                <a:spcPct val="20000"/>
              </a:spcBef>
            </a:pPr>
            <a:r>
              <a:rPr lang="en-US" sz="2600" dirty="0" smtClean="0">
                <a:sym typeface="Symbol" pitchFamily="18" charset="2"/>
              </a:rPr>
              <a:t>OR</a:t>
            </a:r>
          </a:p>
          <a:p>
            <a:pPr algn="l">
              <a:spcBef>
                <a:spcPct val="20000"/>
              </a:spcBef>
            </a:pPr>
            <a:r>
              <a:rPr lang="en-US" sz="2600" dirty="0" smtClean="0">
                <a:sym typeface="Symbol" pitchFamily="18" charset="2"/>
              </a:rPr>
              <a:t>Via F</a:t>
            </a:r>
            <a:r>
              <a:rPr lang="en-US" sz="2600" baseline="-25000" dirty="0" smtClean="0">
                <a:sym typeface="Symbol" pitchFamily="18" charset="2"/>
              </a:rPr>
              <a:t>L</a:t>
            </a:r>
            <a:r>
              <a:rPr lang="en-US" sz="2600" dirty="0" smtClean="0">
                <a:sym typeface="Symbol" pitchFamily="18" charset="2"/>
              </a:rPr>
              <a:t> structure function</a:t>
            </a:r>
            <a:endParaRPr lang="en-US" sz="2600" dirty="0" smtClean="0">
              <a:sym typeface="Wingdings" pitchFamily="2" charset="2"/>
            </a:endParaRPr>
          </a:p>
          <a:p>
            <a:pPr>
              <a:spcBef>
                <a:spcPct val="20000"/>
              </a:spcBef>
            </a:pPr>
            <a:r>
              <a:rPr lang="en-US" sz="2600" dirty="0" smtClean="0">
                <a:sym typeface="Wingdings" pitchFamily="2" charset="2"/>
              </a:rPr>
              <a:t>OR</a:t>
            </a:r>
          </a:p>
          <a:p>
            <a:pPr algn="l">
              <a:spcBef>
                <a:spcPct val="20000"/>
              </a:spcBef>
            </a:pPr>
            <a:r>
              <a:rPr lang="en-US" sz="2600" dirty="0" smtClean="0">
                <a:sym typeface="Wingdings" pitchFamily="2" charset="2"/>
              </a:rPr>
              <a:t>Via </a:t>
            </a:r>
            <a:r>
              <a:rPr lang="en-US" sz="2600" dirty="0" err="1" smtClean="0">
                <a:sym typeface="Wingdings" pitchFamily="2" charset="2"/>
              </a:rPr>
              <a:t>dihadron</a:t>
            </a:r>
            <a:r>
              <a:rPr lang="en-US" sz="2600" dirty="0" smtClean="0">
                <a:sym typeface="Wingdings" pitchFamily="2" charset="2"/>
              </a:rPr>
              <a:t> or charm production</a:t>
            </a:r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906250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762000"/>
          </a:xfrm>
        </p:spPr>
        <p:txBody>
          <a:bodyPr/>
          <a:lstStyle/>
          <a:p>
            <a:r>
              <a:rPr lang="en-US" sz="3600" dirty="0" smtClean="0"/>
              <a:t>Accessing gluons with an electroweak probe?</a:t>
            </a:r>
            <a:endParaRPr lang="en-US" sz="3600" dirty="0"/>
          </a:p>
        </p:txBody>
      </p:sp>
      <p:pic>
        <p:nvPicPr>
          <p:cNvPr id="906252" name="Picture 12" descr="F2_Q2_x_NC_HER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752600"/>
            <a:ext cx="3479800" cy="5029200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906253" name="Object 13"/>
          <p:cNvGraphicFramePr>
            <a:graphicFrameLocks noChangeAspect="1"/>
          </p:cNvGraphicFramePr>
          <p:nvPr/>
        </p:nvGraphicFramePr>
        <p:xfrm>
          <a:off x="1077913" y="793750"/>
          <a:ext cx="7038975" cy="882650"/>
        </p:xfrm>
        <a:graphic>
          <a:graphicData uri="http://schemas.openxmlformats.org/presentationml/2006/ole">
            <p:oleObj spid="_x0000_s2272258" name="Equation" r:id="rId5" imgW="4051080" imgH="507960" progId="Equation.3">
              <p:embed/>
            </p:oleObj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4191000" y="2286000"/>
            <a:ext cx="4191000" cy="4005263"/>
            <a:chOff x="4267200" y="2057400"/>
            <a:chExt cx="4191000" cy="4005263"/>
          </a:xfrm>
        </p:grpSpPr>
        <p:grpSp>
          <p:nvGrpSpPr>
            <p:cNvPr id="26" name="Group 18"/>
            <p:cNvGrpSpPr>
              <a:grpSpLocks/>
            </p:cNvGrpSpPr>
            <p:nvPr/>
          </p:nvGrpSpPr>
          <p:grpSpPr bwMode="auto">
            <a:xfrm>
              <a:off x="4267200" y="2057400"/>
              <a:ext cx="4191000" cy="4005263"/>
              <a:chOff x="2736" y="1728"/>
              <a:chExt cx="2640" cy="2523"/>
            </a:xfrm>
          </p:grpSpPr>
          <p:grpSp>
            <p:nvGrpSpPr>
              <p:cNvPr id="27" name="Group 26"/>
              <p:cNvGrpSpPr>
                <a:grpSpLocks/>
              </p:cNvGrpSpPr>
              <p:nvPr/>
            </p:nvGrpSpPr>
            <p:grpSpPr bwMode="auto">
              <a:xfrm>
                <a:off x="2736" y="1728"/>
                <a:ext cx="2640" cy="2523"/>
                <a:chOff x="2736" y="1797"/>
                <a:chExt cx="2640" cy="2523"/>
              </a:xfrm>
            </p:grpSpPr>
            <p:grpSp>
              <p:nvGrpSpPr>
                <p:cNvPr id="32" name="Group 3"/>
                <p:cNvGrpSpPr>
                  <a:grpSpLocks/>
                </p:cNvGrpSpPr>
                <p:nvPr/>
              </p:nvGrpSpPr>
              <p:grpSpPr bwMode="auto">
                <a:xfrm>
                  <a:off x="2736" y="1797"/>
                  <a:ext cx="2640" cy="2523"/>
                  <a:chOff x="2736" y="1797"/>
                  <a:chExt cx="2640" cy="2523"/>
                </a:xfrm>
              </p:grpSpPr>
              <p:grpSp>
                <p:nvGrpSpPr>
                  <p:cNvPr id="34" name="Group 4"/>
                  <p:cNvGrpSpPr>
                    <a:grpSpLocks/>
                  </p:cNvGrpSpPr>
                  <p:nvPr/>
                </p:nvGrpSpPr>
                <p:grpSpPr bwMode="auto">
                  <a:xfrm>
                    <a:off x="2736" y="1797"/>
                    <a:ext cx="2640" cy="2523"/>
                    <a:chOff x="2736" y="1797"/>
                    <a:chExt cx="2640" cy="2523"/>
                  </a:xfrm>
                </p:grpSpPr>
                <p:pic>
                  <p:nvPicPr>
                    <p:cNvPr id="36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736" y="1797"/>
                      <a:ext cx="2640" cy="252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37" name="Rectangle 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666" y="2874"/>
                      <a:ext cx="336" cy="1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8" name="Rectangle 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216" y="3312"/>
                      <a:ext cx="336" cy="14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5" name="Text Box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360" y="2352"/>
                    <a:ext cx="1372" cy="4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algn="l" eaLnBrk="1" hangingPunct="1"/>
                    <a:r>
                      <a:rPr lang="en-US" sz="1800" dirty="0">
                        <a:solidFill>
                          <a:srgbClr val="CC0000"/>
                        </a:solidFill>
                        <a:latin typeface="Arial" pitchFamily="34" charset="0"/>
                      </a:rPr>
                      <a:t>Gluons dominate </a:t>
                    </a:r>
                  </a:p>
                  <a:p>
                    <a:pPr algn="l" eaLnBrk="1" hangingPunct="1"/>
                    <a:r>
                      <a:rPr lang="en-US" sz="1800" dirty="0">
                        <a:solidFill>
                          <a:srgbClr val="CC0000"/>
                        </a:solidFill>
                        <a:latin typeface="Arial" pitchFamily="34" charset="0"/>
                      </a:rPr>
                      <a:t>low-x wave function</a:t>
                    </a:r>
                  </a:p>
                </p:txBody>
              </p:sp>
            </p:grpSp>
            <p:sp>
              <p:nvSpPr>
                <p:cNvPr id="33" name="Rectangle 9"/>
                <p:cNvSpPr>
                  <a:spLocks noChangeArrowheads="1"/>
                </p:cNvSpPr>
                <p:nvPr/>
              </p:nvSpPr>
              <p:spPr bwMode="auto">
                <a:xfrm>
                  <a:off x="4800" y="2448"/>
                  <a:ext cx="192" cy="9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aphicFrame>
            <p:nvGraphicFramePr>
              <p:cNvPr id="28" name="Object 14"/>
              <p:cNvGraphicFramePr>
                <a:graphicFrameLocks noChangeAspect="1"/>
              </p:cNvGraphicFramePr>
              <p:nvPr/>
            </p:nvGraphicFramePr>
            <p:xfrm>
              <a:off x="3600" y="2715"/>
              <a:ext cx="720" cy="288"/>
            </p:xfrm>
            <a:graphic>
              <a:graphicData uri="http://schemas.openxmlformats.org/presentationml/2006/ole">
                <p:oleObj spid="_x0000_s2272263" name="Equation" r:id="rId7" imgW="698400" imgH="279360" progId="Equation.3">
                  <p:embed/>
                </p:oleObj>
              </a:graphicData>
            </a:graphic>
          </p:graphicFrame>
          <p:graphicFrame>
            <p:nvGraphicFramePr>
              <p:cNvPr id="29" name="Object 15"/>
              <p:cNvGraphicFramePr>
                <a:graphicFrameLocks noChangeAspect="1"/>
              </p:cNvGraphicFramePr>
              <p:nvPr/>
            </p:nvGraphicFramePr>
            <p:xfrm>
              <a:off x="3264" y="3285"/>
              <a:ext cx="530" cy="227"/>
            </p:xfrm>
            <a:graphic>
              <a:graphicData uri="http://schemas.openxmlformats.org/presentationml/2006/ole">
                <p:oleObj spid="_x0000_s2272264" name="Equation" r:id="rId8" imgW="647640" imgH="279360" progId="Equation.3">
                  <p:embed/>
                </p:oleObj>
              </a:graphicData>
            </a:graphic>
          </p:graphicFrame>
          <p:graphicFrame>
            <p:nvGraphicFramePr>
              <p:cNvPr id="30" name="Object 16"/>
              <p:cNvGraphicFramePr>
                <a:graphicFrameLocks noChangeAspect="1"/>
              </p:cNvGraphicFramePr>
              <p:nvPr/>
            </p:nvGraphicFramePr>
            <p:xfrm>
              <a:off x="4800" y="2283"/>
              <a:ext cx="251" cy="210"/>
            </p:xfrm>
            <a:graphic>
              <a:graphicData uri="http://schemas.openxmlformats.org/presentationml/2006/ole">
                <p:oleObj spid="_x0000_s2272265" name="Equation" r:id="rId9" imgW="241200" imgH="203040" progId="Equation.3">
                  <p:embed/>
                </p:oleObj>
              </a:graphicData>
            </a:graphic>
          </p:graphicFrame>
          <p:graphicFrame>
            <p:nvGraphicFramePr>
              <p:cNvPr id="31" name="Object 17"/>
              <p:cNvGraphicFramePr>
                <a:graphicFrameLocks noChangeAspect="1"/>
              </p:cNvGraphicFramePr>
              <p:nvPr/>
            </p:nvGraphicFramePr>
            <p:xfrm>
              <a:off x="4704" y="3051"/>
              <a:ext cx="251" cy="210"/>
            </p:xfrm>
            <a:graphic>
              <a:graphicData uri="http://schemas.openxmlformats.org/presentationml/2006/ole">
                <p:oleObj spid="_x0000_s2272266" name="Equation" r:id="rId10" imgW="241200" imgH="203040" progId="Equation.3">
                  <p:embed/>
                </p:oleObj>
              </a:graphicData>
            </a:graphic>
          </p:graphicFrame>
        </p:grpSp>
        <p:sp>
          <p:nvSpPr>
            <p:cNvPr id="39" name="Oval 21"/>
            <p:cNvSpPr>
              <a:spLocks noChangeArrowheads="1"/>
            </p:cNvSpPr>
            <p:nvPr/>
          </p:nvSpPr>
          <p:spPr bwMode="auto">
            <a:xfrm>
              <a:off x="6019800" y="3505200"/>
              <a:ext cx="762000" cy="6858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22"/>
            <p:cNvSpPr txBox="1">
              <a:spLocks noChangeArrowheads="1"/>
            </p:cNvSpPr>
            <p:nvPr/>
          </p:nvSpPr>
          <p:spPr bwMode="auto">
            <a:xfrm>
              <a:off x="6778625" y="3548063"/>
              <a:ext cx="311150" cy="54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000">
                  <a:solidFill>
                    <a:srgbClr val="FF0000"/>
                  </a:solidFill>
                </a:rPr>
                <a:t>!</a:t>
              </a:r>
            </a:p>
          </p:txBody>
        </p:sp>
      </p:grpSp>
      <p:pic>
        <p:nvPicPr>
          <p:cNvPr id="43" name="Picture 2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38600" y="2286000"/>
            <a:ext cx="4876800" cy="403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5" name="Text Box 8"/>
          <p:cNvSpPr txBox="1">
            <a:spLocks noChangeArrowheads="1"/>
          </p:cNvSpPr>
          <p:nvPr/>
        </p:nvSpPr>
        <p:spPr bwMode="auto">
          <a:xfrm>
            <a:off x="4788947" y="3657600"/>
            <a:ext cx="26725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 dirty="0">
                <a:solidFill>
                  <a:srgbClr val="CC0000"/>
                </a:solidFill>
                <a:latin typeface="Arial" pitchFamily="34" charset="0"/>
              </a:rPr>
              <a:t>Gluons </a:t>
            </a:r>
            <a:r>
              <a:rPr lang="en-US" sz="1800" dirty="0" smtClean="0">
                <a:solidFill>
                  <a:srgbClr val="CC0000"/>
                </a:solidFill>
                <a:latin typeface="Arial" pitchFamily="34" charset="0"/>
              </a:rPr>
              <a:t>in fact dominate </a:t>
            </a:r>
            <a:endParaRPr lang="en-US" sz="1800" dirty="0">
              <a:solidFill>
                <a:srgbClr val="CC0000"/>
              </a:solidFill>
              <a:latin typeface="Arial" pitchFamily="34" charset="0"/>
            </a:endParaRPr>
          </a:p>
          <a:p>
            <a:pPr algn="l" eaLnBrk="1" hangingPunct="1"/>
            <a:r>
              <a:rPr lang="en-US" sz="1800" dirty="0" smtClean="0">
                <a:solidFill>
                  <a:srgbClr val="CC0000"/>
                </a:solidFill>
                <a:latin typeface="Arial" pitchFamily="34" charset="0"/>
              </a:rPr>
              <a:t>(not-so-)low-x wave </a:t>
            </a:r>
          </a:p>
          <a:p>
            <a:pPr algn="l" eaLnBrk="1" hangingPunct="1"/>
            <a:r>
              <a:rPr lang="en-US" sz="1800" dirty="0" smtClean="0">
                <a:solidFill>
                  <a:srgbClr val="CC0000"/>
                </a:solidFill>
                <a:latin typeface="Arial" pitchFamily="34" charset="0"/>
              </a:rPr>
              <a:t>function!</a:t>
            </a:r>
            <a:endParaRPr lang="en-US" sz="1800" dirty="0">
              <a:solidFill>
                <a:srgbClr val="CC0000"/>
              </a:solidFill>
              <a:latin typeface="Arial" pitchFamily="34" charset="0"/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Mapping out the proton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What does the proton look like in terms of the quarks and gluons inside it?</a:t>
            </a:r>
          </a:p>
          <a:p>
            <a:r>
              <a:rPr lang="en-US" i="1" dirty="0" smtClean="0"/>
              <a:t>Position </a:t>
            </a:r>
          </a:p>
          <a:p>
            <a:r>
              <a:rPr lang="en-US" i="1" dirty="0" smtClean="0"/>
              <a:t>Momentum</a:t>
            </a:r>
          </a:p>
          <a:p>
            <a:r>
              <a:rPr lang="en-US" i="1" dirty="0" smtClean="0"/>
              <a:t>Spin</a:t>
            </a:r>
          </a:p>
          <a:p>
            <a:r>
              <a:rPr lang="en-US" i="1" dirty="0" smtClean="0"/>
              <a:t>Flavor</a:t>
            </a:r>
          </a:p>
          <a:p>
            <a:r>
              <a:rPr lang="en-US" i="1" dirty="0" smtClean="0"/>
              <a:t>Color</a:t>
            </a:r>
            <a:endParaRPr lang="en-US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2819400" y="31242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Vast majority of past four decades focused on </a:t>
            </a:r>
          </a:p>
          <a:p>
            <a:pPr algn="ctr"/>
            <a:r>
              <a:rPr lang="en-US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1-dimensional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momentum structure!  Since 1990s starting to consider other directions . . 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2819400" y="3692604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Polarized protons first studied in 1980s.  How angular momentum of quarks and gluons add up still not well understood!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34"/>
          <p:cNvSpPr txBox="1">
            <a:spLocks noChangeArrowheads="1"/>
          </p:cNvSpPr>
          <p:nvPr/>
        </p:nvSpPr>
        <p:spPr bwMode="auto">
          <a:xfrm>
            <a:off x="2819400" y="42672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cs typeface="Times New Roman" pitchFamily="18" charset="0"/>
              </a:rPr>
              <a:t>Good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measurements of flavor distributions in valence region.  Flavor structure at lower momentum fractions still yielding surprises!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2819400" y="2590800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Theoretical and experimental concepts to describe and access position only born in mid-1990s.  Pioneering measurements over past decade.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2819400" y="4911804"/>
            <a:ext cx="6324600" cy="1107996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Accounted for by theorists from beginning of QCD, but more detailed, potentially observable effects of color have come to forefront in last couple years . . .</a:t>
            </a:r>
            <a:endParaRPr lang="en-US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3BED7-A23A-47F6-83C6-50895D327A34}" type="slidenum">
              <a:rPr lang="en-US"/>
              <a:pPr/>
              <a:t>2</a:t>
            </a:fld>
            <a:endParaRPr lang="en-US"/>
          </a:p>
        </p:txBody>
      </p:sp>
      <p:sp>
        <p:nvSpPr>
          <p:cNvPr id="1526787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95325"/>
          </a:xfrm>
        </p:spPr>
        <p:txBody>
          <a:bodyPr>
            <a:noAutofit/>
          </a:bodyPr>
          <a:lstStyle/>
          <a:p>
            <a:r>
              <a:rPr lang="en-US" sz="3800" dirty="0"/>
              <a:t>Theory of </a:t>
            </a:r>
            <a:r>
              <a:rPr lang="en-US" sz="3800" dirty="0" smtClean="0"/>
              <a:t>strong </a:t>
            </a:r>
            <a:r>
              <a:rPr lang="en-US" sz="3800" dirty="0"/>
              <a:t>i</a:t>
            </a:r>
            <a:r>
              <a:rPr lang="en-US" sz="3800" dirty="0" smtClean="0"/>
              <a:t>nteractions</a:t>
            </a:r>
            <a:r>
              <a:rPr lang="en-US" sz="3800" dirty="0"/>
              <a:t>: </a:t>
            </a:r>
            <a:r>
              <a:rPr lang="en-US" sz="3800" dirty="0" smtClean="0"/>
              <a:t/>
            </a:r>
            <a:br>
              <a:rPr lang="en-US" sz="3800" dirty="0" smtClean="0"/>
            </a:br>
            <a:r>
              <a:rPr lang="en-US" sz="3800" dirty="0" smtClean="0"/>
              <a:t>Quantum </a:t>
            </a:r>
            <a:r>
              <a:rPr lang="en-US" sz="3800" dirty="0" err="1" smtClean="0"/>
              <a:t>Chromodynamics</a:t>
            </a:r>
            <a:endParaRPr lang="en-US" sz="3800" dirty="0"/>
          </a:p>
        </p:txBody>
      </p:sp>
      <p:sp>
        <p:nvSpPr>
          <p:cNvPr id="152678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2133600"/>
            <a:ext cx="8458200" cy="4114800"/>
          </a:xfrm>
          <a:noFill/>
          <a:ln/>
        </p:spPr>
        <p:txBody>
          <a:bodyPr lIns="92075" tIns="46038" rIns="92075" bIns="46038">
            <a:normAutofit lnSpcReduction="10000"/>
          </a:bodyPr>
          <a:lstStyle/>
          <a:p>
            <a:pPr marL="398463" lvl="1" indent="-284163">
              <a:tabLst>
                <a:tab pos="1258888" algn="l"/>
              </a:tabLst>
            </a:pPr>
            <a:r>
              <a:rPr lang="en-GB" dirty="0">
                <a:sym typeface="Symbol" pitchFamily="18" charset="2"/>
              </a:rPr>
              <a:t>Salient features of QCD not evident from </a:t>
            </a:r>
            <a:r>
              <a:rPr lang="en-GB" dirty="0" err="1">
                <a:sym typeface="Symbol" pitchFamily="18" charset="2"/>
              </a:rPr>
              <a:t>Lagrangian</a:t>
            </a:r>
            <a:r>
              <a:rPr lang="en-GB" dirty="0">
                <a:sym typeface="Symbol" pitchFamily="18" charset="2"/>
              </a:rPr>
              <a:t>!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 smtClean="0">
                <a:sym typeface="Symbol" pitchFamily="18" charset="2"/>
              </a:rPr>
              <a:t>C</a:t>
            </a:r>
            <a:r>
              <a:rPr lang="en-GB" sz="2200" dirty="0" err="1" smtClean="0">
                <a:sym typeface="Symbol" pitchFamily="18" charset="2"/>
              </a:rPr>
              <a:t>olor</a:t>
            </a:r>
            <a:r>
              <a:rPr lang="en-GB" sz="2200" dirty="0" smtClean="0">
                <a:sym typeface="Symbol" pitchFamily="18" charset="2"/>
              </a:rPr>
              <a:t> confinement – the </a:t>
            </a:r>
            <a:r>
              <a:rPr lang="en-GB" sz="2200" dirty="0" err="1" smtClean="0">
                <a:sym typeface="Symbol" pitchFamily="18" charset="2"/>
              </a:rPr>
              <a:t>color</a:t>
            </a:r>
            <a:r>
              <a:rPr lang="en-GB" sz="2200" dirty="0" smtClean="0">
                <a:sym typeface="Symbol" pitchFamily="18" charset="2"/>
              </a:rPr>
              <a:t>-charged quarks and gluons of QCD are always confined in </a:t>
            </a:r>
            <a:r>
              <a:rPr lang="en-GB" sz="2200" dirty="0" err="1" smtClean="0">
                <a:sym typeface="Symbol" pitchFamily="18" charset="2"/>
              </a:rPr>
              <a:t>color</a:t>
            </a:r>
            <a:r>
              <a:rPr lang="en-GB" sz="2200" dirty="0" smtClean="0">
                <a:sym typeface="Symbol" pitchFamily="18" charset="2"/>
              </a:rPr>
              <a:t>-neutral bound states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 smtClean="0">
                <a:sym typeface="Symbol" pitchFamily="18" charset="2"/>
              </a:rPr>
              <a:t>Asymptotic freedom </a:t>
            </a:r>
            <a:r>
              <a:rPr lang="en-US" sz="2200" i="1" dirty="0" smtClean="0">
                <a:sym typeface="Symbol" pitchFamily="18" charset="2"/>
              </a:rPr>
              <a:t>– </a:t>
            </a:r>
            <a:r>
              <a:rPr lang="en-US" sz="2200" dirty="0" smtClean="0">
                <a:sym typeface="Symbol" pitchFamily="18" charset="2"/>
              </a:rPr>
              <a:t>when probed at high energies/short distances, the quarks and gluons inside a hadron behave as nearly free particles</a:t>
            </a:r>
          </a:p>
          <a:p>
            <a:pPr marL="398463" lvl="1" indent="-284163">
              <a:buNone/>
              <a:tabLst>
                <a:tab pos="1258888" algn="l"/>
              </a:tabLst>
            </a:pPr>
            <a:endParaRPr lang="en-US" sz="2200" dirty="0"/>
          </a:p>
          <a:p>
            <a:pPr marL="398463" lvl="1" indent="-284163">
              <a:tabLst>
                <a:tab pos="1258888" algn="l"/>
              </a:tabLst>
            </a:pPr>
            <a:r>
              <a:rPr lang="en-US" dirty="0"/>
              <a:t>Gluons: mediator of the strong interactions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/>
              <a:t>Determine essential features of strong interactions 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/>
              <a:t>Dominate structure of  QCD vacuum (fluctuations in gluon fields) </a:t>
            </a:r>
          </a:p>
          <a:p>
            <a:pPr marL="796925" lvl="2" indent="-227013">
              <a:tabLst>
                <a:tab pos="1258888" algn="l"/>
              </a:tabLst>
            </a:pPr>
            <a:r>
              <a:rPr lang="en-US" sz="2200" dirty="0"/>
              <a:t>Responsible for &gt; 98%  of the visible mass in universe(!)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066800" y="2667000"/>
            <a:ext cx="6934200" cy="193899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elegant and by now well established field theory, yet with degrees of freedom that we can never observe directly in the laboratory!</a:t>
            </a:r>
            <a:endParaRPr lang="en-US" sz="3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23459" name="Object 3"/>
          <p:cNvGraphicFramePr>
            <a:graphicFrameLocks noChangeAspect="1"/>
          </p:cNvGraphicFramePr>
          <p:nvPr/>
        </p:nvGraphicFramePr>
        <p:xfrm>
          <a:off x="609600" y="1143000"/>
          <a:ext cx="7797800" cy="896938"/>
        </p:xfrm>
        <a:graphic>
          <a:graphicData uri="http://schemas.openxmlformats.org/presentationml/2006/ole">
            <p:oleObj spid="_x0000_s2323459" name="Equation" r:id="rId4" imgW="2920680" imgH="36828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67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/>
          <p:nvPr/>
        </p:nvGrpSpPr>
        <p:grpSpPr>
          <a:xfrm>
            <a:off x="76200" y="1676400"/>
            <a:ext cx="8901708" cy="4343400"/>
            <a:chOff x="76200" y="1600200"/>
            <a:chExt cx="8901708" cy="4343400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" y="1600200"/>
              <a:ext cx="8901708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1944021" y="3533775"/>
              <a:ext cx="1294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Transversity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44021" y="4267200"/>
              <a:ext cx="726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Sivers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34496" y="4774168"/>
              <a:ext cx="14727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Boer-</a:t>
              </a:r>
              <a:r>
                <a:rPr lang="en-US" dirty="0" err="1" smtClean="0">
                  <a:solidFill>
                    <a:srgbClr val="C00000"/>
                  </a:solidFill>
                </a:rPr>
                <a:t>Mulders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05030" y="5050393"/>
              <a:ext cx="1271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C00000"/>
                  </a:solidFill>
                </a:rPr>
                <a:t>Pretzelosity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34006" y="4926568"/>
              <a:ext cx="8002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Collins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24600" y="4343400"/>
              <a:ext cx="1356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Polarizing FF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4356" y="2514600"/>
              <a:ext cx="1828800" cy="1524000"/>
            </a:xfrm>
            <a:prstGeom prst="rect">
              <a:avLst/>
            </a:prstGeom>
            <a:solidFill>
              <a:schemeClr val="bg1">
                <a:lumMod val="6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648200" y="2514600"/>
              <a:ext cx="1828800" cy="1524000"/>
            </a:xfrm>
            <a:prstGeom prst="rect">
              <a:avLst/>
            </a:prstGeom>
            <a:solidFill>
              <a:schemeClr val="bg1">
                <a:lumMod val="65000"/>
                <a:alpha val="4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35512" y="5252260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986548" y="2570512"/>
              <a:ext cx="12326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</a:rPr>
                <a:t>Worm gear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964575" y="2590800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Collinear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413671" y="2590800"/>
              <a:ext cx="10166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Collinear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86800" cy="762000"/>
          </a:xfrm>
        </p:spPr>
        <p:txBody>
          <a:bodyPr>
            <a:noAutofit/>
          </a:bodyPr>
          <a:lstStyle/>
          <a:p>
            <a:r>
              <a:rPr lang="en-US" sz="3400" u="sng" dirty="0" smtClean="0"/>
              <a:t>Experimental evidence</a:t>
            </a:r>
            <a:r>
              <a:rPr lang="en-US" sz="3400" dirty="0" smtClean="0"/>
              <a:t> for variety of spin-momentum correlations in proton, </a:t>
            </a:r>
            <a:br>
              <a:rPr lang="en-US" sz="3400" dirty="0" smtClean="0"/>
            </a:br>
            <a:r>
              <a:rPr lang="en-US" sz="3400" dirty="0" smtClean="0"/>
              <a:t>and in process of hadronization</a:t>
            </a:r>
            <a:endParaRPr lang="en-US" sz="3400" dirty="0"/>
          </a:p>
        </p:txBody>
      </p:sp>
      <p:sp>
        <p:nvSpPr>
          <p:cNvPr id="11" name="TextBox 10"/>
          <p:cNvSpPr txBox="1"/>
          <p:nvPr/>
        </p:nvSpPr>
        <p:spPr>
          <a:xfrm>
            <a:off x="1981200" y="3962400"/>
            <a:ext cx="25168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smtClean="0">
                <a:solidFill>
                  <a:schemeClr val="accent1">
                    <a:lumMod val="50000"/>
                  </a:schemeClr>
                </a:solidFill>
              </a:rPr>
              <a:t>Measured non-zero!</a:t>
            </a:r>
            <a:endParaRPr lang="en-US" sz="2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grpSp>
        <p:nvGrpSpPr>
          <p:cNvPr id="4" name="Group 42"/>
          <p:cNvGrpSpPr/>
          <p:nvPr/>
        </p:nvGrpSpPr>
        <p:grpSpPr>
          <a:xfrm>
            <a:off x="152400" y="2590800"/>
            <a:ext cx="6307392" cy="3429000"/>
            <a:chOff x="152400" y="2514600"/>
            <a:chExt cx="6307392" cy="3429000"/>
          </a:xfrm>
        </p:grpSpPr>
        <p:sp>
          <p:nvSpPr>
            <p:cNvPr id="6" name="Oval 5"/>
            <p:cNvSpPr/>
            <p:nvPr/>
          </p:nvSpPr>
          <p:spPr>
            <a:xfrm>
              <a:off x="152400" y="4757058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2400" y="4191000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167148" y="3429000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84356" y="2984088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96644" y="2514600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4572000" y="4859592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4630992" y="2514600"/>
              <a:ext cx="1828800" cy="533400"/>
            </a:xfrm>
            <a:prstGeom prst="ellipse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52400" y="5410200"/>
              <a:ext cx="1828800" cy="5334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1295400" y="6106180"/>
            <a:ext cx="1676400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S•(p</a:t>
            </a:r>
            <a:r>
              <a:rPr lang="en-US" sz="2800" i="1" baseline="-18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1</a:t>
            </a:r>
            <a:r>
              <a:rPr lang="en-US" sz="2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×p</a:t>
            </a:r>
            <a:r>
              <a:rPr lang="en-US" sz="2800" i="1" baseline="-18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</a:t>
            </a:r>
            <a:r>
              <a:rPr lang="en-US" sz="28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800" i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514600" y="3000702"/>
            <a:ext cx="18288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97" name="Rectangle 2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838200"/>
          </a:xfrm>
        </p:spPr>
        <p:txBody>
          <a:bodyPr/>
          <a:lstStyle/>
          <a:p>
            <a:r>
              <a:rPr lang="en-US" sz="3600" dirty="0" smtClean="0"/>
              <a:t>Probing spin-momentum correlations in the nucleon via angular distributions</a:t>
            </a:r>
            <a:endParaRPr lang="en-US" sz="3600" dirty="0"/>
          </a:p>
        </p:txBody>
      </p:sp>
      <p:pic>
        <p:nvPicPr>
          <p:cNvPr id="664578" name="Picture 2" descr="azimuthal_angles_ul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568450"/>
            <a:ext cx="4191000" cy="2681287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267200" y="3352799"/>
            <a:ext cx="5029200" cy="1108076"/>
            <a:chOff x="2304" y="1772"/>
            <a:chExt cx="3168" cy="698"/>
          </a:xfrm>
        </p:grpSpPr>
        <p:graphicFrame>
          <p:nvGraphicFramePr>
            <p:cNvPr id="664580" name="Object 4"/>
            <p:cNvGraphicFramePr>
              <a:graphicFrameLocks noChangeAspect="1"/>
            </p:cNvGraphicFramePr>
            <p:nvPr/>
          </p:nvGraphicFramePr>
          <p:xfrm>
            <a:off x="2304" y="1931"/>
            <a:ext cx="997" cy="398"/>
          </p:xfrm>
          <a:graphic>
            <a:graphicData uri="http://schemas.openxmlformats.org/presentationml/2006/ole">
              <p:oleObj spid="_x0000_s2279426" name="Equation" r:id="rId5" imgW="493560" imgH="191880" progId="">
                <p:embed/>
              </p:oleObj>
            </a:graphicData>
          </a:graphic>
        </p:graphicFrame>
        <p:sp>
          <p:nvSpPr>
            <p:cNvPr id="664581" name="Rectangle 5"/>
            <p:cNvSpPr>
              <a:spLocks noChangeArrowheads="1"/>
            </p:cNvSpPr>
            <p:nvPr/>
          </p:nvSpPr>
          <p:spPr bwMode="auto">
            <a:xfrm>
              <a:off x="3058" y="1772"/>
              <a:ext cx="2414" cy="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200" b="1" dirty="0">
                  <a:solidFill>
                    <a:srgbClr val="009900"/>
                  </a:solidFill>
                  <a:latin typeface="Comic Sans MS"/>
                  <a:cs typeface="Comic Sans MS"/>
                </a:rPr>
                <a:t>angle of hadron relative to initial quark spin </a:t>
              </a:r>
              <a:r>
                <a:rPr lang="en-US" sz="2200" b="1" dirty="0" smtClean="0">
                  <a:solidFill>
                    <a:srgbClr val="009900"/>
                  </a:solidFill>
                  <a:latin typeface="Comic Sans MS"/>
                  <a:cs typeface="Comic Sans MS"/>
                </a:rPr>
                <a:t>(“</a:t>
              </a:r>
              <a:r>
                <a:rPr lang="en-US" sz="2200" b="1" dirty="0" smtClean="0">
                  <a:solidFill>
                    <a:srgbClr val="009900"/>
                  </a:solidFill>
                  <a:latin typeface="Comic Sans MS"/>
                  <a:cs typeface="Comic Sans MS"/>
                </a:rPr>
                <a:t>Sivers </a:t>
              </a:r>
              <a:r>
                <a:rPr lang="en-US" sz="2200" b="1" dirty="0" err="1" smtClean="0">
                  <a:solidFill>
                    <a:srgbClr val="009900"/>
                  </a:solidFill>
                  <a:latin typeface="Comic Sans MS"/>
                  <a:cs typeface="Comic Sans MS"/>
                </a:rPr>
                <a:t>pdf</a:t>
              </a:r>
              <a:r>
                <a:rPr lang="en-US" sz="2200" b="1" dirty="0" smtClean="0">
                  <a:solidFill>
                    <a:srgbClr val="009900"/>
                  </a:solidFill>
                  <a:latin typeface="Comic Sans MS"/>
                  <a:cs typeface="Comic Sans MS"/>
                </a:rPr>
                <a:t>”)</a:t>
              </a:r>
              <a:endParaRPr lang="en-GB" sz="2200" b="1" dirty="0">
                <a:solidFill>
                  <a:srgbClr val="009900"/>
                </a:solidFill>
                <a:latin typeface="Comic Sans MS"/>
                <a:cs typeface="Comic Sans MS"/>
              </a:endParaRPr>
            </a:p>
          </p:txBody>
        </p:sp>
      </p:grpSp>
      <p:graphicFrame>
        <p:nvGraphicFramePr>
          <p:cNvPr id="664582" name="Object 6"/>
          <p:cNvGraphicFramePr>
            <a:graphicFrameLocks noChangeAspect="1"/>
          </p:cNvGraphicFramePr>
          <p:nvPr/>
        </p:nvGraphicFramePr>
        <p:xfrm>
          <a:off x="4267200" y="1617741"/>
          <a:ext cx="1582737" cy="631825"/>
        </p:xfrm>
        <a:graphic>
          <a:graphicData uri="http://schemas.openxmlformats.org/presentationml/2006/ole">
            <p:oleObj spid="_x0000_s2279427" name="Equation" r:id="rId6" imgW="493560" imgH="191880" progId="">
              <p:embed/>
            </p:oleObj>
          </a:graphicData>
        </a:graphic>
      </p:graphicFrame>
      <p:sp>
        <p:nvSpPr>
          <p:cNvPr id="664583" name="Rectangle 7"/>
          <p:cNvSpPr>
            <a:spLocks noChangeArrowheads="1"/>
          </p:cNvSpPr>
          <p:nvPr/>
        </p:nvSpPr>
        <p:spPr bwMode="auto">
          <a:xfrm>
            <a:off x="5467350" y="1330404"/>
            <a:ext cx="37528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FF3300"/>
                </a:solidFill>
                <a:latin typeface="Comic Sans MS"/>
                <a:cs typeface="Comic Sans MS"/>
              </a:rPr>
              <a:t>angle of hadron relative to final quark spin </a:t>
            </a:r>
            <a:r>
              <a:rPr lang="en-US" sz="2200" b="1" dirty="0" smtClean="0">
                <a:solidFill>
                  <a:srgbClr val="FF3300"/>
                </a:solidFill>
                <a:latin typeface="Comic Sans MS"/>
                <a:cs typeface="Comic Sans MS"/>
              </a:rPr>
              <a:t>(“</a:t>
            </a:r>
            <a:r>
              <a:rPr lang="en-US" sz="2200" b="1" dirty="0" smtClean="0">
                <a:solidFill>
                  <a:srgbClr val="FF3300"/>
                </a:solidFill>
                <a:latin typeface="Comic Sans MS"/>
                <a:cs typeface="Comic Sans MS"/>
              </a:rPr>
              <a:t>Collins FF”)</a:t>
            </a:r>
            <a:endParaRPr lang="en-GB" sz="2200" b="1" dirty="0">
              <a:solidFill>
                <a:srgbClr val="FF3300"/>
              </a:solidFill>
              <a:latin typeface="Comic Sans MS"/>
              <a:cs typeface="Comic Sans MS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1066765" y="4237037"/>
            <a:ext cx="3790986" cy="1173163"/>
            <a:chOff x="772" y="2448"/>
            <a:chExt cx="2288" cy="739"/>
          </a:xfrm>
        </p:grpSpPr>
        <p:sp>
          <p:nvSpPr>
            <p:cNvPr id="664585" name="AutoShape 9"/>
            <p:cNvSpPr>
              <a:spLocks noChangeArrowheads="1"/>
            </p:cNvSpPr>
            <p:nvPr/>
          </p:nvSpPr>
          <p:spPr bwMode="auto">
            <a:xfrm>
              <a:off x="2678" y="2448"/>
              <a:ext cx="227" cy="272"/>
            </a:xfrm>
            <a:prstGeom prst="upArrow">
              <a:avLst>
                <a:gd name="adj1" fmla="val 50000"/>
                <a:gd name="adj2" fmla="val 29956"/>
              </a:avLst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772" y="2688"/>
              <a:ext cx="2288" cy="499"/>
              <a:chOff x="772" y="2688"/>
              <a:chExt cx="2288" cy="499"/>
            </a:xfrm>
          </p:grpSpPr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2016" y="2688"/>
                <a:ext cx="1044" cy="499"/>
                <a:chOff x="158" y="3203"/>
                <a:chExt cx="1044" cy="499"/>
              </a:xfrm>
            </p:grpSpPr>
            <p:sp>
              <p:nvSpPr>
                <p:cNvPr id="664588" name="Rectangle 12"/>
                <p:cNvSpPr>
                  <a:spLocks noChangeArrowheads="1"/>
                </p:cNvSpPr>
                <p:nvPr/>
              </p:nvSpPr>
              <p:spPr bwMode="auto">
                <a:xfrm>
                  <a:off x="158" y="3203"/>
                  <a:ext cx="1044" cy="499"/>
                </a:xfrm>
                <a:prstGeom prst="rect">
                  <a:avLst/>
                </a:prstGeom>
                <a:solidFill>
                  <a:srgbClr val="0099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aphicFrame>
              <p:nvGraphicFramePr>
                <p:cNvPr id="664589" name="Object 13"/>
                <p:cNvGraphicFramePr>
                  <a:graphicFrameLocks noChangeAspect="1"/>
                </p:cNvGraphicFramePr>
                <p:nvPr/>
              </p:nvGraphicFramePr>
              <p:xfrm>
                <a:off x="249" y="3249"/>
                <a:ext cx="907" cy="408"/>
              </p:xfrm>
              <a:graphic>
                <a:graphicData uri="http://schemas.openxmlformats.org/presentationml/2006/ole">
                  <p:oleObj spid="_x0000_s2279428" name="Equation" r:id="rId7" imgW="507633" imgH="228738" progId="Equation.3">
                    <p:embed/>
                  </p:oleObj>
                </a:graphicData>
              </a:graphic>
            </p:graphicFrame>
          </p:grpSp>
          <p:sp>
            <p:nvSpPr>
              <p:cNvPr id="664590" name="Rectangle 14"/>
              <p:cNvSpPr>
                <a:spLocks noChangeArrowheads="1"/>
              </p:cNvSpPr>
              <p:nvPr/>
            </p:nvSpPr>
            <p:spPr bwMode="auto">
              <a:xfrm>
                <a:off x="772" y="2836"/>
                <a:ext cx="1319" cy="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600" b="1" dirty="0" smtClean="0">
                    <a:solidFill>
                      <a:srgbClr val="009900"/>
                    </a:solidFill>
                    <a:latin typeface="Comic Sans MS"/>
                    <a:cs typeface="Comic Sans MS"/>
                  </a:rPr>
                  <a:t>Sivers </a:t>
                </a:r>
                <a:r>
                  <a:rPr lang="en-US" sz="2600" b="1" dirty="0" err="1" smtClean="0">
                    <a:solidFill>
                      <a:srgbClr val="009900"/>
                    </a:solidFill>
                    <a:latin typeface="Comic Sans MS"/>
                    <a:cs typeface="Comic Sans MS"/>
                  </a:rPr>
                  <a:t>pdf</a:t>
                </a:r>
                <a:endParaRPr lang="en-US" sz="2600" b="1" dirty="0">
                  <a:solidFill>
                    <a:srgbClr val="009900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962400" y="2125662"/>
            <a:ext cx="3352802" cy="1223963"/>
            <a:chOff x="144" y="2976"/>
            <a:chExt cx="2112" cy="771"/>
          </a:xfrm>
        </p:grpSpPr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144" y="3248"/>
              <a:ext cx="1044" cy="499"/>
              <a:chOff x="158" y="3203"/>
              <a:chExt cx="1044" cy="499"/>
            </a:xfrm>
          </p:grpSpPr>
          <p:sp>
            <p:nvSpPr>
              <p:cNvPr id="664593" name="Rectangle 17"/>
              <p:cNvSpPr>
                <a:spLocks noChangeArrowheads="1"/>
              </p:cNvSpPr>
              <p:nvPr/>
            </p:nvSpPr>
            <p:spPr bwMode="auto">
              <a:xfrm>
                <a:off x="158" y="3203"/>
                <a:ext cx="1044" cy="499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64594" name="Object 18"/>
              <p:cNvGraphicFramePr>
                <a:graphicFrameLocks noChangeAspect="1"/>
              </p:cNvGraphicFramePr>
              <p:nvPr/>
            </p:nvGraphicFramePr>
            <p:xfrm>
              <a:off x="249" y="3249"/>
              <a:ext cx="907" cy="408"/>
            </p:xfrm>
            <a:graphic>
              <a:graphicData uri="http://schemas.openxmlformats.org/presentationml/2006/ole">
                <p:oleObj spid="_x0000_s2279429" name="Equation" r:id="rId8" imgW="507633" imgH="228738" progId="Equation.3">
                  <p:embed/>
                </p:oleObj>
              </a:graphicData>
            </a:graphic>
          </p:graphicFrame>
        </p:grpSp>
        <p:sp>
          <p:nvSpPr>
            <p:cNvPr id="664595" name="AutoShape 19"/>
            <p:cNvSpPr>
              <a:spLocks noChangeArrowheads="1"/>
            </p:cNvSpPr>
            <p:nvPr/>
          </p:nvSpPr>
          <p:spPr bwMode="auto">
            <a:xfrm>
              <a:off x="288" y="2976"/>
              <a:ext cx="227" cy="272"/>
            </a:xfrm>
            <a:prstGeom prst="upArrow">
              <a:avLst>
                <a:gd name="adj1" fmla="val 50000"/>
                <a:gd name="adj2" fmla="val 29956"/>
              </a:avLst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4596" name="Rectangle 20"/>
            <p:cNvSpPr>
              <a:spLocks noChangeArrowheads="1"/>
            </p:cNvSpPr>
            <p:nvPr/>
          </p:nvSpPr>
          <p:spPr bwMode="auto">
            <a:xfrm>
              <a:off x="1168" y="3364"/>
              <a:ext cx="1088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600" b="1" dirty="0" smtClean="0">
                  <a:solidFill>
                    <a:srgbClr val="FF3300"/>
                  </a:solidFill>
                  <a:latin typeface="Comic Sans MS"/>
                  <a:cs typeface="Comic Sans MS"/>
                </a:rPr>
                <a:t>Collins FF</a:t>
              </a:r>
              <a:endParaRPr lang="en-US" sz="2600" b="1" dirty="0">
                <a:solidFill>
                  <a:srgbClr val="FF33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728804" y="5715000"/>
            <a:ext cx="184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dirty="0">
              <a:latin typeface="+mj-lt"/>
              <a:cs typeface="Comic Sans MS"/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7" name="Text Box 32"/>
          <p:cNvSpPr txBox="1">
            <a:spLocks noChangeArrowheads="1"/>
          </p:cNvSpPr>
          <p:nvPr/>
        </p:nvSpPr>
        <p:spPr bwMode="auto">
          <a:xfrm>
            <a:off x="838200" y="3733800"/>
            <a:ext cx="7467600" cy="240065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000" i="1" dirty="0" smtClean="0">
                <a:solidFill>
                  <a:schemeClr val="tx1"/>
                </a:solidFill>
                <a:cs typeface="Comic Sans MS"/>
              </a:rPr>
              <a:t>Angular dependences in semi-inclusive DIS </a:t>
            </a:r>
          </a:p>
          <a:p>
            <a:pPr>
              <a:buFont typeface="Wingdings"/>
              <a:buChar char="à"/>
            </a:pPr>
            <a:r>
              <a:rPr lang="en-US" sz="3000" i="1" dirty="0" smtClean="0">
                <a:solidFill>
                  <a:schemeClr val="tx1"/>
                </a:solidFill>
                <a:cs typeface="Comic Sans MS"/>
              </a:rPr>
              <a:t>isolation of the various transverse-momentum-dependent distribution and fragmentation functions </a:t>
            </a:r>
          </a:p>
          <a:p>
            <a:r>
              <a:rPr lang="en-US" sz="3000" i="1" dirty="0" smtClean="0">
                <a:solidFill>
                  <a:schemeClr val="tx1"/>
                </a:solidFill>
                <a:cs typeface="Comic Sans MS"/>
              </a:rPr>
              <a:t>(not just Sivers and Collins!)</a:t>
            </a:r>
            <a:endParaRPr lang="en-US" sz="3000" i="1" dirty="0">
              <a:solidFill>
                <a:schemeClr val="tx1"/>
              </a:solidFill>
              <a:cs typeface="Comic Sans M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6"/>
          <p:cNvGrpSpPr/>
          <p:nvPr/>
        </p:nvGrpSpPr>
        <p:grpSpPr>
          <a:xfrm>
            <a:off x="465137" y="166145"/>
            <a:ext cx="5712189" cy="2468947"/>
            <a:chOff x="465137" y="166145"/>
            <a:chExt cx="5712189" cy="2468947"/>
          </a:xfrm>
        </p:grpSpPr>
        <p:pic>
          <p:nvPicPr>
            <p:cNvPr id="19" name="Picture 4" descr="sivers_hermes"/>
            <p:cNvPicPr>
              <a:picLocks noChangeAspect="1" noChangeArrowheads="1"/>
            </p:cNvPicPr>
            <p:nvPr/>
          </p:nvPicPr>
          <p:blipFill>
            <a:blip r:embed="rId3" cstate="print"/>
            <a:srcRect b="53706"/>
            <a:stretch>
              <a:fillRect/>
            </a:stretch>
          </p:blipFill>
          <p:spPr bwMode="auto">
            <a:xfrm>
              <a:off x="465137" y="166145"/>
              <a:ext cx="5707063" cy="1898512"/>
            </a:xfrm>
            <a:prstGeom prst="rect">
              <a:avLst/>
            </a:prstGeom>
            <a:noFill/>
          </p:spPr>
        </p:pic>
        <p:pic>
          <p:nvPicPr>
            <p:cNvPr id="22" name="Picture 4" descr="sivers_hermes"/>
            <p:cNvPicPr>
              <a:picLocks noChangeAspect="1" noChangeArrowheads="1"/>
            </p:cNvPicPr>
            <p:nvPr/>
          </p:nvPicPr>
          <p:blipFill>
            <a:blip r:embed="rId3" cstate="print"/>
            <a:srcRect t="85594"/>
            <a:stretch>
              <a:fillRect/>
            </a:stretch>
          </p:blipFill>
          <p:spPr bwMode="auto">
            <a:xfrm>
              <a:off x="470263" y="2044337"/>
              <a:ext cx="5707063" cy="590755"/>
            </a:xfrm>
            <a:prstGeom prst="rect">
              <a:avLst/>
            </a:prstGeom>
            <a:noFill/>
          </p:spPr>
        </p:pic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808080"/>
                </a:solidFill>
              </a:rPr>
              <a:pPr/>
              <a:t>22</a:t>
            </a:fld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2629" y="635913"/>
            <a:ext cx="8899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Sivers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>
                <a:solidFill>
                  <a:srgbClr val="808080"/>
                </a:solidFill>
              </a:rPr>
              <a:t>C. Aidala, Duke, February 21, 2012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73514" y="1364159"/>
            <a:ext cx="646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chemeClr val="tx1"/>
                </a:solidFill>
              </a:rPr>
              <a:t>e+p</a:t>
            </a:r>
            <a:endParaRPr lang="en-US" sz="2200" dirty="0" smtClean="0">
              <a:solidFill>
                <a:schemeClr val="tx1"/>
              </a:solidFill>
            </a:endParaRPr>
          </a:p>
          <a:p>
            <a:r>
              <a:rPr lang="en-US" sz="2200" dirty="0" err="1" smtClean="0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en-US" sz="2200" dirty="0" err="1" smtClean="0">
                <a:solidFill>
                  <a:schemeClr val="tx1"/>
                </a:solidFill>
              </a:rPr>
              <a:t>+p</a:t>
            </a:r>
            <a:endParaRPr lang="en-US" sz="2200" dirty="0">
              <a:solidFill>
                <a:schemeClr val="tx1"/>
              </a:solidFill>
            </a:endParaRPr>
          </a:p>
        </p:txBody>
      </p:sp>
      <p:grpSp>
        <p:nvGrpSpPr>
          <p:cNvPr id="3" name="Group 31"/>
          <p:cNvGrpSpPr/>
          <p:nvPr/>
        </p:nvGrpSpPr>
        <p:grpSpPr>
          <a:xfrm>
            <a:off x="2819400" y="3886200"/>
            <a:ext cx="5715000" cy="2564487"/>
            <a:chOff x="2819400" y="3886200"/>
            <a:chExt cx="5715000" cy="2564487"/>
          </a:xfrm>
        </p:grpSpPr>
        <p:sp>
          <p:nvSpPr>
            <p:cNvPr id="30" name="Rectangle 29"/>
            <p:cNvSpPr/>
            <p:nvPr/>
          </p:nvSpPr>
          <p:spPr>
            <a:xfrm>
              <a:off x="2819400" y="3886200"/>
              <a:ext cx="5715000" cy="2514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" name="Picture 5" descr="collins_hermes"/>
            <p:cNvPicPr>
              <a:picLocks noChangeAspect="1" noChangeArrowheads="1"/>
            </p:cNvPicPr>
            <p:nvPr/>
          </p:nvPicPr>
          <p:blipFill>
            <a:blip r:embed="rId4" cstate="print"/>
            <a:srcRect t="45818"/>
            <a:stretch>
              <a:fillRect/>
            </a:stretch>
          </p:blipFill>
          <p:spPr bwMode="auto">
            <a:xfrm>
              <a:off x="2819400" y="4158772"/>
              <a:ext cx="5688013" cy="2214594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4475084" y="6019800"/>
              <a:ext cx="268182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err="1" smtClean="0">
                  <a:solidFill>
                    <a:schemeClr val="tx1"/>
                  </a:solidFill>
                </a:rPr>
                <a:t>Transversity</a:t>
              </a:r>
              <a:r>
                <a:rPr lang="en-US" sz="2200" dirty="0" smtClean="0">
                  <a:solidFill>
                    <a:schemeClr val="tx1"/>
                  </a:solidFill>
                </a:rPr>
                <a:t> x Collins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400274" y="5029200"/>
              <a:ext cx="68961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</a:rPr>
                <a:t>e+p</a:t>
              </a:r>
              <a:endParaRPr lang="en-US" dirty="0" smtClean="0">
                <a:solidFill>
                  <a:schemeClr val="tx1"/>
                </a:solidFill>
              </a:endParaRPr>
            </a:p>
            <a:p>
              <a:r>
                <a:rPr lang="en-US" dirty="0" err="1" smtClean="0">
                  <a:solidFill>
                    <a:schemeClr val="tx1"/>
                  </a:solidFill>
                  <a:latin typeface="Symbol" pitchFamily="18" charset="2"/>
                </a:rPr>
                <a:t>m</a:t>
              </a:r>
              <a:r>
                <a:rPr lang="en-US" dirty="0" err="1" smtClean="0">
                  <a:solidFill>
                    <a:schemeClr val="tx1"/>
                  </a:solidFill>
                </a:rPr>
                <a:t>+p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354874" y="1960088"/>
            <a:ext cx="8458200" cy="2611912"/>
            <a:chOff x="381000" y="1731488"/>
            <a:chExt cx="8458200" cy="2611912"/>
          </a:xfrm>
        </p:grpSpPr>
        <p:grpSp>
          <p:nvGrpSpPr>
            <p:cNvPr id="5" name="Group 8"/>
            <p:cNvGrpSpPr/>
            <p:nvPr/>
          </p:nvGrpSpPr>
          <p:grpSpPr>
            <a:xfrm>
              <a:off x="381000" y="1731488"/>
              <a:ext cx="8458200" cy="2611912"/>
              <a:chOff x="381000" y="1883888"/>
              <a:chExt cx="8458200" cy="2611912"/>
            </a:xfrm>
          </p:grpSpPr>
          <p:pic>
            <p:nvPicPr>
              <p:cNvPr id="34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1000" y="1883888"/>
                <a:ext cx="8458200" cy="2611912"/>
              </a:xfrm>
              <a:prstGeom prst="rect">
                <a:avLst/>
              </a:prstGeom>
              <a:noFill/>
              <a:ln w="9525">
                <a:solidFill>
                  <a:schemeClr val="accent4">
                    <a:lumMod val="75000"/>
                  </a:schemeClr>
                </a:solidFill>
                <a:miter lim="800000"/>
                <a:headEnd/>
                <a:tailEnd/>
              </a:ln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741840" y="2209800"/>
                <a:ext cx="1468672" cy="461665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SPIN2008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2971800" y="1981200"/>
              <a:ext cx="175721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Boer-</a:t>
              </a:r>
              <a:r>
                <a:rPr lang="en-US" sz="2200" dirty="0" err="1" smtClean="0">
                  <a:solidFill>
                    <a:schemeClr val="tx1"/>
                  </a:solidFill>
                </a:rPr>
                <a:t>Mulders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21874" y="2297668"/>
              <a:ext cx="1195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</a:rPr>
                <a:t>e+p</a:t>
              </a:r>
              <a:endParaRPr lang="en-US" dirty="0" smtClean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40"/>
          <p:cNvGrpSpPr/>
          <p:nvPr/>
        </p:nvGrpSpPr>
        <p:grpSpPr>
          <a:xfrm>
            <a:off x="2238375" y="1504950"/>
            <a:ext cx="4238625" cy="4362450"/>
            <a:chOff x="2238375" y="1143000"/>
            <a:chExt cx="4238625" cy="4362450"/>
          </a:xfrm>
        </p:grpSpPr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38375" y="1143000"/>
              <a:ext cx="4238625" cy="4362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2968820" y="1369959"/>
              <a:ext cx="277031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tx1"/>
                  </a:solidFill>
                </a:rPr>
                <a:t>BELLE PRL96, 232002 (2006)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939740" y="1676400"/>
              <a:ext cx="998992" cy="43088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2200" dirty="0" smtClean="0">
                  <a:solidFill>
                    <a:schemeClr val="tx1"/>
                  </a:solidFill>
                </a:rPr>
                <a:t>Collins</a:t>
              </a: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44504" y="1676400"/>
              <a:ext cx="64152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</a:rPr>
                <a:t>e</a:t>
              </a:r>
              <a:r>
                <a:rPr lang="en-US" baseline="30000" dirty="0" err="1" smtClean="0">
                  <a:solidFill>
                    <a:schemeClr val="tx1"/>
                  </a:solidFill>
                </a:rPr>
                <a:t>+</a:t>
              </a:r>
              <a:r>
                <a:rPr lang="en-US" dirty="0" err="1" smtClean="0">
                  <a:solidFill>
                    <a:schemeClr val="tx1"/>
                  </a:solidFill>
                </a:rPr>
                <a:t>e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9" name="Group 48"/>
          <p:cNvGrpSpPr/>
          <p:nvPr/>
        </p:nvGrpSpPr>
        <p:grpSpPr>
          <a:xfrm>
            <a:off x="1295401" y="2590800"/>
            <a:ext cx="6759388" cy="3830319"/>
            <a:chOff x="1295401" y="2590800"/>
            <a:chExt cx="6759388" cy="3830319"/>
          </a:xfrm>
        </p:grpSpPr>
        <p:grpSp>
          <p:nvGrpSpPr>
            <p:cNvPr id="10" name="Group 45"/>
            <p:cNvGrpSpPr/>
            <p:nvPr/>
          </p:nvGrpSpPr>
          <p:grpSpPr>
            <a:xfrm>
              <a:off x="1295401" y="2590800"/>
              <a:ext cx="6759388" cy="3830319"/>
              <a:chOff x="1295401" y="5237481"/>
              <a:chExt cx="6759388" cy="3830319"/>
            </a:xfrm>
          </p:grpSpPr>
          <p:pic>
            <p:nvPicPr>
              <p:cNvPr id="44" name="Picture 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295401" y="5237481"/>
                <a:ext cx="6759388" cy="38303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2039593" y="6837681"/>
                <a:ext cx="325800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solidFill>
                      <a:schemeClr val="tx1"/>
                    </a:solidFill>
                  </a:rPr>
                  <a:t>BaBar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: Released August 2011</a:t>
                </a:r>
              </a:p>
              <a:p>
                <a:r>
                  <a:rPr lang="en-US" sz="2000" dirty="0" smtClean="0">
                    <a:solidFill>
                      <a:schemeClr val="tx1"/>
                    </a:solidFill>
                  </a:rPr>
                  <a:t>Collins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8" name="Rectangle 47"/>
            <p:cNvSpPr/>
            <p:nvPr/>
          </p:nvSpPr>
          <p:spPr>
            <a:xfrm>
              <a:off x="2286000" y="4724400"/>
              <a:ext cx="64152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chemeClr val="tx1"/>
                  </a:solidFill>
                </a:rPr>
                <a:t>e</a:t>
              </a:r>
              <a:r>
                <a:rPr lang="en-US" baseline="30000" dirty="0" err="1" smtClean="0">
                  <a:solidFill>
                    <a:schemeClr val="tx1"/>
                  </a:solidFill>
                </a:rPr>
                <a:t>+</a:t>
              </a:r>
              <a:r>
                <a:rPr lang="en-US" dirty="0" err="1" smtClean="0">
                  <a:solidFill>
                    <a:schemeClr val="tx1"/>
                  </a:solidFill>
                </a:rPr>
                <a:t>e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-</a:t>
              </a: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066800" y="1205805"/>
            <a:ext cx="7010400" cy="1384995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flurry of new experimental results from deep-inelastic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e+p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scattering and 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30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annihilation over last ~8 years!</a:t>
            </a:r>
            <a:endParaRPr lang="en-US" sz="28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First evidence for non-zero “worm gear” g</a:t>
            </a:r>
            <a:r>
              <a:rPr lang="en-US" sz="3600" baseline="-25000" dirty="0" smtClean="0"/>
              <a:t>1T</a:t>
            </a:r>
            <a:r>
              <a:rPr lang="en-US" sz="3600" dirty="0" smtClean="0"/>
              <a:t> spin-momentum correlation!</a:t>
            </a:r>
            <a:endParaRPr lang="en-US" sz="3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2399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1803783"/>
            <a:ext cx="6172200" cy="345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62200" y="5268724"/>
            <a:ext cx="64008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J. Huang, H. </a:t>
            </a:r>
            <a:r>
              <a:rPr lang="en-US" sz="2300" dirty="0" err="1" smtClean="0"/>
              <a:t>Gao</a:t>
            </a:r>
            <a:r>
              <a:rPr lang="en-US" sz="2300" dirty="0" smtClean="0"/>
              <a:t> et al., PRL 108, 052001 (2012)</a:t>
            </a:r>
            <a:endParaRPr lang="en-US" sz="23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37847" y="3437134"/>
            <a:ext cx="2177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JLab</a:t>
            </a:r>
            <a:r>
              <a:rPr lang="en-US" sz="2000" dirty="0" smtClean="0">
                <a:solidFill>
                  <a:schemeClr val="tx1"/>
                </a:solidFill>
              </a:rPr>
              <a:t> Hall A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Worm gear g</a:t>
            </a:r>
            <a:r>
              <a:rPr lang="en-US" sz="2000" baseline="-25000" dirty="0" smtClean="0">
                <a:solidFill>
                  <a:schemeClr val="tx1"/>
                </a:solidFill>
              </a:rPr>
              <a:t>1T</a:t>
            </a:r>
            <a:endParaRPr lang="en-US" sz="2000" baseline="-250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0422" y="4130044"/>
            <a:ext cx="13025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e+</a:t>
            </a:r>
            <a:r>
              <a:rPr lang="en-US" baseline="30000" dirty="0" smtClean="0">
                <a:solidFill>
                  <a:schemeClr val="tx1"/>
                </a:solidFill>
              </a:rPr>
              <a:t>3</a:t>
            </a:r>
            <a:r>
              <a:rPr lang="en-US" dirty="0" smtClean="0">
                <a:solidFill>
                  <a:schemeClr val="tx1"/>
                </a:solidFill>
              </a:rPr>
              <a:t>He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828800"/>
            <a:ext cx="243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Evidence for longitudinally polarized quarks in a transversely polarized neutron!</a:t>
            </a:r>
          </a:p>
          <a:p>
            <a:r>
              <a:rPr lang="en-US" dirty="0" smtClean="0"/>
              <a:t>Requires orbital angular momentum of quarks.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 bwMode="auto">
          <a:xfrm>
            <a:off x="6019800" y="2133600"/>
            <a:ext cx="2819400" cy="1143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058" name="Text Box 2"/>
          <p:cNvSpPr txBox="1">
            <a:spLocks noChangeArrowheads="1"/>
          </p:cNvSpPr>
          <p:nvPr/>
        </p:nvSpPr>
        <p:spPr bwMode="auto">
          <a:xfrm>
            <a:off x="533400" y="1752600"/>
            <a:ext cx="8305800" cy="3631763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Transversity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: 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Correlates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proton transverse spin </a:t>
            </a: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i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quark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transverse spin</a:t>
            </a:r>
            <a:endParaRPr lang="en-US" sz="2000" i="1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“Sivers” 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Correlates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proton transverse spin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i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quark transverse momentum</a:t>
            </a:r>
          </a:p>
          <a:p>
            <a:pPr algn="l" eaLnBrk="1" hangingPunct="1">
              <a:spcBef>
                <a:spcPct val="50000"/>
              </a:spcBef>
            </a:pPr>
            <a:endParaRPr lang="en-US" sz="20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“Boer-Mulders” </a:t>
            </a:r>
            <a:r>
              <a:rPr lang="en-US" sz="2000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pdf</a:t>
            </a: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Correlates </a:t>
            </a:r>
            <a:r>
              <a:rPr lang="en-US" sz="2000" i="1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quark transverse spin </a:t>
            </a:r>
            <a:r>
              <a:rPr lang="en-US" sz="2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000" i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quark transverse momentum</a:t>
            </a:r>
          </a:p>
        </p:txBody>
      </p:sp>
      <p:sp>
        <p:nvSpPr>
          <p:cNvPr id="1453071" name="Rectangle 15"/>
          <p:cNvSpPr>
            <a:spLocks noGrp="1" noChangeArrowheads="1"/>
          </p:cNvSpPr>
          <p:nvPr>
            <p:ph type="title" sz="quarter"/>
          </p:nvPr>
        </p:nvSpPr>
        <p:spPr>
          <a:xfrm>
            <a:off x="347663" y="152400"/>
            <a:ext cx="8678862" cy="914400"/>
          </a:xfrm>
          <a:noFill/>
          <a:ln/>
        </p:spPr>
        <p:txBody>
          <a:bodyPr>
            <a:noAutofit/>
          </a:bodyPr>
          <a:lstStyle/>
          <a:p>
            <a:r>
              <a:rPr lang="en-US" sz="4000" dirty="0" smtClean="0"/>
              <a:t>The proton: The hydrogen atom of QCD</a:t>
            </a:r>
            <a:endParaRPr lang="en-US" sz="40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E729D-4A9E-497C-A7DB-296958F94F7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3" name="Text Box 34"/>
          <p:cNvSpPr txBox="1">
            <a:spLocks noChangeArrowheads="1"/>
          </p:cNvSpPr>
          <p:nvPr/>
        </p:nvSpPr>
        <p:spPr bwMode="auto">
          <a:xfrm>
            <a:off x="2362200" y="2590800"/>
            <a:ext cx="3048000" cy="52322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-S</a:t>
            </a:r>
            <a:r>
              <a:rPr lang="en-US" sz="28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coupling</a:t>
            </a: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2362200" y="3972580"/>
            <a:ext cx="3048000" cy="52322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coupling</a:t>
            </a:r>
          </a:p>
        </p:txBody>
      </p:sp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2362200" y="5334000"/>
            <a:ext cx="3048000" cy="52322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i="1" baseline="-25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8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28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coupling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57500" r="78069" b="25000"/>
          <a:stretch>
            <a:fillRect/>
          </a:stretch>
        </p:blipFill>
        <p:spPr bwMode="auto">
          <a:xfrm>
            <a:off x="5564554" y="2897504"/>
            <a:ext cx="1952352" cy="760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/>
          <p:nvPr/>
        </p:nvGrpSpPr>
        <p:grpSpPr>
          <a:xfrm>
            <a:off x="5562600" y="1524000"/>
            <a:ext cx="1956816" cy="758952"/>
            <a:chOff x="609600" y="1981200"/>
            <a:chExt cx="1956816" cy="758952"/>
          </a:xfrm>
        </p:grpSpPr>
        <p:sp>
          <p:nvSpPr>
            <p:cNvPr id="16" name="Rectangle 15"/>
            <p:cNvSpPr/>
            <p:nvPr/>
          </p:nvSpPr>
          <p:spPr>
            <a:xfrm>
              <a:off x="609600" y="1981200"/>
              <a:ext cx="1956816" cy="758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41250" r="78069" b="45000"/>
            <a:stretch>
              <a:fillRect/>
            </a:stretch>
          </p:blipFill>
          <p:spPr bwMode="auto">
            <a:xfrm>
              <a:off x="609600" y="1981200"/>
              <a:ext cx="1952352" cy="59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7"/>
          <p:cNvGrpSpPr/>
          <p:nvPr/>
        </p:nvGrpSpPr>
        <p:grpSpPr>
          <a:xfrm>
            <a:off x="5562600" y="4292660"/>
            <a:ext cx="1956816" cy="758952"/>
            <a:chOff x="5181600" y="4521926"/>
            <a:chExt cx="1956816" cy="758952"/>
          </a:xfrm>
        </p:grpSpPr>
        <p:sp>
          <p:nvSpPr>
            <p:cNvPr id="19" name="Rectangle 18"/>
            <p:cNvSpPr/>
            <p:nvPr/>
          </p:nvSpPr>
          <p:spPr>
            <a:xfrm>
              <a:off x="5181600" y="4521926"/>
              <a:ext cx="1956816" cy="758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75000" r="78069" b="15000"/>
            <a:stretch>
              <a:fillRect/>
            </a:stretch>
          </p:blipFill>
          <p:spPr bwMode="auto">
            <a:xfrm>
              <a:off x="5181600" y="4747259"/>
              <a:ext cx="1952352" cy="434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u="sng" dirty="0" smtClean="0"/>
              <a:t>Modified universality</a:t>
            </a:r>
            <a:r>
              <a:rPr lang="en-US" sz="3200" dirty="0" smtClean="0"/>
              <a:t> of Sivers </a:t>
            </a:r>
            <a:br>
              <a:rPr lang="en-US" sz="3200" dirty="0" smtClean="0"/>
            </a:br>
            <a:r>
              <a:rPr lang="en-US" sz="3200" dirty="0" smtClean="0"/>
              <a:t>transverse-momentum-dependent distribution: </a:t>
            </a:r>
            <a:br>
              <a:rPr lang="en-US" sz="3200" dirty="0" smtClean="0"/>
            </a:br>
            <a:r>
              <a:rPr lang="en-US" sz="3200" b="1" dirty="0" smtClean="0"/>
              <a:t>Color in action!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2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80658" y="6357258"/>
            <a:ext cx="2971800" cy="500742"/>
          </a:xfrm>
        </p:spPr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1563652" name="Text Box 4"/>
          <p:cNvSpPr txBox="1">
            <a:spLocks noChangeArrowheads="1"/>
          </p:cNvSpPr>
          <p:nvPr/>
        </p:nvSpPr>
        <p:spPr bwMode="auto">
          <a:xfrm>
            <a:off x="1143000" y="1530536"/>
            <a:ext cx="2819400" cy="120032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Semi-inclusive DIS</a:t>
            </a:r>
            <a:r>
              <a:rPr lang="en-US" b="1" dirty="0">
                <a:solidFill>
                  <a:srgbClr val="FFFFCC"/>
                </a:solidFill>
                <a:latin typeface="Times" charset="0"/>
              </a:rPr>
              <a:t>: </a:t>
            </a:r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attractive final-state </a:t>
            </a:r>
          </a:p>
          <a:p>
            <a:pPr algn="l"/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interaction</a:t>
            </a:r>
            <a:endParaRPr lang="en-US" b="1" dirty="0">
              <a:solidFill>
                <a:srgbClr val="FFFFCC"/>
              </a:solidFill>
              <a:latin typeface="Times" charset="0"/>
            </a:endParaRPr>
          </a:p>
        </p:txBody>
      </p:sp>
      <p:sp>
        <p:nvSpPr>
          <p:cNvPr id="1563653" name="Text Box 5"/>
          <p:cNvSpPr txBox="1">
            <a:spLocks noChangeArrowheads="1"/>
          </p:cNvSpPr>
          <p:nvPr/>
        </p:nvSpPr>
        <p:spPr bwMode="auto">
          <a:xfrm>
            <a:off x="5090886" y="1530536"/>
            <a:ext cx="2971800" cy="1200329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b="1" dirty="0" err="1">
                <a:solidFill>
                  <a:srgbClr val="FFFFCC"/>
                </a:solidFill>
                <a:latin typeface="Times" charset="0"/>
              </a:rPr>
              <a:t>Drell</a:t>
            </a:r>
            <a:r>
              <a:rPr lang="en-US" b="1" dirty="0">
                <a:solidFill>
                  <a:srgbClr val="FFFFCC"/>
                </a:solidFill>
                <a:latin typeface="Times" charset="0"/>
              </a:rPr>
              <a:t>-Yan: </a:t>
            </a:r>
            <a:endParaRPr lang="en-US" b="1" dirty="0" smtClean="0">
              <a:solidFill>
                <a:srgbClr val="FFFFCC"/>
              </a:solidFill>
              <a:latin typeface="Times" charset="0"/>
            </a:endParaRPr>
          </a:p>
          <a:p>
            <a:pPr algn="l"/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repulsive initial-state </a:t>
            </a:r>
          </a:p>
          <a:p>
            <a:pPr algn="l"/>
            <a:r>
              <a:rPr lang="en-US" b="1" dirty="0" smtClean="0">
                <a:solidFill>
                  <a:srgbClr val="FFFFCC"/>
                </a:solidFill>
                <a:latin typeface="Times" charset="0"/>
              </a:rPr>
              <a:t>interaction</a:t>
            </a:r>
            <a:endParaRPr lang="en-US" b="1" dirty="0">
              <a:solidFill>
                <a:srgbClr val="FFFFCC"/>
              </a:solidFill>
              <a:latin typeface="Times" charset="0"/>
            </a:endParaRPr>
          </a:p>
        </p:txBody>
      </p:sp>
      <p:pic>
        <p:nvPicPr>
          <p:cNvPr id="1563664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9542" y="5507182"/>
            <a:ext cx="4419600" cy="436418"/>
          </a:xfrm>
          <a:prstGeom prst="rect">
            <a:avLst/>
          </a:prstGeom>
          <a:noFill/>
        </p:spPr>
      </p:pic>
      <p:sp>
        <p:nvSpPr>
          <p:cNvPr id="1563665" name="Text Box 17"/>
          <p:cNvSpPr txBox="1">
            <a:spLocks noChangeArrowheads="1"/>
          </p:cNvSpPr>
          <p:nvPr/>
        </p:nvSpPr>
        <p:spPr bwMode="auto">
          <a:xfrm>
            <a:off x="306388" y="5432343"/>
            <a:ext cx="1684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400" b="1" dirty="0">
                <a:solidFill>
                  <a:srgbClr val="FFFFCC"/>
                </a:solidFill>
                <a:latin typeface="Times" charset="0"/>
              </a:rPr>
              <a:t>As a result:</a:t>
            </a:r>
          </a:p>
        </p:txBody>
      </p:sp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673536"/>
            <a:ext cx="27432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680680"/>
            <a:ext cx="2743200" cy="205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 rot="862455">
            <a:off x="3318084" y="3571304"/>
            <a:ext cx="533400" cy="12589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819094">
            <a:off x="5872033" y="2937490"/>
            <a:ext cx="575575" cy="18685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304800" y="4803338"/>
            <a:ext cx="8458200" cy="12926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600" i="1" dirty="0" smtClean="0">
                <a:solidFill>
                  <a:schemeClr val="tx1"/>
                </a:solidFill>
                <a:cs typeface="Times New Roman" pitchFamily="18" charset="0"/>
              </a:rPr>
              <a:t>Comparing d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etailed measurements in polarized semi-inclusive DIS and polarized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Drell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-Yan will be a crucial test of our understanding of </a:t>
            </a:r>
            <a:r>
              <a:rPr lang="en-US" sz="2600" i="1" dirty="0" smtClean="0">
                <a:solidFill>
                  <a:schemeClr val="tx1"/>
                </a:solidFill>
                <a:cs typeface="Times New Roman" pitchFamily="18" charset="0"/>
              </a:rPr>
              <a:t>quantum </a:t>
            </a:r>
            <a:r>
              <a:rPr lang="en-US" sz="26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chromo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dynamics!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800" dirty="0" smtClean="0"/>
              <a:t>3D q</a:t>
            </a:r>
            <a:r>
              <a:rPr lang="en-US" sz="3800" dirty="0" smtClean="0">
                <a:ea typeface="+mj-ea"/>
              </a:rPr>
              <a:t>uantum phase-space tomography of the nucleon</a:t>
            </a:r>
            <a:endParaRPr lang="en-US" sz="3800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1400" y="2895600"/>
            <a:ext cx="4064000" cy="969169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FFFF66"/>
                </a:solidFill>
                <a:latin typeface="Comic Sans MS" charset="0"/>
              </a:rPr>
              <a:t>3D picture in coordinate space:</a:t>
            </a:r>
          </a:p>
          <a:p>
            <a:pPr lvl="1">
              <a:buFont typeface="Wingdings" charset="2"/>
              <a:buNone/>
            </a:pPr>
            <a:r>
              <a:rPr lang="en-US" sz="1800" dirty="0" smtClean="0">
                <a:latin typeface="Comic Sans MS" charset="0"/>
              </a:rPr>
              <a:t>generalized </a:t>
            </a:r>
            <a:r>
              <a:rPr lang="en-US" sz="1800" dirty="0">
                <a:latin typeface="Comic Sans MS" charset="0"/>
              </a:rPr>
              <a:t>parton </a:t>
            </a:r>
            <a:r>
              <a:rPr lang="en-US" sz="1800" dirty="0" smtClean="0">
                <a:latin typeface="Comic Sans MS" charset="0"/>
              </a:rPr>
              <a:t>distributions</a:t>
            </a:r>
            <a:endParaRPr lang="en-US" sz="1800" dirty="0">
              <a:latin typeface="Comic Sans MS" charset="0"/>
            </a:endParaRPr>
          </a:p>
        </p:txBody>
      </p:sp>
      <p:pic>
        <p:nvPicPr>
          <p:cNvPr id="14342" name="Picture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868" y="3779520"/>
            <a:ext cx="152146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50" y="4216400"/>
            <a:ext cx="364013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5" y="6219825"/>
            <a:ext cx="1439863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4" cstate="print"/>
          <a:srcRect b="32073"/>
          <a:stretch>
            <a:fillRect/>
          </a:stretch>
        </p:blipFill>
        <p:spPr bwMode="auto">
          <a:xfrm>
            <a:off x="5364163" y="4391890"/>
            <a:ext cx="1016000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3"/>
          <p:cNvPicPr>
            <a:picLocks noChangeAspect="1" noChangeArrowheads="1"/>
          </p:cNvPicPr>
          <p:nvPr/>
        </p:nvPicPr>
        <p:blipFill>
          <a:blip r:embed="rId5" cstate="print"/>
          <a:srcRect t="2695" r="49615" b="29645"/>
          <a:stretch>
            <a:fillRect/>
          </a:stretch>
        </p:blipFill>
        <p:spPr bwMode="auto">
          <a:xfrm>
            <a:off x="4179888" y="4376077"/>
            <a:ext cx="1154113" cy="229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5075549" y="3898106"/>
            <a:ext cx="1544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Polarized </a:t>
            </a:r>
            <a:r>
              <a:rPr lang="it-IT" sz="2000" b="1" dirty="0" err="1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</a:t>
            </a:r>
            <a:endParaRPr lang="en-US" sz="2000" b="1" dirty="0"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6" cstate="print"/>
          <a:srcRect t="-3178" b="29038"/>
          <a:stretch>
            <a:fillRect/>
          </a:stretch>
        </p:blipFill>
        <p:spPr bwMode="auto">
          <a:xfrm>
            <a:off x="7862888" y="4239490"/>
            <a:ext cx="1092200" cy="2432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34"/>
          <p:cNvPicPr>
            <a:picLocks noChangeAspect="1" noChangeArrowheads="1"/>
          </p:cNvPicPr>
          <p:nvPr/>
        </p:nvPicPr>
        <p:blipFill>
          <a:blip r:embed="rId7" cstate="print"/>
          <a:srcRect t="3331" r="44681" b="29053"/>
          <a:stretch>
            <a:fillRect/>
          </a:stretch>
        </p:blipFill>
        <p:spPr bwMode="auto">
          <a:xfrm>
            <a:off x="6596063" y="4373563"/>
            <a:ext cx="1201738" cy="22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 Box 18"/>
          <p:cNvSpPr txBox="1">
            <a:spLocks noChangeArrowheads="1"/>
          </p:cNvSpPr>
          <p:nvPr/>
        </p:nvSpPr>
        <p:spPr bwMode="auto">
          <a:xfrm>
            <a:off x="6629399" y="3936206"/>
            <a:ext cx="9667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d-quark</a:t>
            </a:r>
            <a:endParaRPr lang="it-IT" sz="1600" b="1"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4213224" y="3891756"/>
            <a:ext cx="9540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u</a:t>
            </a:r>
            <a:r>
              <a:rPr lang="en-US" sz="1600" b="1" dirty="0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-quark</a:t>
            </a:r>
            <a:endParaRPr lang="it-IT" sz="1600" b="1" dirty="0"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7629838" y="3920331"/>
            <a:ext cx="15440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Polarized </a:t>
            </a:r>
            <a:r>
              <a:rPr lang="it-IT" sz="2000" b="1" dirty="0" err="1">
                <a:latin typeface="Comic Sans MS" charset="0"/>
                <a:ea typeface="Comic Sans MS" charset="0"/>
                <a:cs typeface="Comic Sans MS" charset="0"/>
                <a:sym typeface="Wingdings" charset="2"/>
              </a:rPr>
              <a:t>p</a:t>
            </a:r>
            <a:endParaRPr lang="en-US" sz="2000" b="1" dirty="0">
              <a:latin typeface="Comic Sans MS" charset="0"/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20" name="Down Arrow 19"/>
          <p:cNvSpPr/>
          <p:nvPr/>
        </p:nvSpPr>
        <p:spPr>
          <a:xfrm rot="3360000">
            <a:off x="2818350" y="1729286"/>
            <a:ext cx="516572" cy="1425197"/>
          </a:xfrm>
          <a:prstGeom prst="downArrow">
            <a:avLst/>
          </a:prstGeom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8060000">
            <a:off x="5811317" y="1774916"/>
            <a:ext cx="516572" cy="1335593"/>
          </a:xfrm>
          <a:prstGeom prst="downArrow">
            <a:avLst/>
          </a:prstGeom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9560000">
            <a:off x="2587317" y="1916310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TMDs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1860000">
            <a:off x="5779006" y="1921312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GPDs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1182469"/>
            <a:ext cx="2373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hangingPunct="0"/>
            <a:r>
              <a:rPr lang="en-US" b="1" dirty="0" smtClean="0">
                <a:latin typeface="Comic Sans MS"/>
                <a:cs typeface="Comic Sans MS"/>
              </a:rPr>
              <a:t>Wigner Distribution</a:t>
            </a:r>
          </a:p>
          <a:p>
            <a:pPr algn="ctr" eaLnBrk="0" hangingPunct="0"/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W(x,r,k</a:t>
            </a:r>
            <a:r>
              <a:rPr lang="en-US" b="1" baseline="-25000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</a:t>
            </a:r>
            <a:r>
              <a:rPr lang="en-US" b="1" dirty="0" smtClean="0">
                <a:solidFill>
                  <a:srgbClr val="FF00FF"/>
                </a:solidFill>
                <a:latin typeface="Comic Sans MS"/>
                <a:cs typeface="Comic Sans MS"/>
              </a:rPr>
              <a:t>)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0" y="2840831"/>
            <a:ext cx="4419600" cy="96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      3D picture in momentum space: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omic Sans MS" charset="0"/>
              </a:rPr>
              <a:t>     transverse-momentum-dependent distributions                   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omic Sans MS" charset="0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1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3" grpId="0"/>
      <p:bldP spid="36" grpId="0"/>
      <p:bldP spid="37" grpId="0"/>
      <p:bldP spid="38" grpId="0"/>
      <p:bldP spid="20" grpId="0" animBg="1"/>
      <p:bldP spid="21" grpId="0" animBg="1"/>
      <p:bldP spid="23" grpId="0"/>
      <p:bldP spid="24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228600" y="1524000"/>
            <a:ext cx="434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Perform spatial imaging via </a:t>
            </a:r>
            <a:r>
              <a:rPr lang="en-US" i="1" dirty="0" smtClean="0"/>
              <a:t>exclusive</a:t>
            </a:r>
            <a:r>
              <a:rPr lang="en-US" dirty="0" smtClean="0"/>
              <a:t> processes </a:t>
            </a:r>
          </a:p>
          <a:p>
            <a:pPr algn="l">
              <a:buFont typeface="Wingdings" pitchFamily="2" charset="2"/>
              <a:buChar char="à"/>
            </a:pPr>
            <a:r>
              <a:rPr lang="en-US" dirty="0" smtClean="0">
                <a:sym typeface="Wingdings" pitchFamily="2" charset="2"/>
              </a:rPr>
              <a:t>Detect all final-state particles</a:t>
            </a:r>
          </a:p>
          <a:p>
            <a:pPr algn="l">
              <a:buFont typeface="Wingdings" pitchFamily="2" charset="2"/>
              <a:buChar char="à"/>
            </a:pPr>
            <a:r>
              <a:rPr lang="en-US" dirty="0" smtClean="0">
                <a:sym typeface="Wingdings" pitchFamily="2" charset="2"/>
              </a:rPr>
              <a:t>Nucleon doesn’t break up</a:t>
            </a:r>
          </a:p>
          <a:p>
            <a:pPr algn="l">
              <a:buFont typeface="Wingdings" pitchFamily="2" charset="2"/>
              <a:buChar char="à"/>
            </a:pPr>
            <a:endParaRPr lang="en-US" dirty="0" smtClean="0">
              <a:sym typeface="Wingdings" pitchFamily="2" charset="2"/>
            </a:endParaRPr>
          </a:p>
          <a:p>
            <a:pPr algn="l"/>
            <a:r>
              <a:rPr lang="en-US" dirty="0" smtClean="0">
                <a:sym typeface="Wingdings" pitchFamily="2" charset="2"/>
              </a:rPr>
              <a:t>Measure cross sections vs. four-momentum transferred to struck nucleon: Mandelstam </a:t>
            </a:r>
            <a:r>
              <a:rPr lang="en-US" i="1" dirty="0" smtClean="0">
                <a:sym typeface="Wingdings" pitchFamily="2" charset="2"/>
              </a:rPr>
              <a:t>t</a:t>
            </a:r>
            <a:endParaRPr lang="en-US" dirty="0" smtClean="0">
              <a:sym typeface="Wingdings" pitchFamily="2" charset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00600" y="4114800"/>
            <a:ext cx="38331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j-lt"/>
                <a:cs typeface="Comic Sans MS"/>
              </a:rPr>
              <a:t>Goal: Cover wide range in </a:t>
            </a:r>
            <a:r>
              <a:rPr lang="en-US" i="1" dirty="0" smtClean="0">
                <a:latin typeface="+mj-lt"/>
                <a:cs typeface="Comic Sans MS"/>
              </a:rPr>
              <a:t>t.</a:t>
            </a:r>
            <a:r>
              <a:rPr lang="en-US" dirty="0" smtClean="0">
                <a:latin typeface="+mj-lt"/>
                <a:cs typeface="Comic Sans MS"/>
              </a:rPr>
              <a:t> </a:t>
            </a:r>
          </a:p>
          <a:p>
            <a:pPr algn="l"/>
            <a:r>
              <a:rPr lang="en-US" dirty="0" smtClean="0">
                <a:latin typeface="+mj-lt"/>
                <a:cs typeface="Comic Sans MS"/>
                <a:sym typeface="Wingdings"/>
              </a:rPr>
              <a:t>Fourier transform  impact- </a:t>
            </a:r>
          </a:p>
          <a:p>
            <a:pPr algn="l"/>
            <a:r>
              <a:rPr lang="en-US" dirty="0" smtClean="0">
                <a:latin typeface="+mj-lt"/>
                <a:cs typeface="Comic Sans MS"/>
                <a:sym typeface="Wingdings"/>
              </a:rPr>
              <a:t>parameter-space profiles</a:t>
            </a:r>
            <a:endParaRPr lang="en-US" dirty="0">
              <a:latin typeface="+mj-lt"/>
              <a:cs typeface="Comic Sans MS"/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762000"/>
          </a:xfrm>
        </p:spPr>
        <p:txBody>
          <a:bodyPr/>
          <a:lstStyle/>
          <a:p>
            <a:r>
              <a:rPr lang="en-US" dirty="0" smtClean="0"/>
              <a:t>Spatial imaging of the nucleon</a:t>
            </a:r>
            <a:endParaRPr lang="en-US" dirty="0"/>
          </a:p>
        </p:txBody>
      </p:sp>
      <p:grpSp>
        <p:nvGrpSpPr>
          <p:cNvPr id="89" name="Group 88"/>
          <p:cNvGrpSpPr/>
          <p:nvPr/>
        </p:nvGrpSpPr>
        <p:grpSpPr>
          <a:xfrm>
            <a:off x="76200" y="1560159"/>
            <a:ext cx="4756174" cy="4612041"/>
            <a:chOff x="44426" y="1945624"/>
            <a:chExt cx="4756174" cy="4612041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" cstate="print"/>
            <a:srcRect l="80010" b="49661"/>
            <a:stretch>
              <a:fillRect/>
            </a:stretch>
          </p:blipFill>
          <p:spPr>
            <a:xfrm>
              <a:off x="275898" y="1945624"/>
              <a:ext cx="4524702" cy="4455176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 rot="16200000">
              <a:off x="-817669" y="2839945"/>
              <a:ext cx="21242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solidFill>
                    <a:schemeClr val="tx1"/>
                  </a:solidFill>
                </a:rPr>
                <a:t>d</a:t>
              </a:r>
              <a:r>
                <a:rPr lang="en-US" sz="2000" dirty="0" err="1" smtClean="0">
                  <a:solidFill>
                    <a:schemeClr val="tx1"/>
                  </a:solidFill>
                  <a:latin typeface="Symbol" pitchFamily="18" charset="2"/>
                </a:rPr>
                <a:t>s</a:t>
              </a:r>
              <a:r>
                <a:rPr lang="en-US" sz="2000" dirty="0" smtClean="0">
                  <a:solidFill>
                    <a:schemeClr val="tx1"/>
                  </a:solidFill>
                </a:rPr>
                <a:t>(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ep</a:t>
              </a:r>
              <a:r>
                <a:rPr lang="en-US" sz="2000" dirty="0" err="1" smtClean="0">
                  <a:solidFill>
                    <a:schemeClr val="tx1"/>
                  </a:solidFill>
                  <a:sym typeface="Wingdings" pitchFamily="2" charset="2"/>
                </a:rPr>
                <a:t></a:t>
              </a:r>
              <a:r>
                <a:rPr lang="en-US" sz="2000" dirty="0" err="1" smtClean="0">
                  <a:solidFill>
                    <a:schemeClr val="tx1"/>
                  </a:solidFill>
                  <a:latin typeface="Symbol" pitchFamily="18" charset="2"/>
                  <a:sym typeface="Wingdings" pitchFamily="2" charset="2"/>
                </a:rPr>
                <a:t>g</a:t>
              </a:r>
              <a:r>
                <a:rPr lang="en-US" sz="2000" dirty="0" err="1" smtClean="0">
                  <a:solidFill>
                    <a:schemeClr val="tx1"/>
                  </a:solidFill>
                  <a:sym typeface="Wingdings" pitchFamily="2" charset="2"/>
                </a:rPr>
                <a:t>p</a:t>
              </a:r>
              <a:r>
                <a:rPr lang="en-US" sz="2000" dirty="0" smtClean="0">
                  <a:solidFill>
                    <a:schemeClr val="tx1"/>
                  </a:solidFill>
                  <a:sym typeface="Wingdings" pitchFamily="2" charset="2"/>
                </a:rPr>
                <a:t>)/</a:t>
              </a:r>
              <a:r>
                <a:rPr lang="en-US" sz="2000" dirty="0" err="1" smtClean="0">
                  <a:solidFill>
                    <a:schemeClr val="tx1"/>
                  </a:solidFill>
                  <a:sym typeface="Wingdings" pitchFamily="2" charset="2"/>
                </a:rPr>
                <a:t>d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t</a:t>
              </a:r>
              <a:r>
                <a:rPr lang="en-US" sz="2000" dirty="0" smtClean="0">
                  <a:solidFill>
                    <a:schemeClr val="tx1"/>
                  </a:solidFill>
                </a:rPr>
                <a:t> (</a:t>
              </a:r>
              <a:r>
                <a:rPr lang="en-US" sz="2000" dirty="0" err="1" smtClean="0">
                  <a:solidFill>
                    <a:schemeClr val="tx1"/>
                  </a:solidFill>
                </a:rPr>
                <a:t>nb</a:t>
              </a:r>
              <a:r>
                <a:rPr lang="en-US" sz="2000" dirty="0" smtClean="0">
                  <a:solidFill>
                    <a:schemeClr val="tx1"/>
                  </a:solidFill>
                </a:rPr>
                <a:t>)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471291" y="1986888"/>
              <a:ext cx="2069798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100" dirty="0" smtClean="0">
                  <a:solidFill>
                    <a:schemeClr val="tx1"/>
                  </a:solidFill>
                </a:rPr>
                <a:t>                            </a:t>
              </a:r>
              <a:endParaRPr lang="en-US" sz="2100" dirty="0">
                <a:solidFill>
                  <a:schemeClr val="tx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107164" y="6096000"/>
              <a:ext cx="123623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tx1"/>
                  </a:solidFill>
                </a:rPr>
                <a:t>t</a:t>
              </a:r>
              <a:r>
                <a:rPr lang="en-US" dirty="0" smtClean="0">
                  <a:solidFill>
                    <a:schemeClr val="tx1"/>
                  </a:solidFill>
                </a:rPr>
                <a:t> (GeV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2</a:t>
              </a:r>
              <a:r>
                <a:rPr lang="en-US" dirty="0" smtClean="0">
                  <a:solidFill>
                    <a:schemeClr val="tx1"/>
                  </a:solidFill>
                </a:rPr>
                <a:t>)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85"/>
          <p:cNvGrpSpPr/>
          <p:nvPr/>
        </p:nvGrpSpPr>
        <p:grpSpPr>
          <a:xfrm>
            <a:off x="0" y="1524000"/>
            <a:ext cx="4800600" cy="4800600"/>
            <a:chOff x="49958" y="1038980"/>
            <a:chExt cx="4219971" cy="3036189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 cstate="print"/>
            <a:srcRect l="4000" t="1920" r="1333"/>
            <a:stretch>
              <a:fillRect/>
            </a:stretch>
          </p:blipFill>
          <p:spPr>
            <a:xfrm>
              <a:off x="49958" y="1038980"/>
              <a:ext cx="4219971" cy="3036189"/>
            </a:xfrm>
            <a:prstGeom prst="rect">
              <a:avLst/>
            </a:prstGeom>
          </p:spPr>
        </p:pic>
        <p:pic>
          <p:nvPicPr>
            <p:cNvPr id="85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 t="2695" r="49615" b="60638"/>
            <a:stretch>
              <a:fillRect/>
            </a:stretch>
          </p:blipFill>
          <p:spPr bwMode="auto">
            <a:xfrm>
              <a:off x="2935258" y="2190859"/>
              <a:ext cx="1154113" cy="1243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1" name="TextBox 90"/>
          <p:cNvSpPr txBox="1"/>
          <p:nvPr/>
        </p:nvSpPr>
        <p:spPr>
          <a:xfrm>
            <a:off x="4800600" y="5405735"/>
            <a:ext cx="4370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latin typeface="+mj-lt"/>
                <a:cs typeface="Comic Sans MS"/>
              </a:rPr>
              <a:t>Obtain </a:t>
            </a:r>
            <a:r>
              <a:rPr lang="en-US" i="1" dirty="0" smtClean="0">
                <a:latin typeface="+mj-lt"/>
                <a:cs typeface="Comic Sans MS"/>
              </a:rPr>
              <a:t>b </a:t>
            </a:r>
            <a:r>
              <a:rPr lang="en-US" dirty="0" smtClean="0">
                <a:latin typeface="+mj-lt"/>
                <a:cs typeface="Comic Sans MS"/>
              </a:rPr>
              <a:t> profile from slope vs. </a:t>
            </a:r>
            <a:r>
              <a:rPr lang="en-US" i="1" dirty="0" smtClean="0">
                <a:latin typeface="+mj-lt"/>
                <a:cs typeface="Comic Sans MS"/>
              </a:rPr>
              <a:t>t.</a:t>
            </a:r>
            <a:r>
              <a:rPr lang="en-US" dirty="0" smtClean="0">
                <a:latin typeface="+mj-lt"/>
                <a:cs typeface="Comic Sans MS"/>
              </a:rPr>
              <a:t> </a:t>
            </a:r>
          </a:p>
        </p:txBody>
      </p:sp>
      <p:sp>
        <p:nvSpPr>
          <p:cNvPr id="84" name="Footer Placeholder 8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90" name="Rectangle 89"/>
          <p:cNvSpPr/>
          <p:nvPr/>
        </p:nvSpPr>
        <p:spPr>
          <a:xfrm>
            <a:off x="6828084" y="990600"/>
            <a:ext cx="22397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Deeply Virtual </a:t>
            </a:r>
          </a:p>
          <a:p>
            <a:r>
              <a:rPr lang="en-US" sz="2000" dirty="0" smtClean="0"/>
              <a:t>Compton Scattering</a:t>
            </a:r>
            <a:endParaRPr lang="en-US" sz="2000" dirty="0"/>
          </a:p>
        </p:txBody>
      </p:sp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5" cstate="print"/>
          <a:srcRect l="1774" t="13272" r="53235" b="8848"/>
          <a:stretch>
            <a:fillRect/>
          </a:stretch>
        </p:blipFill>
        <p:spPr bwMode="auto">
          <a:xfrm>
            <a:off x="5423645" y="1752600"/>
            <a:ext cx="3415555" cy="2371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4817995"/>
      </p:ext>
    </p:extLst>
  </p:cSld>
  <p:clrMapOvr>
    <a:masterClrMapping/>
  </p:clrMapOvr>
  <mc:AlternateContent xmlns:mc="http://schemas.openxmlformats.org/markup-compatibility/2006">
    <mc:Choice xmlns:mp="http://schemas.microsoft.com/office/mac/powerpoint/2008/main" xmlns="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4" name="TextBox 16"/>
          <p:cNvSpPr txBox="1">
            <a:spLocks noChangeArrowheads="1"/>
          </p:cNvSpPr>
          <p:nvPr/>
        </p:nvSpPr>
        <p:spPr bwMode="auto">
          <a:xfrm>
            <a:off x="0" y="-76200"/>
            <a:ext cx="9144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i="1" dirty="0" smtClean="0">
                <a:solidFill>
                  <a:srgbClr val="FFFF00"/>
                </a:solidFill>
                <a:latin typeface="+mn-lt"/>
                <a:ea typeface="ＭＳ Ｐゴシック" pitchFamily="-107" charset="-128"/>
                <a:cs typeface="Arial" charset="0"/>
              </a:rPr>
              <a:t>Gluon </a:t>
            </a:r>
            <a:r>
              <a:rPr lang="en-US" sz="4000" i="1" dirty="0" err="1">
                <a:solidFill>
                  <a:srgbClr val="FFFF00"/>
                </a:solidFill>
                <a:latin typeface="+mn-lt"/>
                <a:ea typeface="ＭＳ Ｐゴシック" pitchFamily="-107" charset="-128"/>
                <a:cs typeface="Arial" charset="0"/>
              </a:rPr>
              <a:t>vs</a:t>
            </a:r>
            <a:r>
              <a:rPr lang="en-US" sz="4000" i="1" dirty="0">
                <a:solidFill>
                  <a:srgbClr val="FFFF00"/>
                </a:solidFill>
                <a:latin typeface="+mn-lt"/>
                <a:ea typeface="ＭＳ Ｐゴシック" pitchFamily="-107" charset="-128"/>
                <a:cs typeface="Arial" charset="0"/>
              </a:rPr>
              <a:t> </a:t>
            </a:r>
            <a:r>
              <a:rPr lang="en-US" sz="4000" i="1" dirty="0" smtClean="0">
                <a:solidFill>
                  <a:srgbClr val="FFFF00"/>
                </a:solidFill>
                <a:latin typeface="+mn-lt"/>
                <a:ea typeface="ＭＳ Ｐゴシック" pitchFamily="-107" charset="-128"/>
                <a:cs typeface="Arial" charset="0"/>
              </a:rPr>
              <a:t>quark distributions in impact parameter space</a:t>
            </a:r>
            <a:endParaRPr lang="en-US" sz="4000" i="1" dirty="0">
              <a:solidFill>
                <a:srgbClr val="FFFF00"/>
              </a:solidFill>
              <a:latin typeface="+mn-lt"/>
              <a:ea typeface="ＭＳ Ｐゴシック" pitchFamily="-107" charset="-128"/>
              <a:cs typeface="Arial" charset="0"/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331787" y="1349156"/>
            <a:ext cx="5154613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600" dirty="0" smtClean="0">
                <a:latin typeface="+mn-lt"/>
                <a:ea typeface="ＭＳ Ｐゴシック" pitchFamily="-107" charset="-128"/>
              </a:rPr>
              <a:t>Do </a:t>
            </a:r>
            <a:r>
              <a:rPr lang="en-US" sz="2600" dirty="0">
                <a:latin typeface="+mn-lt"/>
                <a:ea typeface="ＭＳ Ｐゴシック" pitchFamily="-107" charset="-128"/>
              </a:rPr>
              <a:t>singlet quarks and gluons have the same transverse distribution</a:t>
            </a:r>
            <a:r>
              <a:rPr lang="en-US" sz="2600" dirty="0" smtClean="0">
                <a:latin typeface="+mn-lt"/>
                <a:ea typeface="ＭＳ Ｐゴシック" pitchFamily="-107" charset="-128"/>
              </a:rPr>
              <a:t>?</a:t>
            </a:r>
          </a:p>
          <a:p>
            <a:pPr algn="l">
              <a:defRPr/>
            </a:pPr>
            <a:r>
              <a:rPr lang="en-US" sz="2600" dirty="0" smtClean="0">
                <a:latin typeface="+mn-lt"/>
                <a:ea typeface="ＭＳ Ｐゴシック" pitchFamily="-107" charset="-128"/>
              </a:rPr>
              <a:t>Hints from HERA:</a:t>
            </a:r>
          </a:p>
          <a:p>
            <a:pPr algn="l">
              <a:defRPr/>
            </a:pPr>
            <a:r>
              <a:rPr lang="en-US" sz="2600" dirty="0" smtClean="0">
                <a:latin typeface="+mn-lt"/>
                <a:ea typeface="ＭＳ Ｐゴシック" pitchFamily="-107" charset="-128"/>
              </a:rPr>
              <a:t>Area (</a:t>
            </a:r>
            <a:r>
              <a:rPr lang="en-US" sz="2600" dirty="0" err="1" smtClean="0">
                <a:latin typeface="+mn-lt"/>
                <a:ea typeface="ＭＳ Ｐゴシック" pitchFamily="-107" charset="-128"/>
              </a:rPr>
              <a:t>q+q</a:t>
            </a:r>
            <a:r>
              <a:rPr lang="en-US" sz="2600" dirty="0" smtClean="0">
                <a:latin typeface="+mn-lt"/>
                <a:ea typeface="ＭＳ Ｐゴシック" pitchFamily="-107" charset="-128"/>
              </a:rPr>
              <a:t>) &gt; Area g</a:t>
            </a:r>
            <a:endParaRPr lang="en-US" sz="2600" dirty="0">
              <a:latin typeface="+mn-lt"/>
              <a:ea typeface="ＭＳ Ｐゴシック" pitchFamily="-107" charset="-128"/>
            </a:endParaRPr>
          </a:p>
        </p:txBody>
      </p:sp>
      <p:pic>
        <p:nvPicPr>
          <p:cNvPr id="21509" name="Picture 5" descr="tomogr_sea_glu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1156678"/>
            <a:ext cx="3252788" cy="217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 bwMode="auto">
          <a:xfrm>
            <a:off x="1565246" y="2414041"/>
            <a:ext cx="3397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200" dirty="0">
                <a:latin typeface="+mn-lt"/>
                <a:ea typeface="ＭＳ Ｐゴシック"/>
                <a:cs typeface="ＭＳ Ｐゴシック"/>
              </a:rPr>
              <a:t>-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28600" y="3276600"/>
            <a:ext cx="4800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en-US" dirty="0" smtClean="0">
                <a:ea typeface="ＭＳ Ｐゴシック" pitchFamily="-107" charset="-128"/>
              </a:rPr>
              <a:t> Singlet quark size e.g. from deeply virtual Compton scattering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dirty="0" smtClean="0">
                <a:latin typeface="+mn-lt"/>
                <a:ea typeface="ＭＳ Ｐゴシック" pitchFamily="-107" charset="-128"/>
              </a:rPr>
              <a:t> Gluon </a:t>
            </a:r>
            <a:r>
              <a:rPr lang="en-US" dirty="0">
                <a:latin typeface="+mn-lt"/>
                <a:ea typeface="ＭＳ Ｐゴシック" pitchFamily="-107" charset="-128"/>
              </a:rPr>
              <a:t>size </a:t>
            </a:r>
            <a:r>
              <a:rPr lang="en-US" dirty="0" smtClean="0">
                <a:latin typeface="+mn-lt"/>
                <a:ea typeface="ＭＳ Ｐゴシック" pitchFamily="-107" charset="-128"/>
              </a:rPr>
              <a:t>e.g. from </a:t>
            </a:r>
            <a:r>
              <a:rPr lang="en-US" dirty="0">
                <a:latin typeface="+mn-lt"/>
                <a:ea typeface="ＭＳ Ｐゴシック" pitchFamily="-107" charset="-128"/>
              </a:rPr>
              <a:t>J/</a:t>
            </a:r>
            <a:r>
              <a:rPr lang="en-US" dirty="0">
                <a:latin typeface="Symbol" pitchFamily="18" charset="2"/>
                <a:ea typeface="ＭＳ Ｐゴシック" pitchFamily="-107" charset="-128"/>
              </a:rPr>
              <a:t>Y</a:t>
            </a:r>
            <a:r>
              <a:rPr lang="en-US" dirty="0">
                <a:latin typeface="+mn-lt"/>
                <a:ea typeface="ＭＳ Ｐゴシック" pitchFamily="-107" charset="-128"/>
              </a:rPr>
              <a:t> </a:t>
            </a:r>
            <a:r>
              <a:rPr lang="en-US" dirty="0" err="1" smtClean="0">
                <a:latin typeface="+mn-lt"/>
                <a:ea typeface="ＭＳ Ｐゴシック" pitchFamily="-107" charset="-128"/>
              </a:rPr>
              <a:t>electroproduction</a:t>
            </a:r>
            <a:endParaRPr lang="en-US" dirty="0">
              <a:latin typeface="+mn-lt"/>
              <a:ea typeface="ＭＳ Ｐゴシック" pitchFamily="-107" charset="-128"/>
            </a:endParaRPr>
          </a:p>
        </p:txBody>
      </p:sp>
      <p:pic>
        <p:nvPicPr>
          <p:cNvPr id="22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408471"/>
            <a:ext cx="3748088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39"/>
          <p:cNvSpPr txBox="1">
            <a:spLocks noChangeArrowheads="1"/>
          </p:cNvSpPr>
          <p:nvPr/>
        </p:nvSpPr>
        <p:spPr bwMode="auto">
          <a:xfrm>
            <a:off x="6019800" y="5544979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√</a:t>
            </a:r>
            <a:r>
              <a:rPr lang="en-US" sz="2000">
                <a:solidFill>
                  <a:schemeClr val="tx1"/>
                </a:solidFill>
              </a:rPr>
              <a:t>s=100 GeV</a:t>
            </a:r>
            <a:endParaRPr lang="en-US" sz="2000" baseline="30000">
              <a:solidFill>
                <a:schemeClr val="tx1"/>
              </a:solidFill>
            </a:endParaRPr>
          </a:p>
        </p:txBody>
      </p:sp>
      <p:sp>
        <p:nvSpPr>
          <p:cNvPr id="25" name="TextBox 17"/>
          <p:cNvSpPr txBox="1">
            <a:spLocks noChangeArrowheads="1"/>
          </p:cNvSpPr>
          <p:nvPr/>
        </p:nvSpPr>
        <p:spPr bwMode="auto">
          <a:xfrm>
            <a:off x="1524000" y="6000690"/>
            <a:ext cx="365760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~30 days, </a:t>
            </a:r>
            <a:r>
              <a:rPr lang="el-G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z="2000" dirty="0">
                <a:solidFill>
                  <a:schemeClr val="tx1"/>
                </a:solidFill>
              </a:rPr>
              <a:t>1.0, </a:t>
            </a:r>
            <a:r>
              <a:rPr lang="en-US" sz="2000" dirty="0" smtClean="0">
                <a:solidFill>
                  <a:schemeClr val="tx1"/>
                </a:solidFill>
                <a:latin typeface="Script MT Bold" pitchFamily="66" charset="0"/>
              </a:rPr>
              <a:t>L </a:t>
            </a:r>
            <a:r>
              <a:rPr lang="en-US" sz="2000" dirty="0" smtClean="0">
                <a:solidFill>
                  <a:schemeClr val="tx1"/>
                </a:solidFill>
              </a:rPr>
              <a:t>=</a:t>
            </a:r>
            <a:r>
              <a:rPr lang="en-US" sz="2000" dirty="0">
                <a:solidFill>
                  <a:schemeClr val="tx1"/>
                </a:solidFill>
              </a:rPr>
              <a:t>10</a:t>
            </a:r>
            <a:r>
              <a:rPr lang="en-US" sz="2000" baseline="30000" dirty="0">
                <a:solidFill>
                  <a:schemeClr val="tx1"/>
                </a:solidFill>
              </a:rPr>
              <a:t>34</a:t>
            </a:r>
            <a:r>
              <a:rPr lang="en-US" sz="2000" dirty="0">
                <a:solidFill>
                  <a:schemeClr val="tx1"/>
                </a:solidFill>
              </a:rPr>
              <a:t> s</a:t>
            </a:r>
            <a:r>
              <a:rPr lang="en-US" sz="2000" baseline="30000" dirty="0">
                <a:solidFill>
                  <a:schemeClr val="tx1"/>
                </a:solidFill>
              </a:rPr>
              <a:t>-1</a:t>
            </a:r>
            <a:r>
              <a:rPr lang="en-US" sz="2000" dirty="0">
                <a:solidFill>
                  <a:schemeClr val="tx1"/>
                </a:solidFill>
              </a:rPr>
              <a:t>cm</a:t>
            </a:r>
            <a:r>
              <a:rPr lang="en-US" sz="2000" baseline="30000" dirty="0">
                <a:solidFill>
                  <a:schemeClr val="tx1"/>
                </a:solidFill>
              </a:rPr>
              <a:t>-2</a:t>
            </a: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5257800" y="6535579"/>
            <a:ext cx="11430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6248400" y="3411379"/>
            <a:ext cx="2286000" cy="1524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228600" y="4835604"/>
            <a:ext cx="40116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200" dirty="0" smtClean="0">
                <a:latin typeface="+mn-lt"/>
                <a:ea typeface="ＭＳ Ｐゴシック" pitchFamily="-107" charset="-128"/>
              </a:rPr>
              <a:t>Can also perform spatial imaging via exclusive meson production </a:t>
            </a:r>
            <a:endParaRPr lang="en-US" sz="2200" dirty="0">
              <a:latin typeface="+mn-lt"/>
              <a:ea typeface="ＭＳ Ｐゴシック" pitchFamily="-107" charset="-128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Rectangle 194"/>
          <p:cNvSpPr/>
          <p:nvPr/>
        </p:nvSpPr>
        <p:spPr bwMode="auto">
          <a:xfrm>
            <a:off x="4267200" y="625366"/>
            <a:ext cx="4876800" cy="464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88" name="Title 187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Non-linear QCD and gluon saturation</a:t>
            </a:r>
            <a:endParaRPr lang="en-US" dirty="0"/>
          </a:p>
        </p:txBody>
      </p:sp>
      <p:sp>
        <p:nvSpPr>
          <p:cNvPr id="208" name="Content Placeholder 207"/>
          <p:cNvSpPr>
            <a:spLocks noGrp="1"/>
          </p:cNvSpPr>
          <p:nvPr>
            <p:ph idx="1"/>
          </p:nvPr>
        </p:nvSpPr>
        <p:spPr>
          <a:xfrm>
            <a:off x="304800" y="838201"/>
            <a:ext cx="3962400" cy="3124199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/>
              <a:t>At small x, </a:t>
            </a:r>
            <a:r>
              <a:rPr lang="en-US" sz="2200" i="1" dirty="0" smtClean="0"/>
              <a:t>linear</a:t>
            </a:r>
            <a:r>
              <a:rPr lang="en-US" sz="2200" dirty="0" smtClean="0"/>
              <a:t> (DGLAP or BFKL) evolution gives strongly rising g(x) </a:t>
            </a:r>
            <a:r>
              <a:rPr lang="en-US" sz="2200" dirty="0" smtClean="0">
                <a:sym typeface="Wingdings" pitchFamily="2" charset="2"/>
              </a:rPr>
              <a:t> Violation of Froissart </a:t>
            </a:r>
            <a:r>
              <a:rPr lang="en-US" sz="2200" dirty="0" err="1" smtClean="0">
                <a:sym typeface="Wingdings" pitchFamily="2" charset="2"/>
              </a:rPr>
              <a:t>unitarity</a:t>
            </a:r>
            <a:r>
              <a:rPr lang="en-US" sz="2200" dirty="0" smtClean="0">
                <a:sym typeface="Wingdings" pitchFamily="2" charset="2"/>
              </a:rPr>
              <a:t> bound</a:t>
            </a:r>
            <a:endParaRPr lang="en-US" sz="2200" dirty="0" smtClean="0"/>
          </a:p>
          <a:p>
            <a:r>
              <a:rPr lang="en-US" sz="2200" i="1" dirty="0" smtClean="0"/>
              <a:t>Non-linear</a:t>
            </a:r>
            <a:r>
              <a:rPr lang="en-US" sz="2200" dirty="0" smtClean="0"/>
              <a:t> (BK/JIMWLK) evolution includes </a:t>
            </a:r>
            <a:r>
              <a:rPr lang="en-US" sz="2200" i="1" dirty="0" smtClean="0"/>
              <a:t>recombination</a:t>
            </a:r>
            <a:r>
              <a:rPr lang="en-US" sz="2200" dirty="0" smtClean="0"/>
              <a:t> effects </a:t>
            </a:r>
            <a:r>
              <a:rPr lang="en-US" sz="2200" dirty="0" smtClean="0">
                <a:sym typeface="Wingdings" pitchFamily="2" charset="2"/>
              </a:rPr>
              <a:t> gluon saturation</a:t>
            </a:r>
            <a:endParaRPr lang="en-US" sz="2200" dirty="0"/>
          </a:p>
        </p:txBody>
      </p:sp>
      <p:sp>
        <p:nvSpPr>
          <p:cNvPr id="196" name="Footer Placeholder 19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Aidala, LANL HI review</a:t>
            </a:r>
            <a:endParaRPr lang="en-US" dirty="0"/>
          </a:p>
        </p:txBody>
      </p:sp>
      <p:sp>
        <p:nvSpPr>
          <p:cNvPr id="18436" name="Oval 17"/>
          <p:cNvSpPr>
            <a:spLocks noChangeArrowheads="1"/>
          </p:cNvSpPr>
          <p:nvPr/>
        </p:nvSpPr>
        <p:spPr bwMode="auto">
          <a:xfrm>
            <a:off x="4516438" y="1344752"/>
            <a:ext cx="754062" cy="31543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1750">
            <a:solidFill>
              <a:schemeClr val="tx1">
                <a:lumMod val="65000"/>
              </a:schemeClr>
            </a:solidFill>
            <a:round/>
            <a:headEnd/>
            <a:tailEnd/>
          </a:ln>
          <a:effectLst>
            <a:glow rad="101600">
              <a:schemeClr val="bg1">
                <a:lumMod val="7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/>
          <a:p>
            <a:endParaRPr lang="en-US"/>
          </a:p>
        </p:txBody>
      </p:sp>
      <p:cxnSp>
        <p:nvCxnSpPr>
          <p:cNvPr id="18437" name="Straight Connector 22"/>
          <p:cNvCxnSpPr>
            <a:cxnSpLocks noChangeShapeType="1"/>
          </p:cNvCxnSpPr>
          <p:nvPr/>
        </p:nvCxnSpPr>
        <p:spPr bwMode="auto">
          <a:xfrm>
            <a:off x="4800600" y="3610114"/>
            <a:ext cx="33147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8" name="Straight Connector 84"/>
          <p:cNvCxnSpPr>
            <a:cxnSpLocks noChangeShapeType="1"/>
          </p:cNvCxnSpPr>
          <p:nvPr/>
        </p:nvCxnSpPr>
        <p:spPr bwMode="auto">
          <a:xfrm flipV="1">
            <a:off x="6650038" y="4219714"/>
            <a:ext cx="779462" cy="134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39" name="Straight Connector 86"/>
          <p:cNvCxnSpPr>
            <a:cxnSpLocks noChangeShapeType="1"/>
          </p:cNvCxnSpPr>
          <p:nvPr/>
        </p:nvCxnSpPr>
        <p:spPr bwMode="auto">
          <a:xfrm rot="16200000" flipH="1">
            <a:off x="6927850" y="4086365"/>
            <a:ext cx="185737" cy="741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2" name="Group 206"/>
          <p:cNvGrpSpPr>
            <a:grpSpLocks/>
          </p:cNvGrpSpPr>
          <p:nvPr/>
        </p:nvGrpSpPr>
        <p:grpSpPr bwMode="auto">
          <a:xfrm rot="171537">
            <a:off x="6826250" y="1730514"/>
            <a:ext cx="1225550" cy="139700"/>
            <a:chOff x="-674511" y="1463036"/>
            <a:chExt cx="10366912" cy="1478290"/>
          </a:xfrm>
        </p:grpSpPr>
        <p:sp>
          <p:nvSpPr>
            <p:cNvPr id="5" name="Arc 4"/>
            <p:cNvSpPr/>
            <p:nvPr/>
          </p:nvSpPr>
          <p:spPr bwMode="auto">
            <a:xfrm>
              <a:off x="4441862" y="1061664"/>
              <a:ext cx="2215730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6" name="Arc 5"/>
            <p:cNvSpPr/>
            <p:nvPr/>
          </p:nvSpPr>
          <p:spPr bwMode="auto">
            <a:xfrm>
              <a:off x="5865727" y="1099957"/>
              <a:ext cx="832576" cy="1444693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7" name="Arc 6"/>
            <p:cNvSpPr/>
            <p:nvPr/>
          </p:nvSpPr>
          <p:spPr bwMode="auto">
            <a:xfrm>
              <a:off x="5906437" y="1037027"/>
              <a:ext cx="2229155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8" name="Arc 7"/>
            <p:cNvSpPr/>
            <p:nvPr/>
          </p:nvSpPr>
          <p:spPr bwMode="auto">
            <a:xfrm>
              <a:off x="7303152" y="1060621"/>
              <a:ext cx="832576" cy="1461497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9" name="Arc 8"/>
            <p:cNvSpPr/>
            <p:nvPr/>
          </p:nvSpPr>
          <p:spPr bwMode="auto">
            <a:xfrm>
              <a:off x="7210404" y="1056452"/>
              <a:ext cx="2229155" cy="1495094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0" name="Arc 9"/>
            <p:cNvSpPr/>
            <p:nvPr/>
          </p:nvSpPr>
          <p:spPr bwMode="auto">
            <a:xfrm>
              <a:off x="3015493" y="1032201"/>
              <a:ext cx="2242588" cy="15454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1" name="Arc 10"/>
            <p:cNvSpPr/>
            <p:nvPr/>
          </p:nvSpPr>
          <p:spPr bwMode="auto">
            <a:xfrm>
              <a:off x="4471196" y="1085036"/>
              <a:ext cx="872866" cy="1663071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2" name="Arc 11"/>
            <p:cNvSpPr/>
            <p:nvPr/>
          </p:nvSpPr>
          <p:spPr bwMode="auto">
            <a:xfrm>
              <a:off x="1710186" y="979221"/>
              <a:ext cx="2242579" cy="15958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3" name="Arc 12"/>
            <p:cNvSpPr/>
            <p:nvPr/>
          </p:nvSpPr>
          <p:spPr bwMode="auto">
            <a:xfrm>
              <a:off x="3085762" y="1104687"/>
              <a:ext cx="859433" cy="159587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4" name="Arc 13"/>
            <p:cNvSpPr/>
            <p:nvPr/>
          </p:nvSpPr>
          <p:spPr bwMode="auto">
            <a:xfrm>
              <a:off x="338837" y="981628"/>
              <a:ext cx="2215722" cy="15958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5" name="Arc 14"/>
            <p:cNvSpPr/>
            <p:nvPr/>
          </p:nvSpPr>
          <p:spPr bwMode="auto">
            <a:xfrm>
              <a:off x="1752300" y="1104654"/>
              <a:ext cx="832576" cy="147829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6" name="Arc 15"/>
            <p:cNvSpPr/>
            <p:nvPr/>
          </p:nvSpPr>
          <p:spPr bwMode="auto">
            <a:xfrm>
              <a:off x="-1031214" y="1015507"/>
              <a:ext cx="2256012" cy="159587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7" name="Arc 16"/>
            <p:cNvSpPr/>
            <p:nvPr/>
          </p:nvSpPr>
          <p:spPr bwMode="auto">
            <a:xfrm>
              <a:off x="367192" y="1090277"/>
              <a:ext cx="832576" cy="1495094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sp>
        <p:nvSpPr>
          <p:cNvPr id="18441" name="Text Box 20"/>
          <p:cNvSpPr txBox="1">
            <a:spLocks noChangeArrowheads="1"/>
          </p:cNvSpPr>
          <p:nvPr/>
        </p:nvSpPr>
        <p:spPr bwMode="auto">
          <a:xfrm>
            <a:off x="4762824" y="4549914"/>
            <a:ext cx="20706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Bremsstrahlung</a:t>
            </a:r>
            <a:endParaRPr lang="en-US" sz="2000" b="1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~ </a:t>
            </a:r>
            <a:r>
              <a:rPr lang="en-US" sz="2000" b="1" dirty="0">
                <a:solidFill>
                  <a:srgbClr val="0000FF"/>
                </a:solidFill>
                <a:latin typeface="Symbol" charset="2"/>
                <a:cs typeface="Symbol" charset="2"/>
              </a:rPr>
              <a:t>a</a:t>
            </a:r>
            <a:r>
              <a:rPr lang="en-US" sz="2000" b="1" baseline="-25000" dirty="0">
                <a:solidFill>
                  <a:srgbClr val="0000FF"/>
                </a:solidFill>
                <a:latin typeface="+mn-lt"/>
              </a:rPr>
              <a:t>s</a:t>
            </a:r>
            <a:r>
              <a:rPr lang="en-US" sz="2000" b="1" dirty="0">
                <a:solidFill>
                  <a:srgbClr val="0000FF"/>
                </a:solidFill>
                <a:latin typeface="+mn-lt"/>
              </a:rPr>
              <a:t>ln(1/x)</a:t>
            </a:r>
          </a:p>
        </p:txBody>
      </p:sp>
      <p:sp>
        <p:nvSpPr>
          <p:cNvPr id="18442" name="Oval 266"/>
          <p:cNvSpPr>
            <a:spLocks noChangeArrowheads="1"/>
          </p:cNvSpPr>
          <p:nvPr/>
        </p:nvSpPr>
        <p:spPr bwMode="auto">
          <a:xfrm>
            <a:off x="6370638" y="1446352"/>
            <a:ext cx="690562" cy="665162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8443" name="Straight Connector 18"/>
          <p:cNvCxnSpPr>
            <a:cxnSpLocks noChangeShapeType="1"/>
          </p:cNvCxnSpPr>
          <p:nvPr/>
        </p:nvCxnSpPr>
        <p:spPr bwMode="auto">
          <a:xfrm>
            <a:off x="4749800" y="2175014"/>
            <a:ext cx="27813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8444" name="Straight Connector 21"/>
          <p:cNvCxnSpPr>
            <a:cxnSpLocks noChangeShapeType="1"/>
          </p:cNvCxnSpPr>
          <p:nvPr/>
        </p:nvCxnSpPr>
        <p:spPr bwMode="auto">
          <a:xfrm>
            <a:off x="4711700" y="2860814"/>
            <a:ext cx="2755900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195"/>
          <p:cNvGrpSpPr>
            <a:grpSpLocks/>
          </p:cNvGrpSpPr>
          <p:nvPr/>
        </p:nvGrpSpPr>
        <p:grpSpPr bwMode="auto">
          <a:xfrm>
            <a:off x="4635500" y="578260"/>
            <a:ext cx="4305300" cy="641410"/>
            <a:chOff x="4635500" y="546100"/>
            <a:chExt cx="4305300" cy="641410"/>
          </a:xfrm>
        </p:grpSpPr>
        <p:cxnSp>
          <p:nvCxnSpPr>
            <p:cNvPr id="18602" name="Straight Arrow Connector 199"/>
            <p:cNvCxnSpPr>
              <a:cxnSpLocks noChangeShapeType="1"/>
              <a:stCxn id="18604" idx="3"/>
            </p:cNvCxnSpPr>
            <p:nvPr/>
          </p:nvCxnSpPr>
          <p:spPr bwMode="auto">
            <a:xfrm>
              <a:off x="6871716" y="987455"/>
              <a:ext cx="2069084" cy="3145"/>
            </a:xfrm>
            <a:prstGeom prst="straightConnector1">
              <a:avLst/>
            </a:prstGeom>
            <a:noFill/>
            <a:ln w="44450">
              <a:solidFill>
                <a:srgbClr val="FF00FF"/>
              </a:solidFill>
              <a:round/>
              <a:headEnd/>
              <a:tailEnd type="arrow" w="med" len="med"/>
            </a:ln>
          </p:spPr>
        </p:cxnSp>
        <p:grpSp>
          <p:nvGrpSpPr>
            <p:cNvPr id="4" name="Group 194"/>
            <p:cNvGrpSpPr>
              <a:grpSpLocks/>
            </p:cNvGrpSpPr>
            <p:nvPr/>
          </p:nvGrpSpPr>
          <p:grpSpPr bwMode="auto">
            <a:xfrm>
              <a:off x="4635500" y="546100"/>
              <a:ext cx="3597679" cy="641410"/>
              <a:chOff x="4635500" y="546100"/>
              <a:chExt cx="3597679" cy="641410"/>
            </a:xfrm>
          </p:grpSpPr>
          <p:sp>
            <p:nvSpPr>
              <p:cNvPr id="18604" name="Text Box 20"/>
              <p:cNvSpPr txBox="1">
                <a:spLocks noChangeArrowheads="1"/>
              </p:cNvSpPr>
              <p:nvPr/>
            </p:nvSpPr>
            <p:spPr bwMode="auto">
              <a:xfrm>
                <a:off x="4635500" y="787400"/>
                <a:ext cx="2236216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x</a:t>
                </a:r>
                <a:r>
                  <a:rPr lang="en-US" sz="2000" b="1" dirty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 = </a:t>
                </a:r>
                <a:r>
                  <a:rPr lang="en-US" sz="20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</a:t>
                </a:r>
                <a:r>
                  <a:rPr lang="en-US" sz="20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parton</a:t>
                </a:r>
                <a:r>
                  <a:rPr lang="en-US" sz="2000" b="1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/P</a:t>
                </a:r>
                <a:r>
                  <a:rPr lang="en-US" sz="2000" b="1" baseline="-25000" dirty="0" err="1">
                    <a:solidFill>
                      <a:srgbClr val="0000FF"/>
                    </a:solidFill>
                    <a:latin typeface="Comic Sans MS"/>
                    <a:cs typeface="Comic Sans MS"/>
                  </a:rPr>
                  <a:t>nucleon</a:t>
                </a:r>
                <a:endParaRPr lang="en-US" sz="2000" b="1" baseline="-25000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18605" name="Text Box 20"/>
              <p:cNvSpPr txBox="1">
                <a:spLocks noChangeArrowheads="1"/>
              </p:cNvSpPr>
              <p:nvPr/>
            </p:nvSpPr>
            <p:spPr bwMode="auto">
              <a:xfrm>
                <a:off x="7067550" y="546100"/>
                <a:ext cx="1165629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solidFill>
                      <a:srgbClr val="FF00FF"/>
                    </a:solidFill>
                    <a:latin typeface="Comic Sans MS"/>
                    <a:cs typeface="Comic Sans MS"/>
                  </a:rPr>
                  <a:t> small </a:t>
                </a:r>
                <a:r>
                  <a:rPr lang="en-US" sz="2000" b="1" dirty="0" err="1">
                    <a:solidFill>
                      <a:srgbClr val="FF00FF"/>
                    </a:solidFill>
                    <a:latin typeface="Comic Sans MS"/>
                    <a:cs typeface="Comic Sans MS"/>
                  </a:rPr>
                  <a:t>x</a:t>
                </a:r>
                <a:endParaRPr lang="en-US" sz="2000" b="1" baseline="-25000" dirty="0">
                  <a:solidFill>
                    <a:srgbClr val="FF00FF"/>
                  </a:solidFill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18" name="Group 291"/>
          <p:cNvGrpSpPr>
            <a:grpSpLocks/>
          </p:cNvGrpSpPr>
          <p:nvPr/>
        </p:nvGrpSpPr>
        <p:grpSpPr bwMode="auto">
          <a:xfrm rot="4099353">
            <a:off x="6122194" y="3922058"/>
            <a:ext cx="779463" cy="200025"/>
            <a:chOff x="215936" y="644546"/>
            <a:chExt cx="6576508" cy="4079854"/>
          </a:xfrm>
        </p:grpSpPr>
        <p:sp>
          <p:nvSpPr>
            <p:cNvPr id="197" name="Arc 196"/>
            <p:cNvSpPr/>
            <p:nvPr/>
          </p:nvSpPr>
          <p:spPr bwMode="auto">
            <a:xfrm rot="10800000">
              <a:off x="2138622" y="847130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98" name="Arc 197"/>
            <p:cNvSpPr/>
            <p:nvPr/>
          </p:nvSpPr>
          <p:spPr bwMode="auto">
            <a:xfrm rot="10800000">
              <a:off x="2129773" y="908552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199" name="Arc 198"/>
            <p:cNvSpPr/>
            <p:nvPr/>
          </p:nvSpPr>
          <p:spPr bwMode="auto">
            <a:xfrm rot="10800000">
              <a:off x="1045846" y="957303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0" name="Arc 199"/>
            <p:cNvSpPr/>
            <p:nvPr/>
          </p:nvSpPr>
          <p:spPr bwMode="auto">
            <a:xfrm rot="10800000">
              <a:off x="1097679" y="849752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1" name="Arc 200"/>
            <p:cNvSpPr/>
            <p:nvPr/>
          </p:nvSpPr>
          <p:spPr bwMode="auto">
            <a:xfrm rot="10800000">
              <a:off x="167925" y="1020864"/>
              <a:ext cx="1526928" cy="385320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2" name="Arc 201"/>
            <p:cNvSpPr/>
            <p:nvPr/>
          </p:nvSpPr>
          <p:spPr bwMode="auto">
            <a:xfrm rot="10800000">
              <a:off x="3129698" y="1143197"/>
              <a:ext cx="1540326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3" name="Arc 202"/>
            <p:cNvSpPr/>
            <p:nvPr/>
          </p:nvSpPr>
          <p:spPr bwMode="auto">
            <a:xfrm rot="10800000">
              <a:off x="3108138" y="663426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4" name="Arc 203"/>
            <p:cNvSpPr/>
            <p:nvPr/>
          </p:nvSpPr>
          <p:spPr bwMode="auto">
            <a:xfrm rot="10800000">
              <a:off x="4287741" y="997071"/>
              <a:ext cx="1500139" cy="391796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5" name="Arc 204"/>
            <p:cNvSpPr/>
            <p:nvPr/>
          </p:nvSpPr>
          <p:spPr bwMode="auto">
            <a:xfrm rot="10800000">
              <a:off x="4260334" y="1091256"/>
              <a:ext cx="388433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6" name="Arc 205"/>
            <p:cNvSpPr/>
            <p:nvPr/>
          </p:nvSpPr>
          <p:spPr bwMode="auto">
            <a:xfrm rot="10800000">
              <a:off x="5260728" y="852183"/>
              <a:ext cx="575951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07" name="Arc 206"/>
            <p:cNvSpPr/>
            <p:nvPr/>
          </p:nvSpPr>
          <p:spPr bwMode="auto">
            <a:xfrm rot="10800000">
              <a:off x="5199505" y="909224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19" name="Group 291"/>
          <p:cNvGrpSpPr>
            <a:grpSpLocks/>
          </p:cNvGrpSpPr>
          <p:nvPr/>
        </p:nvGrpSpPr>
        <p:grpSpPr bwMode="auto">
          <a:xfrm rot="9018591">
            <a:off x="6045200" y="1852752"/>
            <a:ext cx="779463" cy="200025"/>
            <a:chOff x="215936" y="644546"/>
            <a:chExt cx="6576508" cy="4079854"/>
          </a:xfrm>
        </p:grpSpPr>
        <p:sp>
          <p:nvSpPr>
            <p:cNvPr id="209" name="Arc 208"/>
            <p:cNvSpPr/>
            <p:nvPr/>
          </p:nvSpPr>
          <p:spPr bwMode="auto">
            <a:xfrm rot="10800000">
              <a:off x="2133657" y="85558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3" name="Arc 222"/>
            <p:cNvSpPr/>
            <p:nvPr/>
          </p:nvSpPr>
          <p:spPr bwMode="auto">
            <a:xfrm rot="10800000">
              <a:off x="2131724" y="933545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4" name="Arc 223"/>
            <p:cNvSpPr/>
            <p:nvPr/>
          </p:nvSpPr>
          <p:spPr bwMode="auto">
            <a:xfrm rot="10800000">
              <a:off x="1057029" y="950657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5" name="Arc 224"/>
            <p:cNvSpPr/>
            <p:nvPr/>
          </p:nvSpPr>
          <p:spPr bwMode="auto">
            <a:xfrm rot="10800000">
              <a:off x="1101145" y="867744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6" name="Arc 225"/>
            <p:cNvSpPr/>
            <p:nvPr/>
          </p:nvSpPr>
          <p:spPr bwMode="auto">
            <a:xfrm rot="10800000">
              <a:off x="158286" y="1018871"/>
              <a:ext cx="1526928" cy="385320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7" name="Arc 226"/>
            <p:cNvSpPr/>
            <p:nvPr/>
          </p:nvSpPr>
          <p:spPr bwMode="auto">
            <a:xfrm rot="10800000">
              <a:off x="3139487" y="1161819"/>
              <a:ext cx="1540326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8" name="Arc 227"/>
            <p:cNvSpPr/>
            <p:nvPr/>
          </p:nvSpPr>
          <p:spPr bwMode="auto">
            <a:xfrm rot="10800000">
              <a:off x="3125269" y="668977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29" name="Arc 228"/>
            <p:cNvSpPr/>
            <p:nvPr/>
          </p:nvSpPr>
          <p:spPr bwMode="auto">
            <a:xfrm rot="10800000">
              <a:off x="4286808" y="993063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0" name="Arc 229"/>
            <p:cNvSpPr/>
            <p:nvPr/>
          </p:nvSpPr>
          <p:spPr bwMode="auto">
            <a:xfrm rot="10800000">
              <a:off x="4272004" y="1123637"/>
              <a:ext cx="388433" cy="372368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1" name="Arc 230"/>
            <p:cNvSpPr/>
            <p:nvPr/>
          </p:nvSpPr>
          <p:spPr bwMode="auto">
            <a:xfrm rot="10800000">
              <a:off x="5261329" y="862224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32" name="Arc 231"/>
            <p:cNvSpPr/>
            <p:nvPr/>
          </p:nvSpPr>
          <p:spPr bwMode="auto">
            <a:xfrm rot="10800000">
              <a:off x="5202067" y="928791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0" name="Group 291"/>
          <p:cNvGrpSpPr>
            <a:grpSpLocks/>
          </p:cNvGrpSpPr>
          <p:nvPr/>
        </p:nvGrpSpPr>
        <p:grpSpPr bwMode="auto">
          <a:xfrm rot="8310677">
            <a:off x="6654800" y="1344752"/>
            <a:ext cx="779463" cy="200025"/>
            <a:chOff x="215936" y="644546"/>
            <a:chExt cx="6576508" cy="4079854"/>
          </a:xfrm>
        </p:grpSpPr>
        <p:sp>
          <p:nvSpPr>
            <p:cNvPr id="246" name="Arc 245"/>
            <p:cNvSpPr/>
            <p:nvPr/>
          </p:nvSpPr>
          <p:spPr bwMode="auto">
            <a:xfrm rot="10800000">
              <a:off x="2135222" y="84496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7" name="Arc 246"/>
            <p:cNvSpPr/>
            <p:nvPr/>
          </p:nvSpPr>
          <p:spPr bwMode="auto">
            <a:xfrm rot="10800000">
              <a:off x="2139751" y="926214"/>
              <a:ext cx="495578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8" name="Arc 247"/>
            <p:cNvSpPr/>
            <p:nvPr/>
          </p:nvSpPr>
          <p:spPr bwMode="auto">
            <a:xfrm rot="10800000">
              <a:off x="1041834" y="945790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49" name="Arc 248"/>
            <p:cNvSpPr/>
            <p:nvPr/>
          </p:nvSpPr>
          <p:spPr bwMode="auto">
            <a:xfrm rot="10800000">
              <a:off x="1102744" y="873087"/>
              <a:ext cx="629527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0" name="Arc 249"/>
            <p:cNvSpPr/>
            <p:nvPr/>
          </p:nvSpPr>
          <p:spPr bwMode="auto">
            <a:xfrm rot="10800000">
              <a:off x="156501" y="1003588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1" name="Arc 250"/>
            <p:cNvSpPr/>
            <p:nvPr/>
          </p:nvSpPr>
          <p:spPr bwMode="auto">
            <a:xfrm rot="10800000">
              <a:off x="3133592" y="1147241"/>
              <a:ext cx="1540317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2" name="Arc 251"/>
            <p:cNvSpPr/>
            <p:nvPr/>
          </p:nvSpPr>
          <p:spPr bwMode="auto">
            <a:xfrm rot="10800000">
              <a:off x="3118539" y="666982"/>
              <a:ext cx="468798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3" name="Arc 252"/>
            <p:cNvSpPr/>
            <p:nvPr/>
          </p:nvSpPr>
          <p:spPr bwMode="auto">
            <a:xfrm rot="10800000">
              <a:off x="4288860" y="1002509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4" name="Arc 253"/>
            <p:cNvSpPr/>
            <p:nvPr/>
          </p:nvSpPr>
          <p:spPr bwMode="auto">
            <a:xfrm rot="10800000">
              <a:off x="4271342" y="1127349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5" name="Arc 254"/>
            <p:cNvSpPr/>
            <p:nvPr/>
          </p:nvSpPr>
          <p:spPr bwMode="auto">
            <a:xfrm rot="10800000">
              <a:off x="5266245" y="855885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56" name="Arc 255"/>
            <p:cNvSpPr/>
            <p:nvPr/>
          </p:nvSpPr>
          <p:spPr bwMode="auto">
            <a:xfrm rot="10800000">
              <a:off x="5207479" y="914847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1" name="Group 206"/>
          <p:cNvGrpSpPr>
            <a:grpSpLocks/>
          </p:cNvGrpSpPr>
          <p:nvPr/>
        </p:nvGrpSpPr>
        <p:grpSpPr bwMode="auto">
          <a:xfrm>
            <a:off x="7029450" y="2479814"/>
            <a:ext cx="1352550" cy="152400"/>
            <a:chOff x="-674511" y="1463036"/>
            <a:chExt cx="10366912" cy="1478290"/>
          </a:xfrm>
        </p:grpSpPr>
        <p:sp>
          <p:nvSpPr>
            <p:cNvPr id="270" name="Arc 269"/>
            <p:cNvSpPr/>
            <p:nvPr/>
          </p:nvSpPr>
          <p:spPr bwMode="auto">
            <a:xfrm>
              <a:off x="4448110" y="1062666"/>
              <a:ext cx="2226692" cy="1555289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1" name="Arc 270"/>
            <p:cNvSpPr/>
            <p:nvPr/>
          </p:nvSpPr>
          <p:spPr bwMode="auto">
            <a:xfrm>
              <a:off x="5871732" y="1108867"/>
              <a:ext cx="839578" cy="1447492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2" name="Arc 271"/>
            <p:cNvSpPr/>
            <p:nvPr/>
          </p:nvSpPr>
          <p:spPr bwMode="auto">
            <a:xfrm>
              <a:off x="5920403" y="1047272"/>
              <a:ext cx="2226700" cy="15398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3" name="Arc 272"/>
            <p:cNvSpPr/>
            <p:nvPr/>
          </p:nvSpPr>
          <p:spPr bwMode="auto">
            <a:xfrm>
              <a:off x="7319696" y="1078069"/>
              <a:ext cx="827406" cy="146288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4" name="Arc 273"/>
            <p:cNvSpPr/>
            <p:nvPr/>
          </p:nvSpPr>
          <p:spPr bwMode="auto">
            <a:xfrm>
              <a:off x="7222354" y="1062666"/>
              <a:ext cx="2226692" cy="1493694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5" name="Arc 274"/>
            <p:cNvSpPr/>
            <p:nvPr/>
          </p:nvSpPr>
          <p:spPr bwMode="auto">
            <a:xfrm>
              <a:off x="3012317" y="1047272"/>
              <a:ext cx="2238864" cy="15398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6" name="Arc 275"/>
            <p:cNvSpPr/>
            <p:nvPr/>
          </p:nvSpPr>
          <p:spPr bwMode="auto">
            <a:xfrm>
              <a:off x="4484610" y="1093463"/>
              <a:ext cx="876077" cy="166307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7" name="Arc 276"/>
            <p:cNvSpPr/>
            <p:nvPr/>
          </p:nvSpPr>
          <p:spPr bwMode="auto">
            <a:xfrm>
              <a:off x="1722537" y="985676"/>
              <a:ext cx="2238864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8" name="Arc 277"/>
            <p:cNvSpPr/>
            <p:nvPr/>
          </p:nvSpPr>
          <p:spPr bwMode="auto">
            <a:xfrm>
              <a:off x="3097487" y="1108867"/>
              <a:ext cx="863913" cy="1601481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79" name="Arc 278"/>
            <p:cNvSpPr/>
            <p:nvPr/>
          </p:nvSpPr>
          <p:spPr bwMode="auto">
            <a:xfrm>
              <a:off x="347579" y="985676"/>
              <a:ext cx="2214528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0" name="Arc 279"/>
            <p:cNvSpPr/>
            <p:nvPr/>
          </p:nvSpPr>
          <p:spPr bwMode="auto">
            <a:xfrm>
              <a:off x="1759036" y="1108867"/>
              <a:ext cx="839578" cy="147829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1" name="Arc 280"/>
            <p:cNvSpPr/>
            <p:nvPr/>
          </p:nvSpPr>
          <p:spPr bwMode="auto">
            <a:xfrm>
              <a:off x="-1027372" y="1016474"/>
              <a:ext cx="2263199" cy="1601481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2" name="Arc 281"/>
            <p:cNvSpPr/>
            <p:nvPr/>
          </p:nvSpPr>
          <p:spPr bwMode="auto">
            <a:xfrm>
              <a:off x="371914" y="1093463"/>
              <a:ext cx="839578" cy="1493694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2" name="Group 291"/>
          <p:cNvGrpSpPr>
            <a:grpSpLocks/>
          </p:cNvGrpSpPr>
          <p:nvPr/>
        </p:nvGrpSpPr>
        <p:grpSpPr bwMode="auto">
          <a:xfrm rot="9657783">
            <a:off x="5876925" y="2640152"/>
            <a:ext cx="1074738" cy="109537"/>
            <a:chOff x="215936" y="644546"/>
            <a:chExt cx="6576508" cy="4079854"/>
          </a:xfrm>
        </p:grpSpPr>
        <p:sp>
          <p:nvSpPr>
            <p:cNvPr id="284" name="Arc 283"/>
            <p:cNvSpPr/>
            <p:nvPr/>
          </p:nvSpPr>
          <p:spPr bwMode="auto">
            <a:xfrm rot="10800000">
              <a:off x="2132510" y="768132"/>
              <a:ext cx="1495985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5" name="Arc 284"/>
            <p:cNvSpPr/>
            <p:nvPr/>
          </p:nvSpPr>
          <p:spPr bwMode="auto">
            <a:xfrm rot="10800000">
              <a:off x="2133551" y="842076"/>
              <a:ext cx="495427" cy="3784230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6" name="Arc 285"/>
            <p:cNvSpPr/>
            <p:nvPr/>
          </p:nvSpPr>
          <p:spPr bwMode="auto">
            <a:xfrm rot="10800000">
              <a:off x="1063881" y="992086"/>
              <a:ext cx="1525130" cy="3843340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7" name="Arc 286"/>
            <p:cNvSpPr/>
            <p:nvPr/>
          </p:nvSpPr>
          <p:spPr bwMode="auto">
            <a:xfrm rot="10800000">
              <a:off x="1099384" y="875313"/>
              <a:ext cx="631419" cy="3725082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8" name="Arc 287"/>
            <p:cNvSpPr/>
            <p:nvPr/>
          </p:nvSpPr>
          <p:spPr bwMode="auto">
            <a:xfrm rot="10800000">
              <a:off x="183847" y="896888"/>
              <a:ext cx="1525130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89" name="Arc 288"/>
            <p:cNvSpPr/>
            <p:nvPr/>
          </p:nvSpPr>
          <p:spPr bwMode="auto">
            <a:xfrm rot="10800000">
              <a:off x="3144848" y="1058561"/>
              <a:ext cx="1544559" cy="354771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0" name="Arc 289"/>
            <p:cNvSpPr/>
            <p:nvPr/>
          </p:nvSpPr>
          <p:spPr bwMode="auto">
            <a:xfrm rot="10800000">
              <a:off x="3122053" y="644345"/>
              <a:ext cx="466281" cy="4079891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1" name="Arc 290"/>
            <p:cNvSpPr/>
            <p:nvPr/>
          </p:nvSpPr>
          <p:spPr bwMode="auto">
            <a:xfrm rot="10800000">
              <a:off x="4301084" y="944223"/>
              <a:ext cx="1495985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2" name="Arc 291"/>
            <p:cNvSpPr/>
            <p:nvPr/>
          </p:nvSpPr>
          <p:spPr bwMode="auto">
            <a:xfrm rot="10800000">
              <a:off x="4266412" y="1079431"/>
              <a:ext cx="388568" cy="3725120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3" name="Arc 292"/>
            <p:cNvSpPr/>
            <p:nvPr/>
          </p:nvSpPr>
          <p:spPr bwMode="auto">
            <a:xfrm rot="10800000">
              <a:off x="5252618" y="851048"/>
              <a:ext cx="582851" cy="3665973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4" name="Arc 293"/>
            <p:cNvSpPr/>
            <p:nvPr/>
          </p:nvSpPr>
          <p:spPr bwMode="auto">
            <a:xfrm rot="10800000">
              <a:off x="5222124" y="845134"/>
              <a:ext cx="1525130" cy="39024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3" name="Group 291"/>
          <p:cNvGrpSpPr>
            <a:grpSpLocks/>
          </p:cNvGrpSpPr>
          <p:nvPr/>
        </p:nvGrpSpPr>
        <p:grpSpPr bwMode="auto">
          <a:xfrm rot="8310677">
            <a:off x="6832600" y="2119452"/>
            <a:ext cx="779463" cy="200025"/>
            <a:chOff x="215936" y="644546"/>
            <a:chExt cx="6576508" cy="4079854"/>
          </a:xfrm>
        </p:grpSpPr>
        <p:sp>
          <p:nvSpPr>
            <p:cNvPr id="296" name="Arc 295"/>
            <p:cNvSpPr/>
            <p:nvPr/>
          </p:nvSpPr>
          <p:spPr bwMode="auto">
            <a:xfrm rot="10800000">
              <a:off x="2135222" y="844964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7" name="Arc 296"/>
            <p:cNvSpPr/>
            <p:nvPr/>
          </p:nvSpPr>
          <p:spPr bwMode="auto">
            <a:xfrm rot="10800000">
              <a:off x="2139751" y="926214"/>
              <a:ext cx="495578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8" name="Arc 297"/>
            <p:cNvSpPr/>
            <p:nvPr/>
          </p:nvSpPr>
          <p:spPr bwMode="auto">
            <a:xfrm rot="10800000">
              <a:off x="1041834" y="945790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299" name="Arc 298"/>
            <p:cNvSpPr/>
            <p:nvPr/>
          </p:nvSpPr>
          <p:spPr bwMode="auto">
            <a:xfrm rot="10800000">
              <a:off x="1102744" y="873087"/>
              <a:ext cx="629527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0" name="Arc 299"/>
            <p:cNvSpPr/>
            <p:nvPr/>
          </p:nvSpPr>
          <p:spPr bwMode="auto">
            <a:xfrm rot="10800000">
              <a:off x="156501" y="1003588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1" name="Arc 300"/>
            <p:cNvSpPr/>
            <p:nvPr/>
          </p:nvSpPr>
          <p:spPr bwMode="auto">
            <a:xfrm rot="10800000">
              <a:off x="3133592" y="1147241"/>
              <a:ext cx="1540317" cy="3529408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2" name="Arc 301"/>
            <p:cNvSpPr/>
            <p:nvPr/>
          </p:nvSpPr>
          <p:spPr bwMode="auto">
            <a:xfrm rot="10800000">
              <a:off x="3118539" y="666982"/>
              <a:ext cx="468798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3" name="Arc 302"/>
            <p:cNvSpPr/>
            <p:nvPr/>
          </p:nvSpPr>
          <p:spPr bwMode="auto">
            <a:xfrm rot="10800000">
              <a:off x="4288860" y="1002509"/>
              <a:ext cx="1500139" cy="391794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4" name="Arc 303"/>
            <p:cNvSpPr/>
            <p:nvPr/>
          </p:nvSpPr>
          <p:spPr bwMode="auto">
            <a:xfrm rot="10800000">
              <a:off x="4271342" y="1127349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5" name="Arc 304"/>
            <p:cNvSpPr/>
            <p:nvPr/>
          </p:nvSpPr>
          <p:spPr bwMode="auto">
            <a:xfrm rot="10800000">
              <a:off x="5266245" y="855885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6" name="Arc 305"/>
            <p:cNvSpPr/>
            <p:nvPr/>
          </p:nvSpPr>
          <p:spPr bwMode="auto">
            <a:xfrm rot="10800000">
              <a:off x="5207479" y="914847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4" name="Group 291"/>
          <p:cNvGrpSpPr>
            <a:grpSpLocks/>
          </p:cNvGrpSpPr>
          <p:nvPr/>
        </p:nvGrpSpPr>
        <p:grpSpPr bwMode="auto">
          <a:xfrm rot="3233430">
            <a:off x="6490494" y="3121958"/>
            <a:ext cx="779463" cy="200025"/>
            <a:chOff x="215936" y="644546"/>
            <a:chExt cx="6576508" cy="4079854"/>
          </a:xfrm>
        </p:grpSpPr>
        <p:sp>
          <p:nvSpPr>
            <p:cNvPr id="308" name="Arc 307"/>
            <p:cNvSpPr/>
            <p:nvPr/>
          </p:nvSpPr>
          <p:spPr bwMode="auto">
            <a:xfrm rot="10800000">
              <a:off x="2133164" y="849047"/>
              <a:ext cx="1500139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09" name="Arc 308"/>
            <p:cNvSpPr/>
            <p:nvPr/>
          </p:nvSpPr>
          <p:spPr bwMode="auto">
            <a:xfrm rot="10800000">
              <a:off x="2120924" y="888221"/>
              <a:ext cx="495586" cy="375605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0" name="Arc 309"/>
            <p:cNvSpPr/>
            <p:nvPr/>
          </p:nvSpPr>
          <p:spPr bwMode="auto">
            <a:xfrm rot="10800000">
              <a:off x="1051264" y="961046"/>
              <a:ext cx="1526928" cy="3820816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1" name="Arc 310"/>
            <p:cNvSpPr/>
            <p:nvPr/>
          </p:nvSpPr>
          <p:spPr bwMode="auto">
            <a:xfrm rot="10800000">
              <a:off x="1088957" y="822010"/>
              <a:ext cx="629519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2" name="Arc 311"/>
            <p:cNvSpPr/>
            <p:nvPr/>
          </p:nvSpPr>
          <p:spPr bwMode="auto">
            <a:xfrm rot="10800000">
              <a:off x="168886" y="1012042"/>
              <a:ext cx="1526928" cy="385318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3" name="Arc 312"/>
            <p:cNvSpPr/>
            <p:nvPr/>
          </p:nvSpPr>
          <p:spPr bwMode="auto">
            <a:xfrm rot="10800000">
              <a:off x="3116972" y="1134161"/>
              <a:ext cx="1540317" cy="3529387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4" name="Arc 313"/>
            <p:cNvSpPr/>
            <p:nvPr/>
          </p:nvSpPr>
          <p:spPr bwMode="auto">
            <a:xfrm rot="10800000">
              <a:off x="3117148" y="655914"/>
              <a:ext cx="468789" cy="4079854"/>
            </a:xfrm>
            <a:prstGeom prst="arc">
              <a:avLst>
                <a:gd name="adj1" fmla="val 10799995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5" name="Arc 314"/>
            <p:cNvSpPr/>
            <p:nvPr/>
          </p:nvSpPr>
          <p:spPr bwMode="auto">
            <a:xfrm rot="10800000">
              <a:off x="4286727" y="1003388"/>
              <a:ext cx="1500139" cy="391796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6" name="Arc 315"/>
            <p:cNvSpPr/>
            <p:nvPr/>
          </p:nvSpPr>
          <p:spPr bwMode="auto">
            <a:xfrm rot="10800000">
              <a:off x="4253206" y="1103268"/>
              <a:ext cx="388425" cy="3723666"/>
            </a:xfrm>
            <a:prstGeom prst="arc">
              <a:avLst>
                <a:gd name="adj1" fmla="val 9615647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7" name="Arc 316"/>
            <p:cNvSpPr/>
            <p:nvPr/>
          </p:nvSpPr>
          <p:spPr bwMode="auto">
            <a:xfrm rot="10800000">
              <a:off x="5257619" y="831601"/>
              <a:ext cx="575942" cy="3691296"/>
            </a:xfrm>
            <a:prstGeom prst="arc">
              <a:avLst>
                <a:gd name="adj1" fmla="val 10800000"/>
                <a:gd name="adj2" fmla="val 0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  <p:sp>
          <p:nvSpPr>
            <p:cNvPr id="318" name="Arc 317"/>
            <p:cNvSpPr/>
            <p:nvPr/>
          </p:nvSpPr>
          <p:spPr bwMode="auto">
            <a:xfrm rot="10800000">
              <a:off x="5201032" y="912112"/>
              <a:ext cx="1526928" cy="3885575"/>
            </a:xfrm>
            <a:prstGeom prst="arc">
              <a:avLst>
                <a:gd name="adj1" fmla="val 21579902"/>
                <a:gd name="adj2" fmla="val 10825974"/>
              </a:avLst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/>
              <a:endParaRPr lang="en-US" sz="1800"/>
            </a:p>
          </p:txBody>
        </p:sp>
      </p:grpSp>
      <p:grpSp>
        <p:nvGrpSpPr>
          <p:cNvPr id="25" name="Group 383"/>
          <p:cNvGrpSpPr>
            <a:grpSpLocks/>
          </p:cNvGrpSpPr>
          <p:nvPr/>
        </p:nvGrpSpPr>
        <p:grpSpPr bwMode="auto">
          <a:xfrm>
            <a:off x="7018502" y="1411698"/>
            <a:ext cx="2582698" cy="3822573"/>
            <a:chOff x="7018502" y="1378744"/>
            <a:chExt cx="2582699" cy="3823344"/>
          </a:xfrm>
        </p:grpSpPr>
        <p:sp>
          <p:nvSpPr>
            <p:cNvPr id="18457" name="Rectangle 257"/>
            <p:cNvSpPr>
              <a:spLocks noChangeArrowheads="1"/>
            </p:cNvSpPr>
            <p:nvPr/>
          </p:nvSpPr>
          <p:spPr bwMode="auto">
            <a:xfrm>
              <a:off x="7018502" y="4494059"/>
              <a:ext cx="1993405" cy="708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FF"/>
                  </a:solidFill>
                  <a:latin typeface="Comic Sans MS"/>
                  <a:cs typeface="Comic Sans MS"/>
                </a:rPr>
                <a:t>Recombination</a:t>
              </a:r>
            </a:p>
            <a:p>
              <a:r>
                <a:rPr lang="en-US" sz="2000" b="1" dirty="0">
                  <a:solidFill>
                    <a:srgbClr val="FF00FF"/>
                  </a:solidFill>
                  <a:latin typeface="+mn-lt"/>
                </a:rPr>
                <a:t>	~ </a:t>
              </a:r>
              <a:r>
                <a:rPr lang="en-US" sz="2000" b="1" dirty="0" err="1">
                  <a:solidFill>
                    <a:srgbClr val="FF00FF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2000" b="1" baseline="-25000" dirty="0" err="1">
                  <a:solidFill>
                    <a:srgbClr val="FF00FF"/>
                  </a:solidFill>
                  <a:latin typeface="+mn-lt"/>
                </a:rPr>
                <a:t>s</a:t>
              </a:r>
              <a:r>
                <a:rPr lang="en-US" sz="2000" b="1" dirty="0" err="1">
                  <a:solidFill>
                    <a:srgbClr val="FF00FF"/>
                  </a:solidFill>
                  <a:latin typeface="Symbol" charset="2"/>
                  <a:cs typeface="Symbol" charset="2"/>
                </a:rPr>
                <a:t>r</a:t>
              </a:r>
              <a:endParaRPr lang="en-US" sz="2000" b="1" dirty="0">
                <a:solidFill>
                  <a:srgbClr val="FF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8458" name="Oval 259"/>
            <p:cNvSpPr>
              <a:spLocks noChangeArrowheads="1"/>
            </p:cNvSpPr>
            <p:nvPr/>
          </p:nvSpPr>
          <p:spPr bwMode="auto">
            <a:xfrm>
              <a:off x="8033585" y="2191671"/>
              <a:ext cx="691066" cy="665734"/>
            </a:xfrm>
            <a:prstGeom prst="ellipse">
              <a:avLst/>
            </a:prstGeom>
            <a:noFill/>
            <a:ln w="5715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206"/>
            <p:cNvGrpSpPr>
              <a:grpSpLocks/>
            </p:cNvGrpSpPr>
            <p:nvPr/>
          </p:nvGrpSpPr>
          <p:grpSpPr bwMode="auto">
            <a:xfrm rot="-606596">
              <a:off x="7157146" y="3264659"/>
              <a:ext cx="1224854" cy="139236"/>
              <a:chOff x="-674511" y="1463036"/>
              <a:chExt cx="10366912" cy="1478290"/>
            </a:xfrm>
          </p:grpSpPr>
          <p:sp>
            <p:nvSpPr>
              <p:cNvPr id="320" name="Arc 319"/>
              <p:cNvSpPr/>
              <p:nvPr/>
            </p:nvSpPr>
            <p:spPr bwMode="auto">
              <a:xfrm>
                <a:off x="4452536" y="1069726"/>
                <a:ext cx="2216981" cy="153409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1" name="Arc 320"/>
              <p:cNvSpPr/>
              <p:nvPr/>
            </p:nvSpPr>
            <p:spPr bwMode="auto">
              <a:xfrm>
                <a:off x="5878124" y="1096059"/>
                <a:ext cx="833049" cy="143294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2" name="Arc 321"/>
              <p:cNvSpPr/>
              <p:nvPr/>
            </p:nvSpPr>
            <p:spPr bwMode="auto">
              <a:xfrm>
                <a:off x="5916136" y="1039194"/>
                <a:ext cx="2230421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3" name="Arc 322"/>
              <p:cNvSpPr/>
              <p:nvPr/>
            </p:nvSpPr>
            <p:spPr bwMode="auto">
              <a:xfrm>
                <a:off x="7311843" y="1091453"/>
                <a:ext cx="833049" cy="14329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4" name="Arc 323"/>
              <p:cNvSpPr/>
              <p:nvPr/>
            </p:nvSpPr>
            <p:spPr bwMode="auto">
              <a:xfrm>
                <a:off x="7214042" y="1055172"/>
                <a:ext cx="2230421" cy="150036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5" name="Arc 324"/>
              <p:cNvSpPr/>
              <p:nvPr/>
            </p:nvSpPr>
            <p:spPr bwMode="auto">
              <a:xfrm>
                <a:off x="3010102" y="1041150"/>
                <a:ext cx="2243853" cy="153408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6" name="Arc 325"/>
              <p:cNvSpPr/>
              <p:nvPr/>
            </p:nvSpPr>
            <p:spPr bwMode="auto">
              <a:xfrm>
                <a:off x="4473164" y="1079098"/>
                <a:ext cx="873362" cy="16520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7" name="Arc 326"/>
              <p:cNvSpPr/>
              <p:nvPr/>
            </p:nvSpPr>
            <p:spPr bwMode="auto">
              <a:xfrm>
                <a:off x="1703690" y="989020"/>
                <a:ext cx="2243853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8" name="Arc 327"/>
              <p:cNvSpPr/>
              <p:nvPr/>
            </p:nvSpPr>
            <p:spPr bwMode="auto">
              <a:xfrm>
                <a:off x="3093647" y="1111057"/>
                <a:ext cx="859921" cy="160151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29" name="Arc 328"/>
              <p:cNvSpPr/>
              <p:nvPr/>
            </p:nvSpPr>
            <p:spPr bwMode="auto">
              <a:xfrm>
                <a:off x="338680" y="988873"/>
                <a:ext cx="2216981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0" name="Arc 329"/>
              <p:cNvSpPr/>
              <p:nvPr/>
            </p:nvSpPr>
            <p:spPr bwMode="auto">
              <a:xfrm>
                <a:off x="1752475" y="1098182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1" name="Arc 330"/>
              <p:cNvSpPr/>
              <p:nvPr/>
            </p:nvSpPr>
            <p:spPr bwMode="auto">
              <a:xfrm>
                <a:off x="-1029210" y="1012714"/>
                <a:ext cx="2257294" cy="1584663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2" name="Arc 331"/>
              <p:cNvSpPr/>
              <p:nvPr/>
            </p:nvSpPr>
            <p:spPr bwMode="auto">
              <a:xfrm>
                <a:off x="363158" y="1078484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7" name="Group 291"/>
            <p:cNvGrpSpPr>
              <a:grpSpLocks/>
            </p:cNvGrpSpPr>
            <p:nvPr/>
          </p:nvGrpSpPr>
          <p:grpSpPr bwMode="auto">
            <a:xfrm rot="3233430">
              <a:off x="7011192" y="3715545"/>
              <a:ext cx="779463" cy="200025"/>
              <a:chOff x="215936" y="644546"/>
              <a:chExt cx="6576508" cy="4079854"/>
            </a:xfrm>
          </p:grpSpPr>
          <p:sp>
            <p:nvSpPr>
              <p:cNvPr id="334" name="Arc 333"/>
              <p:cNvSpPr/>
              <p:nvPr/>
            </p:nvSpPr>
            <p:spPr bwMode="auto">
              <a:xfrm rot="10800000">
                <a:off x="2130828" y="845352"/>
                <a:ext cx="1500442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5" name="Arc 334"/>
              <p:cNvSpPr/>
              <p:nvPr/>
            </p:nvSpPr>
            <p:spPr bwMode="auto">
              <a:xfrm rot="10800000">
                <a:off x="2118585" y="884525"/>
                <a:ext cx="495686" cy="375605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6" name="Arc 335"/>
              <p:cNvSpPr/>
              <p:nvPr/>
            </p:nvSpPr>
            <p:spPr bwMode="auto">
              <a:xfrm rot="10800000">
                <a:off x="1048710" y="957350"/>
                <a:ext cx="1527235" cy="38208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7" name="Arc 336"/>
              <p:cNvSpPr/>
              <p:nvPr/>
            </p:nvSpPr>
            <p:spPr bwMode="auto">
              <a:xfrm rot="10800000">
                <a:off x="1086411" y="818314"/>
                <a:ext cx="629645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8" name="Arc 337"/>
              <p:cNvSpPr/>
              <p:nvPr/>
            </p:nvSpPr>
            <p:spPr bwMode="auto">
              <a:xfrm rot="10800000">
                <a:off x="166154" y="1008346"/>
                <a:ext cx="1527235" cy="385318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39" name="Arc 338"/>
              <p:cNvSpPr/>
              <p:nvPr/>
            </p:nvSpPr>
            <p:spPr bwMode="auto">
              <a:xfrm rot="10800000">
                <a:off x="3114833" y="1130466"/>
                <a:ext cx="1540628" cy="352938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0" name="Arc 339"/>
              <p:cNvSpPr/>
              <p:nvPr/>
            </p:nvSpPr>
            <p:spPr bwMode="auto">
              <a:xfrm rot="10800000">
                <a:off x="3115010" y="652219"/>
                <a:ext cx="468884" cy="4079854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1" name="Arc 340"/>
              <p:cNvSpPr/>
              <p:nvPr/>
            </p:nvSpPr>
            <p:spPr bwMode="auto">
              <a:xfrm rot="10800000">
                <a:off x="4284825" y="999693"/>
                <a:ext cx="1500442" cy="391796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2" name="Arc 341"/>
              <p:cNvSpPr/>
              <p:nvPr/>
            </p:nvSpPr>
            <p:spPr bwMode="auto">
              <a:xfrm rot="10800000">
                <a:off x="4251297" y="1099573"/>
                <a:ext cx="388503" cy="3723666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3" name="Arc 342"/>
              <p:cNvSpPr/>
              <p:nvPr/>
            </p:nvSpPr>
            <p:spPr bwMode="auto">
              <a:xfrm rot="10800000">
                <a:off x="5255912" y="827905"/>
                <a:ext cx="576058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4" name="Arc 343"/>
              <p:cNvSpPr/>
              <p:nvPr/>
            </p:nvSpPr>
            <p:spPr bwMode="auto">
              <a:xfrm rot="10800000">
                <a:off x="5199314" y="908416"/>
                <a:ext cx="1527235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8" name="Group 291"/>
            <p:cNvGrpSpPr>
              <a:grpSpLocks/>
            </p:cNvGrpSpPr>
            <p:nvPr/>
          </p:nvGrpSpPr>
          <p:grpSpPr bwMode="auto">
            <a:xfrm rot="3785808">
              <a:off x="7773192" y="2026444"/>
              <a:ext cx="779463" cy="200025"/>
              <a:chOff x="215936" y="644546"/>
              <a:chExt cx="6576508" cy="4079854"/>
            </a:xfrm>
          </p:grpSpPr>
          <p:sp>
            <p:nvSpPr>
              <p:cNvPr id="347" name="Arc 346"/>
              <p:cNvSpPr/>
              <p:nvPr/>
            </p:nvSpPr>
            <p:spPr bwMode="auto">
              <a:xfrm rot="10800000">
                <a:off x="2131749" y="849993"/>
                <a:ext cx="1500442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8" name="Arc 347"/>
              <p:cNvSpPr/>
              <p:nvPr/>
            </p:nvSpPr>
            <p:spPr bwMode="auto">
              <a:xfrm rot="10800000">
                <a:off x="2118918" y="900170"/>
                <a:ext cx="495677" cy="375605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49" name="Arc 348"/>
              <p:cNvSpPr/>
              <p:nvPr/>
            </p:nvSpPr>
            <p:spPr bwMode="auto">
              <a:xfrm rot="10800000">
                <a:off x="1039775" y="939383"/>
                <a:ext cx="1527235" cy="38208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0" name="Arc 349"/>
              <p:cNvSpPr/>
              <p:nvPr/>
            </p:nvSpPr>
            <p:spPr bwMode="auto">
              <a:xfrm rot="10800000">
                <a:off x="1081576" y="831818"/>
                <a:ext cx="629654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1" name="Arc 350"/>
              <p:cNvSpPr/>
              <p:nvPr/>
            </p:nvSpPr>
            <p:spPr bwMode="auto">
              <a:xfrm rot="10800000">
                <a:off x="149844" y="1011865"/>
                <a:ext cx="1527235" cy="385320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2" name="Arc 351"/>
              <p:cNvSpPr/>
              <p:nvPr/>
            </p:nvSpPr>
            <p:spPr bwMode="auto">
              <a:xfrm rot="10800000">
                <a:off x="3120968" y="1122114"/>
                <a:ext cx="1540628" cy="352938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3" name="Arc 352"/>
              <p:cNvSpPr/>
              <p:nvPr/>
            </p:nvSpPr>
            <p:spPr bwMode="auto">
              <a:xfrm rot="10800000">
                <a:off x="3115134" y="636439"/>
                <a:ext cx="468892" cy="4079854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4" name="Arc 353"/>
              <p:cNvSpPr/>
              <p:nvPr/>
            </p:nvSpPr>
            <p:spPr bwMode="auto">
              <a:xfrm rot="10800000">
                <a:off x="4285170" y="1023799"/>
                <a:ext cx="1500442" cy="391794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5" name="Arc 354"/>
              <p:cNvSpPr/>
              <p:nvPr/>
            </p:nvSpPr>
            <p:spPr bwMode="auto">
              <a:xfrm rot="10800000">
                <a:off x="4254061" y="1090858"/>
                <a:ext cx="388511" cy="3723666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6" name="Arc 355"/>
              <p:cNvSpPr/>
              <p:nvPr/>
            </p:nvSpPr>
            <p:spPr bwMode="auto">
              <a:xfrm rot="10800000">
                <a:off x="5254370" y="833036"/>
                <a:ext cx="576067" cy="3691296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57" name="Arc 356"/>
              <p:cNvSpPr/>
              <p:nvPr/>
            </p:nvSpPr>
            <p:spPr bwMode="auto">
              <a:xfrm rot="10800000">
                <a:off x="5197727" y="922900"/>
                <a:ext cx="1527235" cy="3885575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29" name="Group 291"/>
            <p:cNvGrpSpPr>
              <a:grpSpLocks/>
            </p:cNvGrpSpPr>
            <p:nvPr/>
          </p:nvGrpSpPr>
          <p:grpSpPr bwMode="auto">
            <a:xfrm rot="8310677">
              <a:off x="7925592" y="1378744"/>
              <a:ext cx="779463" cy="200025"/>
              <a:chOff x="215936" y="644546"/>
              <a:chExt cx="6576508" cy="4079854"/>
            </a:xfrm>
          </p:grpSpPr>
          <p:sp>
            <p:nvSpPr>
              <p:cNvPr id="359" name="Arc 358"/>
              <p:cNvSpPr/>
              <p:nvPr/>
            </p:nvSpPr>
            <p:spPr bwMode="auto">
              <a:xfrm rot="10800000">
                <a:off x="2140339" y="854994"/>
                <a:ext cx="1500139" cy="3886352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0" name="Arc 359"/>
              <p:cNvSpPr/>
              <p:nvPr/>
            </p:nvSpPr>
            <p:spPr bwMode="auto">
              <a:xfrm rot="10800000">
                <a:off x="2144869" y="936261"/>
                <a:ext cx="495578" cy="3756807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1" name="Arc 360"/>
              <p:cNvSpPr/>
              <p:nvPr/>
            </p:nvSpPr>
            <p:spPr bwMode="auto">
              <a:xfrm rot="10800000">
                <a:off x="1046951" y="955840"/>
                <a:ext cx="1526928" cy="3821580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2" name="Arc 361"/>
              <p:cNvSpPr/>
              <p:nvPr/>
            </p:nvSpPr>
            <p:spPr bwMode="auto">
              <a:xfrm rot="10800000">
                <a:off x="1107862" y="883123"/>
                <a:ext cx="629527" cy="36920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3" name="Arc 362"/>
              <p:cNvSpPr/>
              <p:nvPr/>
            </p:nvSpPr>
            <p:spPr bwMode="auto">
              <a:xfrm rot="10800000">
                <a:off x="161618" y="1013650"/>
                <a:ext cx="1526928" cy="385395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4" name="Arc 363"/>
              <p:cNvSpPr/>
              <p:nvPr/>
            </p:nvSpPr>
            <p:spPr bwMode="auto">
              <a:xfrm rot="10800000">
                <a:off x="3138709" y="1157332"/>
                <a:ext cx="1540317" cy="3530114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5" name="Arc 364"/>
              <p:cNvSpPr/>
              <p:nvPr/>
            </p:nvSpPr>
            <p:spPr bwMode="auto">
              <a:xfrm rot="10800000">
                <a:off x="3123656" y="676977"/>
                <a:ext cx="468798" cy="4080670"/>
              </a:xfrm>
              <a:prstGeom prst="arc">
                <a:avLst>
                  <a:gd name="adj1" fmla="val 10799995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6" name="Arc 365"/>
              <p:cNvSpPr/>
              <p:nvPr/>
            </p:nvSpPr>
            <p:spPr bwMode="auto">
              <a:xfrm rot="10800000">
                <a:off x="4293977" y="1012571"/>
                <a:ext cx="1500139" cy="391872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7" name="Arc 366"/>
              <p:cNvSpPr/>
              <p:nvPr/>
            </p:nvSpPr>
            <p:spPr bwMode="auto">
              <a:xfrm rot="10800000">
                <a:off x="4276459" y="1137436"/>
                <a:ext cx="388425" cy="3724411"/>
              </a:xfrm>
              <a:prstGeom prst="arc">
                <a:avLst>
                  <a:gd name="adj1" fmla="val 9615647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8" name="Arc 367"/>
              <p:cNvSpPr/>
              <p:nvPr/>
            </p:nvSpPr>
            <p:spPr bwMode="auto">
              <a:xfrm rot="10800000">
                <a:off x="5271363" y="865917"/>
                <a:ext cx="575942" cy="369203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69" name="Arc 368"/>
              <p:cNvSpPr/>
              <p:nvPr/>
            </p:nvSpPr>
            <p:spPr bwMode="auto">
              <a:xfrm rot="10800000">
                <a:off x="5212597" y="924891"/>
                <a:ext cx="1526928" cy="3886352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  <p:grpSp>
          <p:nvGrpSpPr>
            <p:cNvPr id="30" name="Group 206"/>
            <p:cNvGrpSpPr>
              <a:grpSpLocks/>
            </p:cNvGrpSpPr>
            <p:nvPr/>
          </p:nvGrpSpPr>
          <p:grpSpPr bwMode="auto">
            <a:xfrm rot="171537">
              <a:off x="8376347" y="2451859"/>
              <a:ext cx="1224854" cy="139236"/>
              <a:chOff x="-674511" y="1463036"/>
              <a:chExt cx="10366912" cy="1478290"/>
            </a:xfrm>
          </p:grpSpPr>
          <p:sp>
            <p:nvSpPr>
              <p:cNvPr id="371" name="Arc 370"/>
              <p:cNvSpPr/>
              <p:nvPr/>
            </p:nvSpPr>
            <p:spPr bwMode="auto">
              <a:xfrm>
                <a:off x="4439092" y="1063088"/>
                <a:ext cx="2216989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2" name="Arc 371"/>
              <p:cNvSpPr/>
              <p:nvPr/>
            </p:nvSpPr>
            <p:spPr bwMode="auto">
              <a:xfrm>
                <a:off x="5863766" y="1101506"/>
                <a:ext cx="833049" cy="1449798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3" name="Arc 372"/>
              <p:cNvSpPr/>
              <p:nvPr/>
            </p:nvSpPr>
            <p:spPr bwMode="auto">
              <a:xfrm>
                <a:off x="5904500" y="1038365"/>
                <a:ext cx="2230421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4" name="Arc 373"/>
              <p:cNvSpPr/>
              <p:nvPr/>
            </p:nvSpPr>
            <p:spPr bwMode="auto">
              <a:xfrm>
                <a:off x="7302008" y="1062042"/>
                <a:ext cx="833049" cy="1466651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5" name="Arc 374"/>
              <p:cNvSpPr/>
              <p:nvPr/>
            </p:nvSpPr>
            <p:spPr bwMode="auto">
              <a:xfrm>
                <a:off x="7209207" y="1057858"/>
                <a:ext cx="2230421" cy="1500368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6" name="Arc 375"/>
              <p:cNvSpPr/>
              <p:nvPr/>
            </p:nvSpPr>
            <p:spPr bwMode="auto">
              <a:xfrm>
                <a:off x="3011912" y="1033511"/>
                <a:ext cx="2243862" cy="155094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7" name="Arc 376"/>
              <p:cNvSpPr/>
              <p:nvPr/>
            </p:nvSpPr>
            <p:spPr bwMode="auto">
              <a:xfrm>
                <a:off x="4468443" y="1086533"/>
                <a:ext cx="873362" cy="1668959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8" name="Arc 377"/>
              <p:cNvSpPr/>
              <p:nvPr/>
            </p:nvSpPr>
            <p:spPr bwMode="auto">
              <a:xfrm>
                <a:off x="1705864" y="980344"/>
                <a:ext cx="2243853" cy="160152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79" name="Arc 378"/>
              <p:cNvSpPr/>
              <p:nvPr/>
            </p:nvSpPr>
            <p:spPr bwMode="auto">
              <a:xfrm>
                <a:off x="3082221" y="1106253"/>
                <a:ext cx="859921" cy="1601527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0" name="Arc 379"/>
              <p:cNvSpPr/>
              <p:nvPr/>
            </p:nvSpPr>
            <p:spPr bwMode="auto">
              <a:xfrm>
                <a:off x="333736" y="982770"/>
                <a:ext cx="2216981" cy="1601516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1" name="Arc 380"/>
              <p:cNvSpPr/>
              <p:nvPr/>
            </p:nvSpPr>
            <p:spPr bwMode="auto">
              <a:xfrm>
                <a:off x="1748002" y="1106230"/>
                <a:ext cx="833049" cy="1483515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2" name="Arc 381"/>
              <p:cNvSpPr/>
              <p:nvPr/>
            </p:nvSpPr>
            <p:spPr bwMode="auto">
              <a:xfrm>
                <a:off x="-1037094" y="1016758"/>
                <a:ext cx="2257294" cy="1601527"/>
              </a:xfrm>
              <a:prstGeom prst="arc">
                <a:avLst>
                  <a:gd name="adj1" fmla="val 21579902"/>
                  <a:gd name="adj2" fmla="val 10825974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  <p:sp>
            <p:nvSpPr>
              <p:cNvPr id="383" name="Arc 382"/>
              <p:cNvSpPr/>
              <p:nvPr/>
            </p:nvSpPr>
            <p:spPr bwMode="auto">
              <a:xfrm>
                <a:off x="362106" y="1091803"/>
                <a:ext cx="833049" cy="1500368"/>
              </a:xfrm>
              <a:prstGeom prst="arc">
                <a:avLst>
                  <a:gd name="adj1" fmla="val 10800000"/>
                  <a:gd name="adj2" fmla="val 0"/>
                </a:avLst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1800"/>
              </a:p>
            </p:txBody>
          </p:sp>
        </p:grpSp>
      </p:grpSp>
      <p:grpSp>
        <p:nvGrpSpPr>
          <p:cNvPr id="31" name="Group 189"/>
          <p:cNvGrpSpPr/>
          <p:nvPr/>
        </p:nvGrpSpPr>
        <p:grpSpPr>
          <a:xfrm>
            <a:off x="228600" y="3783997"/>
            <a:ext cx="3420291" cy="2960370"/>
            <a:chOff x="5191223" y="825500"/>
            <a:chExt cx="3420291" cy="2960370"/>
          </a:xfrm>
          <a:solidFill>
            <a:schemeClr val="bg1"/>
          </a:solidFill>
        </p:grpSpPr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2" cstate="print"/>
            <a:srcRect l="3317" r="3317"/>
            <a:stretch>
              <a:fillRect/>
            </a:stretch>
          </p:blipFill>
          <p:spPr>
            <a:xfrm>
              <a:off x="5191223" y="825500"/>
              <a:ext cx="3420291" cy="2960370"/>
            </a:xfrm>
            <a:prstGeom prst="rect">
              <a:avLst/>
            </a:prstGeom>
            <a:grpFill/>
          </p:spPr>
        </p:pic>
        <p:grpSp>
          <p:nvGrpSpPr>
            <p:cNvPr id="18592" name="Group 19"/>
            <p:cNvGrpSpPr/>
            <p:nvPr/>
          </p:nvGrpSpPr>
          <p:grpSpPr>
            <a:xfrm>
              <a:off x="6159500" y="3505200"/>
              <a:ext cx="1928733" cy="276999"/>
              <a:chOff x="5626100" y="3949700"/>
              <a:chExt cx="1928733" cy="276999"/>
            </a:xfrm>
            <a:grpFill/>
          </p:grpSpPr>
          <p:sp>
            <p:nvSpPr>
              <p:cNvPr id="193" name="TextBox 192"/>
              <p:cNvSpPr txBox="1"/>
              <p:nvPr/>
            </p:nvSpPr>
            <p:spPr>
              <a:xfrm>
                <a:off x="5626100" y="3949700"/>
                <a:ext cx="19287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en-US" sz="1200" baseline="-25000" dirty="0" smtClean="0">
                    <a:solidFill>
                      <a:schemeClr val="bg1"/>
                    </a:solidFill>
                  </a:rPr>
                  <a:t>s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~1                                 </a:t>
                </a:r>
                <a:r>
                  <a:rPr lang="en-US" sz="1200" dirty="0" smtClean="0">
                    <a:solidFill>
                      <a:schemeClr val="bg1"/>
                    </a:solidFill>
                    <a:latin typeface="Symbol" charset="2"/>
                    <a:cs typeface="Symbol" charset="2"/>
                  </a:rPr>
                  <a:t>a</a:t>
                </a:r>
                <a:r>
                  <a:rPr lang="en-US" sz="1200" baseline="-25000" dirty="0" smtClean="0">
                    <a:solidFill>
                      <a:schemeClr val="bg1"/>
                    </a:solidFill>
                  </a:rPr>
                  <a:t>s</a:t>
                </a:r>
                <a:r>
                  <a:rPr lang="en-US" sz="1200" dirty="0" smtClean="0">
                    <a:solidFill>
                      <a:schemeClr val="bg1"/>
                    </a:solidFill>
                  </a:rPr>
                  <a:t> &lt;&lt; 1 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94" name="Straight Arrow Connector 193"/>
              <p:cNvCxnSpPr/>
              <p:nvPr/>
            </p:nvCxnSpPr>
            <p:spPr bwMode="auto">
              <a:xfrm>
                <a:off x="6146800" y="4140200"/>
                <a:ext cx="787400" cy="12700"/>
              </a:xfrm>
              <a:prstGeom prst="straightConnector1">
                <a:avLst/>
              </a:prstGeom>
              <a:grpFill/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92" name="Slide Number Placeholder 1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14" name="Rectangle 213"/>
          <p:cNvSpPr/>
          <p:nvPr/>
        </p:nvSpPr>
        <p:spPr>
          <a:xfrm>
            <a:off x="3733800" y="5200471"/>
            <a:ext cx="5334000" cy="1384995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Easier to reach saturation regime in nuclei than nucleons due to A</a:t>
            </a:r>
            <a:r>
              <a:rPr lang="en-US" sz="21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1/3</a:t>
            </a:r>
            <a:r>
              <a:rPr lang="en-US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enhancement of saturation scale </a:t>
            </a:r>
            <a:r>
              <a:rPr lang="en-US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e+A</a:t>
            </a:r>
            <a:r>
              <a:rPr lang="en-US" sz="2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collisions clean environment to study non-linear QCD!</a:t>
            </a:r>
            <a:endParaRPr lang="en-US" sz="2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5099802"/>
      </p:ext>
    </p:extLst>
  </p:cSld>
  <p:clrMapOvr>
    <a:masterClrMapping/>
  </p:clrMapOvr>
  <mc:AlternateContent xmlns:mc="http://schemas.openxmlformats.org/markup-compatibility/2006">
    <mc:Choice xmlns:mp="http://schemas.microsoft.com/office/mac/powerpoint/2008/main" xmlns="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C1944-8734-4B5F-8246-74DF6BD05497}" type="slidenum">
              <a:rPr lang="en-US"/>
              <a:pPr/>
              <a:t>3</a:t>
            </a:fld>
            <a:endParaRPr lang="en-US"/>
          </a:p>
        </p:txBody>
      </p:sp>
      <p:sp>
        <p:nvSpPr>
          <p:cNvPr id="13608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09600" y="1600200"/>
            <a:ext cx="7924800" cy="3048000"/>
          </a:xfrm>
        </p:spPr>
        <p:txBody>
          <a:bodyPr/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we understand the visible matter in our universe in terms of the fundamental quarks and gluons of QCD?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Nuclei: Simple </a:t>
            </a:r>
            <a:r>
              <a:rPr lang="en-US" sz="3800" dirty="0" err="1" smtClean="0"/>
              <a:t>superpositions</a:t>
            </a:r>
            <a:r>
              <a:rPr lang="en-US" sz="3800" dirty="0" smtClean="0"/>
              <a:t> of nucleons?</a:t>
            </a:r>
            <a:endParaRPr lang="en-US" sz="3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2345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3640"/>
            <a:ext cx="4914900" cy="525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81599" y="2046744"/>
            <a:ext cx="38100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No!!  Rich and intriguing differences compared to free nucleons, which vary with the linear momentum fraction probed (and likely transverse momentum, impact parameter, . . .).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5334000"/>
            <a:ext cx="7924800" cy="1292662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Understanding the </a:t>
            </a:r>
            <a:r>
              <a:rPr lang="en-US" sz="2600" dirty="0" smtClean="0">
                <a:solidFill>
                  <a:schemeClr val="tx1"/>
                </a:solidFill>
                <a:cs typeface="Times New Roman" pitchFamily="18" charset="0"/>
              </a:rPr>
              <a:t>nucleon in terms of the quark and gluon </a:t>
            </a:r>
            <a:r>
              <a:rPr lang="en-US" sz="2600" dirty="0" err="1" smtClean="0">
                <a:solidFill>
                  <a:schemeClr val="tx1"/>
                </a:solidFill>
                <a:cs typeface="Times New Roman" pitchFamily="18" charset="0"/>
              </a:rPr>
              <a:t>d.o.f</a:t>
            </a:r>
            <a:r>
              <a:rPr lang="en-US" sz="2600" dirty="0" smtClean="0">
                <a:solidFill>
                  <a:schemeClr val="tx1"/>
                </a:solidFill>
                <a:cs typeface="Times New Roman" pitchFamily="18" charset="0"/>
              </a:rPr>
              <a:t>. of QCD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cs typeface="Times New Roman" pitchFamily="18" charset="0"/>
              </a:rPr>
              <a:t>does NOT allow us to understand nuclei in terms of the colored constituents inside them!  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45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2545" y="990600"/>
            <a:ext cx="213885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0" y="1219200"/>
            <a:ext cx="5105400" cy="487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2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ground to cover in </a:t>
            </a:r>
            <a:r>
              <a:rPr lang="en-US" dirty="0" err="1" smtClean="0"/>
              <a:t>e+A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9226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10200" y="1143000"/>
            <a:ext cx="3352800" cy="3200400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en-US" sz="2600" dirty="0" smtClean="0"/>
              <a:t>Existing data over wide kinematic range for (unpolarized) lepton-proton collisions.</a:t>
            </a:r>
            <a:endParaRPr lang="en-US" sz="2600" dirty="0"/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600" dirty="0" smtClean="0">
              <a:cs typeface="Times New Roman" pitchFamily="18" charset="0"/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r>
              <a:rPr lang="en-US" sz="2600" dirty="0" smtClean="0">
                <a:cs typeface="Times New Roman" pitchFamily="18" charset="0"/>
              </a:rPr>
              <a:t>Not </a:t>
            </a:r>
            <a:r>
              <a:rPr lang="en-US" sz="2600" dirty="0">
                <a:cs typeface="Times New Roman" pitchFamily="18" charset="0"/>
              </a:rPr>
              <a:t>so for </a:t>
            </a:r>
            <a:r>
              <a:rPr lang="en-US" sz="2600" dirty="0" smtClean="0">
                <a:cs typeface="Times New Roman" pitchFamily="18" charset="0"/>
              </a:rPr>
              <a:t>lepton-nucleus collisions</a:t>
            </a:r>
            <a:r>
              <a:rPr lang="en-US" sz="2600" dirty="0" smtClean="0"/>
              <a:t>!</a:t>
            </a:r>
            <a:endParaRPr lang="en-US" sz="2600" dirty="0"/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600" dirty="0"/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600" dirty="0">
              <a:sym typeface="Symbol" pitchFamily="18" charset="2"/>
            </a:endParaRP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600" dirty="0"/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2600" dirty="0"/>
          </a:p>
        </p:txBody>
      </p:sp>
      <p:pic>
        <p:nvPicPr>
          <p:cNvPr id="922631" name="Picture 7" descr="xq2plane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73188"/>
            <a:ext cx="4826000" cy="4570412"/>
          </a:xfrm>
          <a:prstGeom prst="rect">
            <a:avLst/>
          </a:prstGeom>
          <a:noFill/>
        </p:spPr>
      </p:pic>
      <p:pic>
        <p:nvPicPr>
          <p:cNvPr id="922632" name="Picture 8" descr="xq2plane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73188"/>
            <a:ext cx="4826000" cy="4570412"/>
          </a:xfrm>
          <a:prstGeom prst="rect">
            <a:avLst/>
          </a:prstGeom>
          <a:noFill/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330" y="1358464"/>
            <a:ext cx="4873338" cy="4540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221830" y="3034864"/>
            <a:ext cx="170433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(20x100)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(10x100) </a:t>
            </a:r>
            <a:r>
              <a:rPr lang="en-US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AA7B0-FB55-442B-B730-0F02697EC4D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modification of </a:t>
            </a:r>
            <a:r>
              <a:rPr lang="en-US" dirty="0" err="1" smtClean="0"/>
              <a:t>pdfs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pic>
        <p:nvPicPr>
          <p:cNvPr id="2348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534" y="1462088"/>
            <a:ext cx="7767635" cy="328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 bwMode="auto">
          <a:xfrm rot="5400000" flipH="1" flipV="1">
            <a:off x="295130" y="3022564"/>
            <a:ext cx="212140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 flipH="1" flipV="1">
            <a:off x="2368295" y="3010372"/>
            <a:ext cx="212140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 flipH="1" flipV="1">
            <a:off x="4501896" y="3010372"/>
            <a:ext cx="212140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3400" y="5029200"/>
            <a:ext cx="33089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Lower limit of EIC range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rot="10800000">
            <a:off x="1371600" y="3886200"/>
            <a:ext cx="1524000" cy="10668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237992" y="4679732"/>
            <a:ext cx="2597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JHEP 0904, 065 (2009)</a:t>
            </a:r>
            <a:endParaRPr lang="en-US" sz="2000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5562600" y="2362200"/>
            <a:ext cx="1295400" cy="12954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5410200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Huge uncertainties on gluon distributions in nuclei in particular!</a:t>
            </a:r>
            <a:endParaRPr lang="en-US" sz="28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324600" y="5080337"/>
            <a:ext cx="1676400" cy="1472863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Study in detail at the EIC! 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1143000"/>
          </a:xfrm>
        </p:spPr>
        <p:txBody>
          <a:bodyPr>
            <a:noAutofit/>
          </a:bodyPr>
          <a:lstStyle/>
          <a:p>
            <a:r>
              <a:rPr lang="en-US" sz="3400" b="1" dirty="0" smtClean="0"/>
              <a:t>Impact-parameter-dependent</a:t>
            </a:r>
            <a:r>
              <a:rPr lang="en-US" sz="3400" dirty="0" smtClean="0"/>
              <a:t> nuclear gluon density via exclusive J/</a:t>
            </a:r>
            <a:r>
              <a:rPr lang="en-US" sz="3400" dirty="0" smtClean="0">
                <a:latin typeface="Symbol" pitchFamily="18" charset="2"/>
              </a:rPr>
              <a:t>Y</a:t>
            </a:r>
            <a:r>
              <a:rPr lang="en-US" sz="3400" dirty="0" smtClean="0"/>
              <a:t> production in </a:t>
            </a:r>
            <a:r>
              <a:rPr lang="en-US" sz="3400" dirty="0" err="1" smtClean="0"/>
              <a:t>e+A</a:t>
            </a:r>
            <a:endParaRPr lang="en-US" sz="3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2" y="1524000"/>
            <a:ext cx="384313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648200"/>
            <a:ext cx="355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43615" y="4267200"/>
            <a:ext cx="3952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</a:rPr>
              <a:t>Assume Woods-Saxon gluon density</a:t>
            </a:r>
            <a:endParaRPr lang="en-US" sz="2000" dirty="0">
              <a:solidFill>
                <a:srgbClr val="FFFF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257800"/>
            <a:ext cx="7924800" cy="1015663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Coherent diffraction pattern extremely sensitive to details of gluon density in nuclei!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1" y="1905000"/>
            <a:ext cx="2971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230092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114098"/>
            <a:ext cx="7620000" cy="3505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0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683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Hadronization</a:t>
            </a:r>
            <a:r>
              <a:rPr lang="en-US" dirty="0" smtClean="0"/>
              <a:t>: A lot to learn, from a variety of collision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593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sz="3700" dirty="0" smtClean="0"/>
              <a:t>What are the ways in which </a:t>
            </a:r>
            <a:r>
              <a:rPr lang="en-US" sz="3700" dirty="0" err="1" smtClean="0"/>
              <a:t>partons</a:t>
            </a:r>
            <a:r>
              <a:rPr lang="en-US" sz="3700" dirty="0" smtClean="0"/>
              <a:t> can turn into hadrons?   </a:t>
            </a:r>
          </a:p>
          <a:p>
            <a:r>
              <a:rPr lang="en-US" dirty="0" smtClean="0"/>
              <a:t>Spin-momentum correlations in </a:t>
            </a:r>
            <a:r>
              <a:rPr lang="en-US" dirty="0" err="1" smtClean="0"/>
              <a:t>hadronization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Yes!  Correlations now measured definitively in </a:t>
            </a:r>
            <a:r>
              <a:rPr lang="en-US" dirty="0" err="1" smtClean="0"/>
              <a:t>e+e</a:t>
            </a:r>
            <a:r>
              <a:rPr lang="en-US" dirty="0" smtClean="0"/>
              <a:t>-!  (BELLE, BABAR)</a:t>
            </a:r>
          </a:p>
          <a:p>
            <a:r>
              <a:rPr lang="en-US" dirty="0" smtClean="0"/>
              <a:t>Gluons vs. quarks?</a:t>
            </a:r>
          </a:p>
          <a:p>
            <a:pPr lvl="1"/>
            <a:r>
              <a:rPr lang="en-US" dirty="0" smtClean="0"/>
              <a:t>Gluon vs. quark jets a hot topic in the LHC </a:t>
            </a:r>
            <a:r>
              <a:rPr lang="en-US" dirty="0" err="1" smtClean="0"/>
              <a:t>p+p</a:t>
            </a:r>
            <a:r>
              <a:rPr lang="en-US" dirty="0" smtClean="0"/>
              <a:t> program right now</a:t>
            </a:r>
          </a:p>
          <a:p>
            <a:pPr lvl="1"/>
            <a:r>
              <a:rPr lang="en-US" dirty="0" smtClean="0"/>
              <a:t>Go back to clean </a:t>
            </a:r>
            <a:r>
              <a:rPr lang="en-US" dirty="0" err="1" smtClean="0"/>
              <a:t>e+e</a:t>
            </a:r>
            <a:r>
              <a:rPr lang="en-US" dirty="0" smtClean="0"/>
              <a:t>- with new jet analysis techniques in hand?</a:t>
            </a:r>
          </a:p>
          <a:p>
            <a:r>
              <a:rPr lang="en-US" dirty="0" smtClean="0"/>
              <a:t>In “vacuum” vs. cold nuclear matter vs. hot + dense QCD matter?</a:t>
            </a:r>
          </a:p>
          <a:p>
            <a:pPr lvl="1"/>
            <a:r>
              <a:rPr lang="en-US" dirty="0" smtClean="0"/>
              <a:t>Use path lengths through nuclei to benchmark hadronization times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e+A</a:t>
            </a:r>
            <a:endParaRPr lang="en-US" dirty="0" smtClean="0"/>
          </a:p>
          <a:p>
            <a:r>
              <a:rPr lang="en-US" dirty="0" smtClean="0"/>
              <a:t>Hadronization via “fragmentation” (what does that really mean?), “freeze-out,” “recombination,” . . .?</a:t>
            </a:r>
          </a:p>
          <a:p>
            <a:pPr lvl="1"/>
            <a:r>
              <a:rPr lang="en-US" dirty="0" smtClean="0"/>
              <a:t>Soft hadron production from </a:t>
            </a:r>
            <a:r>
              <a:rPr lang="en-US" dirty="0" err="1" smtClean="0"/>
              <a:t>thermalized</a:t>
            </a:r>
            <a:r>
              <a:rPr lang="en-US" dirty="0" smtClean="0"/>
              <a:t> quark-gluon plasma—different mechanism than hadronization from hard-scattered q or g?</a:t>
            </a:r>
          </a:p>
          <a:p>
            <a:r>
              <a:rPr lang="en-US" dirty="0" smtClean="0"/>
              <a:t>Light atomic nuclei and </a:t>
            </a:r>
            <a:r>
              <a:rPr lang="en-US" dirty="0" err="1" smtClean="0"/>
              <a:t>antinuclei</a:t>
            </a:r>
            <a:r>
              <a:rPr lang="en-US" dirty="0" smtClean="0"/>
              <a:t> also produced in heavy ion collisions at RHIC!</a:t>
            </a:r>
          </a:p>
          <a:p>
            <a:pPr lvl="1"/>
            <a:r>
              <a:rPr lang="en-US" dirty="0" smtClean="0"/>
              <a:t>How are such “compound” QCD systems formed from partons?  Cosmological implications??</a:t>
            </a:r>
          </a:p>
          <a:p>
            <a:r>
              <a:rPr lang="en-US" dirty="0" smtClean="0"/>
              <a:t>…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4997" y="838200"/>
            <a:ext cx="142040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762000" y="2574429"/>
            <a:ext cx="7696200" cy="2092881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my opinion, hadronization has been a largely neglected area over the past decades of QCD—lots of progress to look forward to in upcoming years, with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e+A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e+p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p+p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and A+A all playing a role along with the traditional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600" baseline="30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6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4876800" y="2133600"/>
            <a:ext cx="2667000" cy="3733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16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200" i="1" dirty="0" smtClean="0">
                <a:solidFill>
                  <a:srgbClr val="FFFF00"/>
                </a:solidFill>
                <a:latin typeface="+mn-lt"/>
                <a:ea typeface="ＭＳ Ｐゴシック" pitchFamily="-107" charset="-128"/>
                <a:cs typeface="Arial" charset="0"/>
              </a:rPr>
              <a:t>Hadronization at the EIC: From current to target fragmentation regions</a:t>
            </a:r>
            <a:endParaRPr lang="en-US" sz="4200" i="1" dirty="0">
              <a:solidFill>
                <a:srgbClr val="FFFF00"/>
              </a:solidFill>
              <a:latin typeface="+mn-lt"/>
              <a:ea typeface="ＭＳ Ｐゴシック" pitchFamily="-107" charset="-128"/>
              <a:cs typeface="Arial" charset="0"/>
            </a:endParaRPr>
          </a:p>
        </p:txBody>
      </p:sp>
      <p:pic>
        <p:nvPicPr>
          <p:cNvPr id="61443" name="Picture 51" descr="sidis-diagram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1600200"/>
            <a:ext cx="53625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4114800" y="2667000"/>
            <a:ext cx="1371600" cy="685800"/>
          </a:xfrm>
          <a:prstGeom prst="ellips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  <a:ea typeface="ＭＳ Ｐゴシック" pitchFamily="-107" charset="-128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7800" y="2209800"/>
            <a:ext cx="2590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  <a:ea typeface="ＭＳ Ｐゴシック"/>
                <a:cs typeface="ＭＳ Ｐゴシック"/>
              </a:rPr>
              <a:t>current </a:t>
            </a:r>
          </a:p>
          <a:p>
            <a:pPr algn="ctr">
              <a:defRPr/>
            </a:pPr>
            <a:r>
              <a:rPr lang="en-US" b="1" dirty="0">
                <a:solidFill>
                  <a:srgbClr val="0000FF"/>
                </a:solidFill>
                <a:latin typeface="+mn-lt"/>
                <a:ea typeface="ＭＳ Ｐゴシック"/>
                <a:cs typeface="ＭＳ Ｐゴシック"/>
              </a:rPr>
              <a:t>fragmentation</a:t>
            </a: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886200" y="4800600"/>
            <a:ext cx="1371600" cy="685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+mn-lt"/>
              <a:ea typeface="ＭＳ Ｐゴシック" pitchFamily="-107" charset="-128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572000" y="5029200"/>
            <a:ext cx="2590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target </a:t>
            </a:r>
          </a:p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+mn-lt"/>
                <a:ea typeface="ＭＳ Ｐゴシック"/>
                <a:cs typeface="ＭＳ Ｐゴシック"/>
              </a:rPr>
              <a:t>fragmentation</a:t>
            </a:r>
          </a:p>
        </p:txBody>
      </p:sp>
      <p:sp>
        <p:nvSpPr>
          <p:cNvPr id="12" name="Right Brace 11"/>
          <p:cNvSpPr>
            <a:spLocks/>
          </p:cNvSpPr>
          <p:nvPr/>
        </p:nvSpPr>
        <p:spPr bwMode="auto">
          <a:xfrm>
            <a:off x="5334000" y="3352800"/>
            <a:ext cx="381000" cy="1524000"/>
          </a:xfrm>
          <a:prstGeom prst="rightBrace">
            <a:avLst>
              <a:gd name="adj1" fmla="val 8333"/>
              <a:gd name="adj2" fmla="val 50000"/>
            </a:avLst>
          </a:prstGeom>
          <a:noFill/>
          <a:ln w="31750">
            <a:solidFill>
              <a:srgbClr val="00FF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latin typeface="+mn-lt"/>
              <a:ea typeface="ＭＳ Ｐゴシック" pitchFamily="-107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343525" y="3657600"/>
            <a:ext cx="2276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FF00"/>
                </a:solidFill>
                <a:latin typeface="+mn-lt"/>
                <a:ea typeface="ＭＳ Ｐゴシック"/>
                <a:cs typeface="ＭＳ Ｐゴシック"/>
              </a:rPr>
              <a:t>Fragmentation from</a:t>
            </a:r>
          </a:p>
          <a:p>
            <a:pPr algn="ctr">
              <a:defRPr/>
            </a:pPr>
            <a:r>
              <a:rPr lang="en-US" b="1" dirty="0">
                <a:solidFill>
                  <a:srgbClr val="00FF00"/>
                </a:solidFill>
                <a:latin typeface="+mn-lt"/>
                <a:ea typeface="ＭＳ Ｐゴシック"/>
                <a:cs typeface="ＭＳ Ｐゴシック"/>
              </a:rPr>
              <a:t> QCD vacuum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5400000">
            <a:off x="6058694" y="4075906"/>
            <a:ext cx="3429000" cy="1588"/>
          </a:xfrm>
          <a:prstGeom prst="straightConnector1">
            <a:avLst/>
          </a:prstGeom>
          <a:noFill/>
          <a:ln w="44450">
            <a:solidFill>
              <a:srgbClr val="FFFF99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7690247" y="3124200"/>
            <a:ext cx="648511" cy="1905000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>
              <a:defRPr/>
            </a:pPr>
            <a:r>
              <a:rPr lang="en-US" sz="2800" b="1" dirty="0">
                <a:latin typeface="+mn-lt"/>
                <a:ea typeface="ＭＳ Ｐゴシック" pitchFamily="-107" charset="-128"/>
              </a:rPr>
              <a:t>EIC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7848600" y="2286000"/>
            <a:ext cx="822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  <a:ea typeface="ＭＳ Ｐゴシック"/>
                <a:cs typeface="ＭＳ Ｐゴシック"/>
              </a:rPr>
              <a:t>+</a:t>
            </a:r>
            <a:r>
              <a:rPr lang="en-US" b="1" dirty="0">
                <a:latin typeface="Symbol" pitchFamily="18" charset="2"/>
                <a:ea typeface="ＭＳ Ｐゴシック"/>
                <a:cs typeface="ＭＳ Ｐゴシック"/>
              </a:rPr>
              <a:t>h ~ </a:t>
            </a:r>
            <a:r>
              <a:rPr lang="en-US" b="1" dirty="0" smtClean="0">
                <a:latin typeface="Symbol" pitchFamily="18" charset="2"/>
                <a:ea typeface="ＭＳ Ｐゴシック"/>
                <a:cs typeface="ＭＳ Ｐゴシック"/>
              </a:rPr>
              <a:t>4</a:t>
            </a:r>
            <a:endParaRPr lang="en-US" b="1" dirty="0">
              <a:latin typeface="Symbol" pitchFamily="18" charset="2"/>
              <a:ea typeface="ＭＳ Ｐゴシック"/>
              <a:cs typeface="ＭＳ Ｐゴシック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858125" y="5334000"/>
            <a:ext cx="1117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+mn-lt"/>
                <a:ea typeface="ＭＳ Ｐゴシック"/>
                <a:cs typeface="ＭＳ Ｐゴシック"/>
              </a:rPr>
              <a:t>-</a:t>
            </a:r>
            <a:r>
              <a:rPr lang="en-US" b="1" dirty="0">
                <a:latin typeface="Symbol" pitchFamily="18" charset="2"/>
                <a:ea typeface="ＭＳ Ｐゴシック"/>
                <a:cs typeface="ＭＳ Ｐゴシック"/>
              </a:rPr>
              <a:t>h ~ -4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rrowheads="1"/>
          </p:cNvPicPr>
          <p:nvPr/>
        </p:nvPicPr>
        <p:blipFill>
          <a:blip r:embed="rId2" cstate="print"/>
          <a:srcRect l="5995" r="3366"/>
          <a:stretch>
            <a:fillRect/>
          </a:stretch>
        </p:blipFill>
        <p:spPr bwMode="auto">
          <a:xfrm>
            <a:off x="228600" y="2803525"/>
            <a:ext cx="3733800" cy="3597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49155" name="Rectangle 122"/>
          <p:cNvSpPr>
            <a:spLocks noChangeArrowheads="1"/>
          </p:cNvSpPr>
          <p:nvPr/>
        </p:nvSpPr>
        <p:spPr bwMode="auto">
          <a:xfrm>
            <a:off x="0" y="76200"/>
            <a:ext cx="91440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500" i="1" dirty="0" smtClean="0">
                <a:solidFill>
                  <a:srgbClr val="FFFF00"/>
                </a:solidFill>
              </a:rPr>
              <a:t>Parton propagation in matter and hadronization</a:t>
            </a:r>
            <a:endParaRPr lang="en-US" sz="3500" i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762000"/>
            <a:ext cx="4572000" cy="2785378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l">
              <a:buFont typeface="Arial" pitchFamily="34" charset="0"/>
              <a:buChar char="•"/>
              <a:defRPr/>
            </a:pPr>
            <a:r>
              <a:rPr lang="en-US" sz="2500" dirty="0" smtClean="0">
                <a:latin typeface="+mn-lt"/>
                <a:ea typeface="ＭＳ Ｐゴシック"/>
              </a:rPr>
              <a:t> I</a:t>
            </a:r>
            <a:r>
              <a:rPr lang="en-US" sz="2500" dirty="0" smtClean="0"/>
              <a:t>nteraction of fast color charges with matter? 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sz="2500" dirty="0" smtClean="0">
                <a:latin typeface="+mn-lt"/>
                <a:ea typeface="ＭＳ Ｐゴシック"/>
                <a:cs typeface="ＭＳ Ｐゴシック"/>
              </a:rPr>
              <a:t> Conversion of color charge to hadrons?</a:t>
            </a:r>
          </a:p>
          <a:p>
            <a:pPr algn="l">
              <a:buFont typeface="Arial" pitchFamily="34" charset="0"/>
              <a:buChar char="•"/>
              <a:defRPr/>
            </a:pPr>
            <a:r>
              <a:rPr lang="en-US" sz="2500" dirty="0" smtClean="0">
                <a:ea typeface="ＭＳ Ｐゴシック"/>
                <a:cs typeface="ＭＳ Ｐゴシック"/>
              </a:rPr>
              <a:t> Existing data </a:t>
            </a:r>
            <a:r>
              <a:rPr lang="en-US" sz="2500" dirty="0" smtClean="0">
                <a:ea typeface="ＭＳ Ｐゴシック"/>
                <a:cs typeface="ＭＳ Ｐゴシック"/>
                <a:sym typeface="Wingdings" pitchFamily="2" charset="2"/>
              </a:rPr>
              <a:t> hadron production modified on nuclei compared to the nucleon!</a:t>
            </a:r>
            <a:endParaRPr lang="en-US" sz="2500" dirty="0" smtClean="0">
              <a:latin typeface="+mn-lt"/>
              <a:ea typeface="ＭＳ Ｐゴシック"/>
              <a:cs typeface="ＭＳ Ｐゴシック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3400" y="3581400"/>
            <a:ext cx="4572000" cy="2800767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EIC will provide tremendous statistics and much greater kinematic coverage!</a:t>
            </a:r>
          </a:p>
          <a:p>
            <a:pPr algn="l"/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-Study quark interaction with </a:t>
            </a:r>
            <a:r>
              <a:rPr lang="en-US" sz="2200" dirty="0" smtClean="0">
                <a:solidFill>
                  <a:schemeClr val="tx1"/>
                </a:solidFill>
                <a:ea typeface="ＭＳ Ｐゴシック"/>
                <a:cs typeface="Times New Roman" pitchFamily="18" charset="0"/>
              </a:rPr>
              <a:t>cold nuclear matter</a:t>
            </a:r>
            <a:endParaRPr lang="en-US" sz="2200" dirty="0" smtClean="0">
              <a:solidFill>
                <a:schemeClr val="tx1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algn="l">
              <a:buFontTx/>
              <a:buChar char="-"/>
            </a:pP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S</a:t>
            </a: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tudy time scales for color neutralization and hadron formation</a:t>
            </a:r>
          </a:p>
          <a:p>
            <a:pPr algn="l">
              <a:buFontTx/>
              <a:buChar char="-"/>
            </a:pPr>
            <a:r>
              <a:rPr lang="en-US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e+A</a:t>
            </a:r>
            <a:r>
              <a:rPr lang="en-US" sz="2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complementary to jets in A+A: cold vs. hot matter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62000"/>
            <a:ext cx="3098800" cy="184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Parton propagation and energy loss in colored matter?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371600"/>
            <a:ext cx="6524202" cy="4000256"/>
          </a:xfrm>
          <a:prstGeom prst="rect">
            <a:avLst/>
          </a:prstGeom>
          <a:noFill/>
          <a:ln w="50800">
            <a:noFill/>
            <a:miter lim="800000"/>
            <a:headEnd/>
            <a:tailEnd type="none" w="lg" len="med"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32051" y="5323969"/>
            <a:ext cx="85071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Electromagnetic energy loss in matter well studied over 9 orders of magnitude in energy.  Energy loss of color charges only starting to be explored!  </a:t>
            </a:r>
            <a:endParaRPr lang="en-US" sz="2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Comprehensive hadronization studies possible at the EIC</a:t>
            </a:r>
            <a:endParaRPr lang="en-US" sz="4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" y="1371600"/>
            <a:ext cx="4724400" cy="48006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200" dirty="0" smtClean="0">
                <a:sym typeface="Wingdings" pitchFamily="2" charset="2"/>
              </a:rPr>
              <a:t>Wide range of Q</a:t>
            </a:r>
            <a:r>
              <a:rPr lang="en-US" sz="2200" baseline="30000" dirty="0" smtClean="0">
                <a:sym typeface="Wingdings" pitchFamily="2" charset="2"/>
              </a:rPr>
              <a:t>2</a:t>
            </a:r>
            <a:r>
              <a:rPr lang="en-US" sz="2200" dirty="0" smtClean="0">
                <a:sym typeface="Wingdings" pitchFamily="2" charset="2"/>
              </a:rPr>
              <a:t>: QCD evolution of fragmentation functions and medium effects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ym typeface="Wingdings" pitchFamily="2" charset="2"/>
              </a:rPr>
              <a:t> Hadronization of charm, bottom </a:t>
            </a:r>
          </a:p>
          <a:p>
            <a:pPr>
              <a:buNone/>
            </a:pPr>
            <a:r>
              <a:rPr lang="en-US" sz="2200" dirty="0" smtClean="0">
                <a:sym typeface="Wingdings" pitchFamily="2" charset="2"/>
              </a:rPr>
              <a:t>       Clean probes with definite QCD predictions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ym typeface="Wingdings" pitchFamily="2" charset="2"/>
              </a:rPr>
              <a:t> High luminosity</a:t>
            </a:r>
          </a:p>
          <a:p>
            <a:pPr>
              <a:buNone/>
            </a:pPr>
            <a:r>
              <a:rPr lang="en-US" sz="2200" dirty="0" smtClean="0">
                <a:sym typeface="Wingdings" pitchFamily="2" charset="2"/>
              </a:rPr>
              <a:t>       Multi-dimensional binning and correlations</a:t>
            </a:r>
          </a:p>
          <a:p>
            <a:pPr>
              <a:buFont typeface="Arial" pitchFamily="34" charset="0"/>
              <a:buChar char="•"/>
            </a:pPr>
            <a:r>
              <a:rPr lang="en-US" sz="2200" dirty="0" smtClean="0">
                <a:sym typeface="Wingdings" pitchFamily="2" charset="2"/>
              </a:rPr>
              <a:t> High energy: study jets and their substructure in </a:t>
            </a:r>
            <a:r>
              <a:rPr lang="en-US" sz="2200" dirty="0" err="1" smtClean="0">
                <a:sym typeface="Wingdings" pitchFamily="2" charset="2"/>
              </a:rPr>
              <a:t>e+p</a:t>
            </a:r>
            <a:r>
              <a:rPr lang="en-US" sz="2200" dirty="0" smtClean="0">
                <a:sym typeface="Wingdings" pitchFamily="2" charset="2"/>
              </a:rPr>
              <a:t> vs. </a:t>
            </a:r>
            <a:r>
              <a:rPr lang="en-US" sz="2200" dirty="0" err="1" smtClean="0">
                <a:sym typeface="Wingdings" pitchFamily="2" charset="2"/>
              </a:rPr>
              <a:t>e+A</a:t>
            </a:r>
            <a:endParaRPr lang="en-US" sz="2200" dirty="0" smtClean="0"/>
          </a:p>
          <a:p>
            <a:endParaRPr lang="en-US" sz="22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pic>
        <p:nvPicPr>
          <p:cNvPr id="22978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5" y="1524000"/>
            <a:ext cx="4333875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419600" y="4419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i="1" dirty="0" smtClean="0"/>
              <a:t>Wide range of scattered parton energy </a:t>
            </a:r>
            <a:r>
              <a:rPr lang="en-US" i="1" dirty="0" smtClean="0">
                <a:sym typeface="Wingdings" pitchFamily="2" charset="2"/>
              </a:rPr>
              <a:t> move hadronization inside/outside nucleus, distinguish energy loss and attenuation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839200" y="1676400"/>
            <a:ext cx="3048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Footer Placeholder 3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337" name="Rectangle 336"/>
          <p:cNvSpPr/>
          <p:nvPr/>
        </p:nvSpPr>
        <p:spPr bwMode="auto">
          <a:xfrm>
            <a:off x="0" y="685800"/>
            <a:ext cx="9144000" cy="6172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120" name="Arc 119"/>
          <p:cNvSpPr>
            <a:spLocks/>
          </p:cNvSpPr>
          <p:nvPr/>
        </p:nvSpPr>
        <p:spPr bwMode="auto">
          <a:xfrm>
            <a:off x="3173413" y="6216650"/>
            <a:ext cx="1041400" cy="1206500"/>
          </a:xfrm>
          <a:custGeom>
            <a:avLst/>
            <a:gdLst>
              <a:gd name="T0" fmla="*/ 520700 w 1041400"/>
              <a:gd name="T1" fmla="*/ 0 h 1206500"/>
              <a:gd name="T2" fmla="*/ 1040113 w 1041400"/>
              <a:gd name="T3" fmla="*/ 560855 h 12065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41400" h="1206500" stroke="0">
                <a:moveTo>
                  <a:pt x="520700" y="0"/>
                </a:moveTo>
                <a:cubicBezTo>
                  <a:pt x="794074" y="0"/>
                  <a:pt x="1020901" y="244924"/>
                  <a:pt x="1040113" y="560855"/>
                </a:cubicBezTo>
                <a:lnTo>
                  <a:pt x="520700" y="603250"/>
                </a:lnTo>
                <a:lnTo>
                  <a:pt x="520700" y="0"/>
                </a:lnTo>
                <a:close/>
              </a:path>
              <a:path w="1041400" h="1206500" fill="none">
                <a:moveTo>
                  <a:pt x="520700" y="0"/>
                </a:moveTo>
                <a:cubicBezTo>
                  <a:pt x="794074" y="0"/>
                  <a:pt x="1020901" y="244924"/>
                  <a:pt x="1040113" y="560855"/>
                </a:cubicBezTo>
              </a:path>
            </a:pathLst>
          </a:custGeom>
          <a:noFill/>
          <a:ln w="25400" cap="flat" cmpd="sng">
            <a:solidFill>
              <a:srgbClr val="0000FF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21" name="Arc 120"/>
          <p:cNvSpPr>
            <a:spLocks/>
          </p:cNvSpPr>
          <p:nvPr/>
        </p:nvSpPr>
        <p:spPr bwMode="auto">
          <a:xfrm flipH="1">
            <a:off x="4595813" y="6210300"/>
            <a:ext cx="1041400" cy="1206500"/>
          </a:xfrm>
          <a:custGeom>
            <a:avLst/>
            <a:gdLst>
              <a:gd name="T0" fmla="*/ 520700 w 1041400"/>
              <a:gd name="T1" fmla="*/ 0 h 1206500"/>
              <a:gd name="T2" fmla="*/ 1040113 w 1041400"/>
              <a:gd name="T3" fmla="*/ 560855 h 12065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041400" h="1206500" stroke="0">
                <a:moveTo>
                  <a:pt x="520700" y="0"/>
                </a:moveTo>
                <a:cubicBezTo>
                  <a:pt x="794074" y="0"/>
                  <a:pt x="1020901" y="244924"/>
                  <a:pt x="1040113" y="560855"/>
                </a:cubicBezTo>
                <a:lnTo>
                  <a:pt x="520700" y="603250"/>
                </a:lnTo>
                <a:lnTo>
                  <a:pt x="520700" y="0"/>
                </a:lnTo>
                <a:close/>
              </a:path>
              <a:path w="1041400" h="1206500" fill="none">
                <a:moveTo>
                  <a:pt x="520700" y="0"/>
                </a:moveTo>
                <a:cubicBezTo>
                  <a:pt x="794074" y="0"/>
                  <a:pt x="1020901" y="244924"/>
                  <a:pt x="1040113" y="560855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237" name="Arc 236"/>
          <p:cNvSpPr>
            <a:spLocks noChangeAspect="1"/>
          </p:cNvSpPr>
          <p:nvPr/>
        </p:nvSpPr>
        <p:spPr bwMode="auto">
          <a:xfrm rot="-3453469">
            <a:off x="1539082" y="1110456"/>
            <a:ext cx="4491038" cy="3825875"/>
          </a:xfrm>
          <a:custGeom>
            <a:avLst/>
            <a:gdLst>
              <a:gd name="T0" fmla="*/ 2245519 w 4491038"/>
              <a:gd name="T1" fmla="*/ 0 h 3825875"/>
              <a:gd name="T2" fmla="*/ 4081551 w 4491038"/>
              <a:gd name="T3" fmla="*/ 811610 h 382587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491038" h="3825875" stroke="0">
                <a:moveTo>
                  <a:pt x="2245519" y="0"/>
                </a:moveTo>
                <a:cubicBezTo>
                  <a:pt x="2976069" y="0"/>
                  <a:pt x="3660955" y="302751"/>
                  <a:pt x="4081551" y="811610"/>
                </a:cubicBezTo>
                <a:lnTo>
                  <a:pt x="2245519" y="1912938"/>
                </a:lnTo>
                <a:lnTo>
                  <a:pt x="2245519" y="0"/>
                </a:lnTo>
                <a:close/>
              </a:path>
              <a:path w="4491038" h="3825875" fill="none">
                <a:moveTo>
                  <a:pt x="2245519" y="0"/>
                </a:moveTo>
                <a:cubicBezTo>
                  <a:pt x="2976069" y="0"/>
                  <a:pt x="3660955" y="302751"/>
                  <a:pt x="4081551" y="811610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290" name="Arc 289"/>
          <p:cNvSpPr>
            <a:spLocks noChangeAspect="1"/>
          </p:cNvSpPr>
          <p:nvPr/>
        </p:nvSpPr>
        <p:spPr bwMode="auto">
          <a:xfrm rot="7277956">
            <a:off x="2842419" y="2432844"/>
            <a:ext cx="3890962" cy="3911600"/>
          </a:xfrm>
          <a:custGeom>
            <a:avLst/>
            <a:gdLst>
              <a:gd name="T0" fmla="*/ 1945481 w 3890962"/>
              <a:gd name="T1" fmla="*/ 0 h 3911600"/>
              <a:gd name="T2" fmla="*/ 3543244 w 3890962"/>
              <a:gd name="T3" fmla="*/ 839935 h 3911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90962" h="3911600" stroke="0">
                <a:moveTo>
                  <a:pt x="1945481" y="0"/>
                </a:moveTo>
                <a:cubicBezTo>
                  <a:pt x="2582767" y="0"/>
                  <a:pt x="3179646" y="313776"/>
                  <a:pt x="3543244" y="839935"/>
                </a:cubicBezTo>
                <a:lnTo>
                  <a:pt x="1945481" y="1955800"/>
                </a:lnTo>
                <a:lnTo>
                  <a:pt x="1945481" y="0"/>
                </a:lnTo>
                <a:close/>
              </a:path>
              <a:path w="3890962" h="3911600" fill="none">
                <a:moveTo>
                  <a:pt x="1945481" y="0"/>
                </a:moveTo>
                <a:cubicBezTo>
                  <a:pt x="2582767" y="0"/>
                  <a:pt x="3179646" y="313776"/>
                  <a:pt x="3543244" y="839935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53254" name="Text Box 110"/>
          <p:cNvSpPr txBox="1">
            <a:spLocks noChangeArrowheads="1"/>
          </p:cNvSpPr>
          <p:nvPr/>
        </p:nvSpPr>
        <p:spPr bwMode="auto">
          <a:xfrm>
            <a:off x="3962400" y="5694363"/>
            <a:ext cx="8572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eSTAR</a:t>
            </a:r>
          </a:p>
        </p:txBody>
      </p:sp>
      <p:sp>
        <p:nvSpPr>
          <p:cNvPr id="53255" name="Text Box 111"/>
          <p:cNvSpPr txBox="1">
            <a:spLocks noChangeArrowheads="1"/>
          </p:cNvSpPr>
          <p:nvPr/>
        </p:nvSpPr>
        <p:spPr bwMode="auto">
          <a:xfrm rot="3600000">
            <a:off x="1955006" y="4641057"/>
            <a:ext cx="11144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  <a:latin typeface="Comic Sans MS" pitchFamily="66" charset="0"/>
              </a:rPr>
              <a:t>ePHENIX</a:t>
            </a:r>
          </a:p>
        </p:txBody>
      </p:sp>
      <p:sp>
        <p:nvSpPr>
          <p:cNvPr id="146" name="Arc 145"/>
          <p:cNvSpPr>
            <a:spLocks noChangeAspect="1"/>
          </p:cNvSpPr>
          <p:nvPr/>
        </p:nvSpPr>
        <p:spPr bwMode="auto">
          <a:xfrm>
            <a:off x="2992438" y="1074738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3" name="Arc 152"/>
          <p:cNvSpPr>
            <a:spLocks noChangeAspect="1"/>
          </p:cNvSpPr>
          <p:nvPr/>
        </p:nvSpPr>
        <p:spPr bwMode="auto">
          <a:xfrm>
            <a:off x="3008313" y="103505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4" name="Arc 153"/>
          <p:cNvSpPr>
            <a:spLocks noChangeAspect="1"/>
          </p:cNvSpPr>
          <p:nvPr/>
        </p:nvSpPr>
        <p:spPr bwMode="auto">
          <a:xfrm rot="-3600000">
            <a:off x="2117725" y="1033463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7" name="Arc 156"/>
          <p:cNvSpPr>
            <a:spLocks noChangeAspect="1"/>
          </p:cNvSpPr>
          <p:nvPr/>
        </p:nvSpPr>
        <p:spPr bwMode="auto">
          <a:xfrm rot="-7200000">
            <a:off x="1677988" y="180340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59" name="Arc 158"/>
          <p:cNvSpPr>
            <a:spLocks noChangeAspect="1"/>
          </p:cNvSpPr>
          <p:nvPr/>
        </p:nvSpPr>
        <p:spPr bwMode="auto">
          <a:xfrm rot="10800000">
            <a:off x="2114550" y="257175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1" name="Arc 160"/>
          <p:cNvSpPr>
            <a:spLocks noChangeAspect="1"/>
          </p:cNvSpPr>
          <p:nvPr/>
        </p:nvSpPr>
        <p:spPr bwMode="auto">
          <a:xfrm rot="7200000">
            <a:off x="3005138" y="2568575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2" name="Arc 161"/>
          <p:cNvSpPr>
            <a:spLocks noChangeAspect="1"/>
          </p:cNvSpPr>
          <p:nvPr/>
        </p:nvSpPr>
        <p:spPr bwMode="auto">
          <a:xfrm rot="3600000">
            <a:off x="3452813" y="1801813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5" name="Arc 164"/>
          <p:cNvSpPr>
            <a:spLocks noChangeAspect="1"/>
          </p:cNvSpPr>
          <p:nvPr/>
        </p:nvSpPr>
        <p:spPr bwMode="auto">
          <a:xfrm rot="-3600000">
            <a:off x="2144713" y="1068388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6" name="Arc 165"/>
          <p:cNvSpPr>
            <a:spLocks noChangeAspect="1"/>
          </p:cNvSpPr>
          <p:nvPr/>
        </p:nvSpPr>
        <p:spPr bwMode="auto">
          <a:xfrm rot="-7200000">
            <a:off x="1722438" y="180340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7" name="Arc 166"/>
          <p:cNvSpPr>
            <a:spLocks noChangeAspect="1"/>
          </p:cNvSpPr>
          <p:nvPr/>
        </p:nvSpPr>
        <p:spPr bwMode="auto">
          <a:xfrm rot="10800000">
            <a:off x="2143125" y="253365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69" name="Arc 168"/>
          <p:cNvSpPr>
            <a:spLocks noChangeAspect="1"/>
          </p:cNvSpPr>
          <p:nvPr/>
        </p:nvSpPr>
        <p:spPr bwMode="auto">
          <a:xfrm rot="7200000">
            <a:off x="2984500" y="2530475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147" name="Arc 146"/>
          <p:cNvSpPr>
            <a:spLocks noChangeAspect="1"/>
          </p:cNvSpPr>
          <p:nvPr/>
        </p:nvSpPr>
        <p:spPr bwMode="auto">
          <a:xfrm rot="7200000" flipH="1">
            <a:off x="3409950" y="1790700"/>
            <a:ext cx="3657600" cy="3657600"/>
          </a:xfrm>
          <a:custGeom>
            <a:avLst/>
            <a:gdLst>
              <a:gd name="T0" fmla="*/ 1828800 w 3657600"/>
              <a:gd name="T1" fmla="*/ 0 h 3657600"/>
              <a:gd name="T2" fmla="*/ 3397093 w 3657600"/>
              <a:gd name="T3" fmla="*/ 888073 h 36576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57600" h="3657600" stroke="0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  <a:lnTo>
                  <a:pt x="1828800" y="1828800"/>
                </a:lnTo>
                <a:lnTo>
                  <a:pt x="1828800" y="0"/>
                </a:lnTo>
                <a:close/>
              </a:path>
              <a:path w="3657600" h="3657600" fill="none">
                <a:moveTo>
                  <a:pt x="1828800" y="0"/>
                </a:moveTo>
                <a:cubicBezTo>
                  <a:pt x="2471266" y="0"/>
                  <a:pt x="3066611" y="337125"/>
                  <a:pt x="3397093" y="888073"/>
                </a:cubicBezTo>
              </a:path>
            </a:pathLst>
          </a:cu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53268" name="Line 184"/>
          <p:cNvSpPr>
            <a:spLocks noChangeShapeType="1"/>
          </p:cNvSpPr>
          <p:nvPr/>
        </p:nvSpPr>
        <p:spPr bwMode="auto">
          <a:xfrm rot="18000000" flipV="1">
            <a:off x="6175375" y="490378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9" name="Line 184"/>
          <p:cNvSpPr>
            <a:spLocks noChangeShapeType="1"/>
          </p:cNvSpPr>
          <p:nvPr/>
        </p:nvSpPr>
        <p:spPr bwMode="auto">
          <a:xfrm flipV="1">
            <a:off x="3919538" y="105410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0" name="Line 184"/>
          <p:cNvSpPr>
            <a:spLocks noChangeShapeType="1"/>
          </p:cNvSpPr>
          <p:nvPr/>
        </p:nvSpPr>
        <p:spPr bwMode="auto">
          <a:xfrm rot="14400000" flipV="1">
            <a:off x="1709738" y="493553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1" name="Line 184"/>
          <p:cNvSpPr>
            <a:spLocks noChangeShapeType="1"/>
          </p:cNvSpPr>
          <p:nvPr/>
        </p:nvSpPr>
        <p:spPr bwMode="auto">
          <a:xfrm flipV="1">
            <a:off x="3948113" y="6208713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72" name="Rectangle 13"/>
          <p:cNvSpPr>
            <a:spLocks noChangeArrowheads="1"/>
          </p:cNvSpPr>
          <p:nvPr/>
        </p:nvSpPr>
        <p:spPr bwMode="auto">
          <a:xfrm rot="10800000">
            <a:off x="4249738" y="6080125"/>
            <a:ext cx="271462" cy="230188"/>
          </a:xfrm>
          <a:prstGeom prst="rect">
            <a:avLst/>
          </a:prstGeom>
          <a:gradFill rotWithShape="1">
            <a:gsLst>
              <a:gs pos="0">
                <a:srgbClr val="E6DCAC"/>
              </a:gs>
              <a:gs pos="23000">
                <a:srgbClr val="C7AC4C"/>
              </a:gs>
              <a:gs pos="55000">
                <a:srgbClr val="E6D78A"/>
              </a:gs>
              <a:gs pos="70000">
                <a:srgbClr val="C7AC4C"/>
              </a:gs>
              <a:gs pos="88000">
                <a:srgbClr val="E6D78A"/>
              </a:gs>
              <a:gs pos="100000">
                <a:srgbClr val="E6DCAC"/>
              </a:gs>
            </a:gsLst>
            <a:lin ang="2700000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Comic Sans MS" pitchFamily="66" charset="0"/>
            </a:endParaRPr>
          </a:p>
        </p:txBody>
      </p:sp>
      <p:sp>
        <p:nvSpPr>
          <p:cNvPr id="53273" name="Rectangle 136"/>
          <p:cNvSpPr>
            <a:spLocks noChangeArrowheads="1"/>
          </p:cNvSpPr>
          <p:nvPr/>
        </p:nvSpPr>
        <p:spPr bwMode="auto">
          <a:xfrm rot="3600000">
            <a:off x="2058988" y="4827588"/>
            <a:ext cx="228600" cy="215900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Comic Sans MS" pitchFamily="66" charset="0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6210817" y="1194060"/>
            <a:ext cx="1828800" cy="1828800"/>
          </a:xfrm>
          <a:prstGeom prst="ellipse">
            <a:avLst/>
          </a:prstGeom>
          <a:noFill/>
          <a:ln w="38100" cap="flat" cmpd="dbl" algn="ctr">
            <a:gradFill>
              <a:gsLst>
                <a:gs pos="0">
                  <a:srgbClr val="FFEFD1">
                    <a:alpha val="44000"/>
                  </a:srgbClr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236" name="Arc 235"/>
          <p:cNvSpPr>
            <a:spLocks noChangeAspect="1"/>
          </p:cNvSpPr>
          <p:nvPr/>
        </p:nvSpPr>
        <p:spPr bwMode="auto">
          <a:xfrm rot="577047">
            <a:off x="2286000" y="863600"/>
            <a:ext cx="4530725" cy="3879850"/>
          </a:xfrm>
          <a:custGeom>
            <a:avLst/>
            <a:gdLst>
              <a:gd name="T0" fmla="*/ 2265362 w 4530725"/>
              <a:gd name="T1" fmla="*/ 0 h 3879850"/>
              <a:gd name="T2" fmla="*/ 4120810 w 4530725"/>
              <a:gd name="T3" fmla="*/ 826951 h 38798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530725" h="3879850" stroke="0">
                <a:moveTo>
                  <a:pt x="2265362" y="0"/>
                </a:moveTo>
                <a:cubicBezTo>
                  <a:pt x="3004329" y="0"/>
                  <a:pt x="3696850" y="308648"/>
                  <a:pt x="4120810" y="826951"/>
                </a:cubicBezTo>
                <a:lnTo>
                  <a:pt x="2265363" y="1939925"/>
                </a:lnTo>
                <a:cubicBezTo>
                  <a:pt x="2265363" y="1293283"/>
                  <a:pt x="2265362" y="646642"/>
                  <a:pt x="2265362" y="0"/>
                </a:cubicBezTo>
                <a:close/>
              </a:path>
              <a:path w="4530725" h="3879850" fill="none">
                <a:moveTo>
                  <a:pt x="2265362" y="0"/>
                </a:moveTo>
                <a:cubicBezTo>
                  <a:pt x="3004329" y="0"/>
                  <a:pt x="3696850" y="308648"/>
                  <a:pt x="4120810" y="826951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261" name="Straight Connector 260"/>
          <p:cNvCxnSpPr>
            <a:cxnSpLocks noChangeShapeType="1"/>
            <a:stCxn id="237" idx="2"/>
            <a:endCxn id="236" idx="0"/>
          </p:cNvCxnSpPr>
          <p:nvPr/>
        </p:nvCxnSpPr>
        <p:spPr bwMode="auto">
          <a:xfrm>
            <a:off x="3840163" y="884238"/>
            <a:ext cx="1035050" cy="6350"/>
          </a:xfrm>
          <a:prstGeom prst="line">
            <a:avLst/>
          </a:prstGeom>
          <a:noFill/>
          <a:ln w="38100">
            <a:solidFill>
              <a:srgbClr val="DD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66" name="Arc 265"/>
          <p:cNvSpPr>
            <a:spLocks noChangeAspect="1"/>
          </p:cNvSpPr>
          <p:nvPr/>
        </p:nvSpPr>
        <p:spPr bwMode="auto">
          <a:xfrm rot="-6604372">
            <a:off x="1197769" y="2034382"/>
            <a:ext cx="4721225" cy="3767137"/>
          </a:xfrm>
          <a:custGeom>
            <a:avLst/>
            <a:gdLst>
              <a:gd name="T0" fmla="*/ 2360612 w 4721225"/>
              <a:gd name="T1" fmla="*/ 0 h 3767137"/>
              <a:gd name="T2" fmla="*/ 4247507 w 4721225"/>
              <a:gd name="T3" fmla="*/ 751732 h 3767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721225" h="3767137" stroke="0">
                <a:moveTo>
                  <a:pt x="2360612" y="0"/>
                </a:moveTo>
                <a:cubicBezTo>
                  <a:pt x="3102697" y="0"/>
                  <a:pt x="3801588" y="278435"/>
                  <a:pt x="4247507" y="751732"/>
                </a:cubicBezTo>
                <a:lnTo>
                  <a:pt x="2360613" y="1883569"/>
                </a:lnTo>
                <a:cubicBezTo>
                  <a:pt x="2360613" y="1255713"/>
                  <a:pt x="2360612" y="627856"/>
                  <a:pt x="2360612" y="0"/>
                </a:cubicBezTo>
                <a:close/>
              </a:path>
              <a:path w="4721225" h="3767137" fill="none">
                <a:moveTo>
                  <a:pt x="2360612" y="0"/>
                </a:moveTo>
                <a:cubicBezTo>
                  <a:pt x="3102697" y="0"/>
                  <a:pt x="3801588" y="278435"/>
                  <a:pt x="4247507" y="751732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274" name="Arc 273"/>
          <p:cNvSpPr>
            <a:spLocks noChangeAspect="1"/>
          </p:cNvSpPr>
          <p:nvPr/>
        </p:nvSpPr>
        <p:spPr bwMode="auto">
          <a:xfrm rot="-10430242">
            <a:off x="1828800" y="2592388"/>
            <a:ext cx="4721225" cy="3767137"/>
          </a:xfrm>
          <a:custGeom>
            <a:avLst/>
            <a:gdLst>
              <a:gd name="T0" fmla="*/ 2360612 w 4721225"/>
              <a:gd name="T1" fmla="*/ 0 h 3767137"/>
              <a:gd name="T2" fmla="*/ 4067535 w 4721225"/>
              <a:gd name="T3" fmla="*/ 582476 h 3767137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721225" h="3767137" stroke="0">
                <a:moveTo>
                  <a:pt x="2360612" y="0"/>
                </a:moveTo>
                <a:cubicBezTo>
                  <a:pt x="3005406" y="0"/>
                  <a:pt x="3622138" y="210455"/>
                  <a:pt x="4067535" y="582476"/>
                </a:cubicBezTo>
                <a:lnTo>
                  <a:pt x="2360613" y="1883569"/>
                </a:lnTo>
                <a:cubicBezTo>
                  <a:pt x="2360613" y="1255713"/>
                  <a:pt x="2360612" y="627856"/>
                  <a:pt x="2360612" y="0"/>
                </a:cubicBezTo>
                <a:close/>
              </a:path>
              <a:path w="4721225" h="3767137" fill="none">
                <a:moveTo>
                  <a:pt x="2360612" y="0"/>
                </a:moveTo>
                <a:cubicBezTo>
                  <a:pt x="3005406" y="0"/>
                  <a:pt x="3622138" y="210455"/>
                  <a:pt x="4067535" y="582476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286" name="Straight Connector 285"/>
          <p:cNvCxnSpPr>
            <a:cxnSpLocks noChangeShapeType="1"/>
            <a:stCxn id="266" idx="0"/>
            <a:endCxn id="274" idx="2"/>
          </p:cNvCxnSpPr>
          <p:nvPr/>
        </p:nvCxnSpPr>
        <p:spPr bwMode="auto">
          <a:xfrm rot="16200000" flipH="1">
            <a:off x="1559719" y="4793457"/>
            <a:ext cx="1022350" cy="563562"/>
          </a:xfrm>
          <a:prstGeom prst="line">
            <a:avLst/>
          </a:prstGeom>
          <a:noFill/>
          <a:ln w="38100">
            <a:solidFill>
              <a:srgbClr val="DD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289" name="Arc 288"/>
          <p:cNvSpPr>
            <a:spLocks noChangeAspect="1"/>
          </p:cNvSpPr>
          <p:nvPr/>
        </p:nvSpPr>
        <p:spPr bwMode="auto">
          <a:xfrm rot="3574480">
            <a:off x="2988469" y="1497807"/>
            <a:ext cx="4356100" cy="3922712"/>
          </a:xfrm>
          <a:custGeom>
            <a:avLst/>
            <a:gdLst>
              <a:gd name="T0" fmla="*/ 2178050 w 4356100"/>
              <a:gd name="T1" fmla="*/ 0 h 3922712"/>
              <a:gd name="T2" fmla="*/ 3990760 w 4356100"/>
              <a:gd name="T3" fmla="*/ 874018 h 392271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356100" h="3922712" stroke="0">
                <a:moveTo>
                  <a:pt x="2178050" y="0"/>
                </a:moveTo>
                <a:cubicBezTo>
                  <a:pt x="2906584" y="0"/>
                  <a:pt x="3586875" y="328010"/>
                  <a:pt x="3990760" y="874018"/>
                </a:cubicBezTo>
                <a:lnTo>
                  <a:pt x="2178050" y="1961356"/>
                </a:lnTo>
                <a:lnTo>
                  <a:pt x="2178050" y="0"/>
                </a:lnTo>
                <a:close/>
              </a:path>
              <a:path w="4356100" h="3922712" fill="none">
                <a:moveTo>
                  <a:pt x="2178050" y="0"/>
                </a:moveTo>
                <a:cubicBezTo>
                  <a:pt x="2906584" y="0"/>
                  <a:pt x="3586875" y="328010"/>
                  <a:pt x="3990760" y="874018"/>
                </a:cubicBezTo>
              </a:path>
            </a:pathLst>
          </a:custGeom>
          <a:noFill/>
          <a:ln w="381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291" name="Straight Connector 290"/>
          <p:cNvCxnSpPr>
            <a:cxnSpLocks noChangeShapeType="1"/>
            <a:stCxn id="289" idx="2"/>
            <a:endCxn id="290" idx="0"/>
          </p:cNvCxnSpPr>
          <p:nvPr/>
        </p:nvCxnSpPr>
        <p:spPr bwMode="auto">
          <a:xfrm rot="5400000">
            <a:off x="6273801" y="4656137"/>
            <a:ext cx="931862" cy="563563"/>
          </a:xfrm>
          <a:prstGeom prst="line">
            <a:avLst/>
          </a:prstGeom>
          <a:noFill/>
          <a:ln w="38100">
            <a:solidFill>
              <a:srgbClr val="DD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2" name="Group 191"/>
          <p:cNvGrpSpPr>
            <a:grpSpLocks noChangeAspect="1"/>
          </p:cNvGrpSpPr>
          <p:nvPr/>
        </p:nvGrpSpPr>
        <p:grpSpPr bwMode="auto">
          <a:xfrm rot="3651754">
            <a:off x="6410325" y="2197100"/>
            <a:ext cx="623888" cy="134938"/>
            <a:chOff x="786993" y="1745932"/>
            <a:chExt cx="740248" cy="161824"/>
          </a:xfrm>
        </p:grpSpPr>
        <p:grpSp>
          <p:nvGrpSpPr>
            <p:cNvPr id="3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255" name="Oval 115"/>
              <p:cNvSpPr>
                <a:spLocks noChangeArrowheads="1"/>
              </p:cNvSpPr>
              <p:nvPr/>
            </p:nvSpPr>
            <p:spPr bwMode="auto">
              <a:xfrm flipH="1">
                <a:off x="1464725" y="1147370"/>
                <a:ext cx="54624" cy="16182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6" name="Oval 116"/>
              <p:cNvSpPr>
                <a:spLocks noChangeArrowheads="1"/>
              </p:cNvSpPr>
              <p:nvPr/>
            </p:nvSpPr>
            <p:spPr bwMode="auto">
              <a:xfrm flipH="1">
                <a:off x="1422699" y="1146881"/>
                <a:ext cx="50856" cy="16563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7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71700" y="1143046"/>
                <a:ext cx="54624" cy="16372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8" name="Oval 118"/>
              <p:cNvSpPr>
                <a:spLocks noChangeArrowheads="1"/>
              </p:cNvSpPr>
              <p:nvPr/>
            </p:nvSpPr>
            <p:spPr bwMode="auto">
              <a:xfrm flipH="1">
                <a:off x="1329895" y="1145510"/>
                <a:ext cx="54623" cy="16182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4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251" name="Oval 115"/>
              <p:cNvSpPr>
                <a:spLocks noChangeArrowheads="1"/>
              </p:cNvSpPr>
              <p:nvPr/>
            </p:nvSpPr>
            <p:spPr bwMode="auto">
              <a:xfrm flipH="1">
                <a:off x="1463869" y="1150480"/>
                <a:ext cx="54623" cy="15801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2" name="Oval 116"/>
              <p:cNvSpPr>
                <a:spLocks noChangeArrowheads="1"/>
              </p:cNvSpPr>
              <p:nvPr/>
            </p:nvSpPr>
            <p:spPr bwMode="auto">
              <a:xfrm flipH="1">
                <a:off x="1421523" y="1146098"/>
                <a:ext cx="54625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3" name="Oval 117"/>
              <p:cNvSpPr>
                <a:spLocks noChangeArrowheads="1"/>
              </p:cNvSpPr>
              <p:nvPr/>
            </p:nvSpPr>
            <p:spPr bwMode="auto">
              <a:xfrm flipH="1">
                <a:off x="1379697" y="1153774"/>
                <a:ext cx="48973" cy="15801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4" name="Oval 118"/>
              <p:cNvSpPr>
                <a:spLocks noChangeArrowheads="1"/>
              </p:cNvSpPr>
              <p:nvPr/>
            </p:nvSpPr>
            <p:spPr bwMode="auto">
              <a:xfrm flipH="1">
                <a:off x="1333941" y="1146099"/>
                <a:ext cx="50857" cy="159919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5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247" name="Oval 115"/>
              <p:cNvSpPr>
                <a:spLocks noChangeArrowheads="1"/>
              </p:cNvSpPr>
              <p:nvPr/>
            </p:nvSpPr>
            <p:spPr bwMode="auto">
              <a:xfrm flipH="1">
                <a:off x="1468952" y="1150846"/>
                <a:ext cx="48973" cy="15230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8" name="Oval 116"/>
              <p:cNvSpPr>
                <a:spLocks noChangeArrowheads="1"/>
              </p:cNvSpPr>
              <p:nvPr/>
            </p:nvSpPr>
            <p:spPr bwMode="auto">
              <a:xfrm flipH="1">
                <a:off x="1423207" y="1155587"/>
                <a:ext cx="48973" cy="15230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9" name="Oval 117"/>
              <p:cNvSpPr>
                <a:spLocks noChangeArrowheads="1"/>
              </p:cNvSpPr>
              <p:nvPr/>
            </p:nvSpPr>
            <p:spPr bwMode="auto">
              <a:xfrm flipH="1">
                <a:off x="1375569" y="1147911"/>
                <a:ext cx="54624" cy="154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50" name="Oval 118"/>
              <p:cNvSpPr>
                <a:spLocks noChangeArrowheads="1"/>
              </p:cNvSpPr>
              <p:nvPr/>
            </p:nvSpPr>
            <p:spPr bwMode="auto">
              <a:xfrm flipH="1">
                <a:off x="1332965" y="1151574"/>
                <a:ext cx="52740" cy="15230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6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243" name="Oval 115"/>
              <p:cNvSpPr>
                <a:spLocks noChangeArrowheads="1"/>
              </p:cNvSpPr>
              <p:nvPr/>
            </p:nvSpPr>
            <p:spPr bwMode="auto">
              <a:xfrm flipH="1">
                <a:off x="1469311" y="1139019"/>
                <a:ext cx="54624" cy="15230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4" name="Oval 116"/>
              <p:cNvSpPr>
                <a:spLocks noChangeArrowheads="1"/>
              </p:cNvSpPr>
              <p:nvPr/>
            </p:nvSpPr>
            <p:spPr bwMode="auto">
              <a:xfrm flipH="1">
                <a:off x="1423078" y="1138339"/>
                <a:ext cx="50856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5" name="Oval 117"/>
              <p:cNvSpPr>
                <a:spLocks noChangeArrowheads="1"/>
              </p:cNvSpPr>
              <p:nvPr/>
            </p:nvSpPr>
            <p:spPr bwMode="auto">
              <a:xfrm flipH="1">
                <a:off x="1373266" y="1135310"/>
                <a:ext cx="54623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246" name="Oval 118"/>
              <p:cNvSpPr>
                <a:spLocks noChangeArrowheads="1"/>
              </p:cNvSpPr>
              <p:nvPr/>
            </p:nvSpPr>
            <p:spPr bwMode="auto">
              <a:xfrm flipH="1">
                <a:off x="1330273" y="1135063"/>
                <a:ext cx="54623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53285" name="Text Box 19"/>
          <p:cNvSpPr txBox="1">
            <a:spLocks noChangeArrowheads="1"/>
          </p:cNvSpPr>
          <p:nvPr/>
        </p:nvSpPr>
        <p:spPr bwMode="auto">
          <a:xfrm rot="-3606739">
            <a:off x="1423194" y="2431256"/>
            <a:ext cx="18557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solidFill>
                  <a:srgbClr val="1513D7"/>
                </a:solidFill>
                <a:latin typeface="Comic Sans MS" pitchFamily="66" charset="0"/>
              </a:rPr>
              <a:t>Coherent e-cooler</a:t>
            </a:r>
          </a:p>
        </p:txBody>
      </p:sp>
      <p:sp>
        <p:nvSpPr>
          <p:cNvPr id="751" name="Freeform 750"/>
          <p:cNvSpPr>
            <a:spLocks/>
          </p:cNvSpPr>
          <p:nvPr/>
        </p:nvSpPr>
        <p:spPr bwMode="auto">
          <a:xfrm>
            <a:off x="4948238" y="1203325"/>
            <a:ext cx="796925" cy="269875"/>
          </a:xfrm>
          <a:custGeom>
            <a:avLst/>
            <a:gdLst>
              <a:gd name="T0" fmla="*/ 0 w 796066"/>
              <a:gd name="T1" fmla="*/ 0 h 268941"/>
              <a:gd name="T2" fmla="*/ 473847 w 796066"/>
              <a:gd name="T3" fmla="*/ 86360 h 268941"/>
              <a:gd name="T4" fmla="*/ 796925 w 796066"/>
              <a:gd name="T5" fmla="*/ 269875 h 268941"/>
              <a:gd name="T6" fmla="*/ 796925 w 796066"/>
              <a:gd name="T7" fmla="*/ 269875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752" name="Freeform 751"/>
          <p:cNvSpPr>
            <a:spLocks/>
          </p:cNvSpPr>
          <p:nvPr/>
        </p:nvSpPr>
        <p:spPr bwMode="auto">
          <a:xfrm rot="-6190570">
            <a:off x="1239044" y="3555206"/>
            <a:ext cx="587375" cy="131763"/>
          </a:xfrm>
          <a:custGeom>
            <a:avLst/>
            <a:gdLst>
              <a:gd name="T0" fmla="*/ 0 w 796066"/>
              <a:gd name="T1" fmla="*/ 0 h 268941"/>
              <a:gd name="T2" fmla="*/ 349250 w 796066"/>
              <a:gd name="T3" fmla="*/ 42164 h 268941"/>
              <a:gd name="T4" fmla="*/ 587375 w 796066"/>
              <a:gd name="T5" fmla="*/ 131763 h 268941"/>
              <a:gd name="T6" fmla="*/ 587375 w 796066"/>
              <a:gd name="T7" fmla="*/ 131763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25400" cap="flat" cmpd="sng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53288" name="Line 184"/>
          <p:cNvSpPr>
            <a:spLocks noChangeShapeType="1"/>
          </p:cNvSpPr>
          <p:nvPr/>
        </p:nvSpPr>
        <p:spPr bwMode="auto">
          <a:xfrm rot="14400000" flipV="1">
            <a:off x="6169025" y="2335213"/>
            <a:ext cx="914400" cy="0"/>
          </a:xfrm>
          <a:prstGeom prst="line">
            <a:avLst/>
          </a:prstGeom>
          <a:noFill/>
          <a:ln w="76200">
            <a:solidFill>
              <a:srgbClr val="29FF1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756" name="Straight Arrow Connector 755"/>
          <p:cNvCxnSpPr>
            <a:cxnSpLocks noChangeShapeType="1"/>
          </p:cNvCxnSpPr>
          <p:nvPr/>
        </p:nvCxnSpPr>
        <p:spPr bwMode="auto">
          <a:xfrm rot="5400000" flipH="1" flipV="1">
            <a:off x="5800725" y="1855788"/>
            <a:ext cx="727075" cy="479425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57" name="Freeform 756"/>
          <p:cNvSpPr>
            <a:spLocks/>
          </p:cNvSpPr>
          <p:nvPr/>
        </p:nvSpPr>
        <p:spPr bwMode="auto">
          <a:xfrm>
            <a:off x="4918075" y="1281113"/>
            <a:ext cx="795338" cy="268287"/>
          </a:xfrm>
          <a:custGeom>
            <a:avLst/>
            <a:gdLst>
              <a:gd name="T0" fmla="*/ 0 w 796066"/>
              <a:gd name="T1" fmla="*/ 0 h 268941"/>
              <a:gd name="T2" fmla="*/ 472903 w 796066"/>
              <a:gd name="T3" fmla="*/ 85852 h 268941"/>
              <a:gd name="T4" fmla="*/ 795338 w 796066"/>
              <a:gd name="T5" fmla="*/ 268287 h 268941"/>
              <a:gd name="T6" fmla="*/ 795338 w 796066"/>
              <a:gd name="T7" fmla="*/ 268287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53291" name="Line 184"/>
          <p:cNvSpPr>
            <a:spLocks noChangeShapeType="1"/>
          </p:cNvSpPr>
          <p:nvPr/>
        </p:nvSpPr>
        <p:spPr bwMode="auto">
          <a:xfrm rot="18000000" flipV="1">
            <a:off x="1697038" y="2355850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191"/>
          <p:cNvGrpSpPr>
            <a:grpSpLocks noChangeAspect="1"/>
          </p:cNvGrpSpPr>
          <p:nvPr/>
        </p:nvGrpSpPr>
        <p:grpSpPr bwMode="auto">
          <a:xfrm rot="7165234">
            <a:off x="1696244" y="2191544"/>
            <a:ext cx="622300" cy="134938"/>
            <a:chOff x="786993" y="1745932"/>
            <a:chExt cx="740248" cy="161824"/>
          </a:xfrm>
        </p:grpSpPr>
        <p:grpSp>
          <p:nvGrpSpPr>
            <p:cNvPr id="8" name="Group 102"/>
            <p:cNvGrpSpPr>
              <a:grpSpLocks/>
            </p:cNvGrpSpPr>
            <p:nvPr/>
          </p:nvGrpSpPr>
          <p:grpSpPr bwMode="auto">
            <a:xfrm>
              <a:off x="1335274" y="1746533"/>
              <a:ext cx="191967" cy="158541"/>
              <a:chOff x="1338874" y="1146562"/>
              <a:chExt cx="191967" cy="158541"/>
            </a:xfrm>
          </p:grpSpPr>
          <p:sp>
            <p:nvSpPr>
              <p:cNvPr id="193" name="Oval 115"/>
              <p:cNvSpPr>
                <a:spLocks noChangeArrowheads="1"/>
              </p:cNvSpPr>
              <p:nvPr/>
            </p:nvSpPr>
            <p:spPr bwMode="auto">
              <a:xfrm flipH="1">
                <a:off x="1469141" y="1157912"/>
                <a:ext cx="56652" cy="16372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4" name="Oval 116"/>
              <p:cNvSpPr>
                <a:spLocks noChangeArrowheads="1"/>
              </p:cNvSpPr>
              <p:nvPr/>
            </p:nvSpPr>
            <p:spPr bwMode="auto">
              <a:xfrm flipH="1">
                <a:off x="1426405" y="1159776"/>
                <a:ext cx="50987" cy="16372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5" name="Oval 117"/>
              <p:cNvSpPr>
                <a:spLocks noChangeAspect="1" noChangeArrowheads="1"/>
              </p:cNvSpPr>
              <p:nvPr/>
            </p:nvSpPr>
            <p:spPr bwMode="auto">
              <a:xfrm flipH="1">
                <a:off x="1372518" y="1160786"/>
                <a:ext cx="54763" cy="16182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6" name="Oval 118"/>
              <p:cNvSpPr>
                <a:spLocks noChangeArrowheads="1"/>
              </p:cNvSpPr>
              <p:nvPr/>
            </p:nvSpPr>
            <p:spPr bwMode="auto">
              <a:xfrm flipH="1">
                <a:off x="1332708" y="1159378"/>
                <a:ext cx="54763" cy="161825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9" name="Group 103"/>
            <p:cNvGrpSpPr>
              <a:grpSpLocks/>
            </p:cNvGrpSpPr>
            <p:nvPr/>
          </p:nvGrpSpPr>
          <p:grpSpPr bwMode="auto">
            <a:xfrm>
              <a:off x="1155938" y="1745932"/>
              <a:ext cx="189214" cy="159104"/>
              <a:chOff x="1343464" y="1144477"/>
              <a:chExt cx="189214" cy="159104"/>
            </a:xfrm>
          </p:grpSpPr>
          <p:sp>
            <p:nvSpPr>
              <p:cNvPr id="188" name="Oval 115"/>
              <p:cNvSpPr>
                <a:spLocks noChangeArrowheads="1"/>
              </p:cNvSpPr>
              <p:nvPr/>
            </p:nvSpPr>
            <p:spPr bwMode="auto">
              <a:xfrm flipH="1">
                <a:off x="1478299" y="1146481"/>
                <a:ext cx="54763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9" name="Oval 116"/>
              <p:cNvSpPr>
                <a:spLocks noChangeArrowheads="1"/>
              </p:cNvSpPr>
              <p:nvPr/>
            </p:nvSpPr>
            <p:spPr bwMode="auto">
              <a:xfrm flipH="1">
                <a:off x="1434391" y="1145753"/>
                <a:ext cx="52875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0" name="Oval 117"/>
              <p:cNvSpPr>
                <a:spLocks noChangeArrowheads="1"/>
              </p:cNvSpPr>
              <p:nvPr/>
            </p:nvSpPr>
            <p:spPr bwMode="auto">
              <a:xfrm flipH="1">
                <a:off x="1387362" y="1155965"/>
                <a:ext cx="50987" cy="161823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 flipH="1">
                <a:off x="1342162" y="1152176"/>
                <a:ext cx="54764" cy="161824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0" name="Group 108"/>
            <p:cNvGrpSpPr>
              <a:grpSpLocks/>
            </p:cNvGrpSpPr>
            <p:nvPr/>
          </p:nvGrpSpPr>
          <p:grpSpPr bwMode="auto">
            <a:xfrm>
              <a:off x="970671" y="1748853"/>
              <a:ext cx="191965" cy="158540"/>
              <a:chOff x="1342123" y="1145914"/>
              <a:chExt cx="191965" cy="158540"/>
            </a:xfrm>
          </p:grpSpPr>
          <p:sp>
            <p:nvSpPr>
              <p:cNvPr id="184" name="Oval 115"/>
              <p:cNvSpPr>
                <a:spLocks noChangeArrowheads="1"/>
              </p:cNvSpPr>
              <p:nvPr/>
            </p:nvSpPr>
            <p:spPr bwMode="auto">
              <a:xfrm flipH="1">
                <a:off x="1479404" y="1167930"/>
                <a:ext cx="54763" cy="1542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5" name="Oval 116"/>
              <p:cNvSpPr>
                <a:spLocks noChangeArrowheads="1"/>
              </p:cNvSpPr>
              <p:nvPr/>
            </p:nvSpPr>
            <p:spPr bwMode="auto">
              <a:xfrm flipH="1">
                <a:off x="1426851" y="1163374"/>
                <a:ext cx="52875" cy="1542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6" name="Oval 117"/>
              <p:cNvSpPr>
                <a:spLocks noChangeArrowheads="1"/>
              </p:cNvSpPr>
              <p:nvPr/>
            </p:nvSpPr>
            <p:spPr bwMode="auto">
              <a:xfrm flipH="1">
                <a:off x="1379411" y="1163581"/>
                <a:ext cx="54764" cy="1542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7" name="Oval 118"/>
              <p:cNvSpPr>
                <a:spLocks noChangeArrowheads="1"/>
              </p:cNvSpPr>
              <p:nvPr/>
            </p:nvSpPr>
            <p:spPr bwMode="auto">
              <a:xfrm flipH="1">
                <a:off x="1332014" y="1155162"/>
                <a:ext cx="56652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  <p:grpSp>
          <p:nvGrpSpPr>
            <p:cNvPr id="11" name="Group 118"/>
            <p:cNvGrpSpPr>
              <a:grpSpLocks/>
            </p:cNvGrpSpPr>
            <p:nvPr/>
          </p:nvGrpSpPr>
          <p:grpSpPr bwMode="auto">
            <a:xfrm>
              <a:off x="786993" y="1749218"/>
              <a:ext cx="191965" cy="158538"/>
              <a:chOff x="1342461" y="1144795"/>
              <a:chExt cx="191965" cy="158538"/>
            </a:xfrm>
          </p:grpSpPr>
          <p:sp>
            <p:nvSpPr>
              <p:cNvPr id="180" name="Oval 115"/>
              <p:cNvSpPr>
                <a:spLocks noChangeArrowheads="1"/>
              </p:cNvSpPr>
              <p:nvPr/>
            </p:nvSpPr>
            <p:spPr bwMode="auto">
              <a:xfrm flipH="1">
                <a:off x="1479629" y="1150867"/>
                <a:ext cx="54764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1" name="Oval 116"/>
              <p:cNvSpPr>
                <a:spLocks noChangeArrowheads="1"/>
              </p:cNvSpPr>
              <p:nvPr/>
            </p:nvSpPr>
            <p:spPr bwMode="auto">
              <a:xfrm flipH="1">
                <a:off x="1434035" y="1159700"/>
                <a:ext cx="52875" cy="1542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0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2" name="Oval 117"/>
              <p:cNvSpPr>
                <a:spLocks noChangeArrowheads="1"/>
              </p:cNvSpPr>
              <p:nvPr/>
            </p:nvSpPr>
            <p:spPr bwMode="auto">
              <a:xfrm flipH="1">
                <a:off x="1385500" y="1145370"/>
                <a:ext cx="54764" cy="156112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  <p:sp>
            <p:nvSpPr>
              <p:cNvPr id="183" name="Oval 118"/>
              <p:cNvSpPr>
                <a:spLocks noChangeArrowheads="1"/>
              </p:cNvSpPr>
              <p:nvPr/>
            </p:nvSpPr>
            <p:spPr bwMode="auto">
              <a:xfrm flipH="1">
                <a:off x="1342568" y="1158712"/>
                <a:ext cx="54763" cy="1542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50000">
                    <a:schemeClr val="accent1">
                      <a:gamma/>
                      <a:shade val="46275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dirty="0">
                  <a:latin typeface="Comic Sans MS"/>
                  <a:ea typeface="+mn-ea"/>
                  <a:cs typeface="Comic Sans MS"/>
                </a:endParaRPr>
              </a:p>
            </p:txBody>
          </p:sp>
        </p:grpSp>
      </p:grpSp>
      <p:sp>
        <p:nvSpPr>
          <p:cNvPr id="53293" name="Line 184"/>
          <p:cNvSpPr>
            <a:spLocks noChangeShapeType="1"/>
          </p:cNvSpPr>
          <p:nvPr/>
        </p:nvSpPr>
        <p:spPr bwMode="auto">
          <a:xfrm rot="18000000" flipV="1">
            <a:off x="1698625" y="2357438"/>
            <a:ext cx="9144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94" name="Rectangle 136"/>
          <p:cNvSpPr>
            <a:spLocks noChangeArrowheads="1"/>
          </p:cNvSpPr>
          <p:nvPr/>
        </p:nvSpPr>
        <p:spPr bwMode="auto">
          <a:xfrm>
            <a:off x="4262438" y="952500"/>
            <a:ext cx="190500" cy="193675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800">
              <a:latin typeface="Comic Sans MS" pitchFamily="66" charset="0"/>
            </a:endParaRPr>
          </a:p>
        </p:txBody>
      </p:sp>
      <p:sp>
        <p:nvSpPr>
          <p:cNvPr id="53295" name="Text Box 110"/>
          <p:cNvSpPr txBox="1">
            <a:spLocks noChangeArrowheads="1"/>
          </p:cNvSpPr>
          <p:nvPr/>
        </p:nvSpPr>
        <p:spPr bwMode="auto">
          <a:xfrm>
            <a:off x="3535363" y="1181100"/>
            <a:ext cx="16017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600">
                <a:solidFill>
                  <a:srgbClr val="000090"/>
                </a:solidFill>
                <a:latin typeface="Comic Sans MS" pitchFamily="66" charset="0"/>
              </a:rPr>
              <a:t>New </a:t>
            </a:r>
          </a:p>
          <a:p>
            <a:pPr algn="ctr" eaLnBrk="0" hangingPunct="0"/>
            <a:r>
              <a:rPr lang="en-US" sz="1600">
                <a:solidFill>
                  <a:srgbClr val="000090"/>
                </a:solidFill>
                <a:latin typeface="Comic Sans MS" pitchFamily="66" charset="0"/>
              </a:rPr>
              <a:t>detector</a:t>
            </a:r>
          </a:p>
        </p:txBody>
      </p:sp>
      <p:sp>
        <p:nvSpPr>
          <p:cNvPr id="489" name="Arc 488"/>
          <p:cNvSpPr>
            <a:spLocks/>
          </p:cNvSpPr>
          <p:nvPr/>
        </p:nvSpPr>
        <p:spPr bwMode="auto">
          <a:xfrm rot="-5400000" flipH="1" flipV="1">
            <a:off x="4125119" y="-102393"/>
            <a:ext cx="452437" cy="1860550"/>
          </a:xfrm>
          <a:custGeom>
            <a:avLst/>
            <a:gdLst>
              <a:gd name="T0" fmla="*/ 359595 w 452437"/>
              <a:gd name="T1" fmla="*/ 178889 h 1860550"/>
              <a:gd name="T2" fmla="*/ 452436 w 452437"/>
              <a:gd name="T3" fmla="*/ 934124 h 1860550"/>
              <a:gd name="T4" fmla="*/ 340655 w 452437"/>
              <a:gd name="T5" fmla="*/ 1732741 h 18605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52437" h="1860550" stroke="0">
                <a:moveTo>
                  <a:pt x="359595" y="178889"/>
                </a:moveTo>
                <a:cubicBezTo>
                  <a:pt x="418207" y="354829"/>
                  <a:pt x="452736" y="635716"/>
                  <a:pt x="452436" y="934124"/>
                </a:cubicBezTo>
                <a:cubicBezTo>
                  <a:pt x="452105" y="1262848"/>
                  <a:pt x="409611" y="1566450"/>
                  <a:pt x="340655" y="1732741"/>
                </a:cubicBezTo>
                <a:lnTo>
                  <a:pt x="226219" y="930275"/>
                </a:lnTo>
                <a:lnTo>
                  <a:pt x="359595" y="178889"/>
                </a:lnTo>
                <a:close/>
              </a:path>
              <a:path w="452437" h="1860550" fill="none">
                <a:moveTo>
                  <a:pt x="359595" y="178889"/>
                </a:moveTo>
                <a:cubicBezTo>
                  <a:pt x="418207" y="354829"/>
                  <a:pt x="452736" y="635716"/>
                  <a:pt x="452436" y="934124"/>
                </a:cubicBezTo>
                <a:cubicBezTo>
                  <a:pt x="452105" y="1262848"/>
                  <a:pt x="409611" y="1566450"/>
                  <a:pt x="340655" y="173274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490" name="Arc 489"/>
          <p:cNvSpPr>
            <a:spLocks/>
          </p:cNvSpPr>
          <p:nvPr/>
        </p:nvSpPr>
        <p:spPr bwMode="auto">
          <a:xfrm rot="5400000" flipH="1">
            <a:off x="4166394" y="5487194"/>
            <a:ext cx="469900" cy="1890712"/>
          </a:xfrm>
          <a:custGeom>
            <a:avLst/>
            <a:gdLst>
              <a:gd name="T0" fmla="*/ 371302 w 469900"/>
              <a:gd name="T1" fmla="*/ 175485 h 1890712"/>
              <a:gd name="T2" fmla="*/ 469899 w 469900"/>
              <a:gd name="T3" fmla="*/ 942213 h 1890712"/>
              <a:gd name="T4" fmla="*/ 384383 w 469900"/>
              <a:gd name="T5" fmla="*/ 1674862 h 189071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9900" h="1890712" stroke="0">
                <a:moveTo>
                  <a:pt x="371302" y="175485"/>
                </a:moveTo>
                <a:cubicBezTo>
                  <a:pt x="432944" y="352235"/>
                  <a:pt x="469647" y="637653"/>
                  <a:pt x="469899" y="942213"/>
                </a:cubicBezTo>
                <a:cubicBezTo>
                  <a:pt x="470133" y="1225664"/>
                  <a:pt x="438745" y="1494581"/>
                  <a:pt x="384383" y="1674862"/>
                </a:cubicBezTo>
                <a:lnTo>
                  <a:pt x="234950" y="945356"/>
                </a:lnTo>
                <a:lnTo>
                  <a:pt x="371302" y="175485"/>
                </a:lnTo>
                <a:close/>
              </a:path>
              <a:path w="469900" h="1890712" fill="none">
                <a:moveTo>
                  <a:pt x="371302" y="175485"/>
                </a:moveTo>
                <a:cubicBezTo>
                  <a:pt x="432944" y="352235"/>
                  <a:pt x="469647" y="637653"/>
                  <a:pt x="469899" y="942213"/>
                </a:cubicBezTo>
                <a:cubicBezTo>
                  <a:pt x="470133" y="1225664"/>
                  <a:pt x="438745" y="1494581"/>
                  <a:pt x="384383" y="1674862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425" name="Arc 424"/>
          <p:cNvSpPr>
            <a:spLocks/>
          </p:cNvSpPr>
          <p:nvPr/>
        </p:nvSpPr>
        <p:spPr bwMode="auto">
          <a:xfrm rot="9000000" flipH="1" flipV="1">
            <a:off x="1785938" y="4186238"/>
            <a:ext cx="436562" cy="1862137"/>
          </a:xfrm>
          <a:custGeom>
            <a:avLst/>
            <a:gdLst>
              <a:gd name="T0" fmla="*/ 350044 w 436562"/>
              <a:gd name="T1" fmla="*/ 188768 h 1862137"/>
              <a:gd name="T2" fmla="*/ 436562 w 436562"/>
              <a:gd name="T3" fmla="*/ 931735 h 1862137"/>
              <a:gd name="T4" fmla="*/ 347017 w 436562"/>
              <a:gd name="T5" fmla="*/ 1682971 h 186213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36562" h="1862137" stroke="0">
                <a:moveTo>
                  <a:pt x="350044" y="188768"/>
                </a:moveTo>
                <a:cubicBezTo>
                  <a:pt x="404585" y="364912"/>
                  <a:pt x="436611" y="639933"/>
                  <a:pt x="436562" y="931735"/>
                </a:cubicBezTo>
                <a:cubicBezTo>
                  <a:pt x="436512" y="1228733"/>
                  <a:pt x="403247" y="1507809"/>
                  <a:pt x="347017" y="1682971"/>
                </a:cubicBezTo>
                <a:lnTo>
                  <a:pt x="218281" y="931069"/>
                </a:lnTo>
                <a:lnTo>
                  <a:pt x="350044" y="188768"/>
                </a:lnTo>
                <a:close/>
              </a:path>
              <a:path w="436562" h="1862137" fill="none">
                <a:moveTo>
                  <a:pt x="350044" y="188768"/>
                </a:moveTo>
                <a:cubicBezTo>
                  <a:pt x="404585" y="364912"/>
                  <a:pt x="436611" y="639933"/>
                  <a:pt x="436562" y="931735"/>
                </a:cubicBezTo>
                <a:cubicBezTo>
                  <a:pt x="436512" y="1228733"/>
                  <a:pt x="403247" y="1507809"/>
                  <a:pt x="347017" y="168297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443" name="Straight Connector 442"/>
          <p:cNvCxnSpPr>
            <a:cxnSpLocks noChangeShapeType="1"/>
            <a:stCxn id="290" idx="2"/>
            <a:endCxn id="274" idx="0"/>
          </p:cNvCxnSpPr>
          <p:nvPr/>
        </p:nvCxnSpPr>
        <p:spPr bwMode="auto">
          <a:xfrm rot="10800000" flipV="1">
            <a:off x="3986213" y="6332538"/>
            <a:ext cx="925512" cy="15875"/>
          </a:xfrm>
          <a:prstGeom prst="line">
            <a:avLst/>
          </a:prstGeom>
          <a:noFill/>
          <a:ln w="38100">
            <a:solidFill>
              <a:srgbClr val="DD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516" name="Rounded Rectangle 515"/>
          <p:cNvSpPr>
            <a:spLocks noChangeArrowheads="1"/>
          </p:cNvSpPr>
          <p:nvPr/>
        </p:nvSpPr>
        <p:spPr bwMode="auto">
          <a:xfrm rot="-3600000">
            <a:off x="1810544" y="2316957"/>
            <a:ext cx="825500" cy="150812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31859C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800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grpSp>
        <p:nvGrpSpPr>
          <p:cNvPr id="12" name="Group 102"/>
          <p:cNvGrpSpPr>
            <a:grpSpLocks/>
          </p:cNvGrpSpPr>
          <p:nvPr/>
        </p:nvGrpSpPr>
        <p:grpSpPr bwMode="auto">
          <a:xfrm flipV="1">
            <a:off x="4621213" y="827088"/>
            <a:ext cx="123825" cy="107950"/>
            <a:chOff x="1348913" y="1142862"/>
            <a:chExt cx="190276" cy="155817"/>
          </a:xfrm>
        </p:grpSpPr>
        <p:sp>
          <p:nvSpPr>
            <p:cNvPr id="463" name="Oval 115"/>
            <p:cNvSpPr>
              <a:spLocks noChangeArrowheads="1"/>
            </p:cNvSpPr>
            <p:nvPr/>
          </p:nvSpPr>
          <p:spPr bwMode="auto">
            <a:xfrm flipH="1">
              <a:off x="1485521" y="1142862"/>
              <a:ext cx="53668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4" name="Oval 116"/>
            <p:cNvSpPr>
              <a:spLocks noChangeArrowheads="1"/>
            </p:cNvSpPr>
            <p:nvPr/>
          </p:nvSpPr>
          <p:spPr bwMode="auto">
            <a:xfrm flipH="1">
              <a:off x="1441612" y="1142862"/>
              <a:ext cx="51227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5" name="Oval 117"/>
            <p:cNvSpPr>
              <a:spLocks noChangeAspect="1" noChangeArrowheads="1"/>
            </p:cNvSpPr>
            <p:nvPr/>
          </p:nvSpPr>
          <p:spPr bwMode="auto">
            <a:xfrm flipH="1">
              <a:off x="1392823" y="1142862"/>
              <a:ext cx="53668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466" name="Oval 118"/>
            <p:cNvSpPr>
              <a:spLocks noChangeArrowheads="1"/>
            </p:cNvSpPr>
            <p:nvPr/>
          </p:nvSpPr>
          <p:spPr bwMode="auto">
            <a:xfrm flipH="1">
              <a:off x="1348913" y="1142862"/>
              <a:ext cx="53668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</p:grpSp>
      <p:sp>
        <p:nvSpPr>
          <p:cNvPr id="53302" name="Text Box 113"/>
          <p:cNvSpPr txBox="1">
            <a:spLocks noChangeAspect="1" noChangeArrowheads="1"/>
          </p:cNvSpPr>
          <p:nvPr/>
        </p:nvSpPr>
        <p:spPr bwMode="auto">
          <a:xfrm rot="3778540">
            <a:off x="1683544" y="4474369"/>
            <a:ext cx="792163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30  GeV </a:t>
            </a:r>
          </a:p>
        </p:txBody>
      </p:sp>
      <p:sp>
        <p:nvSpPr>
          <p:cNvPr id="53303" name="Text Box 113"/>
          <p:cNvSpPr txBox="1">
            <a:spLocks noChangeAspect="1" noChangeArrowheads="1"/>
          </p:cNvSpPr>
          <p:nvPr/>
        </p:nvSpPr>
        <p:spPr bwMode="auto">
          <a:xfrm>
            <a:off x="3471863" y="5967413"/>
            <a:ext cx="7905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30  GeV </a:t>
            </a:r>
          </a:p>
        </p:txBody>
      </p:sp>
      <p:cxnSp>
        <p:nvCxnSpPr>
          <p:cNvPr id="455" name="Straight Arrow Connector 454"/>
          <p:cNvCxnSpPr>
            <a:cxnSpLocks noChangeShapeType="1"/>
          </p:cNvCxnSpPr>
          <p:nvPr/>
        </p:nvCxnSpPr>
        <p:spPr bwMode="auto">
          <a:xfrm rot="10800000" flipV="1">
            <a:off x="1593850" y="3370263"/>
            <a:ext cx="977900" cy="762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13" name="Group 417"/>
          <p:cNvGrpSpPr>
            <a:grpSpLocks/>
          </p:cNvGrpSpPr>
          <p:nvPr/>
        </p:nvGrpSpPr>
        <p:grpSpPr bwMode="auto">
          <a:xfrm>
            <a:off x="4643438" y="2452688"/>
            <a:ext cx="635000" cy="2019300"/>
            <a:chOff x="5131831" y="2186464"/>
            <a:chExt cx="635583" cy="2018381"/>
          </a:xfrm>
        </p:grpSpPr>
        <p:grpSp>
          <p:nvGrpSpPr>
            <p:cNvPr id="14" name="Group 480"/>
            <p:cNvGrpSpPr>
              <a:grpSpLocks noChangeAspect="1"/>
            </p:cNvGrpSpPr>
            <p:nvPr/>
          </p:nvGrpSpPr>
          <p:grpSpPr bwMode="auto">
            <a:xfrm>
              <a:off x="5134689" y="2864541"/>
              <a:ext cx="629867" cy="330067"/>
              <a:chOff x="4166066" y="3056387"/>
              <a:chExt cx="2519466" cy="1320268"/>
            </a:xfrm>
          </p:grpSpPr>
          <p:grpSp>
            <p:nvGrpSpPr>
              <p:cNvPr id="15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16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67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68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69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17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564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65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66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476" name="Block Arc 475"/>
              <p:cNvSpPr/>
              <p:nvPr/>
            </p:nvSpPr>
            <p:spPr>
              <a:xfrm>
                <a:off x="5591053" y="3168540"/>
                <a:ext cx="1093202" cy="1098053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8" name="Rounded Rectangle 477"/>
              <p:cNvSpPr/>
              <p:nvPr/>
            </p:nvSpPr>
            <p:spPr>
              <a:xfrm>
                <a:off x="4999959" y="3631881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479" name="Rounded Rectangle 478"/>
              <p:cNvSpPr/>
              <p:nvPr/>
            </p:nvSpPr>
            <p:spPr>
              <a:xfrm>
                <a:off x="5063517" y="3657270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480" name="Oval 479"/>
              <p:cNvSpPr>
                <a:spLocks noChangeArrowheads="1"/>
              </p:cNvSpPr>
              <p:nvPr/>
            </p:nvSpPr>
            <p:spPr bwMode="auto">
              <a:xfrm>
                <a:off x="5203345" y="3689004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18" name="Group 480"/>
            <p:cNvGrpSpPr>
              <a:grpSpLocks noChangeAspect="1"/>
            </p:cNvGrpSpPr>
            <p:nvPr/>
          </p:nvGrpSpPr>
          <p:grpSpPr bwMode="auto">
            <a:xfrm>
              <a:off x="5131831" y="2524733"/>
              <a:ext cx="629867" cy="330067"/>
              <a:chOff x="4166066" y="3056387"/>
              <a:chExt cx="2519466" cy="1320268"/>
            </a:xfrm>
          </p:grpSpPr>
          <p:grpSp>
            <p:nvGrpSpPr>
              <p:cNvPr id="19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0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54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55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56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21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551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52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53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263" name="Block Arc 262"/>
              <p:cNvSpPr/>
              <p:nvPr/>
            </p:nvSpPr>
            <p:spPr>
              <a:xfrm>
                <a:off x="5589771" y="3169492"/>
                <a:ext cx="1093202" cy="1098053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4" name="Rounded Rectangle 263"/>
              <p:cNvSpPr/>
              <p:nvPr/>
            </p:nvSpPr>
            <p:spPr>
              <a:xfrm>
                <a:off x="4998677" y="3632833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265" name="Rounded Rectangle 264"/>
              <p:cNvSpPr/>
              <p:nvPr/>
            </p:nvSpPr>
            <p:spPr>
              <a:xfrm>
                <a:off x="5062236" y="3658221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267" name="Oval 266"/>
              <p:cNvSpPr>
                <a:spLocks noChangeArrowheads="1"/>
              </p:cNvSpPr>
              <p:nvPr/>
            </p:nvSpPr>
            <p:spPr bwMode="auto">
              <a:xfrm>
                <a:off x="5202064" y="3689955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22" name="Group 480"/>
            <p:cNvGrpSpPr>
              <a:grpSpLocks noChangeAspect="1"/>
            </p:cNvGrpSpPr>
            <p:nvPr/>
          </p:nvGrpSpPr>
          <p:grpSpPr bwMode="auto">
            <a:xfrm>
              <a:off x="5131831" y="2186464"/>
              <a:ext cx="629867" cy="330067"/>
              <a:chOff x="4166066" y="3056387"/>
              <a:chExt cx="2519466" cy="1320268"/>
            </a:xfrm>
          </p:grpSpPr>
          <p:grpSp>
            <p:nvGrpSpPr>
              <p:cNvPr id="23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4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41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42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43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25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538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39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40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279" name="Block Arc 278"/>
              <p:cNvSpPr/>
              <p:nvPr/>
            </p:nvSpPr>
            <p:spPr>
              <a:xfrm>
                <a:off x="5589771" y="3170635"/>
                <a:ext cx="1093202" cy="1098049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0" name="Rounded Rectangle 279"/>
              <p:cNvSpPr/>
              <p:nvPr/>
            </p:nvSpPr>
            <p:spPr>
              <a:xfrm>
                <a:off x="4998677" y="3633973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281" name="Rounded Rectangle 280"/>
              <p:cNvSpPr/>
              <p:nvPr/>
            </p:nvSpPr>
            <p:spPr>
              <a:xfrm>
                <a:off x="5062236" y="3659361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282" name="Oval 281"/>
              <p:cNvSpPr>
                <a:spLocks noChangeArrowheads="1"/>
              </p:cNvSpPr>
              <p:nvPr/>
            </p:nvSpPr>
            <p:spPr bwMode="auto">
              <a:xfrm>
                <a:off x="5202064" y="3691099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26" name="Group 480"/>
            <p:cNvGrpSpPr>
              <a:grpSpLocks noChangeAspect="1"/>
            </p:cNvGrpSpPr>
            <p:nvPr/>
          </p:nvGrpSpPr>
          <p:grpSpPr bwMode="auto">
            <a:xfrm>
              <a:off x="5137547" y="3874778"/>
              <a:ext cx="629867" cy="330067"/>
              <a:chOff x="4166066" y="3056387"/>
              <a:chExt cx="2519466" cy="1320268"/>
            </a:xfrm>
          </p:grpSpPr>
          <p:grpSp>
            <p:nvGrpSpPr>
              <p:cNvPr id="27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28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28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29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30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29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525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26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27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298" name="Block Arc 297"/>
              <p:cNvSpPr/>
              <p:nvPr/>
            </p:nvSpPr>
            <p:spPr>
              <a:xfrm>
                <a:off x="5592330" y="3170703"/>
                <a:ext cx="1093202" cy="1098049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Rounded Rectangle 298"/>
              <p:cNvSpPr/>
              <p:nvPr/>
            </p:nvSpPr>
            <p:spPr>
              <a:xfrm>
                <a:off x="5001236" y="3634040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00" name="Rounded Rectangle 299"/>
              <p:cNvSpPr/>
              <p:nvPr/>
            </p:nvSpPr>
            <p:spPr>
              <a:xfrm>
                <a:off x="5064794" y="3659429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01" name="Oval 300"/>
              <p:cNvSpPr>
                <a:spLocks noChangeArrowheads="1"/>
              </p:cNvSpPr>
              <p:nvPr/>
            </p:nvSpPr>
            <p:spPr bwMode="auto">
              <a:xfrm>
                <a:off x="5204622" y="3691167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30" name="Group 480"/>
            <p:cNvGrpSpPr>
              <a:grpSpLocks noChangeAspect="1"/>
            </p:cNvGrpSpPr>
            <p:nvPr/>
          </p:nvGrpSpPr>
          <p:grpSpPr bwMode="auto">
            <a:xfrm>
              <a:off x="5134689" y="3534970"/>
              <a:ext cx="629867" cy="330067"/>
              <a:chOff x="4166066" y="3056387"/>
              <a:chExt cx="2519466" cy="1320268"/>
            </a:xfrm>
          </p:grpSpPr>
          <p:grpSp>
            <p:nvGrpSpPr>
              <p:cNvPr id="31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96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15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16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17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97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512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13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14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312" name="Block Arc 311"/>
              <p:cNvSpPr/>
              <p:nvPr/>
            </p:nvSpPr>
            <p:spPr>
              <a:xfrm>
                <a:off x="5591053" y="3171655"/>
                <a:ext cx="1093202" cy="1098049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3" name="Rounded Rectangle 312"/>
              <p:cNvSpPr/>
              <p:nvPr/>
            </p:nvSpPr>
            <p:spPr>
              <a:xfrm>
                <a:off x="4999959" y="3634992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14" name="Rounded Rectangle 313"/>
              <p:cNvSpPr/>
              <p:nvPr/>
            </p:nvSpPr>
            <p:spPr>
              <a:xfrm>
                <a:off x="5063517" y="3660381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15" name="Oval 314"/>
              <p:cNvSpPr>
                <a:spLocks noChangeArrowheads="1"/>
              </p:cNvSpPr>
              <p:nvPr/>
            </p:nvSpPr>
            <p:spPr bwMode="auto">
              <a:xfrm>
                <a:off x="5203345" y="3692118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  <p:grpSp>
          <p:nvGrpSpPr>
            <p:cNvPr id="98" name="Group 480"/>
            <p:cNvGrpSpPr>
              <a:grpSpLocks noChangeAspect="1"/>
            </p:cNvGrpSpPr>
            <p:nvPr/>
          </p:nvGrpSpPr>
          <p:grpSpPr bwMode="auto">
            <a:xfrm>
              <a:off x="5134689" y="3196701"/>
              <a:ext cx="629867" cy="330067"/>
              <a:chOff x="4166066" y="3056387"/>
              <a:chExt cx="2519466" cy="1320268"/>
            </a:xfrm>
          </p:grpSpPr>
          <p:grpSp>
            <p:nvGrpSpPr>
              <p:cNvPr id="99" name="Group 86"/>
              <p:cNvGrpSpPr>
                <a:grpSpLocks noChangeAspect="1"/>
              </p:cNvGrpSpPr>
              <p:nvPr/>
            </p:nvGrpSpPr>
            <p:grpSpPr bwMode="auto">
              <a:xfrm>
                <a:off x="4166066" y="3056387"/>
                <a:ext cx="1406168" cy="1320268"/>
                <a:chOff x="1815" y="2475"/>
                <a:chExt cx="492" cy="547"/>
              </a:xfrm>
            </p:grpSpPr>
            <p:grpSp>
              <p:nvGrpSpPr>
                <p:cNvPr id="100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1815" y="2475"/>
                  <a:ext cx="492" cy="273"/>
                  <a:chOff x="1815" y="2475"/>
                  <a:chExt cx="492" cy="273"/>
                </a:xfrm>
              </p:grpSpPr>
              <p:sp>
                <p:nvSpPr>
                  <p:cNvPr id="53502" name="Rectangle 88"/>
                  <p:cNvSpPr>
                    <a:spLocks noChangeAspect="1" noChangeArrowheads="1"/>
                  </p:cNvSpPr>
                  <p:nvPr/>
                </p:nvSpPr>
                <p:spPr bwMode="auto">
                  <a:xfrm rot="-144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03" name="Freeform 89"/>
                  <p:cNvSpPr>
                    <a:spLocks noChangeAspect="1"/>
                  </p:cNvSpPr>
                  <p:nvPr/>
                </p:nvSpPr>
                <p:spPr bwMode="auto">
                  <a:xfrm>
                    <a:off x="1815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04" name="Rectangle 90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  <p:grpSp>
              <p:nvGrpSpPr>
                <p:cNvPr id="101" name="Group 91"/>
                <p:cNvGrpSpPr>
                  <a:grpSpLocks noChangeAspect="1"/>
                </p:cNvGrpSpPr>
                <p:nvPr/>
              </p:nvGrpSpPr>
              <p:grpSpPr bwMode="auto">
                <a:xfrm flipV="1">
                  <a:off x="1815" y="2749"/>
                  <a:ext cx="492" cy="273"/>
                  <a:chOff x="1813" y="2475"/>
                  <a:chExt cx="492" cy="273"/>
                </a:xfrm>
              </p:grpSpPr>
              <p:sp>
                <p:nvSpPr>
                  <p:cNvPr id="53499" name="Rectangle 92"/>
                  <p:cNvSpPr>
                    <a:spLocks noChangeAspect="1" noChangeArrowheads="1"/>
                  </p:cNvSpPr>
                  <p:nvPr/>
                </p:nvSpPr>
                <p:spPr bwMode="auto">
                  <a:xfrm rot="-1380000">
                    <a:off x="1910" y="2643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  <p:sp>
                <p:nvSpPr>
                  <p:cNvPr id="53500" name="Freeform 93"/>
                  <p:cNvSpPr>
                    <a:spLocks noChangeAspect="1"/>
                  </p:cNvSpPr>
                  <p:nvPr/>
                </p:nvSpPr>
                <p:spPr bwMode="auto">
                  <a:xfrm>
                    <a:off x="1813" y="2490"/>
                    <a:ext cx="492" cy="258"/>
                  </a:xfrm>
                  <a:custGeom>
                    <a:avLst/>
                    <a:gdLst>
                      <a:gd name="T0" fmla="*/ 104 w 492"/>
                      <a:gd name="T1" fmla="*/ 258 h 258"/>
                      <a:gd name="T2" fmla="*/ 0 w 492"/>
                      <a:gd name="T3" fmla="*/ 258 h 258"/>
                      <a:gd name="T4" fmla="*/ 0 w 492"/>
                      <a:gd name="T5" fmla="*/ 0 h 258"/>
                      <a:gd name="T6" fmla="*/ 364 w 492"/>
                      <a:gd name="T7" fmla="*/ 0 h 258"/>
                      <a:gd name="T8" fmla="*/ 492 w 492"/>
                      <a:gd name="T9" fmla="*/ 218 h 258"/>
                      <a:gd name="T10" fmla="*/ 190 w 492"/>
                      <a:gd name="T11" fmla="*/ 218 h 258"/>
                      <a:gd name="T12" fmla="*/ 146 w 492"/>
                      <a:gd name="T13" fmla="*/ 128 h 258"/>
                      <a:gd name="T14" fmla="*/ 80 w 492"/>
                      <a:gd name="T15" fmla="*/ 162 h 258"/>
                      <a:gd name="T16" fmla="*/ 104 w 492"/>
                      <a:gd name="T17" fmla="*/ 258 h 258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92"/>
                      <a:gd name="T28" fmla="*/ 0 h 258"/>
                      <a:gd name="T29" fmla="*/ 492 w 492"/>
                      <a:gd name="T30" fmla="*/ 258 h 258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92" h="258">
                        <a:moveTo>
                          <a:pt x="104" y="258"/>
                        </a:moveTo>
                        <a:lnTo>
                          <a:pt x="0" y="258"/>
                        </a:lnTo>
                        <a:lnTo>
                          <a:pt x="0" y="0"/>
                        </a:lnTo>
                        <a:lnTo>
                          <a:pt x="364" y="0"/>
                        </a:lnTo>
                        <a:lnTo>
                          <a:pt x="492" y="218"/>
                        </a:lnTo>
                        <a:lnTo>
                          <a:pt x="190" y="218"/>
                        </a:lnTo>
                        <a:lnTo>
                          <a:pt x="146" y="128"/>
                        </a:lnTo>
                        <a:lnTo>
                          <a:pt x="80" y="162"/>
                        </a:lnTo>
                        <a:lnTo>
                          <a:pt x="104" y="258"/>
                        </a:lnTo>
                        <a:close/>
                      </a:path>
                    </a:pathLst>
                  </a:custGeom>
                  <a:solidFill>
                    <a:schemeClr val="hlink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3501" name="Rectangle 94"/>
                  <p:cNvSpPr>
                    <a:spLocks noChangeAspect="1" noChangeArrowheads="1"/>
                  </p:cNvSpPr>
                  <p:nvPr/>
                </p:nvSpPr>
                <p:spPr bwMode="auto">
                  <a:xfrm rot="-2040000">
                    <a:off x="2198" y="2475"/>
                    <a:ext cx="62" cy="6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eaLnBrk="0" hangingPunct="0"/>
                    <a:endParaRPr lang="en-US" sz="900">
                      <a:latin typeface="Comic Sans MS" pitchFamily="66" charset="0"/>
                    </a:endParaRPr>
                  </a:p>
                </p:txBody>
              </p:sp>
            </p:grpSp>
          </p:grpSp>
          <p:sp>
            <p:nvSpPr>
              <p:cNvPr id="327" name="Block Arc 326"/>
              <p:cNvSpPr/>
              <p:nvPr/>
            </p:nvSpPr>
            <p:spPr>
              <a:xfrm>
                <a:off x="5591053" y="3172794"/>
                <a:ext cx="1093202" cy="1098053"/>
              </a:xfrm>
              <a:prstGeom prst="blockArc">
                <a:avLst>
                  <a:gd name="adj1" fmla="val 11067651"/>
                  <a:gd name="adj2" fmla="val 10455262"/>
                  <a:gd name="adj3" fmla="val 3178"/>
                </a:avLst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Rounded Rectangle 330"/>
              <p:cNvSpPr/>
              <p:nvPr/>
            </p:nvSpPr>
            <p:spPr>
              <a:xfrm>
                <a:off x="4999959" y="3636136"/>
                <a:ext cx="629229" cy="165025"/>
              </a:xfrm>
              <a:prstGeom prst="roundRect">
                <a:avLst/>
              </a:prstGeom>
              <a:solidFill>
                <a:srgbClr val="000090"/>
              </a:solidFill>
              <a:ln>
                <a:solidFill>
                  <a:srgbClr val="00009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32" name="Rounded Rectangle 331"/>
              <p:cNvSpPr/>
              <p:nvPr/>
            </p:nvSpPr>
            <p:spPr>
              <a:xfrm>
                <a:off x="5063517" y="3661524"/>
                <a:ext cx="616517" cy="11424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/>
              </a:p>
            </p:txBody>
          </p:sp>
          <p:sp>
            <p:nvSpPr>
              <p:cNvPr id="333" name="Oval 332"/>
              <p:cNvSpPr>
                <a:spLocks noChangeArrowheads="1"/>
              </p:cNvSpPr>
              <p:nvPr/>
            </p:nvSpPr>
            <p:spPr bwMode="auto">
              <a:xfrm>
                <a:off x="5203345" y="3693258"/>
                <a:ext cx="44493" cy="5077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lt1"/>
                  </a:solidFill>
                  <a:latin typeface="+mn-lt"/>
                  <a:ea typeface="+mn-ea"/>
                </a:endParaRPr>
              </a:p>
            </p:txBody>
          </p:sp>
        </p:grpSp>
      </p:grpSp>
      <p:sp>
        <p:nvSpPr>
          <p:cNvPr id="53306" name="Text Box 19"/>
          <p:cNvSpPr txBox="1">
            <a:spLocks noChangeArrowheads="1"/>
          </p:cNvSpPr>
          <p:nvPr/>
        </p:nvSpPr>
        <p:spPr bwMode="auto">
          <a:xfrm rot="-3606739">
            <a:off x="1077913" y="1920875"/>
            <a:ext cx="13366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solidFill>
                  <a:srgbClr val="FF0000"/>
                </a:solidFill>
                <a:latin typeface="Comic Sans MS" pitchFamily="66" charset="0"/>
              </a:rPr>
              <a:t>Linac</a:t>
            </a:r>
          </a:p>
        </p:txBody>
      </p:sp>
      <p:sp>
        <p:nvSpPr>
          <p:cNvPr id="53307" name="Text Box 19"/>
          <p:cNvSpPr txBox="1">
            <a:spLocks noChangeArrowheads="1"/>
          </p:cNvSpPr>
          <p:nvPr/>
        </p:nvSpPr>
        <p:spPr bwMode="auto">
          <a:xfrm rot="3600000">
            <a:off x="5868194" y="2520157"/>
            <a:ext cx="14668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200">
                <a:solidFill>
                  <a:srgbClr val="FF0000"/>
                </a:solidFill>
                <a:latin typeface="Comic Sans MS" pitchFamily="66" charset="0"/>
              </a:rPr>
              <a:t>Linac 2.45 GeV</a:t>
            </a:r>
          </a:p>
        </p:txBody>
      </p:sp>
      <p:grpSp>
        <p:nvGrpSpPr>
          <p:cNvPr id="102" name="Group 373"/>
          <p:cNvGrpSpPr>
            <a:grpSpLocks/>
          </p:cNvGrpSpPr>
          <p:nvPr/>
        </p:nvGrpSpPr>
        <p:grpSpPr bwMode="auto">
          <a:xfrm>
            <a:off x="2895600" y="5310188"/>
            <a:ext cx="1033463" cy="322262"/>
            <a:chOff x="4641972" y="4692927"/>
            <a:chExt cx="1032733" cy="323166"/>
          </a:xfrm>
        </p:grpSpPr>
        <p:sp>
          <p:nvSpPr>
            <p:cNvPr id="53484" name="TextBox 141"/>
            <p:cNvSpPr txBox="1">
              <a:spLocks noChangeArrowheads="1"/>
            </p:cNvSpPr>
            <p:nvPr/>
          </p:nvSpPr>
          <p:spPr bwMode="auto">
            <a:xfrm>
              <a:off x="4641972" y="4692927"/>
              <a:ext cx="103273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Comic Sans MS" pitchFamily="66" charset="0"/>
                </a:rPr>
                <a:t>100 m</a:t>
              </a:r>
            </a:p>
          </p:txBody>
        </p:sp>
        <p:cxnSp>
          <p:nvCxnSpPr>
            <p:cNvPr id="369" name="Straight Connector 368"/>
            <p:cNvCxnSpPr>
              <a:cxnSpLocks noChangeShapeType="1"/>
            </p:cNvCxnSpPr>
            <p:nvPr/>
          </p:nvCxnSpPr>
          <p:spPr bwMode="auto">
            <a:xfrm flipV="1">
              <a:off x="4929107" y="5016093"/>
              <a:ext cx="45687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grpSp>
        <p:nvGrpSpPr>
          <p:cNvPr id="103" name="Group 480"/>
          <p:cNvGrpSpPr>
            <a:grpSpLocks noChangeAspect="1"/>
          </p:cNvGrpSpPr>
          <p:nvPr/>
        </p:nvGrpSpPr>
        <p:grpSpPr bwMode="auto">
          <a:xfrm flipH="1">
            <a:off x="2659063" y="3259138"/>
            <a:ext cx="630237" cy="330200"/>
            <a:chOff x="4166066" y="3056387"/>
            <a:chExt cx="2519466" cy="1320268"/>
          </a:xfrm>
        </p:grpSpPr>
        <p:grpSp>
          <p:nvGrpSpPr>
            <p:cNvPr id="104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05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81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82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83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06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78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79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80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428" name="Block Arc 427"/>
            <p:cNvSpPr/>
            <p:nvPr/>
          </p:nvSpPr>
          <p:spPr>
            <a:xfrm>
              <a:off x="5587630" y="3170641"/>
              <a:ext cx="1097902" cy="1098106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29" name="Rounded Rectangle 428"/>
            <p:cNvSpPr/>
            <p:nvPr/>
          </p:nvSpPr>
          <p:spPr>
            <a:xfrm>
              <a:off x="4997425" y="3634002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30" name="Rounded Rectangle 429"/>
            <p:cNvSpPr/>
            <p:nvPr/>
          </p:nvSpPr>
          <p:spPr>
            <a:xfrm>
              <a:off x="5060888" y="3659392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31" name="Oval 430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07" name="Group 480"/>
          <p:cNvGrpSpPr>
            <a:grpSpLocks noChangeAspect="1"/>
          </p:cNvGrpSpPr>
          <p:nvPr/>
        </p:nvGrpSpPr>
        <p:grpSpPr bwMode="auto">
          <a:xfrm flipH="1">
            <a:off x="2662238" y="2919413"/>
            <a:ext cx="630237" cy="330200"/>
            <a:chOff x="4166066" y="3056387"/>
            <a:chExt cx="2519466" cy="1320268"/>
          </a:xfrm>
        </p:grpSpPr>
        <p:grpSp>
          <p:nvGrpSpPr>
            <p:cNvPr id="10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10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68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69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70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11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65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66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67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414" name="Block Arc 413"/>
            <p:cNvSpPr/>
            <p:nvPr/>
          </p:nvSpPr>
          <p:spPr>
            <a:xfrm>
              <a:off x="5587630" y="3170641"/>
              <a:ext cx="1097902" cy="1098106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15" name="Rounded Rectangle 414"/>
            <p:cNvSpPr/>
            <p:nvPr/>
          </p:nvSpPr>
          <p:spPr>
            <a:xfrm>
              <a:off x="4997425" y="3634002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16" name="Rounded Rectangle 415"/>
            <p:cNvSpPr/>
            <p:nvPr/>
          </p:nvSpPr>
          <p:spPr>
            <a:xfrm>
              <a:off x="5060888" y="3659392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17" name="Oval 416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13" name="Group 480"/>
          <p:cNvGrpSpPr>
            <a:grpSpLocks noChangeAspect="1"/>
          </p:cNvGrpSpPr>
          <p:nvPr/>
        </p:nvGrpSpPr>
        <p:grpSpPr bwMode="auto">
          <a:xfrm flipH="1">
            <a:off x="2662238" y="2581275"/>
            <a:ext cx="630237" cy="330200"/>
            <a:chOff x="4166066" y="3056387"/>
            <a:chExt cx="2519466" cy="1320268"/>
          </a:xfrm>
        </p:grpSpPr>
        <p:grpSp>
          <p:nvGrpSpPr>
            <p:cNvPr id="114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15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55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56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57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16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52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53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54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401" name="Block Arc 400"/>
            <p:cNvSpPr/>
            <p:nvPr/>
          </p:nvSpPr>
          <p:spPr>
            <a:xfrm>
              <a:off x="5587630" y="3170641"/>
              <a:ext cx="1097902" cy="109811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402" name="Rounded Rectangle 401"/>
            <p:cNvSpPr/>
            <p:nvPr/>
          </p:nvSpPr>
          <p:spPr>
            <a:xfrm>
              <a:off x="4997425" y="3634006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03" name="Rounded Rectangle 402"/>
            <p:cNvSpPr/>
            <p:nvPr/>
          </p:nvSpPr>
          <p:spPr>
            <a:xfrm>
              <a:off x="5060888" y="3659396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404" name="Oval 403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17" name="Group 480"/>
          <p:cNvGrpSpPr>
            <a:grpSpLocks noChangeAspect="1"/>
          </p:cNvGrpSpPr>
          <p:nvPr/>
        </p:nvGrpSpPr>
        <p:grpSpPr bwMode="auto">
          <a:xfrm flipH="1">
            <a:off x="2655888" y="4268788"/>
            <a:ext cx="630237" cy="330200"/>
            <a:chOff x="4166066" y="3056387"/>
            <a:chExt cx="2519466" cy="1320268"/>
          </a:xfrm>
        </p:grpSpPr>
        <p:grpSp>
          <p:nvGrpSpPr>
            <p:cNvPr id="11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19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42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43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44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22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39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40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41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388" name="Block Arc 387"/>
            <p:cNvSpPr/>
            <p:nvPr/>
          </p:nvSpPr>
          <p:spPr>
            <a:xfrm>
              <a:off x="5587630" y="3170641"/>
              <a:ext cx="1097902" cy="1098106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89" name="Rounded Rectangle 388"/>
            <p:cNvSpPr/>
            <p:nvPr/>
          </p:nvSpPr>
          <p:spPr>
            <a:xfrm>
              <a:off x="4997425" y="3634002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90" name="Rounded Rectangle 389"/>
            <p:cNvSpPr/>
            <p:nvPr/>
          </p:nvSpPr>
          <p:spPr>
            <a:xfrm>
              <a:off x="5060888" y="3659392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91" name="Oval 390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23" name="Group 480"/>
          <p:cNvGrpSpPr>
            <a:grpSpLocks noChangeAspect="1"/>
          </p:cNvGrpSpPr>
          <p:nvPr/>
        </p:nvGrpSpPr>
        <p:grpSpPr bwMode="auto">
          <a:xfrm flipH="1">
            <a:off x="2659063" y="3929063"/>
            <a:ext cx="630237" cy="330200"/>
            <a:chOff x="4166066" y="3056387"/>
            <a:chExt cx="2519466" cy="1320268"/>
          </a:xfrm>
        </p:grpSpPr>
        <p:grpSp>
          <p:nvGrpSpPr>
            <p:cNvPr id="124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25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29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30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31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26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26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27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28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367" name="Block Arc 366"/>
            <p:cNvSpPr/>
            <p:nvPr/>
          </p:nvSpPr>
          <p:spPr>
            <a:xfrm>
              <a:off x="5587630" y="3170641"/>
              <a:ext cx="1097902" cy="1098106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70" name="Rounded Rectangle 369"/>
            <p:cNvSpPr/>
            <p:nvPr/>
          </p:nvSpPr>
          <p:spPr>
            <a:xfrm>
              <a:off x="4997425" y="3634002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71" name="Rounded Rectangle 370"/>
            <p:cNvSpPr/>
            <p:nvPr/>
          </p:nvSpPr>
          <p:spPr>
            <a:xfrm>
              <a:off x="5060888" y="3659392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72" name="Oval 371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27" name="Group 480"/>
          <p:cNvGrpSpPr>
            <a:grpSpLocks noChangeAspect="1"/>
          </p:cNvGrpSpPr>
          <p:nvPr/>
        </p:nvGrpSpPr>
        <p:grpSpPr bwMode="auto">
          <a:xfrm flipH="1">
            <a:off x="2659063" y="3590925"/>
            <a:ext cx="630237" cy="330200"/>
            <a:chOff x="4166066" y="3056387"/>
            <a:chExt cx="2519466" cy="1320268"/>
          </a:xfrm>
        </p:grpSpPr>
        <p:grpSp>
          <p:nvGrpSpPr>
            <p:cNvPr id="128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29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16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17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18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30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13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14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15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354" name="Block Arc 353"/>
            <p:cNvSpPr/>
            <p:nvPr/>
          </p:nvSpPr>
          <p:spPr>
            <a:xfrm>
              <a:off x="5587630" y="3170641"/>
              <a:ext cx="1097902" cy="1098110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55" name="Rounded Rectangle 354"/>
            <p:cNvSpPr/>
            <p:nvPr/>
          </p:nvSpPr>
          <p:spPr>
            <a:xfrm>
              <a:off x="4997425" y="3634006"/>
              <a:ext cx="634627" cy="165033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56" name="Rounded Rectangle 355"/>
            <p:cNvSpPr/>
            <p:nvPr/>
          </p:nvSpPr>
          <p:spPr>
            <a:xfrm>
              <a:off x="5060888" y="3659396"/>
              <a:ext cx="615590" cy="11425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57" name="Oval 356"/>
            <p:cNvSpPr>
              <a:spLocks noChangeArrowheads="1"/>
            </p:cNvSpPr>
            <p:nvPr/>
          </p:nvSpPr>
          <p:spPr bwMode="auto">
            <a:xfrm>
              <a:off x="5200506" y="3691131"/>
              <a:ext cx="44426" cy="507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131" name="Group 480"/>
          <p:cNvGrpSpPr>
            <a:grpSpLocks noChangeAspect="1"/>
          </p:cNvGrpSpPr>
          <p:nvPr/>
        </p:nvGrpSpPr>
        <p:grpSpPr bwMode="auto">
          <a:xfrm>
            <a:off x="6045200" y="787400"/>
            <a:ext cx="630238" cy="328613"/>
            <a:chOff x="4166066" y="3056387"/>
            <a:chExt cx="2519466" cy="1320268"/>
          </a:xfrm>
        </p:grpSpPr>
        <p:grpSp>
          <p:nvGrpSpPr>
            <p:cNvPr id="132" name="Group 86"/>
            <p:cNvGrpSpPr>
              <a:grpSpLocks noChangeAspect="1"/>
            </p:cNvGrpSpPr>
            <p:nvPr/>
          </p:nvGrpSpPr>
          <p:grpSpPr bwMode="auto">
            <a:xfrm>
              <a:off x="4166066" y="3056387"/>
              <a:ext cx="1406168" cy="1320268"/>
              <a:chOff x="1815" y="2475"/>
              <a:chExt cx="492" cy="547"/>
            </a:xfrm>
          </p:grpSpPr>
          <p:grpSp>
            <p:nvGrpSpPr>
              <p:cNvPr id="133" name="Group 87"/>
              <p:cNvGrpSpPr>
                <a:grpSpLocks noChangeAspect="1"/>
              </p:cNvGrpSpPr>
              <p:nvPr/>
            </p:nvGrpSpPr>
            <p:grpSpPr bwMode="auto">
              <a:xfrm>
                <a:off x="1815" y="2475"/>
                <a:ext cx="492" cy="273"/>
                <a:chOff x="1815" y="2475"/>
                <a:chExt cx="492" cy="273"/>
              </a:xfrm>
            </p:grpSpPr>
            <p:sp>
              <p:nvSpPr>
                <p:cNvPr id="53403" name="Rectangle 88"/>
                <p:cNvSpPr>
                  <a:spLocks noChangeAspect="1" noChangeArrowheads="1"/>
                </p:cNvSpPr>
                <p:nvPr/>
              </p:nvSpPr>
              <p:spPr bwMode="auto">
                <a:xfrm rot="-144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04" name="Freeform 89"/>
                <p:cNvSpPr>
                  <a:spLocks noChangeAspect="1"/>
                </p:cNvSpPr>
                <p:nvPr/>
              </p:nvSpPr>
              <p:spPr bwMode="auto">
                <a:xfrm>
                  <a:off x="1815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05" name="Rectangle 90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  <p:grpSp>
            <p:nvGrpSpPr>
              <p:cNvPr id="134" name="Group 91"/>
              <p:cNvGrpSpPr>
                <a:grpSpLocks noChangeAspect="1"/>
              </p:cNvGrpSpPr>
              <p:nvPr/>
            </p:nvGrpSpPr>
            <p:grpSpPr bwMode="auto">
              <a:xfrm flipV="1">
                <a:off x="1815" y="2749"/>
                <a:ext cx="492" cy="273"/>
                <a:chOff x="1813" y="2475"/>
                <a:chExt cx="492" cy="273"/>
              </a:xfrm>
            </p:grpSpPr>
            <p:sp>
              <p:nvSpPr>
                <p:cNvPr id="53400" name="Rectangle 92"/>
                <p:cNvSpPr>
                  <a:spLocks noChangeAspect="1" noChangeArrowheads="1"/>
                </p:cNvSpPr>
                <p:nvPr/>
              </p:nvSpPr>
              <p:spPr bwMode="auto">
                <a:xfrm rot="-1380000">
                  <a:off x="1910" y="2643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  <p:sp>
              <p:nvSpPr>
                <p:cNvPr id="53401" name="Freeform 93"/>
                <p:cNvSpPr>
                  <a:spLocks noChangeAspect="1"/>
                </p:cNvSpPr>
                <p:nvPr/>
              </p:nvSpPr>
              <p:spPr bwMode="auto">
                <a:xfrm>
                  <a:off x="1813" y="2490"/>
                  <a:ext cx="492" cy="258"/>
                </a:xfrm>
                <a:custGeom>
                  <a:avLst/>
                  <a:gdLst>
                    <a:gd name="T0" fmla="*/ 104 w 492"/>
                    <a:gd name="T1" fmla="*/ 258 h 258"/>
                    <a:gd name="T2" fmla="*/ 0 w 492"/>
                    <a:gd name="T3" fmla="*/ 258 h 258"/>
                    <a:gd name="T4" fmla="*/ 0 w 492"/>
                    <a:gd name="T5" fmla="*/ 0 h 258"/>
                    <a:gd name="T6" fmla="*/ 364 w 492"/>
                    <a:gd name="T7" fmla="*/ 0 h 258"/>
                    <a:gd name="T8" fmla="*/ 492 w 492"/>
                    <a:gd name="T9" fmla="*/ 218 h 258"/>
                    <a:gd name="T10" fmla="*/ 190 w 492"/>
                    <a:gd name="T11" fmla="*/ 218 h 258"/>
                    <a:gd name="T12" fmla="*/ 146 w 492"/>
                    <a:gd name="T13" fmla="*/ 128 h 258"/>
                    <a:gd name="T14" fmla="*/ 80 w 492"/>
                    <a:gd name="T15" fmla="*/ 162 h 258"/>
                    <a:gd name="T16" fmla="*/ 104 w 492"/>
                    <a:gd name="T17" fmla="*/ 258 h 258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492"/>
                    <a:gd name="T28" fmla="*/ 0 h 258"/>
                    <a:gd name="T29" fmla="*/ 492 w 492"/>
                    <a:gd name="T30" fmla="*/ 258 h 258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492" h="258">
                      <a:moveTo>
                        <a:pt x="104" y="258"/>
                      </a:moveTo>
                      <a:lnTo>
                        <a:pt x="0" y="258"/>
                      </a:lnTo>
                      <a:lnTo>
                        <a:pt x="0" y="0"/>
                      </a:lnTo>
                      <a:lnTo>
                        <a:pt x="364" y="0"/>
                      </a:lnTo>
                      <a:lnTo>
                        <a:pt x="492" y="218"/>
                      </a:lnTo>
                      <a:lnTo>
                        <a:pt x="190" y="218"/>
                      </a:lnTo>
                      <a:lnTo>
                        <a:pt x="146" y="128"/>
                      </a:lnTo>
                      <a:lnTo>
                        <a:pt x="80" y="162"/>
                      </a:lnTo>
                      <a:lnTo>
                        <a:pt x="104" y="258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02" name="Rectangle 94"/>
                <p:cNvSpPr>
                  <a:spLocks noChangeAspect="1" noChangeArrowheads="1"/>
                </p:cNvSpPr>
                <p:nvPr/>
              </p:nvSpPr>
              <p:spPr bwMode="auto">
                <a:xfrm rot="-2040000">
                  <a:off x="2198" y="2475"/>
                  <a:ext cx="62" cy="6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 sz="900"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351" name="Block Arc 350"/>
            <p:cNvSpPr/>
            <p:nvPr/>
          </p:nvSpPr>
          <p:spPr>
            <a:xfrm>
              <a:off x="5587628" y="3171193"/>
              <a:ext cx="1097904" cy="1097033"/>
            </a:xfrm>
            <a:prstGeom prst="blockArc">
              <a:avLst>
                <a:gd name="adj1" fmla="val 11067651"/>
                <a:gd name="adj2" fmla="val 10455262"/>
                <a:gd name="adj3" fmla="val 3178"/>
              </a:avLst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tx1"/>
                </a:solidFill>
              </a:endParaRPr>
            </a:p>
          </p:txBody>
        </p:sp>
        <p:sp>
          <p:nvSpPr>
            <p:cNvPr id="352" name="Rounded Rectangle 351"/>
            <p:cNvSpPr/>
            <p:nvPr/>
          </p:nvSpPr>
          <p:spPr>
            <a:xfrm>
              <a:off x="4997428" y="3636796"/>
              <a:ext cx="634626" cy="159450"/>
            </a:xfrm>
            <a:prstGeom prst="roundRect">
              <a:avLst/>
            </a:prstGeom>
            <a:solidFill>
              <a:srgbClr val="000090"/>
            </a:solidFill>
            <a:ln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53" name="Rounded Rectangle 352"/>
            <p:cNvSpPr/>
            <p:nvPr/>
          </p:nvSpPr>
          <p:spPr>
            <a:xfrm>
              <a:off x="5060890" y="3655928"/>
              <a:ext cx="615585" cy="12118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358" name="Oval 357"/>
            <p:cNvSpPr>
              <a:spLocks noChangeArrowheads="1"/>
            </p:cNvSpPr>
            <p:nvPr/>
          </p:nvSpPr>
          <p:spPr bwMode="auto">
            <a:xfrm>
              <a:off x="5200508" y="3694197"/>
              <a:ext cx="44422" cy="4464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53316" name="Text Box 113"/>
          <p:cNvSpPr txBox="1">
            <a:spLocks noChangeAspect="1" noChangeArrowheads="1"/>
          </p:cNvSpPr>
          <p:nvPr/>
        </p:nvSpPr>
        <p:spPr bwMode="auto">
          <a:xfrm flipH="1">
            <a:off x="4427538" y="1035050"/>
            <a:ext cx="6969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800">
                <a:solidFill>
                  <a:srgbClr val="FF0000"/>
                </a:solidFill>
                <a:latin typeface="Comic Sans MS" pitchFamily="66" charset="0"/>
              </a:rPr>
              <a:t>27.55 GeV </a:t>
            </a:r>
          </a:p>
        </p:txBody>
      </p:sp>
      <p:sp>
        <p:nvSpPr>
          <p:cNvPr id="317" name="Arc 316"/>
          <p:cNvSpPr>
            <a:spLocks/>
          </p:cNvSpPr>
          <p:nvPr/>
        </p:nvSpPr>
        <p:spPr bwMode="auto">
          <a:xfrm rot="3600000">
            <a:off x="6931026" y="2528887"/>
            <a:ext cx="209550" cy="155575"/>
          </a:xfrm>
          <a:custGeom>
            <a:avLst/>
            <a:gdLst>
              <a:gd name="T0" fmla="*/ 104775 w 209550"/>
              <a:gd name="T1" fmla="*/ 0 h 155575"/>
              <a:gd name="T2" fmla="*/ 191627 w 209550"/>
              <a:gd name="T3" fmla="*/ 34278 h 155575"/>
              <a:gd name="T4" fmla="*/ 178604 w 209550"/>
              <a:gd name="T5" fmla="*/ 132983 h 155575"/>
              <a:gd name="T6" fmla="*/ 90939 w 209550"/>
              <a:gd name="T7" fmla="*/ 154895 h 1555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9550" h="155575" stroke="0">
                <a:moveTo>
                  <a:pt x="104775" y="0"/>
                </a:moveTo>
                <a:cubicBezTo>
                  <a:pt x="139600" y="0"/>
                  <a:pt x="172149" y="12846"/>
                  <a:pt x="191627" y="34278"/>
                </a:cubicBezTo>
                <a:cubicBezTo>
                  <a:pt x="219762" y="65235"/>
                  <a:pt x="214296" y="106668"/>
                  <a:pt x="178604" y="132983"/>
                </a:cubicBezTo>
                <a:cubicBezTo>
                  <a:pt x="155542" y="149987"/>
                  <a:pt x="123156" y="158081"/>
                  <a:pt x="90939" y="154895"/>
                </a:cubicBezTo>
                <a:lnTo>
                  <a:pt x="104775" y="77788"/>
                </a:lnTo>
                <a:lnTo>
                  <a:pt x="104775" y="0"/>
                </a:lnTo>
                <a:close/>
              </a:path>
              <a:path w="209550" h="155575" fill="none">
                <a:moveTo>
                  <a:pt x="104775" y="0"/>
                </a:moveTo>
                <a:cubicBezTo>
                  <a:pt x="139600" y="0"/>
                  <a:pt x="172149" y="12846"/>
                  <a:pt x="191627" y="34278"/>
                </a:cubicBezTo>
                <a:cubicBezTo>
                  <a:pt x="219762" y="65235"/>
                  <a:pt x="214296" y="106668"/>
                  <a:pt x="178604" y="132983"/>
                </a:cubicBezTo>
                <a:cubicBezTo>
                  <a:pt x="155542" y="149987"/>
                  <a:pt x="123156" y="158081"/>
                  <a:pt x="90939" y="154895"/>
                </a:cubicBez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324" name="Arc 323"/>
          <p:cNvSpPr>
            <a:spLocks noChangeAspect="1"/>
          </p:cNvSpPr>
          <p:nvPr/>
        </p:nvSpPr>
        <p:spPr bwMode="auto">
          <a:xfrm rot="577047">
            <a:off x="2439988" y="757238"/>
            <a:ext cx="4530725" cy="3879850"/>
          </a:xfrm>
          <a:custGeom>
            <a:avLst/>
            <a:gdLst>
              <a:gd name="T0" fmla="*/ 1913668 w 4530725"/>
              <a:gd name="T1" fmla="*/ 23521 h 3879850"/>
              <a:gd name="T2" fmla="*/ 4109435 w 4530725"/>
              <a:gd name="T3" fmla="*/ 813172 h 387985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530725" h="3879850" stroke="0">
                <a:moveTo>
                  <a:pt x="1913668" y="23521"/>
                </a:moveTo>
                <a:cubicBezTo>
                  <a:pt x="2761149" y="-90531"/>
                  <a:pt x="3611157" y="215153"/>
                  <a:pt x="4109435" y="813172"/>
                </a:cubicBezTo>
                <a:lnTo>
                  <a:pt x="2265363" y="1939925"/>
                </a:lnTo>
                <a:lnTo>
                  <a:pt x="1913668" y="23521"/>
                </a:lnTo>
                <a:close/>
              </a:path>
              <a:path w="4530725" h="3879850" fill="none">
                <a:moveTo>
                  <a:pt x="1913668" y="23521"/>
                </a:moveTo>
                <a:cubicBezTo>
                  <a:pt x="2761149" y="-90531"/>
                  <a:pt x="3611157" y="215153"/>
                  <a:pt x="4109435" y="813172"/>
                </a:cubicBezTo>
              </a:path>
            </a:pathLst>
          </a:custGeom>
          <a:noFill/>
          <a:ln w="127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grpSp>
        <p:nvGrpSpPr>
          <p:cNvPr id="135" name="Group 1"/>
          <p:cNvGrpSpPr>
            <a:grpSpLocks/>
          </p:cNvGrpSpPr>
          <p:nvPr/>
        </p:nvGrpSpPr>
        <p:grpSpPr bwMode="auto">
          <a:xfrm rot="3600000">
            <a:off x="4110831" y="845345"/>
            <a:ext cx="3806825" cy="2284412"/>
            <a:chOff x="1719314" y="51753"/>
            <a:chExt cx="3806676" cy="2284552"/>
          </a:xfrm>
        </p:grpSpPr>
        <p:sp>
          <p:nvSpPr>
            <p:cNvPr id="53385" name="Text Box 19"/>
            <p:cNvSpPr txBox="1">
              <a:spLocks noChangeArrowheads="1"/>
            </p:cNvSpPr>
            <p:nvPr/>
          </p:nvSpPr>
          <p:spPr bwMode="auto">
            <a:xfrm>
              <a:off x="4723544" y="51753"/>
              <a:ext cx="80244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3366FF"/>
                  </a:solidFill>
                  <a:latin typeface="Comic Sans MS" pitchFamily="66" charset="0"/>
                </a:rPr>
                <a:t>Beam </a:t>
              </a:r>
            </a:p>
            <a:p>
              <a:pPr eaLnBrk="0" hangingPunct="0"/>
              <a:r>
                <a:rPr lang="en-US" sz="1000">
                  <a:solidFill>
                    <a:srgbClr val="3366FF"/>
                  </a:solidFill>
                  <a:latin typeface="Comic Sans MS" pitchFamily="66" charset="0"/>
                </a:rPr>
                <a:t>dump</a:t>
              </a:r>
            </a:p>
          </p:txBody>
        </p:sp>
        <p:sp>
          <p:nvSpPr>
            <p:cNvPr id="53386" name="Text Box 19"/>
            <p:cNvSpPr txBox="1">
              <a:spLocks noChangeArrowheads="1"/>
            </p:cNvSpPr>
            <p:nvPr/>
          </p:nvSpPr>
          <p:spPr bwMode="auto">
            <a:xfrm>
              <a:off x="3457810" y="99167"/>
              <a:ext cx="7691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1000">
                  <a:solidFill>
                    <a:srgbClr val="3366FF"/>
                  </a:solidFill>
                  <a:latin typeface="Comic Sans MS" pitchFamily="66" charset="0"/>
                </a:rPr>
                <a:t>Polarized </a:t>
              </a:r>
            </a:p>
            <a:p>
              <a:pPr eaLnBrk="0" hangingPunct="0"/>
              <a:r>
                <a:rPr lang="en-US" sz="1000">
                  <a:solidFill>
                    <a:srgbClr val="3366FF"/>
                  </a:solidFill>
                  <a:latin typeface="Comic Sans MS" pitchFamily="66" charset="0"/>
                </a:rPr>
                <a:t>e-gun</a:t>
              </a:r>
            </a:p>
          </p:txBody>
        </p:sp>
        <p:sp>
          <p:nvSpPr>
            <p:cNvPr id="152" name="Can 151"/>
            <p:cNvSpPr>
              <a:spLocks noChangeArrowheads="1"/>
            </p:cNvSpPr>
            <p:nvPr/>
          </p:nvSpPr>
          <p:spPr bwMode="auto">
            <a:xfrm rot="-5400000">
              <a:off x="4625333" y="353771"/>
              <a:ext cx="157172" cy="179380"/>
            </a:xfrm>
            <a:prstGeom prst="can">
              <a:avLst>
                <a:gd name="adj" fmla="val 24998"/>
              </a:avLst>
            </a:prstGeom>
            <a:solidFill>
              <a:srgbClr val="C0504D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469" name="Freeform 468"/>
            <p:cNvSpPr>
              <a:spLocks/>
            </p:cNvSpPr>
            <p:nvPr/>
          </p:nvSpPr>
          <p:spPr bwMode="auto">
            <a:xfrm rot="21439852" flipH="1">
              <a:off x="4087402" y="426452"/>
              <a:ext cx="261928" cy="122244"/>
            </a:xfrm>
            <a:custGeom>
              <a:avLst/>
              <a:gdLst>
                <a:gd name="T0" fmla="*/ 0 w 323850"/>
                <a:gd name="T1" fmla="*/ 113104 h 113242"/>
                <a:gd name="T2" fmla="*/ 112989 w 323850"/>
                <a:gd name="T3" fmla="*/ 106249 h 113242"/>
                <a:gd name="T4" fmla="*/ 154075 w 323850"/>
                <a:gd name="T5" fmla="*/ 17137 h 113242"/>
                <a:gd name="T6" fmla="*/ 261928 w 323850"/>
                <a:gd name="T7" fmla="*/ 3427 h 1132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70" name="Freeform 469"/>
            <p:cNvSpPr>
              <a:spLocks/>
            </p:cNvSpPr>
            <p:nvPr/>
          </p:nvSpPr>
          <p:spPr bwMode="auto">
            <a:xfrm rot="-160148">
              <a:off x="4334656" y="455028"/>
              <a:ext cx="288914" cy="85730"/>
            </a:xfrm>
            <a:custGeom>
              <a:avLst/>
              <a:gdLst>
                <a:gd name="T0" fmla="*/ 0 w 323850"/>
                <a:gd name="T1" fmla="*/ 79320 h 113242"/>
                <a:gd name="T2" fmla="*/ 124630 w 323850"/>
                <a:gd name="T3" fmla="*/ 74513 h 113242"/>
                <a:gd name="T4" fmla="*/ 169949 w 323850"/>
                <a:gd name="T5" fmla="*/ 12018 h 113242"/>
                <a:gd name="T6" fmla="*/ 288914 w 323850"/>
                <a:gd name="T7" fmla="*/ 2404 h 11324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23850" h="113242">
                  <a:moveTo>
                    <a:pt x="0" y="104775"/>
                  </a:moveTo>
                  <a:cubicBezTo>
                    <a:pt x="53975" y="109008"/>
                    <a:pt x="107950" y="113242"/>
                    <a:pt x="139700" y="98425"/>
                  </a:cubicBezTo>
                  <a:cubicBezTo>
                    <a:pt x="171450" y="83608"/>
                    <a:pt x="159808" y="31750"/>
                    <a:pt x="190500" y="15875"/>
                  </a:cubicBezTo>
                  <a:cubicBezTo>
                    <a:pt x="221192" y="0"/>
                    <a:pt x="323850" y="3175"/>
                    <a:pt x="323850" y="3175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71" name="Oval 470"/>
            <p:cNvSpPr>
              <a:spLocks noChangeArrowheads="1"/>
            </p:cNvSpPr>
            <p:nvPr/>
          </p:nvSpPr>
          <p:spPr bwMode="auto">
            <a:xfrm rot="-5560148">
              <a:off x="3988752" y="389715"/>
              <a:ext cx="169873" cy="87309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1800" dirty="0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  <p:sp>
          <p:nvSpPr>
            <p:cNvPr id="53391" name="Text Box 113"/>
            <p:cNvSpPr txBox="1">
              <a:spLocks noChangeAspect="1" noChangeArrowheads="1"/>
            </p:cNvSpPr>
            <p:nvPr/>
          </p:nvSpPr>
          <p:spPr bwMode="auto">
            <a:xfrm flipH="1">
              <a:off x="4089908" y="160876"/>
              <a:ext cx="639963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900">
                  <a:solidFill>
                    <a:srgbClr val="FF0000"/>
                  </a:solidFill>
                  <a:latin typeface="Comic Sans MS" pitchFamily="66" charset="0"/>
                </a:rPr>
                <a:t>0.6  GeV </a:t>
              </a:r>
            </a:p>
          </p:txBody>
        </p:sp>
        <p:cxnSp>
          <p:nvCxnSpPr>
            <p:cNvPr id="334" name="Straight Connector 333"/>
            <p:cNvCxnSpPr>
              <a:cxnSpLocks noChangeShapeType="1"/>
              <a:stCxn id="324" idx="0"/>
              <a:endCxn id="348" idx="2"/>
            </p:cNvCxnSpPr>
            <p:nvPr/>
          </p:nvCxnSpPr>
          <p:spPr bwMode="auto">
            <a:xfrm rot="18000000" flipH="1">
              <a:off x="1395947" y="2011132"/>
              <a:ext cx="647740" cy="1587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  <p:cxnSp>
        <p:nvCxnSpPr>
          <p:cNvPr id="343" name="Straight Connector 342"/>
          <p:cNvCxnSpPr>
            <a:cxnSpLocks noChangeShapeType="1"/>
            <a:stCxn id="317" idx="0"/>
          </p:cNvCxnSpPr>
          <p:nvPr/>
        </p:nvCxnSpPr>
        <p:spPr bwMode="auto">
          <a:xfrm rot="16200000" flipV="1">
            <a:off x="6561138" y="2027238"/>
            <a:ext cx="684212" cy="39846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47" name="Arc 346"/>
          <p:cNvSpPr>
            <a:spLocks/>
          </p:cNvSpPr>
          <p:nvPr/>
        </p:nvSpPr>
        <p:spPr bwMode="auto">
          <a:xfrm rot="7200000">
            <a:off x="1631951" y="2484437"/>
            <a:ext cx="209550" cy="155575"/>
          </a:xfrm>
          <a:custGeom>
            <a:avLst/>
            <a:gdLst>
              <a:gd name="T0" fmla="*/ 104775 w 209550"/>
              <a:gd name="T1" fmla="*/ 0 h 155575"/>
              <a:gd name="T2" fmla="*/ 191627 w 209550"/>
              <a:gd name="T3" fmla="*/ 34278 h 155575"/>
              <a:gd name="T4" fmla="*/ 178604 w 209550"/>
              <a:gd name="T5" fmla="*/ 132983 h 155575"/>
              <a:gd name="T6" fmla="*/ 90939 w 209550"/>
              <a:gd name="T7" fmla="*/ 154895 h 1555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9550" h="155575" stroke="0">
                <a:moveTo>
                  <a:pt x="104775" y="0"/>
                </a:moveTo>
                <a:cubicBezTo>
                  <a:pt x="139600" y="0"/>
                  <a:pt x="172149" y="12846"/>
                  <a:pt x="191627" y="34278"/>
                </a:cubicBezTo>
                <a:cubicBezTo>
                  <a:pt x="219762" y="65235"/>
                  <a:pt x="214296" y="106668"/>
                  <a:pt x="178604" y="132983"/>
                </a:cubicBezTo>
                <a:cubicBezTo>
                  <a:pt x="155542" y="149987"/>
                  <a:pt x="123156" y="158081"/>
                  <a:pt x="90939" y="154895"/>
                </a:cubicBezTo>
                <a:lnTo>
                  <a:pt x="104775" y="77788"/>
                </a:lnTo>
                <a:lnTo>
                  <a:pt x="104775" y="0"/>
                </a:lnTo>
                <a:close/>
              </a:path>
              <a:path w="209550" h="155575" fill="none">
                <a:moveTo>
                  <a:pt x="104775" y="0"/>
                </a:moveTo>
                <a:cubicBezTo>
                  <a:pt x="139600" y="0"/>
                  <a:pt x="172149" y="12846"/>
                  <a:pt x="191627" y="34278"/>
                </a:cubicBezTo>
                <a:cubicBezTo>
                  <a:pt x="219762" y="65235"/>
                  <a:pt x="214296" y="106668"/>
                  <a:pt x="178604" y="132983"/>
                </a:cubicBezTo>
                <a:cubicBezTo>
                  <a:pt x="155542" y="149987"/>
                  <a:pt x="123156" y="158081"/>
                  <a:pt x="90939" y="154895"/>
                </a:cubicBez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348" name="Arc 347"/>
          <p:cNvSpPr>
            <a:spLocks noChangeAspect="1"/>
          </p:cNvSpPr>
          <p:nvPr/>
        </p:nvSpPr>
        <p:spPr bwMode="auto">
          <a:xfrm rot="-3000000">
            <a:off x="1443831" y="946944"/>
            <a:ext cx="4530725" cy="3881438"/>
          </a:xfrm>
          <a:custGeom>
            <a:avLst/>
            <a:gdLst>
              <a:gd name="T0" fmla="*/ 1913528 w 4530725"/>
              <a:gd name="T1" fmla="*/ 23549 h 3881438"/>
              <a:gd name="T2" fmla="*/ 4109690 w 4530725"/>
              <a:gd name="T3" fmla="*/ 813810 h 388143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530725" h="3881438" stroke="0">
                <a:moveTo>
                  <a:pt x="1913528" y="23549"/>
                </a:moveTo>
                <a:cubicBezTo>
                  <a:pt x="2761207" y="-90623"/>
                  <a:pt x="3611426" y="215317"/>
                  <a:pt x="4109690" y="813810"/>
                </a:cubicBezTo>
                <a:lnTo>
                  <a:pt x="2265363" y="1940719"/>
                </a:lnTo>
                <a:lnTo>
                  <a:pt x="1913528" y="23549"/>
                </a:lnTo>
                <a:close/>
              </a:path>
              <a:path w="4530725" h="3881438" fill="none">
                <a:moveTo>
                  <a:pt x="1913528" y="23549"/>
                </a:moveTo>
                <a:cubicBezTo>
                  <a:pt x="2761207" y="-90623"/>
                  <a:pt x="3611426" y="215317"/>
                  <a:pt x="4109690" y="813810"/>
                </a:cubicBezTo>
              </a:path>
            </a:pathLst>
          </a:custGeom>
          <a:noFill/>
          <a:ln w="12700" cap="flat" cmpd="sng">
            <a:solidFill>
              <a:srgbClr val="DD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368" name="Straight Connector 367"/>
          <p:cNvCxnSpPr>
            <a:cxnSpLocks noChangeShapeType="1"/>
            <a:stCxn id="347" idx="2"/>
            <a:endCxn id="348" idx="0"/>
          </p:cNvCxnSpPr>
          <p:nvPr/>
        </p:nvCxnSpPr>
        <p:spPr bwMode="auto">
          <a:xfrm rot="5400000" flipH="1" flipV="1">
            <a:off x="1551781" y="2048669"/>
            <a:ext cx="587375" cy="33813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74" name="Freeform 373"/>
          <p:cNvSpPr>
            <a:spLocks/>
          </p:cNvSpPr>
          <p:nvPr/>
        </p:nvSpPr>
        <p:spPr bwMode="auto">
          <a:xfrm rot="-6190570" flipH="1" flipV="1">
            <a:off x="6961187" y="3606801"/>
            <a:ext cx="588963" cy="131762"/>
          </a:xfrm>
          <a:custGeom>
            <a:avLst/>
            <a:gdLst>
              <a:gd name="T0" fmla="*/ 0 w 796066"/>
              <a:gd name="T1" fmla="*/ 0 h 268941"/>
              <a:gd name="T2" fmla="*/ 350194 w 796066"/>
              <a:gd name="T3" fmla="*/ 42164 h 268941"/>
              <a:gd name="T4" fmla="*/ 588963 w 796066"/>
              <a:gd name="T5" fmla="*/ 131762 h 268941"/>
              <a:gd name="T6" fmla="*/ 588963 w 796066"/>
              <a:gd name="T7" fmla="*/ 131762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25400" cap="flat" cmpd="sng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451" name="Freeform 450"/>
          <p:cNvSpPr>
            <a:spLocks/>
          </p:cNvSpPr>
          <p:nvPr/>
        </p:nvSpPr>
        <p:spPr bwMode="auto">
          <a:xfrm rot="9050523" flipV="1">
            <a:off x="2446338" y="1066800"/>
            <a:ext cx="588962" cy="46038"/>
          </a:xfrm>
          <a:custGeom>
            <a:avLst/>
            <a:gdLst>
              <a:gd name="T0" fmla="*/ 0 w 796066"/>
              <a:gd name="T1" fmla="*/ 0 h 268941"/>
              <a:gd name="T2" fmla="*/ 350193 w 796066"/>
              <a:gd name="T3" fmla="*/ 14732 h 268941"/>
              <a:gd name="T4" fmla="*/ 588962 w 796066"/>
              <a:gd name="T5" fmla="*/ 46038 h 268941"/>
              <a:gd name="T6" fmla="*/ 588962 w 796066"/>
              <a:gd name="T7" fmla="*/ 46038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12700" cap="flat" cmpd="sng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456" name="Freeform 455"/>
          <p:cNvSpPr>
            <a:spLocks/>
          </p:cNvSpPr>
          <p:nvPr/>
        </p:nvSpPr>
        <p:spPr bwMode="auto">
          <a:xfrm rot="12458037" flipV="1">
            <a:off x="5335588" y="814388"/>
            <a:ext cx="587375" cy="46037"/>
          </a:xfrm>
          <a:custGeom>
            <a:avLst/>
            <a:gdLst>
              <a:gd name="T0" fmla="*/ 0 w 796066"/>
              <a:gd name="T1" fmla="*/ 0 h 268941"/>
              <a:gd name="T2" fmla="*/ 349250 w 796066"/>
              <a:gd name="T3" fmla="*/ 14732 h 268941"/>
              <a:gd name="T4" fmla="*/ 587375 w 796066"/>
              <a:gd name="T5" fmla="*/ 46037 h 268941"/>
              <a:gd name="T6" fmla="*/ 587375 w 796066"/>
              <a:gd name="T7" fmla="*/ 46037 h 2689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6066" h="268941">
                <a:moveTo>
                  <a:pt x="0" y="0"/>
                </a:moveTo>
                <a:cubicBezTo>
                  <a:pt x="170329" y="20619"/>
                  <a:pt x="340658" y="41238"/>
                  <a:pt x="473336" y="86061"/>
                </a:cubicBezTo>
                <a:cubicBezTo>
                  <a:pt x="606014" y="130884"/>
                  <a:pt x="796066" y="268941"/>
                  <a:pt x="796066" y="268941"/>
                </a:cubicBezTo>
              </a:path>
            </a:pathLst>
          </a:custGeom>
          <a:noFill/>
          <a:ln w="12700" cap="flat" cmpd="sng">
            <a:solidFill>
              <a:srgbClr val="DD0000"/>
            </a:solidFill>
            <a:prstDash val="solid"/>
            <a:round/>
            <a:headEnd type="triangle" w="med" len="med"/>
            <a:tailEnd type="none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cxnSp>
        <p:nvCxnSpPr>
          <p:cNvPr id="109" name="Straight Connector 108"/>
          <p:cNvCxnSpPr>
            <a:stCxn id="348" idx="2"/>
            <a:endCxn id="324" idx="0"/>
          </p:cNvCxnSpPr>
          <p:nvPr/>
        </p:nvCxnSpPr>
        <p:spPr>
          <a:xfrm flipV="1">
            <a:off x="4030663" y="747713"/>
            <a:ext cx="647700" cy="3175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6" name="Group 102"/>
          <p:cNvGrpSpPr>
            <a:grpSpLocks/>
          </p:cNvGrpSpPr>
          <p:nvPr/>
        </p:nvGrpSpPr>
        <p:grpSpPr bwMode="auto">
          <a:xfrm rot="3600000" flipV="1">
            <a:off x="6883400" y="2232026"/>
            <a:ext cx="123825" cy="107950"/>
            <a:chOff x="1348913" y="1142862"/>
            <a:chExt cx="190276" cy="155817"/>
          </a:xfrm>
        </p:grpSpPr>
        <p:sp>
          <p:nvSpPr>
            <p:cNvPr id="335" name="Oval 115"/>
            <p:cNvSpPr>
              <a:spLocks noChangeArrowheads="1"/>
            </p:cNvSpPr>
            <p:nvPr/>
          </p:nvSpPr>
          <p:spPr bwMode="auto">
            <a:xfrm flipH="1">
              <a:off x="1477068" y="1129102"/>
              <a:ext cx="53668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2" name="Oval 116"/>
            <p:cNvSpPr>
              <a:spLocks noChangeArrowheads="1"/>
            </p:cNvSpPr>
            <p:nvPr/>
          </p:nvSpPr>
          <p:spPr bwMode="auto">
            <a:xfrm flipH="1">
              <a:off x="1429446" y="1134422"/>
              <a:ext cx="51227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6" name="Oval 117"/>
            <p:cNvSpPr>
              <a:spLocks noChangeAspect="1" noChangeArrowheads="1"/>
            </p:cNvSpPr>
            <p:nvPr/>
          </p:nvSpPr>
          <p:spPr bwMode="auto">
            <a:xfrm flipH="1">
              <a:off x="1380844" y="1128367"/>
              <a:ext cx="53668" cy="158109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  <p:sp>
          <p:nvSpPr>
            <p:cNvPr id="349" name="Oval 118"/>
            <p:cNvSpPr>
              <a:spLocks noChangeArrowheads="1"/>
            </p:cNvSpPr>
            <p:nvPr/>
          </p:nvSpPr>
          <p:spPr bwMode="auto">
            <a:xfrm flipH="1">
              <a:off x="1340616" y="1131664"/>
              <a:ext cx="53668" cy="158108"/>
            </a:xfrm>
            <a:prstGeom prst="ellipse">
              <a:avLst/>
            </a:prstGeom>
            <a:gradFill rotWithShape="0">
              <a:gsLst>
                <a:gs pos="0">
                  <a:schemeClr val="accent1"/>
                </a:gs>
                <a:gs pos="5000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latin typeface="Comic Sans MS"/>
                <a:ea typeface="+mn-ea"/>
                <a:cs typeface="Comic Sans MS"/>
              </a:endParaRPr>
            </a:p>
          </p:txBody>
        </p:sp>
      </p:grpSp>
      <p:sp>
        <p:nvSpPr>
          <p:cNvPr id="53329" name="TextBox 12"/>
          <p:cNvSpPr txBox="1">
            <a:spLocks noChangeArrowheads="1"/>
          </p:cNvSpPr>
          <p:nvPr/>
        </p:nvSpPr>
        <p:spPr bwMode="auto">
          <a:xfrm>
            <a:off x="8178800" y="3327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/>
          </a:p>
        </p:txBody>
      </p:sp>
      <p:sp>
        <p:nvSpPr>
          <p:cNvPr id="53362" name="Text Box 113"/>
          <p:cNvSpPr txBox="1">
            <a:spLocks noChangeAspect="1" noChangeArrowheads="1"/>
          </p:cNvSpPr>
          <p:nvPr/>
        </p:nvSpPr>
        <p:spPr bwMode="auto">
          <a:xfrm flipH="1">
            <a:off x="5329238" y="2500313"/>
            <a:ext cx="7143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0.9183 Eo </a:t>
            </a:r>
          </a:p>
        </p:txBody>
      </p:sp>
      <p:sp>
        <p:nvSpPr>
          <p:cNvPr id="53363" name="Text Box 117"/>
          <p:cNvSpPr txBox="1">
            <a:spLocks noChangeAspect="1" noChangeArrowheads="1"/>
          </p:cNvSpPr>
          <p:nvPr/>
        </p:nvSpPr>
        <p:spPr bwMode="auto">
          <a:xfrm flipH="1">
            <a:off x="5332413" y="2849563"/>
            <a:ext cx="731837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0.7550 Eo </a:t>
            </a:r>
          </a:p>
        </p:txBody>
      </p:sp>
      <p:sp>
        <p:nvSpPr>
          <p:cNvPr id="53364" name="Text Box 118"/>
          <p:cNvSpPr txBox="1">
            <a:spLocks noChangeAspect="1" noChangeArrowheads="1"/>
          </p:cNvSpPr>
          <p:nvPr/>
        </p:nvSpPr>
        <p:spPr bwMode="auto">
          <a:xfrm flipH="1">
            <a:off x="5329238" y="3167063"/>
            <a:ext cx="714375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0.5917 Eo</a:t>
            </a:r>
          </a:p>
        </p:txBody>
      </p:sp>
      <p:sp>
        <p:nvSpPr>
          <p:cNvPr id="53365" name="Text Box 119"/>
          <p:cNvSpPr txBox="1">
            <a:spLocks noChangeAspect="1" noChangeArrowheads="1"/>
          </p:cNvSpPr>
          <p:nvPr/>
        </p:nvSpPr>
        <p:spPr bwMode="auto">
          <a:xfrm flipH="1">
            <a:off x="5360988" y="3517900"/>
            <a:ext cx="7334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0.4286 Eo</a:t>
            </a:r>
          </a:p>
        </p:txBody>
      </p:sp>
      <p:sp>
        <p:nvSpPr>
          <p:cNvPr id="53366" name="Text Box 113"/>
          <p:cNvSpPr txBox="1">
            <a:spLocks noChangeAspect="1" noChangeArrowheads="1"/>
          </p:cNvSpPr>
          <p:nvPr/>
        </p:nvSpPr>
        <p:spPr bwMode="auto">
          <a:xfrm flipH="1">
            <a:off x="5381625" y="4195763"/>
            <a:ext cx="7302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0.1017  Eo</a:t>
            </a:r>
          </a:p>
        </p:txBody>
      </p:sp>
      <p:sp>
        <p:nvSpPr>
          <p:cNvPr id="53367" name="Text Box 119"/>
          <p:cNvSpPr txBox="1">
            <a:spLocks noChangeAspect="1" noChangeArrowheads="1"/>
          </p:cNvSpPr>
          <p:nvPr/>
        </p:nvSpPr>
        <p:spPr bwMode="auto">
          <a:xfrm flipH="1">
            <a:off x="5380038" y="3889375"/>
            <a:ext cx="7334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0.2650 Eo</a:t>
            </a:r>
          </a:p>
        </p:txBody>
      </p:sp>
      <p:sp>
        <p:nvSpPr>
          <p:cNvPr id="53368" name="Text Box 113"/>
          <p:cNvSpPr txBox="1">
            <a:spLocks noChangeAspect="1" noChangeArrowheads="1"/>
          </p:cNvSpPr>
          <p:nvPr/>
        </p:nvSpPr>
        <p:spPr bwMode="auto">
          <a:xfrm>
            <a:off x="3367088" y="2973388"/>
            <a:ext cx="7842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0.8367 Eo </a:t>
            </a:r>
          </a:p>
        </p:txBody>
      </p:sp>
      <p:sp>
        <p:nvSpPr>
          <p:cNvPr id="53369" name="Text Box 117"/>
          <p:cNvSpPr txBox="1">
            <a:spLocks noChangeAspect="1" noChangeArrowheads="1"/>
          </p:cNvSpPr>
          <p:nvPr/>
        </p:nvSpPr>
        <p:spPr bwMode="auto">
          <a:xfrm>
            <a:off x="3325813" y="3292475"/>
            <a:ext cx="8223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0.6733 Eo </a:t>
            </a:r>
          </a:p>
        </p:txBody>
      </p:sp>
      <p:sp>
        <p:nvSpPr>
          <p:cNvPr id="53370" name="Text Box 118"/>
          <p:cNvSpPr txBox="1">
            <a:spLocks noChangeAspect="1" noChangeArrowheads="1"/>
          </p:cNvSpPr>
          <p:nvPr/>
        </p:nvSpPr>
        <p:spPr bwMode="auto">
          <a:xfrm>
            <a:off x="3313113" y="3630613"/>
            <a:ext cx="70643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0.5100 Eo</a:t>
            </a:r>
          </a:p>
        </p:txBody>
      </p:sp>
      <p:sp>
        <p:nvSpPr>
          <p:cNvPr id="53371" name="Text Box 119"/>
          <p:cNvSpPr txBox="1">
            <a:spLocks noChangeAspect="1" noChangeArrowheads="1"/>
          </p:cNvSpPr>
          <p:nvPr/>
        </p:nvSpPr>
        <p:spPr bwMode="auto">
          <a:xfrm>
            <a:off x="3344863" y="3975100"/>
            <a:ext cx="7635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0.3467 Eo</a:t>
            </a:r>
          </a:p>
        </p:txBody>
      </p:sp>
      <p:sp>
        <p:nvSpPr>
          <p:cNvPr id="53372" name="Text Box 113"/>
          <p:cNvSpPr txBox="1">
            <a:spLocks noChangeAspect="1" noChangeArrowheads="1"/>
          </p:cNvSpPr>
          <p:nvPr/>
        </p:nvSpPr>
        <p:spPr bwMode="auto">
          <a:xfrm>
            <a:off x="3448050" y="2606675"/>
            <a:ext cx="3683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Eo</a:t>
            </a:r>
          </a:p>
        </p:txBody>
      </p:sp>
      <p:sp>
        <p:nvSpPr>
          <p:cNvPr id="53373" name="Text Box 119"/>
          <p:cNvSpPr txBox="1">
            <a:spLocks noChangeAspect="1" noChangeArrowheads="1"/>
          </p:cNvSpPr>
          <p:nvPr/>
        </p:nvSpPr>
        <p:spPr bwMode="auto">
          <a:xfrm>
            <a:off x="3384550" y="4333875"/>
            <a:ext cx="8191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0.1833 Eo</a:t>
            </a:r>
          </a:p>
        </p:txBody>
      </p:sp>
      <p:sp>
        <p:nvSpPr>
          <p:cNvPr id="53374" name="Text Box 119"/>
          <p:cNvSpPr txBox="1">
            <a:spLocks noChangeAspect="1" noChangeArrowheads="1"/>
          </p:cNvSpPr>
          <p:nvPr/>
        </p:nvSpPr>
        <p:spPr bwMode="auto">
          <a:xfrm>
            <a:off x="5194300" y="447675"/>
            <a:ext cx="8191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00">
                <a:solidFill>
                  <a:srgbClr val="FF0000"/>
                </a:solidFill>
                <a:latin typeface="Comic Sans MS" pitchFamily="66" charset="0"/>
              </a:rPr>
              <a:t>0.02 Eo</a:t>
            </a:r>
          </a:p>
        </p:txBody>
      </p:sp>
      <p:sp>
        <p:nvSpPr>
          <p:cNvPr id="53375" name="Text Box 110"/>
          <p:cNvSpPr txBox="1">
            <a:spLocks noChangeArrowheads="1"/>
          </p:cNvSpPr>
          <p:nvPr/>
        </p:nvSpPr>
        <p:spPr bwMode="auto">
          <a:xfrm>
            <a:off x="609600" y="0"/>
            <a:ext cx="7696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600" i="1" dirty="0" err="1" smtClean="0">
                <a:solidFill>
                  <a:srgbClr val="FFFF00"/>
                </a:solidFill>
                <a:latin typeface="+mj-lt"/>
              </a:rPr>
              <a:t>eRHIC</a:t>
            </a:r>
            <a:r>
              <a:rPr lang="en-US" sz="3600" i="1" dirty="0" smtClean="0">
                <a:solidFill>
                  <a:srgbClr val="FFFF00"/>
                </a:solidFill>
                <a:latin typeface="+mj-lt"/>
              </a:rPr>
              <a:t> at BNL</a:t>
            </a:r>
            <a:endParaRPr lang="en-US" sz="3600" i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53376" name="Text Box 110"/>
          <p:cNvSpPr txBox="1">
            <a:spLocks noChangeArrowheads="1"/>
          </p:cNvSpPr>
          <p:nvPr/>
        </p:nvSpPr>
        <p:spPr bwMode="auto">
          <a:xfrm>
            <a:off x="0" y="5257800"/>
            <a:ext cx="227965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Initial </a:t>
            </a:r>
            <a:r>
              <a:rPr lang="en-US" sz="1800" i="1" dirty="0" err="1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1800" i="1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 ~ 5 </a:t>
            </a:r>
            <a:r>
              <a:rPr lang="en-US" sz="1800" i="1" dirty="0" err="1" smtClean="0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</a:p>
          <a:p>
            <a:pPr algn="ctr" eaLnBrk="0" hangingPunct="0"/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Install additional RF cavities over time to reach </a:t>
            </a:r>
            <a:r>
              <a:rPr lang="en-US" sz="1800" i="1" dirty="0" err="1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1800" i="1" baseline="-25000" dirty="0" err="1" smtClean="0">
                <a:solidFill>
                  <a:srgbClr val="FF0000"/>
                </a:solidFill>
                <a:latin typeface="Comic Sans MS" pitchFamily="66" charset="0"/>
              </a:rPr>
              <a:t>e</a:t>
            </a:r>
            <a:r>
              <a:rPr lang="en-US" sz="1800" i="1" baseline="-25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= 30 </a:t>
            </a:r>
            <a:r>
              <a:rPr lang="en-US" sz="1800" i="1" dirty="0" err="1" smtClean="0">
                <a:solidFill>
                  <a:srgbClr val="FF0000"/>
                </a:solidFill>
                <a:latin typeface="Comic Sans MS" pitchFamily="66" charset="0"/>
              </a:rPr>
              <a:t>GeV</a:t>
            </a:r>
            <a:r>
              <a:rPr lang="en-US" sz="1800" i="1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en-US" sz="1800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3377" name="Text Box 110"/>
          <p:cNvSpPr txBox="1">
            <a:spLocks noChangeArrowheads="1"/>
          </p:cNvSpPr>
          <p:nvPr/>
        </p:nvSpPr>
        <p:spPr bwMode="auto">
          <a:xfrm>
            <a:off x="2901950" y="4608513"/>
            <a:ext cx="36449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400" i="1" dirty="0">
                <a:solidFill>
                  <a:srgbClr val="0000FF"/>
                </a:solidFill>
                <a:latin typeface="Comic Sans MS" pitchFamily="66" charset="0"/>
              </a:rPr>
              <a:t>All magnets </a:t>
            </a:r>
            <a:r>
              <a:rPr lang="en-US" sz="1400" i="1" dirty="0" smtClean="0">
                <a:solidFill>
                  <a:srgbClr val="0000FF"/>
                </a:solidFill>
                <a:latin typeface="Comic Sans MS" pitchFamily="66" charset="0"/>
              </a:rPr>
              <a:t>installed </a:t>
            </a:r>
            <a:r>
              <a:rPr lang="en-US" sz="1400" i="1" dirty="0">
                <a:solidFill>
                  <a:srgbClr val="0000FF"/>
                </a:solidFill>
                <a:latin typeface="Comic Sans MS" pitchFamily="66" charset="0"/>
              </a:rPr>
              <a:t>from </a:t>
            </a:r>
            <a:r>
              <a:rPr lang="en-US" sz="1400" i="1" dirty="0" smtClean="0">
                <a:solidFill>
                  <a:srgbClr val="0000FF"/>
                </a:solidFill>
                <a:latin typeface="Comic Sans MS" pitchFamily="66" charset="0"/>
              </a:rPr>
              <a:t>day one</a:t>
            </a:r>
            <a:endParaRPr lang="en-US" sz="1400" i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53378" name="Picture 343" descr="hi_hat_insert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50" y="1720850"/>
            <a:ext cx="14922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79" name="Picture 3" descr="DSC_001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7427446" y="1259353"/>
            <a:ext cx="2061508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9" name="TextBox 338"/>
          <p:cNvSpPr txBox="1"/>
          <p:nvPr/>
        </p:nvSpPr>
        <p:spPr>
          <a:xfrm>
            <a:off x="6447711" y="5001161"/>
            <a:ext cx="2848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E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 ~5-20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 (30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 w/ reduced </a:t>
            </a:r>
            <a:r>
              <a:rPr lang="en-US" sz="2000" dirty="0" err="1" smtClean="0">
                <a:solidFill>
                  <a:schemeClr val="tx1"/>
                </a:solidFill>
              </a:rPr>
              <a:t>lumi</a:t>
            </a:r>
            <a:r>
              <a:rPr lang="en-US" sz="20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2000" dirty="0" err="1" smtClean="0">
                <a:solidFill>
                  <a:schemeClr val="tx1"/>
                </a:solidFill>
              </a:rPr>
              <a:t>E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p</a:t>
            </a:r>
            <a:r>
              <a:rPr lang="en-US" sz="2000" dirty="0" smtClean="0">
                <a:solidFill>
                  <a:schemeClr val="tx1"/>
                </a:solidFill>
              </a:rPr>
              <a:t> 50-250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E</a:t>
            </a:r>
            <a:r>
              <a:rPr lang="en-US" sz="2000" baseline="-25000" dirty="0" smtClean="0">
                <a:solidFill>
                  <a:schemeClr val="tx1"/>
                </a:solidFill>
              </a:rPr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 up to 100 </a:t>
            </a:r>
            <a:r>
              <a:rPr lang="en-US" sz="2000" dirty="0" err="1" smtClean="0">
                <a:solidFill>
                  <a:schemeClr val="tx1"/>
                </a:solidFill>
              </a:rPr>
              <a:t>GeV</a:t>
            </a:r>
            <a:r>
              <a:rPr lang="en-US" sz="2000" dirty="0" smtClean="0">
                <a:solidFill>
                  <a:schemeClr val="tx1"/>
                </a:solidFill>
              </a:rPr>
              <a:t>/n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40" name="Slide Number Placeholder 3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39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advTm="8135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3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66289-FFFA-4C90-B390-A17EF9BC1669}" type="slidenum">
              <a:rPr lang="en-US"/>
              <a:pPr/>
              <a:t>4</a:t>
            </a:fld>
            <a:endParaRPr lang="en-US"/>
          </a:p>
        </p:txBody>
      </p:sp>
      <p:sp>
        <p:nvSpPr>
          <p:cNvPr id="12390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Parton distribution functions inside a nucleon: </a:t>
            </a:r>
            <a:br>
              <a:rPr lang="en-US" sz="3600" dirty="0" smtClean="0"/>
            </a:br>
            <a:r>
              <a:rPr lang="en-US" sz="3600" dirty="0" smtClean="0"/>
              <a:t>The language we’ve developed (so far!)</a:t>
            </a:r>
            <a:endParaRPr lang="en-US" sz="3600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828800"/>
            <a:ext cx="8686800" cy="4343400"/>
            <a:chOff x="144" y="1728"/>
            <a:chExt cx="5472" cy="1541"/>
          </a:xfrm>
        </p:grpSpPr>
        <p:pic>
          <p:nvPicPr>
            <p:cNvPr id="1239044" name="Picture 4" descr="proton_structure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" y="1728"/>
              <a:ext cx="2688" cy="1541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1239045" name="Picture 5" descr="proton_structure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28" y="1728"/>
              <a:ext cx="2688" cy="1536"/>
            </a:xfrm>
            <a:prstGeom prst="rect">
              <a:avLst/>
            </a:prstGeom>
            <a:noFill/>
            <a:ln/>
            <a:effectLst/>
          </p:spPr>
        </p:pic>
      </p:grpSp>
      <p:sp>
        <p:nvSpPr>
          <p:cNvPr id="1239046" name="Text Box 6"/>
          <p:cNvSpPr txBox="1">
            <a:spLocks noChangeArrowheads="1"/>
          </p:cNvSpPr>
          <p:nvPr/>
        </p:nvSpPr>
        <p:spPr bwMode="auto">
          <a:xfrm>
            <a:off x="1360488" y="6140450"/>
            <a:ext cx="4987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900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Halzen</a:t>
            </a:r>
            <a:r>
              <a:rPr lang="en-US" sz="19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and Martin, “Quarks and Leptons”, p. 201</a:t>
            </a:r>
          </a:p>
        </p:txBody>
      </p:sp>
      <p:sp>
        <p:nvSpPr>
          <p:cNvPr id="1239047" name="Text Box 7"/>
          <p:cNvSpPr txBox="1">
            <a:spLocks noChangeArrowheads="1"/>
          </p:cNvSpPr>
          <p:nvPr/>
        </p:nvSpPr>
        <p:spPr bwMode="auto">
          <a:xfrm>
            <a:off x="3245068" y="3551238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x</a:t>
            </a:r>
            <a:r>
              <a:rPr lang="en-US" sz="2000" baseline="-14000" dirty="0" err="1">
                <a:solidFill>
                  <a:schemeClr val="tx1"/>
                </a:solidFill>
              </a:rPr>
              <a:t>Bjorken</a:t>
            </a:r>
            <a:endParaRPr lang="en-US" sz="2000" baseline="-14000" dirty="0">
              <a:solidFill>
                <a:schemeClr val="tx1"/>
              </a:solidFill>
            </a:endParaRPr>
          </a:p>
        </p:txBody>
      </p:sp>
      <p:sp>
        <p:nvSpPr>
          <p:cNvPr id="1239048" name="Text Box 8"/>
          <p:cNvSpPr txBox="1">
            <a:spLocks noChangeArrowheads="1"/>
          </p:cNvSpPr>
          <p:nvPr/>
        </p:nvSpPr>
        <p:spPr bwMode="auto">
          <a:xfrm>
            <a:off x="3352800" y="5776913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x</a:t>
            </a:r>
            <a:r>
              <a:rPr lang="en-US" sz="2000" baseline="-14000">
                <a:solidFill>
                  <a:schemeClr val="tx1"/>
                </a:solidFill>
              </a:rPr>
              <a:t>Bjorken</a:t>
            </a:r>
          </a:p>
        </p:txBody>
      </p:sp>
      <p:sp>
        <p:nvSpPr>
          <p:cNvPr id="1239049" name="Text Box 9"/>
          <p:cNvSpPr txBox="1">
            <a:spLocks noChangeArrowheads="1"/>
          </p:cNvSpPr>
          <p:nvPr/>
        </p:nvSpPr>
        <p:spPr bwMode="auto">
          <a:xfrm>
            <a:off x="4038600" y="35052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0" name="Text Box 10"/>
          <p:cNvSpPr txBox="1">
            <a:spLocks noChangeArrowheads="1"/>
          </p:cNvSpPr>
          <p:nvPr/>
        </p:nvSpPr>
        <p:spPr bwMode="auto">
          <a:xfrm>
            <a:off x="7696200" y="5562600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x</a:t>
            </a:r>
            <a:r>
              <a:rPr lang="en-US" sz="2000" baseline="-14000">
                <a:solidFill>
                  <a:schemeClr val="tx1"/>
                </a:solidFill>
              </a:rPr>
              <a:t>Bjorken</a:t>
            </a:r>
          </a:p>
        </p:txBody>
      </p:sp>
      <p:sp>
        <p:nvSpPr>
          <p:cNvPr id="1239051" name="Text Box 11"/>
          <p:cNvSpPr txBox="1">
            <a:spLocks noChangeArrowheads="1"/>
          </p:cNvSpPr>
          <p:nvPr/>
        </p:nvSpPr>
        <p:spPr bwMode="auto">
          <a:xfrm>
            <a:off x="4191000" y="57150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2" name="Text Box 12"/>
          <p:cNvSpPr txBox="1">
            <a:spLocks noChangeArrowheads="1"/>
          </p:cNvSpPr>
          <p:nvPr/>
        </p:nvSpPr>
        <p:spPr bwMode="auto">
          <a:xfrm>
            <a:off x="8534400" y="54102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3" name="Text Box 13"/>
          <p:cNvSpPr txBox="1">
            <a:spLocks noChangeArrowheads="1"/>
          </p:cNvSpPr>
          <p:nvPr/>
        </p:nvSpPr>
        <p:spPr bwMode="auto">
          <a:xfrm>
            <a:off x="2971800" y="57150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1/3</a:t>
            </a:r>
            <a:endParaRPr lang="en-US" sz="1400" baseline="-14000">
              <a:solidFill>
                <a:schemeClr val="tx1"/>
              </a:solidFill>
            </a:endParaRPr>
          </a:p>
        </p:txBody>
      </p:sp>
      <p:sp>
        <p:nvSpPr>
          <p:cNvPr id="1239054" name="Text Box 14"/>
          <p:cNvSpPr txBox="1">
            <a:spLocks noChangeArrowheads="1"/>
          </p:cNvSpPr>
          <p:nvPr/>
        </p:nvSpPr>
        <p:spPr bwMode="auto">
          <a:xfrm>
            <a:off x="7467600" y="54102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1/3</a:t>
            </a:r>
            <a:endParaRPr lang="en-US" sz="1400" baseline="-14000">
              <a:solidFill>
                <a:schemeClr val="tx1"/>
              </a:solidFill>
            </a:endParaRPr>
          </a:p>
        </p:txBody>
      </p:sp>
      <p:sp>
        <p:nvSpPr>
          <p:cNvPr id="1239055" name="Text Box 15"/>
          <p:cNvSpPr txBox="1">
            <a:spLocks noChangeArrowheads="1"/>
          </p:cNvSpPr>
          <p:nvPr/>
        </p:nvSpPr>
        <p:spPr bwMode="auto">
          <a:xfrm>
            <a:off x="7800975" y="3581400"/>
            <a:ext cx="9144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x</a:t>
            </a:r>
            <a:r>
              <a:rPr lang="en-US" sz="2000" baseline="-14000" dirty="0" err="1">
                <a:solidFill>
                  <a:schemeClr val="tx1"/>
                </a:solidFill>
              </a:rPr>
              <a:t>Bjorken</a:t>
            </a:r>
            <a:endParaRPr lang="en-US" sz="2000" baseline="-14000" dirty="0">
              <a:solidFill>
                <a:schemeClr val="tx1"/>
              </a:solidFill>
            </a:endParaRPr>
          </a:p>
        </p:txBody>
      </p:sp>
      <p:sp>
        <p:nvSpPr>
          <p:cNvPr id="1239056" name="Text Box 16"/>
          <p:cNvSpPr txBox="1">
            <a:spLocks noChangeArrowheads="1"/>
          </p:cNvSpPr>
          <p:nvPr/>
        </p:nvSpPr>
        <p:spPr bwMode="auto">
          <a:xfrm>
            <a:off x="7543800" y="34290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1/3</a:t>
            </a:r>
            <a:endParaRPr lang="en-US" sz="1400" baseline="-14000">
              <a:solidFill>
                <a:schemeClr val="tx1"/>
              </a:solidFill>
            </a:endParaRPr>
          </a:p>
        </p:txBody>
      </p:sp>
      <p:sp>
        <p:nvSpPr>
          <p:cNvPr id="1239057" name="Text Box 17"/>
          <p:cNvSpPr txBox="1">
            <a:spLocks noChangeArrowheads="1"/>
          </p:cNvSpPr>
          <p:nvPr/>
        </p:nvSpPr>
        <p:spPr bwMode="auto">
          <a:xfrm>
            <a:off x="8534400" y="3429000"/>
            <a:ext cx="3048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1</a:t>
            </a:r>
            <a:endParaRPr lang="en-US" sz="1800" baseline="-14000">
              <a:solidFill>
                <a:schemeClr val="tx1"/>
              </a:solidFill>
            </a:endParaRPr>
          </a:p>
        </p:txBody>
      </p:sp>
      <p:sp>
        <p:nvSpPr>
          <p:cNvPr id="1239058" name="Text Box 18"/>
          <p:cNvSpPr txBox="1">
            <a:spLocks noChangeArrowheads="1"/>
          </p:cNvSpPr>
          <p:nvPr/>
        </p:nvSpPr>
        <p:spPr bwMode="auto">
          <a:xfrm>
            <a:off x="7972425" y="4329113"/>
            <a:ext cx="85090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1"/>
                </a:solidFill>
              </a:rPr>
              <a:t>Valence</a:t>
            </a:r>
          </a:p>
        </p:txBody>
      </p:sp>
      <p:sp>
        <p:nvSpPr>
          <p:cNvPr id="1239059" name="Text Box 19"/>
          <p:cNvSpPr txBox="1">
            <a:spLocks noChangeArrowheads="1"/>
          </p:cNvSpPr>
          <p:nvPr/>
        </p:nvSpPr>
        <p:spPr bwMode="auto">
          <a:xfrm>
            <a:off x="7289800" y="3841532"/>
            <a:ext cx="47783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Sea</a:t>
            </a:r>
          </a:p>
        </p:txBody>
      </p:sp>
      <p:sp>
        <p:nvSpPr>
          <p:cNvPr id="1239060" name="Rectangle 20"/>
          <p:cNvSpPr>
            <a:spLocks noChangeArrowheads="1"/>
          </p:cNvSpPr>
          <p:nvPr/>
        </p:nvSpPr>
        <p:spPr bwMode="auto">
          <a:xfrm>
            <a:off x="7696200" y="3962400"/>
            <a:ext cx="381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061" name="Text Box 21"/>
          <p:cNvSpPr txBox="1">
            <a:spLocks noChangeArrowheads="1"/>
          </p:cNvSpPr>
          <p:nvPr/>
        </p:nvSpPr>
        <p:spPr bwMode="auto">
          <a:xfrm>
            <a:off x="276225" y="2400300"/>
            <a:ext cx="16192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A point particle</a:t>
            </a:r>
          </a:p>
        </p:txBody>
      </p:sp>
      <p:sp>
        <p:nvSpPr>
          <p:cNvPr id="1239062" name="Text Box 22"/>
          <p:cNvSpPr txBox="1">
            <a:spLocks noChangeArrowheads="1"/>
          </p:cNvSpPr>
          <p:nvPr/>
        </p:nvSpPr>
        <p:spPr bwMode="auto">
          <a:xfrm>
            <a:off x="260350" y="4176713"/>
            <a:ext cx="17208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3 valence quarks</a:t>
            </a:r>
          </a:p>
        </p:txBody>
      </p:sp>
      <p:sp>
        <p:nvSpPr>
          <p:cNvPr id="1239063" name="Text Box 23"/>
          <p:cNvSpPr txBox="1">
            <a:spLocks noChangeArrowheads="1"/>
          </p:cNvSpPr>
          <p:nvPr/>
        </p:nvSpPr>
        <p:spPr bwMode="auto">
          <a:xfrm>
            <a:off x="4660900" y="2009775"/>
            <a:ext cx="23495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3 bound valence quarks</a:t>
            </a:r>
          </a:p>
        </p:txBody>
      </p:sp>
      <p:sp>
        <p:nvSpPr>
          <p:cNvPr id="1239065" name="Text Box 25"/>
          <p:cNvSpPr txBox="1">
            <a:spLocks noChangeArrowheads="1"/>
          </p:cNvSpPr>
          <p:nvPr/>
        </p:nvSpPr>
        <p:spPr bwMode="auto">
          <a:xfrm>
            <a:off x="6205538" y="5535613"/>
            <a:ext cx="7318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chemeClr val="tx1"/>
                </a:solidFill>
              </a:rPr>
              <a:t>Small x</a:t>
            </a:r>
          </a:p>
        </p:txBody>
      </p:sp>
      <p:sp>
        <p:nvSpPr>
          <p:cNvPr id="1239066" name="Text Box 26"/>
          <p:cNvSpPr txBox="1">
            <a:spLocks noChangeArrowheads="1"/>
          </p:cNvSpPr>
          <p:nvPr/>
        </p:nvSpPr>
        <p:spPr bwMode="auto">
          <a:xfrm>
            <a:off x="787400" y="1066800"/>
            <a:ext cx="721922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FFFFCC"/>
                </a:solidFill>
              </a:rPr>
              <a:t>What momentum fraction would the scattering particle carry </a:t>
            </a:r>
          </a:p>
          <a:p>
            <a:r>
              <a:rPr lang="en-US" sz="2200" dirty="0">
                <a:solidFill>
                  <a:srgbClr val="FFFFCC"/>
                </a:solidFill>
              </a:rPr>
              <a:t>if the proton were made of …</a:t>
            </a:r>
          </a:p>
        </p:txBody>
      </p:sp>
      <p:sp>
        <p:nvSpPr>
          <p:cNvPr id="1239068" name="Rectangle 28"/>
          <p:cNvSpPr>
            <a:spLocks noChangeArrowheads="1"/>
          </p:cNvSpPr>
          <p:nvPr/>
        </p:nvSpPr>
        <p:spPr bwMode="auto">
          <a:xfrm>
            <a:off x="7216775" y="4267200"/>
            <a:ext cx="457200" cy="1096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876800" y="3795932"/>
            <a:ext cx="9906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9064" name="Text Box 24"/>
          <p:cNvSpPr txBox="1">
            <a:spLocks noChangeArrowheads="1"/>
          </p:cNvSpPr>
          <p:nvPr/>
        </p:nvSpPr>
        <p:spPr bwMode="auto">
          <a:xfrm>
            <a:off x="4602465" y="3559681"/>
            <a:ext cx="2970237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700" dirty="0">
                <a:solidFill>
                  <a:schemeClr val="tx1"/>
                </a:solidFill>
              </a:rPr>
              <a:t>3 bound valence quarks </a:t>
            </a:r>
            <a:r>
              <a:rPr lang="en-US" sz="1700" dirty="0" smtClean="0">
                <a:solidFill>
                  <a:schemeClr val="tx1"/>
                </a:solidFill>
              </a:rPr>
              <a:t>+ some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lang="en-US" sz="1700" dirty="0" smtClean="0">
                <a:solidFill>
                  <a:schemeClr val="tx1"/>
                </a:solidFill>
              </a:rPr>
              <a:t>low-momentum </a:t>
            </a:r>
            <a:r>
              <a:rPr lang="en-US" sz="1700" dirty="0">
                <a:solidFill>
                  <a:schemeClr val="tx1"/>
                </a:solidFill>
              </a:rPr>
              <a:t>sea quarks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Medium-Energy EIC at </a:t>
            </a:r>
            <a:r>
              <a:rPr lang="en-US" dirty="0" err="1" smtClean="0"/>
              <a:t>JLab</a:t>
            </a:r>
            <a:r>
              <a:rPr lang="en-US" dirty="0" smtClean="0"/>
              <a:t> (MEIC)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2270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81088"/>
            <a:ext cx="554355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943601" y="1676400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= 3-11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baseline="-25000" dirty="0" smtClean="0"/>
              <a:t> </a:t>
            </a:r>
            <a:r>
              <a:rPr lang="en-US" dirty="0" smtClean="0"/>
              <a:t>~100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E</a:t>
            </a:r>
            <a:r>
              <a:rPr lang="en-US" baseline="-25000" dirty="0" smtClean="0"/>
              <a:t>A </a:t>
            </a:r>
            <a:r>
              <a:rPr lang="en-US" dirty="0" smtClean="0"/>
              <a:t>~50 </a:t>
            </a:r>
            <a:r>
              <a:rPr lang="en-US" dirty="0" err="1" smtClean="0"/>
              <a:t>GeV</a:t>
            </a:r>
            <a:r>
              <a:rPr lang="en-US" dirty="0" smtClean="0"/>
              <a:t>/n</a:t>
            </a:r>
          </a:p>
          <a:p>
            <a:endParaRPr lang="en-US" dirty="0" smtClean="0"/>
          </a:p>
          <a:p>
            <a:r>
              <a:rPr lang="en-US" dirty="0" smtClean="0"/>
              <a:t>Upgradable to high-energy machine: 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~20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 ~ 250 </a:t>
            </a:r>
            <a:r>
              <a:rPr lang="en-US" dirty="0" err="1" smtClean="0"/>
              <a:t>GeV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concepts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43000"/>
            <a:ext cx="8458200" cy="4495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Detector will need to measure</a:t>
            </a:r>
          </a:p>
          <a:p>
            <a:r>
              <a:rPr lang="en-US" dirty="0" smtClean="0"/>
              <a:t>Inclusive processes</a:t>
            </a:r>
          </a:p>
          <a:p>
            <a:pPr lvl="1"/>
            <a:r>
              <a:rPr lang="en-US" dirty="0" smtClean="0"/>
              <a:t>Detect scattered electron with high precision</a:t>
            </a:r>
          </a:p>
          <a:p>
            <a:r>
              <a:rPr lang="en-US" dirty="0" smtClean="0"/>
              <a:t>Semi-inclusive processes</a:t>
            </a:r>
          </a:p>
          <a:p>
            <a:pPr lvl="1"/>
            <a:r>
              <a:rPr lang="en-US" dirty="0" smtClean="0"/>
              <a:t>Detect at least one final-state hadron in addition to scattered electron</a:t>
            </a:r>
          </a:p>
          <a:p>
            <a:r>
              <a:rPr lang="en-US" dirty="0" smtClean="0"/>
              <a:t>Exclusive processes</a:t>
            </a:r>
          </a:p>
          <a:p>
            <a:pPr lvl="1"/>
            <a:r>
              <a:rPr lang="en-US" dirty="0" smtClean="0"/>
              <a:t>Detect all final-state particles in the reaction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471488" y="3200400"/>
            <a:ext cx="4938712" cy="3657600"/>
            <a:chOff x="471488" y="3200400"/>
            <a:chExt cx="4938712" cy="3657600"/>
          </a:xfrm>
        </p:grpSpPr>
        <p:grpSp>
          <p:nvGrpSpPr>
            <p:cNvPr id="67" name="Group 66"/>
            <p:cNvGrpSpPr/>
            <p:nvPr/>
          </p:nvGrpSpPr>
          <p:grpSpPr>
            <a:xfrm>
              <a:off x="533400" y="3200400"/>
              <a:ext cx="4876800" cy="3657600"/>
              <a:chOff x="0" y="3200400"/>
              <a:chExt cx="4876800" cy="3657600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0" y="3200400"/>
                <a:ext cx="4876800" cy="36576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rgbClr val="FFFF99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TextBox 33"/>
              <p:cNvSpPr txBox="1">
                <a:spLocks noChangeArrowheads="1"/>
              </p:cNvSpPr>
              <p:nvPr/>
            </p:nvSpPr>
            <p:spPr bwMode="auto">
              <a:xfrm>
                <a:off x="1447800" y="3248025"/>
                <a:ext cx="190500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1">
                    <a:solidFill>
                      <a:srgbClr val="FF0000"/>
                    </a:solidFill>
                    <a:latin typeface="Candara" pitchFamily="34" charset="0"/>
                  </a:rPr>
                  <a:t>Central detector</a:t>
                </a:r>
                <a:endParaRPr lang="en-US" sz="1800" b="1">
                  <a:solidFill>
                    <a:prstClr val="black"/>
                  </a:solidFill>
                  <a:latin typeface="Candara" pitchFamily="34" charset="0"/>
                </a:endParaRPr>
              </a:p>
            </p:txBody>
          </p:sp>
          <p:sp>
            <p:nvSpPr>
              <p:cNvPr id="16" name="AutoShape 1"/>
              <p:cNvSpPr>
                <a:spLocks noChangeArrowheads="1"/>
              </p:cNvSpPr>
              <p:nvPr/>
            </p:nvSpPr>
            <p:spPr bwMode="auto">
              <a:xfrm>
                <a:off x="1217613" y="4217987"/>
                <a:ext cx="1909762" cy="1477963"/>
              </a:xfrm>
              <a:prstGeom prst="roundRect">
                <a:avLst>
                  <a:gd name="adj" fmla="val 116"/>
                </a:avLst>
              </a:prstGeom>
              <a:solidFill>
                <a:srgbClr val="CCFFFF">
                  <a:alpha val="98038"/>
                </a:srgbClr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Line 2"/>
              <p:cNvSpPr>
                <a:spLocks noChangeShapeType="1"/>
              </p:cNvSpPr>
              <p:nvPr/>
            </p:nvSpPr>
            <p:spPr bwMode="auto">
              <a:xfrm flipV="1">
                <a:off x="533400" y="4957762"/>
                <a:ext cx="4267200" cy="95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18" name="Line 3"/>
              <p:cNvSpPr>
                <a:spLocks noChangeShapeType="1"/>
              </p:cNvSpPr>
              <p:nvPr/>
            </p:nvSpPr>
            <p:spPr bwMode="auto">
              <a:xfrm>
                <a:off x="1981200" y="4956175"/>
                <a:ext cx="2293938" cy="147796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19" name="Line 4"/>
              <p:cNvSpPr>
                <a:spLocks noChangeShapeType="1"/>
              </p:cNvSpPr>
              <p:nvPr/>
            </p:nvSpPr>
            <p:spPr bwMode="auto">
              <a:xfrm flipV="1">
                <a:off x="1981200" y="3478212"/>
                <a:ext cx="2293938" cy="147955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20" name="AutoShape 6"/>
              <p:cNvSpPr>
                <a:spLocks noChangeArrowheads="1"/>
              </p:cNvSpPr>
              <p:nvPr/>
            </p:nvSpPr>
            <p:spPr bwMode="auto">
              <a:xfrm>
                <a:off x="1035050" y="4035425"/>
                <a:ext cx="2417763" cy="184150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646 w 21600"/>
                  <a:gd name="T13" fmla="*/ 2646 h 21600"/>
                  <a:gd name="T14" fmla="*/ 18954 w 21600"/>
                  <a:gd name="T15" fmla="*/ 1895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692" y="21600"/>
                    </a:lnTo>
                    <a:lnTo>
                      <a:pt x="1990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21" name="AutoShape 14"/>
              <p:cNvSpPr>
                <a:spLocks noChangeArrowheads="1"/>
              </p:cNvSpPr>
              <p:nvPr/>
            </p:nvSpPr>
            <p:spPr bwMode="auto">
              <a:xfrm>
                <a:off x="1517650" y="4616450"/>
                <a:ext cx="938213" cy="679450"/>
              </a:xfrm>
              <a:prstGeom prst="roundRect">
                <a:avLst>
                  <a:gd name="adj" fmla="val 579"/>
                </a:avLst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AutoShape 15"/>
              <p:cNvSpPr>
                <a:spLocks noChangeArrowheads="1"/>
              </p:cNvSpPr>
              <p:nvPr/>
            </p:nvSpPr>
            <p:spPr bwMode="auto">
              <a:xfrm>
                <a:off x="3005138" y="4248150"/>
                <a:ext cx="114300" cy="1401762"/>
              </a:xfrm>
              <a:prstGeom prst="roundRect">
                <a:avLst>
                  <a:gd name="adj" fmla="val 579"/>
                </a:avLst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AutoShape 16"/>
              <p:cNvSpPr>
                <a:spLocks noChangeArrowheads="1"/>
              </p:cNvSpPr>
              <p:nvPr/>
            </p:nvSpPr>
            <p:spPr bwMode="auto">
              <a:xfrm>
                <a:off x="1295400" y="4219575"/>
                <a:ext cx="1711325" cy="109537"/>
              </a:xfrm>
              <a:prstGeom prst="roundRect">
                <a:avLst>
                  <a:gd name="adj" fmla="val 579"/>
                </a:avLst>
              </a:prstGeom>
              <a:solidFill>
                <a:srgbClr val="CC663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17"/>
              <p:cNvSpPr>
                <a:spLocks noChangeArrowheads="1"/>
              </p:cNvSpPr>
              <p:nvPr/>
            </p:nvSpPr>
            <p:spPr bwMode="auto">
              <a:xfrm>
                <a:off x="1890713" y="4868862"/>
                <a:ext cx="192087" cy="185738"/>
              </a:xfrm>
              <a:prstGeom prst="irregularSeal2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AutoShape 18"/>
              <p:cNvSpPr>
                <a:spLocks noChangeArrowheads="1"/>
              </p:cNvSpPr>
              <p:nvPr/>
            </p:nvSpPr>
            <p:spPr bwMode="auto">
              <a:xfrm>
                <a:off x="1295400" y="5578475"/>
                <a:ext cx="1711325" cy="111125"/>
              </a:xfrm>
              <a:prstGeom prst="roundRect">
                <a:avLst>
                  <a:gd name="adj" fmla="val 579"/>
                </a:avLst>
              </a:prstGeom>
              <a:solidFill>
                <a:srgbClr val="CC663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AutoShape 19"/>
              <p:cNvSpPr>
                <a:spLocks noChangeArrowheads="1"/>
              </p:cNvSpPr>
              <p:nvPr/>
            </p:nvSpPr>
            <p:spPr bwMode="auto">
              <a:xfrm>
                <a:off x="2690813" y="4500562"/>
                <a:ext cx="114300" cy="922338"/>
              </a:xfrm>
              <a:prstGeom prst="roundRect">
                <a:avLst>
                  <a:gd name="adj" fmla="val 579"/>
                </a:avLst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AutoShape 20"/>
              <p:cNvSpPr>
                <a:spLocks noChangeArrowheads="1"/>
              </p:cNvSpPr>
              <p:nvPr/>
            </p:nvSpPr>
            <p:spPr bwMode="auto">
              <a:xfrm>
                <a:off x="1779588" y="4373562"/>
                <a:ext cx="1146175" cy="258763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023 w 21600"/>
                  <a:gd name="T13" fmla="*/ 6023 h 21600"/>
                  <a:gd name="T14" fmla="*/ 15577 w 21600"/>
                  <a:gd name="T15" fmla="*/ 155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445" y="21600"/>
                    </a:lnTo>
                    <a:lnTo>
                      <a:pt x="1315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808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28" name="AutoShape 21"/>
              <p:cNvSpPr>
                <a:spLocks noChangeArrowheads="1"/>
              </p:cNvSpPr>
              <p:nvPr/>
            </p:nvSpPr>
            <p:spPr bwMode="auto">
              <a:xfrm flipV="1">
                <a:off x="1785938" y="5292725"/>
                <a:ext cx="1146175" cy="258762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6023 w 21600"/>
                  <a:gd name="T13" fmla="*/ 6023 h 21600"/>
                  <a:gd name="T14" fmla="*/ 15577 w 21600"/>
                  <a:gd name="T15" fmla="*/ 1557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8445" y="21600"/>
                    </a:lnTo>
                    <a:lnTo>
                      <a:pt x="13155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808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29" name="AutoShape 22"/>
              <p:cNvSpPr>
                <a:spLocks noChangeArrowheads="1"/>
              </p:cNvSpPr>
              <p:nvPr/>
            </p:nvSpPr>
            <p:spPr bwMode="auto">
              <a:xfrm>
                <a:off x="3763963" y="3751262"/>
                <a:ext cx="190500" cy="2400300"/>
              </a:xfrm>
              <a:prstGeom prst="roundRect">
                <a:avLst>
                  <a:gd name="adj" fmla="val 579"/>
                </a:avLst>
              </a:prstGeom>
              <a:solidFill>
                <a:srgbClr val="FF6633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23"/>
              <p:cNvSpPr>
                <a:spLocks noChangeArrowheads="1"/>
              </p:cNvSpPr>
              <p:nvPr/>
            </p:nvSpPr>
            <p:spPr bwMode="auto">
              <a:xfrm>
                <a:off x="3975100" y="3576637"/>
                <a:ext cx="190500" cy="2770188"/>
              </a:xfrm>
              <a:prstGeom prst="roundRect">
                <a:avLst>
                  <a:gd name="adj" fmla="val 579"/>
                </a:avLst>
              </a:prstGeom>
              <a:solidFill>
                <a:srgbClr val="E6E6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AutoShape 24"/>
              <p:cNvSpPr>
                <a:spLocks noChangeArrowheads="1"/>
              </p:cNvSpPr>
              <p:nvPr/>
            </p:nvSpPr>
            <p:spPr bwMode="auto">
              <a:xfrm>
                <a:off x="4186238" y="4033837"/>
                <a:ext cx="190500" cy="1846263"/>
              </a:xfrm>
              <a:prstGeom prst="roundRect">
                <a:avLst>
                  <a:gd name="adj" fmla="val 579"/>
                </a:avLst>
              </a:prstGeom>
              <a:solidFill>
                <a:srgbClr val="E6E6E6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AutoShape 25"/>
              <p:cNvSpPr>
                <a:spLocks noChangeArrowheads="1"/>
              </p:cNvSpPr>
              <p:nvPr/>
            </p:nvSpPr>
            <p:spPr bwMode="auto">
              <a:xfrm>
                <a:off x="3717925" y="3821112"/>
                <a:ext cx="39688" cy="2274888"/>
              </a:xfrm>
              <a:prstGeom prst="roundRect">
                <a:avLst>
                  <a:gd name="adj" fmla="val 579"/>
                </a:avLst>
              </a:prstGeom>
              <a:solidFill>
                <a:srgbClr val="00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AutoShape 26"/>
              <p:cNvSpPr>
                <a:spLocks noChangeArrowheads="1"/>
              </p:cNvSpPr>
              <p:nvPr/>
            </p:nvSpPr>
            <p:spPr bwMode="auto">
              <a:xfrm>
                <a:off x="720725" y="3973512"/>
                <a:ext cx="38100" cy="1993900"/>
              </a:xfrm>
              <a:prstGeom prst="roundRect">
                <a:avLst>
                  <a:gd name="adj" fmla="val 579"/>
                </a:avLst>
              </a:prstGeom>
              <a:solidFill>
                <a:srgbClr val="00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Text Box 27"/>
              <p:cNvSpPr txBox="1">
                <a:spLocks noChangeArrowheads="1"/>
              </p:cNvSpPr>
              <p:nvPr/>
            </p:nvSpPr>
            <p:spPr bwMode="auto">
              <a:xfrm rot="-5400000">
                <a:off x="3253581" y="4831556"/>
                <a:ext cx="1239838" cy="2857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74520" rIns="90000" bIns="46800">
                <a:spAutoFit/>
              </a:bodyPr>
              <a:lstStyle/>
              <a:p>
                <a:pPr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200" dirty="0">
                    <a:solidFill>
                      <a:srgbClr val="000000"/>
                    </a:solidFill>
                  </a:rPr>
                  <a:t>EM Calorimeter</a:t>
                </a:r>
              </a:p>
            </p:txBody>
          </p:sp>
          <p:sp>
            <p:nvSpPr>
              <p:cNvPr id="35" name="Text Box 28"/>
              <p:cNvSpPr txBox="1">
                <a:spLocks noChangeArrowheads="1"/>
              </p:cNvSpPr>
              <p:nvPr/>
            </p:nvSpPr>
            <p:spPr bwMode="auto">
              <a:xfrm rot="-5400000">
                <a:off x="3338513" y="4741862"/>
                <a:ext cx="1511300" cy="2857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74520" rIns="90000" bIns="46800">
                <a:spAutoFit/>
              </a:bodyPr>
              <a:lstStyle/>
              <a:p>
                <a:pPr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200">
                    <a:solidFill>
                      <a:srgbClr val="000000"/>
                    </a:solidFill>
                  </a:rPr>
                  <a:t>Hadron Calorimeter</a:t>
                </a:r>
              </a:p>
            </p:txBody>
          </p:sp>
          <p:sp>
            <p:nvSpPr>
              <p:cNvPr id="36" name="Text Box 29"/>
              <p:cNvSpPr txBox="1">
                <a:spLocks noChangeArrowheads="1"/>
              </p:cNvSpPr>
              <p:nvPr/>
            </p:nvSpPr>
            <p:spPr bwMode="auto">
              <a:xfrm rot="-5400000">
                <a:off x="3716338" y="4706937"/>
                <a:ext cx="1181100" cy="2857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74520" rIns="90000" bIns="46800">
                <a:spAutoFit/>
              </a:bodyPr>
              <a:lstStyle/>
              <a:p>
                <a:pPr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200">
                    <a:solidFill>
                      <a:srgbClr val="000000"/>
                    </a:solidFill>
                  </a:rPr>
                  <a:t>Muon Detector</a:t>
                </a:r>
              </a:p>
            </p:txBody>
          </p:sp>
          <p:sp>
            <p:nvSpPr>
              <p:cNvPr id="37" name="AutoShape 30"/>
              <p:cNvSpPr>
                <a:spLocks noChangeArrowheads="1"/>
              </p:cNvSpPr>
              <p:nvPr/>
            </p:nvSpPr>
            <p:spPr bwMode="auto">
              <a:xfrm rot="16200000" flipH="1">
                <a:off x="-873125" y="4860925"/>
                <a:ext cx="2954337" cy="192088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505 w 21600"/>
                  <a:gd name="T13" fmla="*/ 2505 h 21600"/>
                  <a:gd name="T14" fmla="*/ 19095 w 21600"/>
                  <a:gd name="T15" fmla="*/ 1909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409" y="21600"/>
                    </a:lnTo>
                    <a:lnTo>
                      <a:pt x="2019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6633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38" name="Text Box 31"/>
              <p:cNvSpPr txBox="1">
                <a:spLocks noChangeArrowheads="1"/>
              </p:cNvSpPr>
              <p:nvPr/>
            </p:nvSpPr>
            <p:spPr bwMode="auto">
              <a:xfrm rot="-5400000">
                <a:off x="15081" y="4641056"/>
                <a:ext cx="1239838" cy="2857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74520" rIns="90000" bIns="46800">
                <a:spAutoFit/>
              </a:bodyPr>
              <a:lstStyle/>
              <a:p>
                <a:pPr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200">
                    <a:solidFill>
                      <a:srgbClr val="000000"/>
                    </a:solidFill>
                  </a:rPr>
                  <a:t>EM Calorimeter</a:t>
                </a:r>
              </a:p>
            </p:txBody>
          </p:sp>
          <p:sp>
            <p:nvSpPr>
              <p:cNvPr id="39" name="AutoShape 33"/>
              <p:cNvSpPr>
                <a:spLocks noChangeArrowheads="1"/>
              </p:cNvSpPr>
              <p:nvPr/>
            </p:nvSpPr>
            <p:spPr bwMode="auto">
              <a:xfrm>
                <a:off x="1041400" y="3665537"/>
                <a:ext cx="2370138" cy="369888"/>
              </a:xfrm>
              <a:prstGeom prst="roundRect">
                <a:avLst>
                  <a:gd name="adj" fmla="val 579"/>
                </a:avLst>
              </a:prstGeom>
              <a:solidFill>
                <a:srgbClr val="CCCC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Text Box 34"/>
              <p:cNvSpPr txBox="1">
                <a:spLocks noChangeArrowheads="1"/>
              </p:cNvSpPr>
              <p:nvPr/>
            </p:nvSpPr>
            <p:spPr bwMode="auto">
              <a:xfrm>
                <a:off x="1074738" y="3730625"/>
                <a:ext cx="2311400" cy="2857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74520" rIns="90000" bIns="46800">
                <a:spAutoFit/>
              </a:bodyPr>
              <a:lstStyle/>
              <a:p>
                <a:pPr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200">
                    <a:solidFill>
                      <a:srgbClr val="000000"/>
                    </a:solidFill>
                  </a:rPr>
                  <a:t>Solenoid yoke + Muon Detector</a:t>
                </a:r>
              </a:p>
            </p:txBody>
          </p:sp>
          <p:sp>
            <p:nvSpPr>
              <p:cNvPr id="41" name="Text Box 35"/>
              <p:cNvSpPr txBox="1">
                <a:spLocks noChangeArrowheads="1"/>
              </p:cNvSpPr>
              <p:nvPr/>
            </p:nvSpPr>
            <p:spPr bwMode="auto">
              <a:xfrm>
                <a:off x="3402013" y="3614737"/>
                <a:ext cx="485775" cy="2857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74520" rIns="90000" bIns="46800">
                <a:spAutoFit/>
              </a:bodyPr>
              <a:lstStyle/>
              <a:p>
                <a:pPr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200">
                    <a:solidFill>
                      <a:srgbClr val="000000"/>
                    </a:solidFill>
                  </a:rPr>
                  <a:t>TOF</a:t>
                </a:r>
              </a:p>
            </p:txBody>
          </p:sp>
          <p:sp>
            <p:nvSpPr>
              <p:cNvPr id="42" name="AutoShape 36"/>
              <p:cNvSpPr>
                <a:spLocks noChangeArrowheads="1"/>
              </p:cNvSpPr>
              <p:nvPr/>
            </p:nvSpPr>
            <p:spPr bwMode="auto">
              <a:xfrm>
                <a:off x="1181100" y="4383087"/>
                <a:ext cx="114300" cy="1165225"/>
              </a:xfrm>
              <a:prstGeom prst="roundRect">
                <a:avLst>
                  <a:gd name="adj" fmla="val 579"/>
                </a:avLst>
              </a:prstGeom>
              <a:solidFill>
                <a:srgbClr val="FF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AutoShape 37"/>
              <p:cNvSpPr>
                <a:spLocks noChangeArrowheads="1"/>
              </p:cNvSpPr>
              <p:nvPr/>
            </p:nvSpPr>
            <p:spPr bwMode="auto">
              <a:xfrm rot="16200000" flipH="1">
                <a:off x="60325" y="4765675"/>
                <a:ext cx="1846263" cy="382587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485 w 21600"/>
                  <a:gd name="T13" fmla="*/ 3485 h 21600"/>
                  <a:gd name="T14" fmla="*/ 18115 w 21600"/>
                  <a:gd name="T15" fmla="*/ 1811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369" y="21600"/>
                    </a:lnTo>
                    <a:lnTo>
                      <a:pt x="1823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99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44" name="Text Box 38"/>
              <p:cNvSpPr txBox="1">
                <a:spLocks noChangeArrowheads="1"/>
              </p:cNvSpPr>
              <p:nvPr/>
            </p:nvSpPr>
            <p:spPr bwMode="auto">
              <a:xfrm rot="-5400000">
                <a:off x="692944" y="4648994"/>
                <a:ext cx="604837" cy="2857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74520" rIns="90000" bIns="46800">
                <a:spAutoFit/>
              </a:bodyPr>
              <a:lstStyle/>
              <a:p>
                <a:pPr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200">
                    <a:solidFill>
                      <a:srgbClr val="000000"/>
                    </a:solidFill>
                  </a:rPr>
                  <a:t>HTCC</a:t>
                </a:r>
              </a:p>
            </p:txBody>
          </p:sp>
          <p:sp>
            <p:nvSpPr>
              <p:cNvPr id="45" name="AutoShape 39"/>
              <p:cNvSpPr>
                <a:spLocks noChangeArrowheads="1"/>
              </p:cNvSpPr>
              <p:nvPr/>
            </p:nvSpPr>
            <p:spPr bwMode="auto">
              <a:xfrm flipV="1">
                <a:off x="1036638" y="5689600"/>
                <a:ext cx="2417762" cy="185737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646 w 21600"/>
                  <a:gd name="T13" fmla="*/ 2646 h 21600"/>
                  <a:gd name="T14" fmla="*/ 18954 w 21600"/>
                  <a:gd name="T15" fmla="*/ 1895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1692" y="21600"/>
                    </a:lnTo>
                    <a:lnTo>
                      <a:pt x="1990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C0C0C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46" name="AutoShape 40"/>
              <p:cNvSpPr>
                <a:spLocks noChangeArrowheads="1"/>
              </p:cNvSpPr>
              <p:nvPr/>
            </p:nvSpPr>
            <p:spPr bwMode="auto">
              <a:xfrm>
                <a:off x="1041400" y="5875337"/>
                <a:ext cx="2370138" cy="369888"/>
              </a:xfrm>
              <a:prstGeom prst="roundRect">
                <a:avLst>
                  <a:gd name="adj" fmla="val 579"/>
                </a:avLst>
              </a:prstGeom>
              <a:solidFill>
                <a:srgbClr val="CCCC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utoShape 41"/>
              <p:cNvSpPr>
                <a:spLocks noChangeArrowheads="1"/>
              </p:cNvSpPr>
              <p:nvPr/>
            </p:nvSpPr>
            <p:spPr bwMode="auto">
              <a:xfrm rot="5400000">
                <a:off x="2309812" y="4670425"/>
                <a:ext cx="2214563" cy="573088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560 w 21600"/>
                  <a:gd name="T13" fmla="*/ 3560 h 21600"/>
                  <a:gd name="T14" fmla="*/ 18040 w 21600"/>
                  <a:gd name="T15" fmla="*/ 1804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3519" y="21600"/>
                    </a:lnTo>
                    <a:lnTo>
                      <a:pt x="1808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9966CC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48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3185319" y="4637881"/>
                <a:ext cx="554038" cy="2857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74520" rIns="90000" bIns="46800">
                <a:spAutoFit/>
              </a:bodyPr>
              <a:lstStyle/>
              <a:p>
                <a:pPr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200">
                    <a:solidFill>
                      <a:srgbClr val="000000"/>
                    </a:solidFill>
                  </a:rPr>
                  <a:t>RICH</a:t>
                </a:r>
              </a:p>
            </p:txBody>
          </p:sp>
          <p:sp>
            <p:nvSpPr>
              <p:cNvPr id="49" name="AutoShape 43"/>
              <p:cNvSpPr>
                <a:spLocks noChangeArrowheads="1"/>
              </p:cNvSpPr>
              <p:nvPr/>
            </p:nvSpPr>
            <p:spPr bwMode="auto">
              <a:xfrm rot="3300000">
                <a:off x="3190875" y="3873500"/>
                <a:ext cx="36513" cy="611187"/>
              </a:xfrm>
              <a:prstGeom prst="roundRect">
                <a:avLst>
                  <a:gd name="adj" fmla="val 579"/>
                </a:avLst>
              </a:prstGeom>
              <a:solidFill>
                <a:srgbClr val="00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AutoShape 44"/>
              <p:cNvSpPr>
                <a:spLocks noChangeArrowheads="1"/>
              </p:cNvSpPr>
              <p:nvPr/>
            </p:nvSpPr>
            <p:spPr bwMode="auto">
              <a:xfrm>
                <a:off x="1173163" y="4316412"/>
                <a:ext cx="1803400" cy="58738"/>
              </a:xfrm>
              <a:prstGeom prst="roundRect">
                <a:avLst>
                  <a:gd name="adj" fmla="val 579"/>
                </a:avLst>
              </a:prstGeom>
              <a:solidFill>
                <a:srgbClr val="008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AutoShape 45"/>
              <p:cNvSpPr>
                <a:spLocks noChangeArrowheads="1"/>
              </p:cNvSpPr>
              <p:nvPr/>
            </p:nvSpPr>
            <p:spPr bwMode="auto">
              <a:xfrm rot="-3300000">
                <a:off x="3188494" y="5437981"/>
                <a:ext cx="36513" cy="612775"/>
              </a:xfrm>
              <a:prstGeom prst="roundRect">
                <a:avLst>
                  <a:gd name="adj" fmla="val 579"/>
                </a:avLst>
              </a:prstGeom>
              <a:solidFill>
                <a:srgbClr val="00FF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AutoShape 46"/>
              <p:cNvSpPr>
                <a:spLocks noChangeArrowheads="1"/>
              </p:cNvSpPr>
              <p:nvPr/>
            </p:nvSpPr>
            <p:spPr bwMode="auto">
              <a:xfrm flipV="1">
                <a:off x="1211263" y="5295900"/>
                <a:ext cx="1435100" cy="260350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295 w 21600"/>
                  <a:gd name="T13" fmla="*/ 4295 h 21600"/>
                  <a:gd name="T14" fmla="*/ 17305 w 21600"/>
                  <a:gd name="T15" fmla="*/ 173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989" y="21600"/>
                    </a:lnTo>
                    <a:lnTo>
                      <a:pt x="1661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808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53" name="AutoShape 47"/>
              <p:cNvSpPr>
                <a:spLocks noChangeArrowheads="1"/>
              </p:cNvSpPr>
              <p:nvPr/>
            </p:nvSpPr>
            <p:spPr bwMode="auto">
              <a:xfrm>
                <a:off x="1173163" y="5541962"/>
                <a:ext cx="1803400" cy="58738"/>
              </a:xfrm>
              <a:prstGeom prst="roundRect">
                <a:avLst>
                  <a:gd name="adj" fmla="val 579"/>
                </a:avLst>
              </a:prstGeom>
              <a:solidFill>
                <a:srgbClr val="008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AutoShape 48"/>
              <p:cNvSpPr>
                <a:spLocks noChangeArrowheads="1"/>
              </p:cNvSpPr>
              <p:nvPr/>
            </p:nvSpPr>
            <p:spPr bwMode="auto">
              <a:xfrm>
                <a:off x="1208088" y="4375150"/>
                <a:ext cx="1433512" cy="258762"/>
              </a:xfrm>
              <a:custGeom>
                <a:avLst/>
                <a:gdLst>
                  <a:gd name="T0" fmla="*/ 2147483647 w 21600"/>
                  <a:gd name="T1" fmla="*/ 2147483647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295 w 21600"/>
                  <a:gd name="T13" fmla="*/ 4295 h 21600"/>
                  <a:gd name="T14" fmla="*/ 17305 w 21600"/>
                  <a:gd name="T15" fmla="*/ 173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989" y="21600"/>
                    </a:lnTo>
                    <a:lnTo>
                      <a:pt x="1661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8080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  <a:latin typeface="Comic Sans MS"/>
                </a:endParaRPr>
              </a:p>
            </p:txBody>
          </p:sp>
          <p:sp>
            <p:nvSpPr>
              <p:cNvPr id="55" name="Text Box 49"/>
              <p:cNvSpPr txBox="1">
                <a:spLocks noChangeArrowheads="1"/>
              </p:cNvSpPr>
              <p:nvPr/>
            </p:nvSpPr>
            <p:spPr bwMode="auto">
              <a:xfrm>
                <a:off x="1227138" y="4370387"/>
                <a:ext cx="1585912" cy="2857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74520" rIns="90000" bIns="46800">
                <a:spAutoFit/>
              </a:bodyPr>
              <a:lstStyle/>
              <a:p>
                <a:pPr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200">
                    <a:solidFill>
                      <a:srgbClr val="000000"/>
                    </a:solidFill>
                  </a:rPr>
                  <a:t>RICH or DIRC/LTCC</a:t>
                </a:r>
              </a:p>
            </p:txBody>
          </p:sp>
          <p:sp>
            <p:nvSpPr>
              <p:cNvPr id="56" name="Text Box 50"/>
              <p:cNvSpPr txBox="1">
                <a:spLocks noChangeArrowheads="1"/>
              </p:cNvSpPr>
              <p:nvPr/>
            </p:nvSpPr>
            <p:spPr bwMode="auto">
              <a:xfrm>
                <a:off x="1608138" y="4635500"/>
                <a:ext cx="765175" cy="2857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74520" rIns="90000" bIns="46800">
                <a:spAutoFit/>
              </a:bodyPr>
              <a:lstStyle/>
              <a:p>
                <a:pPr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200">
                    <a:solidFill>
                      <a:srgbClr val="000000"/>
                    </a:solidFill>
                  </a:rPr>
                  <a:t>Tracking</a:t>
                </a:r>
              </a:p>
            </p:txBody>
          </p:sp>
          <p:sp>
            <p:nvSpPr>
              <p:cNvPr id="57" name="AutoShape 51"/>
              <p:cNvSpPr>
                <a:spLocks noChangeArrowheads="1"/>
              </p:cNvSpPr>
              <p:nvPr/>
            </p:nvSpPr>
            <p:spPr bwMode="auto">
              <a:xfrm>
                <a:off x="1219200" y="4160837"/>
                <a:ext cx="1901825" cy="42863"/>
              </a:xfrm>
              <a:prstGeom prst="roundRect">
                <a:avLst>
                  <a:gd name="adj" fmla="val 579"/>
                </a:avLst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sp>
            <p:nvSpPr>
              <p:cNvPr id="58" name="AutoShape 52"/>
              <p:cNvSpPr>
                <a:spLocks noChangeArrowheads="1"/>
              </p:cNvSpPr>
              <p:nvPr/>
            </p:nvSpPr>
            <p:spPr bwMode="auto">
              <a:xfrm>
                <a:off x="1219200" y="5711825"/>
                <a:ext cx="1901825" cy="44450"/>
              </a:xfrm>
              <a:prstGeom prst="roundRect">
                <a:avLst>
                  <a:gd name="adj" fmla="val 579"/>
                </a:avLst>
              </a:prstGeom>
              <a:solidFill>
                <a:srgbClr val="00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5" name="Straight Arrow Connector 94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-444500" y="4935537"/>
                <a:ext cx="1538288" cy="1588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66" name="Text Box 32"/>
              <p:cNvSpPr txBox="1">
                <a:spLocks noChangeArrowheads="1"/>
              </p:cNvSpPr>
              <p:nvPr/>
            </p:nvSpPr>
            <p:spPr bwMode="auto">
              <a:xfrm>
                <a:off x="998538" y="5691187"/>
                <a:ext cx="2324100" cy="25717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74520" rIns="90000" bIns="46800">
                <a:spAutoFit/>
              </a:bodyPr>
              <a:lstStyle/>
              <a:p>
                <a:pPr defTabSz="457200" eaLnBrk="1" fontAlgn="auto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en-US" sz="1000">
                    <a:solidFill>
                      <a:srgbClr val="000000"/>
                    </a:solidFill>
                  </a:rPr>
                  <a:t>Solenoid yoke + Hadronic Calorimeter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744663" y="6321425"/>
              <a:ext cx="2674937" cy="384175"/>
              <a:chOff x="1217613" y="6321425"/>
              <a:chExt cx="2674937" cy="384175"/>
            </a:xfrm>
          </p:grpSpPr>
          <p:cxnSp>
            <p:nvCxnSpPr>
              <p:cNvPr id="59" name="Straight Arrow Connector 58"/>
              <p:cNvCxnSpPr/>
              <p:nvPr/>
            </p:nvCxnSpPr>
            <p:spPr>
              <a:xfrm>
                <a:off x="1217613" y="6627812"/>
                <a:ext cx="763587" cy="1111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88"/>
              <p:cNvCxnSpPr>
                <a:cxnSpLocks noChangeShapeType="1"/>
              </p:cNvCxnSpPr>
              <p:nvPr/>
            </p:nvCxnSpPr>
            <p:spPr bwMode="auto">
              <a:xfrm flipV="1">
                <a:off x="1981200" y="6627812"/>
                <a:ext cx="1146175" cy="9525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</p:cxnSp>
          <p:cxnSp>
            <p:nvCxnSpPr>
              <p:cNvPr id="61" name="Straight Arrow Connector 89"/>
              <p:cNvCxnSpPr>
                <a:cxnSpLocks noChangeShapeType="1"/>
              </p:cNvCxnSpPr>
              <p:nvPr/>
            </p:nvCxnSpPr>
            <p:spPr bwMode="auto">
              <a:xfrm flipV="1">
                <a:off x="3127375" y="6627812"/>
                <a:ext cx="765175" cy="9525"/>
              </a:xfrm>
              <a:prstGeom prst="straightConnector1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62" name="TextBox 90"/>
              <p:cNvSpPr txBox="1">
                <a:spLocks noChangeArrowheads="1"/>
              </p:cNvSpPr>
              <p:nvPr/>
            </p:nvSpPr>
            <p:spPr bwMode="auto">
              <a:xfrm>
                <a:off x="1431925" y="6338887"/>
                <a:ext cx="5016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prstClr val="black"/>
                    </a:solidFill>
                  </a:rPr>
                  <a:t>2m</a:t>
                </a:r>
              </a:p>
            </p:txBody>
          </p:sp>
          <p:sp>
            <p:nvSpPr>
              <p:cNvPr id="63" name="TextBox 91"/>
              <p:cNvSpPr txBox="1">
                <a:spLocks noChangeArrowheads="1"/>
              </p:cNvSpPr>
              <p:nvPr/>
            </p:nvSpPr>
            <p:spPr bwMode="auto">
              <a:xfrm>
                <a:off x="2363788" y="6329362"/>
                <a:ext cx="5016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>
                    <a:solidFill>
                      <a:prstClr val="black"/>
                    </a:solidFill>
                  </a:rPr>
                  <a:t>3m</a:t>
                </a:r>
              </a:p>
            </p:txBody>
          </p:sp>
          <p:sp>
            <p:nvSpPr>
              <p:cNvPr id="64" name="TextBox 92"/>
              <p:cNvSpPr txBox="1">
                <a:spLocks noChangeArrowheads="1"/>
              </p:cNvSpPr>
              <p:nvPr/>
            </p:nvSpPr>
            <p:spPr bwMode="auto">
              <a:xfrm>
                <a:off x="3255963" y="6321425"/>
                <a:ext cx="5016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>
                    <a:solidFill>
                      <a:prstClr val="black"/>
                    </a:solidFill>
                  </a:rPr>
                  <a:t>2m</a:t>
                </a:r>
              </a:p>
            </p:txBody>
          </p:sp>
        </p:grpSp>
        <p:sp>
          <p:nvSpPr>
            <p:cNvPr id="69" name="TextBox 95"/>
            <p:cNvSpPr txBox="1">
              <a:spLocks noChangeArrowheads="1"/>
            </p:cNvSpPr>
            <p:nvPr/>
          </p:nvSpPr>
          <p:spPr bwMode="auto">
            <a:xfrm rot="-5400000">
              <a:off x="302419" y="4650581"/>
              <a:ext cx="7048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</a:rPr>
                <a:t>4-5m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508501" y="1027204"/>
            <a:ext cx="4711699" cy="286232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glow rad="101600">
              <a:schemeClr val="tx1">
                <a:lumMod val="95000"/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l">
              <a:buClr>
                <a:srgbClr val="0000CC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Large detector acceptance: </a:t>
            </a:r>
          </a:p>
          <a:p>
            <a:pPr algn="l">
              <a:buClr>
                <a:srgbClr val="0000CC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|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h|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 &lt; ~5</a:t>
            </a:r>
          </a:p>
          <a:p>
            <a:pPr algn="l">
              <a:buClr>
                <a:srgbClr val="0000CC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 Low radiation length critical </a:t>
            </a:r>
          </a:p>
          <a:p>
            <a:pPr algn="l">
              <a:buClr>
                <a:srgbClr val="0000CC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 low electron energies</a:t>
            </a:r>
          </a:p>
          <a:p>
            <a:pPr algn="l">
              <a:buClr>
                <a:srgbClr val="0000CC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 Precise vertex reconstruction </a:t>
            </a:r>
          </a:p>
          <a:p>
            <a:pPr algn="l">
              <a:buClr>
                <a:srgbClr val="0000CC"/>
              </a:buClr>
              <a:buSzPct val="100000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 separate b and c</a:t>
            </a:r>
          </a:p>
          <a:p>
            <a:pPr algn="l">
              <a:buClr>
                <a:srgbClr val="0000CC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</a:rPr>
              <a:t> DIRC/RICH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 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, K, p hadron ID</a:t>
            </a:r>
          </a:p>
          <a:p>
            <a:pPr algn="l">
              <a:buClr>
                <a:srgbClr val="0000CC"/>
              </a:buClr>
              <a:buSzPct val="10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Additional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omic Sans MS"/>
                <a:sym typeface="Wingdings"/>
              </a:rPr>
              <a:t>forward dipole and detectors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information and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4876800"/>
          </a:xfrm>
        </p:spPr>
        <p:txBody>
          <a:bodyPr/>
          <a:lstStyle/>
          <a:p>
            <a:r>
              <a:rPr lang="en-US" dirty="0" smtClean="0"/>
              <a:t>Detailed report available from 10-week INT workshop held September – November 2010 to develop the science case for the EIC</a:t>
            </a:r>
          </a:p>
          <a:p>
            <a:pPr lvl="1"/>
            <a:r>
              <a:rPr lang="en-US" dirty="0" smtClean="0"/>
              <a:t>arXiv:1108.1713 (&gt;500 pages!)</a:t>
            </a:r>
          </a:p>
          <a:p>
            <a:pPr lvl="1"/>
            <a:r>
              <a:rPr lang="en-US" dirty="0" smtClean="0"/>
              <a:t>More concise white paper in preparation</a:t>
            </a:r>
          </a:p>
          <a:p>
            <a:endParaRPr lang="en-US" dirty="0" smtClean="0"/>
          </a:p>
          <a:p>
            <a:r>
              <a:rPr lang="en-US" dirty="0" smtClean="0"/>
              <a:t>Initial generic detector R&amp;D for the EIC in FY2011, additional funding available for FY2012</a:t>
            </a:r>
          </a:p>
          <a:p>
            <a:pPr lvl="1"/>
            <a:r>
              <a:rPr lang="en-US" sz="2600" dirty="0" smtClean="0">
                <a:hlinkClick r:id="rId2"/>
              </a:rPr>
              <a:t>https://wiki.bnl.gov/conferences/index.php/EIC_R%25D</a:t>
            </a:r>
            <a:endParaRPr lang="en-US" sz="2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257800"/>
          </a:xfrm>
        </p:spPr>
        <p:txBody>
          <a:bodyPr/>
          <a:lstStyle/>
          <a:p>
            <a:r>
              <a:rPr lang="en-US" sz="2600" dirty="0" smtClean="0"/>
              <a:t>We’ve recently moved beyond the discovery and development phase of QCD into a new era of </a:t>
            </a:r>
            <a:r>
              <a:rPr lang="en-US" sz="2600" i="1" dirty="0" smtClean="0"/>
              <a:t>quantitative</a:t>
            </a:r>
            <a:r>
              <a:rPr lang="en-US" sz="2600" dirty="0" smtClean="0"/>
              <a:t> QCD!</a:t>
            </a:r>
          </a:p>
          <a:p>
            <a:endParaRPr lang="en-US" sz="2600" dirty="0" smtClean="0"/>
          </a:p>
          <a:p>
            <a:r>
              <a:rPr lang="en-US" sz="2600" dirty="0" smtClean="0"/>
              <a:t>An Electron-Ion Collider capable of colliding polarized electrons with a variety of unpolarized nuclear species as well as polarized protons and polarized light nuclei over center-of-mass energies from ~30 to ~130 </a:t>
            </a:r>
            <a:r>
              <a:rPr lang="en-US" sz="2600" dirty="0" err="1" smtClean="0"/>
              <a:t>GeV</a:t>
            </a:r>
            <a:r>
              <a:rPr lang="en-US" sz="2600" dirty="0" smtClean="0"/>
              <a:t> could provide experimental data to bring this new era to maturity over the upcoming decades!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108585"/>
            <a:ext cx="1447800" cy="1339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3710" y="5105400"/>
            <a:ext cx="1258090" cy="98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6331" y="5109784"/>
            <a:ext cx="1024638" cy="98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5105400"/>
            <a:ext cx="1295400" cy="97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132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Material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Tables of golden measurements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22917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834" y="980574"/>
            <a:ext cx="7239000" cy="553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Tables of golden measurements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2345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38026"/>
            <a:ext cx="8512292" cy="465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1066800"/>
            <a:ext cx="9144000" cy="495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MEIC at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5" name="Picture 4" descr="CompleteNe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7663" y="1643063"/>
            <a:ext cx="7481887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548438" y="1095375"/>
            <a:ext cx="1979612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</a:rPr>
              <a:t>Prebooster</a:t>
            </a:r>
          </a:p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</a:rPr>
              <a:t>0.2</a:t>
            </a:r>
            <a:r>
              <a:rPr lang="en-US" sz="1300" b="1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GeV/c  3-5 GeV/c </a:t>
            </a:r>
          </a:p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protons</a:t>
            </a:r>
          </a:p>
        </p:txBody>
      </p:sp>
      <p:sp>
        <p:nvSpPr>
          <p:cNvPr id="7" name="AutoShape 6"/>
          <p:cNvSpPr>
            <a:spLocks/>
          </p:cNvSpPr>
          <p:nvPr/>
        </p:nvSpPr>
        <p:spPr bwMode="auto">
          <a:xfrm>
            <a:off x="1425575" y="2439988"/>
            <a:ext cx="193675" cy="1162050"/>
          </a:xfrm>
          <a:prstGeom prst="leftBrace">
            <a:avLst>
              <a:gd name="adj1" fmla="val 50000"/>
              <a:gd name="adj2" fmla="val 48986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284288" y="1709738"/>
            <a:ext cx="2339975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</a:rPr>
              <a:t>Big booster</a:t>
            </a:r>
          </a:p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</a:rPr>
              <a:t>3-5</a:t>
            </a:r>
            <a:r>
              <a:rPr lang="en-US" sz="1300" b="1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GeV/c  up to 20 GeV/c</a:t>
            </a:r>
          </a:p>
          <a:p>
            <a:pPr algn="ctr"/>
            <a:r>
              <a:rPr lang="en-US" sz="1300" b="1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protons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-68263" y="2790825"/>
            <a:ext cx="1565276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 dirty="0">
                <a:solidFill>
                  <a:schemeClr val="tx1"/>
                </a:solidFill>
                <a:latin typeface="Arial" pitchFamily="34" charset="0"/>
              </a:rPr>
              <a:t>3 Figure-8 rings </a:t>
            </a:r>
          </a:p>
          <a:p>
            <a:r>
              <a:rPr lang="en-US" sz="1300" b="1" dirty="0">
                <a:solidFill>
                  <a:schemeClr val="tx1"/>
                </a:solidFill>
                <a:latin typeface="Arial" pitchFamily="34" charset="0"/>
              </a:rPr>
              <a:t>stacked vertically</a:t>
            </a:r>
            <a:endParaRPr lang="en-US" sz="1300" b="1" dirty="0">
              <a:solidFill>
                <a:schemeClr val="tx1"/>
              </a:solidFill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extBox 7"/>
          <p:cNvSpPr txBox="1">
            <a:spLocks noChangeArrowheads="1"/>
          </p:cNvSpPr>
          <p:nvPr/>
        </p:nvSpPr>
        <p:spPr bwMode="auto">
          <a:xfrm>
            <a:off x="1490663" y="4508500"/>
            <a:ext cx="184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>
              <a:latin typeface="Calibri" charset="0"/>
            </a:endParaRPr>
          </a:p>
        </p:txBody>
      </p:sp>
      <p:sp>
        <p:nvSpPr>
          <p:cNvPr id="145410" name="Title 10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cs typeface="Comic Sans MS" charset="0"/>
              </a:rPr>
              <a:t>Luminosities (</a:t>
            </a:r>
            <a:r>
              <a:rPr lang="en-US" b="1" dirty="0" err="1" smtClean="0">
                <a:cs typeface="Comic Sans MS" charset="0"/>
              </a:rPr>
              <a:t>eRHIC</a:t>
            </a:r>
            <a:r>
              <a:rPr lang="en-US" b="1" dirty="0" smtClean="0">
                <a:cs typeface="Comic Sans MS" charset="0"/>
              </a:rPr>
              <a:t>)</a:t>
            </a:r>
            <a:endParaRPr lang="en-US" b="1" dirty="0">
              <a:cs typeface="Comic Sans MS" charset="0"/>
            </a:endParaRPr>
          </a:p>
        </p:txBody>
      </p:sp>
      <p:sp>
        <p:nvSpPr>
          <p:cNvPr id="145411" name="TextBox 8"/>
          <p:cNvSpPr txBox="1">
            <a:spLocks noChangeArrowheads="1"/>
          </p:cNvSpPr>
          <p:nvPr/>
        </p:nvSpPr>
        <p:spPr bwMode="auto">
          <a:xfrm>
            <a:off x="6069882" y="5600700"/>
            <a:ext cx="29877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FFFFFF"/>
                </a:solidFill>
                <a:latin typeface="Comic Sans MS" charset="0"/>
                <a:cs typeface="Comic Sans MS" charset="0"/>
              </a:rPr>
              <a:t>Hourglass effect is included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17591014"/>
              </p:ext>
            </p:extLst>
          </p:nvPr>
        </p:nvGraphicFramePr>
        <p:xfrm>
          <a:off x="363538" y="1033463"/>
          <a:ext cx="8721724" cy="4484689"/>
        </p:xfrm>
        <a:graphic>
          <a:graphicData uri="http://schemas.openxmlformats.org/drawingml/2006/table">
            <a:tbl>
              <a:tblPr/>
              <a:tblGrid>
                <a:gridCol w="3862018"/>
                <a:gridCol w="879892"/>
                <a:gridCol w="793649"/>
                <a:gridCol w="976232"/>
                <a:gridCol w="1233701"/>
                <a:gridCol w="976232"/>
              </a:tblGrid>
              <a:tr h="42646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1600" b="0" i="0" u="none" strike="noStrike" dirty="0"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2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He</a:t>
                      </a:r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79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Au</a:t>
                      </a:r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197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92</a:t>
                      </a:r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U</a:t>
                      </a:r>
                      <a:r>
                        <a:rPr lang="en-US" sz="1600" b="1" i="0" u="none" strike="noStrike" baseline="30000" dirty="0">
                          <a:solidFill>
                            <a:srgbClr val="FFFFFF"/>
                          </a:solidFill>
                          <a:latin typeface="Comic Sans MS"/>
                        </a:rPr>
                        <a:t>238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8F8F8"/>
                          </a:solidFill>
                          <a:latin typeface="Comic Sans MS"/>
                        </a:rPr>
                        <a:t>Energy, </a:t>
                      </a:r>
                      <a:r>
                        <a:rPr lang="en-US" sz="14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GeV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20</a:t>
                      </a:r>
                      <a:endParaRPr lang="en-US" sz="14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250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166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100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100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CM energy, GeV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>
                          <a:solidFill>
                            <a:srgbClr val="000090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140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115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90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90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Number of bunches/distance between bunches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74 </a:t>
                      </a:r>
                      <a:r>
                        <a:rPr lang="en-US" sz="1200" b="1" i="0" u="none" strike="noStrike" dirty="0" err="1">
                          <a:solidFill>
                            <a:srgbClr val="FFFFFF"/>
                          </a:solidFill>
                          <a:latin typeface="Comic Sans MS"/>
                        </a:rPr>
                        <a:t>nsec</a:t>
                      </a:r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6369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Bunch intensity (nucleons) ,10</a:t>
                      </a:r>
                      <a:r>
                        <a:rPr lang="en-US" sz="1200" b="1" i="0" u="none" strike="noStrike" baseline="30000" dirty="0">
                          <a:solidFill>
                            <a:srgbClr val="F8F8F8"/>
                          </a:solidFill>
                          <a:latin typeface="Comic Sans MS"/>
                        </a:rPr>
                        <a:t>11</a:t>
                      </a:r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0.24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omic Sans MS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3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Bunch charge, nC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3.8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31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19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19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Beam current, mA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50 </a:t>
                      </a:r>
                      <a:endParaRPr lang="en-US" sz="12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420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411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250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260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Normalized emittance of hadrons , 95% , mm mrad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DD0806"/>
                          </a:solidFill>
                          <a:latin typeface="Comic Sans MS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omic Sans MS"/>
                        </a:rPr>
                        <a:t>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Normalized emittance of electrons,</a:t>
                      </a:r>
                      <a:r>
                        <a:rPr lang="en-US" sz="1200" b="1" i="0" u="none" strike="noStrike" dirty="0" smtClean="0">
                          <a:solidFill>
                            <a:srgbClr val="F8F8F8"/>
                          </a:solidFill>
                          <a:latin typeface="Comic Sans MS"/>
                        </a:rPr>
                        <a:t> rms, </a:t>
                      </a:r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mm mrad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23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35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57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57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Polarization, 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omic Sans MS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>
                          <a:solidFill>
                            <a:srgbClr val="FFFFFF"/>
                          </a:solidFill>
                          <a:latin typeface="Comic Sans MS"/>
                        </a:rPr>
                        <a:t>none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rms bunch length, cm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0.2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4.9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2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8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276"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err="1">
                          <a:solidFill>
                            <a:srgbClr val="F8F8F8"/>
                          </a:solidFill>
                          <a:latin typeface="Comic Sans MS"/>
                        </a:rPr>
                        <a:t>β</a:t>
                      </a:r>
                      <a:r>
                        <a:rPr lang="en-US" sz="1400" b="1" i="0" u="none" strike="noStrike" dirty="0">
                          <a:solidFill>
                            <a:srgbClr val="F8F8F8"/>
                          </a:solidFill>
                          <a:latin typeface="Comic Sans MS"/>
                        </a:rPr>
                        <a:t>*, cm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5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095">
                <a:tc>
                  <a:txBody>
                    <a:bodyPr/>
                    <a:lstStyle/>
                    <a:p>
                      <a:pPr marL="0" algn="ctr" fontAlgn="b"/>
                      <a:r>
                        <a:rPr lang="en-US" sz="1600" b="1" i="0" u="none" strike="noStrike" dirty="0">
                          <a:solidFill>
                            <a:srgbClr val="FFFFFF"/>
                          </a:solidFill>
                          <a:latin typeface="Comic Sans MS"/>
                        </a:rPr>
                        <a:t>Luminosity per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nucleon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, </a:t>
                      </a:r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x 10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34</a:t>
                      </a:r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 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cm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-2</a:t>
                      </a:r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s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FFFFFF"/>
                          </a:solidFill>
                          <a:latin typeface="Comic Sans MS"/>
                        </a:rPr>
                        <a:t>-</a:t>
                      </a:r>
                      <a:r>
                        <a:rPr lang="en-US" sz="1600" b="1" i="0" u="none" strike="noStrike" baseline="30000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1</a:t>
                      </a:r>
                      <a:r>
                        <a:rPr lang="en-US" sz="16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400" b="1" i="0" u="none" strike="noStrike" dirty="0" smtClean="0">
                          <a:solidFill>
                            <a:srgbClr val="000090"/>
                          </a:solidFill>
                          <a:latin typeface="Comic Sans MS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000090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1.46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1.39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0.86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fontAlgn="ctr"/>
                      <a:r>
                        <a:rPr lang="en-US" sz="1600" b="1" i="0" u="none" strike="noStrike" dirty="0" smtClean="0">
                          <a:solidFill>
                            <a:srgbClr val="FF00FF"/>
                          </a:solidFill>
                          <a:latin typeface="Comic Sans MS"/>
                        </a:rPr>
                        <a:t>0.92</a:t>
                      </a:r>
                      <a:endParaRPr lang="en-US" sz="1600" b="1" i="0" u="none" strike="noStrike" dirty="0">
                        <a:solidFill>
                          <a:srgbClr val="FF00FF"/>
                        </a:solidFill>
                        <a:latin typeface="Comic Sans M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FF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42900" y="5588000"/>
            <a:ext cx="4924425" cy="27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sz="1200" b="1" dirty="0" smtClean="0"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Luminosity </a:t>
            </a:r>
            <a:r>
              <a:rPr lang="en-US" sz="1200" b="1" dirty="0"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for 30 GeV e-beam operation will be at 20% </a:t>
            </a:r>
            <a:r>
              <a:rPr lang="en-US" sz="1200" b="1" dirty="0" smtClean="0">
                <a:latin typeface="Comic Sans MS" pitchFamily="-110" charset="0"/>
                <a:ea typeface="Comic Sans MS" pitchFamily="-110" charset="0"/>
                <a:cs typeface="Comic Sans MS" pitchFamily="-110" charset="0"/>
              </a:rPr>
              <a:t>level</a:t>
            </a:r>
            <a:endParaRPr lang="en-US" sz="1200" b="1" dirty="0">
              <a:latin typeface="Comic Sans MS" pitchFamily="-110" charset="0"/>
              <a:ea typeface="Comic Sans MS" pitchFamily="-110" charset="0"/>
              <a:cs typeface="Comic Sans MS" pitchFamily="-11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2699807"/>
      </p:ext>
    </p:extLst>
  </p:cSld>
  <p:clrMapOvr>
    <a:masterClrMapping/>
  </p:clrMapOvr>
  <p:transition advTm="44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eRHIC</a:t>
            </a:r>
            <a:r>
              <a:rPr lang="en-US" dirty="0" smtClean="0"/>
              <a:t> at BNL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2269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0"/>
            <a:ext cx="45243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9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00188"/>
            <a:ext cx="42672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8"/>
          <p:cNvGrpSpPr/>
          <p:nvPr/>
        </p:nvGrpSpPr>
        <p:grpSpPr>
          <a:xfrm>
            <a:off x="5038005" y="1600200"/>
            <a:ext cx="3658607" cy="3886200"/>
            <a:chOff x="5038005" y="1600200"/>
            <a:chExt cx="3658607" cy="3886200"/>
          </a:xfrm>
        </p:grpSpPr>
        <p:sp>
          <p:nvSpPr>
            <p:cNvPr id="17" name="Rectangle 16"/>
            <p:cNvSpPr/>
            <p:nvPr/>
          </p:nvSpPr>
          <p:spPr>
            <a:xfrm>
              <a:off x="5130452" y="4800600"/>
              <a:ext cx="3566160" cy="685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Higher resolution</a:t>
              </a:r>
              <a:endParaRPr lang="en-US" dirty="0"/>
            </a:p>
          </p:txBody>
        </p:sp>
        <p:pic>
          <p:nvPicPr>
            <p:cNvPr id="98305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29643" y="1600200"/>
              <a:ext cx="3557157" cy="3495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4226565" y="3208050"/>
              <a:ext cx="20229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Stronger coupling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19800" y="5042770"/>
              <a:ext cx="19942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</a:rPr>
                <a:t>Higher resolution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Perturbative</a:t>
            </a:r>
            <a:r>
              <a:rPr lang="en-US" dirty="0" smtClean="0"/>
              <a:t> QCD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Take advantage of running of the strong coupling constant with energy (</a:t>
            </a:r>
            <a:r>
              <a:rPr lang="en-US" i="1" dirty="0" smtClean="0"/>
              <a:t>asymptotic freedom</a:t>
            </a:r>
            <a:r>
              <a:rPr lang="en-US" dirty="0" smtClean="0"/>
              <a:t>)—weak coupling at high energies (short distances)</a:t>
            </a:r>
          </a:p>
          <a:p>
            <a:r>
              <a:rPr lang="en-US" dirty="0" smtClean="0"/>
              <a:t>Perturbative expansion as in quantum electrodynamics (but many more diagrams due to gluon self-coupling!!)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4534694" y="3503634"/>
            <a:ext cx="1751806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248400" y="5091286"/>
            <a:ext cx="15240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43000" y="2133600"/>
            <a:ext cx="6934200" cy="2185214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3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Most importantly: </a:t>
            </a:r>
            <a:r>
              <a:rPr lang="en-US" sz="3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pQCD</a:t>
            </a:r>
            <a:r>
              <a:rPr lang="en-US" sz="3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provides a rigorous way of relating the fundamental field theory to a variety of physical observables!</a:t>
            </a:r>
            <a:endParaRPr lang="en-US" sz="3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1422338" name="Line 2"/>
          <p:cNvSpPr>
            <a:spLocks noChangeShapeType="1"/>
          </p:cNvSpPr>
          <p:nvPr/>
        </p:nvSpPr>
        <p:spPr bwMode="auto">
          <a:xfrm flipH="1" flipV="1">
            <a:off x="1676400" y="3581400"/>
            <a:ext cx="304800" cy="381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39" name="Rectangle 3"/>
          <p:cNvSpPr>
            <a:spLocks noChangeArrowheads="1"/>
          </p:cNvSpPr>
          <p:nvPr/>
        </p:nvSpPr>
        <p:spPr bwMode="auto">
          <a:xfrm>
            <a:off x="685800" y="304800"/>
            <a:ext cx="77930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/>
          <a:lstStyle/>
          <a:p>
            <a:pPr eaLnBrk="1" hangingPunct="1"/>
            <a:endParaRPr lang="en-US">
              <a:solidFill>
                <a:schemeClr val="tx1"/>
              </a:solidFill>
            </a:endParaRPr>
          </a:p>
        </p:txBody>
      </p:sp>
      <p:sp>
        <p:nvSpPr>
          <p:cNvPr id="1422340" name="Line 4"/>
          <p:cNvSpPr>
            <a:spLocks noChangeShapeType="1"/>
          </p:cNvSpPr>
          <p:nvPr/>
        </p:nvSpPr>
        <p:spPr bwMode="auto">
          <a:xfrm>
            <a:off x="2711450" y="5041900"/>
            <a:ext cx="109538" cy="428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41" name="Freeform 5"/>
          <p:cNvSpPr>
            <a:spLocks/>
          </p:cNvSpPr>
          <p:nvPr/>
        </p:nvSpPr>
        <p:spPr bwMode="auto">
          <a:xfrm>
            <a:off x="6221413" y="3325813"/>
            <a:ext cx="465137" cy="392112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64" y="214"/>
              </a:cxn>
              <a:cxn ang="0">
                <a:pos x="66" y="172"/>
              </a:cxn>
              <a:cxn ang="0">
                <a:pos x="232" y="106"/>
              </a:cxn>
              <a:cxn ang="0">
                <a:pos x="232" y="61"/>
              </a:cxn>
              <a:cxn ang="0">
                <a:pos x="292" y="0"/>
              </a:cxn>
            </a:cxnLst>
            <a:rect l="0" t="0" r="r" b="b"/>
            <a:pathLst>
              <a:path w="293" h="247">
                <a:moveTo>
                  <a:pt x="0" y="246"/>
                </a:moveTo>
                <a:lnTo>
                  <a:pt x="64" y="214"/>
                </a:lnTo>
                <a:lnTo>
                  <a:pt x="66" y="172"/>
                </a:lnTo>
                <a:lnTo>
                  <a:pt x="232" y="106"/>
                </a:lnTo>
                <a:lnTo>
                  <a:pt x="232" y="61"/>
                </a:lnTo>
                <a:lnTo>
                  <a:pt x="292" y="0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42" name="Oval 6"/>
          <p:cNvSpPr>
            <a:spLocks noChangeArrowheads="1"/>
          </p:cNvSpPr>
          <p:nvPr/>
        </p:nvSpPr>
        <p:spPr bwMode="auto">
          <a:xfrm>
            <a:off x="1446213" y="2300288"/>
            <a:ext cx="5508625" cy="15875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3" name="Rectangle 7"/>
          <p:cNvSpPr>
            <a:spLocks noChangeArrowheads="1"/>
          </p:cNvSpPr>
          <p:nvPr/>
        </p:nvSpPr>
        <p:spPr bwMode="auto">
          <a:xfrm>
            <a:off x="3814763" y="1860550"/>
            <a:ext cx="11064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4" name="Rectangle 8"/>
          <p:cNvSpPr>
            <a:spLocks noChangeArrowheads="1"/>
          </p:cNvSpPr>
          <p:nvPr/>
        </p:nvSpPr>
        <p:spPr bwMode="auto">
          <a:xfrm>
            <a:off x="5930900" y="1968500"/>
            <a:ext cx="183038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5" name="Rectangle 9"/>
          <p:cNvSpPr>
            <a:spLocks noChangeArrowheads="1"/>
          </p:cNvSpPr>
          <p:nvPr/>
        </p:nvSpPr>
        <p:spPr bwMode="auto">
          <a:xfrm>
            <a:off x="6488113" y="3543300"/>
            <a:ext cx="1022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6" name="Rectangle 10"/>
          <p:cNvSpPr>
            <a:spLocks noChangeArrowheads="1"/>
          </p:cNvSpPr>
          <p:nvPr/>
        </p:nvSpPr>
        <p:spPr bwMode="auto">
          <a:xfrm>
            <a:off x="4246563" y="3957638"/>
            <a:ext cx="10191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7" name="Rectangle 11"/>
          <p:cNvSpPr>
            <a:spLocks noChangeArrowheads="1"/>
          </p:cNvSpPr>
          <p:nvPr/>
        </p:nvSpPr>
        <p:spPr bwMode="auto">
          <a:xfrm>
            <a:off x="3687763" y="2800350"/>
            <a:ext cx="9017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8" name="Rectangle 12"/>
          <p:cNvSpPr>
            <a:spLocks noChangeArrowheads="1"/>
          </p:cNvSpPr>
          <p:nvPr/>
        </p:nvSpPr>
        <p:spPr bwMode="auto">
          <a:xfrm>
            <a:off x="3486150" y="4943475"/>
            <a:ext cx="53181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49" name="Rectangle 13"/>
          <p:cNvSpPr>
            <a:spLocks noChangeArrowheads="1"/>
          </p:cNvSpPr>
          <p:nvPr/>
        </p:nvSpPr>
        <p:spPr bwMode="auto">
          <a:xfrm>
            <a:off x="3651250" y="5043488"/>
            <a:ext cx="679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800" b="1">
                <a:latin typeface="Arial" charset="0"/>
              </a:rPr>
              <a:t>AGS</a:t>
            </a:r>
          </a:p>
        </p:txBody>
      </p:sp>
      <p:sp>
        <p:nvSpPr>
          <p:cNvPr id="1422350" name="Rectangle 14"/>
          <p:cNvSpPr>
            <a:spLocks noChangeArrowheads="1"/>
          </p:cNvSpPr>
          <p:nvPr/>
        </p:nvSpPr>
        <p:spPr bwMode="auto">
          <a:xfrm>
            <a:off x="1535113" y="4838700"/>
            <a:ext cx="6286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51" name="Rectangle 15"/>
          <p:cNvSpPr>
            <a:spLocks noChangeArrowheads="1"/>
          </p:cNvSpPr>
          <p:nvPr/>
        </p:nvSpPr>
        <p:spPr bwMode="auto">
          <a:xfrm>
            <a:off x="1828800" y="4999038"/>
            <a:ext cx="6096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 b="1">
                <a:latin typeface="Arial" charset="0"/>
              </a:rPr>
              <a:t>LINAC</a:t>
            </a:r>
          </a:p>
        </p:txBody>
      </p:sp>
      <p:sp>
        <p:nvSpPr>
          <p:cNvPr id="1422352" name="Rectangle 16"/>
          <p:cNvSpPr>
            <a:spLocks noChangeArrowheads="1"/>
          </p:cNvSpPr>
          <p:nvPr/>
        </p:nvSpPr>
        <p:spPr bwMode="auto">
          <a:xfrm>
            <a:off x="2362200" y="5181600"/>
            <a:ext cx="6270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000" b="1">
                <a:latin typeface="Arial" charset="0"/>
              </a:rPr>
              <a:t>BOOSTER</a:t>
            </a:r>
          </a:p>
        </p:txBody>
      </p:sp>
      <p:sp>
        <p:nvSpPr>
          <p:cNvPr id="1422353" name="Rectangle 17"/>
          <p:cNvSpPr>
            <a:spLocks noChangeArrowheads="1"/>
          </p:cNvSpPr>
          <p:nvPr/>
        </p:nvSpPr>
        <p:spPr bwMode="auto">
          <a:xfrm>
            <a:off x="2163763" y="4284663"/>
            <a:ext cx="99377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54" name="Oval 18"/>
          <p:cNvSpPr>
            <a:spLocks noChangeArrowheads="1"/>
          </p:cNvSpPr>
          <p:nvPr/>
        </p:nvSpPr>
        <p:spPr bwMode="auto">
          <a:xfrm>
            <a:off x="3009900" y="4803775"/>
            <a:ext cx="1663700" cy="74771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55" name="Arc 19"/>
          <p:cNvSpPr>
            <a:spLocks/>
          </p:cNvSpPr>
          <p:nvPr/>
        </p:nvSpPr>
        <p:spPr bwMode="auto">
          <a:xfrm>
            <a:off x="2365375" y="2376488"/>
            <a:ext cx="1893888" cy="711200"/>
          </a:xfrm>
          <a:custGeom>
            <a:avLst/>
            <a:gdLst>
              <a:gd name="G0" fmla="+- 15471 0 0"/>
              <a:gd name="G1" fmla="+- 21113 0 0"/>
              <a:gd name="G2" fmla="+- 21600 0 0"/>
              <a:gd name="T0" fmla="*/ 0 w 15471"/>
              <a:gd name="T1" fmla="*/ 6040 h 21113"/>
              <a:gd name="T2" fmla="*/ 10908 w 15471"/>
              <a:gd name="T3" fmla="*/ 0 h 21113"/>
              <a:gd name="T4" fmla="*/ 15471 w 15471"/>
              <a:gd name="T5" fmla="*/ 21113 h 2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471" h="21113" fill="none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</a:path>
              <a:path w="15471" h="21113" stroke="0" extrusionOk="0">
                <a:moveTo>
                  <a:pt x="-1" y="6039"/>
                </a:moveTo>
                <a:cubicBezTo>
                  <a:pt x="2963" y="2998"/>
                  <a:pt x="6757" y="897"/>
                  <a:pt x="10908" y="0"/>
                </a:cubicBezTo>
                <a:lnTo>
                  <a:pt x="15471" y="21113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56" name="Arc 20"/>
          <p:cNvSpPr>
            <a:spLocks/>
          </p:cNvSpPr>
          <p:nvPr/>
        </p:nvSpPr>
        <p:spPr bwMode="auto">
          <a:xfrm>
            <a:off x="1552575" y="2795588"/>
            <a:ext cx="2646363" cy="544512"/>
          </a:xfrm>
          <a:custGeom>
            <a:avLst/>
            <a:gdLst>
              <a:gd name="G0" fmla="+- 21600 0 0"/>
              <a:gd name="G1" fmla="+- 8557 0 0"/>
              <a:gd name="G2" fmla="+- 21600 0 0"/>
              <a:gd name="T0" fmla="*/ 1373 w 21600"/>
              <a:gd name="T1" fmla="*/ 16134 h 16134"/>
              <a:gd name="T2" fmla="*/ 1767 w 21600"/>
              <a:gd name="T3" fmla="*/ 0 h 16134"/>
              <a:gd name="T4" fmla="*/ 21600 w 21600"/>
              <a:gd name="T5" fmla="*/ 8557 h 16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6134" fill="none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-1" y="5614"/>
                  <a:pt x="601" y="2702"/>
                  <a:pt x="1767" y="0"/>
                </a:cubicBezTo>
              </a:path>
              <a:path w="21600" h="16134" stroke="0" extrusionOk="0">
                <a:moveTo>
                  <a:pt x="1372" y="16134"/>
                </a:moveTo>
                <a:cubicBezTo>
                  <a:pt x="464" y="13711"/>
                  <a:pt x="0" y="11144"/>
                  <a:pt x="0" y="8557"/>
                </a:cubicBezTo>
                <a:cubicBezTo>
                  <a:pt x="-1" y="5614"/>
                  <a:pt x="601" y="2702"/>
                  <a:pt x="1767" y="0"/>
                </a:cubicBezTo>
                <a:lnTo>
                  <a:pt x="21600" y="855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57" name="Arc 21"/>
          <p:cNvSpPr>
            <a:spLocks/>
          </p:cNvSpPr>
          <p:nvPr/>
        </p:nvSpPr>
        <p:spPr bwMode="auto">
          <a:xfrm>
            <a:off x="4192588" y="2790825"/>
            <a:ext cx="2646362" cy="538163"/>
          </a:xfrm>
          <a:custGeom>
            <a:avLst/>
            <a:gdLst>
              <a:gd name="G0" fmla="+- 0 0 0"/>
              <a:gd name="G1" fmla="+- 8582 0 0"/>
              <a:gd name="G2" fmla="+- 21600 0 0"/>
              <a:gd name="T0" fmla="*/ 19822 w 21600"/>
              <a:gd name="T1" fmla="*/ 0 h 15991"/>
              <a:gd name="T2" fmla="*/ 20290 w 21600"/>
              <a:gd name="T3" fmla="*/ 15991 h 15991"/>
              <a:gd name="T4" fmla="*/ 0 w 21600"/>
              <a:gd name="T5" fmla="*/ 8582 h 159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5991" fill="none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</a:path>
              <a:path w="21600" h="15991" stroke="0" extrusionOk="0">
                <a:moveTo>
                  <a:pt x="19821" y="0"/>
                </a:moveTo>
                <a:cubicBezTo>
                  <a:pt x="20994" y="2709"/>
                  <a:pt x="21600" y="5629"/>
                  <a:pt x="21600" y="8582"/>
                </a:cubicBezTo>
                <a:cubicBezTo>
                  <a:pt x="21600" y="11109"/>
                  <a:pt x="21156" y="13616"/>
                  <a:pt x="20289" y="15990"/>
                </a:cubicBezTo>
                <a:lnTo>
                  <a:pt x="0" y="858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58" name="Arc 22"/>
          <p:cNvSpPr>
            <a:spLocks/>
          </p:cNvSpPr>
          <p:nvPr/>
        </p:nvSpPr>
        <p:spPr bwMode="auto">
          <a:xfrm>
            <a:off x="4330700" y="2971800"/>
            <a:ext cx="1779588" cy="828675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4608 w 14608"/>
              <a:gd name="T1" fmla="*/ 15911 h 21394"/>
              <a:gd name="T2" fmla="*/ 2978 w 14608"/>
              <a:gd name="T3" fmla="*/ 21394 h 21394"/>
              <a:gd name="T4" fmla="*/ 0 w 14608"/>
              <a:gd name="T5" fmla="*/ 0 h 21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608" h="21394" fill="none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</a:path>
              <a:path w="14608" h="21394" stroke="0" extrusionOk="0">
                <a:moveTo>
                  <a:pt x="14608" y="15911"/>
                </a:moveTo>
                <a:cubicBezTo>
                  <a:pt x="11377" y="18876"/>
                  <a:pt x="7321" y="20789"/>
                  <a:pt x="2977" y="21393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59" name="Arc 23"/>
          <p:cNvSpPr>
            <a:spLocks/>
          </p:cNvSpPr>
          <p:nvPr/>
        </p:nvSpPr>
        <p:spPr bwMode="auto">
          <a:xfrm>
            <a:off x="2336800" y="3162300"/>
            <a:ext cx="1973263" cy="631825"/>
          </a:xfrm>
          <a:custGeom>
            <a:avLst/>
            <a:gdLst>
              <a:gd name="G0" fmla="+- 16166 0 0"/>
              <a:gd name="G1" fmla="+- 0 0 0"/>
              <a:gd name="G2" fmla="+- 21600 0 0"/>
              <a:gd name="T0" fmla="*/ 11210 w 16166"/>
              <a:gd name="T1" fmla="*/ 21024 h 21024"/>
              <a:gd name="T2" fmla="*/ 0 w 16166"/>
              <a:gd name="T3" fmla="*/ 14325 h 21024"/>
              <a:gd name="T4" fmla="*/ 16166 w 16166"/>
              <a:gd name="T5" fmla="*/ 0 h 21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166" h="21024" fill="none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</a:path>
              <a:path w="16166" h="21024" stroke="0" extrusionOk="0">
                <a:moveTo>
                  <a:pt x="11210" y="21023"/>
                </a:moveTo>
                <a:cubicBezTo>
                  <a:pt x="6871" y="20001"/>
                  <a:pt x="2955" y="17661"/>
                  <a:pt x="-1" y="14325"/>
                </a:cubicBezTo>
                <a:lnTo>
                  <a:pt x="16166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0" name="Arc 24"/>
          <p:cNvSpPr>
            <a:spLocks/>
          </p:cNvSpPr>
          <p:nvPr/>
        </p:nvSpPr>
        <p:spPr bwMode="auto">
          <a:xfrm>
            <a:off x="4186238" y="2382838"/>
            <a:ext cx="1846262" cy="700087"/>
          </a:xfrm>
          <a:custGeom>
            <a:avLst/>
            <a:gdLst>
              <a:gd name="G0" fmla="+- 0 0 0"/>
              <a:gd name="G1" fmla="+- 21197 0 0"/>
              <a:gd name="G2" fmla="+- 21600 0 0"/>
              <a:gd name="T0" fmla="*/ 4153 w 15057"/>
              <a:gd name="T1" fmla="*/ 0 h 21197"/>
              <a:gd name="T2" fmla="*/ 15057 w 15057"/>
              <a:gd name="T3" fmla="*/ 5710 h 21197"/>
              <a:gd name="T4" fmla="*/ 0 w 15057"/>
              <a:gd name="T5" fmla="*/ 21197 h 21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7" h="21197" fill="none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</a:path>
              <a:path w="15057" h="21197" stroke="0" extrusionOk="0">
                <a:moveTo>
                  <a:pt x="4152" y="0"/>
                </a:moveTo>
                <a:cubicBezTo>
                  <a:pt x="8264" y="805"/>
                  <a:pt x="12053" y="2789"/>
                  <a:pt x="15056" y="5710"/>
                </a:cubicBezTo>
                <a:lnTo>
                  <a:pt x="0" y="2119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1" name="Arc 25"/>
          <p:cNvSpPr>
            <a:spLocks/>
          </p:cNvSpPr>
          <p:nvPr/>
        </p:nvSpPr>
        <p:spPr bwMode="auto">
          <a:xfrm>
            <a:off x="4178300" y="3124200"/>
            <a:ext cx="2016125" cy="847725"/>
          </a:xfrm>
          <a:custGeom>
            <a:avLst/>
            <a:gdLst>
              <a:gd name="G0" fmla="+- 0 0 0"/>
              <a:gd name="G1" fmla="+- 0 0 0"/>
              <a:gd name="G2" fmla="+- 21600 0 0"/>
              <a:gd name="T0" fmla="*/ 15336 w 15336"/>
              <a:gd name="T1" fmla="*/ 15210 h 21251"/>
              <a:gd name="T2" fmla="*/ 3865 w 15336"/>
              <a:gd name="T3" fmla="*/ 21251 h 21251"/>
              <a:gd name="T4" fmla="*/ 0 w 15336"/>
              <a:gd name="T5" fmla="*/ 0 h 21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336" h="21251" fill="none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</a:path>
              <a:path w="15336" h="21251" stroke="0" extrusionOk="0">
                <a:moveTo>
                  <a:pt x="15336" y="15210"/>
                </a:moveTo>
                <a:cubicBezTo>
                  <a:pt x="12221" y="18351"/>
                  <a:pt x="8217" y="20459"/>
                  <a:pt x="3865" y="21251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2" name="Arc 26"/>
          <p:cNvSpPr>
            <a:spLocks/>
          </p:cNvSpPr>
          <p:nvPr/>
        </p:nvSpPr>
        <p:spPr bwMode="auto">
          <a:xfrm>
            <a:off x="2230438" y="3106738"/>
            <a:ext cx="1981200" cy="847725"/>
          </a:xfrm>
          <a:custGeom>
            <a:avLst/>
            <a:gdLst>
              <a:gd name="G0" fmla="+- 15059 0 0"/>
              <a:gd name="G1" fmla="+- 0 0 0"/>
              <a:gd name="G2" fmla="+- 21600 0 0"/>
              <a:gd name="T0" fmla="*/ 11084 w 15059"/>
              <a:gd name="T1" fmla="*/ 21231 h 21231"/>
              <a:gd name="T2" fmla="*/ 0 w 15059"/>
              <a:gd name="T3" fmla="*/ 15485 h 21231"/>
              <a:gd name="T4" fmla="*/ 15059 w 15059"/>
              <a:gd name="T5" fmla="*/ 0 h 21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059" h="21231" fill="none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</a:path>
              <a:path w="15059" h="21231" stroke="0" extrusionOk="0">
                <a:moveTo>
                  <a:pt x="11083" y="21231"/>
                </a:moveTo>
                <a:cubicBezTo>
                  <a:pt x="6904" y="20448"/>
                  <a:pt x="3048" y="18449"/>
                  <a:pt x="-1" y="15485"/>
                </a:cubicBezTo>
                <a:lnTo>
                  <a:pt x="15059" y="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3" name="Arc 27"/>
          <p:cNvSpPr>
            <a:spLocks/>
          </p:cNvSpPr>
          <p:nvPr/>
        </p:nvSpPr>
        <p:spPr bwMode="auto">
          <a:xfrm>
            <a:off x="1373188" y="2738438"/>
            <a:ext cx="2838450" cy="704850"/>
          </a:xfrm>
          <a:custGeom>
            <a:avLst/>
            <a:gdLst>
              <a:gd name="G0" fmla="+- 21600 0 0"/>
              <a:gd name="G1" fmla="+- 9324 0 0"/>
              <a:gd name="G2" fmla="+- 21600 0 0"/>
              <a:gd name="T0" fmla="*/ 1659 w 21600"/>
              <a:gd name="T1" fmla="*/ 17626 h 17626"/>
              <a:gd name="T2" fmla="*/ 2116 w 21600"/>
              <a:gd name="T3" fmla="*/ 0 h 17626"/>
              <a:gd name="T4" fmla="*/ 21600 w 21600"/>
              <a:gd name="T5" fmla="*/ 9324 h 176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626" fill="none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-1" y="6096"/>
                  <a:pt x="723" y="2910"/>
                  <a:pt x="2116" y="0"/>
                </a:cubicBezTo>
              </a:path>
              <a:path w="21600" h="17626" stroke="0" extrusionOk="0">
                <a:moveTo>
                  <a:pt x="1659" y="17625"/>
                </a:moveTo>
                <a:cubicBezTo>
                  <a:pt x="563" y="14995"/>
                  <a:pt x="0" y="12173"/>
                  <a:pt x="0" y="9324"/>
                </a:cubicBezTo>
                <a:cubicBezTo>
                  <a:pt x="-1" y="6096"/>
                  <a:pt x="723" y="2910"/>
                  <a:pt x="2116" y="0"/>
                </a:cubicBezTo>
                <a:lnTo>
                  <a:pt x="21600" y="9324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4" name="Arc 28"/>
          <p:cNvSpPr>
            <a:spLocks/>
          </p:cNvSpPr>
          <p:nvPr/>
        </p:nvSpPr>
        <p:spPr bwMode="auto">
          <a:xfrm>
            <a:off x="2276475" y="2257425"/>
            <a:ext cx="1935163" cy="860425"/>
          </a:xfrm>
          <a:custGeom>
            <a:avLst/>
            <a:gdLst>
              <a:gd name="G0" fmla="+- 14743 0 0"/>
              <a:gd name="G1" fmla="+- 21260 0 0"/>
              <a:gd name="G2" fmla="+- 21600 0 0"/>
              <a:gd name="T0" fmla="*/ 0 w 14743"/>
              <a:gd name="T1" fmla="*/ 5474 h 21260"/>
              <a:gd name="T2" fmla="*/ 10926 w 14743"/>
              <a:gd name="T3" fmla="*/ 0 h 21260"/>
              <a:gd name="T4" fmla="*/ 14743 w 14743"/>
              <a:gd name="T5" fmla="*/ 21260 h 21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743" h="21260" fill="none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</a:path>
              <a:path w="14743" h="21260" stroke="0" extrusionOk="0">
                <a:moveTo>
                  <a:pt x="-1" y="5473"/>
                </a:moveTo>
                <a:cubicBezTo>
                  <a:pt x="3039" y="2635"/>
                  <a:pt x="6832" y="734"/>
                  <a:pt x="10925" y="-1"/>
                </a:cubicBezTo>
                <a:lnTo>
                  <a:pt x="14743" y="21260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5" name="Arc 29"/>
          <p:cNvSpPr>
            <a:spLocks/>
          </p:cNvSpPr>
          <p:nvPr/>
        </p:nvSpPr>
        <p:spPr bwMode="auto">
          <a:xfrm>
            <a:off x="4198938" y="2262188"/>
            <a:ext cx="1925637" cy="854075"/>
          </a:xfrm>
          <a:custGeom>
            <a:avLst/>
            <a:gdLst>
              <a:gd name="G0" fmla="+- 0 0 0"/>
              <a:gd name="G1" fmla="+- 21252 0 0"/>
              <a:gd name="G2" fmla="+- 21600 0 0"/>
              <a:gd name="T0" fmla="*/ 3860 w 14651"/>
              <a:gd name="T1" fmla="*/ 0 h 21252"/>
              <a:gd name="T2" fmla="*/ 14651 w 14651"/>
              <a:gd name="T3" fmla="*/ 5381 h 21252"/>
              <a:gd name="T4" fmla="*/ 0 w 14651"/>
              <a:gd name="T5" fmla="*/ 21252 h 212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651" h="21252" fill="none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</a:path>
              <a:path w="14651" h="21252" stroke="0" extrusionOk="0">
                <a:moveTo>
                  <a:pt x="3860" y="-1"/>
                </a:moveTo>
                <a:cubicBezTo>
                  <a:pt x="7895" y="732"/>
                  <a:pt x="11637" y="2598"/>
                  <a:pt x="14651" y="5380"/>
                </a:cubicBezTo>
                <a:lnTo>
                  <a:pt x="0" y="21252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stealth" w="med" len="med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6" name="Arc 30"/>
          <p:cNvSpPr>
            <a:spLocks/>
          </p:cNvSpPr>
          <p:nvPr/>
        </p:nvSpPr>
        <p:spPr bwMode="auto">
          <a:xfrm>
            <a:off x="4198938" y="2727325"/>
            <a:ext cx="2838450" cy="715963"/>
          </a:xfrm>
          <a:custGeom>
            <a:avLst/>
            <a:gdLst>
              <a:gd name="G0" fmla="+- 0 0 0"/>
              <a:gd name="G1" fmla="+- 9565 0 0"/>
              <a:gd name="G2" fmla="+- 21600 0 0"/>
              <a:gd name="T0" fmla="*/ 19367 w 21600"/>
              <a:gd name="T1" fmla="*/ 0 h 17978"/>
              <a:gd name="T2" fmla="*/ 19894 w 21600"/>
              <a:gd name="T3" fmla="*/ 17978 h 17978"/>
              <a:gd name="T4" fmla="*/ 0 w 21600"/>
              <a:gd name="T5" fmla="*/ 9565 h 17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7978" fill="none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</a:path>
              <a:path w="21600" h="17978" stroke="0" extrusionOk="0">
                <a:moveTo>
                  <a:pt x="19366" y="0"/>
                </a:moveTo>
                <a:cubicBezTo>
                  <a:pt x="20835" y="2974"/>
                  <a:pt x="21600" y="6247"/>
                  <a:pt x="21600" y="9565"/>
                </a:cubicBezTo>
                <a:cubicBezTo>
                  <a:pt x="21600" y="12455"/>
                  <a:pt x="21019" y="15316"/>
                  <a:pt x="19894" y="17978"/>
                </a:cubicBezTo>
                <a:lnTo>
                  <a:pt x="0" y="9565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7" name="Freeform 31"/>
          <p:cNvSpPr>
            <a:spLocks/>
          </p:cNvSpPr>
          <p:nvPr/>
        </p:nvSpPr>
        <p:spPr bwMode="auto">
          <a:xfrm>
            <a:off x="3700463" y="3794125"/>
            <a:ext cx="1017587" cy="158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" y="18"/>
              </a:cxn>
              <a:cxn ang="0">
                <a:pos x="220" y="57"/>
              </a:cxn>
              <a:cxn ang="0">
                <a:pos x="407" y="57"/>
              </a:cxn>
              <a:cxn ang="0">
                <a:pos x="446" y="95"/>
              </a:cxn>
              <a:cxn ang="0">
                <a:pos x="640" y="99"/>
              </a:cxn>
            </a:cxnLst>
            <a:rect l="0" t="0" r="r" b="b"/>
            <a:pathLst>
              <a:path w="641" h="100">
                <a:moveTo>
                  <a:pt x="0" y="0"/>
                </a:moveTo>
                <a:lnTo>
                  <a:pt x="172" y="18"/>
                </a:lnTo>
                <a:lnTo>
                  <a:pt x="220" y="57"/>
                </a:lnTo>
                <a:lnTo>
                  <a:pt x="407" y="57"/>
                </a:lnTo>
                <a:lnTo>
                  <a:pt x="446" y="95"/>
                </a:lnTo>
                <a:lnTo>
                  <a:pt x="640" y="99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8" name="Freeform 32"/>
          <p:cNvSpPr>
            <a:spLocks/>
          </p:cNvSpPr>
          <p:nvPr/>
        </p:nvSpPr>
        <p:spPr bwMode="auto">
          <a:xfrm>
            <a:off x="3694113" y="3798888"/>
            <a:ext cx="1000125" cy="155575"/>
          </a:xfrm>
          <a:custGeom>
            <a:avLst/>
            <a:gdLst/>
            <a:ahLst/>
            <a:cxnLst>
              <a:cxn ang="0">
                <a:pos x="0" y="97"/>
              </a:cxn>
              <a:cxn ang="0">
                <a:pos x="177" y="96"/>
              </a:cxn>
              <a:cxn ang="0">
                <a:pos x="225" y="51"/>
              </a:cxn>
              <a:cxn ang="0">
                <a:pos x="407" y="51"/>
              </a:cxn>
              <a:cxn ang="0">
                <a:pos x="448" y="15"/>
              </a:cxn>
              <a:cxn ang="0">
                <a:pos x="629" y="0"/>
              </a:cxn>
            </a:cxnLst>
            <a:rect l="0" t="0" r="r" b="b"/>
            <a:pathLst>
              <a:path w="630" h="98">
                <a:moveTo>
                  <a:pt x="0" y="97"/>
                </a:moveTo>
                <a:lnTo>
                  <a:pt x="177" y="96"/>
                </a:lnTo>
                <a:lnTo>
                  <a:pt x="225" y="51"/>
                </a:lnTo>
                <a:lnTo>
                  <a:pt x="407" y="51"/>
                </a:lnTo>
                <a:lnTo>
                  <a:pt x="448" y="15"/>
                </a:lnTo>
                <a:lnTo>
                  <a:pt x="629" y="0"/>
                </a:lnTo>
              </a:path>
            </a:pathLst>
          </a:custGeom>
          <a:noFill/>
          <a:ln w="25400" cap="rnd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69" name="Rectangle 33"/>
          <p:cNvSpPr>
            <a:spLocks noChangeArrowheads="1"/>
          </p:cNvSpPr>
          <p:nvPr/>
        </p:nvSpPr>
        <p:spPr bwMode="auto">
          <a:xfrm>
            <a:off x="4129088" y="3843338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70" name="Arc 34"/>
          <p:cNvSpPr>
            <a:spLocks/>
          </p:cNvSpPr>
          <p:nvPr/>
        </p:nvSpPr>
        <p:spPr bwMode="auto">
          <a:xfrm>
            <a:off x="3182938" y="3932238"/>
            <a:ext cx="1019175" cy="492125"/>
          </a:xfrm>
          <a:custGeom>
            <a:avLst/>
            <a:gdLst>
              <a:gd name="G0" fmla="+- 0 0 0"/>
              <a:gd name="G1" fmla="+- 21187 0 0"/>
              <a:gd name="G2" fmla="+- 21600 0 0"/>
              <a:gd name="T0" fmla="*/ 4205 w 21600"/>
              <a:gd name="T1" fmla="*/ 0 h 21187"/>
              <a:gd name="T2" fmla="*/ 21600 w 21600"/>
              <a:gd name="T3" fmla="*/ 21187 h 21187"/>
              <a:gd name="T4" fmla="*/ 0 w 21600"/>
              <a:gd name="T5" fmla="*/ 21187 h 2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187" fill="none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</a:path>
              <a:path w="21600" h="21187" stroke="0" extrusionOk="0">
                <a:moveTo>
                  <a:pt x="4204" y="0"/>
                </a:moveTo>
                <a:cubicBezTo>
                  <a:pt x="14315" y="2006"/>
                  <a:pt x="21600" y="10878"/>
                  <a:pt x="21600" y="21187"/>
                </a:cubicBezTo>
                <a:lnTo>
                  <a:pt x="0" y="21187"/>
                </a:lnTo>
                <a:close/>
              </a:path>
            </a:pathLst>
          </a:custGeom>
          <a:noFill/>
          <a:ln w="25400" cap="rnd">
            <a:solidFill>
              <a:srgbClr val="0066FF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1" name="Arc 35"/>
          <p:cNvSpPr>
            <a:spLocks/>
          </p:cNvSpPr>
          <p:nvPr/>
        </p:nvSpPr>
        <p:spPr bwMode="auto">
          <a:xfrm>
            <a:off x="4208463" y="3932238"/>
            <a:ext cx="1019175" cy="492125"/>
          </a:xfrm>
          <a:custGeom>
            <a:avLst/>
            <a:gdLst>
              <a:gd name="G0" fmla="+- 21600 0 0"/>
              <a:gd name="G1" fmla="+- 21180 0 0"/>
              <a:gd name="G2" fmla="+- 21600 0 0"/>
              <a:gd name="T0" fmla="*/ 0 w 21600"/>
              <a:gd name="T1" fmla="*/ 21112 h 21180"/>
              <a:gd name="T2" fmla="*/ 17363 w 21600"/>
              <a:gd name="T3" fmla="*/ 0 h 21180"/>
              <a:gd name="T4" fmla="*/ 21600 w 21600"/>
              <a:gd name="T5" fmla="*/ 21180 h 2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180" fill="none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</a:path>
              <a:path w="21600" h="21180" stroke="0" extrusionOk="0">
                <a:moveTo>
                  <a:pt x="0" y="21112"/>
                </a:moveTo>
                <a:cubicBezTo>
                  <a:pt x="32" y="10841"/>
                  <a:pt x="7292" y="2014"/>
                  <a:pt x="17362" y="-1"/>
                </a:cubicBezTo>
                <a:lnTo>
                  <a:pt x="21600" y="21180"/>
                </a:lnTo>
                <a:close/>
              </a:path>
            </a:pathLst>
          </a:custGeom>
          <a:noFill/>
          <a:ln w="25400" cap="rnd">
            <a:solidFill>
              <a:srgbClr val="FFCC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2" name="Freeform 36"/>
          <p:cNvSpPr>
            <a:spLocks/>
          </p:cNvSpPr>
          <p:nvPr/>
        </p:nvSpPr>
        <p:spPr bwMode="auto">
          <a:xfrm>
            <a:off x="3695700" y="2254250"/>
            <a:ext cx="1011238" cy="1285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72" y="2"/>
              </a:cxn>
              <a:cxn ang="0">
                <a:pos x="222" y="32"/>
              </a:cxn>
              <a:cxn ang="0">
                <a:pos x="400" y="30"/>
              </a:cxn>
              <a:cxn ang="0">
                <a:pos x="446" y="68"/>
              </a:cxn>
              <a:cxn ang="0">
                <a:pos x="636" y="80"/>
              </a:cxn>
            </a:cxnLst>
            <a:rect l="0" t="0" r="r" b="b"/>
            <a:pathLst>
              <a:path w="637" h="81">
                <a:moveTo>
                  <a:pt x="0" y="0"/>
                </a:moveTo>
                <a:lnTo>
                  <a:pt x="172" y="2"/>
                </a:lnTo>
                <a:lnTo>
                  <a:pt x="222" y="32"/>
                </a:lnTo>
                <a:lnTo>
                  <a:pt x="400" y="30"/>
                </a:lnTo>
                <a:lnTo>
                  <a:pt x="446" y="68"/>
                </a:lnTo>
                <a:lnTo>
                  <a:pt x="636" y="80"/>
                </a:lnTo>
              </a:path>
            </a:pathLst>
          </a:custGeom>
          <a:noFill/>
          <a:ln w="25400" cap="rnd" cmpd="sng">
            <a:solidFill>
              <a:srgbClr val="0066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3" name="Freeform 37"/>
          <p:cNvSpPr>
            <a:spLocks/>
          </p:cNvSpPr>
          <p:nvPr/>
        </p:nvSpPr>
        <p:spPr bwMode="auto">
          <a:xfrm>
            <a:off x="3694113" y="2251075"/>
            <a:ext cx="1012825" cy="128588"/>
          </a:xfrm>
          <a:custGeom>
            <a:avLst/>
            <a:gdLst/>
            <a:ahLst/>
            <a:cxnLst>
              <a:cxn ang="0">
                <a:pos x="0" y="80"/>
              </a:cxn>
              <a:cxn ang="0">
                <a:pos x="178" y="74"/>
              </a:cxn>
              <a:cxn ang="0">
                <a:pos x="222" y="32"/>
              </a:cxn>
              <a:cxn ang="0">
                <a:pos x="397" y="32"/>
              </a:cxn>
              <a:cxn ang="0">
                <a:pos x="451" y="0"/>
              </a:cxn>
              <a:cxn ang="0">
                <a:pos x="637" y="4"/>
              </a:cxn>
            </a:cxnLst>
            <a:rect l="0" t="0" r="r" b="b"/>
            <a:pathLst>
              <a:path w="638" h="81">
                <a:moveTo>
                  <a:pt x="0" y="80"/>
                </a:moveTo>
                <a:lnTo>
                  <a:pt x="178" y="74"/>
                </a:lnTo>
                <a:lnTo>
                  <a:pt x="222" y="32"/>
                </a:lnTo>
                <a:lnTo>
                  <a:pt x="397" y="32"/>
                </a:lnTo>
                <a:lnTo>
                  <a:pt x="451" y="0"/>
                </a:lnTo>
                <a:lnTo>
                  <a:pt x="637" y="4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4" name="Freeform 38"/>
          <p:cNvSpPr>
            <a:spLocks/>
          </p:cNvSpPr>
          <p:nvPr/>
        </p:nvSpPr>
        <p:spPr bwMode="auto">
          <a:xfrm>
            <a:off x="1593850" y="3444875"/>
            <a:ext cx="749300" cy="1539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6" y="54"/>
              </a:cxn>
              <a:cxn ang="0">
                <a:pos x="152" y="44"/>
              </a:cxn>
              <a:cxn ang="0">
                <a:pos x="271" y="90"/>
              </a:cxn>
              <a:cxn ang="0">
                <a:pos x="345" y="68"/>
              </a:cxn>
              <a:cxn ang="0">
                <a:pos x="471" y="96"/>
              </a:cxn>
            </a:cxnLst>
            <a:rect l="0" t="0" r="r" b="b"/>
            <a:pathLst>
              <a:path w="472" h="97">
                <a:moveTo>
                  <a:pt x="0" y="0"/>
                </a:moveTo>
                <a:lnTo>
                  <a:pt x="106" y="54"/>
                </a:lnTo>
                <a:lnTo>
                  <a:pt x="152" y="44"/>
                </a:lnTo>
                <a:lnTo>
                  <a:pt x="271" y="90"/>
                </a:lnTo>
                <a:lnTo>
                  <a:pt x="345" y="68"/>
                </a:lnTo>
                <a:lnTo>
                  <a:pt x="471" y="96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5" name="Freeform 39"/>
          <p:cNvSpPr>
            <a:spLocks/>
          </p:cNvSpPr>
          <p:nvPr/>
        </p:nvSpPr>
        <p:spPr bwMode="auto">
          <a:xfrm>
            <a:off x="1719263" y="3336925"/>
            <a:ext cx="523875" cy="395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8" y="46"/>
              </a:cxn>
              <a:cxn ang="0">
                <a:pos x="78" y="110"/>
              </a:cxn>
              <a:cxn ang="0">
                <a:pos x="191" y="156"/>
              </a:cxn>
              <a:cxn ang="0">
                <a:pos x="195" y="202"/>
              </a:cxn>
              <a:cxn ang="0">
                <a:pos x="329" y="248"/>
              </a:cxn>
            </a:cxnLst>
            <a:rect l="0" t="0" r="r" b="b"/>
            <a:pathLst>
              <a:path w="330" h="249">
                <a:moveTo>
                  <a:pt x="0" y="0"/>
                </a:moveTo>
                <a:lnTo>
                  <a:pt x="68" y="46"/>
                </a:lnTo>
                <a:lnTo>
                  <a:pt x="78" y="110"/>
                </a:lnTo>
                <a:lnTo>
                  <a:pt x="191" y="156"/>
                </a:lnTo>
                <a:lnTo>
                  <a:pt x="195" y="202"/>
                </a:lnTo>
                <a:lnTo>
                  <a:pt x="329" y="248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6" name="Rectangle 40"/>
          <p:cNvSpPr>
            <a:spLocks noChangeArrowheads="1"/>
          </p:cNvSpPr>
          <p:nvPr/>
        </p:nvSpPr>
        <p:spPr bwMode="auto">
          <a:xfrm rot="1500000">
            <a:off x="1863725" y="3495675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77" name="Freeform 41"/>
          <p:cNvSpPr>
            <a:spLocks/>
          </p:cNvSpPr>
          <p:nvPr/>
        </p:nvSpPr>
        <p:spPr bwMode="auto">
          <a:xfrm>
            <a:off x="1643063" y="2571750"/>
            <a:ext cx="725487" cy="176213"/>
          </a:xfrm>
          <a:custGeom>
            <a:avLst/>
            <a:gdLst/>
            <a:ahLst/>
            <a:cxnLst>
              <a:cxn ang="0">
                <a:pos x="0" y="110"/>
              </a:cxn>
              <a:cxn ang="0">
                <a:pos x="80" y="70"/>
              </a:cxn>
              <a:cxn ang="0">
                <a:pos x="136" y="68"/>
              </a:cxn>
              <a:cxn ang="0">
                <a:pos x="296" y="2"/>
              </a:cxn>
              <a:cxn ang="0">
                <a:pos x="348" y="22"/>
              </a:cxn>
              <a:cxn ang="0">
                <a:pos x="456" y="0"/>
              </a:cxn>
            </a:cxnLst>
            <a:rect l="0" t="0" r="r" b="b"/>
            <a:pathLst>
              <a:path w="457" h="111">
                <a:moveTo>
                  <a:pt x="0" y="110"/>
                </a:moveTo>
                <a:lnTo>
                  <a:pt x="80" y="70"/>
                </a:lnTo>
                <a:lnTo>
                  <a:pt x="136" y="68"/>
                </a:lnTo>
                <a:lnTo>
                  <a:pt x="296" y="2"/>
                </a:lnTo>
                <a:lnTo>
                  <a:pt x="348" y="22"/>
                </a:lnTo>
                <a:lnTo>
                  <a:pt x="456" y="0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8" name="Freeform 42"/>
          <p:cNvSpPr>
            <a:spLocks/>
          </p:cNvSpPr>
          <p:nvPr/>
        </p:nvSpPr>
        <p:spPr bwMode="auto">
          <a:xfrm>
            <a:off x="1763713" y="2473325"/>
            <a:ext cx="511175" cy="325438"/>
          </a:xfrm>
          <a:custGeom>
            <a:avLst/>
            <a:gdLst/>
            <a:ahLst/>
            <a:cxnLst>
              <a:cxn ang="0">
                <a:pos x="0" y="204"/>
              </a:cxn>
              <a:cxn ang="0">
                <a:pos x="58" y="164"/>
              </a:cxn>
              <a:cxn ang="0">
                <a:pos x="58" y="130"/>
              </a:cxn>
              <a:cxn ang="0">
                <a:pos x="217" y="66"/>
              </a:cxn>
              <a:cxn ang="0">
                <a:pos x="221" y="30"/>
              </a:cxn>
              <a:cxn ang="0">
                <a:pos x="321" y="0"/>
              </a:cxn>
            </a:cxnLst>
            <a:rect l="0" t="0" r="r" b="b"/>
            <a:pathLst>
              <a:path w="322" h="205">
                <a:moveTo>
                  <a:pt x="0" y="204"/>
                </a:moveTo>
                <a:lnTo>
                  <a:pt x="58" y="164"/>
                </a:lnTo>
                <a:lnTo>
                  <a:pt x="58" y="130"/>
                </a:lnTo>
                <a:lnTo>
                  <a:pt x="217" y="66"/>
                </a:lnTo>
                <a:lnTo>
                  <a:pt x="221" y="30"/>
                </a:lnTo>
                <a:lnTo>
                  <a:pt x="321" y="0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79" name="Rectangle 43"/>
          <p:cNvSpPr>
            <a:spLocks noChangeArrowheads="1"/>
          </p:cNvSpPr>
          <p:nvPr/>
        </p:nvSpPr>
        <p:spPr bwMode="auto">
          <a:xfrm rot="20280000">
            <a:off x="1925638" y="2578100"/>
            <a:ext cx="142875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80" name="Rectangle 44"/>
          <p:cNvSpPr>
            <a:spLocks noChangeArrowheads="1"/>
          </p:cNvSpPr>
          <p:nvPr/>
        </p:nvSpPr>
        <p:spPr bwMode="auto">
          <a:xfrm>
            <a:off x="4117975" y="2257425"/>
            <a:ext cx="144463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81" name="Freeform 45"/>
          <p:cNvSpPr>
            <a:spLocks/>
          </p:cNvSpPr>
          <p:nvPr/>
        </p:nvSpPr>
        <p:spPr bwMode="auto">
          <a:xfrm>
            <a:off x="6126163" y="2474913"/>
            <a:ext cx="503237" cy="3143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75" y="24"/>
              </a:cxn>
              <a:cxn ang="0">
                <a:pos x="87" y="57"/>
              </a:cxn>
              <a:cxn ang="0">
                <a:pos x="264" y="125"/>
              </a:cxn>
              <a:cxn ang="0">
                <a:pos x="262" y="164"/>
              </a:cxn>
              <a:cxn ang="0">
                <a:pos x="316" y="197"/>
              </a:cxn>
            </a:cxnLst>
            <a:rect l="0" t="0" r="r" b="b"/>
            <a:pathLst>
              <a:path w="317" h="198">
                <a:moveTo>
                  <a:pt x="0" y="0"/>
                </a:moveTo>
                <a:lnTo>
                  <a:pt x="75" y="24"/>
                </a:lnTo>
                <a:lnTo>
                  <a:pt x="87" y="57"/>
                </a:lnTo>
                <a:lnTo>
                  <a:pt x="264" y="125"/>
                </a:lnTo>
                <a:lnTo>
                  <a:pt x="262" y="164"/>
                </a:lnTo>
                <a:lnTo>
                  <a:pt x="316" y="197"/>
                </a:lnTo>
              </a:path>
            </a:pathLst>
          </a:custGeom>
          <a:noFill/>
          <a:ln w="25400" cap="rnd" cmpd="sng">
            <a:solidFill>
              <a:srgbClr val="FFCC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82" name="Freeform 46"/>
          <p:cNvSpPr>
            <a:spLocks/>
          </p:cNvSpPr>
          <p:nvPr/>
        </p:nvSpPr>
        <p:spPr bwMode="auto">
          <a:xfrm>
            <a:off x="6107113" y="3440113"/>
            <a:ext cx="712787" cy="160337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93" y="73"/>
              </a:cxn>
              <a:cxn ang="0">
                <a:pos x="141" y="100"/>
              </a:cxn>
              <a:cxn ang="0">
                <a:pos x="304" y="33"/>
              </a:cxn>
              <a:cxn ang="0">
                <a:pos x="354" y="52"/>
              </a:cxn>
              <a:cxn ang="0">
                <a:pos x="448" y="0"/>
              </a:cxn>
            </a:cxnLst>
            <a:rect l="0" t="0" r="r" b="b"/>
            <a:pathLst>
              <a:path w="449" h="101">
                <a:moveTo>
                  <a:pt x="0" y="92"/>
                </a:moveTo>
                <a:lnTo>
                  <a:pt x="93" y="73"/>
                </a:lnTo>
                <a:lnTo>
                  <a:pt x="141" y="100"/>
                </a:lnTo>
                <a:lnTo>
                  <a:pt x="304" y="33"/>
                </a:lnTo>
                <a:lnTo>
                  <a:pt x="354" y="52"/>
                </a:lnTo>
                <a:lnTo>
                  <a:pt x="448" y="0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83" name="Rectangle 47"/>
          <p:cNvSpPr>
            <a:spLocks noChangeArrowheads="1"/>
          </p:cNvSpPr>
          <p:nvPr/>
        </p:nvSpPr>
        <p:spPr bwMode="auto">
          <a:xfrm rot="20280000">
            <a:off x="6386513" y="3497263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384" name="Freeform 48"/>
          <p:cNvSpPr>
            <a:spLocks/>
          </p:cNvSpPr>
          <p:nvPr/>
        </p:nvSpPr>
        <p:spPr bwMode="auto">
          <a:xfrm>
            <a:off x="6034088" y="2568575"/>
            <a:ext cx="715962" cy="1619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4" y="20"/>
              </a:cxn>
              <a:cxn ang="0">
                <a:pos x="147" y="0"/>
              </a:cxn>
              <a:cxn ang="0">
                <a:pos x="319" y="69"/>
              </a:cxn>
              <a:cxn ang="0">
                <a:pos x="379" y="60"/>
              </a:cxn>
              <a:cxn ang="0">
                <a:pos x="450" y="101"/>
              </a:cxn>
            </a:cxnLst>
            <a:rect l="0" t="0" r="r" b="b"/>
            <a:pathLst>
              <a:path w="451" h="102">
                <a:moveTo>
                  <a:pt x="0" y="0"/>
                </a:moveTo>
                <a:lnTo>
                  <a:pt x="84" y="20"/>
                </a:lnTo>
                <a:lnTo>
                  <a:pt x="147" y="0"/>
                </a:lnTo>
                <a:lnTo>
                  <a:pt x="319" y="69"/>
                </a:lnTo>
                <a:lnTo>
                  <a:pt x="379" y="60"/>
                </a:lnTo>
                <a:lnTo>
                  <a:pt x="450" y="101"/>
                </a:lnTo>
              </a:path>
            </a:pathLst>
          </a:custGeom>
          <a:noFill/>
          <a:ln w="25400" cap="rnd" cmpd="sng">
            <a:solidFill>
              <a:srgbClr val="3333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385" name="Rectangle 49"/>
          <p:cNvSpPr>
            <a:spLocks noChangeArrowheads="1"/>
          </p:cNvSpPr>
          <p:nvPr/>
        </p:nvSpPr>
        <p:spPr bwMode="auto">
          <a:xfrm rot="1500000">
            <a:off x="6335713" y="2576513"/>
            <a:ext cx="144462" cy="8572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22386" name="Group 50"/>
          <p:cNvGrpSpPr>
            <a:grpSpLocks/>
          </p:cNvGrpSpPr>
          <p:nvPr/>
        </p:nvGrpSpPr>
        <p:grpSpPr bwMode="auto">
          <a:xfrm>
            <a:off x="4410075" y="3884613"/>
            <a:ext cx="225425" cy="123825"/>
            <a:chOff x="2778" y="2447"/>
            <a:chExt cx="142" cy="78"/>
          </a:xfrm>
        </p:grpSpPr>
        <p:sp>
          <p:nvSpPr>
            <p:cNvPr id="1422387" name="Oval 51"/>
            <p:cNvSpPr>
              <a:spLocks noChangeArrowheads="1"/>
            </p:cNvSpPr>
            <p:nvPr/>
          </p:nvSpPr>
          <p:spPr bwMode="auto">
            <a:xfrm rot="60000">
              <a:off x="2778" y="2447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388" name="Freeform 52"/>
            <p:cNvSpPr>
              <a:spLocks/>
            </p:cNvSpPr>
            <p:nvPr/>
          </p:nvSpPr>
          <p:spPr bwMode="auto">
            <a:xfrm>
              <a:off x="2811" y="2456"/>
              <a:ext cx="83" cy="62"/>
            </a:xfrm>
            <a:custGeom>
              <a:avLst/>
              <a:gdLst/>
              <a:ahLst/>
              <a:cxnLst>
                <a:cxn ang="0">
                  <a:pos x="1" y="50"/>
                </a:cxn>
                <a:cxn ang="0">
                  <a:pos x="2" y="39"/>
                </a:cxn>
                <a:cxn ang="0">
                  <a:pos x="5" y="29"/>
                </a:cxn>
                <a:cxn ang="0">
                  <a:pos x="9" y="20"/>
                </a:cxn>
                <a:cxn ang="0">
                  <a:pos x="12" y="14"/>
                </a:cxn>
                <a:cxn ang="0">
                  <a:pos x="15" y="10"/>
                </a:cxn>
                <a:cxn ang="0">
                  <a:pos x="17" y="7"/>
                </a:cxn>
                <a:cxn ang="0">
                  <a:pos x="20" y="5"/>
                </a:cxn>
                <a:cxn ang="0">
                  <a:pos x="23" y="3"/>
                </a:cxn>
                <a:cxn ang="0">
                  <a:pos x="26" y="1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50" y="1"/>
                </a:cxn>
                <a:cxn ang="0">
                  <a:pos x="54" y="2"/>
                </a:cxn>
                <a:cxn ang="0">
                  <a:pos x="58" y="4"/>
                </a:cxn>
                <a:cxn ang="0">
                  <a:pos x="61" y="7"/>
                </a:cxn>
                <a:cxn ang="0">
                  <a:pos x="65" y="11"/>
                </a:cxn>
                <a:cxn ang="0">
                  <a:pos x="68" y="17"/>
                </a:cxn>
                <a:cxn ang="0">
                  <a:pos x="70" y="23"/>
                </a:cxn>
                <a:cxn ang="0">
                  <a:pos x="72" y="29"/>
                </a:cxn>
                <a:cxn ang="0">
                  <a:pos x="74" y="37"/>
                </a:cxn>
                <a:cxn ang="0">
                  <a:pos x="66" y="61"/>
                </a:cxn>
                <a:cxn ang="0">
                  <a:pos x="57" y="36"/>
                </a:cxn>
                <a:cxn ang="0">
                  <a:pos x="56" y="30"/>
                </a:cxn>
                <a:cxn ang="0">
                  <a:pos x="55" y="25"/>
                </a:cxn>
                <a:cxn ang="0">
                  <a:pos x="53" y="20"/>
                </a:cxn>
                <a:cxn ang="0">
                  <a:pos x="51" y="15"/>
                </a:cxn>
                <a:cxn ang="0">
                  <a:pos x="49" y="11"/>
                </a:cxn>
                <a:cxn ang="0">
                  <a:pos x="47" y="8"/>
                </a:cxn>
                <a:cxn ang="0">
                  <a:pos x="44" y="5"/>
                </a:cxn>
                <a:cxn ang="0">
                  <a:pos x="41" y="3"/>
                </a:cxn>
                <a:cxn ang="0">
                  <a:pos x="36" y="6"/>
                </a:cxn>
                <a:cxn ang="0">
                  <a:pos x="32" y="11"/>
                </a:cxn>
                <a:cxn ang="0">
                  <a:pos x="28" y="17"/>
                </a:cxn>
                <a:cxn ang="0">
                  <a:pos x="25" y="23"/>
                </a:cxn>
                <a:cxn ang="0">
                  <a:pos x="22" y="31"/>
                </a:cxn>
                <a:cxn ang="0">
                  <a:pos x="19" y="39"/>
                </a:cxn>
                <a:cxn ang="0">
                  <a:pos x="18" y="48"/>
                </a:cxn>
                <a:cxn ang="0">
                  <a:pos x="17" y="57"/>
                </a:cxn>
              </a:cxnLst>
              <a:rect l="0" t="0" r="r" b="b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389" name="Group 53"/>
          <p:cNvGrpSpPr>
            <a:grpSpLocks/>
          </p:cNvGrpSpPr>
          <p:nvPr/>
        </p:nvGrpSpPr>
        <p:grpSpPr bwMode="auto">
          <a:xfrm>
            <a:off x="4402138" y="3743325"/>
            <a:ext cx="225425" cy="123825"/>
            <a:chOff x="2773" y="2358"/>
            <a:chExt cx="142" cy="78"/>
          </a:xfrm>
        </p:grpSpPr>
        <p:sp>
          <p:nvSpPr>
            <p:cNvPr id="1422390" name="Oval 54"/>
            <p:cNvSpPr>
              <a:spLocks noChangeArrowheads="1"/>
            </p:cNvSpPr>
            <p:nvPr/>
          </p:nvSpPr>
          <p:spPr bwMode="auto">
            <a:xfrm rot="21360000">
              <a:off x="2773" y="2358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391" name="Freeform 55"/>
            <p:cNvSpPr>
              <a:spLocks/>
            </p:cNvSpPr>
            <p:nvPr/>
          </p:nvSpPr>
          <p:spPr bwMode="auto">
            <a:xfrm>
              <a:off x="2808" y="2364"/>
              <a:ext cx="81" cy="6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" y="42"/>
                </a:cxn>
                <a:cxn ang="0">
                  <a:pos x="3" y="31"/>
                </a:cxn>
                <a:cxn ang="0">
                  <a:pos x="7" y="22"/>
                </a:cxn>
                <a:cxn ang="0">
                  <a:pos x="9" y="16"/>
                </a:cxn>
                <a:cxn ang="0">
                  <a:pos x="12" y="12"/>
                </a:cxn>
                <a:cxn ang="0">
                  <a:pos x="14" y="9"/>
                </a:cxn>
                <a:cxn ang="0">
                  <a:pos x="16" y="6"/>
                </a:cxn>
                <a:cxn ang="0">
                  <a:pos x="19" y="4"/>
                </a:cxn>
                <a:cxn ang="0">
                  <a:pos x="22" y="2"/>
                </a:cxn>
                <a:cxn ang="0">
                  <a:pos x="25" y="1"/>
                </a:cxn>
                <a:cxn ang="0">
                  <a:pos x="27" y="0"/>
                </a:cxn>
                <a:cxn ang="0">
                  <a:pos x="45" y="0"/>
                </a:cxn>
                <a:cxn ang="0">
                  <a:pos x="49" y="1"/>
                </a:cxn>
                <a:cxn ang="0">
                  <a:pos x="54" y="2"/>
                </a:cxn>
                <a:cxn ang="0">
                  <a:pos x="58" y="5"/>
                </a:cxn>
                <a:cxn ang="0">
                  <a:pos x="61" y="9"/>
                </a:cxn>
                <a:cxn ang="0">
                  <a:pos x="64" y="14"/>
                </a:cxn>
                <a:cxn ang="0">
                  <a:pos x="67" y="19"/>
                </a:cxn>
                <a:cxn ang="0">
                  <a:pos x="70" y="26"/>
                </a:cxn>
                <a:cxn ang="0">
                  <a:pos x="72" y="33"/>
                </a:cxn>
                <a:cxn ang="0">
                  <a:pos x="67" y="58"/>
                </a:cxn>
                <a:cxn ang="0">
                  <a:pos x="55" y="33"/>
                </a:cxn>
                <a:cxn ang="0">
                  <a:pos x="54" y="28"/>
                </a:cxn>
                <a:cxn ang="0">
                  <a:pos x="52" y="23"/>
                </a:cxn>
                <a:cxn ang="0">
                  <a:pos x="50" y="18"/>
                </a:cxn>
                <a:cxn ang="0">
                  <a:pos x="48" y="14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3" y="6"/>
                </a:cxn>
                <a:cxn ang="0">
                  <a:pos x="29" y="11"/>
                </a:cxn>
                <a:cxn ang="0">
                  <a:pos x="25" y="17"/>
                </a:cxn>
                <a:cxn ang="0">
                  <a:pos x="23" y="24"/>
                </a:cxn>
                <a:cxn ang="0">
                  <a:pos x="20" y="31"/>
                </a:cxn>
                <a:cxn ang="0">
                  <a:pos x="18" y="40"/>
                </a:cxn>
                <a:cxn ang="0">
                  <a:pos x="17" y="49"/>
                </a:cxn>
                <a:cxn ang="0">
                  <a:pos x="17" y="58"/>
                </a:cxn>
              </a:cxnLst>
              <a:rect l="0" t="0" r="r" b="b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392" name="Group 56"/>
          <p:cNvGrpSpPr>
            <a:grpSpLocks/>
          </p:cNvGrpSpPr>
          <p:nvPr/>
        </p:nvGrpSpPr>
        <p:grpSpPr bwMode="auto">
          <a:xfrm>
            <a:off x="3752850" y="3881438"/>
            <a:ext cx="225425" cy="123825"/>
            <a:chOff x="2364" y="2445"/>
            <a:chExt cx="142" cy="78"/>
          </a:xfrm>
        </p:grpSpPr>
        <p:sp>
          <p:nvSpPr>
            <p:cNvPr id="1422393" name="Oval 57"/>
            <p:cNvSpPr>
              <a:spLocks noChangeArrowheads="1"/>
            </p:cNvSpPr>
            <p:nvPr/>
          </p:nvSpPr>
          <p:spPr bwMode="auto">
            <a:xfrm rot="21360000">
              <a:off x="2364" y="244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394" name="Freeform 58"/>
            <p:cNvSpPr>
              <a:spLocks/>
            </p:cNvSpPr>
            <p:nvPr/>
          </p:nvSpPr>
          <p:spPr bwMode="auto">
            <a:xfrm>
              <a:off x="2399" y="2451"/>
              <a:ext cx="81" cy="6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1" y="42"/>
                </a:cxn>
                <a:cxn ang="0">
                  <a:pos x="3" y="31"/>
                </a:cxn>
                <a:cxn ang="0">
                  <a:pos x="7" y="22"/>
                </a:cxn>
                <a:cxn ang="0">
                  <a:pos x="9" y="16"/>
                </a:cxn>
                <a:cxn ang="0">
                  <a:pos x="12" y="12"/>
                </a:cxn>
                <a:cxn ang="0">
                  <a:pos x="14" y="9"/>
                </a:cxn>
                <a:cxn ang="0">
                  <a:pos x="16" y="6"/>
                </a:cxn>
                <a:cxn ang="0">
                  <a:pos x="19" y="4"/>
                </a:cxn>
                <a:cxn ang="0">
                  <a:pos x="22" y="2"/>
                </a:cxn>
                <a:cxn ang="0">
                  <a:pos x="25" y="1"/>
                </a:cxn>
                <a:cxn ang="0">
                  <a:pos x="27" y="0"/>
                </a:cxn>
                <a:cxn ang="0">
                  <a:pos x="45" y="0"/>
                </a:cxn>
                <a:cxn ang="0">
                  <a:pos x="49" y="1"/>
                </a:cxn>
                <a:cxn ang="0">
                  <a:pos x="54" y="2"/>
                </a:cxn>
                <a:cxn ang="0">
                  <a:pos x="58" y="5"/>
                </a:cxn>
                <a:cxn ang="0">
                  <a:pos x="61" y="9"/>
                </a:cxn>
                <a:cxn ang="0">
                  <a:pos x="64" y="14"/>
                </a:cxn>
                <a:cxn ang="0">
                  <a:pos x="67" y="19"/>
                </a:cxn>
                <a:cxn ang="0">
                  <a:pos x="70" y="26"/>
                </a:cxn>
                <a:cxn ang="0">
                  <a:pos x="72" y="33"/>
                </a:cxn>
                <a:cxn ang="0">
                  <a:pos x="67" y="58"/>
                </a:cxn>
                <a:cxn ang="0">
                  <a:pos x="55" y="33"/>
                </a:cxn>
                <a:cxn ang="0">
                  <a:pos x="54" y="28"/>
                </a:cxn>
                <a:cxn ang="0">
                  <a:pos x="52" y="23"/>
                </a:cxn>
                <a:cxn ang="0">
                  <a:pos x="50" y="18"/>
                </a:cxn>
                <a:cxn ang="0">
                  <a:pos x="48" y="14"/>
                </a:cxn>
                <a:cxn ang="0">
                  <a:pos x="45" y="10"/>
                </a:cxn>
                <a:cxn ang="0">
                  <a:pos x="43" y="7"/>
                </a:cxn>
                <a:cxn ang="0">
                  <a:pos x="40" y="4"/>
                </a:cxn>
                <a:cxn ang="0">
                  <a:pos x="37" y="2"/>
                </a:cxn>
                <a:cxn ang="0">
                  <a:pos x="33" y="6"/>
                </a:cxn>
                <a:cxn ang="0">
                  <a:pos x="29" y="11"/>
                </a:cxn>
                <a:cxn ang="0">
                  <a:pos x="25" y="17"/>
                </a:cxn>
                <a:cxn ang="0">
                  <a:pos x="23" y="24"/>
                </a:cxn>
                <a:cxn ang="0">
                  <a:pos x="20" y="31"/>
                </a:cxn>
                <a:cxn ang="0">
                  <a:pos x="18" y="40"/>
                </a:cxn>
                <a:cxn ang="0">
                  <a:pos x="17" y="49"/>
                </a:cxn>
                <a:cxn ang="0">
                  <a:pos x="17" y="58"/>
                </a:cxn>
              </a:cxnLst>
              <a:rect l="0" t="0" r="r" b="b"/>
              <a:pathLst>
                <a:path w="81" h="60">
                  <a:moveTo>
                    <a:pt x="0" y="59"/>
                  </a:moveTo>
                  <a:lnTo>
                    <a:pt x="0" y="53"/>
                  </a:lnTo>
                  <a:lnTo>
                    <a:pt x="1" y="47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31"/>
                  </a:lnTo>
                  <a:lnTo>
                    <a:pt x="5" y="26"/>
                  </a:lnTo>
                  <a:lnTo>
                    <a:pt x="7" y="22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3" y="10"/>
                  </a:lnTo>
                  <a:lnTo>
                    <a:pt x="14" y="9"/>
                  </a:lnTo>
                  <a:lnTo>
                    <a:pt x="15" y="7"/>
                  </a:lnTo>
                  <a:lnTo>
                    <a:pt x="16" y="6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3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9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4"/>
                  </a:lnTo>
                  <a:lnTo>
                    <a:pt x="58" y="5"/>
                  </a:lnTo>
                  <a:lnTo>
                    <a:pt x="59" y="7"/>
                  </a:lnTo>
                  <a:lnTo>
                    <a:pt x="61" y="9"/>
                  </a:lnTo>
                  <a:lnTo>
                    <a:pt x="63" y="11"/>
                  </a:lnTo>
                  <a:lnTo>
                    <a:pt x="64" y="14"/>
                  </a:lnTo>
                  <a:lnTo>
                    <a:pt x="66" y="17"/>
                  </a:lnTo>
                  <a:lnTo>
                    <a:pt x="67" y="19"/>
                  </a:lnTo>
                  <a:lnTo>
                    <a:pt x="69" y="23"/>
                  </a:lnTo>
                  <a:lnTo>
                    <a:pt x="70" y="26"/>
                  </a:lnTo>
                  <a:lnTo>
                    <a:pt x="71" y="29"/>
                  </a:lnTo>
                  <a:lnTo>
                    <a:pt x="72" y="33"/>
                  </a:lnTo>
                  <a:lnTo>
                    <a:pt x="80" y="33"/>
                  </a:lnTo>
                  <a:lnTo>
                    <a:pt x="67" y="58"/>
                  </a:lnTo>
                  <a:lnTo>
                    <a:pt x="47" y="34"/>
                  </a:lnTo>
                  <a:lnTo>
                    <a:pt x="55" y="33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3" y="25"/>
                  </a:lnTo>
                  <a:lnTo>
                    <a:pt x="52" y="23"/>
                  </a:lnTo>
                  <a:lnTo>
                    <a:pt x="51" y="20"/>
                  </a:lnTo>
                  <a:lnTo>
                    <a:pt x="50" y="18"/>
                  </a:lnTo>
                  <a:lnTo>
                    <a:pt x="49" y="16"/>
                  </a:lnTo>
                  <a:lnTo>
                    <a:pt x="48" y="14"/>
                  </a:lnTo>
                  <a:lnTo>
                    <a:pt x="47" y="12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3" y="7"/>
                  </a:lnTo>
                  <a:lnTo>
                    <a:pt x="41" y="5"/>
                  </a:lnTo>
                  <a:lnTo>
                    <a:pt x="40" y="4"/>
                  </a:lnTo>
                  <a:lnTo>
                    <a:pt x="38" y="3"/>
                  </a:lnTo>
                  <a:lnTo>
                    <a:pt x="37" y="2"/>
                  </a:lnTo>
                  <a:lnTo>
                    <a:pt x="35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9" y="11"/>
                  </a:lnTo>
                  <a:lnTo>
                    <a:pt x="27" y="14"/>
                  </a:lnTo>
                  <a:lnTo>
                    <a:pt x="25" y="17"/>
                  </a:lnTo>
                  <a:lnTo>
                    <a:pt x="24" y="20"/>
                  </a:lnTo>
                  <a:lnTo>
                    <a:pt x="23" y="24"/>
                  </a:lnTo>
                  <a:lnTo>
                    <a:pt x="21" y="27"/>
                  </a:lnTo>
                  <a:lnTo>
                    <a:pt x="20" y="31"/>
                  </a:lnTo>
                  <a:lnTo>
                    <a:pt x="19" y="36"/>
                  </a:lnTo>
                  <a:lnTo>
                    <a:pt x="18" y="40"/>
                  </a:lnTo>
                  <a:lnTo>
                    <a:pt x="18" y="44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17" y="58"/>
                  </a:lnTo>
                  <a:lnTo>
                    <a:pt x="0" y="5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395" name="Group 59"/>
          <p:cNvGrpSpPr>
            <a:grpSpLocks/>
          </p:cNvGrpSpPr>
          <p:nvPr/>
        </p:nvGrpSpPr>
        <p:grpSpPr bwMode="auto">
          <a:xfrm>
            <a:off x="3746500" y="3740150"/>
            <a:ext cx="225425" cy="123825"/>
            <a:chOff x="2360" y="2356"/>
            <a:chExt cx="142" cy="78"/>
          </a:xfrm>
        </p:grpSpPr>
        <p:sp>
          <p:nvSpPr>
            <p:cNvPr id="1422396" name="Oval 60"/>
            <p:cNvSpPr>
              <a:spLocks noChangeArrowheads="1"/>
            </p:cNvSpPr>
            <p:nvPr/>
          </p:nvSpPr>
          <p:spPr bwMode="auto">
            <a:xfrm rot="60000">
              <a:off x="2360" y="2356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397" name="Freeform 61"/>
            <p:cNvSpPr>
              <a:spLocks/>
            </p:cNvSpPr>
            <p:nvPr/>
          </p:nvSpPr>
          <p:spPr bwMode="auto">
            <a:xfrm>
              <a:off x="2393" y="2365"/>
              <a:ext cx="83" cy="62"/>
            </a:xfrm>
            <a:custGeom>
              <a:avLst/>
              <a:gdLst/>
              <a:ahLst/>
              <a:cxnLst>
                <a:cxn ang="0">
                  <a:pos x="1" y="50"/>
                </a:cxn>
                <a:cxn ang="0">
                  <a:pos x="2" y="39"/>
                </a:cxn>
                <a:cxn ang="0">
                  <a:pos x="5" y="29"/>
                </a:cxn>
                <a:cxn ang="0">
                  <a:pos x="9" y="20"/>
                </a:cxn>
                <a:cxn ang="0">
                  <a:pos x="12" y="14"/>
                </a:cxn>
                <a:cxn ang="0">
                  <a:pos x="15" y="10"/>
                </a:cxn>
                <a:cxn ang="0">
                  <a:pos x="17" y="7"/>
                </a:cxn>
                <a:cxn ang="0">
                  <a:pos x="20" y="5"/>
                </a:cxn>
                <a:cxn ang="0">
                  <a:pos x="23" y="3"/>
                </a:cxn>
                <a:cxn ang="0">
                  <a:pos x="26" y="1"/>
                </a:cxn>
                <a:cxn ang="0">
                  <a:pos x="29" y="0"/>
                </a:cxn>
                <a:cxn ang="0">
                  <a:pos x="31" y="0"/>
                </a:cxn>
                <a:cxn ang="0">
                  <a:pos x="50" y="1"/>
                </a:cxn>
                <a:cxn ang="0">
                  <a:pos x="54" y="2"/>
                </a:cxn>
                <a:cxn ang="0">
                  <a:pos x="58" y="4"/>
                </a:cxn>
                <a:cxn ang="0">
                  <a:pos x="61" y="7"/>
                </a:cxn>
                <a:cxn ang="0">
                  <a:pos x="65" y="11"/>
                </a:cxn>
                <a:cxn ang="0">
                  <a:pos x="68" y="17"/>
                </a:cxn>
                <a:cxn ang="0">
                  <a:pos x="70" y="23"/>
                </a:cxn>
                <a:cxn ang="0">
                  <a:pos x="72" y="29"/>
                </a:cxn>
                <a:cxn ang="0">
                  <a:pos x="74" y="37"/>
                </a:cxn>
                <a:cxn ang="0">
                  <a:pos x="66" y="61"/>
                </a:cxn>
                <a:cxn ang="0">
                  <a:pos x="57" y="36"/>
                </a:cxn>
                <a:cxn ang="0">
                  <a:pos x="56" y="30"/>
                </a:cxn>
                <a:cxn ang="0">
                  <a:pos x="55" y="25"/>
                </a:cxn>
                <a:cxn ang="0">
                  <a:pos x="53" y="20"/>
                </a:cxn>
                <a:cxn ang="0">
                  <a:pos x="51" y="15"/>
                </a:cxn>
                <a:cxn ang="0">
                  <a:pos x="49" y="11"/>
                </a:cxn>
                <a:cxn ang="0">
                  <a:pos x="47" y="8"/>
                </a:cxn>
                <a:cxn ang="0">
                  <a:pos x="44" y="5"/>
                </a:cxn>
                <a:cxn ang="0">
                  <a:pos x="41" y="3"/>
                </a:cxn>
                <a:cxn ang="0">
                  <a:pos x="36" y="6"/>
                </a:cxn>
                <a:cxn ang="0">
                  <a:pos x="32" y="11"/>
                </a:cxn>
                <a:cxn ang="0">
                  <a:pos x="28" y="17"/>
                </a:cxn>
                <a:cxn ang="0">
                  <a:pos x="25" y="23"/>
                </a:cxn>
                <a:cxn ang="0">
                  <a:pos x="22" y="31"/>
                </a:cxn>
                <a:cxn ang="0">
                  <a:pos x="19" y="39"/>
                </a:cxn>
                <a:cxn ang="0">
                  <a:pos x="18" y="48"/>
                </a:cxn>
                <a:cxn ang="0">
                  <a:pos x="17" y="57"/>
                </a:cxn>
              </a:cxnLst>
              <a:rect l="0" t="0" r="r" b="b"/>
              <a:pathLst>
                <a:path w="83" h="62">
                  <a:moveTo>
                    <a:pt x="0" y="56"/>
                  </a:moveTo>
                  <a:lnTo>
                    <a:pt x="1" y="50"/>
                  </a:lnTo>
                  <a:lnTo>
                    <a:pt x="1" y="44"/>
                  </a:lnTo>
                  <a:lnTo>
                    <a:pt x="2" y="39"/>
                  </a:lnTo>
                  <a:lnTo>
                    <a:pt x="4" y="34"/>
                  </a:lnTo>
                  <a:lnTo>
                    <a:pt x="5" y="29"/>
                  </a:lnTo>
                  <a:lnTo>
                    <a:pt x="7" y="24"/>
                  </a:lnTo>
                  <a:lnTo>
                    <a:pt x="9" y="20"/>
                  </a:lnTo>
                  <a:lnTo>
                    <a:pt x="11" y="16"/>
                  </a:lnTo>
                  <a:lnTo>
                    <a:pt x="12" y="14"/>
                  </a:lnTo>
                  <a:lnTo>
                    <a:pt x="14" y="12"/>
                  </a:lnTo>
                  <a:lnTo>
                    <a:pt x="15" y="10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5"/>
                  </a:lnTo>
                  <a:lnTo>
                    <a:pt x="21" y="4"/>
                  </a:lnTo>
                  <a:lnTo>
                    <a:pt x="23" y="3"/>
                  </a:lnTo>
                  <a:lnTo>
                    <a:pt x="24" y="2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50" y="1"/>
                  </a:lnTo>
                  <a:lnTo>
                    <a:pt x="52" y="1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6"/>
                  </a:lnTo>
                  <a:lnTo>
                    <a:pt x="61" y="7"/>
                  </a:lnTo>
                  <a:lnTo>
                    <a:pt x="63" y="9"/>
                  </a:lnTo>
                  <a:lnTo>
                    <a:pt x="65" y="11"/>
                  </a:lnTo>
                  <a:lnTo>
                    <a:pt x="66" y="14"/>
                  </a:lnTo>
                  <a:lnTo>
                    <a:pt x="68" y="17"/>
                  </a:lnTo>
                  <a:lnTo>
                    <a:pt x="69" y="20"/>
                  </a:lnTo>
                  <a:lnTo>
                    <a:pt x="70" y="23"/>
                  </a:lnTo>
                  <a:lnTo>
                    <a:pt x="71" y="26"/>
                  </a:lnTo>
                  <a:lnTo>
                    <a:pt x="72" y="29"/>
                  </a:lnTo>
                  <a:lnTo>
                    <a:pt x="73" y="33"/>
                  </a:lnTo>
                  <a:lnTo>
                    <a:pt x="74" y="37"/>
                  </a:lnTo>
                  <a:lnTo>
                    <a:pt x="82" y="37"/>
                  </a:lnTo>
                  <a:lnTo>
                    <a:pt x="66" y="61"/>
                  </a:lnTo>
                  <a:lnTo>
                    <a:pt x="49" y="35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6" y="30"/>
                  </a:lnTo>
                  <a:lnTo>
                    <a:pt x="56" y="27"/>
                  </a:lnTo>
                  <a:lnTo>
                    <a:pt x="55" y="25"/>
                  </a:lnTo>
                  <a:lnTo>
                    <a:pt x="54" y="22"/>
                  </a:lnTo>
                  <a:lnTo>
                    <a:pt x="53" y="20"/>
                  </a:lnTo>
                  <a:lnTo>
                    <a:pt x="52" y="18"/>
                  </a:lnTo>
                  <a:lnTo>
                    <a:pt x="51" y="15"/>
                  </a:lnTo>
                  <a:lnTo>
                    <a:pt x="50" y="13"/>
                  </a:lnTo>
                  <a:lnTo>
                    <a:pt x="49" y="11"/>
                  </a:lnTo>
                  <a:lnTo>
                    <a:pt x="48" y="10"/>
                  </a:lnTo>
                  <a:lnTo>
                    <a:pt x="47" y="8"/>
                  </a:lnTo>
                  <a:lnTo>
                    <a:pt x="45" y="7"/>
                  </a:lnTo>
                  <a:lnTo>
                    <a:pt x="44" y="5"/>
                  </a:lnTo>
                  <a:lnTo>
                    <a:pt x="42" y="4"/>
                  </a:lnTo>
                  <a:lnTo>
                    <a:pt x="41" y="3"/>
                  </a:lnTo>
                  <a:lnTo>
                    <a:pt x="39" y="5"/>
                  </a:lnTo>
                  <a:lnTo>
                    <a:pt x="36" y="6"/>
                  </a:lnTo>
                  <a:lnTo>
                    <a:pt x="34" y="8"/>
                  </a:lnTo>
                  <a:lnTo>
                    <a:pt x="32" y="11"/>
                  </a:lnTo>
                  <a:lnTo>
                    <a:pt x="30" y="14"/>
                  </a:lnTo>
                  <a:lnTo>
                    <a:pt x="28" y="17"/>
                  </a:lnTo>
                  <a:lnTo>
                    <a:pt x="26" y="20"/>
                  </a:lnTo>
                  <a:lnTo>
                    <a:pt x="25" y="23"/>
                  </a:lnTo>
                  <a:lnTo>
                    <a:pt x="23" y="27"/>
                  </a:lnTo>
                  <a:lnTo>
                    <a:pt x="22" y="31"/>
                  </a:lnTo>
                  <a:lnTo>
                    <a:pt x="20" y="35"/>
                  </a:lnTo>
                  <a:lnTo>
                    <a:pt x="19" y="39"/>
                  </a:lnTo>
                  <a:lnTo>
                    <a:pt x="18" y="43"/>
                  </a:lnTo>
                  <a:lnTo>
                    <a:pt x="18" y="48"/>
                  </a:lnTo>
                  <a:lnTo>
                    <a:pt x="17" y="52"/>
                  </a:lnTo>
                  <a:lnTo>
                    <a:pt x="17" y="57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398" name="Group 62"/>
          <p:cNvGrpSpPr>
            <a:grpSpLocks/>
          </p:cNvGrpSpPr>
          <p:nvPr/>
        </p:nvGrpSpPr>
        <p:grpSpPr bwMode="auto">
          <a:xfrm>
            <a:off x="2171700" y="3525838"/>
            <a:ext cx="225425" cy="123825"/>
            <a:chOff x="1368" y="2221"/>
            <a:chExt cx="142" cy="78"/>
          </a:xfrm>
        </p:grpSpPr>
        <p:sp>
          <p:nvSpPr>
            <p:cNvPr id="1422399" name="Oval 63"/>
            <p:cNvSpPr>
              <a:spLocks noChangeArrowheads="1"/>
            </p:cNvSpPr>
            <p:nvPr/>
          </p:nvSpPr>
          <p:spPr bwMode="auto">
            <a:xfrm rot="780000">
              <a:off x="1368" y="2221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00" name="Freeform 64"/>
            <p:cNvSpPr>
              <a:spLocks/>
            </p:cNvSpPr>
            <p:nvPr/>
          </p:nvSpPr>
          <p:spPr bwMode="auto">
            <a:xfrm>
              <a:off x="1396" y="2229"/>
              <a:ext cx="85" cy="68"/>
            </a:xfrm>
            <a:custGeom>
              <a:avLst/>
              <a:gdLst/>
              <a:ahLst/>
              <a:cxnLst>
                <a:cxn ang="0">
                  <a:pos x="2" y="42"/>
                </a:cxn>
                <a:cxn ang="0">
                  <a:pos x="6" y="32"/>
                </a:cxn>
                <a:cxn ang="0">
                  <a:pos x="11" y="23"/>
                </a:cxn>
                <a:cxn ang="0">
                  <a:pos x="16" y="15"/>
                </a:cxn>
                <a:cxn ang="0">
                  <a:pos x="22" y="8"/>
                </a:cxn>
                <a:cxn ang="0">
                  <a:pos x="25" y="6"/>
                </a:cxn>
                <a:cxn ang="0">
                  <a:pos x="28" y="4"/>
                </a:cxn>
                <a:cxn ang="0">
                  <a:pos x="32" y="2"/>
                </a:cxn>
                <a:cxn ang="0">
                  <a:pos x="35" y="1"/>
                </a:cxn>
                <a:cxn ang="0">
                  <a:pos x="38" y="0"/>
                </a:cxn>
                <a:cxn ang="0">
                  <a:pos x="41" y="0"/>
                </a:cxn>
                <a:cxn ang="0">
                  <a:pos x="44" y="1"/>
                </a:cxn>
                <a:cxn ang="0">
                  <a:pos x="62" y="6"/>
                </a:cxn>
                <a:cxn ang="0">
                  <a:pos x="65" y="8"/>
                </a:cxn>
                <a:cxn ang="0">
                  <a:pos x="68" y="11"/>
                </a:cxn>
                <a:cxn ang="0">
                  <a:pos x="71" y="16"/>
                </a:cxn>
                <a:cxn ang="0">
                  <a:pos x="73" y="21"/>
                </a:cxn>
                <a:cxn ang="0">
                  <a:pos x="75" y="27"/>
                </a:cxn>
                <a:cxn ang="0">
                  <a:pos x="76" y="34"/>
                </a:cxn>
                <a:cxn ang="0">
                  <a:pos x="76" y="41"/>
                </a:cxn>
                <a:cxn ang="0">
                  <a:pos x="84" y="47"/>
                </a:cxn>
                <a:cxn ang="0">
                  <a:pos x="52" y="38"/>
                </a:cxn>
                <a:cxn ang="0">
                  <a:pos x="60" y="34"/>
                </a:cxn>
                <a:cxn ang="0">
                  <a:pos x="59" y="24"/>
                </a:cxn>
                <a:cxn ang="0">
                  <a:pos x="56" y="15"/>
                </a:cxn>
                <a:cxn ang="0">
                  <a:pos x="55" y="11"/>
                </a:cxn>
                <a:cxn ang="0">
                  <a:pos x="53" y="8"/>
                </a:cxn>
                <a:cxn ang="0">
                  <a:pos x="51" y="5"/>
                </a:cxn>
                <a:cxn ang="0">
                  <a:pos x="46" y="7"/>
                </a:cxn>
                <a:cxn ang="0">
                  <a:pos x="41" y="11"/>
                </a:cxn>
                <a:cxn ang="0">
                  <a:pos x="36" y="15"/>
                </a:cxn>
                <a:cxn ang="0">
                  <a:pos x="31" y="21"/>
                </a:cxn>
                <a:cxn ang="0">
                  <a:pos x="27" y="28"/>
                </a:cxn>
                <a:cxn ang="0">
                  <a:pos x="22" y="36"/>
                </a:cxn>
                <a:cxn ang="0">
                  <a:pos x="19" y="44"/>
                </a:cxn>
                <a:cxn ang="0">
                  <a:pos x="16" y="53"/>
                </a:cxn>
              </a:cxnLst>
              <a:rect l="0" t="0" r="r" b="b"/>
              <a:pathLst>
                <a:path w="85" h="68">
                  <a:moveTo>
                    <a:pt x="0" y="48"/>
                  </a:moveTo>
                  <a:lnTo>
                    <a:pt x="2" y="42"/>
                  </a:lnTo>
                  <a:lnTo>
                    <a:pt x="4" y="37"/>
                  </a:lnTo>
                  <a:lnTo>
                    <a:pt x="6" y="32"/>
                  </a:lnTo>
                  <a:lnTo>
                    <a:pt x="8" y="27"/>
                  </a:lnTo>
                  <a:lnTo>
                    <a:pt x="11" y="23"/>
                  </a:lnTo>
                  <a:lnTo>
                    <a:pt x="13" y="19"/>
                  </a:lnTo>
                  <a:lnTo>
                    <a:pt x="16" y="15"/>
                  </a:lnTo>
                  <a:lnTo>
                    <a:pt x="19" y="11"/>
                  </a:lnTo>
                  <a:lnTo>
                    <a:pt x="22" y="8"/>
                  </a:lnTo>
                  <a:lnTo>
                    <a:pt x="24" y="7"/>
                  </a:lnTo>
                  <a:lnTo>
                    <a:pt x="25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30" y="3"/>
                  </a:lnTo>
                  <a:lnTo>
                    <a:pt x="32" y="2"/>
                  </a:lnTo>
                  <a:lnTo>
                    <a:pt x="33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1" y="0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60" y="5"/>
                  </a:lnTo>
                  <a:lnTo>
                    <a:pt x="62" y="6"/>
                  </a:lnTo>
                  <a:lnTo>
                    <a:pt x="64" y="7"/>
                  </a:lnTo>
                  <a:lnTo>
                    <a:pt x="65" y="8"/>
                  </a:lnTo>
                  <a:lnTo>
                    <a:pt x="67" y="10"/>
                  </a:lnTo>
                  <a:lnTo>
                    <a:pt x="68" y="11"/>
                  </a:lnTo>
                  <a:lnTo>
                    <a:pt x="70" y="13"/>
                  </a:lnTo>
                  <a:lnTo>
                    <a:pt x="71" y="16"/>
                  </a:lnTo>
                  <a:lnTo>
                    <a:pt x="72" y="18"/>
                  </a:lnTo>
                  <a:lnTo>
                    <a:pt x="73" y="21"/>
                  </a:lnTo>
                  <a:lnTo>
                    <a:pt x="74" y="24"/>
                  </a:lnTo>
                  <a:lnTo>
                    <a:pt x="75" y="27"/>
                  </a:lnTo>
                  <a:lnTo>
                    <a:pt x="75" y="30"/>
                  </a:lnTo>
                  <a:lnTo>
                    <a:pt x="76" y="34"/>
                  </a:lnTo>
                  <a:lnTo>
                    <a:pt x="76" y="37"/>
                  </a:lnTo>
                  <a:lnTo>
                    <a:pt x="76" y="41"/>
                  </a:lnTo>
                  <a:lnTo>
                    <a:pt x="76" y="45"/>
                  </a:lnTo>
                  <a:lnTo>
                    <a:pt x="84" y="47"/>
                  </a:lnTo>
                  <a:lnTo>
                    <a:pt x="63" y="67"/>
                  </a:lnTo>
                  <a:lnTo>
                    <a:pt x="52" y="38"/>
                  </a:lnTo>
                  <a:lnTo>
                    <a:pt x="60" y="40"/>
                  </a:lnTo>
                  <a:lnTo>
                    <a:pt x="60" y="34"/>
                  </a:lnTo>
                  <a:lnTo>
                    <a:pt x="59" y="29"/>
                  </a:lnTo>
                  <a:lnTo>
                    <a:pt x="59" y="24"/>
                  </a:lnTo>
                  <a:lnTo>
                    <a:pt x="58" y="20"/>
                  </a:lnTo>
                  <a:lnTo>
                    <a:pt x="56" y="15"/>
                  </a:lnTo>
                  <a:lnTo>
                    <a:pt x="56" y="13"/>
                  </a:lnTo>
                  <a:lnTo>
                    <a:pt x="55" y="11"/>
                  </a:lnTo>
                  <a:lnTo>
                    <a:pt x="54" y="10"/>
                  </a:lnTo>
                  <a:lnTo>
                    <a:pt x="53" y="8"/>
                  </a:lnTo>
                  <a:lnTo>
                    <a:pt x="52" y="6"/>
                  </a:lnTo>
                  <a:lnTo>
                    <a:pt x="51" y="5"/>
                  </a:lnTo>
                  <a:lnTo>
                    <a:pt x="48" y="6"/>
                  </a:lnTo>
                  <a:lnTo>
                    <a:pt x="46" y="7"/>
                  </a:lnTo>
                  <a:lnTo>
                    <a:pt x="43" y="9"/>
                  </a:lnTo>
                  <a:lnTo>
                    <a:pt x="41" y="11"/>
                  </a:lnTo>
                  <a:lnTo>
                    <a:pt x="38" y="13"/>
                  </a:lnTo>
                  <a:lnTo>
                    <a:pt x="36" y="15"/>
                  </a:lnTo>
                  <a:lnTo>
                    <a:pt x="33" y="18"/>
                  </a:lnTo>
                  <a:lnTo>
                    <a:pt x="31" y="21"/>
                  </a:lnTo>
                  <a:lnTo>
                    <a:pt x="29" y="24"/>
                  </a:lnTo>
                  <a:lnTo>
                    <a:pt x="27" y="28"/>
                  </a:lnTo>
                  <a:lnTo>
                    <a:pt x="24" y="32"/>
                  </a:lnTo>
                  <a:lnTo>
                    <a:pt x="22" y="36"/>
                  </a:lnTo>
                  <a:lnTo>
                    <a:pt x="21" y="40"/>
                  </a:lnTo>
                  <a:lnTo>
                    <a:pt x="19" y="44"/>
                  </a:lnTo>
                  <a:lnTo>
                    <a:pt x="17" y="48"/>
                  </a:lnTo>
                  <a:lnTo>
                    <a:pt x="16" y="53"/>
                  </a:lnTo>
                  <a:lnTo>
                    <a:pt x="0" y="4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01" name="Group 65"/>
          <p:cNvGrpSpPr>
            <a:grpSpLocks/>
          </p:cNvGrpSpPr>
          <p:nvPr/>
        </p:nvGrpSpPr>
        <p:grpSpPr bwMode="auto">
          <a:xfrm>
            <a:off x="2057400" y="3643313"/>
            <a:ext cx="225425" cy="123825"/>
            <a:chOff x="1296" y="2295"/>
            <a:chExt cx="142" cy="78"/>
          </a:xfrm>
        </p:grpSpPr>
        <p:sp>
          <p:nvSpPr>
            <p:cNvPr id="1422402" name="Oval 66"/>
            <p:cNvSpPr>
              <a:spLocks noChangeArrowheads="1"/>
            </p:cNvSpPr>
            <p:nvPr/>
          </p:nvSpPr>
          <p:spPr bwMode="auto">
            <a:xfrm rot="1020000">
              <a:off x="1296" y="2295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03" name="Freeform 67"/>
            <p:cNvSpPr>
              <a:spLocks/>
            </p:cNvSpPr>
            <p:nvPr/>
          </p:nvSpPr>
          <p:spPr bwMode="auto">
            <a:xfrm>
              <a:off x="1325" y="2299"/>
              <a:ext cx="84" cy="70"/>
            </a:xfrm>
            <a:custGeom>
              <a:avLst/>
              <a:gdLst/>
              <a:ahLst/>
              <a:cxnLst>
                <a:cxn ang="0">
                  <a:pos x="2" y="41"/>
                </a:cxn>
                <a:cxn ang="0">
                  <a:pos x="7" y="30"/>
                </a:cxn>
                <a:cxn ang="0">
                  <a:pos x="13" y="21"/>
                </a:cxn>
                <a:cxn ang="0">
                  <a:pos x="19" y="14"/>
                </a:cxn>
                <a:cxn ang="0">
                  <a:pos x="25" y="7"/>
                </a:cxn>
                <a:cxn ang="0">
                  <a:pos x="30" y="4"/>
                </a:cxn>
                <a:cxn ang="0">
                  <a:pos x="33" y="2"/>
                </a:cxn>
                <a:cxn ang="0">
                  <a:pos x="36" y="1"/>
                </a:cxn>
                <a:cxn ang="0">
                  <a:pos x="40" y="0"/>
                </a:cxn>
                <a:cxn ang="0">
                  <a:pos x="43" y="0"/>
                </a:cxn>
                <a:cxn ang="0">
                  <a:pos x="46" y="1"/>
                </a:cxn>
                <a:cxn ang="0">
                  <a:pos x="62" y="7"/>
                </a:cxn>
                <a:cxn ang="0">
                  <a:pos x="66" y="9"/>
                </a:cxn>
                <a:cxn ang="0">
                  <a:pos x="69" y="12"/>
                </a:cxn>
                <a:cxn ang="0">
                  <a:pos x="72" y="16"/>
                </a:cxn>
                <a:cxn ang="0">
                  <a:pos x="74" y="21"/>
                </a:cxn>
                <a:cxn ang="0">
                  <a:pos x="75" y="27"/>
                </a:cxn>
                <a:cxn ang="0">
                  <a:pos x="76" y="33"/>
                </a:cxn>
                <a:cxn ang="0">
                  <a:pos x="76" y="40"/>
                </a:cxn>
                <a:cxn ang="0">
                  <a:pos x="76" y="48"/>
                </a:cxn>
                <a:cxn ang="0">
                  <a:pos x="62" y="69"/>
                </a:cxn>
                <a:cxn ang="0">
                  <a:pos x="60" y="42"/>
                </a:cxn>
                <a:cxn ang="0">
                  <a:pos x="61" y="31"/>
                </a:cxn>
                <a:cxn ang="0">
                  <a:pos x="60" y="22"/>
                </a:cxn>
                <a:cxn ang="0">
                  <a:pos x="58" y="13"/>
                </a:cxn>
                <a:cxn ang="0">
                  <a:pos x="56" y="10"/>
                </a:cxn>
                <a:cxn ang="0">
                  <a:pos x="54" y="7"/>
                </a:cxn>
                <a:cxn ang="0">
                  <a:pos x="49" y="9"/>
                </a:cxn>
                <a:cxn ang="0">
                  <a:pos x="43" y="12"/>
                </a:cxn>
                <a:cxn ang="0">
                  <a:pos x="38" y="16"/>
                </a:cxn>
                <a:cxn ang="0">
                  <a:pos x="33" y="21"/>
                </a:cxn>
                <a:cxn ang="0">
                  <a:pos x="28" y="28"/>
                </a:cxn>
                <a:cxn ang="0">
                  <a:pos x="23" y="35"/>
                </a:cxn>
                <a:cxn ang="0">
                  <a:pos x="19" y="43"/>
                </a:cxn>
                <a:cxn ang="0">
                  <a:pos x="15" y="52"/>
                </a:cxn>
              </a:cxnLst>
              <a:rect l="0" t="0" r="r" b="b"/>
              <a:pathLst>
                <a:path w="84" h="70">
                  <a:moveTo>
                    <a:pt x="0" y="46"/>
                  </a:moveTo>
                  <a:lnTo>
                    <a:pt x="2" y="41"/>
                  </a:lnTo>
                  <a:lnTo>
                    <a:pt x="5" y="35"/>
                  </a:lnTo>
                  <a:lnTo>
                    <a:pt x="7" y="30"/>
                  </a:lnTo>
                  <a:lnTo>
                    <a:pt x="10" y="26"/>
                  </a:lnTo>
                  <a:lnTo>
                    <a:pt x="13" y="21"/>
                  </a:lnTo>
                  <a:lnTo>
                    <a:pt x="16" y="17"/>
                  </a:lnTo>
                  <a:lnTo>
                    <a:pt x="19" y="14"/>
                  </a:lnTo>
                  <a:lnTo>
                    <a:pt x="22" y="10"/>
                  </a:lnTo>
                  <a:lnTo>
                    <a:pt x="25" y="7"/>
                  </a:lnTo>
                  <a:lnTo>
                    <a:pt x="28" y="5"/>
                  </a:lnTo>
                  <a:lnTo>
                    <a:pt x="30" y="4"/>
                  </a:lnTo>
                  <a:lnTo>
                    <a:pt x="32" y="3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6" y="1"/>
                  </a:lnTo>
                  <a:lnTo>
                    <a:pt x="38" y="1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6" y="1"/>
                  </a:lnTo>
                  <a:lnTo>
                    <a:pt x="47" y="1"/>
                  </a:lnTo>
                  <a:lnTo>
                    <a:pt x="62" y="7"/>
                  </a:lnTo>
                  <a:lnTo>
                    <a:pt x="64" y="8"/>
                  </a:lnTo>
                  <a:lnTo>
                    <a:pt x="66" y="9"/>
                  </a:lnTo>
                  <a:lnTo>
                    <a:pt x="67" y="10"/>
                  </a:lnTo>
                  <a:lnTo>
                    <a:pt x="69" y="12"/>
                  </a:lnTo>
                  <a:lnTo>
                    <a:pt x="71" y="14"/>
                  </a:lnTo>
                  <a:lnTo>
                    <a:pt x="72" y="16"/>
                  </a:lnTo>
                  <a:lnTo>
                    <a:pt x="73" y="19"/>
                  </a:lnTo>
                  <a:lnTo>
                    <a:pt x="74" y="21"/>
                  </a:lnTo>
                  <a:lnTo>
                    <a:pt x="75" y="24"/>
                  </a:lnTo>
                  <a:lnTo>
                    <a:pt x="75" y="27"/>
                  </a:lnTo>
                  <a:lnTo>
                    <a:pt x="76" y="30"/>
                  </a:lnTo>
                  <a:lnTo>
                    <a:pt x="76" y="33"/>
                  </a:lnTo>
                  <a:lnTo>
                    <a:pt x="76" y="37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83" y="51"/>
                  </a:lnTo>
                  <a:lnTo>
                    <a:pt x="62" y="69"/>
                  </a:lnTo>
                  <a:lnTo>
                    <a:pt x="52" y="39"/>
                  </a:lnTo>
                  <a:lnTo>
                    <a:pt x="60" y="42"/>
                  </a:lnTo>
                  <a:lnTo>
                    <a:pt x="60" y="36"/>
                  </a:lnTo>
                  <a:lnTo>
                    <a:pt x="61" y="31"/>
                  </a:lnTo>
                  <a:lnTo>
                    <a:pt x="60" y="26"/>
                  </a:lnTo>
                  <a:lnTo>
                    <a:pt x="60" y="22"/>
                  </a:lnTo>
                  <a:lnTo>
                    <a:pt x="59" y="17"/>
                  </a:lnTo>
                  <a:lnTo>
                    <a:pt x="58" y="13"/>
                  </a:lnTo>
                  <a:lnTo>
                    <a:pt x="57" y="12"/>
                  </a:lnTo>
                  <a:lnTo>
                    <a:pt x="56" y="10"/>
                  </a:lnTo>
                  <a:lnTo>
                    <a:pt x="55" y="8"/>
                  </a:lnTo>
                  <a:lnTo>
                    <a:pt x="54" y="7"/>
                  </a:lnTo>
                  <a:lnTo>
                    <a:pt x="51" y="8"/>
                  </a:lnTo>
                  <a:lnTo>
                    <a:pt x="49" y="9"/>
                  </a:lnTo>
                  <a:lnTo>
                    <a:pt x="46" y="10"/>
                  </a:lnTo>
                  <a:lnTo>
                    <a:pt x="43" y="12"/>
                  </a:lnTo>
                  <a:lnTo>
                    <a:pt x="41" y="14"/>
                  </a:lnTo>
                  <a:lnTo>
                    <a:pt x="38" y="16"/>
                  </a:lnTo>
                  <a:lnTo>
                    <a:pt x="35" y="18"/>
                  </a:lnTo>
                  <a:lnTo>
                    <a:pt x="33" y="21"/>
                  </a:lnTo>
                  <a:lnTo>
                    <a:pt x="30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3" y="35"/>
                  </a:lnTo>
                  <a:lnTo>
                    <a:pt x="21" y="39"/>
                  </a:lnTo>
                  <a:lnTo>
                    <a:pt x="19" y="43"/>
                  </a:lnTo>
                  <a:lnTo>
                    <a:pt x="17" y="48"/>
                  </a:lnTo>
                  <a:lnTo>
                    <a:pt x="15" y="52"/>
                  </a:lnTo>
                  <a:lnTo>
                    <a:pt x="0" y="4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04" name="Group 68"/>
          <p:cNvGrpSpPr>
            <a:grpSpLocks/>
          </p:cNvGrpSpPr>
          <p:nvPr/>
        </p:nvGrpSpPr>
        <p:grpSpPr bwMode="auto">
          <a:xfrm>
            <a:off x="1606550" y="3268663"/>
            <a:ext cx="225425" cy="123825"/>
            <a:chOff x="1012" y="2059"/>
            <a:chExt cx="142" cy="78"/>
          </a:xfrm>
        </p:grpSpPr>
        <p:sp>
          <p:nvSpPr>
            <p:cNvPr id="1422405" name="Oval 69"/>
            <p:cNvSpPr>
              <a:spLocks noChangeArrowheads="1"/>
            </p:cNvSpPr>
            <p:nvPr/>
          </p:nvSpPr>
          <p:spPr bwMode="auto">
            <a:xfrm rot="1860000">
              <a:off x="1012" y="2059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06" name="Freeform 70"/>
            <p:cNvSpPr>
              <a:spLocks/>
            </p:cNvSpPr>
            <p:nvPr/>
          </p:nvSpPr>
          <p:spPr bwMode="auto">
            <a:xfrm>
              <a:off x="1039" y="2064"/>
              <a:ext cx="81" cy="73"/>
            </a:xfrm>
            <a:custGeom>
              <a:avLst/>
              <a:gdLst/>
              <a:ahLst/>
              <a:cxnLst>
                <a:cxn ang="0">
                  <a:pos x="3" y="29"/>
                </a:cxn>
                <a:cxn ang="0">
                  <a:pos x="11" y="21"/>
                </a:cxn>
                <a:cxn ang="0">
                  <a:pos x="18" y="13"/>
                </a:cxn>
                <a:cxn ang="0">
                  <a:pos x="26" y="8"/>
                </a:cxn>
                <a:cxn ang="0">
                  <a:pos x="34" y="3"/>
                </a:cxn>
                <a:cxn ang="0">
                  <a:pos x="41" y="1"/>
                </a:cxn>
                <a:cxn ang="0">
                  <a:pos x="48" y="0"/>
                </a:cxn>
                <a:cxn ang="0">
                  <a:pos x="51" y="1"/>
                </a:cxn>
                <a:cxn ang="0">
                  <a:pos x="54" y="2"/>
                </a:cxn>
                <a:cxn ang="0">
                  <a:pos x="57" y="3"/>
                </a:cxn>
                <a:cxn ang="0">
                  <a:pos x="72" y="13"/>
                </a:cxn>
                <a:cxn ang="0">
                  <a:pos x="75" y="17"/>
                </a:cxn>
                <a:cxn ang="0">
                  <a:pos x="77" y="21"/>
                </a:cxn>
                <a:cxn ang="0">
                  <a:pos x="78" y="26"/>
                </a:cxn>
                <a:cxn ang="0">
                  <a:pos x="78" y="31"/>
                </a:cxn>
                <a:cxn ang="0">
                  <a:pos x="78" y="38"/>
                </a:cxn>
                <a:cxn ang="0">
                  <a:pos x="76" y="44"/>
                </a:cxn>
                <a:cxn ang="0">
                  <a:pos x="74" y="51"/>
                </a:cxn>
                <a:cxn ang="0">
                  <a:pos x="80" y="60"/>
                </a:cxn>
                <a:cxn ang="0">
                  <a:pos x="53" y="41"/>
                </a:cxn>
                <a:cxn ang="0">
                  <a:pos x="61" y="41"/>
                </a:cxn>
                <a:cxn ang="0">
                  <a:pos x="64" y="30"/>
                </a:cxn>
                <a:cxn ang="0">
                  <a:pos x="64" y="21"/>
                </a:cxn>
                <a:cxn ang="0">
                  <a:pos x="63" y="13"/>
                </a:cxn>
                <a:cxn ang="0">
                  <a:pos x="59" y="10"/>
                </a:cxn>
                <a:cxn ang="0">
                  <a:pos x="54" y="11"/>
                </a:cxn>
                <a:cxn ang="0">
                  <a:pos x="47" y="13"/>
                </a:cxn>
                <a:cxn ang="0">
                  <a:pos x="41" y="17"/>
                </a:cxn>
                <a:cxn ang="0">
                  <a:pos x="35" y="21"/>
                </a:cxn>
                <a:cxn ang="0">
                  <a:pos x="28" y="27"/>
                </a:cxn>
                <a:cxn ang="0">
                  <a:pos x="22" y="33"/>
                </a:cxn>
                <a:cxn ang="0">
                  <a:pos x="17" y="40"/>
                </a:cxn>
                <a:cxn ang="0">
                  <a:pos x="0" y="34"/>
                </a:cxn>
              </a:cxnLst>
              <a:rect l="0" t="0" r="r" b="b"/>
              <a:pathLst>
                <a:path w="81" h="73">
                  <a:moveTo>
                    <a:pt x="0" y="34"/>
                  </a:moveTo>
                  <a:lnTo>
                    <a:pt x="3" y="29"/>
                  </a:lnTo>
                  <a:lnTo>
                    <a:pt x="7" y="25"/>
                  </a:lnTo>
                  <a:lnTo>
                    <a:pt x="11" y="21"/>
                  </a:lnTo>
                  <a:lnTo>
                    <a:pt x="15" y="17"/>
                  </a:lnTo>
                  <a:lnTo>
                    <a:pt x="18" y="13"/>
                  </a:lnTo>
                  <a:lnTo>
                    <a:pt x="22" y="10"/>
                  </a:lnTo>
                  <a:lnTo>
                    <a:pt x="26" y="8"/>
                  </a:lnTo>
                  <a:lnTo>
                    <a:pt x="30" y="5"/>
                  </a:lnTo>
                  <a:lnTo>
                    <a:pt x="34" y="3"/>
                  </a:lnTo>
                  <a:lnTo>
                    <a:pt x="38" y="2"/>
                  </a:lnTo>
                  <a:lnTo>
                    <a:pt x="41" y="1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7" y="3"/>
                  </a:lnTo>
                  <a:lnTo>
                    <a:pt x="70" y="12"/>
                  </a:lnTo>
                  <a:lnTo>
                    <a:pt x="72" y="13"/>
                  </a:lnTo>
                  <a:lnTo>
                    <a:pt x="73" y="15"/>
                  </a:lnTo>
                  <a:lnTo>
                    <a:pt x="75" y="17"/>
                  </a:lnTo>
                  <a:lnTo>
                    <a:pt x="76" y="19"/>
                  </a:lnTo>
                  <a:lnTo>
                    <a:pt x="77" y="21"/>
                  </a:lnTo>
                  <a:lnTo>
                    <a:pt x="77" y="23"/>
                  </a:lnTo>
                  <a:lnTo>
                    <a:pt x="78" y="26"/>
                  </a:lnTo>
                  <a:lnTo>
                    <a:pt x="78" y="29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4" y="51"/>
                  </a:lnTo>
                  <a:lnTo>
                    <a:pt x="73" y="55"/>
                  </a:lnTo>
                  <a:lnTo>
                    <a:pt x="80" y="60"/>
                  </a:lnTo>
                  <a:lnTo>
                    <a:pt x="55" y="72"/>
                  </a:lnTo>
                  <a:lnTo>
                    <a:pt x="53" y="41"/>
                  </a:lnTo>
                  <a:lnTo>
                    <a:pt x="59" y="46"/>
                  </a:lnTo>
                  <a:lnTo>
                    <a:pt x="61" y="41"/>
                  </a:lnTo>
                  <a:lnTo>
                    <a:pt x="63" y="35"/>
                  </a:lnTo>
                  <a:lnTo>
                    <a:pt x="64" y="30"/>
                  </a:lnTo>
                  <a:lnTo>
                    <a:pt x="64" y="25"/>
                  </a:lnTo>
                  <a:lnTo>
                    <a:pt x="64" y="21"/>
                  </a:lnTo>
                  <a:lnTo>
                    <a:pt x="64" y="17"/>
                  </a:lnTo>
                  <a:lnTo>
                    <a:pt x="63" y="13"/>
                  </a:lnTo>
                  <a:lnTo>
                    <a:pt x="62" y="10"/>
                  </a:lnTo>
                  <a:lnTo>
                    <a:pt x="59" y="10"/>
                  </a:lnTo>
                  <a:lnTo>
                    <a:pt x="57" y="10"/>
                  </a:lnTo>
                  <a:lnTo>
                    <a:pt x="54" y="11"/>
                  </a:lnTo>
                  <a:lnTo>
                    <a:pt x="51" y="12"/>
                  </a:lnTo>
                  <a:lnTo>
                    <a:pt x="47" y="13"/>
                  </a:lnTo>
                  <a:lnTo>
                    <a:pt x="44" y="15"/>
                  </a:lnTo>
                  <a:lnTo>
                    <a:pt x="41" y="17"/>
                  </a:lnTo>
                  <a:lnTo>
                    <a:pt x="38" y="19"/>
                  </a:lnTo>
                  <a:lnTo>
                    <a:pt x="35" y="21"/>
                  </a:lnTo>
                  <a:lnTo>
                    <a:pt x="32" y="24"/>
                  </a:lnTo>
                  <a:lnTo>
                    <a:pt x="28" y="27"/>
                  </a:lnTo>
                  <a:lnTo>
                    <a:pt x="25" y="30"/>
                  </a:lnTo>
                  <a:lnTo>
                    <a:pt x="22" y="33"/>
                  </a:lnTo>
                  <a:lnTo>
                    <a:pt x="20" y="36"/>
                  </a:lnTo>
                  <a:lnTo>
                    <a:pt x="17" y="40"/>
                  </a:lnTo>
                  <a:lnTo>
                    <a:pt x="14" y="44"/>
                  </a:lnTo>
                  <a:lnTo>
                    <a:pt x="0" y="3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07" name="Group 71"/>
          <p:cNvGrpSpPr>
            <a:grpSpLocks/>
          </p:cNvGrpSpPr>
          <p:nvPr/>
        </p:nvGrpSpPr>
        <p:grpSpPr bwMode="auto">
          <a:xfrm>
            <a:off x="1506538" y="3379788"/>
            <a:ext cx="225425" cy="125412"/>
            <a:chOff x="949" y="2129"/>
            <a:chExt cx="142" cy="79"/>
          </a:xfrm>
        </p:grpSpPr>
        <p:sp>
          <p:nvSpPr>
            <p:cNvPr id="1422408" name="Oval 72"/>
            <p:cNvSpPr>
              <a:spLocks noChangeArrowheads="1"/>
            </p:cNvSpPr>
            <p:nvPr/>
          </p:nvSpPr>
          <p:spPr bwMode="auto">
            <a:xfrm rot="1560000">
              <a:off x="949" y="212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09" name="Freeform 73"/>
            <p:cNvSpPr>
              <a:spLocks/>
            </p:cNvSpPr>
            <p:nvPr/>
          </p:nvSpPr>
          <p:spPr bwMode="auto">
            <a:xfrm>
              <a:off x="974" y="2137"/>
              <a:ext cx="83" cy="71"/>
            </a:xfrm>
            <a:custGeom>
              <a:avLst/>
              <a:gdLst/>
              <a:ahLst/>
              <a:cxnLst>
                <a:cxn ang="0">
                  <a:pos x="3" y="33"/>
                </a:cxn>
                <a:cxn ang="0">
                  <a:pos x="10" y="24"/>
                </a:cxn>
                <a:cxn ang="0">
                  <a:pos x="17" y="16"/>
                </a:cxn>
                <a:cxn ang="0">
                  <a:pos x="24" y="9"/>
                </a:cxn>
                <a:cxn ang="0">
                  <a:pos x="31" y="4"/>
                </a:cxn>
                <a:cxn ang="0">
                  <a:pos x="39" y="1"/>
                </a:cxn>
                <a:cxn ang="0">
                  <a:pos x="44" y="0"/>
                </a:cxn>
                <a:cxn ang="0">
                  <a:pos x="47" y="0"/>
                </a:cxn>
                <a:cxn ang="0">
                  <a:pos x="50" y="0"/>
                </a:cxn>
                <a:cxn ang="0">
                  <a:pos x="53" y="1"/>
                </a:cxn>
                <a:cxn ang="0">
                  <a:pos x="68" y="10"/>
                </a:cxn>
                <a:cxn ang="0">
                  <a:pos x="71" y="12"/>
                </a:cxn>
                <a:cxn ang="0">
                  <a:pos x="74" y="16"/>
                </a:cxn>
                <a:cxn ang="0">
                  <a:pos x="76" y="20"/>
                </a:cxn>
                <a:cxn ang="0">
                  <a:pos x="78" y="25"/>
                </a:cxn>
                <a:cxn ang="0">
                  <a:pos x="78" y="31"/>
                </a:cxn>
                <a:cxn ang="0">
                  <a:pos x="78" y="38"/>
                </a:cxn>
                <a:cxn ang="0">
                  <a:pos x="77" y="45"/>
                </a:cxn>
                <a:cxn ang="0">
                  <a:pos x="75" y="52"/>
                </a:cxn>
                <a:cxn ang="0">
                  <a:pos x="58" y="70"/>
                </a:cxn>
                <a:cxn ang="0">
                  <a:pos x="60" y="44"/>
                </a:cxn>
                <a:cxn ang="0">
                  <a:pos x="62" y="38"/>
                </a:cxn>
                <a:cxn ang="0">
                  <a:pos x="63" y="28"/>
                </a:cxn>
                <a:cxn ang="0">
                  <a:pos x="63" y="19"/>
                </a:cxn>
                <a:cxn ang="0">
                  <a:pos x="61" y="11"/>
                </a:cxn>
                <a:cxn ang="0">
                  <a:pos x="57" y="8"/>
                </a:cxn>
                <a:cxn ang="0">
                  <a:pos x="51" y="10"/>
                </a:cxn>
                <a:cxn ang="0">
                  <a:pos x="45" y="12"/>
                </a:cxn>
                <a:cxn ang="0">
                  <a:pos x="39" y="16"/>
                </a:cxn>
                <a:cxn ang="0">
                  <a:pos x="33" y="21"/>
                </a:cxn>
                <a:cxn ang="0">
                  <a:pos x="28" y="28"/>
                </a:cxn>
                <a:cxn ang="0">
                  <a:pos x="22" y="34"/>
                </a:cxn>
                <a:cxn ang="0">
                  <a:pos x="17" y="42"/>
                </a:cxn>
                <a:cxn ang="0">
                  <a:pos x="0" y="38"/>
                </a:cxn>
              </a:cxnLst>
              <a:rect l="0" t="0" r="r" b="b"/>
              <a:pathLst>
                <a:path w="83" h="71">
                  <a:moveTo>
                    <a:pt x="0" y="38"/>
                  </a:moveTo>
                  <a:lnTo>
                    <a:pt x="3" y="33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3" y="20"/>
                  </a:lnTo>
                  <a:lnTo>
                    <a:pt x="17" y="16"/>
                  </a:lnTo>
                  <a:lnTo>
                    <a:pt x="20" y="12"/>
                  </a:lnTo>
                  <a:lnTo>
                    <a:pt x="24" y="9"/>
                  </a:lnTo>
                  <a:lnTo>
                    <a:pt x="28" y="7"/>
                  </a:lnTo>
                  <a:lnTo>
                    <a:pt x="31" y="4"/>
                  </a:lnTo>
                  <a:lnTo>
                    <a:pt x="35" y="3"/>
                  </a:lnTo>
                  <a:lnTo>
                    <a:pt x="39" y="1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2"/>
                  </a:lnTo>
                  <a:lnTo>
                    <a:pt x="68" y="10"/>
                  </a:lnTo>
                  <a:lnTo>
                    <a:pt x="70" y="11"/>
                  </a:lnTo>
                  <a:lnTo>
                    <a:pt x="71" y="12"/>
                  </a:lnTo>
                  <a:lnTo>
                    <a:pt x="73" y="14"/>
                  </a:lnTo>
                  <a:lnTo>
                    <a:pt x="74" y="16"/>
                  </a:lnTo>
                  <a:lnTo>
                    <a:pt x="75" y="18"/>
                  </a:lnTo>
                  <a:lnTo>
                    <a:pt x="76" y="20"/>
                  </a:lnTo>
                  <a:lnTo>
                    <a:pt x="77" y="23"/>
                  </a:lnTo>
                  <a:lnTo>
                    <a:pt x="78" y="25"/>
                  </a:lnTo>
                  <a:lnTo>
                    <a:pt x="78" y="28"/>
                  </a:lnTo>
                  <a:lnTo>
                    <a:pt x="78" y="31"/>
                  </a:lnTo>
                  <a:lnTo>
                    <a:pt x="78" y="34"/>
                  </a:lnTo>
                  <a:lnTo>
                    <a:pt x="78" y="38"/>
                  </a:lnTo>
                  <a:lnTo>
                    <a:pt x="77" y="41"/>
                  </a:lnTo>
                  <a:lnTo>
                    <a:pt x="77" y="45"/>
                  </a:lnTo>
                  <a:lnTo>
                    <a:pt x="76" y="48"/>
                  </a:lnTo>
                  <a:lnTo>
                    <a:pt x="75" y="52"/>
                  </a:lnTo>
                  <a:lnTo>
                    <a:pt x="82" y="56"/>
                  </a:lnTo>
                  <a:lnTo>
                    <a:pt x="58" y="70"/>
                  </a:lnTo>
                  <a:lnTo>
                    <a:pt x="53" y="40"/>
                  </a:lnTo>
                  <a:lnTo>
                    <a:pt x="60" y="44"/>
                  </a:lnTo>
                  <a:lnTo>
                    <a:pt x="61" y="41"/>
                  </a:lnTo>
                  <a:lnTo>
                    <a:pt x="62" y="38"/>
                  </a:lnTo>
                  <a:lnTo>
                    <a:pt x="63" y="33"/>
                  </a:lnTo>
                  <a:lnTo>
                    <a:pt x="63" y="28"/>
                  </a:lnTo>
                  <a:lnTo>
                    <a:pt x="63" y="23"/>
                  </a:lnTo>
                  <a:lnTo>
                    <a:pt x="63" y="19"/>
                  </a:lnTo>
                  <a:lnTo>
                    <a:pt x="62" y="15"/>
                  </a:lnTo>
                  <a:lnTo>
                    <a:pt x="61" y="11"/>
                  </a:lnTo>
                  <a:lnTo>
                    <a:pt x="60" y="8"/>
                  </a:lnTo>
                  <a:lnTo>
                    <a:pt x="57" y="8"/>
                  </a:lnTo>
                  <a:lnTo>
                    <a:pt x="54" y="9"/>
                  </a:lnTo>
                  <a:lnTo>
                    <a:pt x="51" y="10"/>
                  </a:lnTo>
                  <a:lnTo>
                    <a:pt x="48" y="11"/>
                  </a:lnTo>
                  <a:lnTo>
                    <a:pt x="45" y="12"/>
                  </a:lnTo>
                  <a:lnTo>
                    <a:pt x="42" y="14"/>
                  </a:lnTo>
                  <a:lnTo>
                    <a:pt x="39" y="16"/>
                  </a:lnTo>
                  <a:lnTo>
                    <a:pt x="36" y="19"/>
                  </a:lnTo>
                  <a:lnTo>
                    <a:pt x="33" y="21"/>
                  </a:lnTo>
                  <a:lnTo>
                    <a:pt x="31" y="24"/>
                  </a:lnTo>
                  <a:lnTo>
                    <a:pt x="28" y="28"/>
                  </a:lnTo>
                  <a:lnTo>
                    <a:pt x="25" y="31"/>
                  </a:lnTo>
                  <a:lnTo>
                    <a:pt x="22" y="34"/>
                  </a:lnTo>
                  <a:lnTo>
                    <a:pt x="20" y="38"/>
                  </a:lnTo>
                  <a:lnTo>
                    <a:pt x="17" y="42"/>
                  </a:lnTo>
                  <a:lnTo>
                    <a:pt x="15" y="46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10" name="Group 74"/>
          <p:cNvGrpSpPr>
            <a:grpSpLocks/>
          </p:cNvGrpSpPr>
          <p:nvPr/>
        </p:nvGrpSpPr>
        <p:grpSpPr bwMode="auto">
          <a:xfrm>
            <a:off x="1392238" y="2781300"/>
            <a:ext cx="225425" cy="133350"/>
            <a:chOff x="877" y="1752"/>
            <a:chExt cx="142" cy="84"/>
          </a:xfrm>
        </p:grpSpPr>
        <p:sp>
          <p:nvSpPr>
            <p:cNvPr id="1422411" name="Oval 75"/>
            <p:cNvSpPr>
              <a:spLocks noChangeArrowheads="1"/>
            </p:cNvSpPr>
            <p:nvPr/>
          </p:nvSpPr>
          <p:spPr bwMode="auto">
            <a:xfrm rot="18960000">
              <a:off x="877" y="1752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12" name="Freeform 76"/>
            <p:cNvSpPr>
              <a:spLocks/>
            </p:cNvSpPr>
            <p:nvPr/>
          </p:nvSpPr>
          <p:spPr bwMode="auto">
            <a:xfrm>
              <a:off x="917" y="1758"/>
              <a:ext cx="73" cy="78"/>
            </a:xfrm>
            <a:custGeom>
              <a:avLst/>
              <a:gdLst/>
              <a:ahLst/>
              <a:cxnLst>
                <a:cxn ang="0">
                  <a:pos x="19" y="72"/>
                </a:cxn>
                <a:cxn ang="0">
                  <a:pos x="12" y="63"/>
                </a:cxn>
                <a:cxn ang="0">
                  <a:pos x="7" y="54"/>
                </a:cxn>
                <a:cxn ang="0">
                  <a:pos x="3" y="45"/>
                </a:cxn>
                <a:cxn ang="0">
                  <a:pos x="1" y="37"/>
                </a:cxn>
                <a:cxn ang="0">
                  <a:pos x="0" y="29"/>
                </a:cxn>
                <a:cxn ang="0">
                  <a:pos x="1" y="22"/>
                </a:cxn>
                <a:cxn ang="0">
                  <a:pos x="4" y="17"/>
                </a:cxn>
                <a:cxn ang="0">
                  <a:pos x="18" y="4"/>
                </a:cxn>
                <a:cxn ang="0">
                  <a:pos x="22" y="2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6" y="0"/>
                </a:cxn>
                <a:cxn ang="0">
                  <a:pos x="42" y="1"/>
                </a:cxn>
                <a:cxn ang="0">
                  <a:pos x="48" y="4"/>
                </a:cxn>
                <a:cxn ang="0">
                  <a:pos x="54" y="7"/>
                </a:cxn>
                <a:cxn ang="0">
                  <a:pos x="60" y="11"/>
                </a:cxn>
                <a:cxn ang="0">
                  <a:pos x="72" y="33"/>
                </a:cxn>
                <a:cxn ang="0">
                  <a:pos x="48" y="22"/>
                </a:cxn>
                <a:cxn ang="0">
                  <a:pos x="38" y="16"/>
                </a:cxn>
                <a:cxn ang="0">
                  <a:pos x="30" y="12"/>
                </a:cxn>
                <a:cxn ang="0">
                  <a:pos x="23" y="11"/>
                </a:cxn>
                <a:cxn ang="0">
                  <a:pos x="19" y="10"/>
                </a:cxn>
                <a:cxn ang="0">
                  <a:pos x="16" y="11"/>
                </a:cxn>
                <a:cxn ang="0">
                  <a:pos x="13" y="14"/>
                </a:cxn>
                <a:cxn ang="0">
                  <a:pos x="13" y="2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18" y="40"/>
                </a:cxn>
                <a:cxn ang="0">
                  <a:pos x="22" y="48"/>
                </a:cxn>
                <a:cxn ang="0">
                  <a:pos x="26" y="55"/>
                </a:cxn>
                <a:cxn ang="0">
                  <a:pos x="32" y="63"/>
                </a:cxn>
                <a:cxn ang="0">
                  <a:pos x="23" y="77"/>
                </a:cxn>
              </a:cxnLst>
              <a:rect l="0" t="0" r="r" b="b"/>
              <a:pathLst>
                <a:path w="73" h="78">
                  <a:moveTo>
                    <a:pt x="23" y="77"/>
                  </a:moveTo>
                  <a:lnTo>
                    <a:pt x="19" y="72"/>
                  </a:lnTo>
                  <a:lnTo>
                    <a:pt x="15" y="68"/>
                  </a:lnTo>
                  <a:lnTo>
                    <a:pt x="12" y="63"/>
                  </a:lnTo>
                  <a:lnTo>
                    <a:pt x="9" y="59"/>
                  </a:lnTo>
                  <a:lnTo>
                    <a:pt x="7" y="54"/>
                  </a:lnTo>
                  <a:lnTo>
                    <a:pt x="5" y="49"/>
                  </a:lnTo>
                  <a:lnTo>
                    <a:pt x="3" y="45"/>
                  </a:lnTo>
                  <a:lnTo>
                    <a:pt x="2" y="41"/>
                  </a:lnTo>
                  <a:lnTo>
                    <a:pt x="1" y="37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2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2" y="1"/>
                  </a:lnTo>
                  <a:lnTo>
                    <a:pt x="45" y="2"/>
                  </a:lnTo>
                  <a:lnTo>
                    <a:pt x="48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7" y="6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6" y="55"/>
                  </a:lnTo>
                  <a:lnTo>
                    <a:pt x="29" y="59"/>
                  </a:lnTo>
                  <a:lnTo>
                    <a:pt x="32" y="63"/>
                  </a:lnTo>
                  <a:lnTo>
                    <a:pt x="35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13" name="Group 77"/>
          <p:cNvGrpSpPr>
            <a:grpSpLocks/>
          </p:cNvGrpSpPr>
          <p:nvPr/>
        </p:nvGrpSpPr>
        <p:grpSpPr bwMode="auto">
          <a:xfrm>
            <a:off x="1544638" y="2828925"/>
            <a:ext cx="225425" cy="130175"/>
            <a:chOff x="973" y="1782"/>
            <a:chExt cx="142" cy="82"/>
          </a:xfrm>
        </p:grpSpPr>
        <p:sp>
          <p:nvSpPr>
            <p:cNvPr id="1422414" name="Oval 78"/>
            <p:cNvSpPr>
              <a:spLocks noChangeArrowheads="1"/>
            </p:cNvSpPr>
            <p:nvPr/>
          </p:nvSpPr>
          <p:spPr bwMode="auto">
            <a:xfrm rot="18900000">
              <a:off x="973" y="1782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15" name="Freeform 79"/>
            <p:cNvSpPr>
              <a:spLocks/>
            </p:cNvSpPr>
            <p:nvPr/>
          </p:nvSpPr>
          <p:spPr bwMode="auto">
            <a:xfrm>
              <a:off x="1010" y="1786"/>
              <a:ext cx="73" cy="78"/>
            </a:xfrm>
            <a:custGeom>
              <a:avLst/>
              <a:gdLst/>
              <a:ahLst/>
              <a:cxnLst>
                <a:cxn ang="0">
                  <a:pos x="20" y="73"/>
                </a:cxn>
                <a:cxn ang="0">
                  <a:pos x="13" y="64"/>
                </a:cxn>
                <a:cxn ang="0">
                  <a:pos x="8" y="55"/>
                </a:cxn>
                <a:cxn ang="0">
                  <a:pos x="4" y="46"/>
                </a:cxn>
                <a:cxn ang="0">
                  <a:pos x="1" y="37"/>
                </a:cxn>
                <a:cxn ang="0">
                  <a:pos x="0" y="30"/>
                </a:cxn>
                <a:cxn ang="0">
                  <a:pos x="1" y="23"/>
                </a:cxn>
                <a:cxn ang="0">
                  <a:pos x="4" y="17"/>
                </a:cxn>
                <a:cxn ang="0">
                  <a:pos x="18" y="4"/>
                </a:cxn>
                <a:cxn ang="0">
                  <a:pos x="21" y="2"/>
                </a:cxn>
                <a:cxn ang="0">
                  <a:pos x="26" y="0"/>
                </a:cxn>
                <a:cxn ang="0">
                  <a:pos x="30" y="0"/>
                </a:cxn>
                <a:cxn ang="0">
                  <a:pos x="36" y="0"/>
                </a:cxn>
                <a:cxn ang="0">
                  <a:pos x="41" y="1"/>
                </a:cxn>
                <a:cxn ang="0">
                  <a:pos x="47" y="4"/>
                </a:cxn>
                <a:cxn ang="0">
                  <a:pos x="54" y="7"/>
                </a:cxn>
                <a:cxn ang="0">
                  <a:pos x="60" y="11"/>
                </a:cxn>
                <a:cxn ang="0">
                  <a:pos x="72" y="32"/>
                </a:cxn>
                <a:cxn ang="0">
                  <a:pos x="48" y="22"/>
                </a:cxn>
                <a:cxn ang="0">
                  <a:pos x="38" y="16"/>
                </a:cxn>
                <a:cxn ang="0">
                  <a:pos x="29" y="12"/>
                </a:cxn>
                <a:cxn ang="0">
                  <a:pos x="22" y="11"/>
                </a:cxn>
                <a:cxn ang="0">
                  <a:pos x="19" y="10"/>
                </a:cxn>
                <a:cxn ang="0">
                  <a:pos x="15" y="11"/>
                </a:cxn>
                <a:cxn ang="0">
                  <a:pos x="12" y="14"/>
                </a:cxn>
                <a:cxn ang="0">
                  <a:pos x="12" y="2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18" y="40"/>
                </a:cxn>
                <a:cxn ang="0">
                  <a:pos x="22" y="48"/>
                </a:cxn>
                <a:cxn ang="0">
                  <a:pos x="27" y="55"/>
                </a:cxn>
                <a:cxn ang="0">
                  <a:pos x="33" y="63"/>
                </a:cxn>
                <a:cxn ang="0">
                  <a:pos x="24" y="77"/>
                </a:cxn>
              </a:cxnLst>
              <a:rect l="0" t="0" r="r" b="b"/>
              <a:pathLst>
                <a:path w="73" h="78">
                  <a:moveTo>
                    <a:pt x="24" y="77"/>
                  </a:moveTo>
                  <a:lnTo>
                    <a:pt x="20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8" y="55"/>
                  </a:lnTo>
                  <a:lnTo>
                    <a:pt x="6" y="50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2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29" y="12"/>
                  </a:lnTo>
                  <a:lnTo>
                    <a:pt x="25" y="11"/>
                  </a:lnTo>
                  <a:lnTo>
                    <a:pt x="22" y="11"/>
                  </a:lnTo>
                  <a:lnTo>
                    <a:pt x="20" y="11"/>
                  </a:lnTo>
                  <a:lnTo>
                    <a:pt x="19" y="10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3" y="11"/>
                  </a:lnTo>
                  <a:lnTo>
                    <a:pt x="12" y="14"/>
                  </a:lnTo>
                  <a:lnTo>
                    <a:pt x="12" y="17"/>
                  </a:lnTo>
                  <a:lnTo>
                    <a:pt x="12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7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5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4" y="7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16" name="Group 80"/>
          <p:cNvGrpSpPr>
            <a:grpSpLocks/>
          </p:cNvGrpSpPr>
          <p:nvPr/>
        </p:nvGrpSpPr>
        <p:grpSpPr bwMode="auto">
          <a:xfrm>
            <a:off x="6867525" y="3213100"/>
            <a:ext cx="125413" cy="225425"/>
            <a:chOff x="4326" y="2024"/>
            <a:chExt cx="79" cy="142"/>
          </a:xfrm>
        </p:grpSpPr>
        <p:sp>
          <p:nvSpPr>
            <p:cNvPr id="1422417" name="Oval 81"/>
            <p:cNvSpPr>
              <a:spLocks noChangeArrowheads="1"/>
            </p:cNvSpPr>
            <p:nvPr/>
          </p:nvSpPr>
          <p:spPr bwMode="auto">
            <a:xfrm rot="18720000">
              <a:off x="4294" y="2056"/>
              <a:ext cx="142" cy="78"/>
            </a:xfrm>
            <a:prstGeom prst="ellipse">
              <a:avLst/>
            </a:prstGeom>
            <a:solidFill>
              <a:srgbClr val="6699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18" name="Freeform 82"/>
            <p:cNvSpPr>
              <a:spLocks/>
            </p:cNvSpPr>
            <p:nvPr/>
          </p:nvSpPr>
          <p:spPr bwMode="auto">
            <a:xfrm>
              <a:off x="4332" y="2058"/>
              <a:ext cx="73" cy="79"/>
            </a:xfrm>
            <a:custGeom>
              <a:avLst/>
              <a:gdLst/>
              <a:ahLst/>
              <a:cxnLst>
                <a:cxn ang="0">
                  <a:pos x="22" y="74"/>
                </a:cxn>
                <a:cxn ang="0">
                  <a:pos x="15" y="65"/>
                </a:cxn>
                <a:cxn ang="0">
                  <a:pos x="8" y="56"/>
                </a:cxn>
                <a:cxn ang="0">
                  <a:pos x="4" y="48"/>
                </a:cxn>
                <a:cxn ang="0">
                  <a:pos x="1" y="39"/>
                </a:cxn>
                <a:cxn ang="0">
                  <a:pos x="0" y="32"/>
                </a:cxn>
                <a:cxn ang="0">
                  <a:pos x="1" y="25"/>
                </a:cxn>
                <a:cxn ang="0">
                  <a:pos x="3" y="19"/>
                </a:cxn>
                <a:cxn ang="0">
                  <a:pos x="5" y="17"/>
                </a:cxn>
                <a:cxn ang="0">
                  <a:pos x="18" y="4"/>
                </a:cxn>
                <a:cxn ang="0">
                  <a:pos x="21" y="2"/>
                </a:cxn>
                <a:cxn ang="0">
                  <a:pos x="26" y="0"/>
                </a:cxn>
                <a:cxn ang="0">
                  <a:pos x="31" y="0"/>
                </a:cxn>
                <a:cxn ang="0">
                  <a:pos x="37" y="1"/>
                </a:cxn>
                <a:cxn ang="0">
                  <a:pos x="43" y="2"/>
                </a:cxn>
                <a:cxn ang="0">
                  <a:pos x="49" y="5"/>
                </a:cxn>
                <a:cxn ang="0">
                  <a:pos x="56" y="8"/>
                </a:cxn>
                <a:cxn ang="0">
                  <a:pos x="65" y="4"/>
                </a:cxn>
                <a:cxn ang="0">
                  <a:pos x="41" y="28"/>
                </a:cxn>
                <a:cxn ang="0">
                  <a:pos x="42" y="19"/>
                </a:cxn>
                <a:cxn ang="0">
                  <a:pos x="33" y="15"/>
                </a:cxn>
                <a:cxn ang="0">
                  <a:pos x="26" y="13"/>
                </a:cxn>
                <a:cxn ang="0">
                  <a:pos x="21" y="12"/>
                </a:cxn>
                <a:cxn ang="0">
                  <a:pos x="17" y="12"/>
                </a:cxn>
                <a:cxn ang="0">
                  <a:pos x="14" y="12"/>
                </a:cxn>
                <a:cxn ang="0">
                  <a:pos x="12" y="16"/>
                </a:cxn>
                <a:cxn ang="0">
                  <a:pos x="12" y="22"/>
                </a:cxn>
                <a:cxn ang="0">
                  <a:pos x="13" y="28"/>
                </a:cxn>
                <a:cxn ang="0">
                  <a:pos x="15" y="35"/>
                </a:cxn>
                <a:cxn ang="0">
                  <a:pos x="18" y="42"/>
                </a:cxn>
                <a:cxn ang="0">
                  <a:pos x="23" y="49"/>
                </a:cxn>
                <a:cxn ang="0">
                  <a:pos x="28" y="57"/>
                </a:cxn>
                <a:cxn ang="0">
                  <a:pos x="34" y="64"/>
                </a:cxn>
                <a:cxn ang="0">
                  <a:pos x="26" y="78"/>
                </a:cxn>
              </a:cxnLst>
              <a:rect l="0" t="0" r="r" b="b"/>
              <a:pathLst>
                <a:path w="73" h="79">
                  <a:moveTo>
                    <a:pt x="26" y="78"/>
                  </a:moveTo>
                  <a:lnTo>
                    <a:pt x="22" y="74"/>
                  </a:lnTo>
                  <a:lnTo>
                    <a:pt x="18" y="70"/>
                  </a:lnTo>
                  <a:lnTo>
                    <a:pt x="15" y="65"/>
                  </a:lnTo>
                  <a:lnTo>
                    <a:pt x="11" y="61"/>
                  </a:lnTo>
                  <a:lnTo>
                    <a:pt x="8" y="56"/>
                  </a:lnTo>
                  <a:lnTo>
                    <a:pt x="6" y="52"/>
                  </a:lnTo>
                  <a:lnTo>
                    <a:pt x="4" y="48"/>
                  </a:lnTo>
                  <a:lnTo>
                    <a:pt x="2" y="43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1" y="25"/>
                  </a:lnTo>
                  <a:lnTo>
                    <a:pt x="2" y="22"/>
                  </a:lnTo>
                  <a:lnTo>
                    <a:pt x="3" y="19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16" y="5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21" y="2"/>
                  </a:lnTo>
                  <a:lnTo>
                    <a:pt x="24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7" y="1"/>
                  </a:lnTo>
                  <a:lnTo>
                    <a:pt x="40" y="1"/>
                  </a:lnTo>
                  <a:lnTo>
                    <a:pt x="43" y="2"/>
                  </a:lnTo>
                  <a:lnTo>
                    <a:pt x="46" y="3"/>
                  </a:lnTo>
                  <a:lnTo>
                    <a:pt x="49" y="5"/>
                  </a:lnTo>
                  <a:lnTo>
                    <a:pt x="52" y="6"/>
                  </a:lnTo>
                  <a:lnTo>
                    <a:pt x="56" y="8"/>
                  </a:lnTo>
                  <a:lnTo>
                    <a:pt x="59" y="10"/>
                  </a:lnTo>
                  <a:lnTo>
                    <a:pt x="65" y="4"/>
                  </a:lnTo>
                  <a:lnTo>
                    <a:pt x="72" y="31"/>
                  </a:lnTo>
                  <a:lnTo>
                    <a:pt x="41" y="28"/>
                  </a:lnTo>
                  <a:lnTo>
                    <a:pt x="47" y="22"/>
                  </a:lnTo>
                  <a:lnTo>
                    <a:pt x="42" y="19"/>
                  </a:lnTo>
                  <a:lnTo>
                    <a:pt x="37" y="17"/>
                  </a:lnTo>
                  <a:lnTo>
                    <a:pt x="33" y="15"/>
                  </a:lnTo>
                  <a:lnTo>
                    <a:pt x="28" y="13"/>
                  </a:lnTo>
                  <a:lnTo>
                    <a:pt x="26" y="13"/>
                  </a:lnTo>
                  <a:lnTo>
                    <a:pt x="24" y="12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7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2" y="13"/>
                  </a:lnTo>
                  <a:lnTo>
                    <a:pt x="12" y="16"/>
                  </a:lnTo>
                  <a:lnTo>
                    <a:pt x="11" y="19"/>
                  </a:lnTo>
                  <a:lnTo>
                    <a:pt x="12" y="22"/>
                  </a:lnTo>
                  <a:lnTo>
                    <a:pt x="12" y="25"/>
                  </a:lnTo>
                  <a:lnTo>
                    <a:pt x="13" y="28"/>
                  </a:lnTo>
                  <a:lnTo>
                    <a:pt x="14" y="32"/>
                  </a:lnTo>
                  <a:lnTo>
                    <a:pt x="15" y="35"/>
                  </a:lnTo>
                  <a:lnTo>
                    <a:pt x="17" y="38"/>
                  </a:lnTo>
                  <a:lnTo>
                    <a:pt x="18" y="42"/>
                  </a:lnTo>
                  <a:lnTo>
                    <a:pt x="20" y="46"/>
                  </a:lnTo>
                  <a:lnTo>
                    <a:pt x="23" y="49"/>
                  </a:lnTo>
                  <a:lnTo>
                    <a:pt x="25" y="53"/>
                  </a:lnTo>
                  <a:lnTo>
                    <a:pt x="28" y="57"/>
                  </a:lnTo>
                  <a:lnTo>
                    <a:pt x="31" y="60"/>
                  </a:lnTo>
                  <a:lnTo>
                    <a:pt x="34" y="64"/>
                  </a:lnTo>
                  <a:lnTo>
                    <a:pt x="37" y="67"/>
                  </a:lnTo>
                  <a:lnTo>
                    <a:pt x="26" y="7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19" name="Group 83"/>
          <p:cNvGrpSpPr>
            <a:grpSpLocks/>
          </p:cNvGrpSpPr>
          <p:nvPr/>
        </p:nvGrpSpPr>
        <p:grpSpPr bwMode="auto">
          <a:xfrm>
            <a:off x="6623050" y="3205163"/>
            <a:ext cx="225425" cy="133350"/>
            <a:chOff x="4172" y="2019"/>
            <a:chExt cx="142" cy="84"/>
          </a:xfrm>
        </p:grpSpPr>
        <p:sp>
          <p:nvSpPr>
            <p:cNvPr id="1422420" name="Oval 84"/>
            <p:cNvSpPr>
              <a:spLocks noChangeArrowheads="1"/>
            </p:cNvSpPr>
            <p:nvPr/>
          </p:nvSpPr>
          <p:spPr bwMode="auto">
            <a:xfrm rot="18900000">
              <a:off x="4172" y="2019"/>
              <a:ext cx="142" cy="78"/>
            </a:xfrm>
            <a:prstGeom prst="ellipse">
              <a:avLst/>
            </a:prstGeom>
            <a:solidFill>
              <a:srgbClr val="FF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21" name="Freeform 85"/>
            <p:cNvSpPr>
              <a:spLocks/>
            </p:cNvSpPr>
            <p:nvPr/>
          </p:nvSpPr>
          <p:spPr bwMode="auto">
            <a:xfrm>
              <a:off x="4212" y="2025"/>
              <a:ext cx="73" cy="78"/>
            </a:xfrm>
            <a:custGeom>
              <a:avLst/>
              <a:gdLst/>
              <a:ahLst/>
              <a:cxnLst>
                <a:cxn ang="0">
                  <a:pos x="19" y="73"/>
                </a:cxn>
                <a:cxn ang="0">
                  <a:pos x="13" y="64"/>
                </a:cxn>
                <a:cxn ang="0">
                  <a:pos x="7" y="55"/>
                </a:cxn>
                <a:cxn ang="0">
                  <a:pos x="3" y="46"/>
                </a:cxn>
                <a:cxn ang="0">
                  <a:pos x="1" y="37"/>
                </a:cxn>
                <a:cxn ang="0">
                  <a:pos x="0" y="30"/>
                </a:cxn>
                <a:cxn ang="0">
                  <a:pos x="1" y="23"/>
                </a:cxn>
                <a:cxn ang="0">
                  <a:pos x="4" y="17"/>
                </a:cxn>
                <a:cxn ang="0">
                  <a:pos x="18" y="4"/>
                </a:cxn>
                <a:cxn ang="0">
                  <a:pos x="21" y="2"/>
                </a:cxn>
                <a:cxn ang="0">
                  <a:pos x="26" y="0"/>
                </a:cxn>
                <a:cxn ang="0">
                  <a:pos x="30" y="0"/>
                </a:cxn>
                <a:cxn ang="0">
                  <a:pos x="36" y="0"/>
                </a:cxn>
                <a:cxn ang="0">
                  <a:pos x="41" y="1"/>
                </a:cxn>
                <a:cxn ang="0">
                  <a:pos x="47" y="4"/>
                </a:cxn>
                <a:cxn ang="0">
                  <a:pos x="54" y="7"/>
                </a:cxn>
                <a:cxn ang="0">
                  <a:pos x="60" y="11"/>
                </a:cxn>
                <a:cxn ang="0">
                  <a:pos x="72" y="33"/>
                </a:cxn>
                <a:cxn ang="0">
                  <a:pos x="48" y="22"/>
                </a:cxn>
                <a:cxn ang="0">
                  <a:pos x="38" y="16"/>
                </a:cxn>
                <a:cxn ang="0">
                  <a:pos x="30" y="12"/>
                </a:cxn>
                <a:cxn ang="0">
                  <a:pos x="23" y="11"/>
                </a:cxn>
                <a:cxn ang="0">
                  <a:pos x="19" y="10"/>
                </a:cxn>
                <a:cxn ang="0">
                  <a:pos x="16" y="11"/>
                </a:cxn>
                <a:cxn ang="0">
                  <a:pos x="13" y="14"/>
                </a:cxn>
                <a:cxn ang="0">
                  <a:pos x="13" y="20"/>
                </a:cxn>
                <a:cxn ang="0">
                  <a:pos x="13" y="26"/>
                </a:cxn>
                <a:cxn ang="0">
                  <a:pos x="15" y="33"/>
                </a:cxn>
                <a:cxn ang="0">
                  <a:pos x="18" y="40"/>
                </a:cxn>
                <a:cxn ang="0">
                  <a:pos x="22" y="48"/>
                </a:cxn>
                <a:cxn ang="0">
                  <a:pos x="27" y="55"/>
                </a:cxn>
                <a:cxn ang="0">
                  <a:pos x="33" y="63"/>
                </a:cxn>
                <a:cxn ang="0">
                  <a:pos x="23" y="77"/>
                </a:cxn>
              </a:cxnLst>
              <a:rect l="0" t="0" r="r" b="b"/>
              <a:pathLst>
                <a:path w="73" h="78">
                  <a:moveTo>
                    <a:pt x="23" y="77"/>
                  </a:moveTo>
                  <a:lnTo>
                    <a:pt x="19" y="73"/>
                  </a:lnTo>
                  <a:lnTo>
                    <a:pt x="16" y="68"/>
                  </a:lnTo>
                  <a:lnTo>
                    <a:pt x="13" y="64"/>
                  </a:lnTo>
                  <a:lnTo>
                    <a:pt x="10" y="59"/>
                  </a:lnTo>
                  <a:lnTo>
                    <a:pt x="7" y="55"/>
                  </a:lnTo>
                  <a:lnTo>
                    <a:pt x="5" y="50"/>
                  </a:lnTo>
                  <a:lnTo>
                    <a:pt x="3" y="46"/>
                  </a:lnTo>
                  <a:lnTo>
                    <a:pt x="2" y="42"/>
                  </a:lnTo>
                  <a:lnTo>
                    <a:pt x="1" y="37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1" y="26"/>
                  </a:lnTo>
                  <a:lnTo>
                    <a:pt x="1" y="23"/>
                  </a:lnTo>
                  <a:lnTo>
                    <a:pt x="2" y="20"/>
                  </a:lnTo>
                  <a:lnTo>
                    <a:pt x="4" y="17"/>
                  </a:lnTo>
                  <a:lnTo>
                    <a:pt x="6" y="15"/>
                  </a:lnTo>
                  <a:lnTo>
                    <a:pt x="18" y="4"/>
                  </a:lnTo>
                  <a:lnTo>
                    <a:pt x="20" y="3"/>
                  </a:lnTo>
                  <a:lnTo>
                    <a:pt x="21" y="2"/>
                  </a:lnTo>
                  <a:lnTo>
                    <a:pt x="23" y="1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41" y="1"/>
                  </a:lnTo>
                  <a:lnTo>
                    <a:pt x="44" y="2"/>
                  </a:lnTo>
                  <a:lnTo>
                    <a:pt x="47" y="4"/>
                  </a:lnTo>
                  <a:lnTo>
                    <a:pt x="51" y="5"/>
                  </a:lnTo>
                  <a:lnTo>
                    <a:pt x="54" y="7"/>
                  </a:lnTo>
                  <a:lnTo>
                    <a:pt x="57" y="9"/>
                  </a:lnTo>
                  <a:lnTo>
                    <a:pt x="60" y="11"/>
                  </a:lnTo>
                  <a:lnTo>
                    <a:pt x="66" y="5"/>
                  </a:lnTo>
                  <a:lnTo>
                    <a:pt x="72" y="33"/>
                  </a:lnTo>
                  <a:lnTo>
                    <a:pt x="42" y="28"/>
                  </a:lnTo>
                  <a:lnTo>
                    <a:pt x="48" y="22"/>
                  </a:lnTo>
                  <a:lnTo>
                    <a:pt x="43" y="19"/>
                  </a:lnTo>
                  <a:lnTo>
                    <a:pt x="38" y="16"/>
                  </a:lnTo>
                  <a:lnTo>
                    <a:pt x="34" y="14"/>
                  </a:lnTo>
                  <a:lnTo>
                    <a:pt x="30" y="12"/>
                  </a:lnTo>
                  <a:lnTo>
                    <a:pt x="25" y="11"/>
                  </a:lnTo>
                  <a:lnTo>
                    <a:pt x="23" y="11"/>
                  </a:lnTo>
                  <a:lnTo>
                    <a:pt x="21" y="11"/>
                  </a:lnTo>
                  <a:lnTo>
                    <a:pt x="19" y="10"/>
                  </a:lnTo>
                  <a:lnTo>
                    <a:pt x="18" y="11"/>
                  </a:lnTo>
                  <a:lnTo>
                    <a:pt x="16" y="11"/>
                  </a:lnTo>
                  <a:lnTo>
                    <a:pt x="14" y="11"/>
                  </a:lnTo>
                  <a:lnTo>
                    <a:pt x="13" y="14"/>
                  </a:lnTo>
                  <a:lnTo>
                    <a:pt x="13" y="17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6"/>
                  </a:lnTo>
                  <a:lnTo>
                    <a:pt x="14" y="30"/>
                  </a:lnTo>
                  <a:lnTo>
                    <a:pt x="15" y="33"/>
                  </a:lnTo>
                  <a:lnTo>
                    <a:pt x="16" y="37"/>
                  </a:lnTo>
                  <a:lnTo>
                    <a:pt x="18" y="40"/>
                  </a:lnTo>
                  <a:lnTo>
                    <a:pt x="20" y="44"/>
                  </a:lnTo>
                  <a:lnTo>
                    <a:pt x="22" y="48"/>
                  </a:lnTo>
                  <a:lnTo>
                    <a:pt x="24" y="51"/>
                  </a:lnTo>
                  <a:lnTo>
                    <a:pt x="27" y="55"/>
                  </a:lnTo>
                  <a:lnTo>
                    <a:pt x="30" y="59"/>
                  </a:lnTo>
                  <a:lnTo>
                    <a:pt x="33" y="63"/>
                  </a:lnTo>
                  <a:lnTo>
                    <a:pt x="36" y="66"/>
                  </a:lnTo>
                  <a:lnTo>
                    <a:pt x="23" y="7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422" name="Freeform 86"/>
          <p:cNvSpPr>
            <a:spLocks/>
          </p:cNvSpPr>
          <p:nvPr/>
        </p:nvSpPr>
        <p:spPr bwMode="auto">
          <a:xfrm>
            <a:off x="2463800" y="4903788"/>
            <a:ext cx="282575" cy="142875"/>
          </a:xfrm>
          <a:custGeom>
            <a:avLst/>
            <a:gdLst/>
            <a:ahLst/>
            <a:cxnLst>
              <a:cxn ang="0">
                <a:pos x="177" y="0"/>
              </a:cxn>
              <a:cxn ang="0">
                <a:pos x="138" y="44"/>
              </a:cxn>
              <a:cxn ang="0">
                <a:pos x="155" y="89"/>
              </a:cxn>
              <a:cxn ang="0">
                <a:pos x="0" y="36"/>
              </a:cxn>
            </a:cxnLst>
            <a:rect l="0" t="0" r="r" b="b"/>
            <a:pathLst>
              <a:path w="178" h="90">
                <a:moveTo>
                  <a:pt x="177" y="0"/>
                </a:moveTo>
                <a:lnTo>
                  <a:pt x="138" y="44"/>
                </a:lnTo>
                <a:lnTo>
                  <a:pt x="155" y="89"/>
                </a:lnTo>
                <a:lnTo>
                  <a:pt x="0" y="36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23" name="Line 87"/>
          <p:cNvSpPr>
            <a:spLocks noChangeShapeType="1"/>
          </p:cNvSpPr>
          <p:nvPr/>
        </p:nvSpPr>
        <p:spPr bwMode="auto">
          <a:xfrm>
            <a:off x="1651000" y="4679950"/>
            <a:ext cx="201613" cy="635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24" name="Freeform 88"/>
          <p:cNvSpPr>
            <a:spLocks/>
          </p:cNvSpPr>
          <p:nvPr/>
        </p:nvSpPr>
        <p:spPr bwMode="auto">
          <a:xfrm>
            <a:off x="1595438" y="4721225"/>
            <a:ext cx="165100" cy="146050"/>
          </a:xfrm>
          <a:custGeom>
            <a:avLst/>
            <a:gdLst/>
            <a:ahLst/>
            <a:cxnLst>
              <a:cxn ang="0">
                <a:pos x="0" y="67"/>
              </a:cxn>
              <a:cxn ang="0">
                <a:pos x="73" y="91"/>
              </a:cxn>
              <a:cxn ang="0">
                <a:pos x="103" y="0"/>
              </a:cxn>
            </a:cxnLst>
            <a:rect l="0" t="0" r="r" b="b"/>
            <a:pathLst>
              <a:path w="104" h="92">
                <a:moveTo>
                  <a:pt x="0" y="67"/>
                </a:moveTo>
                <a:lnTo>
                  <a:pt x="73" y="91"/>
                </a:lnTo>
                <a:lnTo>
                  <a:pt x="103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25" name="Freeform 89"/>
          <p:cNvSpPr>
            <a:spLocks/>
          </p:cNvSpPr>
          <p:nvPr/>
        </p:nvSpPr>
        <p:spPr bwMode="auto">
          <a:xfrm>
            <a:off x="3016250" y="4860925"/>
            <a:ext cx="82550" cy="268288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51" y="54"/>
              </a:cxn>
              <a:cxn ang="0">
                <a:pos x="0" y="168"/>
              </a:cxn>
            </a:cxnLst>
            <a:rect l="0" t="0" r="r" b="b"/>
            <a:pathLst>
              <a:path w="52" h="169">
                <a:moveTo>
                  <a:pt x="8" y="0"/>
                </a:moveTo>
                <a:lnTo>
                  <a:pt x="51" y="54"/>
                </a:lnTo>
                <a:lnTo>
                  <a:pt x="0" y="168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26" name="Oval 90"/>
          <p:cNvSpPr>
            <a:spLocks noChangeArrowheads="1"/>
          </p:cNvSpPr>
          <p:nvPr/>
        </p:nvSpPr>
        <p:spPr bwMode="auto">
          <a:xfrm>
            <a:off x="2743200" y="4835525"/>
            <a:ext cx="325438" cy="1746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427" name="Freeform 91"/>
          <p:cNvSpPr>
            <a:spLocks/>
          </p:cNvSpPr>
          <p:nvPr/>
        </p:nvSpPr>
        <p:spPr bwMode="auto">
          <a:xfrm>
            <a:off x="4202113" y="4408488"/>
            <a:ext cx="388937" cy="601662"/>
          </a:xfrm>
          <a:custGeom>
            <a:avLst/>
            <a:gdLst/>
            <a:ahLst/>
            <a:cxnLst>
              <a:cxn ang="0">
                <a:pos x="244" y="378"/>
              </a:cxn>
              <a:cxn ang="0">
                <a:pos x="90" y="252"/>
              </a:cxn>
              <a:cxn ang="0">
                <a:pos x="42" y="180"/>
              </a:cxn>
              <a:cxn ang="0">
                <a:pos x="0" y="0"/>
              </a:cxn>
            </a:cxnLst>
            <a:rect l="0" t="0" r="r" b="b"/>
            <a:pathLst>
              <a:path w="245" h="379">
                <a:moveTo>
                  <a:pt x="244" y="378"/>
                </a:moveTo>
                <a:lnTo>
                  <a:pt x="90" y="252"/>
                </a:lnTo>
                <a:lnTo>
                  <a:pt x="42" y="180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28" name="Rectangle 92"/>
          <p:cNvSpPr>
            <a:spLocks noChangeArrowheads="1"/>
          </p:cNvSpPr>
          <p:nvPr/>
        </p:nvSpPr>
        <p:spPr bwMode="auto">
          <a:xfrm rot="1140000">
            <a:off x="1422400" y="4746625"/>
            <a:ext cx="176213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429" name="Rectangle 93"/>
          <p:cNvSpPr>
            <a:spLocks noChangeArrowheads="1"/>
          </p:cNvSpPr>
          <p:nvPr/>
        </p:nvSpPr>
        <p:spPr bwMode="auto">
          <a:xfrm rot="1140000">
            <a:off x="1474788" y="4597400"/>
            <a:ext cx="179387" cy="10636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430" name="Rectangle 94"/>
          <p:cNvSpPr>
            <a:spLocks noChangeArrowheads="1"/>
          </p:cNvSpPr>
          <p:nvPr/>
        </p:nvSpPr>
        <p:spPr bwMode="auto">
          <a:xfrm rot="1140000">
            <a:off x="1831975" y="4805363"/>
            <a:ext cx="676275" cy="10636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431" name="Rectangle 95"/>
          <p:cNvSpPr>
            <a:spLocks noChangeArrowheads="1"/>
          </p:cNvSpPr>
          <p:nvPr/>
        </p:nvSpPr>
        <p:spPr bwMode="auto">
          <a:xfrm>
            <a:off x="0" y="4495800"/>
            <a:ext cx="1381125" cy="1920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</a:rPr>
              <a:t>  Polarized Source</a:t>
            </a:r>
          </a:p>
        </p:txBody>
      </p:sp>
      <p:sp>
        <p:nvSpPr>
          <p:cNvPr id="1422432" name="Rectangle 96"/>
          <p:cNvSpPr>
            <a:spLocks noChangeArrowheads="1"/>
          </p:cNvSpPr>
          <p:nvPr/>
        </p:nvSpPr>
        <p:spPr bwMode="auto">
          <a:xfrm>
            <a:off x="1630363" y="3979863"/>
            <a:ext cx="1271587" cy="317500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400">
                <a:solidFill>
                  <a:schemeClr val="tx1"/>
                </a:solidFill>
                <a:latin typeface="Arial" charset="0"/>
              </a:rPr>
              <a:t>Spin Rotators</a:t>
            </a:r>
          </a:p>
        </p:txBody>
      </p:sp>
      <p:grpSp>
        <p:nvGrpSpPr>
          <p:cNvPr id="1422433" name="Group 97"/>
          <p:cNvGrpSpPr>
            <a:grpSpLocks/>
          </p:cNvGrpSpPr>
          <p:nvPr/>
        </p:nvGrpSpPr>
        <p:grpSpPr bwMode="auto">
          <a:xfrm>
            <a:off x="3879850" y="4748213"/>
            <a:ext cx="225425" cy="123825"/>
            <a:chOff x="2444" y="2991"/>
            <a:chExt cx="142" cy="78"/>
          </a:xfrm>
        </p:grpSpPr>
        <p:sp>
          <p:nvSpPr>
            <p:cNvPr id="1422434" name="Oval 98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35" name="Freeform 99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3" y="37"/>
                </a:cxn>
                <a:cxn ang="0">
                  <a:pos x="7" y="27"/>
                </a:cxn>
                <a:cxn ang="0">
                  <a:pos x="11" y="18"/>
                </a:cxn>
                <a:cxn ang="0">
                  <a:pos x="15" y="12"/>
                </a:cxn>
                <a:cxn ang="0">
                  <a:pos x="17" y="9"/>
                </a:cxn>
                <a:cxn ang="0">
                  <a:pos x="20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29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52" y="2"/>
                </a:cxn>
                <a:cxn ang="0">
                  <a:pos x="56" y="3"/>
                </a:cxn>
                <a:cxn ang="0">
                  <a:pos x="60" y="5"/>
                </a:cxn>
                <a:cxn ang="0">
                  <a:pos x="63" y="8"/>
                </a:cxn>
                <a:cxn ang="0">
                  <a:pos x="66" y="13"/>
                </a:cxn>
                <a:cxn ang="0">
                  <a:pos x="69" y="18"/>
                </a:cxn>
                <a:cxn ang="0">
                  <a:pos x="71" y="24"/>
                </a:cxn>
                <a:cxn ang="0">
                  <a:pos x="73" y="31"/>
                </a:cxn>
                <a:cxn ang="0">
                  <a:pos x="74" y="38"/>
                </a:cxn>
                <a:cxn ang="0">
                  <a:pos x="66" y="62"/>
                </a:cxn>
                <a:cxn ang="0">
                  <a:pos x="58" y="36"/>
                </a:cxn>
                <a:cxn ang="0">
                  <a:pos x="56" y="25"/>
                </a:cxn>
                <a:cxn ang="0">
                  <a:pos x="54" y="18"/>
                </a:cxn>
                <a:cxn ang="0">
                  <a:pos x="52" y="14"/>
                </a:cxn>
                <a:cxn ang="0">
                  <a:pos x="50" y="10"/>
                </a:cxn>
                <a:cxn ang="0">
                  <a:pos x="48" y="7"/>
                </a:cxn>
                <a:cxn ang="0">
                  <a:pos x="45" y="4"/>
                </a:cxn>
                <a:cxn ang="0">
                  <a:pos x="42" y="4"/>
                </a:cxn>
                <a:cxn ang="0">
                  <a:pos x="37" y="8"/>
                </a:cxn>
                <a:cxn ang="0">
                  <a:pos x="32" y="13"/>
                </a:cxn>
                <a:cxn ang="0">
                  <a:pos x="28" y="19"/>
                </a:cxn>
                <a:cxn ang="0">
                  <a:pos x="24" y="26"/>
                </a:cxn>
                <a:cxn ang="0">
                  <a:pos x="21" y="33"/>
                </a:cxn>
                <a:cxn ang="0">
                  <a:pos x="19" y="42"/>
                </a:cxn>
                <a:cxn ang="0">
                  <a:pos x="17" y="51"/>
                </a:cxn>
                <a:cxn ang="0">
                  <a:pos x="0" y="54"/>
                </a:cxn>
              </a:cxnLst>
              <a:rect l="0" t="0" r="r" b="b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436" name="Line 100"/>
          <p:cNvSpPr>
            <a:spLocks noChangeShapeType="1"/>
          </p:cNvSpPr>
          <p:nvPr/>
        </p:nvSpPr>
        <p:spPr bwMode="auto">
          <a:xfrm>
            <a:off x="3733800" y="4419600"/>
            <a:ext cx="144463" cy="3175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37" name="Line 101"/>
          <p:cNvSpPr>
            <a:spLocks noChangeShapeType="1"/>
          </p:cNvSpPr>
          <p:nvPr/>
        </p:nvSpPr>
        <p:spPr bwMode="auto">
          <a:xfrm flipV="1">
            <a:off x="2971800" y="3886200"/>
            <a:ext cx="6096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38" name="Line 102"/>
          <p:cNvSpPr>
            <a:spLocks noChangeShapeType="1"/>
          </p:cNvSpPr>
          <p:nvPr/>
        </p:nvSpPr>
        <p:spPr bwMode="auto">
          <a:xfrm flipV="1">
            <a:off x="2971800" y="3962400"/>
            <a:ext cx="14478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39" name="Line 103"/>
          <p:cNvSpPr>
            <a:spLocks noChangeShapeType="1"/>
          </p:cNvSpPr>
          <p:nvPr/>
        </p:nvSpPr>
        <p:spPr bwMode="auto">
          <a:xfrm flipH="1">
            <a:off x="7010400" y="3048000"/>
            <a:ext cx="228600" cy="2286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422440" name="Group 104"/>
          <p:cNvGrpSpPr>
            <a:grpSpLocks/>
          </p:cNvGrpSpPr>
          <p:nvPr/>
        </p:nvGrpSpPr>
        <p:grpSpPr bwMode="auto">
          <a:xfrm>
            <a:off x="4419600" y="5332413"/>
            <a:ext cx="155575" cy="153987"/>
            <a:chOff x="2834" y="3316"/>
            <a:chExt cx="98" cy="97"/>
          </a:xfrm>
        </p:grpSpPr>
        <p:sp>
          <p:nvSpPr>
            <p:cNvPr id="1422441" name="Oval 105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42" name="Line 106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43" name="Line 107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44" name="Line 108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45" name="Line 109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46" name="Group 110"/>
          <p:cNvGrpSpPr>
            <a:grpSpLocks/>
          </p:cNvGrpSpPr>
          <p:nvPr/>
        </p:nvGrpSpPr>
        <p:grpSpPr bwMode="auto">
          <a:xfrm>
            <a:off x="2808288" y="5033963"/>
            <a:ext cx="153987" cy="174625"/>
            <a:chOff x="1769" y="3171"/>
            <a:chExt cx="97" cy="110"/>
          </a:xfrm>
        </p:grpSpPr>
        <p:sp>
          <p:nvSpPr>
            <p:cNvPr id="1422447" name="Oval 111"/>
            <p:cNvSpPr>
              <a:spLocks noChangeArrowheads="1"/>
            </p:cNvSpPr>
            <p:nvPr/>
          </p:nvSpPr>
          <p:spPr bwMode="auto">
            <a:xfrm rot="6480000">
              <a:off x="1769" y="3186"/>
              <a:ext cx="46" cy="45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48" name="Line 112"/>
            <p:cNvSpPr>
              <a:spLocks noChangeShapeType="1"/>
            </p:cNvSpPr>
            <p:nvPr/>
          </p:nvSpPr>
          <p:spPr bwMode="auto">
            <a:xfrm flipH="1">
              <a:off x="1799" y="3244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49" name="Line 113"/>
            <p:cNvSpPr>
              <a:spLocks noChangeShapeType="1"/>
            </p:cNvSpPr>
            <p:nvPr/>
          </p:nvSpPr>
          <p:spPr bwMode="auto">
            <a:xfrm flipH="1">
              <a:off x="1811" y="3267"/>
              <a:ext cx="28" cy="14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50" name="Line 114"/>
            <p:cNvSpPr>
              <a:spLocks noChangeShapeType="1"/>
            </p:cNvSpPr>
            <p:nvPr/>
          </p:nvSpPr>
          <p:spPr bwMode="auto">
            <a:xfrm>
              <a:off x="1829" y="3182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51" name="Line 115"/>
            <p:cNvSpPr>
              <a:spLocks noChangeShapeType="1"/>
            </p:cNvSpPr>
            <p:nvPr/>
          </p:nvSpPr>
          <p:spPr bwMode="auto">
            <a:xfrm>
              <a:off x="1852" y="3171"/>
              <a:ext cx="14" cy="28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52" name="Group 116"/>
          <p:cNvGrpSpPr>
            <a:grpSpLocks/>
          </p:cNvGrpSpPr>
          <p:nvPr/>
        </p:nvGrpSpPr>
        <p:grpSpPr bwMode="auto">
          <a:xfrm>
            <a:off x="4495800" y="2276475"/>
            <a:ext cx="144463" cy="188913"/>
            <a:chOff x="2832" y="1434"/>
            <a:chExt cx="91" cy="119"/>
          </a:xfrm>
        </p:grpSpPr>
        <p:sp>
          <p:nvSpPr>
            <p:cNvPr id="1422453" name="Oval 117"/>
            <p:cNvSpPr>
              <a:spLocks noChangeArrowheads="1"/>
            </p:cNvSpPr>
            <p:nvPr/>
          </p:nvSpPr>
          <p:spPr bwMode="auto">
            <a:xfrm>
              <a:off x="2832" y="1468"/>
              <a:ext cx="46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54" name="Line 118"/>
            <p:cNvSpPr>
              <a:spLocks noChangeShapeType="1"/>
            </p:cNvSpPr>
            <p:nvPr/>
          </p:nvSpPr>
          <p:spPr bwMode="auto">
            <a:xfrm flipH="1">
              <a:off x="2878" y="151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55" name="Line 119"/>
            <p:cNvSpPr>
              <a:spLocks noChangeShapeType="1"/>
            </p:cNvSpPr>
            <p:nvPr/>
          </p:nvSpPr>
          <p:spPr bwMode="auto">
            <a:xfrm flipH="1">
              <a:off x="2896" y="1530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56" name="Line 120"/>
            <p:cNvSpPr>
              <a:spLocks noChangeShapeType="1"/>
            </p:cNvSpPr>
            <p:nvPr/>
          </p:nvSpPr>
          <p:spPr bwMode="auto">
            <a:xfrm>
              <a:off x="2882" y="1452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57" name="Line 121"/>
            <p:cNvSpPr>
              <a:spLocks noChangeShapeType="1"/>
            </p:cNvSpPr>
            <p:nvPr/>
          </p:nvSpPr>
          <p:spPr bwMode="auto">
            <a:xfrm>
              <a:off x="2900" y="1434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58" name="Group 122"/>
          <p:cNvGrpSpPr>
            <a:grpSpLocks/>
          </p:cNvGrpSpPr>
          <p:nvPr/>
        </p:nvGrpSpPr>
        <p:grpSpPr bwMode="auto">
          <a:xfrm>
            <a:off x="4397375" y="2151063"/>
            <a:ext cx="152400" cy="188912"/>
            <a:chOff x="2770" y="1355"/>
            <a:chExt cx="96" cy="119"/>
          </a:xfrm>
        </p:grpSpPr>
        <p:sp>
          <p:nvSpPr>
            <p:cNvPr id="1422459" name="Oval 123"/>
            <p:cNvSpPr>
              <a:spLocks noChangeArrowheads="1"/>
            </p:cNvSpPr>
            <p:nvPr/>
          </p:nvSpPr>
          <p:spPr bwMode="auto">
            <a:xfrm>
              <a:off x="2819" y="1396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60" name="Line 124"/>
            <p:cNvSpPr>
              <a:spLocks noChangeShapeType="1"/>
            </p:cNvSpPr>
            <p:nvPr/>
          </p:nvSpPr>
          <p:spPr bwMode="auto">
            <a:xfrm flipV="1">
              <a:off x="2792" y="137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61" name="Line 125"/>
            <p:cNvSpPr>
              <a:spLocks noChangeShapeType="1"/>
            </p:cNvSpPr>
            <p:nvPr/>
          </p:nvSpPr>
          <p:spPr bwMode="auto">
            <a:xfrm flipV="1">
              <a:off x="2774" y="1355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62" name="Line 126"/>
            <p:cNvSpPr>
              <a:spLocks noChangeShapeType="1"/>
            </p:cNvSpPr>
            <p:nvPr/>
          </p:nvSpPr>
          <p:spPr bwMode="auto">
            <a:xfrm flipH="1" flipV="1">
              <a:off x="2788" y="1433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63" name="Line 127"/>
            <p:cNvSpPr>
              <a:spLocks noChangeShapeType="1"/>
            </p:cNvSpPr>
            <p:nvPr/>
          </p:nvSpPr>
          <p:spPr bwMode="auto">
            <a:xfrm flipH="1" flipV="1">
              <a:off x="2770" y="1451"/>
              <a:ext cx="23" cy="2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464" name="Rectangle 128"/>
          <p:cNvSpPr>
            <a:spLocks noChangeArrowheads="1"/>
          </p:cNvSpPr>
          <p:nvPr/>
        </p:nvSpPr>
        <p:spPr bwMode="auto">
          <a:xfrm>
            <a:off x="228600" y="5257800"/>
            <a:ext cx="1677988" cy="192088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</a:rPr>
              <a:t>  200 MeV Polarimeter</a:t>
            </a:r>
          </a:p>
        </p:txBody>
      </p:sp>
      <p:sp>
        <p:nvSpPr>
          <p:cNvPr id="1422465" name="Rectangle 129"/>
          <p:cNvSpPr>
            <a:spLocks noChangeArrowheads="1"/>
          </p:cNvSpPr>
          <p:nvPr/>
        </p:nvSpPr>
        <p:spPr bwMode="auto">
          <a:xfrm>
            <a:off x="4419600" y="5903913"/>
            <a:ext cx="1905000" cy="19208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</a:rPr>
              <a:t> AGS Internal Polarimeter</a:t>
            </a:r>
          </a:p>
        </p:txBody>
      </p:sp>
      <p:sp>
        <p:nvSpPr>
          <p:cNvPr id="1422466" name="Rectangle 130"/>
          <p:cNvSpPr>
            <a:spLocks noChangeArrowheads="1"/>
          </p:cNvSpPr>
          <p:nvPr/>
        </p:nvSpPr>
        <p:spPr bwMode="auto">
          <a:xfrm>
            <a:off x="3756025" y="5500688"/>
            <a:ext cx="144463" cy="85725"/>
          </a:xfrm>
          <a:prstGeom prst="rect">
            <a:avLst/>
          </a:prstGeom>
          <a:solidFill>
            <a:srgbClr val="33CC33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22467" name="Rectangle 131"/>
          <p:cNvSpPr>
            <a:spLocks noChangeArrowheads="1"/>
          </p:cNvSpPr>
          <p:nvPr/>
        </p:nvSpPr>
        <p:spPr bwMode="auto">
          <a:xfrm>
            <a:off x="2590800" y="5684838"/>
            <a:ext cx="923925" cy="19208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</a:rPr>
              <a:t>  Rf Dipole</a:t>
            </a:r>
          </a:p>
        </p:txBody>
      </p:sp>
      <p:sp>
        <p:nvSpPr>
          <p:cNvPr id="1422468" name="Line 132"/>
          <p:cNvSpPr>
            <a:spLocks noChangeShapeType="1"/>
          </p:cNvSpPr>
          <p:nvPr/>
        </p:nvSpPr>
        <p:spPr bwMode="auto">
          <a:xfrm flipV="1">
            <a:off x="3581400" y="5638800"/>
            <a:ext cx="2286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69" name="Line 133"/>
          <p:cNvSpPr>
            <a:spLocks noChangeShapeType="1"/>
          </p:cNvSpPr>
          <p:nvPr/>
        </p:nvSpPr>
        <p:spPr bwMode="auto">
          <a:xfrm flipH="1" flipV="1">
            <a:off x="4572000" y="5486400"/>
            <a:ext cx="381000" cy="381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70" name="Line 134"/>
          <p:cNvSpPr>
            <a:spLocks noChangeShapeType="1"/>
          </p:cNvSpPr>
          <p:nvPr/>
        </p:nvSpPr>
        <p:spPr bwMode="auto">
          <a:xfrm flipV="1">
            <a:off x="1905000" y="5105400"/>
            <a:ext cx="8382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71" name="Rectangle 135"/>
          <p:cNvSpPr>
            <a:spLocks noChangeArrowheads="1"/>
          </p:cNvSpPr>
          <p:nvPr/>
        </p:nvSpPr>
        <p:spPr bwMode="auto">
          <a:xfrm>
            <a:off x="5943600" y="1562100"/>
            <a:ext cx="2286000" cy="287338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 anchor="ctr" anchorCtr="1">
            <a:spAutoFit/>
          </a:bodyPr>
          <a:lstStyle/>
          <a:p>
            <a:pPr algn="l"/>
            <a:r>
              <a:rPr lang="en-US" sz="1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Arial" charset="0"/>
              </a:rPr>
              <a:t>RHIC pC Polarimeters</a:t>
            </a:r>
          </a:p>
        </p:txBody>
      </p:sp>
      <p:grpSp>
        <p:nvGrpSpPr>
          <p:cNvPr id="1422472" name="Group 136"/>
          <p:cNvGrpSpPr>
            <a:grpSpLocks/>
          </p:cNvGrpSpPr>
          <p:nvPr/>
        </p:nvGrpSpPr>
        <p:grpSpPr bwMode="auto">
          <a:xfrm>
            <a:off x="6216650" y="2465388"/>
            <a:ext cx="139700" cy="223837"/>
            <a:chOff x="3916" y="1553"/>
            <a:chExt cx="88" cy="141"/>
          </a:xfrm>
        </p:grpSpPr>
        <p:sp>
          <p:nvSpPr>
            <p:cNvPr id="1422473" name="Oval 137"/>
            <p:cNvSpPr>
              <a:spLocks noChangeArrowheads="1"/>
            </p:cNvSpPr>
            <p:nvPr/>
          </p:nvSpPr>
          <p:spPr bwMode="auto">
            <a:xfrm rot="9540000">
              <a:off x="3939" y="1600"/>
              <a:ext cx="45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22474" name="Group 138"/>
            <p:cNvGrpSpPr>
              <a:grpSpLocks/>
            </p:cNvGrpSpPr>
            <p:nvPr/>
          </p:nvGrpSpPr>
          <p:grpSpPr bwMode="auto">
            <a:xfrm>
              <a:off x="3916" y="1658"/>
              <a:ext cx="40" cy="36"/>
              <a:chOff x="3916" y="1658"/>
              <a:chExt cx="40" cy="36"/>
            </a:xfrm>
          </p:grpSpPr>
          <p:sp>
            <p:nvSpPr>
              <p:cNvPr id="1422475" name="Line 139"/>
              <p:cNvSpPr>
                <a:spLocks noChangeShapeType="1"/>
              </p:cNvSpPr>
              <p:nvPr/>
            </p:nvSpPr>
            <p:spPr bwMode="auto">
              <a:xfrm flipH="1" flipV="1">
                <a:off x="3927" y="1658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2476" name="Line 140"/>
              <p:cNvSpPr>
                <a:spLocks noChangeShapeType="1"/>
              </p:cNvSpPr>
              <p:nvPr/>
            </p:nvSpPr>
            <p:spPr bwMode="auto">
              <a:xfrm flipH="1" flipV="1">
                <a:off x="3916" y="1681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22477" name="Group 141"/>
            <p:cNvGrpSpPr>
              <a:grpSpLocks/>
            </p:cNvGrpSpPr>
            <p:nvPr/>
          </p:nvGrpSpPr>
          <p:grpSpPr bwMode="auto">
            <a:xfrm>
              <a:off x="3964" y="1553"/>
              <a:ext cx="40" cy="36"/>
              <a:chOff x="3964" y="1553"/>
              <a:chExt cx="40" cy="36"/>
            </a:xfrm>
          </p:grpSpPr>
          <p:sp>
            <p:nvSpPr>
              <p:cNvPr id="1422478" name="Line 142"/>
              <p:cNvSpPr>
                <a:spLocks noChangeShapeType="1"/>
              </p:cNvSpPr>
              <p:nvPr/>
            </p:nvSpPr>
            <p:spPr bwMode="auto">
              <a:xfrm flipH="1" flipV="1">
                <a:off x="3975" y="1553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2479" name="Line 143"/>
              <p:cNvSpPr>
                <a:spLocks noChangeShapeType="1"/>
              </p:cNvSpPr>
              <p:nvPr/>
            </p:nvSpPr>
            <p:spPr bwMode="auto">
              <a:xfrm flipH="1" flipV="1">
                <a:off x="3964" y="1576"/>
                <a:ext cx="29" cy="13"/>
              </a:xfrm>
              <a:prstGeom prst="line">
                <a:avLst/>
              </a:prstGeom>
              <a:noFill/>
              <a:ln w="12700">
                <a:solidFill>
                  <a:srgbClr val="CC00CC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422480" name="Group 144"/>
          <p:cNvGrpSpPr>
            <a:grpSpLocks/>
          </p:cNvGrpSpPr>
          <p:nvPr/>
        </p:nvGrpSpPr>
        <p:grpSpPr bwMode="auto">
          <a:xfrm>
            <a:off x="2438400" y="1600200"/>
            <a:ext cx="2971800" cy="609600"/>
            <a:chOff x="1536" y="1008"/>
            <a:chExt cx="1872" cy="384"/>
          </a:xfrm>
        </p:grpSpPr>
        <p:sp>
          <p:nvSpPr>
            <p:cNvPr id="1422481" name="Line 145"/>
            <p:cNvSpPr>
              <a:spLocks noChangeShapeType="1"/>
            </p:cNvSpPr>
            <p:nvPr/>
          </p:nvSpPr>
          <p:spPr bwMode="auto">
            <a:xfrm>
              <a:off x="2543" y="1232"/>
              <a:ext cx="97" cy="160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482" name="Rectangle 146"/>
            <p:cNvSpPr>
              <a:spLocks noChangeArrowheads="1"/>
            </p:cNvSpPr>
            <p:nvPr/>
          </p:nvSpPr>
          <p:spPr bwMode="auto">
            <a:xfrm>
              <a:off x="1536" y="1008"/>
              <a:ext cx="1872" cy="181"/>
            </a:xfrm>
            <a:prstGeom prst="rect">
              <a:avLst/>
            </a:prstGeom>
            <a:solidFill>
              <a:srgbClr val="FF99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en-US" sz="1600">
                  <a:solidFill>
                    <a:schemeClr val="tx1"/>
                  </a:solidFill>
                  <a:latin typeface="Arial" charset="0"/>
                </a:rPr>
                <a:t>Absolute Polarimeter (H jet)</a:t>
              </a:r>
            </a:p>
          </p:txBody>
        </p:sp>
      </p:grpSp>
      <p:sp>
        <p:nvSpPr>
          <p:cNvPr id="1422483" name="Line 147"/>
          <p:cNvSpPr>
            <a:spLocks noChangeShapeType="1"/>
          </p:cNvSpPr>
          <p:nvPr/>
        </p:nvSpPr>
        <p:spPr bwMode="auto">
          <a:xfrm flipH="1">
            <a:off x="4648200" y="1905000"/>
            <a:ext cx="1295400" cy="3048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84" name="Rectangle 148"/>
          <p:cNvSpPr>
            <a:spLocks noChangeArrowheads="1"/>
          </p:cNvSpPr>
          <p:nvPr/>
        </p:nvSpPr>
        <p:spPr bwMode="auto">
          <a:xfrm>
            <a:off x="1892300" y="3200400"/>
            <a:ext cx="881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>
                <a:latin typeface="Arial" charset="0"/>
              </a:rPr>
              <a:t>P</a:t>
            </a:r>
            <a:r>
              <a:rPr lang="en-US" sz="1400" b="1">
                <a:latin typeface="Arial" charset="0"/>
              </a:rPr>
              <a:t>HENIX</a:t>
            </a:r>
          </a:p>
        </p:txBody>
      </p:sp>
      <p:sp>
        <p:nvSpPr>
          <p:cNvPr id="1422485" name="Rectangle 149"/>
          <p:cNvSpPr>
            <a:spLocks noChangeArrowheads="1"/>
          </p:cNvSpPr>
          <p:nvPr/>
        </p:nvSpPr>
        <p:spPr bwMode="auto">
          <a:xfrm>
            <a:off x="1130300" y="2286000"/>
            <a:ext cx="98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>
                <a:latin typeface="Arial" charset="0"/>
              </a:rPr>
              <a:t>P</a:t>
            </a:r>
            <a:r>
              <a:rPr lang="en-US" sz="1400" b="1">
                <a:latin typeface="Arial" charset="0"/>
              </a:rPr>
              <a:t>HOBOS</a:t>
            </a:r>
          </a:p>
        </p:txBody>
      </p:sp>
      <p:sp>
        <p:nvSpPr>
          <p:cNvPr id="1422486" name="Rectangle 150"/>
          <p:cNvSpPr>
            <a:spLocks noChangeArrowheads="1"/>
          </p:cNvSpPr>
          <p:nvPr/>
        </p:nvSpPr>
        <p:spPr bwMode="auto">
          <a:xfrm>
            <a:off x="6324600" y="2209800"/>
            <a:ext cx="180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>
                <a:latin typeface="Arial" charset="0"/>
              </a:rPr>
              <a:t>B</a:t>
            </a:r>
            <a:r>
              <a:rPr lang="en-US" sz="1400" b="1">
                <a:latin typeface="Arial" charset="0"/>
              </a:rPr>
              <a:t>RAHMS &amp; PP2PP</a:t>
            </a:r>
          </a:p>
        </p:txBody>
      </p:sp>
      <p:sp>
        <p:nvSpPr>
          <p:cNvPr id="1422487" name="Rectangle 151"/>
          <p:cNvSpPr>
            <a:spLocks noChangeArrowheads="1"/>
          </p:cNvSpPr>
          <p:nvPr/>
        </p:nvSpPr>
        <p:spPr bwMode="auto">
          <a:xfrm>
            <a:off x="3873500" y="3429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 eaLnBrk="1" hangingPunct="1"/>
            <a:r>
              <a:rPr lang="en-US" sz="1800" b="1">
                <a:latin typeface="Arial" charset="0"/>
              </a:rPr>
              <a:t>S</a:t>
            </a:r>
            <a:r>
              <a:rPr lang="en-US" sz="1400" b="1">
                <a:latin typeface="Arial" charset="0"/>
              </a:rPr>
              <a:t>TAR</a:t>
            </a:r>
          </a:p>
        </p:txBody>
      </p:sp>
      <p:sp>
        <p:nvSpPr>
          <p:cNvPr id="1422488" name="Line 152"/>
          <p:cNvSpPr>
            <a:spLocks noChangeShapeType="1"/>
          </p:cNvSpPr>
          <p:nvPr/>
        </p:nvSpPr>
        <p:spPr bwMode="auto">
          <a:xfrm>
            <a:off x="685800" y="2057400"/>
            <a:ext cx="685800" cy="7620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89" name="Line 153"/>
          <p:cNvSpPr>
            <a:spLocks noChangeShapeType="1"/>
          </p:cNvSpPr>
          <p:nvPr/>
        </p:nvSpPr>
        <p:spPr bwMode="auto">
          <a:xfrm flipV="1">
            <a:off x="2514600" y="25908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0" name="Line 154"/>
          <p:cNvSpPr>
            <a:spLocks noChangeShapeType="1"/>
          </p:cNvSpPr>
          <p:nvPr/>
        </p:nvSpPr>
        <p:spPr bwMode="auto">
          <a:xfrm>
            <a:off x="2819400" y="25146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1" name="Line 155"/>
          <p:cNvSpPr>
            <a:spLocks noChangeShapeType="1"/>
          </p:cNvSpPr>
          <p:nvPr/>
        </p:nvSpPr>
        <p:spPr bwMode="auto">
          <a:xfrm flipV="1">
            <a:off x="3429000" y="24384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2" name="Line 156"/>
          <p:cNvSpPr>
            <a:spLocks noChangeShapeType="1"/>
          </p:cNvSpPr>
          <p:nvPr/>
        </p:nvSpPr>
        <p:spPr bwMode="auto">
          <a:xfrm>
            <a:off x="5124450" y="3471863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3" name="Line 157"/>
          <p:cNvSpPr>
            <a:spLocks noChangeShapeType="1"/>
          </p:cNvSpPr>
          <p:nvPr/>
        </p:nvSpPr>
        <p:spPr bwMode="auto">
          <a:xfrm flipV="1">
            <a:off x="5410200" y="3424238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4" name="Line 158"/>
          <p:cNvSpPr>
            <a:spLocks noChangeShapeType="1"/>
          </p:cNvSpPr>
          <p:nvPr/>
        </p:nvSpPr>
        <p:spPr bwMode="auto">
          <a:xfrm>
            <a:off x="5681663" y="3395663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495" name="Rectangle 159"/>
          <p:cNvSpPr>
            <a:spLocks noChangeArrowheads="1"/>
          </p:cNvSpPr>
          <p:nvPr/>
        </p:nvSpPr>
        <p:spPr bwMode="auto">
          <a:xfrm>
            <a:off x="3429000" y="6172200"/>
            <a:ext cx="1574800" cy="287338"/>
          </a:xfrm>
          <a:prstGeom prst="rect">
            <a:avLst/>
          </a:prstGeom>
          <a:solidFill>
            <a:srgbClr val="FF99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Arial" charset="0"/>
              </a:rPr>
              <a:t>AGS pC Polarimeter</a:t>
            </a:r>
          </a:p>
        </p:txBody>
      </p:sp>
      <p:grpSp>
        <p:nvGrpSpPr>
          <p:cNvPr id="1422496" name="Group 160"/>
          <p:cNvGrpSpPr>
            <a:grpSpLocks/>
          </p:cNvGrpSpPr>
          <p:nvPr/>
        </p:nvGrpSpPr>
        <p:grpSpPr bwMode="auto">
          <a:xfrm>
            <a:off x="3432175" y="4752975"/>
            <a:ext cx="225425" cy="123825"/>
            <a:chOff x="2444" y="2991"/>
            <a:chExt cx="142" cy="78"/>
          </a:xfrm>
        </p:grpSpPr>
        <p:sp>
          <p:nvSpPr>
            <p:cNvPr id="1422497" name="Oval 161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498" name="Freeform 162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3" y="37"/>
                </a:cxn>
                <a:cxn ang="0">
                  <a:pos x="7" y="27"/>
                </a:cxn>
                <a:cxn ang="0">
                  <a:pos x="11" y="18"/>
                </a:cxn>
                <a:cxn ang="0">
                  <a:pos x="15" y="12"/>
                </a:cxn>
                <a:cxn ang="0">
                  <a:pos x="17" y="9"/>
                </a:cxn>
                <a:cxn ang="0">
                  <a:pos x="20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29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52" y="2"/>
                </a:cxn>
                <a:cxn ang="0">
                  <a:pos x="56" y="3"/>
                </a:cxn>
                <a:cxn ang="0">
                  <a:pos x="60" y="5"/>
                </a:cxn>
                <a:cxn ang="0">
                  <a:pos x="63" y="8"/>
                </a:cxn>
                <a:cxn ang="0">
                  <a:pos x="66" y="13"/>
                </a:cxn>
                <a:cxn ang="0">
                  <a:pos x="69" y="18"/>
                </a:cxn>
                <a:cxn ang="0">
                  <a:pos x="71" y="24"/>
                </a:cxn>
                <a:cxn ang="0">
                  <a:pos x="73" y="31"/>
                </a:cxn>
                <a:cxn ang="0">
                  <a:pos x="74" y="38"/>
                </a:cxn>
                <a:cxn ang="0">
                  <a:pos x="66" y="62"/>
                </a:cxn>
                <a:cxn ang="0">
                  <a:pos x="58" y="36"/>
                </a:cxn>
                <a:cxn ang="0">
                  <a:pos x="56" y="25"/>
                </a:cxn>
                <a:cxn ang="0">
                  <a:pos x="54" y="18"/>
                </a:cxn>
                <a:cxn ang="0">
                  <a:pos x="52" y="14"/>
                </a:cxn>
                <a:cxn ang="0">
                  <a:pos x="50" y="10"/>
                </a:cxn>
                <a:cxn ang="0">
                  <a:pos x="48" y="7"/>
                </a:cxn>
                <a:cxn ang="0">
                  <a:pos x="45" y="4"/>
                </a:cxn>
                <a:cxn ang="0">
                  <a:pos x="42" y="4"/>
                </a:cxn>
                <a:cxn ang="0">
                  <a:pos x="37" y="8"/>
                </a:cxn>
                <a:cxn ang="0">
                  <a:pos x="32" y="13"/>
                </a:cxn>
                <a:cxn ang="0">
                  <a:pos x="28" y="19"/>
                </a:cxn>
                <a:cxn ang="0">
                  <a:pos x="24" y="26"/>
                </a:cxn>
                <a:cxn ang="0">
                  <a:pos x="21" y="33"/>
                </a:cxn>
                <a:cxn ang="0">
                  <a:pos x="19" y="42"/>
                </a:cxn>
                <a:cxn ang="0">
                  <a:pos x="17" y="51"/>
                </a:cxn>
                <a:cxn ang="0">
                  <a:pos x="0" y="54"/>
                </a:cxn>
              </a:cxnLst>
              <a:rect l="0" t="0" r="r" b="b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499" name="Group 163"/>
          <p:cNvGrpSpPr>
            <a:grpSpLocks/>
          </p:cNvGrpSpPr>
          <p:nvPr/>
        </p:nvGrpSpPr>
        <p:grpSpPr bwMode="auto">
          <a:xfrm>
            <a:off x="4191000" y="5410200"/>
            <a:ext cx="155575" cy="153988"/>
            <a:chOff x="2834" y="3316"/>
            <a:chExt cx="98" cy="97"/>
          </a:xfrm>
        </p:grpSpPr>
        <p:sp>
          <p:nvSpPr>
            <p:cNvPr id="1422500" name="Oval 164"/>
            <p:cNvSpPr>
              <a:spLocks noChangeArrowheads="1"/>
            </p:cNvSpPr>
            <p:nvPr/>
          </p:nvSpPr>
          <p:spPr bwMode="auto">
            <a:xfrm rot="2640000">
              <a:off x="2834" y="3367"/>
              <a:ext cx="47" cy="46"/>
            </a:xfrm>
            <a:prstGeom prst="ellipse">
              <a:avLst/>
            </a:prstGeom>
            <a:solidFill>
              <a:srgbClr val="CC00CC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501" name="Line 165"/>
            <p:cNvSpPr>
              <a:spLocks noChangeShapeType="1"/>
            </p:cNvSpPr>
            <p:nvPr/>
          </p:nvSpPr>
          <p:spPr bwMode="auto">
            <a:xfrm>
              <a:off x="2905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502" name="Line 166"/>
            <p:cNvSpPr>
              <a:spLocks noChangeShapeType="1"/>
            </p:cNvSpPr>
            <p:nvPr/>
          </p:nvSpPr>
          <p:spPr bwMode="auto">
            <a:xfrm>
              <a:off x="2931" y="3370"/>
              <a:ext cx="1" cy="33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503" name="Line 167"/>
            <p:cNvSpPr>
              <a:spLocks noChangeShapeType="1"/>
            </p:cNvSpPr>
            <p:nvPr/>
          </p:nvSpPr>
          <p:spPr bwMode="auto">
            <a:xfrm>
              <a:off x="2848" y="3341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22504" name="Line 168"/>
            <p:cNvSpPr>
              <a:spLocks noChangeShapeType="1"/>
            </p:cNvSpPr>
            <p:nvPr/>
          </p:nvSpPr>
          <p:spPr bwMode="auto">
            <a:xfrm>
              <a:off x="2848" y="3316"/>
              <a:ext cx="32" cy="0"/>
            </a:xfrm>
            <a:prstGeom prst="line">
              <a:avLst/>
            </a:prstGeom>
            <a:noFill/>
            <a:ln w="12700">
              <a:solidFill>
                <a:srgbClr val="CC00CC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505" name="Line 169"/>
          <p:cNvSpPr>
            <a:spLocks noChangeShapeType="1"/>
          </p:cNvSpPr>
          <p:nvPr/>
        </p:nvSpPr>
        <p:spPr bwMode="auto">
          <a:xfrm flipH="1" flipV="1">
            <a:off x="4225925" y="5638800"/>
            <a:ext cx="0" cy="4572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422506" name="Group 170"/>
          <p:cNvGrpSpPr>
            <a:grpSpLocks/>
          </p:cNvGrpSpPr>
          <p:nvPr/>
        </p:nvGrpSpPr>
        <p:grpSpPr bwMode="auto">
          <a:xfrm>
            <a:off x="4575175" y="5057775"/>
            <a:ext cx="225425" cy="123825"/>
            <a:chOff x="2444" y="2991"/>
            <a:chExt cx="142" cy="78"/>
          </a:xfrm>
        </p:grpSpPr>
        <p:sp>
          <p:nvSpPr>
            <p:cNvPr id="1422507" name="Oval 171"/>
            <p:cNvSpPr>
              <a:spLocks noChangeArrowheads="1"/>
            </p:cNvSpPr>
            <p:nvPr/>
          </p:nvSpPr>
          <p:spPr bwMode="auto">
            <a:xfrm rot="240000">
              <a:off x="2444" y="2991"/>
              <a:ext cx="142" cy="7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2508" name="Freeform 172"/>
            <p:cNvSpPr>
              <a:spLocks/>
            </p:cNvSpPr>
            <p:nvPr/>
          </p:nvSpPr>
          <p:spPr bwMode="auto">
            <a:xfrm>
              <a:off x="2476" y="2995"/>
              <a:ext cx="83" cy="63"/>
            </a:xfrm>
            <a:custGeom>
              <a:avLst/>
              <a:gdLst/>
              <a:ahLst/>
              <a:cxnLst>
                <a:cxn ang="0">
                  <a:pos x="1" y="48"/>
                </a:cxn>
                <a:cxn ang="0">
                  <a:pos x="3" y="37"/>
                </a:cxn>
                <a:cxn ang="0">
                  <a:pos x="7" y="27"/>
                </a:cxn>
                <a:cxn ang="0">
                  <a:pos x="11" y="18"/>
                </a:cxn>
                <a:cxn ang="0">
                  <a:pos x="15" y="12"/>
                </a:cxn>
                <a:cxn ang="0">
                  <a:pos x="17" y="9"/>
                </a:cxn>
                <a:cxn ang="0">
                  <a:pos x="20" y="6"/>
                </a:cxn>
                <a:cxn ang="0">
                  <a:pos x="23" y="4"/>
                </a:cxn>
                <a:cxn ang="0">
                  <a:pos x="26" y="2"/>
                </a:cxn>
                <a:cxn ang="0">
                  <a:pos x="29" y="1"/>
                </a:cxn>
                <a:cxn ang="0">
                  <a:pos x="31" y="0"/>
                </a:cxn>
                <a:cxn ang="0">
                  <a:pos x="35" y="0"/>
                </a:cxn>
                <a:cxn ang="0">
                  <a:pos x="52" y="2"/>
                </a:cxn>
                <a:cxn ang="0">
                  <a:pos x="56" y="3"/>
                </a:cxn>
                <a:cxn ang="0">
                  <a:pos x="60" y="5"/>
                </a:cxn>
                <a:cxn ang="0">
                  <a:pos x="63" y="8"/>
                </a:cxn>
                <a:cxn ang="0">
                  <a:pos x="66" y="13"/>
                </a:cxn>
                <a:cxn ang="0">
                  <a:pos x="69" y="18"/>
                </a:cxn>
                <a:cxn ang="0">
                  <a:pos x="71" y="24"/>
                </a:cxn>
                <a:cxn ang="0">
                  <a:pos x="73" y="31"/>
                </a:cxn>
                <a:cxn ang="0">
                  <a:pos x="74" y="38"/>
                </a:cxn>
                <a:cxn ang="0">
                  <a:pos x="66" y="62"/>
                </a:cxn>
                <a:cxn ang="0">
                  <a:pos x="58" y="36"/>
                </a:cxn>
                <a:cxn ang="0">
                  <a:pos x="56" y="25"/>
                </a:cxn>
                <a:cxn ang="0">
                  <a:pos x="54" y="18"/>
                </a:cxn>
                <a:cxn ang="0">
                  <a:pos x="52" y="14"/>
                </a:cxn>
                <a:cxn ang="0">
                  <a:pos x="50" y="10"/>
                </a:cxn>
                <a:cxn ang="0">
                  <a:pos x="48" y="7"/>
                </a:cxn>
                <a:cxn ang="0">
                  <a:pos x="45" y="4"/>
                </a:cxn>
                <a:cxn ang="0">
                  <a:pos x="42" y="4"/>
                </a:cxn>
                <a:cxn ang="0">
                  <a:pos x="37" y="8"/>
                </a:cxn>
                <a:cxn ang="0">
                  <a:pos x="32" y="13"/>
                </a:cxn>
                <a:cxn ang="0">
                  <a:pos x="28" y="19"/>
                </a:cxn>
                <a:cxn ang="0">
                  <a:pos x="24" y="26"/>
                </a:cxn>
                <a:cxn ang="0">
                  <a:pos x="21" y="33"/>
                </a:cxn>
                <a:cxn ang="0">
                  <a:pos x="19" y="42"/>
                </a:cxn>
                <a:cxn ang="0">
                  <a:pos x="17" y="51"/>
                </a:cxn>
                <a:cxn ang="0">
                  <a:pos x="0" y="54"/>
                </a:cxn>
              </a:cxnLst>
              <a:rect l="0" t="0" r="r" b="b"/>
              <a:pathLst>
                <a:path w="83" h="63">
                  <a:moveTo>
                    <a:pt x="0" y="54"/>
                  </a:moveTo>
                  <a:lnTo>
                    <a:pt x="1" y="48"/>
                  </a:lnTo>
                  <a:lnTo>
                    <a:pt x="2" y="42"/>
                  </a:lnTo>
                  <a:lnTo>
                    <a:pt x="3" y="37"/>
                  </a:lnTo>
                  <a:lnTo>
                    <a:pt x="5" y="32"/>
                  </a:lnTo>
                  <a:lnTo>
                    <a:pt x="7" y="27"/>
                  </a:lnTo>
                  <a:lnTo>
                    <a:pt x="9" y="22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1"/>
                  </a:lnTo>
                  <a:lnTo>
                    <a:pt x="17" y="9"/>
                  </a:lnTo>
                  <a:lnTo>
                    <a:pt x="19" y="8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3" y="4"/>
                  </a:lnTo>
                  <a:lnTo>
                    <a:pt x="24" y="3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9" y="1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6" y="3"/>
                  </a:lnTo>
                  <a:lnTo>
                    <a:pt x="58" y="4"/>
                  </a:lnTo>
                  <a:lnTo>
                    <a:pt x="60" y="5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5" y="10"/>
                  </a:lnTo>
                  <a:lnTo>
                    <a:pt x="66" y="13"/>
                  </a:lnTo>
                  <a:lnTo>
                    <a:pt x="68" y="15"/>
                  </a:lnTo>
                  <a:lnTo>
                    <a:pt x="69" y="18"/>
                  </a:lnTo>
                  <a:lnTo>
                    <a:pt x="70" y="21"/>
                  </a:lnTo>
                  <a:lnTo>
                    <a:pt x="71" y="24"/>
                  </a:lnTo>
                  <a:lnTo>
                    <a:pt x="72" y="27"/>
                  </a:lnTo>
                  <a:lnTo>
                    <a:pt x="73" y="31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2" y="39"/>
                  </a:lnTo>
                  <a:lnTo>
                    <a:pt x="66" y="62"/>
                  </a:lnTo>
                  <a:lnTo>
                    <a:pt x="49" y="35"/>
                  </a:lnTo>
                  <a:lnTo>
                    <a:pt x="58" y="36"/>
                  </a:lnTo>
                  <a:lnTo>
                    <a:pt x="57" y="30"/>
                  </a:lnTo>
                  <a:lnTo>
                    <a:pt x="56" y="25"/>
                  </a:lnTo>
                  <a:lnTo>
                    <a:pt x="55" y="21"/>
                  </a:lnTo>
                  <a:lnTo>
                    <a:pt x="54" y="18"/>
                  </a:lnTo>
                  <a:lnTo>
                    <a:pt x="53" y="16"/>
                  </a:lnTo>
                  <a:lnTo>
                    <a:pt x="52" y="14"/>
                  </a:lnTo>
                  <a:lnTo>
                    <a:pt x="51" y="12"/>
                  </a:lnTo>
                  <a:lnTo>
                    <a:pt x="50" y="10"/>
                  </a:lnTo>
                  <a:lnTo>
                    <a:pt x="49" y="9"/>
                  </a:lnTo>
                  <a:lnTo>
                    <a:pt x="48" y="7"/>
                  </a:lnTo>
                  <a:lnTo>
                    <a:pt x="46" y="5"/>
                  </a:lnTo>
                  <a:lnTo>
                    <a:pt x="45" y="4"/>
                  </a:lnTo>
                  <a:lnTo>
                    <a:pt x="44" y="3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35" y="10"/>
                  </a:lnTo>
                  <a:lnTo>
                    <a:pt x="32" y="13"/>
                  </a:lnTo>
                  <a:lnTo>
                    <a:pt x="30" y="16"/>
                  </a:lnTo>
                  <a:lnTo>
                    <a:pt x="28" y="19"/>
                  </a:lnTo>
                  <a:lnTo>
                    <a:pt x="26" y="22"/>
                  </a:lnTo>
                  <a:lnTo>
                    <a:pt x="24" y="26"/>
                  </a:lnTo>
                  <a:lnTo>
                    <a:pt x="23" y="29"/>
                  </a:lnTo>
                  <a:lnTo>
                    <a:pt x="21" y="33"/>
                  </a:lnTo>
                  <a:lnTo>
                    <a:pt x="20" y="38"/>
                  </a:lnTo>
                  <a:lnTo>
                    <a:pt x="19" y="42"/>
                  </a:lnTo>
                  <a:lnTo>
                    <a:pt x="18" y="47"/>
                  </a:lnTo>
                  <a:lnTo>
                    <a:pt x="17" y="51"/>
                  </a:lnTo>
                  <a:lnTo>
                    <a:pt x="16" y="56"/>
                  </a:lnTo>
                  <a:lnTo>
                    <a:pt x="0" y="5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509" name="Rectangle 173"/>
          <p:cNvSpPr>
            <a:spLocks noChangeArrowheads="1"/>
          </p:cNvSpPr>
          <p:nvPr/>
        </p:nvSpPr>
        <p:spPr bwMode="auto">
          <a:xfrm>
            <a:off x="3057525" y="4135438"/>
            <a:ext cx="1133475" cy="284162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Arial" charset="0"/>
              </a:rPr>
              <a:t>Partial Snake</a:t>
            </a:r>
          </a:p>
        </p:txBody>
      </p:sp>
      <p:sp>
        <p:nvSpPr>
          <p:cNvPr id="1422510" name="Rectangle 174"/>
          <p:cNvSpPr>
            <a:spLocks noChangeArrowheads="1"/>
          </p:cNvSpPr>
          <p:nvPr/>
        </p:nvSpPr>
        <p:spPr bwMode="auto">
          <a:xfrm>
            <a:off x="7239000" y="2743200"/>
            <a:ext cx="1301750" cy="287338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Arial" charset="0"/>
              </a:rPr>
              <a:t>Siberian Snakes</a:t>
            </a:r>
          </a:p>
        </p:txBody>
      </p:sp>
      <p:sp>
        <p:nvSpPr>
          <p:cNvPr id="1422511" name="Rectangle 175"/>
          <p:cNvSpPr>
            <a:spLocks noChangeArrowheads="1"/>
          </p:cNvSpPr>
          <p:nvPr/>
        </p:nvSpPr>
        <p:spPr bwMode="auto">
          <a:xfrm>
            <a:off x="152400" y="1770063"/>
            <a:ext cx="1371600" cy="287337"/>
          </a:xfrm>
          <a:prstGeom prst="rect">
            <a:avLst/>
          </a:prstGeom>
          <a:solidFill>
            <a:srgbClr val="00FF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Arial" charset="0"/>
              </a:rPr>
              <a:t>Siberian Snakes</a:t>
            </a:r>
          </a:p>
        </p:txBody>
      </p:sp>
      <p:grpSp>
        <p:nvGrpSpPr>
          <p:cNvPr id="1422512" name="Group 176"/>
          <p:cNvGrpSpPr>
            <a:grpSpLocks/>
          </p:cNvGrpSpPr>
          <p:nvPr/>
        </p:nvGrpSpPr>
        <p:grpSpPr bwMode="auto">
          <a:xfrm>
            <a:off x="4765675" y="4267200"/>
            <a:ext cx="1120775" cy="762000"/>
            <a:chOff x="3002" y="2688"/>
            <a:chExt cx="706" cy="480"/>
          </a:xfrm>
        </p:grpSpPr>
        <p:sp>
          <p:nvSpPr>
            <p:cNvPr id="1422513" name="Rectangle 177"/>
            <p:cNvSpPr>
              <a:spLocks noChangeArrowheads="1"/>
            </p:cNvSpPr>
            <p:nvPr/>
          </p:nvSpPr>
          <p:spPr bwMode="auto">
            <a:xfrm>
              <a:off x="3002" y="2688"/>
              <a:ext cx="706" cy="294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Helical Partial</a:t>
              </a:r>
            </a:p>
            <a:p>
              <a:pPr algn="l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  Snake</a:t>
              </a:r>
            </a:p>
          </p:txBody>
        </p:sp>
        <p:sp>
          <p:nvSpPr>
            <p:cNvPr id="1422514" name="Line 178"/>
            <p:cNvSpPr>
              <a:spLocks noChangeShapeType="1"/>
            </p:cNvSpPr>
            <p:nvPr/>
          </p:nvSpPr>
          <p:spPr bwMode="auto">
            <a:xfrm flipH="1">
              <a:off x="3024" y="2976"/>
              <a:ext cx="240" cy="192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22515" name="Group 179"/>
          <p:cNvGrpSpPr>
            <a:grpSpLocks/>
          </p:cNvGrpSpPr>
          <p:nvPr/>
        </p:nvGrpSpPr>
        <p:grpSpPr bwMode="auto">
          <a:xfrm>
            <a:off x="2057400" y="4440238"/>
            <a:ext cx="1295400" cy="360362"/>
            <a:chOff x="1296" y="2797"/>
            <a:chExt cx="816" cy="227"/>
          </a:xfrm>
        </p:grpSpPr>
        <p:sp>
          <p:nvSpPr>
            <p:cNvPr id="1422516" name="Rectangle 180"/>
            <p:cNvSpPr>
              <a:spLocks noChangeArrowheads="1"/>
            </p:cNvSpPr>
            <p:nvPr/>
          </p:nvSpPr>
          <p:spPr bwMode="auto">
            <a:xfrm>
              <a:off x="1296" y="2797"/>
              <a:ext cx="810" cy="179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l"/>
              <a:r>
                <a:rPr lang="en-US" sz="1200">
                  <a:solidFill>
                    <a:schemeClr val="tx1"/>
                  </a:solidFill>
                  <a:latin typeface="Arial" charset="0"/>
                </a:rPr>
                <a:t>Strong Snake</a:t>
              </a:r>
            </a:p>
          </p:txBody>
        </p:sp>
        <p:sp>
          <p:nvSpPr>
            <p:cNvPr id="1422517" name="Line 181"/>
            <p:cNvSpPr>
              <a:spLocks noChangeShapeType="1"/>
            </p:cNvSpPr>
            <p:nvPr/>
          </p:nvSpPr>
          <p:spPr bwMode="auto">
            <a:xfrm>
              <a:off x="1872" y="2976"/>
              <a:ext cx="240" cy="48"/>
            </a:xfrm>
            <a:prstGeom prst="line">
              <a:avLst/>
            </a:prstGeom>
            <a:noFill/>
            <a:ln w="12700">
              <a:solidFill>
                <a:srgbClr val="FFFF99"/>
              </a:solidFill>
              <a:round/>
              <a:headEnd type="none" w="sm" len="sm"/>
              <a:tailEnd type="stealth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22518" name="Rectangle 182"/>
          <p:cNvSpPr>
            <a:spLocks noChangeArrowheads="1"/>
          </p:cNvSpPr>
          <p:nvPr/>
        </p:nvSpPr>
        <p:spPr bwMode="auto">
          <a:xfrm>
            <a:off x="5638800" y="3124200"/>
            <a:ext cx="936625" cy="19208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Arial" charset="0"/>
              </a:rPr>
              <a:t> Spin Flipper</a:t>
            </a:r>
          </a:p>
        </p:txBody>
      </p:sp>
      <p:sp>
        <p:nvSpPr>
          <p:cNvPr id="1422519" name="Line 183"/>
          <p:cNvSpPr>
            <a:spLocks noChangeShapeType="1"/>
          </p:cNvSpPr>
          <p:nvPr/>
        </p:nvSpPr>
        <p:spPr bwMode="auto">
          <a:xfrm>
            <a:off x="6096000" y="3352800"/>
            <a:ext cx="304800" cy="1524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520" name="Rectangle 18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RHIC as a Polarized p+p Collider</a:t>
            </a:r>
          </a:p>
        </p:txBody>
      </p:sp>
      <p:sp>
        <p:nvSpPr>
          <p:cNvPr id="1422521" name="Line 185"/>
          <p:cNvSpPr>
            <a:spLocks noChangeShapeType="1"/>
          </p:cNvSpPr>
          <p:nvPr/>
        </p:nvSpPr>
        <p:spPr bwMode="auto">
          <a:xfrm flipV="1">
            <a:off x="2057400" y="3746500"/>
            <a:ext cx="76200" cy="228600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522" name="Text Box 186"/>
          <p:cNvSpPr txBox="1">
            <a:spLocks noChangeArrowheads="1"/>
          </p:cNvSpPr>
          <p:nvPr/>
        </p:nvSpPr>
        <p:spPr bwMode="auto">
          <a:xfrm>
            <a:off x="6324600" y="4038600"/>
            <a:ext cx="27432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/>
              <a:t>Various equipment to </a:t>
            </a:r>
            <a:r>
              <a:rPr lang="en-US" i="1">
                <a:solidFill>
                  <a:srgbClr val="00FFFF"/>
                </a:solidFill>
              </a:rPr>
              <a:t>maintain</a:t>
            </a:r>
            <a:r>
              <a:rPr lang="en-US"/>
              <a:t> and </a:t>
            </a:r>
            <a:r>
              <a:rPr lang="en-US" i="1">
                <a:solidFill>
                  <a:srgbClr val="FFCC00"/>
                </a:solidFill>
              </a:rPr>
              <a:t>measure</a:t>
            </a:r>
            <a:r>
              <a:rPr lang="en-US"/>
              <a:t> beam  polarization through acceleration and storage</a:t>
            </a:r>
          </a:p>
        </p:txBody>
      </p:sp>
      <p:sp>
        <p:nvSpPr>
          <p:cNvPr id="1422523" name="Line 187"/>
          <p:cNvSpPr>
            <a:spLocks noChangeShapeType="1"/>
          </p:cNvSpPr>
          <p:nvPr/>
        </p:nvSpPr>
        <p:spPr bwMode="auto">
          <a:xfrm>
            <a:off x="3124200" y="2466975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22524" name="Line 188"/>
          <p:cNvSpPr>
            <a:spLocks noChangeShapeType="1"/>
          </p:cNvSpPr>
          <p:nvPr/>
        </p:nvSpPr>
        <p:spPr bwMode="auto">
          <a:xfrm flipV="1">
            <a:off x="4833938" y="3505200"/>
            <a:ext cx="0" cy="2286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422525" name="Picture 345" descr="Hel_Sect_Photo"/>
          <p:cNvPicPr>
            <a:picLocks noChangeAspect="1" noChangeArrowheads="1"/>
          </p:cNvPicPr>
          <p:nvPr/>
        </p:nvPicPr>
        <p:blipFill>
          <a:blip r:embed="rId4" cstate="print"/>
          <a:srcRect l="21216" t="14598" r="21674" b="15193"/>
          <a:stretch>
            <a:fillRect/>
          </a:stretch>
        </p:blipFill>
        <p:spPr bwMode="auto">
          <a:xfrm>
            <a:off x="138113" y="1339850"/>
            <a:ext cx="1309687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22526" name="Object 346"/>
          <p:cNvGraphicFramePr>
            <a:graphicFrameLocks noChangeAspect="1"/>
          </p:cNvGraphicFramePr>
          <p:nvPr/>
        </p:nvGraphicFramePr>
        <p:xfrm>
          <a:off x="22225" y="3233738"/>
          <a:ext cx="1654175" cy="1262062"/>
        </p:xfrm>
        <a:graphic>
          <a:graphicData uri="http://schemas.openxmlformats.org/presentationml/2006/ole">
            <p:oleObj spid="_x0000_s1422526" name="Bitmap Image" r:id="rId5" imgW="5706272" imgH="4352381" progId="PBrush">
              <p:embed/>
            </p:oleObj>
          </a:graphicData>
        </a:graphic>
      </p:graphicFrame>
      <p:pic>
        <p:nvPicPr>
          <p:cNvPr id="1422527" name="Picture 347" descr="P1010001-croppe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1713" y="1031875"/>
            <a:ext cx="1792287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28" name="Picture 348" descr="install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9538" y="127000"/>
            <a:ext cx="1516062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29" name="Picture 486" descr="F-1"/>
          <p:cNvPicPr>
            <a:picLocks noChangeAspect="1" noChangeArrowheads="1"/>
          </p:cNvPicPr>
          <p:nvPr/>
        </p:nvPicPr>
        <p:blipFill>
          <a:blip r:embed="rId8" cstate="print">
            <a:lum bright="6000"/>
          </a:blip>
          <a:srcRect t="6250" r="33853" b="22487"/>
          <a:stretch>
            <a:fillRect/>
          </a:stretch>
        </p:blipFill>
        <p:spPr bwMode="auto">
          <a:xfrm>
            <a:off x="252413" y="5065713"/>
            <a:ext cx="2389187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0" name="Picture 487" descr="B-7"/>
          <p:cNvPicPr>
            <a:picLocks noChangeAspect="1" noChangeArrowheads="1"/>
          </p:cNvPicPr>
          <p:nvPr/>
        </p:nvPicPr>
        <p:blipFill>
          <a:blip r:embed="rId9" cstate="print">
            <a:lum bright="-6000"/>
          </a:blip>
          <a:srcRect l="21875" t="10417" b="18750"/>
          <a:stretch>
            <a:fillRect/>
          </a:stretch>
        </p:blipFill>
        <p:spPr bwMode="auto">
          <a:xfrm>
            <a:off x="7005638" y="5254625"/>
            <a:ext cx="2138362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1" name="Picture 488" descr="rf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29400" y="3573463"/>
            <a:ext cx="1958975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2532" name="Picture 490" descr="AGScoldhelix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0" y="5573713"/>
            <a:ext cx="251460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22533" name="Object 197"/>
          <p:cNvGraphicFramePr>
            <a:graphicFrameLocks noChangeAspect="1"/>
          </p:cNvGraphicFramePr>
          <p:nvPr/>
        </p:nvGraphicFramePr>
        <p:xfrm>
          <a:off x="2309813" y="152400"/>
          <a:ext cx="944562" cy="1447800"/>
        </p:xfrm>
        <a:graphic>
          <a:graphicData uri="http://schemas.openxmlformats.org/presentationml/2006/ole">
            <p:oleObj spid="_x0000_s1422533" name="Photo Editor Photo" r:id="rId12" imgW="3123810" imgH="4800000" progId="">
              <p:embed/>
            </p:oleObj>
          </a:graphicData>
        </a:graphic>
      </p:graphicFrame>
      <p:sp>
        <p:nvSpPr>
          <p:cNvPr id="200" name="Slide Number Placeholder 1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422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422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2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2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4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2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2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520" grpId="0"/>
      <p:bldP spid="14225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908290" name="Rectangle 2"/>
          <p:cNvSpPr>
            <a:spLocks noChangeArrowheads="1"/>
          </p:cNvSpPr>
          <p:nvPr/>
        </p:nvSpPr>
        <p:spPr bwMode="auto">
          <a:xfrm>
            <a:off x="4876800" y="914400"/>
            <a:ext cx="4114800" cy="502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08295" name="Rectangle 7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4000"/>
              <a:t>Limitations of Linear Evolution in QCD</a:t>
            </a:r>
          </a:p>
        </p:txBody>
      </p:sp>
      <p:sp>
        <p:nvSpPr>
          <p:cNvPr id="90829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206375" y="838200"/>
            <a:ext cx="4724400" cy="5715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ja-JP" sz="3000">
                <a:ea typeface="ＭＳ Ｐゴシック" pitchFamily="34" charset="-128"/>
              </a:rPr>
              <a:t>Established models:  </a:t>
            </a:r>
          </a:p>
          <a:p>
            <a:pPr>
              <a:lnSpc>
                <a:spcPct val="80000"/>
              </a:lnSpc>
            </a:pPr>
            <a:r>
              <a:rPr lang="en-US" altLang="ja-JP" sz="3000" u="sng">
                <a:ea typeface="ＭＳ Ｐゴシック" pitchFamily="34" charset="-128"/>
              </a:rPr>
              <a:t>Linear</a:t>
            </a:r>
            <a:r>
              <a:rPr lang="en-US" altLang="ja-JP" sz="3000">
                <a:ea typeface="ＭＳ Ｐゴシック" pitchFamily="34" charset="-128"/>
              </a:rPr>
              <a:t> DGLAP evolution in </a:t>
            </a:r>
            <a:r>
              <a:rPr lang="en-US" altLang="ja-JP" sz="3000" i="1">
                <a:ea typeface="ＭＳ Ｐゴシック" pitchFamily="34" charset="-128"/>
              </a:rPr>
              <a:t>Q</a:t>
            </a:r>
            <a:r>
              <a:rPr lang="en-US" altLang="ja-JP" sz="3000" i="1" baseline="30000">
                <a:ea typeface="ＭＳ Ｐゴシック" pitchFamily="34" charset="-128"/>
              </a:rPr>
              <a:t>2</a:t>
            </a:r>
          </a:p>
          <a:p>
            <a:pPr>
              <a:lnSpc>
                <a:spcPct val="80000"/>
              </a:lnSpc>
            </a:pPr>
            <a:r>
              <a:rPr lang="en-US" altLang="ja-JP" sz="3000" u="sng">
                <a:ea typeface="ＭＳ Ｐゴシック" pitchFamily="34" charset="-128"/>
              </a:rPr>
              <a:t>Linear</a:t>
            </a:r>
            <a:r>
              <a:rPr lang="en-US" altLang="ja-JP" sz="3000">
                <a:ea typeface="ＭＳ Ｐゴシック" pitchFamily="34" charset="-128"/>
              </a:rPr>
              <a:t> BFKL evolution in </a:t>
            </a:r>
            <a:r>
              <a:rPr lang="en-US" altLang="ja-JP" sz="3000" i="1">
                <a:ea typeface="ＭＳ Ｐゴシック" pitchFamily="34" charset="-128"/>
              </a:rPr>
              <a:t>x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ja-JP" sz="3000">
                <a:ea typeface="ＭＳ Ｐゴシック" pitchFamily="34" charset="-128"/>
              </a:rPr>
              <a:t>	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ja-JP" sz="3000">
                <a:ea typeface="ＭＳ Ｐゴシック" pitchFamily="34" charset="-128"/>
              </a:rPr>
              <a:t>Linear evolution in Q</a:t>
            </a:r>
            <a:r>
              <a:rPr lang="en-US" altLang="ja-JP" sz="3000" baseline="30000">
                <a:ea typeface="ＭＳ Ｐゴシック" pitchFamily="34" charset="-128"/>
              </a:rPr>
              <a:t>2</a:t>
            </a:r>
            <a:r>
              <a:rPr lang="en-US" altLang="ja-JP" sz="3000">
                <a:ea typeface="ＭＳ Ｐゴシック" pitchFamily="34" charset="-128"/>
              </a:rPr>
              <a:t> has a built-in high-energy “catastrophe”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2600" i="1">
                <a:ea typeface="ＭＳ Ｐゴシック" pitchFamily="34" charset="-128"/>
              </a:rPr>
              <a:t>xG</a:t>
            </a:r>
            <a:r>
              <a:rPr lang="en-US" altLang="ja-JP" sz="2600">
                <a:ea typeface="ＭＳ Ｐゴシック" pitchFamily="34" charset="-128"/>
              </a:rPr>
              <a:t> rapid rise for decreasing </a:t>
            </a:r>
            <a:r>
              <a:rPr lang="en-US" altLang="ja-JP" sz="2600" i="1">
                <a:ea typeface="ＭＳ Ｐゴシック" pitchFamily="34" charset="-128"/>
              </a:rPr>
              <a:t>x</a:t>
            </a:r>
            <a:r>
              <a:rPr lang="en-US" altLang="ja-JP" sz="2600">
                <a:ea typeface="ＭＳ Ｐゴシック" pitchFamily="34" charset="-128"/>
              </a:rPr>
              <a:t> and </a:t>
            </a:r>
            <a:r>
              <a:rPr lang="en-US" altLang="ja-JP" sz="2600">
                <a:ea typeface="ＭＳ Ｐゴシック" pitchFamily="34" charset="-128"/>
                <a:sym typeface="Symbol" pitchFamily="18" charset="2"/>
              </a:rPr>
              <a:t>violation of (Froissart) unitary bound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ja-JP" sz="2600">
                <a:ea typeface="ＭＳ Ｐゴシック" pitchFamily="34" charset="-128"/>
                <a:sym typeface="Symbol" pitchFamily="18" charset="2"/>
              </a:rPr>
              <a:t> </a:t>
            </a:r>
            <a:r>
              <a:rPr lang="en-US" altLang="ja-JP" sz="2600" b="1" i="1">
                <a:ea typeface="ＭＳ Ｐゴシック" pitchFamily="34" charset="-128"/>
                <a:sym typeface="Symbol" pitchFamily="18" charset="2"/>
              </a:rPr>
              <a:t>must</a:t>
            </a:r>
            <a:r>
              <a:rPr lang="en-US" altLang="ja-JP" sz="2600">
                <a:ea typeface="ＭＳ Ｐゴシック" pitchFamily="34" charset="-128"/>
                <a:sym typeface="Symbol" pitchFamily="18" charset="2"/>
              </a:rPr>
              <a:t> saturate</a:t>
            </a:r>
          </a:p>
          <a:p>
            <a:pPr lvl="1">
              <a:lnSpc>
                <a:spcPct val="80000"/>
              </a:lnSpc>
              <a:spcBef>
                <a:spcPct val="0"/>
              </a:spcBef>
            </a:pPr>
            <a:r>
              <a:rPr lang="en-US" altLang="ja-JP" sz="2600">
                <a:ea typeface="ＭＳ Ｐゴシック" pitchFamily="34" charset="-128"/>
              </a:rPr>
              <a:t>What’s the underlying dynamics?</a:t>
            </a:r>
          </a:p>
        </p:txBody>
      </p:sp>
      <p:pic>
        <p:nvPicPr>
          <p:cNvPr id="908297" name="Picture 9" descr="gluon_PDF_H1_ZE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4038600" cy="4005263"/>
          </a:xfrm>
          <a:prstGeom prst="rect">
            <a:avLst/>
          </a:prstGeom>
          <a:noFill/>
        </p:spPr>
      </p:pic>
      <p:sp>
        <p:nvSpPr>
          <p:cNvPr id="908298" name="Text Box 10"/>
          <p:cNvSpPr txBox="1">
            <a:spLocks noChangeArrowheads="1"/>
          </p:cNvSpPr>
          <p:nvPr/>
        </p:nvSpPr>
        <p:spPr bwMode="auto">
          <a:xfrm>
            <a:off x="5630863" y="5410200"/>
            <a:ext cx="2979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chemeClr val="accent2"/>
                </a:solidFill>
                <a:sym typeface="Symbol" pitchFamily="18" charset="2"/>
              </a:rPr>
              <a:t> </a:t>
            </a:r>
            <a:r>
              <a:rPr lang="en-US">
                <a:solidFill>
                  <a:schemeClr val="accent2"/>
                </a:solidFill>
              </a:rPr>
              <a:t>Need new approach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2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8290" grpId="0" animBg="1"/>
      <p:bldP spid="908298" grpId="0" build="allAtOnce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910338" name="Rectangle 2"/>
          <p:cNvSpPr>
            <a:spLocks noChangeArrowheads="1"/>
          </p:cNvSpPr>
          <p:nvPr/>
        </p:nvSpPr>
        <p:spPr bwMode="auto">
          <a:xfrm>
            <a:off x="3473450" y="990600"/>
            <a:ext cx="54102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103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Non-Linear QCD - Saturation</a:t>
            </a:r>
          </a:p>
        </p:txBody>
      </p:sp>
      <p:sp>
        <p:nvSpPr>
          <p:cNvPr id="9103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4495800" cy="4114800"/>
          </a:xfrm>
        </p:spPr>
        <p:txBody>
          <a:bodyPr/>
          <a:lstStyle/>
          <a:p>
            <a:pPr marL="284163" indent="-284163">
              <a:lnSpc>
                <a:spcPct val="80000"/>
              </a:lnSpc>
            </a:pPr>
            <a:endParaRPr lang="en-US" altLang="ja-JP" sz="1800">
              <a:ea typeface="ＭＳ Ｐゴシック" pitchFamily="34" charset="-128"/>
            </a:endParaRPr>
          </a:p>
          <a:p>
            <a:pPr marL="284163" indent="-284163">
              <a:lnSpc>
                <a:spcPct val="80000"/>
              </a:lnSpc>
            </a:pPr>
            <a:r>
              <a:rPr lang="en-US" altLang="ja-JP" sz="3000">
                <a:ea typeface="ＭＳ Ｐゴシック" pitchFamily="34" charset="-128"/>
              </a:rPr>
              <a:t>Linear BFKL       evolution in x</a:t>
            </a:r>
          </a:p>
          <a:p>
            <a:pPr marL="669925" lvl="1" indent="-271463">
              <a:lnSpc>
                <a:spcPct val="80000"/>
              </a:lnSpc>
            </a:pPr>
            <a:r>
              <a:rPr lang="en-US" altLang="ja-JP" sz="2600">
                <a:ea typeface="ＭＳ Ｐゴシック" pitchFamily="34" charset="-128"/>
              </a:rPr>
              <a:t>Explosion of                  color field as </a:t>
            </a:r>
            <a:r>
              <a:rPr lang="en-US" altLang="ja-JP" sz="2600" i="1">
                <a:ea typeface="ＭＳ Ｐゴシック" pitchFamily="34" charset="-128"/>
              </a:rPr>
              <a:t>x</a:t>
            </a:r>
            <a:r>
              <a:rPr lang="en-US" altLang="ja-JP" sz="2600">
                <a:ea typeface="ＭＳ Ｐゴシック" pitchFamily="34" charset="-128"/>
                <a:sym typeface="Wingdings" pitchFamily="2" charset="2"/>
              </a:rPr>
              <a:t>0</a:t>
            </a:r>
            <a:r>
              <a:rPr lang="en-US" altLang="ja-JP" sz="2600">
                <a:ea typeface="ＭＳ Ｐゴシック" pitchFamily="34" charset="-128"/>
              </a:rPr>
              <a:t>??</a:t>
            </a:r>
          </a:p>
          <a:p>
            <a:pPr marL="669925" lvl="1" indent="-271463">
              <a:lnSpc>
                <a:spcPct val="80000"/>
              </a:lnSpc>
            </a:pPr>
            <a:endParaRPr lang="en-US" altLang="ja-JP" sz="2600">
              <a:ea typeface="ＭＳ Ｐゴシック" pitchFamily="34" charset="-128"/>
            </a:endParaRPr>
          </a:p>
          <a:p>
            <a:pPr marL="284163" indent="-284163">
              <a:lnSpc>
                <a:spcPct val="80000"/>
              </a:lnSpc>
            </a:pPr>
            <a:r>
              <a:rPr lang="en-US" altLang="ja-JP" sz="3000">
                <a:ea typeface="ＭＳ Ｐゴシック" pitchFamily="34" charset="-128"/>
              </a:rPr>
              <a:t>New: BK/JIMWLK </a:t>
            </a:r>
          </a:p>
          <a:p>
            <a:pPr marL="284163" indent="-284163">
              <a:lnSpc>
                <a:spcPct val="80000"/>
              </a:lnSpc>
              <a:buFontTx/>
              <a:buNone/>
            </a:pPr>
            <a:r>
              <a:rPr lang="en-US" altLang="ja-JP" sz="3000">
                <a:ea typeface="ＭＳ Ｐゴシック" pitchFamily="34" charset="-128"/>
              </a:rPr>
              <a:t>		  based models </a:t>
            </a:r>
          </a:p>
          <a:p>
            <a:pPr marL="669925" lvl="1" indent="-271463">
              <a:lnSpc>
                <a:spcPct val="80000"/>
              </a:lnSpc>
            </a:pPr>
            <a:r>
              <a:rPr lang="en-US" altLang="ja-JP" sz="2400">
                <a:ea typeface="ＭＳ Ｐゴシック" pitchFamily="34" charset="-128"/>
              </a:rPr>
              <a:t>introduce non-linear effects </a:t>
            </a:r>
          </a:p>
          <a:p>
            <a:pPr marL="669925" lvl="1" indent="-271463">
              <a:lnSpc>
                <a:spcPct val="80000"/>
              </a:lnSpc>
              <a:buFontTx/>
              <a:buNone/>
            </a:pPr>
            <a:r>
              <a:rPr lang="en-US" altLang="ja-JP" sz="2400">
                <a:ea typeface="ＭＳ Ｐゴシック" pitchFamily="34" charset="-128"/>
                <a:sym typeface="Symbol" pitchFamily="18" charset="2"/>
              </a:rPr>
              <a:t></a:t>
            </a:r>
            <a:r>
              <a:rPr lang="en-US" altLang="ja-JP" sz="2400">
                <a:ea typeface="ＭＳ Ｐゴシック" pitchFamily="34" charset="-128"/>
              </a:rPr>
              <a:t> </a:t>
            </a:r>
            <a:r>
              <a:rPr lang="en-US" altLang="ja-JP" sz="2400" b="1" i="1">
                <a:ea typeface="ＭＳ Ｐゴシック" pitchFamily="34" charset="-128"/>
              </a:rPr>
              <a:t>saturation</a:t>
            </a:r>
          </a:p>
          <a:p>
            <a:pPr marL="669925" lvl="1" indent="-271463"/>
            <a:r>
              <a:rPr lang="en-US" altLang="ja-JP" sz="2400">
                <a:ea typeface="ＭＳ Ｐゴシック" pitchFamily="34" charset="-128"/>
              </a:rPr>
              <a:t>characterized by a scale </a:t>
            </a:r>
            <a:r>
              <a:rPr lang="en-US" altLang="ja-JP" sz="2400" b="1" i="1">
                <a:ea typeface="ＭＳ Ｐゴシック" pitchFamily="34" charset="-128"/>
              </a:rPr>
              <a:t>Q</a:t>
            </a:r>
            <a:r>
              <a:rPr lang="en-US" altLang="ja-JP" sz="2400" b="1" i="1" baseline="-25000">
                <a:ea typeface="ＭＳ Ｐゴシック" pitchFamily="34" charset="-128"/>
              </a:rPr>
              <a:t>s</a:t>
            </a:r>
            <a:r>
              <a:rPr lang="en-US" altLang="ja-JP" sz="2400" b="1" i="1">
                <a:ea typeface="ＭＳ Ｐゴシック" pitchFamily="34" charset="-128"/>
              </a:rPr>
              <a:t>(x,</a:t>
            </a:r>
            <a:r>
              <a:rPr lang="en-US" altLang="ja-JP" sz="2400" b="1" i="1">
                <a:solidFill>
                  <a:srgbClr val="00FFCC"/>
                </a:solidFill>
                <a:ea typeface="ＭＳ Ｐゴシック" pitchFamily="34" charset="-128"/>
              </a:rPr>
              <a:t>A</a:t>
            </a:r>
            <a:r>
              <a:rPr lang="en-US" altLang="ja-JP" sz="2400" b="1" i="1">
                <a:ea typeface="ＭＳ Ｐゴシック" pitchFamily="34" charset="-128"/>
              </a:rPr>
              <a:t>)</a:t>
            </a:r>
            <a:r>
              <a:rPr lang="en-US" altLang="ja-JP" sz="2400">
                <a:ea typeface="ＭＳ Ｐゴシック" pitchFamily="34" charset="-128"/>
              </a:rPr>
              <a:t> </a:t>
            </a:r>
          </a:p>
          <a:p>
            <a:pPr marL="669925" lvl="1" indent="-271463"/>
            <a:r>
              <a:rPr lang="en-US" altLang="ja-JP" sz="2400">
                <a:ea typeface="ＭＳ Ｐゴシック" pitchFamily="34" charset="-128"/>
              </a:rPr>
              <a:t>arises naturally in the “Color Glass Condensate” (CGC) framework</a:t>
            </a:r>
          </a:p>
        </p:txBody>
      </p:sp>
      <p:pic>
        <p:nvPicPr>
          <p:cNvPr id="910341" name="Picture 5" descr="sat-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95600"/>
            <a:ext cx="4114800" cy="39116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429000" y="990600"/>
            <a:ext cx="5548313" cy="1431925"/>
            <a:chOff x="864" y="1344"/>
            <a:chExt cx="3495" cy="902"/>
          </a:xfrm>
        </p:grpSpPr>
        <p:sp>
          <p:nvSpPr>
            <p:cNvPr id="910343" name="Freeform 7"/>
            <p:cNvSpPr>
              <a:spLocks/>
            </p:cNvSpPr>
            <p:nvPr/>
          </p:nvSpPr>
          <p:spPr bwMode="auto">
            <a:xfrm>
              <a:off x="4112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9" y="46"/>
                </a:cxn>
                <a:cxn ang="0">
                  <a:pos x="47" y="58"/>
                </a:cxn>
                <a:cxn ang="0">
                  <a:pos x="31" y="61"/>
                </a:cxn>
                <a:cxn ang="0">
                  <a:pos x="16" y="58"/>
                </a:cxn>
                <a:cxn ang="0">
                  <a:pos x="4" y="46"/>
                </a:cxn>
                <a:cxn ang="0">
                  <a:pos x="0" y="31"/>
                </a:cxn>
                <a:cxn ang="0">
                  <a:pos x="4" y="15"/>
                </a:cxn>
                <a:cxn ang="0">
                  <a:pos x="16" y="3"/>
                </a:cxn>
                <a:cxn ang="0">
                  <a:pos x="31" y="0"/>
                </a:cxn>
                <a:cxn ang="0">
                  <a:pos x="47" y="3"/>
                </a:cxn>
                <a:cxn ang="0">
                  <a:pos x="59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9" y="46"/>
                  </a:lnTo>
                  <a:lnTo>
                    <a:pt x="47" y="58"/>
                  </a:lnTo>
                  <a:lnTo>
                    <a:pt x="31" y="61"/>
                  </a:lnTo>
                  <a:lnTo>
                    <a:pt x="16" y="58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4" y="15"/>
                  </a:lnTo>
                  <a:lnTo>
                    <a:pt x="16" y="3"/>
                  </a:lnTo>
                  <a:lnTo>
                    <a:pt x="31" y="0"/>
                  </a:lnTo>
                  <a:lnTo>
                    <a:pt x="47" y="3"/>
                  </a:lnTo>
                  <a:lnTo>
                    <a:pt x="59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4" name="Freeform 8"/>
            <p:cNvSpPr>
              <a:spLocks/>
            </p:cNvSpPr>
            <p:nvPr/>
          </p:nvSpPr>
          <p:spPr bwMode="auto">
            <a:xfrm>
              <a:off x="4112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9" y="46"/>
                </a:cxn>
                <a:cxn ang="0">
                  <a:pos x="47" y="58"/>
                </a:cxn>
                <a:cxn ang="0">
                  <a:pos x="31" y="61"/>
                </a:cxn>
                <a:cxn ang="0">
                  <a:pos x="16" y="58"/>
                </a:cxn>
                <a:cxn ang="0">
                  <a:pos x="4" y="46"/>
                </a:cxn>
                <a:cxn ang="0">
                  <a:pos x="0" y="31"/>
                </a:cxn>
                <a:cxn ang="0">
                  <a:pos x="4" y="15"/>
                </a:cxn>
                <a:cxn ang="0">
                  <a:pos x="16" y="3"/>
                </a:cxn>
                <a:cxn ang="0">
                  <a:pos x="31" y="0"/>
                </a:cxn>
                <a:cxn ang="0">
                  <a:pos x="47" y="3"/>
                </a:cxn>
                <a:cxn ang="0">
                  <a:pos x="59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9" y="46"/>
                  </a:lnTo>
                  <a:lnTo>
                    <a:pt x="47" y="58"/>
                  </a:lnTo>
                  <a:lnTo>
                    <a:pt x="31" y="61"/>
                  </a:lnTo>
                  <a:lnTo>
                    <a:pt x="16" y="58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4" y="15"/>
                  </a:lnTo>
                  <a:lnTo>
                    <a:pt x="16" y="3"/>
                  </a:lnTo>
                  <a:lnTo>
                    <a:pt x="31" y="0"/>
                  </a:lnTo>
                  <a:lnTo>
                    <a:pt x="47" y="3"/>
                  </a:lnTo>
                  <a:lnTo>
                    <a:pt x="59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5" name="Freeform 9"/>
            <p:cNvSpPr>
              <a:spLocks/>
            </p:cNvSpPr>
            <p:nvPr/>
          </p:nvSpPr>
          <p:spPr bwMode="auto">
            <a:xfrm>
              <a:off x="4174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6" name="Freeform 10"/>
            <p:cNvSpPr>
              <a:spLocks/>
            </p:cNvSpPr>
            <p:nvPr/>
          </p:nvSpPr>
          <p:spPr bwMode="auto">
            <a:xfrm>
              <a:off x="4174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7" name="Freeform 11"/>
            <p:cNvSpPr>
              <a:spLocks/>
            </p:cNvSpPr>
            <p:nvPr/>
          </p:nvSpPr>
          <p:spPr bwMode="auto">
            <a:xfrm>
              <a:off x="4236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8" name="Freeform 12"/>
            <p:cNvSpPr>
              <a:spLocks/>
            </p:cNvSpPr>
            <p:nvPr/>
          </p:nvSpPr>
          <p:spPr bwMode="auto">
            <a:xfrm>
              <a:off x="4236" y="1690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49" name="Freeform 13"/>
            <p:cNvSpPr>
              <a:spLocks/>
            </p:cNvSpPr>
            <p:nvPr/>
          </p:nvSpPr>
          <p:spPr bwMode="auto">
            <a:xfrm>
              <a:off x="1264" y="1550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0" name="Freeform 14"/>
            <p:cNvSpPr>
              <a:spLocks/>
            </p:cNvSpPr>
            <p:nvPr/>
          </p:nvSpPr>
          <p:spPr bwMode="auto">
            <a:xfrm>
              <a:off x="1264" y="1550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1" name="Freeform 15"/>
            <p:cNvSpPr>
              <a:spLocks/>
            </p:cNvSpPr>
            <p:nvPr/>
          </p:nvSpPr>
          <p:spPr bwMode="auto">
            <a:xfrm>
              <a:off x="2379" y="1550"/>
              <a:ext cx="92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3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6" y="576"/>
                </a:cxn>
                <a:cxn ang="0">
                  <a:pos x="33" y="547"/>
                </a:cxn>
                <a:cxn ang="0">
                  <a:pos x="22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2" y="110"/>
                </a:cxn>
                <a:cxn ang="0">
                  <a:pos x="33" y="72"/>
                </a:cxn>
                <a:cxn ang="0">
                  <a:pos x="46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3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3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6" y="576"/>
                  </a:lnTo>
                  <a:lnTo>
                    <a:pt x="33" y="547"/>
                  </a:lnTo>
                  <a:lnTo>
                    <a:pt x="22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2" y="110"/>
                  </a:lnTo>
                  <a:lnTo>
                    <a:pt x="33" y="72"/>
                  </a:lnTo>
                  <a:lnTo>
                    <a:pt x="46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3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2" name="Freeform 16"/>
            <p:cNvSpPr>
              <a:spLocks/>
            </p:cNvSpPr>
            <p:nvPr/>
          </p:nvSpPr>
          <p:spPr bwMode="auto">
            <a:xfrm>
              <a:off x="2379" y="1550"/>
              <a:ext cx="92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3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6" y="576"/>
                </a:cxn>
                <a:cxn ang="0">
                  <a:pos x="33" y="547"/>
                </a:cxn>
                <a:cxn ang="0">
                  <a:pos x="22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2" y="110"/>
                </a:cxn>
                <a:cxn ang="0">
                  <a:pos x="33" y="72"/>
                </a:cxn>
                <a:cxn ang="0">
                  <a:pos x="46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3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3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6" y="576"/>
                  </a:lnTo>
                  <a:lnTo>
                    <a:pt x="33" y="547"/>
                  </a:lnTo>
                  <a:lnTo>
                    <a:pt x="22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2" y="110"/>
                  </a:lnTo>
                  <a:lnTo>
                    <a:pt x="33" y="72"/>
                  </a:lnTo>
                  <a:lnTo>
                    <a:pt x="46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3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3" name="Freeform 17"/>
            <p:cNvSpPr>
              <a:spLocks/>
            </p:cNvSpPr>
            <p:nvPr/>
          </p:nvSpPr>
          <p:spPr bwMode="auto">
            <a:xfrm>
              <a:off x="3369" y="1550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40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40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40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40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4" name="Freeform 18"/>
            <p:cNvSpPr>
              <a:spLocks/>
            </p:cNvSpPr>
            <p:nvPr/>
          </p:nvSpPr>
          <p:spPr bwMode="auto">
            <a:xfrm>
              <a:off x="3369" y="1550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40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40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40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40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5" name="Line 19"/>
            <p:cNvSpPr>
              <a:spLocks noChangeShapeType="1"/>
            </p:cNvSpPr>
            <p:nvPr/>
          </p:nvSpPr>
          <p:spPr bwMode="auto">
            <a:xfrm>
              <a:off x="1806" y="1705"/>
              <a:ext cx="2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6" name="Freeform 20"/>
            <p:cNvSpPr>
              <a:spLocks/>
            </p:cNvSpPr>
            <p:nvPr/>
          </p:nvSpPr>
          <p:spPr bwMode="auto">
            <a:xfrm>
              <a:off x="1979" y="1690"/>
              <a:ext cx="62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31"/>
                </a:cxn>
                <a:cxn ang="0">
                  <a:pos x="0" y="61"/>
                </a:cxn>
              </a:cxnLst>
              <a:rect l="0" t="0" r="r" b="b"/>
              <a:pathLst>
                <a:path w="124" h="61">
                  <a:moveTo>
                    <a:pt x="0" y="0"/>
                  </a:moveTo>
                  <a:lnTo>
                    <a:pt x="124" y="31"/>
                  </a:lnTo>
                  <a:lnTo>
                    <a:pt x="0" y="6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7" name="Line 21"/>
            <p:cNvSpPr>
              <a:spLocks noChangeShapeType="1"/>
            </p:cNvSpPr>
            <p:nvPr/>
          </p:nvSpPr>
          <p:spPr bwMode="auto">
            <a:xfrm>
              <a:off x="2920" y="1705"/>
              <a:ext cx="1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8" name="Line 22"/>
            <p:cNvSpPr>
              <a:spLocks noChangeShapeType="1"/>
            </p:cNvSpPr>
            <p:nvPr/>
          </p:nvSpPr>
          <p:spPr bwMode="auto">
            <a:xfrm>
              <a:off x="2982" y="1643"/>
              <a:ext cx="1" cy="1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59" name="Line 23"/>
            <p:cNvSpPr>
              <a:spLocks noChangeShapeType="1"/>
            </p:cNvSpPr>
            <p:nvPr/>
          </p:nvSpPr>
          <p:spPr bwMode="auto">
            <a:xfrm flipV="1">
              <a:off x="2611" y="1520"/>
              <a:ext cx="185" cy="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0" name="Line 24"/>
            <p:cNvSpPr>
              <a:spLocks noChangeShapeType="1"/>
            </p:cNvSpPr>
            <p:nvPr/>
          </p:nvSpPr>
          <p:spPr bwMode="auto">
            <a:xfrm flipV="1">
              <a:off x="3601" y="1581"/>
              <a:ext cx="186" cy="3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1" name="Line 25"/>
            <p:cNvSpPr>
              <a:spLocks noChangeShapeType="1"/>
            </p:cNvSpPr>
            <p:nvPr/>
          </p:nvSpPr>
          <p:spPr bwMode="auto">
            <a:xfrm>
              <a:off x="3911" y="1705"/>
              <a:ext cx="1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2" name="Line 26"/>
            <p:cNvSpPr>
              <a:spLocks noChangeShapeType="1"/>
            </p:cNvSpPr>
            <p:nvPr/>
          </p:nvSpPr>
          <p:spPr bwMode="auto">
            <a:xfrm>
              <a:off x="3973" y="1643"/>
              <a:ext cx="1" cy="1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3" name="Line 27"/>
            <p:cNvSpPr>
              <a:spLocks noChangeShapeType="1"/>
            </p:cNvSpPr>
            <p:nvPr/>
          </p:nvSpPr>
          <p:spPr bwMode="auto">
            <a:xfrm>
              <a:off x="1063" y="1690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4" name="Line 28"/>
            <p:cNvSpPr>
              <a:spLocks noChangeShapeType="1"/>
            </p:cNvSpPr>
            <p:nvPr/>
          </p:nvSpPr>
          <p:spPr bwMode="auto">
            <a:xfrm>
              <a:off x="1063" y="1721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5" name="Line 29"/>
            <p:cNvSpPr>
              <a:spLocks noChangeShapeType="1"/>
            </p:cNvSpPr>
            <p:nvPr/>
          </p:nvSpPr>
          <p:spPr bwMode="auto">
            <a:xfrm>
              <a:off x="1341" y="1612"/>
              <a:ext cx="34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6" name="Line 30"/>
            <p:cNvSpPr>
              <a:spLocks noChangeShapeType="1"/>
            </p:cNvSpPr>
            <p:nvPr/>
          </p:nvSpPr>
          <p:spPr bwMode="auto">
            <a:xfrm>
              <a:off x="1311" y="1550"/>
              <a:ext cx="3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7" name="Line 31"/>
            <p:cNvSpPr>
              <a:spLocks noChangeShapeType="1"/>
            </p:cNvSpPr>
            <p:nvPr/>
          </p:nvSpPr>
          <p:spPr bwMode="auto">
            <a:xfrm>
              <a:off x="1357" y="167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8" name="Line 32"/>
            <p:cNvSpPr>
              <a:spLocks noChangeShapeType="1"/>
            </p:cNvSpPr>
            <p:nvPr/>
          </p:nvSpPr>
          <p:spPr bwMode="auto">
            <a:xfrm>
              <a:off x="1357" y="1736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69" name="Line 33"/>
            <p:cNvSpPr>
              <a:spLocks noChangeShapeType="1"/>
            </p:cNvSpPr>
            <p:nvPr/>
          </p:nvSpPr>
          <p:spPr bwMode="auto">
            <a:xfrm>
              <a:off x="1357" y="1798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0" name="Line 34"/>
            <p:cNvSpPr>
              <a:spLocks noChangeShapeType="1"/>
            </p:cNvSpPr>
            <p:nvPr/>
          </p:nvSpPr>
          <p:spPr bwMode="auto">
            <a:xfrm>
              <a:off x="1326" y="1860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1" name="Line 35"/>
            <p:cNvSpPr>
              <a:spLocks noChangeShapeType="1"/>
            </p:cNvSpPr>
            <p:nvPr/>
          </p:nvSpPr>
          <p:spPr bwMode="auto">
            <a:xfrm>
              <a:off x="2177" y="1690"/>
              <a:ext cx="20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2" name="Line 36"/>
            <p:cNvSpPr>
              <a:spLocks noChangeShapeType="1"/>
            </p:cNvSpPr>
            <p:nvPr/>
          </p:nvSpPr>
          <p:spPr bwMode="auto">
            <a:xfrm>
              <a:off x="2177" y="1721"/>
              <a:ext cx="20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3" name="Line 37"/>
            <p:cNvSpPr>
              <a:spLocks noChangeShapeType="1"/>
            </p:cNvSpPr>
            <p:nvPr/>
          </p:nvSpPr>
          <p:spPr bwMode="auto">
            <a:xfrm>
              <a:off x="2456" y="1612"/>
              <a:ext cx="3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4" name="Line 38"/>
            <p:cNvSpPr>
              <a:spLocks noChangeShapeType="1"/>
            </p:cNvSpPr>
            <p:nvPr/>
          </p:nvSpPr>
          <p:spPr bwMode="auto">
            <a:xfrm>
              <a:off x="2425" y="1550"/>
              <a:ext cx="3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5" name="Line 39"/>
            <p:cNvSpPr>
              <a:spLocks noChangeShapeType="1"/>
            </p:cNvSpPr>
            <p:nvPr/>
          </p:nvSpPr>
          <p:spPr bwMode="auto">
            <a:xfrm>
              <a:off x="2471" y="167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6" name="Line 40"/>
            <p:cNvSpPr>
              <a:spLocks noChangeShapeType="1"/>
            </p:cNvSpPr>
            <p:nvPr/>
          </p:nvSpPr>
          <p:spPr bwMode="auto">
            <a:xfrm>
              <a:off x="2471" y="1736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7" name="Line 41"/>
            <p:cNvSpPr>
              <a:spLocks noChangeShapeType="1"/>
            </p:cNvSpPr>
            <p:nvPr/>
          </p:nvSpPr>
          <p:spPr bwMode="auto">
            <a:xfrm>
              <a:off x="2471" y="1798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8" name="Line 42"/>
            <p:cNvSpPr>
              <a:spLocks noChangeShapeType="1"/>
            </p:cNvSpPr>
            <p:nvPr/>
          </p:nvSpPr>
          <p:spPr bwMode="auto">
            <a:xfrm>
              <a:off x="2440" y="1860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79" name="Line 43"/>
            <p:cNvSpPr>
              <a:spLocks noChangeShapeType="1"/>
            </p:cNvSpPr>
            <p:nvPr/>
          </p:nvSpPr>
          <p:spPr bwMode="auto">
            <a:xfrm>
              <a:off x="3168" y="1690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0" name="Line 44"/>
            <p:cNvSpPr>
              <a:spLocks noChangeShapeType="1"/>
            </p:cNvSpPr>
            <p:nvPr/>
          </p:nvSpPr>
          <p:spPr bwMode="auto">
            <a:xfrm>
              <a:off x="3168" y="1721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1" name="Line 45"/>
            <p:cNvSpPr>
              <a:spLocks noChangeShapeType="1"/>
            </p:cNvSpPr>
            <p:nvPr/>
          </p:nvSpPr>
          <p:spPr bwMode="auto">
            <a:xfrm>
              <a:off x="3447" y="1612"/>
              <a:ext cx="3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2" name="Line 46"/>
            <p:cNvSpPr>
              <a:spLocks noChangeShapeType="1"/>
            </p:cNvSpPr>
            <p:nvPr/>
          </p:nvSpPr>
          <p:spPr bwMode="auto">
            <a:xfrm>
              <a:off x="3416" y="1550"/>
              <a:ext cx="3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3" name="Line 47"/>
            <p:cNvSpPr>
              <a:spLocks noChangeShapeType="1"/>
            </p:cNvSpPr>
            <p:nvPr/>
          </p:nvSpPr>
          <p:spPr bwMode="auto">
            <a:xfrm>
              <a:off x="3462" y="167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4" name="Line 48"/>
            <p:cNvSpPr>
              <a:spLocks noChangeShapeType="1"/>
            </p:cNvSpPr>
            <p:nvPr/>
          </p:nvSpPr>
          <p:spPr bwMode="auto">
            <a:xfrm>
              <a:off x="3462" y="1736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5" name="Line 49"/>
            <p:cNvSpPr>
              <a:spLocks noChangeShapeType="1"/>
            </p:cNvSpPr>
            <p:nvPr/>
          </p:nvSpPr>
          <p:spPr bwMode="auto">
            <a:xfrm>
              <a:off x="3462" y="1798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6" name="Line 50"/>
            <p:cNvSpPr>
              <a:spLocks noChangeShapeType="1"/>
            </p:cNvSpPr>
            <p:nvPr/>
          </p:nvSpPr>
          <p:spPr bwMode="auto">
            <a:xfrm>
              <a:off x="3431" y="1860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7" name="Line 51"/>
            <p:cNvSpPr>
              <a:spLocks noChangeShapeType="1"/>
            </p:cNvSpPr>
            <p:nvPr/>
          </p:nvSpPr>
          <p:spPr bwMode="auto">
            <a:xfrm flipV="1">
              <a:off x="1716" y="1758"/>
              <a:ext cx="1" cy="1"/>
            </a:xfrm>
            <a:prstGeom prst="line">
              <a:avLst/>
            </a:prstGeom>
            <a:noFill/>
            <a:ln w="4763">
              <a:solidFill>
                <a:srgbClr val="FFD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88" name="Text Box 52"/>
            <p:cNvSpPr txBox="1">
              <a:spLocks noChangeArrowheads="1"/>
            </p:cNvSpPr>
            <p:nvPr/>
          </p:nvSpPr>
          <p:spPr bwMode="auto">
            <a:xfrm>
              <a:off x="864" y="1344"/>
              <a:ext cx="4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600">
                  <a:solidFill>
                    <a:schemeClr val="tx1"/>
                  </a:solidFill>
                  <a:latin typeface="Arial" pitchFamily="34" charset="0"/>
                </a:rPr>
                <a:t>proton</a:t>
              </a:r>
            </a:p>
          </p:txBody>
        </p:sp>
        <p:sp>
          <p:nvSpPr>
            <p:cNvPr id="910389" name="Text Box 53"/>
            <p:cNvSpPr txBox="1">
              <a:spLocks noChangeArrowheads="1"/>
            </p:cNvSpPr>
            <p:nvPr/>
          </p:nvSpPr>
          <p:spPr bwMode="auto">
            <a:xfrm>
              <a:off x="1200" y="1920"/>
              <a:ext cx="6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N partons</a:t>
              </a:r>
            </a:p>
          </p:txBody>
        </p:sp>
        <p:sp>
          <p:nvSpPr>
            <p:cNvPr id="910390" name="Text Box 54"/>
            <p:cNvSpPr txBox="1">
              <a:spLocks noChangeArrowheads="1"/>
            </p:cNvSpPr>
            <p:nvPr/>
          </p:nvSpPr>
          <p:spPr bwMode="auto">
            <a:xfrm>
              <a:off x="2208" y="1920"/>
              <a:ext cx="215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new partons emitted as energy increases</a:t>
              </a:r>
            </a:p>
            <a:p>
              <a:pPr algn="l" eaLnBrk="1" hangingPunct="1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could be emitted off any of the N partons</a:t>
              </a:r>
            </a:p>
          </p:txBody>
        </p: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3429000" y="990600"/>
            <a:ext cx="5402263" cy="1219200"/>
            <a:chOff x="384" y="480"/>
            <a:chExt cx="3403" cy="768"/>
          </a:xfrm>
        </p:grpSpPr>
        <p:sp>
          <p:nvSpPr>
            <p:cNvPr id="910392" name="Line 56"/>
            <p:cNvSpPr>
              <a:spLocks noChangeShapeType="1"/>
            </p:cNvSpPr>
            <p:nvPr/>
          </p:nvSpPr>
          <p:spPr bwMode="auto">
            <a:xfrm>
              <a:off x="2936" y="686"/>
              <a:ext cx="232" cy="3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3" name="Freeform 57"/>
            <p:cNvSpPr>
              <a:spLocks/>
            </p:cNvSpPr>
            <p:nvPr/>
          </p:nvSpPr>
          <p:spPr bwMode="auto">
            <a:xfrm>
              <a:off x="3632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9" y="46"/>
                </a:cxn>
                <a:cxn ang="0">
                  <a:pos x="47" y="58"/>
                </a:cxn>
                <a:cxn ang="0">
                  <a:pos x="31" y="61"/>
                </a:cxn>
                <a:cxn ang="0">
                  <a:pos x="16" y="58"/>
                </a:cxn>
                <a:cxn ang="0">
                  <a:pos x="4" y="46"/>
                </a:cxn>
                <a:cxn ang="0">
                  <a:pos x="0" y="31"/>
                </a:cxn>
                <a:cxn ang="0">
                  <a:pos x="4" y="15"/>
                </a:cxn>
                <a:cxn ang="0">
                  <a:pos x="16" y="3"/>
                </a:cxn>
                <a:cxn ang="0">
                  <a:pos x="31" y="0"/>
                </a:cxn>
                <a:cxn ang="0">
                  <a:pos x="47" y="3"/>
                </a:cxn>
                <a:cxn ang="0">
                  <a:pos x="59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9" y="46"/>
                  </a:lnTo>
                  <a:lnTo>
                    <a:pt x="47" y="58"/>
                  </a:lnTo>
                  <a:lnTo>
                    <a:pt x="31" y="61"/>
                  </a:lnTo>
                  <a:lnTo>
                    <a:pt x="16" y="58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4" y="15"/>
                  </a:lnTo>
                  <a:lnTo>
                    <a:pt x="16" y="3"/>
                  </a:lnTo>
                  <a:lnTo>
                    <a:pt x="31" y="0"/>
                  </a:lnTo>
                  <a:lnTo>
                    <a:pt x="47" y="3"/>
                  </a:lnTo>
                  <a:lnTo>
                    <a:pt x="59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4" name="Freeform 58"/>
            <p:cNvSpPr>
              <a:spLocks/>
            </p:cNvSpPr>
            <p:nvPr/>
          </p:nvSpPr>
          <p:spPr bwMode="auto">
            <a:xfrm>
              <a:off x="3632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9" y="46"/>
                </a:cxn>
                <a:cxn ang="0">
                  <a:pos x="47" y="58"/>
                </a:cxn>
                <a:cxn ang="0">
                  <a:pos x="31" y="61"/>
                </a:cxn>
                <a:cxn ang="0">
                  <a:pos x="16" y="58"/>
                </a:cxn>
                <a:cxn ang="0">
                  <a:pos x="4" y="46"/>
                </a:cxn>
                <a:cxn ang="0">
                  <a:pos x="0" y="31"/>
                </a:cxn>
                <a:cxn ang="0">
                  <a:pos x="4" y="15"/>
                </a:cxn>
                <a:cxn ang="0">
                  <a:pos x="16" y="3"/>
                </a:cxn>
                <a:cxn ang="0">
                  <a:pos x="31" y="0"/>
                </a:cxn>
                <a:cxn ang="0">
                  <a:pos x="47" y="3"/>
                </a:cxn>
                <a:cxn ang="0">
                  <a:pos x="59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9" y="46"/>
                  </a:lnTo>
                  <a:lnTo>
                    <a:pt x="47" y="58"/>
                  </a:lnTo>
                  <a:lnTo>
                    <a:pt x="31" y="61"/>
                  </a:lnTo>
                  <a:lnTo>
                    <a:pt x="16" y="58"/>
                  </a:lnTo>
                  <a:lnTo>
                    <a:pt x="4" y="46"/>
                  </a:lnTo>
                  <a:lnTo>
                    <a:pt x="0" y="31"/>
                  </a:lnTo>
                  <a:lnTo>
                    <a:pt x="4" y="15"/>
                  </a:lnTo>
                  <a:lnTo>
                    <a:pt x="16" y="3"/>
                  </a:lnTo>
                  <a:lnTo>
                    <a:pt x="31" y="0"/>
                  </a:lnTo>
                  <a:lnTo>
                    <a:pt x="47" y="3"/>
                  </a:lnTo>
                  <a:lnTo>
                    <a:pt x="59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5" name="Freeform 59"/>
            <p:cNvSpPr>
              <a:spLocks/>
            </p:cNvSpPr>
            <p:nvPr/>
          </p:nvSpPr>
          <p:spPr bwMode="auto">
            <a:xfrm>
              <a:off x="3694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6" name="Freeform 60"/>
            <p:cNvSpPr>
              <a:spLocks/>
            </p:cNvSpPr>
            <p:nvPr/>
          </p:nvSpPr>
          <p:spPr bwMode="auto">
            <a:xfrm>
              <a:off x="3694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7" name="Freeform 61"/>
            <p:cNvSpPr>
              <a:spLocks/>
            </p:cNvSpPr>
            <p:nvPr/>
          </p:nvSpPr>
          <p:spPr bwMode="auto">
            <a:xfrm>
              <a:off x="3756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8" name="Freeform 62"/>
            <p:cNvSpPr>
              <a:spLocks/>
            </p:cNvSpPr>
            <p:nvPr/>
          </p:nvSpPr>
          <p:spPr bwMode="auto">
            <a:xfrm>
              <a:off x="3756" y="826"/>
              <a:ext cx="31" cy="31"/>
            </a:xfrm>
            <a:custGeom>
              <a:avLst/>
              <a:gdLst/>
              <a:ahLst/>
              <a:cxnLst>
                <a:cxn ang="0">
                  <a:pos x="62" y="31"/>
                </a:cxn>
                <a:cxn ang="0">
                  <a:pos x="58" y="46"/>
                </a:cxn>
                <a:cxn ang="0">
                  <a:pos x="46" y="58"/>
                </a:cxn>
                <a:cxn ang="0">
                  <a:pos x="31" y="61"/>
                </a:cxn>
                <a:cxn ang="0">
                  <a:pos x="15" y="58"/>
                </a:cxn>
                <a:cxn ang="0">
                  <a:pos x="3" y="46"/>
                </a:cxn>
                <a:cxn ang="0">
                  <a:pos x="0" y="31"/>
                </a:cxn>
                <a:cxn ang="0">
                  <a:pos x="3" y="15"/>
                </a:cxn>
                <a:cxn ang="0">
                  <a:pos x="15" y="3"/>
                </a:cxn>
                <a:cxn ang="0">
                  <a:pos x="31" y="0"/>
                </a:cxn>
                <a:cxn ang="0">
                  <a:pos x="46" y="3"/>
                </a:cxn>
                <a:cxn ang="0">
                  <a:pos x="58" y="15"/>
                </a:cxn>
                <a:cxn ang="0">
                  <a:pos x="62" y="31"/>
                </a:cxn>
              </a:cxnLst>
              <a:rect l="0" t="0" r="r" b="b"/>
              <a:pathLst>
                <a:path w="62" h="61">
                  <a:moveTo>
                    <a:pt x="62" y="31"/>
                  </a:moveTo>
                  <a:lnTo>
                    <a:pt x="58" y="46"/>
                  </a:lnTo>
                  <a:lnTo>
                    <a:pt x="46" y="58"/>
                  </a:lnTo>
                  <a:lnTo>
                    <a:pt x="31" y="61"/>
                  </a:lnTo>
                  <a:lnTo>
                    <a:pt x="15" y="58"/>
                  </a:lnTo>
                  <a:lnTo>
                    <a:pt x="3" y="46"/>
                  </a:lnTo>
                  <a:lnTo>
                    <a:pt x="0" y="31"/>
                  </a:lnTo>
                  <a:lnTo>
                    <a:pt x="3" y="15"/>
                  </a:lnTo>
                  <a:lnTo>
                    <a:pt x="15" y="3"/>
                  </a:lnTo>
                  <a:lnTo>
                    <a:pt x="31" y="0"/>
                  </a:lnTo>
                  <a:lnTo>
                    <a:pt x="46" y="3"/>
                  </a:lnTo>
                  <a:lnTo>
                    <a:pt x="58" y="15"/>
                  </a:lnTo>
                  <a:lnTo>
                    <a:pt x="62" y="3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99" name="Freeform 63"/>
            <p:cNvSpPr>
              <a:spLocks/>
            </p:cNvSpPr>
            <p:nvPr/>
          </p:nvSpPr>
          <p:spPr bwMode="auto">
            <a:xfrm>
              <a:off x="784" y="686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0" name="Freeform 64"/>
            <p:cNvSpPr>
              <a:spLocks/>
            </p:cNvSpPr>
            <p:nvPr/>
          </p:nvSpPr>
          <p:spPr bwMode="auto">
            <a:xfrm>
              <a:off x="784" y="686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1" name="Freeform 65"/>
            <p:cNvSpPr>
              <a:spLocks/>
            </p:cNvSpPr>
            <p:nvPr/>
          </p:nvSpPr>
          <p:spPr bwMode="auto">
            <a:xfrm>
              <a:off x="1899" y="686"/>
              <a:ext cx="92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3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6" y="576"/>
                </a:cxn>
                <a:cxn ang="0">
                  <a:pos x="33" y="547"/>
                </a:cxn>
                <a:cxn ang="0">
                  <a:pos x="22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2" y="110"/>
                </a:cxn>
                <a:cxn ang="0">
                  <a:pos x="33" y="72"/>
                </a:cxn>
                <a:cxn ang="0">
                  <a:pos x="46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3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3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6" y="576"/>
                  </a:lnTo>
                  <a:lnTo>
                    <a:pt x="33" y="547"/>
                  </a:lnTo>
                  <a:lnTo>
                    <a:pt x="22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2" y="110"/>
                  </a:lnTo>
                  <a:lnTo>
                    <a:pt x="33" y="72"/>
                  </a:lnTo>
                  <a:lnTo>
                    <a:pt x="46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3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2" name="Freeform 66"/>
            <p:cNvSpPr>
              <a:spLocks/>
            </p:cNvSpPr>
            <p:nvPr/>
          </p:nvSpPr>
          <p:spPr bwMode="auto">
            <a:xfrm>
              <a:off x="1899" y="686"/>
              <a:ext cx="92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3" y="509"/>
                </a:cxn>
                <a:cxn ang="0">
                  <a:pos x="153" y="547"/>
                </a:cxn>
                <a:cxn ang="0">
                  <a:pos x="139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6" y="576"/>
                </a:cxn>
                <a:cxn ang="0">
                  <a:pos x="33" y="547"/>
                </a:cxn>
                <a:cxn ang="0">
                  <a:pos x="22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2" y="110"/>
                </a:cxn>
                <a:cxn ang="0">
                  <a:pos x="33" y="72"/>
                </a:cxn>
                <a:cxn ang="0">
                  <a:pos x="46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39" y="43"/>
                </a:cxn>
                <a:cxn ang="0">
                  <a:pos x="153" y="72"/>
                </a:cxn>
                <a:cxn ang="0">
                  <a:pos x="163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3" y="509"/>
                  </a:lnTo>
                  <a:lnTo>
                    <a:pt x="153" y="547"/>
                  </a:lnTo>
                  <a:lnTo>
                    <a:pt x="139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6" y="576"/>
                  </a:lnTo>
                  <a:lnTo>
                    <a:pt x="33" y="547"/>
                  </a:lnTo>
                  <a:lnTo>
                    <a:pt x="22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2" y="110"/>
                  </a:lnTo>
                  <a:lnTo>
                    <a:pt x="33" y="72"/>
                  </a:lnTo>
                  <a:lnTo>
                    <a:pt x="46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39" y="43"/>
                  </a:lnTo>
                  <a:lnTo>
                    <a:pt x="153" y="72"/>
                  </a:lnTo>
                  <a:lnTo>
                    <a:pt x="163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3" name="Freeform 67"/>
            <p:cNvSpPr>
              <a:spLocks/>
            </p:cNvSpPr>
            <p:nvPr/>
          </p:nvSpPr>
          <p:spPr bwMode="auto">
            <a:xfrm>
              <a:off x="2889" y="686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40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40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40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40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  <a:close/>
                </a:path>
              </a:pathLst>
            </a:custGeom>
            <a:solidFill>
              <a:srgbClr val="0000D1"/>
            </a:solidFill>
            <a:ln w="0">
              <a:solidFill>
                <a:srgbClr val="0000D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4" name="Freeform 68"/>
            <p:cNvSpPr>
              <a:spLocks/>
            </p:cNvSpPr>
            <p:nvPr/>
          </p:nvSpPr>
          <p:spPr bwMode="auto">
            <a:xfrm>
              <a:off x="2889" y="686"/>
              <a:ext cx="93" cy="310"/>
            </a:xfrm>
            <a:custGeom>
              <a:avLst/>
              <a:gdLst/>
              <a:ahLst/>
              <a:cxnLst>
                <a:cxn ang="0">
                  <a:pos x="186" y="310"/>
                </a:cxn>
                <a:cxn ang="0">
                  <a:pos x="184" y="365"/>
                </a:cxn>
                <a:cxn ang="0">
                  <a:pos x="181" y="418"/>
                </a:cxn>
                <a:cxn ang="0">
                  <a:pos x="174" y="466"/>
                </a:cxn>
                <a:cxn ang="0">
                  <a:pos x="164" y="509"/>
                </a:cxn>
                <a:cxn ang="0">
                  <a:pos x="153" y="547"/>
                </a:cxn>
                <a:cxn ang="0">
                  <a:pos x="140" y="576"/>
                </a:cxn>
                <a:cxn ang="0">
                  <a:pos x="126" y="600"/>
                </a:cxn>
                <a:cxn ang="0">
                  <a:pos x="110" y="614"/>
                </a:cxn>
                <a:cxn ang="0">
                  <a:pos x="93" y="619"/>
                </a:cxn>
                <a:cxn ang="0">
                  <a:pos x="76" y="614"/>
                </a:cxn>
                <a:cxn ang="0">
                  <a:pos x="60" y="600"/>
                </a:cxn>
                <a:cxn ang="0">
                  <a:pos x="47" y="576"/>
                </a:cxn>
                <a:cxn ang="0">
                  <a:pos x="33" y="547"/>
                </a:cxn>
                <a:cxn ang="0">
                  <a:pos x="23" y="509"/>
                </a:cxn>
                <a:cxn ang="0">
                  <a:pos x="12" y="466"/>
                </a:cxn>
                <a:cxn ang="0">
                  <a:pos x="5" y="418"/>
                </a:cxn>
                <a:cxn ang="0">
                  <a:pos x="2" y="365"/>
                </a:cxn>
                <a:cxn ang="0">
                  <a:pos x="0" y="310"/>
                </a:cxn>
                <a:cxn ang="0">
                  <a:pos x="2" y="254"/>
                </a:cxn>
                <a:cxn ang="0">
                  <a:pos x="5" y="201"/>
                </a:cxn>
                <a:cxn ang="0">
                  <a:pos x="12" y="153"/>
                </a:cxn>
                <a:cxn ang="0">
                  <a:pos x="23" y="110"/>
                </a:cxn>
                <a:cxn ang="0">
                  <a:pos x="33" y="72"/>
                </a:cxn>
                <a:cxn ang="0">
                  <a:pos x="47" y="43"/>
                </a:cxn>
                <a:cxn ang="0">
                  <a:pos x="60" y="19"/>
                </a:cxn>
                <a:cxn ang="0">
                  <a:pos x="76" y="5"/>
                </a:cxn>
                <a:cxn ang="0">
                  <a:pos x="93" y="0"/>
                </a:cxn>
                <a:cxn ang="0">
                  <a:pos x="110" y="5"/>
                </a:cxn>
                <a:cxn ang="0">
                  <a:pos x="126" y="19"/>
                </a:cxn>
                <a:cxn ang="0">
                  <a:pos x="140" y="43"/>
                </a:cxn>
                <a:cxn ang="0">
                  <a:pos x="153" y="72"/>
                </a:cxn>
                <a:cxn ang="0">
                  <a:pos x="164" y="110"/>
                </a:cxn>
                <a:cxn ang="0">
                  <a:pos x="174" y="153"/>
                </a:cxn>
                <a:cxn ang="0">
                  <a:pos x="181" y="201"/>
                </a:cxn>
                <a:cxn ang="0">
                  <a:pos x="184" y="254"/>
                </a:cxn>
                <a:cxn ang="0">
                  <a:pos x="186" y="310"/>
                </a:cxn>
              </a:cxnLst>
              <a:rect l="0" t="0" r="r" b="b"/>
              <a:pathLst>
                <a:path w="186" h="619">
                  <a:moveTo>
                    <a:pt x="186" y="310"/>
                  </a:moveTo>
                  <a:lnTo>
                    <a:pt x="184" y="365"/>
                  </a:lnTo>
                  <a:lnTo>
                    <a:pt x="181" y="418"/>
                  </a:lnTo>
                  <a:lnTo>
                    <a:pt x="174" y="466"/>
                  </a:lnTo>
                  <a:lnTo>
                    <a:pt x="164" y="509"/>
                  </a:lnTo>
                  <a:lnTo>
                    <a:pt x="153" y="547"/>
                  </a:lnTo>
                  <a:lnTo>
                    <a:pt x="140" y="576"/>
                  </a:lnTo>
                  <a:lnTo>
                    <a:pt x="126" y="600"/>
                  </a:lnTo>
                  <a:lnTo>
                    <a:pt x="110" y="614"/>
                  </a:lnTo>
                  <a:lnTo>
                    <a:pt x="93" y="619"/>
                  </a:lnTo>
                  <a:lnTo>
                    <a:pt x="76" y="614"/>
                  </a:lnTo>
                  <a:lnTo>
                    <a:pt x="60" y="600"/>
                  </a:lnTo>
                  <a:lnTo>
                    <a:pt x="47" y="576"/>
                  </a:lnTo>
                  <a:lnTo>
                    <a:pt x="33" y="547"/>
                  </a:lnTo>
                  <a:lnTo>
                    <a:pt x="23" y="509"/>
                  </a:lnTo>
                  <a:lnTo>
                    <a:pt x="12" y="466"/>
                  </a:lnTo>
                  <a:lnTo>
                    <a:pt x="5" y="418"/>
                  </a:lnTo>
                  <a:lnTo>
                    <a:pt x="2" y="365"/>
                  </a:lnTo>
                  <a:lnTo>
                    <a:pt x="0" y="310"/>
                  </a:lnTo>
                  <a:lnTo>
                    <a:pt x="2" y="254"/>
                  </a:lnTo>
                  <a:lnTo>
                    <a:pt x="5" y="201"/>
                  </a:lnTo>
                  <a:lnTo>
                    <a:pt x="12" y="153"/>
                  </a:lnTo>
                  <a:lnTo>
                    <a:pt x="23" y="110"/>
                  </a:lnTo>
                  <a:lnTo>
                    <a:pt x="33" y="72"/>
                  </a:lnTo>
                  <a:lnTo>
                    <a:pt x="47" y="43"/>
                  </a:lnTo>
                  <a:lnTo>
                    <a:pt x="60" y="19"/>
                  </a:lnTo>
                  <a:lnTo>
                    <a:pt x="76" y="5"/>
                  </a:lnTo>
                  <a:lnTo>
                    <a:pt x="93" y="0"/>
                  </a:lnTo>
                  <a:lnTo>
                    <a:pt x="110" y="5"/>
                  </a:lnTo>
                  <a:lnTo>
                    <a:pt x="126" y="19"/>
                  </a:lnTo>
                  <a:lnTo>
                    <a:pt x="140" y="43"/>
                  </a:lnTo>
                  <a:lnTo>
                    <a:pt x="153" y="72"/>
                  </a:lnTo>
                  <a:lnTo>
                    <a:pt x="164" y="110"/>
                  </a:lnTo>
                  <a:lnTo>
                    <a:pt x="174" y="153"/>
                  </a:lnTo>
                  <a:lnTo>
                    <a:pt x="181" y="201"/>
                  </a:lnTo>
                  <a:lnTo>
                    <a:pt x="184" y="254"/>
                  </a:lnTo>
                  <a:lnTo>
                    <a:pt x="186" y="31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5" name="Line 69"/>
            <p:cNvSpPr>
              <a:spLocks noChangeShapeType="1"/>
            </p:cNvSpPr>
            <p:nvPr/>
          </p:nvSpPr>
          <p:spPr bwMode="auto">
            <a:xfrm>
              <a:off x="1326" y="841"/>
              <a:ext cx="23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6" name="Freeform 70"/>
            <p:cNvSpPr>
              <a:spLocks/>
            </p:cNvSpPr>
            <p:nvPr/>
          </p:nvSpPr>
          <p:spPr bwMode="auto">
            <a:xfrm>
              <a:off x="1499" y="826"/>
              <a:ext cx="62" cy="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31"/>
                </a:cxn>
                <a:cxn ang="0">
                  <a:pos x="0" y="61"/>
                </a:cxn>
              </a:cxnLst>
              <a:rect l="0" t="0" r="r" b="b"/>
              <a:pathLst>
                <a:path w="124" h="61">
                  <a:moveTo>
                    <a:pt x="0" y="0"/>
                  </a:moveTo>
                  <a:lnTo>
                    <a:pt x="124" y="31"/>
                  </a:lnTo>
                  <a:lnTo>
                    <a:pt x="0" y="6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7" name="Line 71"/>
            <p:cNvSpPr>
              <a:spLocks noChangeShapeType="1"/>
            </p:cNvSpPr>
            <p:nvPr/>
          </p:nvSpPr>
          <p:spPr bwMode="auto">
            <a:xfrm>
              <a:off x="2440" y="841"/>
              <a:ext cx="1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8" name="Line 72"/>
            <p:cNvSpPr>
              <a:spLocks noChangeShapeType="1"/>
            </p:cNvSpPr>
            <p:nvPr/>
          </p:nvSpPr>
          <p:spPr bwMode="auto">
            <a:xfrm flipV="1">
              <a:off x="2131" y="656"/>
              <a:ext cx="185" cy="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09" name="Line 73"/>
            <p:cNvSpPr>
              <a:spLocks noChangeShapeType="1"/>
            </p:cNvSpPr>
            <p:nvPr/>
          </p:nvSpPr>
          <p:spPr bwMode="auto">
            <a:xfrm flipV="1">
              <a:off x="2976" y="720"/>
              <a:ext cx="186" cy="3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0" name="Line 74"/>
            <p:cNvSpPr>
              <a:spLocks noChangeShapeType="1"/>
            </p:cNvSpPr>
            <p:nvPr/>
          </p:nvSpPr>
          <p:spPr bwMode="auto">
            <a:xfrm>
              <a:off x="3431" y="841"/>
              <a:ext cx="12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1" name="Line 75"/>
            <p:cNvSpPr>
              <a:spLocks noChangeShapeType="1"/>
            </p:cNvSpPr>
            <p:nvPr/>
          </p:nvSpPr>
          <p:spPr bwMode="auto">
            <a:xfrm>
              <a:off x="3493" y="779"/>
              <a:ext cx="1" cy="1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2" name="Line 76"/>
            <p:cNvSpPr>
              <a:spLocks noChangeShapeType="1"/>
            </p:cNvSpPr>
            <p:nvPr/>
          </p:nvSpPr>
          <p:spPr bwMode="auto">
            <a:xfrm>
              <a:off x="583" y="826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3" name="Line 77"/>
            <p:cNvSpPr>
              <a:spLocks noChangeShapeType="1"/>
            </p:cNvSpPr>
            <p:nvPr/>
          </p:nvSpPr>
          <p:spPr bwMode="auto">
            <a:xfrm>
              <a:off x="583" y="857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4" name="Line 78"/>
            <p:cNvSpPr>
              <a:spLocks noChangeShapeType="1"/>
            </p:cNvSpPr>
            <p:nvPr/>
          </p:nvSpPr>
          <p:spPr bwMode="auto">
            <a:xfrm>
              <a:off x="861" y="748"/>
              <a:ext cx="34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5" name="Line 79"/>
            <p:cNvSpPr>
              <a:spLocks noChangeShapeType="1"/>
            </p:cNvSpPr>
            <p:nvPr/>
          </p:nvSpPr>
          <p:spPr bwMode="auto">
            <a:xfrm>
              <a:off x="831" y="686"/>
              <a:ext cx="3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6" name="Line 80"/>
            <p:cNvSpPr>
              <a:spLocks noChangeShapeType="1"/>
            </p:cNvSpPr>
            <p:nvPr/>
          </p:nvSpPr>
          <p:spPr bwMode="auto">
            <a:xfrm>
              <a:off x="877" y="810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7" name="Line 81"/>
            <p:cNvSpPr>
              <a:spLocks noChangeShapeType="1"/>
            </p:cNvSpPr>
            <p:nvPr/>
          </p:nvSpPr>
          <p:spPr bwMode="auto">
            <a:xfrm>
              <a:off x="877" y="872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8" name="Line 82"/>
            <p:cNvSpPr>
              <a:spLocks noChangeShapeType="1"/>
            </p:cNvSpPr>
            <p:nvPr/>
          </p:nvSpPr>
          <p:spPr bwMode="auto">
            <a:xfrm>
              <a:off x="877" y="93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19" name="Line 83"/>
            <p:cNvSpPr>
              <a:spLocks noChangeShapeType="1"/>
            </p:cNvSpPr>
            <p:nvPr/>
          </p:nvSpPr>
          <p:spPr bwMode="auto">
            <a:xfrm>
              <a:off x="846" y="996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0" name="Line 84"/>
            <p:cNvSpPr>
              <a:spLocks noChangeShapeType="1"/>
            </p:cNvSpPr>
            <p:nvPr/>
          </p:nvSpPr>
          <p:spPr bwMode="auto">
            <a:xfrm>
              <a:off x="1697" y="826"/>
              <a:ext cx="20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1" name="Line 85"/>
            <p:cNvSpPr>
              <a:spLocks noChangeShapeType="1"/>
            </p:cNvSpPr>
            <p:nvPr/>
          </p:nvSpPr>
          <p:spPr bwMode="auto">
            <a:xfrm>
              <a:off x="1697" y="857"/>
              <a:ext cx="20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2" name="Line 86"/>
            <p:cNvSpPr>
              <a:spLocks noChangeShapeType="1"/>
            </p:cNvSpPr>
            <p:nvPr/>
          </p:nvSpPr>
          <p:spPr bwMode="auto">
            <a:xfrm>
              <a:off x="1976" y="748"/>
              <a:ext cx="34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3" name="Line 87"/>
            <p:cNvSpPr>
              <a:spLocks noChangeShapeType="1"/>
            </p:cNvSpPr>
            <p:nvPr/>
          </p:nvSpPr>
          <p:spPr bwMode="auto">
            <a:xfrm>
              <a:off x="1945" y="686"/>
              <a:ext cx="37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4" name="Line 88"/>
            <p:cNvSpPr>
              <a:spLocks noChangeShapeType="1"/>
            </p:cNvSpPr>
            <p:nvPr/>
          </p:nvSpPr>
          <p:spPr bwMode="auto">
            <a:xfrm>
              <a:off x="1991" y="810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5" name="Line 89"/>
            <p:cNvSpPr>
              <a:spLocks noChangeShapeType="1"/>
            </p:cNvSpPr>
            <p:nvPr/>
          </p:nvSpPr>
          <p:spPr bwMode="auto">
            <a:xfrm>
              <a:off x="1991" y="872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6" name="Line 90"/>
            <p:cNvSpPr>
              <a:spLocks noChangeShapeType="1"/>
            </p:cNvSpPr>
            <p:nvPr/>
          </p:nvSpPr>
          <p:spPr bwMode="auto">
            <a:xfrm>
              <a:off x="1991" y="93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7" name="Line 91"/>
            <p:cNvSpPr>
              <a:spLocks noChangeShapeType="1"/>
            </p:cNvSpPr>
            <p:nvPr/>
          </p:nvSpPr>
          <p:spPr bwMode="auto">
            <a:xfrm>
              <a:off x="1960" y="996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8" name="Line 92"/>
            <p:cNvSpPr>
              <a:spLocks noChangeShapeType="1"/>
            </p:cNvSpPr>
            <p:nvPr/>
          </p:nvSpPr>
          <p:spPr bwMode="auto">
            <a:xfrm>
              <a:off x="2688" y="826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29" name="Line 93"/>
            <p:cNvSpPr>
              <a:spLocks noChangeShapeType="1"/>
            </p:cNvSpPr>
            <p:nvPr/>
          </p:nvSpPr>
          <p:spPr bwMode="auto">
            <a:xfrm>
              <a:off x="2688" y="857"/>
              <a:ext cx="20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0" name="Line 94"/>
            <p:cNvSpPr>
              <a:spLocks noChangeShapeType="1"/>
            </p:cNvSpPr>
            <p:nvPr/>
          </p:nvSpPr>
          <p:spPr bwMode="auto">
            <a:xfrm>
              <a:off x="3168" y="720"/>
              <a:ext cx="144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1" name="Line 95"/>
            <p:cNvSpPr>
              <a:spLocks noChangeShapeType="1"/>
            </p:cNvSpPr>
            <p:nvPr/>
          </p:nvSpPr>
          <p:spPr bwMode="auto">
            <a:xfrm>
              <a:off x="2982" y="810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2" name="Line 96"/>
            <p:cNvSpPr>
              <a:spLocks noChangeShapeType="1"/>
            </p:cNvSpPr>
            <p:nvPr/>
          </p:nvSpPr>
          <p:spPr bwMode="auto">
            <a:xfrm>
              <a:off x="2982" y="872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3" name="Line 97"/>
            <p:cNvSpPr>
              <a:spLocks noChangeShapeType="1"/>
            </p:cNvSpPr>
            <p:nvPr/>
          </p:nvSpPr>
          <p:spPr bwMode="auto">
            <a:xfrm>
              <a:off x="2982" y="934"/>
              <a:ext cx="325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4" name="Line 98"/>
            <p:cNvSpPr>
              <a:spLocks noChangeShapeType="1"/>
            </p:cNvSpPr>
            <p:nvPr/>
          </p:nvSpPr>
          <p:spPr bwMode="auto">
            <a:xfrm>
              <a:off x="2951" y="996"/>
              <a:ext cx="35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5" name="Line 99"/>
            <p:cNvSpPr>
              <a:spLocks noChangeShapeType="1"/>
            </p:cNvSpPr>
            <p:nvPr/>
          </p:nvSpPr>
          <p:spPr bwMode="auto">
            <a:xfrm flipV="1">
              <a:off x="1236" y="894"/>
              <a:ext cx="1" cy="1"/>
            </a:xfrm>
            <a:prstGeom prst="line">
              <a:avLst/>
            </a:prstGeom>
            <a:noFill/>
            <a:ln w="4763">
              <a:solidFill>
                <a:srgbClr val="FFD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36" name="Text Box 100"/>
            <p:cNvSpPr txBox="1">
              <a:spLocks noChangeArrowheads="1"/>
            </p:cNvSpPr>
            <p:nvPr/>
          </p:nvSpPr>
          <p:spPr bwMode="auto">
            <a:xfrm>
              <a:off x="384" y="480"/>
              <a:ext cx="4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600">
                  <a:solidFill>
                    <a:schemeClr val="tx1"/>
                  </a:solidFill>
                  <a:latin typeface="Arial" pitchFamily="34" charset="0"/>
                </a:rPr>
                <a:t>proton</a:t>
              </a:r>
            </a:p>
          </p:txBody>
        </p:sp>
        <p:sp>
          <p:nvSpPr>
            <p:cNvPr id="910437" name="Text Box 101"/>
            <p:cNvSpPr txBox="1">
              <a:spLocks noChangeArrowheads="1"/>
            </p:cNvSpPr>
            <p:nvPr/>
          </p:nvSpPr>
          <p:spPr bwMode="auto">
            <a:xfrm>
              <a:off x="720" y="1056"/>
              <a:ext cx="6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N partons</a:t>
              </a:r>
            </a:p>
          </p:txBody>
        </p:sp>
        <p:sp>
          <p:nvSpPr>
            <p:cNvPr id="910438" name="Text Box 102"/>
            <p:cNvSpPr txBox="1">
              <a:spLocks noChangeArrowheads="1"/>
            </p:cNvSpPr>
            <p:nvPr/>
          </p:nvSpPr>
          <p:spPr bwMode="auto">
            <a:xfrm>
              <a:off x="1728" y="1056"/>
              <a:ext cx="198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400">
                  <a:solidFill>
                    <a:schemeClr val="tx1"/>
                  </a:solidFill>
                  <a:latin typeface="Arial" pitchFamily="34" charset="0"/>
                </a:rPr>
                <a:t>any 2 partons can recombine into one</a:t>
              </a:r>
            </a:p>
          </p:txBody>
        </p:sp>
      </p:grpSp>
      <p:sp>
        <p:nvSpPr>
          <p:cNvPr id="910440" name="Rectangle 104"/>
          <p:cNvSpPr>
            <a:spLocks noChangeArrowheads="1"/>
          </p:cNvSpPr>
          <p:nvPr/>
        </p:nvSpPr>
        <p:spPr bwMode="auto">
          <a:xfrm>
            <a:off x="228600" y="3810000"/>
            <a:ext cx="4572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US" sz="3100"/>
          </a:p>
        </p:txBody>
      </p:sp>
      <p:sp>
        <p:nvSpPr>
          <p:cNvPr id="910441" name="Text Box 105"/>
          <p:cNvSpPr txBox="1">
            <a:spLocks noChangeArrowheads="1"/>
          </p:cNvSpPr>
          <p:nvPr/>
        </p:nvSpPr>
        <p:spPr bwMode="auto">
          <a:xfrm>
            <a:off x="5181600" y="2514600"/>
            <a:ext cx="3724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2000" b="1"/>
              <a:t>Regimes of QCD Wave Function</a:t>
            </a:r>
          </a:p>
        </p:txBody>
      </p:sp>
      <p:sp>
        <p:nvSpPr>
          <p:cNvPr id="107" name="Slide Number Placeholder 10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3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916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0"/>
            <a:ext cx="3962400" cy="39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64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baseline="-25000" dirty="0"/>
              <a:t>s</a:t>
            </a:r>
            <a:r>
              <a:rPr lang="en-US" dirty="0"/>
              <a:t> : A </a:t>
            </a:r>
            <a:r>
              <a:rPr lang="en-US" dirty="0" smtClean="0"/>
              <a:t>scale </a:t>
            </a:r>
            <a:r>
              <a:rPr lang="en-US" dirty="0"/>
              <a:t>that </a:t>
            </a:r>
            <a:r>
              <a:rPr lang="en-US" dirty="0" smtClean="0"/>
              <a:t>binds </a:t>
            </a:r>
            <a:r>
              <a:rPr lang="en-US" dirty="0"/>
              <a:t>t</a:t>
            </a:r>
            <a:r>
              <a:rPr lang="en-US" dirty="0" smtClean="0"/>
              <a:t>hem </a:t>
            </a:r>
            <a:r>
              <a:rPr lang="en-US" dirty="0"/>
              <a:t>a</a:t>
            </a:r>
            <a:r>
              <a:rPr lang="en-US" dirty="0" smtClean="0"/>
              <a:t>ll </a:t>
            </a:r>
            <a:endParaRPr lang="en-US" dirty="0"/>
          </a:p>
        </p:txBody>
      </p:sp>
      <p:sp>
        <p:nvSpPr>
          <p:cNvPr id="916484" name="Text Box 4"/>
          <p:cNvSpPr txBox="1">
            <a:spLocks noChangeArrowheads="1"/>
          </p:cNvSpPr>
          <p:nvPr/>
        </p:nvSpPr>
        <p:spPr bwMode="auto">
          <a:xfrm>
            <a:off x="228600" y="5464175"/>
            <a:ext cx="3352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chemeClr val="hlink"/>
                </a:solidFill>
                <a:ea typeface="ＭＳ Ｐゴシック" pitchFamily="34" charset="-128"/>
              </a:rPr>
              <a:t>Freund et al.,  hep-ph/0210139</a:t>
            </a:r>
          </a:p>
        </p:txBody>
      </p:sp>
      <p:sp>
        <p:nvSpPr>
          <p:cNvPr id="916485" name="Text Box 5"/>
          <p:cNvSpPr txBox="1">
            <a:spLocks noChangeArrowheads="1"/>
          </p:cNvSpPr>
          <p:nvPr/>
        </p:nvSpPr>
        <p:spPr bwMode="auto">
          <a:xfrm>
            <a:off x="1066800" y="1117600"/>
            <a:ext cx="23479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ea typeface="ＭＳ Ｐゴシック" pitchFamily="34" charset="-128"/>
              </a:rPr>
              <a:t>Nuclear shadowing</a:t>
            </a:r>
          </a:p>
        </p:txBody>
      </p:sp>
      <p:sp>
        <p:nvSpPr>
          <p:cNvPr id="916486" name="Text Box 6"/>
          <p:cNvSpPr txBox="1">
            <a:spLocks noChangeArrowheads="1"/>
          </p:cNvSpPr>
          <p:nvPr/>
        </p:nvSpPr>
        <p:spPr bwMode="auto">
          <a:xfrm>
            <a:off x="5546725" y="1073150"/>
            <a:ext cx="24257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200">
                <a:ea typeface="ＭＳ Ｐゴシック" pitchFamily="34" charset="-128"/>
              </a:rPr>
              <a:t>Geometrical scaling</a:t>
            </a:r>
          </a:p>
        </p:txBody>
      </p:sp>
      <p:sp>
        <p:nvSpPr>
          <p:cNvPr id="916487" name="Text Box 7"/>
          <p:cNvSpPr txBox="1">
            <a:spLocks noChangeArrowheads="1"/>
          </p:cNvSpPr>
          <p:nvPr/>
        </p:nvSpPr>
        <p:spPr bwMode="auto">
          <a:xfrm>
            <a:off x="381000" y="5867400"/>
            <a:ext cx="8534400" cy="498475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en-US" sz="2600">
                <a:solidFill>
                  <a:schemeClr val="tx1"/>
                </a:solidFill>
              </a:rPr>
              <a:t>Is the wave function of hadrons and nuclei universal at low </a:t>
            </a:r>
            <a:r>
              <a:rPr lang="en-US" sz="2600" i="1">
                <a:solidFill>
                  <a:schemeClr val="tx1"/>
                </a:solidFill>
              </a:rPr>
              <a:t>x</a:t>
            </a:r>
            <a:r>
              <a:rPr lang="en-US" sz="2600">
                <a:solidFill>
                  <a:schemeClr val="tx1"/>
                </a:solidFill>
              </a:rPr>
              <a:t>?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813300" y="1508125"/>
            <a:ext cx="3949700" cy="4044950"/>
            <a:chOff x="3032" y="950"/>
            <a:chExt cx="2488" cy="2548"/>
          </a:xfrm>
        </p:grpSpPr>
        <p:pic>
          <p:nvPicPr>
            <p:cNvPr id="916489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32" y="950"/>
              <a:ext cx="2488" cy="2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16490" name="Rectangle 10"/>
            <p:cNvSpPr>
              <a:spLocks noChangeArrowheads="1"/>
            </p:cNvSpPr>
            <p:nvPr/>
          </p:nvSpPr>
          <p:spPr bwMode="auto">
            <a:xfrm>
              <a:off x="3385" y="1632"/>
              <a:ext cx="528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6491" name="Text Box 11"/>
          <p:cNvSpPr txBox="1">
            <a:spLocks noChangeArrowheads="1"/>
          </p:cNvSpPr>
          <p:nvPr/>
        </p:nvSpPr>
        <p:spPr bwMode="auto">
          <a:xfrm>
            <a:off x="5486400" y="2286000"/>
            <a:ext cx="1135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>
                <a:solidFill>
                  <a:srgbClr val="0000CC"/>
                </a:solidFill>
                <a:sym typeface="Symbol" pitchFamily="18" charset="2"/>
              </a:rPr>
              <a:t>proton  5</a:t>
            </a:r>
          </a:p>
        </p:txBody>
      </p:sp>
      <p:sp>
        <p:nvSpPr>
          <p:cNvPr id="916492" name="Freeform 12"/>
          <p:cNvSpPr>
            <a:spLocks/>
          </p:cNvSpPr>
          <p:nvPr/>
        </p:nvSpPr>
        <p:spPr bwMode="auto">
          <a:xfrm>
            <a:off x="2895600" y="2895600"/>
            <a:ext cx="3200400" cy="762000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1104" y="48"/>
              </a:cxn>
              <a:cxn ang="0">
                <a:pos x="1968" y="432"/>
              </a:cxn>
            </a:cxnLst>
            <a:rect l="0" t="0" r="r" b="b"/>
            <a:pathLst>
              <a:path w="1968" h="432">
                <a:moveTo>
                  <a:pt x="0" y="144"/>
                </a:moveTo>
                <a:cubicBezTo>
                  <a:pt x="388" y="72"/>
                  <a:pt x="776" y="0"/>
                  <a:pt x="1104" y="48"/>
                </a:cubicBezTo>
                <a:cubicBezTo>
                  <a:pt x="1432" y="96"/>
                  <a:pt x="1824" y="368"/>
                  <a:pt x="1968" y="432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16493" name="Text Box 13"/>
          <p:cNvSpPr txBox="1">
            <a:spLocks noChangeArrowheads="1"/>
          </p:cNvSpPr>
          <p:nvPr/>
        </p:nvSpPr>
        <p:spPr bwMode="auto">
          <a:xfrm>
            <a:off x="6324600" y="34290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>
                <a:solidFill>
                  <a:srgbClr val="FF0000"/>
                </a:solidFill>
              </a:rPr>
              <a:t>nuclei</a:t>
            </a:r>
          </a:p>
        </p:txBody>
      </p:sp>
      <p:graphicFrame>
        <p:nvGraphicFramePr>
          <p:cNvPr id="916495" name="Object 15"/>
          <p:cNvGraphicFramePr>
            <a:graphicFrameLocks noChangeAspect="1"/>
          </p:cNvGraphicFramePr>
          <p:nvPr>
            <p:ph idx="1"/>
          </p:nvPr>
        </p:nvGraphicFramePr>
        <p:xfrm>
          <a:off x="6324600" y="5260975"/>
          <a:ext cx="1828800" cy="488950"/>
        </p:xfrm>
        <a:graphic>
          <a:graphicData uri="http://schemas.openxmlformats.org/presentationml/2006/ole">
            <p:oleObj spid="_x0000_s2273282" name="Equation" r:id="rId6" imgW="901440" imgH="241200" progId="Equation.3">
              <p:embed/>
            </p:oleObj>
          </a:graphicData>
        </a:graphic>
      </p:graphicFrame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48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730" name="Picture 2"/>
          <p:cNvPicPr>
            <a:picLocks noChangeArrowheads="1"/>
          </p:cNvPicPr>
          <p:nvPr/>
        </p:nvPicPr>
        <p:blipFill>
          <a:blip r:embed="rId3" cstate="print"/>
          <a:srcRect l="5995" r="3366"/>
          <a:stretch>
            <a:fillRect/>
          </a:stretch>
        </p:blipFill>
        <p:spPr bwMode="auto">
          <a:xfrm>
            <a:off x="5446713" y="2919413"/>
            <a:ext cx="3509962" cy="336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97731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-107950"/>
            <a:ext cx="8937625" cy="911225"/>
          </a:xfrm>
          <a:ln/>
        </p:spPr>
        <p:txBody>
          <a:bodyPr rIns="35717"/>
          <a:lstStyle/>
          <a:p>
            <a:r>
              <a:rPr lang="en-US"/>
              <a:t>Hadronization and Energy Loss</a:t>
            </a:r>
          </a:p>
        </p:txBody>
      </p:sp>
      <p:sp>
        <p:nvSpPr>
          <p:cNvPr id="10977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3213" y="679450"/>
            <a:ext cx="5099050" cy="2571750"/>
          </a:xfrm>
          <a:ln/>
        </p:spPr>
        <p:txBody>
          <a:bodyPr rIns="35717" anchor="ctr"/>
          <a:lstStyle/>
          <a:p>
            <a:pPr marL="57150" indent="0"/>
            <a:r>
              <a:rPr lang="en-US"/>
              <a:t> nDIS: </a:t>
            </a:r>
          </a:p>
          <a:p>
            <a:pPr marL="496888" lvl="1" indent="-342900">
              <a:spcBef>
                <a:spcPts val="700"/>
              </a:spcBef>
              <a:buClr>
                <a:srgbClr val="3B812F"/>
              </a:buClr>
              <a:buSzPct val="125000"/>
            </a:pPr>
            <a:r>
              <a:rPr lang="en-US" sz="2400"/>
              <a:t>Clean measurement in ‘cold’ nuclear matter</a:t>
            </a:r>
          </a:p>
          <a:p>
            <a:pPr marL="496888" lvl="1" indent="-342900">
              <a:spcBef>
                <a:spcPts val="2400"/>
              </a:spcBef>
              <a:buClr>
                <a:srgbClr val="3B812F"/>
              </a:buClr>
              <a:buSzPct val="125000"/>
            </a:pPr>
            <a:r>
              <a:rPr lang="en-US" sz="2400"/>
              <a:t>Suppression of high-p</a:t>
            </a:r>
            <a:r>
              <a:rPr lang="en-US" sz="2400" baseline="-18000"/>
              <a:t>T</a:t>
            </a:r>
            <a:r>
              <a:rPr lang="en-US" sz="2400"/>
              <a:t> hadrons analogous but </a:t>
            </a:r>
            <a:r>
              <a:rPr lang="en-US" sz="2400" i="1"/>
              <a:t>weaker</a:t>
            </a:r>
            <a:r>
              <a:rPr lang="en-US" sz="2400"/>
              <a:t> than at RHIC </a:t>
            </a:r>
          </a:p>
        </p:txBody>
      </p:sp>
      <p:sp>
        <p:nvSpPr>
          <p:cNvPr id="1097733" name="Rectangle 5"/>
          <p:cNvSpPr>
            <a:spLocks/>
          </p:cNvSpPr>
          <p:nvPr/>
        </p:nvSpPr>
        <p:spPr bwMode="auto">
          <a:xfrm>
            <a:off x="147638" y="3367088"/>
            <a:ext cx="5411787" cy="1776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1273" bIns="0" anchor="ctr"/>
          <a:lstStyle/>
          <a:p>
            <a:pPr marL="39688" algn="l" defTabSz="642938" eaLnBrk="1" hangingPunct="1">
              <a:lnSpc>
                <a:spcPct val="80000"/>
              </a:lnSpc>
              <a:spcBef>
                <a:spcPts val="538"/>
              </a:spcBef>
            </a:pPr>
            <a:r>
              <a:rPr lang="en-US">
                <a:cs typeface="Times New Roman" pitchFamily="18" charset="0"/>
                <a:sym typeface="Times New Roman" pitchFamily="18" charset="0"/>
              </a:rPr>
              <a:t>Fundamental question: </a:t>
            </a:r>
          </a:p>
          <a:p>
            <a:pPr marL="39688" algn="l" defTabSz="642938" eaLnBrk="1" hangingPunct="1">
              <a:lnSpc>
                <a:spcPct val="80000"/>
              </a:lnSpc>
              <a:spcBef>
                <a:spcPts val="538"/>
              </a:spcBef>
            </a:pPr>
            <a:r>
              <a:rPr lang="en-US">
                <a:cs typeface="Times New Roman" pitchFamily="18" charset="0"/>
                <a:sym typeface="Times New Roman" pitchFamily="18" charset="0"/>
              </a:rPr>
              <a:t>When do coloured partons get neutralized?</a:t>
            </a:r>
          </a:p>
          <a:p>
            <a:pPr marL="39688" algn="l" defTabSz="642938" eaLnBrk="1" hangingPunct="1">
              <a:lnSpc>
                <a:spcPct val="80000"/>
              </a:lnSpc>
              <a:spcBef>
                <a:spcPts val="538"/>
              </a:spcBef>
            </a:pPr>
            <a:endParaRPr lang="en-US">
              <a:cs typeface="Times New Roman" pitchFamily="18" charset="0"/>
              <a:sym typeface="Times New Roman" pitchFamily="18" charset="0"/>
            </a:endParaRPr>
          </a:p>
          <a:p>
            <a:pPr marL="39688" algn="l" defTabSz="642938" eaLnBrk="1" hangingPunct="1">
              <a:lnSpc>
                <a:spcPct val="80000"/>
              </a:lnSpc>
              <a:spcBef>
                <a:spcPts val="538"/>
              </a:spcBef>
            </a:pPr>
            <a:r>
              <a:rPr lang="en-US">
                <a:cs typeface="Times New Roman" pitchFamily="18" charset="0"/>
                <a:sym typeface="Times New Roman" pitchFamily="18" charset="0"/>
              </a:rPr>
              <a:t>Parton energy loss vs. </a:t>
            </a:r>
          </a:p>
          <a:p>
            <a:pPr marL="39688" algn="l" defTabSz="642938" eaLnBrk="1" hangingPunct="1">
              <a:lnSpc>
                <a:spcPct val="80000"/>
              </a:lnSpc>
              <a:spcBef>
                <a:spcPts val="538"/>
              </a:spcBef>
            </a:pPr>
            <a:r>
              <a:rPr lang="en-US">
                <a:cs typeface="Times New Roman" pitchFamily="18" charset="0"/>
                <a:sym typeface="Times New Roman" pitchFamily="18" charset="0"/>
              </a:rPr>
              <a:t>(pre)hadron absorption</a:t>
            </a:r>
          </a:p>
        </p:txBody>
      </p:sp>
      <p:sp>
        <p:nvSpPr>
          <p:cNvPr id="1097734" name="Rectangle 6"/>
          <p:cNvSpPr>
            <a:spLocks/>
          </p:cNvSpPr>
          <p:nvPr/>
        </p:nvSpPr>
        <p:spPr bwMode="auto">
          <a:xfrm>
            <a:off x="401793" y="5279465"/>
            <a:ext cx="4892365" cy="9694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defTabSz="642938" eaLnBrk="1" hangingPunct="1"/>
            <a:r>
              <a:rPr lang="en-US" sz="2100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Energy transfer in lab rest frame</a:t>
            </a:r>
          </a:p>
          <a:p>
            <a:pPr defTabSz="642938" eaLnBrk="1" hangingPunct="1"/>
            <a:r>
              <a:rPr lang="en-US" sz="2100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EIC: 10-1600 </a:t>
            </a:r>
            <a:r>
              <a:rPr lang="en-US" sz="21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GeV</a:t>
            </a:r>
            <a:r>
              <a:rPr lang="en-US" sz="2100" baseline="300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2</a:t>
            </a:r>
            <a:r>
              <a:rPr lang="en-US" sz="21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    </a:t>
            </a:r>
            <a:r>
              <a:rPr lang="en-US" sz="2100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HERMES: 2-25 </a:t>
            </a:r>
            <a:r>
              <a:rPr lang="en-US" sz="21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GeV</a:t>
            </a:r>
            <a:r>
              <a:rPr lang="en-US" sz="2100" baseline="300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2</a:t>
            </a:r>
            <a:endParaRPr lang="en-US" sz="2100" baseline="30000" dirty="0">
              <a:solidFill>
                <a:schemeClr val="hlink"/>
              </a:solidFill>
              <a:cs typeface="Times New Roman" pitchFamily="18" charset="0"/>
              <a:sym typeface="Times New Roman" pitchFamily="18" charset="0"/>
            </a:endParaRPr>
          </a:p>
          <a:p>
            <a:pPr defTabSz="642938" eaLnBrk="1" hangingPunct="1"/>
            <a:r>
              <a:rPr lang="en-US" sz="2100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EIC can measure </a:t>
            </a:r>
            <a:r>
              <a:rPr lang="en-US" sz="2100" i="1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heavy </a:t>
            </a:r>
            <a:r>
              <a:rPr lang="en-US" sz="2100" i="1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flavor</a:t>
            </a:r>
            <a:r>
              <a:rPr lang="en-US" sz="2100" dirty="0" smtClean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100" dirty="0">
                <a:solidFill>
                  <a:schemeClr val="hlink"/>
                </a:solidFill>
                <a:cs typeface="Times New Roman" pitchFamily="18" charset="0"/>
                <a:sym typeface="Times New Roman" pitchFamily="18" charset="0"/>
              </a:rPr>
              <a:t>energy loss  </a:t>
            </a:r>
          </a:p>
        </p:txBody>
      </p:sp>
      <p:pic>
        <p:nvPicPr>
          <p:cNvPr id="109773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3088" y="865188"/>
            <a:ext cx="3098800" cy="184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7734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308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/>
              <a:t>Exclusive </a:t>
            </a:r>
            <a:r>
              <a:rPr lang="en-US" sz="3600" dirty="0" smtClean="0"/>
              <a:t>processes</a:t>
            </a:r>
            <a:r>
              <a:rPr lang="en-US" sz="3600" dirty="0"/>
              <a:t>: Collider </a:t>
            </a:r>
            <a:r>
              <a:rPr lang="en-US" sz="3600" dirty="0" smtClean="0"/>
              <a:t>energies</a:t>
            </a:r>
            <a:endParaRPr lang="en-US" sz="3600" dirty="0"/>
          </a:p>
        </p:txBody>
      </p:sp>
      <p:pic>
        <p:nvPicPr>
          <p:cNvPr id="1078275" name="Picture 15" descr="weiss_slide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8534400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6875" y="76200"/>
            <a:ext cx="8289925" cy="746125"/>
          </a:xfrm>
        </p:spPr>
        <p:txBody>
          <a:bodyPr/>
          <a:lstStyle/>
          <a:p>
            <a:r>
              <a:rPr lang="en-US" sz="3800" dirty="0" smtClean="0"/>
              <a:t>Gluon imaging with </a:t>
            </a:r>
            <a:r>
              <a:rPr lang="en-US" sz="3800" dirty="0" smtClean="0">
                <a:latin typeface="Comic Sans MS" pitchFamily="66" charset="0"/>
              </a:rPr>
              <a:t>J/</a:t>
            </a:r>
            <a:r>
              <a:rPr lang="el-GR" sz="3800" dirty="0" smtClean="0">
                <a:latin typeface="Comic Sans MS" pitchFamily="66" charset="0"/>
              </a:rPr>
              <a:t>Ψ</a:t>
            </a:r>
            <a:r>
              <a:rPr lang="en-US" sz="3800" dirty="0" smtClean="0">
                <a:latin typeface="Comic Sans MS" pitchFamily="66" charset="0"/>
              </a:rPr>
              <a:t> </a:t>
            </a:r>
            <a:r>
              <a:rPr lang="en-US" sz="3800" dirty="0" smtClean="0"/>
              <a:t>(or </a:t>
            </a:r>
            <a:r>
              <a:rPr lang="en-US" sz="3800" dirty="0" smtClean="0">
                <a:latin typeface="Symbol" pitchFamily="18" charset="2"/>
              </a:rPr>
              <a:t>f</a:t>
            </a:r>
            <a:r>
              <a:rPr lang="en-US" sz="3800" dirty="0" smtClean="0"/>
              <a:t>)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800600" y="3200400"/>
            <a:ext cx="4191000" cy="1524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/>
              <a:t>Physics interest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cs typeface="Times New Roman" pitchFamily="18" charset="0"/>
              </a:rPr>
              <a:t>Valence gluons, dynamical origin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 err="1">
                <a:cs typeface="Times New Roman" pitchFamily="18" charset="0"/>
              </a:rPr>
              <a:t>Chiral</a:t>
            </a:r>
            <a:r>
              <a:rPr lang="en-US" sz="1600" dirty="0">
                <a:cs typeface="Times New Roman" pitchFamily="18" charset="0"/>
              </a:rPr>
              <a:t> dynamics at </a:t>
            </a:r>
            <a:r>
              <a:rPr lang="en-US" sz="1600" i="1" dirty="0">
                <a:cs typeface="Times New Roman" pitchFamily="18" charset="0"/>
              </a:rPr>
              <a:t>b~1/M</a:t>
            </a:r>
            <a:r>
              <a:rPr lang="el-GR" sz="1600" i="1" baseline="-25000" dirty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600" i="1" baseline="-25000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1">
              <a:spcBef>
                <a:spcPct val="20000"/>
              </a:spcBef>
            </a:pPr>
            <a:r>
              <a:rPr lang="en-US" sz="1600" i="1" baseline="-250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200" i="1" dirty="0" err="1">
                <a:cs typeface="Times New Roman" pitchFamily="18" charset="0"/>
              </a:rPr>
              <a:t>Strikman</a:t>
            </a:r>
            <a:r>
              <a:rPr lang="en-US" sz="1200" i="1" dirty="0">
                <a:cs typeface="Times New Roman" pitchFamily="18" charset="0"/>
              </a:rPr>
              <a:t>, Weiss 03/09, Miller 07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1200" i="1" dirty="0">
              <a:cs typeface="Times New Roman" pitchFamily="18" charset="0"/>
            </a:endParaRP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cs typeface="Times New Roman" pitchFamily="18" charset="0"/>
              </a:rPr>
              <a:t>Diffusion in QCD radiation</a:t>
            </a:r>
            <a:endParaRPr lang="en-US" sz="1600" dirty="0"/>
          </a:p>
        </p:txBody>
      </p:sp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43000"/>
            <a:ext cx="365760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4784725" y="1143000"/>
            <a:ext cx="4283075" cy="1828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/>
              <a:t>Transverse spatial distributions from exclusive J/</a:t>
            </a:r>
            <a:r>
              <a:rPr lang="el-GR" sz="1800" dirty="0">
                <a:latin typeface="Times New Roman" pitchFamily="18" charset="0"/>
                <a:cs typeface="Times New Roman" pitchFamily="18" charset="0"/>
              </a:rPr>
              <a:t>ψ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/>
              <a:t>and </a:t>
            </a:r>
            <a:r>
              <a:rPr lang="en-US" sz="1800" dirty="0" smtClean="0">
                <a:latin typeface="Symbol" pitchFamily="18" charset="2"/>
                <a:cs typeface="Times New Roman" pitchFamily="18" charset="0"/>
              </a:rPr>
              <a:t>f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/>
              <a:t>at Q</a:t>
            </a:r>
            <a:r>
              <a:rPr lang="en-US" sz="1800" baseline="30000" dirty="0"/>
              <a:t>2</a:t>
            </a:r>
            <a:r>
              <a:rPr lang="en-US" sz="1800" dirty="0"/>
              <a:t>&gt;10 GeV</a:t>
            </a:r>
            <a:r>
              <a:rPr lang="en-US" sz="1800" baseline="30000" dirty="0"/>
              <a:t>2</a:t>
            </a:r>
            <a:endParaRPr lang="en-US" sz="1800" dirty="0"/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cs typeface="Times New Roman" pitchFamily="18" charset="0"/>
              </a:rPr>
              <a:t>Transverse distribution </a:t>
            </a:r>
            <a:r>
              <a:rPr lang="en-US" sz="1600" i="1" dirty="0">
                <a:cs typeface="Times New Roman" pitchFamily="18" charset="0"/>
              </a:rPr>
              <a:t>directly </a:t>
            </a:r>
            <a:r>
              <a:rPr lang="en-US" sz="1600" dirty="0">
                <a:cs typeface="Times New Roman" pitchFamily="18" charset="0"/>
              </a:rPr>
              <a:t>from </a:t>
            </a:r>
            <a:r>
              <a:rPr lang="el-GR" sz="1600" dirty="0">
                <a:cs typeface="Times New Roman" pitchFamily="18" charset="0"/>
              </a:rPr>
              <a:t>Δ</a:t>
            </a:r>
            <a:r>
              <a:rPr lang="en-US" sz="1600" baseline="-25000" dirty="0">
                <a:cs typeface="Times New Roman" pitchFamily="18" charset="0"/>
              </a:rPr>
              <a:t>T</a:t>
            </a:r>
            <a:r>
              <a:rPr lang="en-US" sz="1600" dirty="0">
                <a:cs typeface="Times New Roman" pitchFamily="18" charset="0"/>
              </a:rPr>
              <a:t> dependence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</a:pPr>
            <a:r>
              <a:rPr lang="en-US" sz="1600" dirty="0">
                <a:cs typeface="Times New Roman" pitchFamily="18" charset="0"/>
              </a:rPr>
              <a:t>Reaction mechanism, QCD description studied at HERA </a:t>
            </a:r>
            <a:r>
              <a:rPr lang="en-US" sz="1200" dirty="0">
                <a:cs typeface="Times New Roman" pitchFamily="18" charset="0"/>
              </a:rPr>
              <a:t>[H1, ZEUS]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800600" y="5029200"/>
            <a:ext cx="4191000" cy="990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dirty="0"/>
              <a:t>Existing data</a:t>
            </a:r>
          </a:p>
          <a:p>
            <a:pPr lvl="1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latin typeface="+mn-lt"/>
                <a:cs typeface="Times New Roman"/>
              </a:rPr>
              <a:t>Transverse area </a:t>
            </a:r>
            <a:r>
              <a:rPr lang="en-US" sz="1600" dirty="0" smtClean="0">
                <a:latin typeface="+mn-lt"/>
                <a:cs typeface="Times New Roman"/>
              </a:rPr>
              <a:t>x &lt; 0.01 </a:t>
            </a:r>
            <a:r>
              <a:rPr lang="en-US" sz="1200" i="1" dirty="0">
                <a:latin typeface="+mn-lt"/>
                <a:cs typeface="Times New Roman"/>
              </a:rPr>
              <a:t>[HERA]</a:t>
            </a:r>
            <a:endParaRPr lang="en-US" sz="1200" i="1" dirty="0">
              <a:latin typeface="+mn-lt"/>
              <a:cs typeface="Times New Roman" pitchFamily="18" charset="0"/>
            </a:endParaRPr>
          </a:p>
          <a:p>
            <a:pPr lvl="1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latin typeface="+mn-lt"/>
                <a:cs typeface="Times New Roman" pitchFamily="18" charset="0"/>
              </a:rPr>
              <a:t>Larger x poorly known </a:t>
            </a:r>
            <a:r>
              <a:rPr lang="en-US" sz="1200" i="1" dirty="0">
                <a:latin typeface="+mn-lt"/>
                <a:cs typeface="Times New Roman" pitchFamily="18" charset="0"/>
              </a:rPr>
              <a:t>[FNAL]</a:t>
            </a:r>
            <a:endParaRPr lang="en-US" sz="1200" i="1" baseline="-25000" dirty="0">
              <a:latin typeface="+mn-lt"/>
              <a:cs typeface="Times New Roman" pitchFamily="18" charset="0"/>
            </a:endParaRPr>
          </a:p>
        </p:txBody>
      </p:sp>
      <p:pic>
        <p:nvPicPr>
          <p:cNvPr id="1639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819400"/>
            <a:ext cx="3886200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4" name="Rectangle 12"/>
          <p:cNvSpPr>
            <a:spLocks noChangeArrowheads="1"/>
          </p:cNvSpPr>
          <p:nvPr/>
        </p:nvSpPr>
        <p:spPr bwMode="auto">
          <a:xfrm>
            <a:off x="0" y="6019800"/>
            <a:ext cx="533400" cy="3810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5" name="TextBox 8"/>
          <p:cNvSpPr txBox="1">
            <a:spLocks noChangeArrowheads="1"/>
          </p:cNvSpPr>
          <p:nvPr/>
        </p:nvSpPr>
        <p:spPr bwMode="auto">
          <a:xfrm>
            <a:off x="152400" y="6230938"/>
            <a:ext cx="17526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i="1">
                <a:solidFill>
                  <a:srgbClr val="147806"/>
                </a:solidFill>
              </a:rPr>
              <a:t>[Weiss INT10-3 report]</a:t>
            </a:r>
            <a:endParaRPr lang="en-US" sz="100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pic>
        <p:nvPicPr>
          <p:cNvPr id="2349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91066"/>
            <a:ext cx="8077200" cy="578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914400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>
            <a:sp3d extrusionH="12700">
              <a:extrusionClr>
                <a:schemeClr val="bg1"/>
              </a:extrusionClr>
            </a:sp3d>
          </a:bodyPr>
          <a:lstStyle/>
          <a:p>
            <a:pPr algn="ctr" defTabSz="914400" fontAlgn="auto">
              <a:lnSpc>
                <a:spcPts val="5600"/>
              </a:lnSpc>
              <a:spcAft>
                <a:spcPts val="0"/>
              </a:spcAft>
              <a:defRPr/>
            </a:pPr>
            <a:endParaRPr lang="en-US" sz="2600" b="1" dirty="0"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ea typeface="+mj-ea"/>
              <a:cs typeface="Comic Sans MS"/>
            </a:endParaRPr>
          </a:p>
        </p:txBody>
      </p:sp>
      <p:pic>
        <p:nvPicPr>
          <p:cNvPr id="26627" name="Bild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965200"/>
            <a:ext cx="7137400" cy="4902200"/>
          </a:xfrm>
          <a:prstGeom prst="rect">
            <a:avLst/>
          </a:prstGeom>
          <a:solidFill>
            <a:srgbClr val="FFFFEF"/>
          </a:solidFill>
          <a:ln w="9525">
            <a:noFill/>
            <a:miter lim="800000"/>
            <a:headEnd/>
            <a:tailEnd/>
          </a:ln>
        </p:spPr>
      </p:pic>
      <p:sp>
        <p:nvSpPr>
          <p:cNvPr id="26629" name="Textfeld 5"/>
          <p:cNvSpPr txBox="1">
            <a:spLocks noChangeArrowheads="1"/>
          </p:cNvSpPr>
          <p:nvPr/>
        </p:nvSpPr>
        <p:spPr bwMode="auto">
          <a:xfrm>
            <a:off x="8207375" y="1350963"/>
            <a:ext cx="936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no y cut</a:t>
            </a:r>
          </a:p>
        </p:txBody>
      </p:sp>
      <p:sp>
        <p:nvSpPr>
          <p:cNvPr id="26630" name="Textfeld 6"/>
          <p:cNvSpPr txBox="1">
            <a:spLocks noChangeArrowheads="1"/>
          </p:cNvSpPr>
          <p:nvPr/>
        </p:nvSpPr>
        <p:spPr bwMode="auto">
          <a:xfrm>
            <a:off x="8294688" y="1643063"/>
            <a:ext cx="762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y &gt; 0.1</a:t>
            </a:r>
          </a:p>
        </p:txBody>
      </p:sp>
      <p:sp>
        <p:nvSpPr>
          <p:cNvPr id="26631" name="Textfeld 7"/>
          <p:cNvSpPr txBox="1">
            <a:spLocks noChangeArrowheads="1"/>
          </p:cNvSpPr>
          <p:nvPr/>
        </p:nvSpPr>
        <p:spPr bwMode="auto">
          <a:xfrm>
            <a:off x="1350962" y="1135063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&gt; 1 GeV</a:t>
            </a:r>
            <a:r>
              <a:rPr lang="en-US" baseline="300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endParaRPr lang="en-US" dirty="0">
              <a:solidFill>
                <a:srgbClr val="0000FF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26633" name="Textfeld 9"/>
          <p:cNvSpPr txBox="1">
            <a:spLocks noChangeArrowheads="1"/>
          </p:cNvSpPr>
          <p:nvPr/>
        </p:nvSpPr>
        <p:spPr bwMode="auto">
          <a:xfrm>
            <a:off x="5086350" y="5829300"/>
            <a:ext cx="1000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20×250</a:t>
            </a:r>
          </a:p>
        </p:txBody>
      </p:sp>
      <p:sp>
        <p:nvSpPr>
          <p:cNvPr id="26634" name="Textfeld 10"/>
          <p:cNvSpPr txBox="1">
            <a:spLocks noChangeArrowheads="1"/>
          </p:cNvSpPr>
          <p:nvPr/>
        </p:nvSpPr>
        <p:spPr bwMode="auto">
          <a:xfrm>
            <a:off x="6643688" y="5829300"/>
            <a:ext cx="819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mic Sans MS" charset="0"/>
                <a:ea typeface="Comic Sans MS" charset="0"/>
                <a:cs typeface="Comic Sans MS" charset="0"/>
              </a:rPr>
              <a:t>HERA</a:t>
            </a:r>
          </a:p>
        </p:txBody>
      </p:sp>
      <p:cxnSp>
        <p:nvCxnSpPr>
          <p:cNvPr id="13" name="Gerade Verbindung 12"/>
          <p:cNvCxnSpPr/>
          <p:nvPr/>
        </p:nvCxnSpPr>
        <p:spPr>
          <a:xfrm rot="5400000" flipH="1" flipV="1">
            <a:off x="5155189" y="4874310"/>
            <a:ext cx="118427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rot="5400000" flipH="1" flipV="1">
            <a:off x="6389689" y="4887912"/>
            <a:ext cx="12430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762000"/>
          </a:xfrm>
        </p:spPr>
        <p:txBody>
          <a:bodyPr/>
          <a:lstStyle/>
          <a:p>
            <a:r>
              <a:rPr lang="en-US" sz="3600" dirty="0" smtClean="0"/>
              <a:t>Charged-current cross section</a:t>
            </a:r>
            <a:endParaRPr lang="en-US" sz="36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67301414"/>
      </p:ext>
    </p:extLst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 txBox="1">
            <a:spLocks/>
          </p:cNvSpPr>
          <p:nvPr/>
        </p:nvSpPr>
        <p:spPr>
          <a:xfrm>
            <a:off x="749300" y="-85090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>
            <a:sp3d extrusionH="12700">
              <a:extrusionClr>
                <a:schemeClr val="bg1"/>
              </a:extrusionClr>
            </a:sp3d>
          </a:bodyPr>
          <a:lstStyle/>
          <a:p>
            <a:pPr algn="ctr" defTabSz="914400" fontAlgn="auto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ea typeface="+mj-ea"/>
              <a:cs typeface="Comic Sans MS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50800"/>
            <a:ext cx="9105900" cy="1016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ea typeface="+mj-ea"/>
              </a:rPr>
              <a:t>Understanding proton spin: Pinning down </a:t>
            </a:r>
            <a:r>
              <a:rPr lang="en-US" sz="4000" dirty="0" smtClean="0"/>
              <a:t> gluon polarization</a:t>
            </a:r>
            <a:endParaRPr lang="en-US" sz="4000" dirty="0">
              <a:ea typeface="+mj-ea"/>
            </a:endParaRPr>
          </a:p>
        </p:txBody>
      </p:sp>
      <p:sp>
        <p:nvSpPr>
          <p:cNvPr id="29706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nn-NO" altLang="ja-JP" smtClean="0"/>
              <a:t>C. Aidala, Duke, February 21, 2012</a:t>
            </a:r>
            <a:endParaRPr lang="en-US" altLang="ja-JP"/>
          </a:p>
        </p:txBody>
      </p:sp>
      <p:pic>
        <p:nvPicPr>
          <p:cNvPr id="20" name="Bild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2255520"/>
            <a:ext cx="6120765" cy="41452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</p:pic>
      <p:graphicFrame>
        <p:nvGraphicFramePr>
          <p:cNvPr id="2264067" name="Object 3"/>
          <p:cNvGraphicFramePr>
            <a:graphicFrameLocks noChangeAspect="1"/>
          </p:cNvGraphicFramePr>
          <p:nvPr/>
        </p:nvGraphicFramePr>
        <p:xfrm>
          <a:off x="3875087" y="1299984"/>
          <a:ext cx="4811713" cy="833616"/>
        </p:xfrm>
        <a:graphic>
          <a:graphicData uri="http://schemas.openxmlformats.org/presentationml/2006/ole">
            <p:oleObj spid="_x0000_s2405378" name="Equation" r:id="rId5" imgW="1498320" imgH="393480" progId="Equation.3">
              <p:embed/>
            </p:oleObj>
          </a:graphicData>
        </a:graphic>
      </p:graphicFrame>
      <p:cxnSp>
        <p:nvCxnSpPr>
          <p:cNvPr id="19" name="Straight Arrow Connector 18"/>
          <p:cNvCxnSpPr/>
          <p:nvPr/>
        </p:nvCxnSpPr>
        <p:spPr bwMode="auto">
          <a:xfrm rot="5400000">
            <a:off x="4229100" y="4686300"/>
            <a:ext cx="12954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 flipH="1" flipV="1">
            <a:off x="3139966" y="4953000"/>
            <a:ext cx="1981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-23201" y="2590800"/>
            <a:ext cx="20946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1 month running</a:t>
            </a:r>
          </a:p>
          <a:p>
            <a:r>
              <a:rPr lang="en-US" sz="2200" dirty="0" smtClean="0"/>
              <a:t>11x100 GeV</a:t>
            </a:r>
            <a:r>
              <a:rPr lang="en-US" sz="2200" baseline="30000" dirty="0" smtClean="0"/>
              <a:t>2</a:t>
            </a:r>
            <a:endParaRPr lang="en-US" sz="2200" dirty="0" smtClean="0"/>
          </a:p>
          <a:p>
            <a:r>
              <a:rPr lang="en-US" sz="2200" dirty="0" smtClean="0"/>
              <a:t> or 5x250 GeV</a:t>
            </a:r>
            <a:r>
              <a:rPr lang="en-US" sz="2200" baseline="30000" dirty="0" smtClean="0"/>
              <a:t>2</a:t>
            </a:r>
            <a:endParaRPr lang="en-US" sz="22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501276" y="3565634"/>
            <a:ext cx="267092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5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EIC projected uncertainty</a:t>
            </a:r>
            <a:endParaRPr lang="en-US" sz="155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512" y="1371600"/>
            <a:ext cx="3719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Helicity</a:t>
            </a:r>
            <a:r>
              <a:rPr lang="en-US" dirty="0" smtClean="0"/>
              <a:t> sum rule for proton: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7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DAAC23-5EAE-445C-8F6B-BB60B2E4B24A}" type="slidenum">
              <a:rPr lang="en-US"/>
              <a:pPr/>
              <a:t>6</a:t>
            </a:fld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219200" y="1174750"/>
            <a:ext cx="6705600" cy="2743200"/>
            <a:chOff x="768" y="681"/>
            <a:chExt cx="4224" cy="1728"/>
          </a:xfrm>
        </p:grpSpPr>
        <p:sp>
          <p:nvSpPr>
            <p:cNvPr id="1414147" name="Rectangle 3"/>
            <p:cNvSpPr>
              <a:spLocks noChangeArrowheads="1"/>
            </p:cNvSpPr>
            <p:nvPr/>
          </p:nvSpPr>
          <p:spPr bwMode="auto">
            <a:xfrm>
              <a:off x="768" y="681"/>
              <a:ext cx="4224" cy="172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14148" name="Oval 4"/>
            <p:cNvSpPr>
              <a:spLocks noChangeArrowheads="1"/>
            </p:cNvSpPr>
            <p:nvPr/>
          </p:nvSpPr>
          <p:spPr bwMode="auto">
            <a:xfrm>
              <a:off x="1527" y="1875"/>
              <a:ext cx="391" cy="373"/>
            </a:xfrm>
            <a:prstGeom prst="ellipse">
              <a:avLst/>
            </a:prstGeom>
            <a:solidFill>
              <a:srgbClr val="FF85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49" name="Oval 5"/>
            <p:cNvSpPr>
              <a:spLocks noChangeArrowheads="1"/>
            </p:cNvSpPr>
            <p:nvPr/>
          </p:nvSpPr>
          <p:spPr bwMode="auto">
            <a:xfrm>
              <a:off x="1536" y="901"/>
              <a:ext cx="401" cy="381"/>
            </a:xfrm>
            <a:prstGeom prst="ellipse">
              <a:avLst/>
            </a:prstGeom>
            <a:solidFill>
              <a:srgbClr val="9DCEFF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0" name="Line 6"/>
            <p:cNvSpPr>
              <a:spLocks noChangeShapeType="1"/>
            </p:cNvSpPr>
            <p:nvPr/>
          </p:nvSpPr>
          <p:spPr bwMode="auto">
            <a:xfrm>
              <a:off x="1105" y="977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1" name="Line 7"/>
            <p:cNvSpPr>
              <a:spLocks noChangeShapeType="1"/>
            </p:cNvSpPr>
            <p:nvPr/>
          </p:nvSpPr>
          <p:spPr bwMode="auto">
            <a:xfrm>
              <a:off x="1105" y="1129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2" name="Line 8"/>
            <p:cNvSpPr>
              <a:spLocks noChangeShapeType="1"/>
            </p:cNvSpPr>
            <p:nvPr/>
          </p:nvSpPr>
          <p:spPr bwMode="auto">
            <a:xfrm>
              <a:off x="1115" y="2141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3" name="Line 9"/>
            <p:cNvSpPr>
              <a:spLocks noChangeShapeType="1"/>
            </p:cNvSpPr>
            <p:nvPr/>
          </p:nvSpPr>
          <p:spPr bwMode="auto">
            <a:xfrm>
              <a:off x="1115" y="1993"/>
              <a:ext cx="42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4" name="Rectangle 10"/>
            <p:cNvSpPr>
              <a:spLocks noChangeArrowheads="1"/>
            </p:cNvSpPr>
            <p:nvPr/>
          </p:nvSpPr>
          <p:spPr bwMode="auto">
            <a:xfrm>
              <a:off x="2561" y="1413"/>
              <a:ext cx="1040" cy="324"/>
            </a:xfrm>
            <a:prstGeom prst="rect">
              <a:avLst/>
            </a:prstGeom>
            <a:noFill/>
            <a:ln w="19050">
              <a:solidFill>
                <a:srgbClr val="00E00B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5" name="Line 11"/>
            <p:cNvSpPr>
              <a:spLocks noChangeShapeType="1"/>
            </p:cNvSpPr>
            <p:nvPr/>
          </p:nvSpPr>
          <p:spPr bwMode="auto">
            <a:xfrm>
              <a:off x="1937" y="1125"/>
              <a:ext cx="641" cy="4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6" name="Line 12"/>
            <p:cNvSpPr>
              <a:spLocks noChangeShapeType="1"/>
            </p:cNvSpPr>
            <p:nvPr/>
          </p:nvSpPr>
          <p:spPr bwMode="auto">
            <a:xfrm flipV="1">
              <a:off x="1874" y="751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7" name="Line 13"/>
            <p:cNvSpPr>
              <a:spLocks noChangeShapeType="1"/>
            </p:cNvSpPr>
            <p:nvPr/>
          </p:nvSpPr>
          <p:spPr bwMode="auto">
            <a:xfrm>
              <a:off x="1889" y="2177"/>
              <a:ext cx="292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8" name="Line 14"/>
            <p:cNvSpPr>
              <a:spLocks noChangeShapeType="1"/>
            </p:cNvSpPr>
            <p:nvPr/>
          </p:nvSpPr>
          <p:spPr bwMode="auto">
            <a:xfrm>
              <a:off x="1869" y="2193"/>
              <a:ext cx="292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59" name="Line 15"/>
            <p:cNvSpPr>
              <a:spLocks noChangeShapeType="1"/>
            </p:cNvSpPr>
            <p:nvPr/>
          </p:nvSpPr>
          <p:spPr bwMode="auto">
            <a:xfrm>
              <a:off x="1849" y="2217"/>
              <a:ext cx="292" cy="1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0" name="Line 16"/>
            <p:cNvSpPr>
              <a:spLocks noChangeShapeType="1"/>
            </p:cNvSpPr>
            <p:nvPr/>
          </p:nvSpPr>
          <p:spPr bwMode="auto">
            <a:xfrm flipV="1">
              <a:off x="1911" y="789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1" name="Line 17"/>
            <p:cNvSpPr>
              <a:spLocks noChangeShapeType="1"/>
            </p:cNvSpPr>
            <p:nvPr/>
          </p:nvSpPr>
          <p:spPr bwMode="auto">
            <a:xfrm flipV="1">
              <a:off x="1901" y="759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2" name="Line 18"/>
            <p:cNvSpPr>
              <a:spLocks noChangeShapeType="1"/>
            </p:cNvSpPr>
            <p:nvPr/>
          </p:nvSpPr>
          <p:spPr bwMode="auto">
            <a:xfrm flipV="1">
              <a:off x="1865" y="733"/>
              <a:ext cx="30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63" name="Text Box 19"/>
            <p:cNvSpPr txBox="1">
              <a:spLocks noChangeArrowheads="1"/>
            </p:cNvSpPr>
            <p:nvPr/>
          </p:nvSpPr>
          <p:spPr bwMode="auto">
            <a:xfrm>
              <a:off x="2351" y="1195"/>
              <a:ext cx="17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US" sz="1400" b="1">
                  <a:solidFill>
                    <a:schemeClr val="accent2"/>
                  </a:solidFill>
                  <a:latin typeface="Comic Sans MS" pitchFamily="66" charset="0"/>
                </a:rPr>
                <a:t>Hard Scattering Process</a:t>
              </a:r>
            </a:p>
          </p:txBody>
        </p:sp>
        <p:sp>
          <p:nvSpPr>
            <p:cNvPr id="1414164" name="Line 20"/>
            <p:cNvSpPr>
              <a:spLocks noChangeShapeType="1"/>
            </p:cNvSpPr>
            <p:nvPr/>
          </p:nvSpPr>
          <p:spPr bwMode="auto">
            <a:xfrm>
              <a:off x="2578" y="1592"/>
              <a:ext cx="96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14165" name="Object 21"/>
            <p:cNvGraphicFramePr>
              <a:graphicFrameLocks noChangeAspect="1"/>
            </p:cNvGraphicFramePr>
            <p:nvPr/>
          </p:nvGraphicFramePr>
          <p:xfrm>
            <a:off x="1255" y="1784"/>
            <a:ext cx="123" cy="174"/>
          </p:xfrm>
          <a:graphic>
            <a:graphicData uri="http://schemas.openxmlformats.org/presentationml/2006/ole">
              <p:oleObj spid="_x0000_s2403331" name="Equation" r:id="rId4" imgW="152280" imgH="215640" progId="">
                <p:embed/>
              </p:oleObj>
            </a:graphicData>
          </a:graphic>
        </p:graphicFrame>
        <p:graphicFrame>
          <p:nvGraphicFramePr>
            <p:cNvPr id="1414166" name="Object 22"/>
            <p:cNvGraphicFramePr>
              <a:graphicFrameLocks noChangeAspect="1"/>
            </p:cNvGraphicFramePr>
            <p:nvPr/>
          </p:nvGraphicFramePr>
          <p:xfrm>
            <a:off x="1954" y="1634"/>
            <a:ext cx="246" cy="174"/>
          </p:xfrm>
          <a:graphic>
            <a:graphicData uri="http://schemas.openxmlformats.org/presentationml/2006/ole">
              <p:oleObj spid="_x0000_s2403332" name="Equation" r:id="rId5" imgW="304560" imgH="215640" progId="">
                <p:embed/>
              </p:oleObj>
            </a:graphicData>
          </a:graphic>
        </p:graphicFrame>
        <p:graphicFrame>
          <p:nvGraphicFramePr>
            <p:cNvPr id="1414167" name="Object 23"/>
            <p:cNvGraphicFramePr>
              <a:graphicFrameLocks noChangeAspect="1"/>
            </p:cNvGraphicFramePr>
            <p:nvPr/>
          </p:nvGraphicFramePr>
          <p:xfrm>
            <a:off x="1287" y="776"/>
            <a:ext cx="113" cy="174"/>
          </p:xfrm>
          <a:graphic>
            <a:graphicData uri="http://schemas.openxmlformats.org/presentationml/2006/ole">
              <p:oleObj spid="_x0000_s2403333" name="Equation" r:id="rId6" imgW="139680" imgH="215640" progId="">
                <p:embed/>
              </p:oleObj>
            </a:graphicData>
          </a:graphic>
        </p:graphicFrame>
        <p:graphicFrame>
          <p:nvGraphicFramePr>
            <p:cNvPr id="1414168" name="Object 24"/>
            <p:cNvGraphicFramePr>
              <a:graphicFrameLocks noChangeAspect="1"/>
            </p:cNvGraphicFramePr>
            <p:nvPr/>
          </p:nvGraphicFramePr>
          <p:xfrm>
            <a:off x="2150" y="1112"/>
            <a:ext cx="225" cy="174"/>
          </p:xfrm>
          <a:graphic>
            <a:graphicData uri="http://schemas.openxmlformats.org/presentationml/2006/ole">
              <p:oleObj spid="_x0000_s2403334" name="Equation" r:id="rId7" imgW="279360" imgH="215640" progId="">
                <p:embed/>
              </p:oleObj>
            </a:graphicData>
          </a:graphic>
        </p:graphicFrame>
        <p:grpSp>
          <p:nvGrpSpPr>
            <p:cNvPr id="3" name="Group 25"/>
            <p:cNvGrpSpPr>
              <a:grpSpLocks/>
            </p:cNvGrpSpPr>
            <p:nvPr/>
          </p:nvGrpSpPr>
          <p:grpSpPr bwMode="auto">
            <a:xfrm rot="-1546555">
              <a:off x="1884" y="1844"/>
              <a:ext cx="444" cy="122"/>
              <a:chOff x="2291" y="2513"/>
              <a:chExt cx="1199" cy="188"/>
            </a:xfrm>
          </p:grpSpPr>
          <p:sp>
            <p:nvSpPr>
              <p:cNvPr id="1414170" name="Freeform 26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1" name="Freeform 27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2" name="Freeform 28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3" name="Freeform 29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74" name="Freeform 30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14175" name="Line 31"/>
            <p:cNvSpPr>
              <a:spLocks noChangeShapeType="1"/>
            </p:cNvSpPr>
            <p:nvPr/>
          </p:nvSpPr>
          <p:spPr bwMode="auto">
            <a:xfrm flipV="1">
              <a:off x="3909" y="1363"/>
              <a:ext cx="145" cy="5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6" name="Line 32"/>
            <p:cNvSpPr>
              <a:spLocks noChangeShapeType="1"/>
            </p:cNvSpPr>
            <p:nvPr/>
          </p:nvSpPr>
          <p:spPr bwMode="auto">
            <a:xfrm>
              <a:off x="3954" y="1414"/>
              <a:ext cx="132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7" name="Line 33"/>
            <p:cNvSpPr>
              <a:spLocks noChangeShapeType="1"/>
            </p:cNvSpPr>
            <p:nvPr/>
          </p:nvSpPr>
          <p:spPr bwMode="auto">
            <a:xfrm rot="20991552" flipV="1">
              <a:off x="3849" y="1095"/>
              <a:ext cx="28" cy="2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8" name="Line 34"/>
            <p:cNvSpPr>
              <a:spLocks noChangeShapeType="1"/>
            </p:cNvSpPr>
            <p:nvPr/>
          </p:nvSpPr>
          <p:spPr bwMode="auto">
            <a:xfrm flipV="1">
              <a:off x="3905" y="951"/>
              <a:ext cx="55" cy="3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79" name="Line 35"/>
            <p:cNvSpPr>
              <a:spLocks noChangeShapeType="1"/>
            </p:cNvSpPr>
            <p:nvPr/>
          </p:nvSpPr>
          <p:spPr bwMode="auto">
            <a:xfrm flipV="1">
              <a:off x="3912" y="1239"/>
              <a:ext cx="96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80" name="Line 36"/>
            <p:cNvSpPr>
              <a:spLocks noChangeShapeType="1"/>
            </p:cNvSpPr>
            <p:nvPr/>
          </p:nvSpPr>
          <p:spPr bwMode="auto">
            <a:xfrm flipV="1">
              <a:off x="3877" y="1095"/>
              <a:ext cx="35" cy="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81" name="Line 37"/>
            <p:cNvSpPr>
              <a:spLocks noChangeShapeType="1"/>
            </p:cNvSpPr>
            <p:nvPr/>
          </p:nvSpPr>
          <p:spPr bwMode="auto">
            <a:xfrm flipV="1">
              <a:off x="3901" y="921"/>
              <a:ext cx="155" cy="47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38"/>
            <p:cNvGrpSpPr>
              <a:grpSpLocks/>
            </p:cNvGrpSpPr>
            <p:nvPr/>
          </p:nvGrpSpPr>
          <p:grpSpPr bwMode="auto">
            <a:xfrm rot="-1546555">
              <a:off x="2250" y="1664"/>
              <a:ext cx="444" cy="122"/>
              <a:chOff x="2291" y="2513"/>
              <a:chExt cx="1199" cy="188"/>
            </a:xfrm>
          </p:grpSpPr>
          <p:sp>
            <p:nvSpPr>
              <p:cNvPr id="1414183" name="Freeform 39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4" name="Freeform 40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5" name="Freeform 41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6" name="Freeform 42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87" name="Freeform 43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aphicFrame>
          <p:nvGraphicFramePr>
            <p:cNvPr id="1414188" name="Object 44"/>
            <p:cNvGraphicFramePr>
              <a:graphicFrameLocks noChangeAspect="1"/>
            </p:cNvGraphicFramePr>
            <p:nvPr/>
          </p:nvGraphicFramePr>
          <p:xfrm>
            <a:off x="3014" y="1439"/>
            <a:ext cx="103" cy="154"/>
          </p:xfrm>
          <a:graphic>
            <a:graphicData uri="http://schemas.openxmlformats.org/presentationml/2006/ole">
              <p:oleObj spid="_x0000_s2403335" name="Equation" r:id="rId8" imgW="126720" imgH="190440" progId="">
                <p:embed/>
              </p:oleObj>
            </a:graphicData>
          </a:graphic>
        </p:graphicFrame>
        <p:sp>
          <p:nvSpPr>
            <p:cNvPr id="1414189" name="Line 45"/>
            <p:cNvSpPr>
              <a:spLocks noChangeShapeType="1"/>
            </p:cNvSpPr>
            <p:nvPr/>
          </p:nvSpPr>
          <p:spPr bwMode="auto">
            <a:xfrm flipV="1">
              <a:off x="3543" y="1408"/>
              <a:ext cx="342" cy="1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endParaRPr lang="en-US"/>
            </a:p>
          </p:txBody>
        </p:sp>
        <p:graphicFrame>
          <p:nvGraphicFramePr>
            <p:cNvPr id="1414190" name="Object 46"/>
            <p:cNvGraphicFramePr>
              <a:graphicFrameLocks noChangeAspect="1"/>
            </p:cNvGraphicFramePr>
            <p:nvPr/>
          </p:nvGraphicFramePr>
          <p:xfrm>
            <a:off x="2784" y="1785"/>
            <a:ext cx="572" cy="262"/>
          </p:xfrm>
          <a:graphic>
            <a:graphicData uri="http://schemas.openxmlformats.org/presentationml/2006/ole">
              <p:oleObj spid="_x0000_s2403336" name="Equation" r:id="rId9" imgW="444240" imgH="203040" progId="Equation.3">
                <p:embed/>
              </p:oleObj>
            </a:graphicData>
          </a:graphic>
        </p:graphicFrame>
        <p:grpSp>
          <p:nvGrpSpPr>
            <p:cNvPr id="5" name="Group 47"/>
            <p:cNvGrpSpPr>
              <a:grpSpLocks/>
            </p:cNvGrpSpPr>
            <p:nvPr/>
          </p:nvGrpSpPr>
          <p:grpSpPr bwMode="auto">
            <a:xfrm rot="1595871">
              <a:off x="3531" y="1650"/>
              <a:ext cx="444" cy="122"/>
              <a:chOff x="2291" y="2513"/>
              <a:chExt cx="1199" cy="188"/>
            </a:xfrm>
          </p:grpSpPr>
          <p:sp>
            <p:nvSpPr>
              <p:cNvPr id="1414192" name="Freeform 48"/>
              <p:cNvSpPr>
                <a:spLocks/>
              </p:cNvSpPr>
              <p:nvPr/>
            </p:nvSpPr>
            <p:spPr bwMode="auto">
              <a:xfrm>
                <a:off x="2291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3" name="Freeform 49"/>
              <p:cNvSpPr>
                <a:spLocks/>
              </p:cNvSpPr>
              <p:nvPr/>
            </p:nvSpPr>
            <p:spPr bwMode="auto">
              <a:xfrm>
                <a:off x="2513" y="2515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4" name="Freeform 50"/>
              <p:cNvSpPr>
                <a:spLocks/>
              </p:cNvSpPr>
              <p:nvPr/>
            </p:nvSpPr>
            <p:spPr bwMode="auto">
              <a:xfrm>
                <a:off x="2737" y="251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5" name="Freeform 51"/>
              <p:cNvSpPr>
                <a:spLocks/>
              </p:cNvSpPr>
              <p:nvPr/>
            </p:nvSpPr>
            <p:spPr bwMode="auto">
              <a:xfrm>
                <a:off x="2957" y="2517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4196" name="Freeform 52"/>
              <p:cNvSpPr>
                <a:spLocks/>
              </p:cNvSpPr>
              <p:nvPr/>
            </p:nvSpPr>
            <p:spPr bwMode="auto">
              <a:xfrm>
                <a:off x="3173" y="2523"/>
                <a:ext cx="317" cy="178"/>
              </a:xfrm>
              <a:custGeom>
                <a:avLst/>
                <a:gdLst/>
                <a:ahLst/>
                <a:cxnLst>
                  <a:cxn ang="0">
                    <a:pos x="0" y="95"/>
                  </a:cxn>
                  <a:cxn ang="0">
                    <a:pos x="19" y="32"/>
                  </a:cxn>
                  <a:cxn ang="0">
                    <a:pos x="146" y="0"/>
                  </a:cxn>
                  <a:cxn ang="0">
                    <a:pos x="247" y="25"/>
                  </a:cxn>
                  <a:cxn ang="0">
                    <a:pos x="298" y="139"/>
                  </a:cxn>
                  <a:cxn ang="0">
                    <a:pos x="241" y="171"/>
                  </a:cxn>
                  <a:cxn ang="0">
                    <a:pos x="241" y="32"/>
                  </a:cxn>
                  <a:cxn ang="0">
                    <a:pos x="317" y="13"/>
                  </a:cxn>
                </a:cxnLst>
                <a:rect l="0" t="0" r="r" b="b"/>
                <a:pathLst>
                  <a:path w="317" h="178">
                    <a:moveTo>
                      <a:pt x="0" y="95"/>
                    </a:moveTo>
                    <a:cubicBezTo>
                      <a:pt x="6" y="77"/>
                      <a:pt x="8" y="47"/>
                      <a:pt x="19" y="32"/>
                    </a:cubicBezTo>
                    <a:cubicBezTo>
                      <a:pt x="43" y="1"/>
                      <a:pt x="114" y="4"/>
                      <a:pt x="146" y="0"/>
                    </a:cubicBezTo>
                    <a:cubicBezTo>
                      <a:pt x="179" y="10"/>
                      <a:pt x="214" y="14"/>
                      <a:pt x="247" y="25"/>
                    </a:cubicBezTo>
                    <a:cubicBezTo>
                      <a:pt x="272" y="62"/>
                      <a:pt x="285" y="96"/>
                      <a:pt x="298" y="139"/>
                    </a:cubicBezTo>
                    <a:cubicBezTo>
                      <a:pt x="289" y="178"/>
                      <a:pt x="280" y="178"/>
                      <a:pt x="241" y="171"/>
                    </a:cubicBezTo>
                    <a:cubicBezTo>
                      <a:pt x="228" y="129"/>
                      <a:pt x="218" y="72"/>
                      <a:pt x="241" y="32"/>
                    </a:cubicBezTo>
                    <a:cubicBezTo>
                      <a:pt x="254" y="9"/>
                      <a:pt x="298" y="13"/>
                      <a:pt x="317" y="13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14197" name="Line 53"/>
            <p:cNvSpPr>
              <a:spLocks noChangeShapeType="1"/>
            </p:cNvSpPr>
            <p:nvPr/>
          </p:nvSpPr>
          <p:spPr bwMode="auto">
            <a:xfrm>
              <a:off x="3936" y="1833"/>
              <a:ext cx="33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98" name="Line 54"/>
            <p:cNvSpPr>
              <a:spLocks noChangeShapeType="1"/>
            </p:cNvSpPr>
            <p:nvPr/>
          </p:nvSpPr>
          <p:spPr bwMode="auto">
            <a:xfrm rot="-608448">
              <a:off x="3935" y="1758"/>
              <a:ext cx="24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199" name="Line 55"/>
            <p:cNvSpPr>
              <a:spLocks noChangeShapeType="1"/>
            </p:cNvSpPr>
            <p:nvPr/>
          </p:nvSpPr>
          <p:spPr bwMode="auto">
            <a:xfrm rot="-608448">
              <a:off x="3943" y="1786"/>
              <a:ext cx="284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200" name="Line 56"/>
            <p:cNvSpPr>
              <a:spLocks noChangeShapeType="1"/>
            </p:cNvSpPr>
            <p:nvPr/>
          </p:nvSpPr>
          <p:spPr bwMode="auto">
            <a:xfrm rot="-608448">
              <a:off x="3932" y="1845"/>
              <a:ext cx="99" cy="1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201" name="Line 57"/>
            <p:cNvSpPr>
              <a:spLocks noChangeShapeType="1"/>
            </p:cNvSpPr>
            <p:nvPr/>
          </p:nvSpPr>
          <p:spPr bwMode="auto">
            <a:xfrm>
              <a:off x="3948" y="1778"/>
              <a:ext cx="132" cy="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4202" name="Line 58"/>
            <p:cNvSpPr>
              <a:spLocks noChangeShapeType="1"/>
            </p:cNvSpPr>
            <p:nvPr/>
          </p:nvSpPr>
          <p:spPr bwMode="auto">
            <a:xfrm>
              <a:off x="3936" y="1833"/>
              <a:ext cx="102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14203" name="Object 59"/>
            <p:cNvGraphicFramePr>
              <a:graphicFrameLocks noChangeAspect="1"/>
            </p:cNvGraphicFramePr>
            <p:nvPr/>
          </p:nvGraphicFramePr>
          <p:xfrm>
            <a:off x="4080" y="816"/>
            <a:ext cx="538" cy="320"/>
          </p:xfrm>
          <a:graphic>
            <a:graphicData uri="http://schemas.openxmlformats.org/presentationml/2006/ole">
              <p:oleObj spid="_x0000_s2403337" name="Equation" r:id="rId10" imgW="469800" imgH="279360" progId="Equation.3">
                <p:embed/>
              </p:oleObj>
            </a:graphicData>
          </a:graphic>
        </p:graphicFrame>
        <p:sp>
          <p:nvSpPr>
            <p:cNvPr id="1414204" name="Text Box 60"/>
            <p:cNvSpPr txBox="1">
              <a:spLocks noChangeArrowheads="1"/>
            </p:cNvSpPr>
            <p:nvPr/>
          </p:nvSpPr>
          <p:spPr bwMode="auto">
            <a:xfrm>
              <a:off x="4272" y="1824"/>
              <a:ext cx="23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414205" name="Text Box 61"/>
            <p:cNvSpPr txBox="1">
              <a:spLocks noChangeArrowheads="1"/>
            </p:cNvSpPr>
            <p:nvPr/>
          </p:nvSpPr>
          <p:spPr bwMode="auto">
            <a:xfrm>
              <a:off x="1520" y="969"/>
              <a:ext cx="4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q(x</a:t>
              </a:r>
              <a:r>
                <a:rPr lang="en-US" sz="1800" baseline="-18000" dirty="0">
                  <a:solidFill>
                    <a:schemeClr val="tx1"/>
                  </a:solidFill>
                  <a:latin typeface="Comic Sans MS" pitchFamily="66" charset="0"/>
                </a:rPr>
                <a:t>1</a:t>
              </a:r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)</a:t>
              </a:r>
            </a:p>
          </p:txBody>
        </p:sp>
        <p:sp>
          <p:nvSpPr>
            <p:cNvPr id="1414206" name="Text Box 62"/>
            <p:cNvSpPr txBox="1">
              <a:spLocks noChangeArrowheads="1"/>
            </p:cNvSpPr>
            <p:nvPr/>
          </p:nvSpPr>
          <p:spPr bwMode="auto">
            <a:xfrm>
              <a:off x="1502" y="1929"/>
              <a:ext cx="4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g(x</a:t>
              </a:r>
              <a:r>
                <a:rPr lang="en-US" sz="1800" baseline="-18000" dirty="0">
                  <a:solidFill>
                    <a:schemeClr val="tx1"/>
                  </a:solidFill>
                  <a:latin typeface="Comic Sans MS" pitchFamily="66" charset="0"/>
                </a:rPr>
                <a:t>2</a:t>
              </a:r>
              <a:r>
                <a:rPr lang="en-US" sz="1800" dirty="0">
                  <a:solidFill>
                    <a:schemeClr val="tx1"/>
                  </a:solidFill>
                  <a:latin typeface="Comic Sans MS" pitchFamily="66" charset="0"/>
                </a:rPr>
                <a:t>)</a:t>
              </a:r>
            </a:p>
          </p:txBody>
        </p:sp>
      </p:grpSp>
      <p:sp>
        <p:nvSpPr>
          <p:cNvPr id="1414207" name="Line 63"/>
          <p:cNvSpPr>
            <a:spLocks noChangeShapeType="1"/>
          </p:cNvSpPr>
          <p:nvPr/>
        </p:nvSpPr>
        <p:spPr bwMode="auto">
          <a:xfrm>
            <a:off x="3048000" y="4594225"/>
            <a:ext cx="2209800" cy="0"/>
          </a:xfrm>
          <a:prstGeom prst="line">
            <a:avLst/>
          </a:prstGeom>
          <a:noFill/>
          <a:ln w="38100">
            <a:solidFill>
              <a:srgbClr val="FF85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08" name="Rectangle 6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sz="4200" dirty="0"/>
              <a:t>Predictive </a:t>
            </a:r>
            <a:r>
              <a:rPr lang="en-US" sz="4200" dirty="0" smtClean="0"/>
              <a:t>power </a:t>
            </a:r>
            <a:r>
              <a:rPr lang="en-US" sz="4200" dirty="0"/>
              <a:t>of </a:t>
            </a:r>
            <a:r>
              <a:rPr lang="en-US" sz="4200" dirty="0" err="1" smtClean="0"/>
              <a:t>pQCD</a:t>
            </a:r>
            <a:endParaRPr lang="en-US" sz="4200" dirty="0"/>
          </a:p>
        </p:txBody>
      </p:sp>
      <p:sp>
        <p:nvSpPr>
          <p:cNvPr id="1414209" name="Rectangle 65"/>
          <p:cNvSpPr>
            <a:spLocks noChangeArrowheads="1"/>
          </p:cNvSpPr>
          <p:nvPr/>
        </p:nvSpPr>
        <p:spPr bwMode="auto">
          <a:xfrm>
            <a:off x="304800" y="4649788"/>
            <a:ext cx="8458200" cy="19796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 algn="l">
              <a:spcBef>
                <a:spcPct val="20000"/>
              </a:spcBef>
            </a:pPr>
            <a:r>
              <a:rPr lang="en-US" sz="2000" dirty="0" smtClean="0">
                <a:solidFill>
                  <a:srgbClr val="FFFFCC"/>
                </a:solidFill>
              </a:rPr>
              <a:t>High-energy processes </a:t>
            </a:r>
            <a:r>
              <a:rPr lang="en-US" sz="2000" dirty="0">
                <a:solidFill>
                  <a:srgbClr val="FFFFCC"/>
                </a:solidFill>
              </a:rPr>
              <a:t>have predictable rates </a:t>
            </a:r>
            <a:r>
              <a:rPr lang="en-US" sz="2000" dirty="0" smtClean="0">
                <a:solidFill>
                  <a:srgbClr val="FFFFCC"/>
                </a:solidFill>
              </a:rPr>
              <a:t>given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sz="2000" dirty="0" smtClean="0">
                <a:solidFill>
                  <a:srgbClr val="FFFFCC"/>
                </a:solidFill>
              </a:rPr>
              <a:t>		</a:t>
            </a:r>
            <a:r>
              <a:rPr lang="en-US" sz="2000" dirty="0" smtClean="0">
                <a:solidFill>
                  <a:srgbClr val="00FF00"/>
                </a:solidFill>
              </a:rPr>
              <a:t>Partonic hard scattering rates (calculable in pQCD)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</a:pPr>
            <a:r>
              <a:rPr lang="en-US" sz="2000" dirty="0" smtClean="0">
                <a:solidFill>
                  <a:srgbClr val="FF85FF"/>
                </a:solidFill>
              </a:rPr>
              <a:t>Parton </a:t>
            </a:r>
            <a:r>
              <a:rPr lang="en-US" sz="2000" dirty="0">
                <a:solidFill>
                  <a:srgbClr val="FF85FF"/>
                </a:solidFill>
              </a:rPr>
              <a:t>distribution functions (need experimental</a:t>
            </a:r>
            <a:r>
              <a:rPr lang="en-US" sz="2000" b="1" dirty="0">
                <a:solidFill>
                  <a:srgbClr val="FF85FF"/>
                </a:solidFill>
              </a:rPr>
              <a:t> </a:t>
            </a:r>
            <a:r>
              <a:rPr lang="en-US" sz="2000" dirty="0">
                <a:solidFill>
                  <a:srgbClr val="FF85FF"/>
                </a:solidFill>
              </a:rPr>
              <a:t>input)</a:t>
            </a:r>
          </a:p>
          <a:p>
            <a:pPr marL="1143000" lvl="2" indent="-228600" algn="l">
              <a:spcBef>
                <a:spcPct val="20000"/>
              </a:spcBef>
              <a:buClr>
                <a:srgbClr val="500093"/>
              </a:buClr>
            </a:pPr>
            <a:r>
              <a:rPr lang="en-US" sz="2000" dirty="0" smtClean="0">
                <a:solidFill>
                  <a:srgbClr val="00FFCC"/>
                </a:solidFill>
              </a:rPr>
              <a:t>Fragmentation </a:t>
            </a:r>
            <a:r>
              <a:rPr lang="en-US" sz="2000" dirty="0">
                <a:solidFill>
                  <a:srgbClr val="00FFCC"/>
                </a:solidFill>
              </a:rPr>
              <a:t>functions (need experimental input)</a:t>
            </a:r>
          </a:p>
        </p:txBody>
      </p:sp>
      <p:grpSp>
        <p:nvGrpSpPr>
          <p:cNvPr id="6" name="Group 78"/>
          <p:cNvGrpSpPr/>
          <p:nvPr/>
        </p:nvGrpSpPr>
        <p:grpSpPr>
          <a:xfrm>
            <a:off x="6781800" y="5257801"/>
            <a:ext cx="1996438" cy="1200329"/>
            <a:chOff x="7193280" y="5227320"/>
            <a:chExt cx="1996438" cy="1482707"/>
          </a:xfrm>
        </p:grpSpPr>
        <p:sp>
          <p:nvSpPr>
            <p:cNvPr id="1414211" name="Rectangle 67"/>
            <p:cNvSpPr>
              <a:spLocks noChangeArrowheads="1"/>
            </p:cNvSpPr>
            <p:nvPr/>
          </p:nvSpPr>
          <p:spPr bwMode="auto">
            <a:xfrm>
              <a:off x="7513320" y="5227320"/>
              <a:ext cx="1676398" cy="148270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Universal non-</a:t>
              </a:r>
              <a:r>
                <a:rPr lang="en-US" sz="18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perturbative</a:t>
              </a:r>
              <a:r>
                <a:rPr 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pitchFamily="34" charset="0"/>
                </a:rPr>
                <a:t> factors</a:t>
              </a:r>
              <a:endPara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Rounded MT Bold" pitchFamily="34" charset="0"/>
              </a:endParaRPr>
            </a:p>
          </p:txBody>
        </p:sp>
        <p:sp>
          <p:nvSpPr>
            <p:cNvPr id="1414212" name="AutoShape 68"/>
            <p:cNvSpPr>
              <a:spLocks/>
            </p:cNvSpPr>
            <p:nvPr/>
          </p:nvSpPr>
          <p:spPr bwMode="auto">
            <a:xfrm>
              <a:off x="7193280" y="5334000"/>
              <a:ext cx="381000" cy="970009"/>
            </a:xfrm>
            <a:prstGeom prst="rightBrace">
              <a:avLst>
                <a:gd name="adj1" fmla="val 31667"/>
                <a:gd name="adj2" fmla="val 50000"/>
              </a:avLst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 sz="1800" b="1">
                <a:solidFill>
                  <a:srgbClr val="500093"/>
                </a:solidFill>
                <a:latin typeface="Symbol" pitchFamily="18" charset="2"/>
              </a:endParaRPr>
            </a:p>
          </p:txBody>
        </p:sp>
      </p:grpSp>
      <p:sp>
        <p:nvSpPr>
          <p:cNvPr id="1414214" name="Line 70"/>
          <p:cNvSpPr>
            <a:spLocks noChangeShapeType="1"/>
          </p:cNvSpPr>
          <p:nvPr/>
        </p:nvSpPr>
        <p:spPr bwMode="auto">
          <a:xfrm>
            <a:off x="5638800" y="4594225"/>
            <a:ext cx="152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15" name="Line 71"/>
          <p:cNvSpPr>
            <a:spLocks noChangeShapeType="1"/>
          </p:cNvSpPr>
          <p:nvPr/>
        </p:nvSpPr>
        <p:spPr bwMode="auto">
          <a:xfrm flipV="1">
            <a:off x="7620000" y="4594225"/>
            <a:ext cx="1066800" cy="0"/>
          </a:xfrm>
          <a:prstGeom prst="line">
            <a:avLst/>
          </a:prstGeom>
          <a:noFill/>
          <a:ln w="38100">
            <a:solidFill>
              <a:srgbClr val="00FF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16" name="Line 72"/>
          <p:cNvSpPr>
            <a:spLocks noChangeShapeType="1"/>
          </p:cNvSpPr>
          <p:nvPr/>
        </p:nvSpPr>
        <p:spPr bwMode="auto">
          <a:xfrm flipV="1">
            <a:off x="6477000" y="1890713"/>
            <a:ext cx="762000" cy="14287"/>
          </a:xfrm>
          <a:prstGeom prst="line">
            <a:avLst/>
          </a:prstGeom>
          <a:noFill/>
          <a:ln w="38100">
            <a:solidFill>
              <a:srgbClr val="00FF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14217" name="Line 73"/>
          <p:cNvSpPr>
            <a:spLocks noChangeShapeType="1"/>
          </p:cNvSpPr>
          <p:nvPr/>
        </p:nvSpPr>
        <p:spPr bwMode="auto">
          <a:xfrm flipV="1">
            <a:off x="4495800" y="3338513"/>
            <a:ext cx="762000" cy="142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" name="Line 63"/>
          <p:cNvSpPr>
            <a:spLocks noChangeShapeType="1"/>
          </p:cNvSpPr>
          <p:nvPr/>
        </p:nvSpPr>
        <p:spPr bwMode="auto">
          <a:xfrm>
            <a:off x="2438400" y="2209800"/>
            <a:ext cx="609600" cy="0"/>
          </a:xfrm>
          <a:prstGeom prst="line">
            <a:avLst/>
          </a:prstGeom>
          <a:noFill/>
          <a:ln w="38100">
            <a:solidFill>
              <a:srgbClr val="FF85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8" name="Line 63"/>
          <p:cNvSpPr>
            <a:spLocks noChangeShapeType="1"/>
          </p:cNvSpPr>
          <p:nvPr/>
        </p:nvSpPr>
        <p:spPr bwMode="auto">
          <a:xfrm>
            <a:off x="2438400" y="3748548"/>
            <a:ext cx="609600" cy="0"/>
          </a:xfrm>
          <a:prstGeom prst="line">
            <a:avLst/>
          </a:prstGeom>
          <a:noFill/>
          <a:ln w="38100">
            <a:solidFill>
              <a:srgbClr val="FF85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2403338" name="Object 10"/>
          <p:cNvGraphicFramePr>
            <a:graphicFrameLocks noChangeAspect="1"/>
          </p:cNvGraphicFramePr>
          <p:nvPr/>
        </p:nvGraphicFramePr>
        <p:xfrm>
          <a:off x="304800" y="3859213"/>
          <a:ext cx="8486775" cy="746125"/>
        </p:xfrm>
        <a:graphic>
          <a:graphicData uri="http://schemas.openxmlformats.org/presentationml/2006/ole">
            <p:oleObj spid="_x0000_s2403338" name="Equation" r:id="rId11" imgW="3174840" imgH="27936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1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1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14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1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414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1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1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4207" grpId="0" animBg="1"/>
      <p:bldP spid="1414214" grpId="0" animBg="1"/>
      <p:bldP spid="1414215" grpId="0" animBg="1"/>
      <p:bldP spid="1414216" grpId="0" animBg="1"/>
      <p:bldP spid="1414217" grpId="0" animBg="1"/>
      <p:bldP spid="77" grpId="0" animBg="1"/>
      <p:bldP spid="7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066800" y="-123190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anchor="b">
            <a:sp3d extrusionH="12700">
              <a:extrusionClr>
                <a:schemeClr val="bg1"/>
              </a:extrusionClr>
            </a:sp3d>
          </a:bodyPr>
          <a:lstStyle/>
          <a:p>
            <a:pPr algn="ctr" defTabSz="914400" fontAlgn="auto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600" b="1" dirty="0"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ea typeface="+mj-ea"/>
              <a:cs typeface="Comic Sans MS"/>
            </a:endParaRPr>
          </a:p>
        </p:txBody>
      </p:sp>
      <p:pic>
        <p:nvPicPr>
          <p:cNvPr id="12291" name="Bild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732" r="9524"/>
          <a:stretch/>
        </p:blipFill>
        <p:spPr bwMode="auto">
          <a:xfrm>
            <a:off x="714375" y="1268413"/>
            <a:ext cx="4162425" cy="4106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009" r="10076"/>
          <a:stretch/>
        </p:blipFill>
        <p:spPr bwMode="auto">
          <a:xfrm>
            <a:off x="714702" y="1376580"/>
            <a:ext cx="4137025" cy="4002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8678" name="Textfeld 8"/>
          <p:cNvSpPr txBox="1">
            <a:spLocks noChangeArrowheads="1"/>
          </p:cNvSpPr>
          <p:nvPr/>
        </p:nvSpPr>
        <p:spPr bwMode="auto">
          <a:xfrm>
            <a:off x="1005225" y="5410200"/>
            <a:ext cx="290336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dirty="0" smtClean="0">
                <a:latin typeface="+mj-lt"/>
                <a:ea typeface="Comic Sans MS" charset="0"/>
                <a:cs typeface="Comic Sans MS" charset="0"/>
              </a:rPr>
              <a:t>“DSSV+” </a:t>
            </a:r>
            <a:r>
              <a:rPr lang="en-US" sz="1800" dirty="0">
                <a:latin typeface="+mj-lt"/>
                <a:ea typeface="Comic Sans MS" charset="0"/>
                <a:cs typeface="Comic Sans MS" charset="0"/>
              </a:rPr>
              <a:t>includes also latest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+mj-lt"/>
                <a:ea typeface="Comic Sans MS" charset="0"/>
                <a:cs typeface="Comic Sans MS" charset="0"/>
              </a:rPr>
              <a:t>COMPASS (SI)DIS data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+mj-lt"/>
                <a:ea typeface="Comic Sans MS" charset="0"/>
                <a:cs typeface="Comic Sans MS" charset="0"/>
              </a:rPr>
              <a:t>(no impact on DSSV </a:t>
            </a:r>
            <a:r>
              <a:rPr lang="en-US" sz="1800" dirty="0" err="1">
                <a:latin typeface="+mj-lt"/>
                <a:ea typeface="Lucida Grande" charset="0"/>
                <a:cs typeface="Lucida Grande" charset="0"/>
              </a:rPr>
              <a:t>Δ</a:t>
            </a:r>
            <a:r>
              <a:rPr lang="en-US" sz="1800" dirty="0" err="1">
                <a:latin typeface="+mj-lt"/>
                <a:ea typeface="Comic Sans MS" charset="0"/>
                <a:cs typeface="Comic Sans MS" charset="0"/>
              </a:rPr>
              <a:t>g</a:t>
            </a:r>
            <a:r>
              <a:rPr lang="en-US" sz="1800" dirty="0">
                <a:latin typeface="+mj-lt"/>
                <a:ea typeface="Comic Sans MS" charset="0"/>
                <a:cs typeface="Comic Sans MS" charset="0"/>
              </a:rPr>
              <a:t>)</a:t>
            </a:r>
          </a:p>
        </p:txBody>
      </p:sp>
      <p:sp>
        <p:nvSpPr>
          <p:cNvPr id="28687" name="Textfeld 9"/>
          <p:cNvSpPr txBox="1">
            <a:spLocks noChangeArrowheads="1"/>
          </p:cNvSpPr>
          <p:nvPr/>
        </p:nvSpPr>
        <p:spPr bwMode="auto">
          <a:xfrm>
            <a:off x="5110000" y="1752600"/>
            <a:ext cx="3637534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dirty="0">
                <a:latin typeface="+mj-lt"/>
              </a:rPr>
              <a:t>χ</a:t>
            </a:r>
            <a:r>
              <a:rPr lang="en-US" sz="2600" baseline="30000" dirty="0">
                <a:latin typeface="+mj-lt"/>
              </a:rPr>
              <a:t>2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>
                <a:latin typeface="+mj-lt"/>
                <a:ea typeface="Comic Sans MS" charset="0"/>
                <a:cs typeface="Comic Sans MS" charset="0"/>
              </a:rPr>
              <a:t>profile 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significantly </a:t>
            </a:r>
          </a:p>
          <a:p>
            <a:pPr algn="ctr">
              <a:spcAft>
                <a:spcPts val="600"/>
              </a:spcAft>
            </a:pP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narrower already</a:t>
            </a:r>
            <a:endParaRPr lang="en-US" sz="2600" dirty="0">
              <a:latin typeface="+mj-lt"/>
              <a:ea typeface="Comic Sans MS" charset="0"/>
              <a:cs typeface="Comic Sans MS" charset="0"/>
            </a:endParaRPr>
          </a:p>
          <a:p>
            <a:pPr algn="ctr">
              <a:spcAft>
                <a:spcPts val="600"/>
              </a:spcAft>
            </a:pPr>
            <a:r>
              <a:rPr lang="en-US" sz="2600" dirty="0">
                <a:latin typeface="+mj-lt"/>
                <a:ea typeface="Comic Sans MS" charset="0"/>
                <a:cs typeface="Comic Sans MS" charset="0"/>
              </a:rPr>
              <a:t>for 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one month of running </a:t>
            </a:r>
          </a:p>
          <a:p>
            <a:pPr algn="ctr">
              <a:spcAft>
                <a:spcPts val="600"/>
              </a:spcAft>
            </a:pP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with 5 </a:t>
            </a:r>
            <a:r>
              <a:rPr lang="en-US" sz="2600" dirty="0" err="1" smtClean="0">
                <a:latin typeface="+mj-lt"/>
                <a:ea typeface="Comic Sans MS" charset="0"/>
                <a:cs typeface="Comic Sans MS" charset="0"/>
              </a:rPr>
              <a:t>GeV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 x 250 </a:t>
            </a:r>
            <a:r>
              <a:rPr lang="en-US" sz="2600" dirty="0" err="1" smtClean="0">
                <a:latin typeface="+mj-lt"/>
                <a:ea typeface="Comic Sans MS" charset="0"/>
                <a:cs typeface="Comic Sans MS" charset="0"/>
              </a:rPr>
              <a:t>GeV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or 11 </a:t>
            </a:r>
            <a:r>
              <a:rPr lang="en-US" sz="2600" dirty="0" err="1" smtClean="0">
                <a:latin typeface="+mj-lt"/>
                <a:ea typeface="Comic Sans MS" charset="0"/>
                <a:cs typeface="Comic Sans MS" charset="0"/>
              </a:rPr>
              <a:t>GeV</a:t>
            </a:r>
            <a:r>
              <a:rPr lang="en-US" sz="2600" dirty="0" smtClean="0">
                <a:latin typeface="+mj-lt"/>
                <a:ea typeface="Comic Sans MS" charset="0"/>
                <a:cs typeface="Comic Sans MS" charset="0"/>
              </a:rPr>
              <a:t> x 100 </a:t>
            </a:r>
            <a:r>
              <a:rPr lang="en-US" sz="2600" dirty="0" err="1" smtClean="0">
                <a:latin typeface="+mj-lt"/>
                <a:ea typeface="Comic Sans MS" charset="0"/>
                <a:cs typeface="Comic Sans MS" charset="0"/>
              </a:rPr>
              <a:t>GeV</a:t>
            </a:r>
            <a:endParaRPr lang="en-US" sz="2600" dirty="0">
              <a:latin typeface="+mj-lt"/>
              <a:ea typeface="Comic Sans MS" charset="0"/>
              <a:cs typeface="Comic Sans MS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127000"/>
            <a:ext cx="9105900" cy="863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W</a:t>
            </a:r>
            <a:r>
              <a:rPr lang="en-US" sz="4000" dirty="0" smtClean="0">
                <a:ea typeface="+mj-ea"/>
              </a:rPr>
              <a:t>hat can be achieved for </a:t>
            </a:r>
            <a:r>
              <a:rPr lang="en-US" sz="4000" dirty="0" err="1" smtClean="0">
                <a:ea typeface="+mj-ea"/>
              </a:rPr>
              <a:t>Δg</a:t>
            </a:r>
            <a:r>
              <a:rPr lang="en-US" sz="4000" dirty="0" smtClean="0"/>
              <a:t> via scaling violations?</a:t>
            </a:r>
            <a:endParaRPr lang="en-US" sz="4000" dirty="0">
              <a:ea typeface="+mj-ea"/>
            </a:endParaRPr>
          </a:p>
        </p:txBody>
      </p:sp>
      <p:sp>
        <p:nvSpPr>
          <p:cNvPr id="28685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nn-NO" altLang="ja-JP" smtClean="0"/>
              <a:t>C. Aidala, Duke, February 21, 2012</a:t>
            </a:r>
            <a:endParaRPr lang="en-US" altLang="ja-JP"/>
          </a:p>
        </p:txBody>
      </p:sp>
      <p:sp>
        <p:nvSpPr>
          <p:cNvPr id="16" name="TextBox 15"/>
          <p:cNvSpPr txBox="1"/>
          <p:nvPr/>
        </p:nvSpPr>
        <p:spPr>
          <a:xfrm>
            <a:off x="3886200" y="5410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DSSV: PRL 101, 072001  (2008); PRD  80, 034030 (2009)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603171" y="2864068"/>
            <a:ext cx="835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(11x100)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81000" y="4953000"/>
            <a:ext cx="403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Spin-momentum correlation of several percent observed for </a:t>
            </a:r>
            <a:r>
              <a:rPr lang="en-US" dirty="0" smtClean="0">
                <a:latin typeface="Symbol" pitchFamily="18" charset="2"/>
              </a:rPr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 production from a transversely polarized proton!</a:t>
            </a:r>
            <a:endParaRPr lang="en-US" dirty="0"/>
          </a:p>
        </p:txBody>
      </p:sp>
      <p:pic>
        <p:nvPicPr>
          <p:cNvPr id="12" name="Picture 4" descr="sivers_her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4707758" cy="338296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Sivers function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96" y="1062335"/>
            <a:ext cx="3527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  <a:cs typeface="Comic Sans MS"/>
              </a:rPr>
              <a:t>HERMES and COMPASS:</a:t>
            </a:r>
            <a:endParaRPr lang="en-US" dirty="0">
              <a:latin typeface="+mj-lt"/>
              <a:cs typeface="Comic Sans M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1547813"/>
            <a:ext cx="6502400" cy="4876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1178481"/>
            <a:ext cx="4861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  <a:cs typeface="Comic Sans MS"/>
              </a:rPr>
              <a:t>EIC: 1 month @ 20 </a:t>
            </a:r>
            <a:r>
              <a:rPr lang="en-US" b="1" dirty="0" err="1" smtClean="0">
                <a:latin typeface="+mj-lt"/>
                <a:cs typeface="Comic Sans MS"/>
              </a:rPr>
              <a:t>GeV</a:t>
            </a:r>
            <a:r>
              <a:rPr lang="en-US" b="1" dirty="0" smtClean="0">
                <a:latin typeface="+mj-lt"/>
                <a:cs typeface="Comic Sans MS"/>
              </a:rPr>
              <a:t> x 250 </a:t>
            </a:r>
            <a:r>
              <a:rPr lang="en-US" b="1" dirty="0" err="1" smtClean="0">
                <a:latin typeface="+mj-lt"/>
                <a:cs typeface="Comic Sans MS"/>
              </a:rPr>
              <a:t>GeV</a:t>
            </a:r>
            <a:endParaRPr lang="en-US" b="1" dirty="0">
              <a:latin typeface="+mj-lt"/>
              <a:cs typeface="Comic Sans MS"/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13" name="Text Box 32"/>
          <p:cNvSpPr txBox="1">
            <a:spLocks noChangeArrowheads="1"/>
          </p:cNvSpPr>
          <p:nvPr/>
        </p:nvSpPr>
        <p:spPr bwMode="auto">
          <a:xfrm>
            <a:off x="304800" y="4803338"/>
            <a:ext cx="8458200" cy="95410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Measure single transverse-spin asymmetry vs. x </a:t>
            </a:r>
            <a:r>
              <a:rPr lang="en-US" sz="2800" b="1" i="1" dirty="0" smtClean="0">
                <a:solidFill>
                  <a:schemeClr val="tx1"/>
                </a:solidFill>
              </a:rPr>
              <a:t>differentially in </a:t>
            </a:r>
            <a:r>
              <a:rPr lang="en-US" sz="2800" b="1" i="1" dirty="0" err="1" smtClean="0">
                <a:solidFill>
                  <a:schemeClr val="tx1"/>
                </a:solidFill>
              </a:rPr>
              <a:t>p</a:t>
            </a:r>
            <a:r>
              <a:rPr lang="en-US" sz="2800" b="1" i="1" baseline="-25000" dirty="0" err="1" smtClean="0">
                <a:solidFill>
                  <a:schemeClr val="tx1"/>
                </a:solidFill>
              </a:rPr>
              <a:t>T</a:t>
            </a:r>
            <a:r>
              <a:rPr lang="en-US" sz="2800" b="1" i="1" dirty="0" smtClean="0">
                <a:solidFill>
                  <a:schemeClr val="tx1"/>
                </a:solidFill>
              </a:rPr>
              <a:t> and z</a:t>
            </a:r>
            <a:r>
              <a:rPr lang="en-US" sz="2800" i="1" dirty="0" smtClean="0">
                <a:solidFill>
                  <a:schemeClr val="tx1"/>
                </a:solidFill>
              </a:rPr>
              <a:t>.</a:t>
            </a: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0A51C-0834-4D37-9F6C-E61A03BDE5A5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mp="http://schemas.microsoft.com/office/mac/powerpoint/2008/main" Requires="mp">
      <p:transition xmlns:p14="http://schemas.microsoft.com/office/powerpoint/2010/main">
        <p14:prism/>
      </p:transition>
    </mc:Choice>
    <mc:Fallback>
      <p:transition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CE15-428D-4DCB-836F-0B824C66AD5D}" type="slidenum">
              <a:rPr lang="en-US"/>
              <a:pPr/>
              <a:t>62</a:t>
            </a:fld>
            <a:endParaRPr lang="en-US"/>
          </a:p>
        </p:txBody>
      </p:sp>
      <p:sp>
        <p:nvSpPr>
          <p:cNvPr id="1173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A (relatively</a:t>
            </a:r>
            <a:r>
              <a:rPr lang="en-US" sz="4000" dirty="0"/>
              <a:t>) </a:t>
            </a:r>
            <a:r>
              <a:rPr lang="en-US" sz="4000" dirty="0" smtClean="0"/>
              <a:t>recent </a:t>
            </a:r>
            <a:r>
              <a:rPr lang="en-US" sz="4000" dirty="0"/>
              <a:t>s</a:t>
            </a:r>
            <a:r>
              <a:rPr lang="en-US" sz="4000" dirty="0" smtClean="0"/>
              <a:t>urprise </a:t>
            </a:r>
            <a:r>
              <a:rPr lang="en-US" sz="4000" dirty="0"/>
              <a:t>f</a:t>
            </a:r>
            <a:r>
              <a:rPr lang="en-US" sz="4000" dirty="0" smtClean="0"/>
              <a:t>rom </a:t>
            </a:r>
            <a:r>
              <a:rPr lang="en-US" sz="4000" dirty="0" err="1"/>
              <a:t>p+p</a:t>
            </a:r>
            <a:r>
              <a:rPr lang="en-US" sz="4000" dirty="0"/>
              <a:t>, </a:t>
            </a:r>
            <a:r>
              <a:rPr lang="en-US" sz="4000" dirty="0" err="1"/>
              <a:t>p+d</a:t>
            </a:r>
            <a:r>
              <a:rPr lang="en-US" sz="4000" dirty="0"/>
              <a:t> </a:t>
            </a:r>
            <a:r>
              <a:rPr lang="en-US" sz="4000" dirty="0" smtClean="0"/>
              <a:t>collisions</a:t>
            </a:r>
            <a:endParaRPr lang="en-US" sz="4000" dirty="0"/>
          </a:p>
        </p:txBody>
      </p:sp>
      <p:sp>
        <p:nvSpPr>
          <p:cNvPr id="1173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4495800" cy="49530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err="1"/>
              <a:t>Fermilab</a:t>
            </a:r>
            <a:r>
              <a:rPr lang="en-US" sz="2800" dirty="0"/>
              <a:t> Experiment 866 used proton-hydrogen and proton-deuterium collisions to probe nucleon structure via the </a:t>
            </a:r>
            <a:r>
              <a:rPr lang="en-US" sz="2800" dirty="0" err="1"/>
              <a:t>Drell</a:t>
            </a:r>
            <a:r>
              <a:rPr lang="en-US" sz="2800" dirty="0"/>
              <a:t>-Yan process 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Anti-up/anti-down </a:t>
            </a:r>
            <a:r>
              <a:rPr lang="en-US" sz="2800" dirty="0" smtClean="0"/>
              <a:t>difference </a:t>
            </a:r>
            <a:r>
              <a:rPr lang="en-US" sz="2800" dirty="0"/>
              <a:t>in the quark sea, with an unexpected </a:t>
            </a:r>
            <a:r>
              <a:rPr lang="en-US" sz="2800" i="1" dirty="0"/>
              <a:t>x</a:t>
            </a:r>
            <a:r>
              <a:rPr lang="en-US" sz="2800" dirty="0"/>
              <a:t> behavior</a:t>
            </a:r>
            <a:r>
              <a:rPr lang="en-US" sz="2800" dirty="0" smtClean="0"/>
              <a:t>!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Indicates “primordial” sea quarks, in addition to those dynamically generated by gluon splitting!</a:t>
            </a:r>
            <a:endParaRPr lang="en-US" sz="2800" dirty="0"/>
          </a:p>
        </p:txBody>
      </p:sp>
      <p:pic>
        <p:nvPicPr>
          <p:cNvPr id="11735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295400"/>
            <a:ext cx="3965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73511" name="Text Box 7"/>
          <p:cNvSpPr txBox="1">
            <a:spLocks noChangeArrowheads="1"/>
          </p:cNvSpPr>
          <p:nvPr/>
        </p:nvSpPr>
        <p:spPr bwMode="auto">
          <a:xfrm>
            <a:off x="6635609" y="5676378"/>
            <a:ext cx="20489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CC"/>
                </a:solidFill>
              </a:rPr>
              <a:t>PRD64, 052002 (2001)</a:t>
            </a:r>
          </a:p>
        </p:txBody>
      </p:sp>
      <p:graphicFrame>
        <p:nvGraphicFramePr>
          <p:cNvPr id="1173512" name="Object 8"/>
          <p:cNvGraphicFramePr>
            <a:graphicFrameLocks noChangeAspect="1"/>
          </p:cNvGraphicFramePr>
          <p:nvPr>
            <p:ph sz="half" idx="2"/>
          </p:nvPr>
        </p:nvGraphicFramePr>
        <p:xfrm>
          <a:off x="990600" y="2867464"/>
          <a:ext cx="2819400" cy="611188"/>
        </p:xfrm>
        <a:graphic>
          <a:graphicData uri="http://schemas.openxmlformats.org/presentationml/2006/ole">
            <p:oleObj spid="_x0000_s2404354" name="Equation" r:id="rId5" imgW="1054080" imgH="228600" progId="Equation.3">
              <p:embed/>
            </p:oleObj>
          </a:graphicData>
        </a:graphic>
      </p:graphicFrame>
      <p:sp>
        <p:nvSpPr>
          <p:cNvPr id="1173514" name="Text Box 10"/>
          <p:cNvSpPr txBox="1">
            <a:spLocks noChangeArrowheads="1"/>
          </p:cNvSpPr>
          <p:nvPr/>
        </p:nvSpPr>
        <p:spPr bwMode="auto">
          <a:xfrm>
            <a:off x="1128932" y="3035300"/>
            <a:ext cx="6934200" cy="1692771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Hadronic collisions play a complementary role to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e+p</a:t>
            </a:r>
            <a:r>
              <a:rPr lang="en-US" sz="2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DIS </a:t>
            </a:r>
            <a:r>
              <a:rPr lang="en-US" sz="2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have let us continue to find surprises in the rich linear momentum structure of the proton, even after &gt; 40 years!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867400" y="1676400"/>
          <a:ext cx="520700" cy="662709"/>
        </p:xfrm>
        <a:graphic>
          <a:graphicData uri="http://schemas.openxmlformats.org/presentationml/2006/ole">
            <p:oleObj spid="_x0000_s2404355" name="Equation" r:id="rId6" imgW="279360" imgH="35532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7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7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35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concepts: BNL design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A4942-7CEE-491C-9F3A-ADE7BC2C4973}" type="slidenum">
              <a:rPr lang="en-US" smtClean="0"/>
              <a:pPr/>
              <a:t>63</a:t>
            </a:fld>
            <a:endParaRPr lang="en-US"/>
          </a:p>
        </p:txBody>
      </p:sp>
      <p:grpSp>
        <p:nvGrpSpPr>
          <p:cNvPr id="4" name="Group 39"/>
          <p:cNvGrpSpPr/>
          <p:nvPr/>
        </p:nvGrpSpPr>
        <p:grpSpPr>
          <a:xfrm>
            <a:off x="1676400" y="1155018"/>
            <a:ext cx="6019800" cy="4864782"/>
            <a:chOff x="1903730" y="532718"/>
            <a:chExt cx="6126480" cy="3665220"/>
          </a:xfrm>
          <a:solidFill>
            <a:schemeClr val="bg1"/>
          </a:solidFill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3730" y="532718"/>
              <a:ext cx="6126480" cy="3665220"/>
            </a:xfrm>
            <a:prstGeom prst="rect">
              <a:avLst/>
            </a:prstGeom>
            <a:grpFill/>
          </p:spPr>
        </p:pic>
        <p:cxnSp>
          <p:nvCxnSpPr>
            <p:cNvPr id="7" name="Straight Arrow Connector 6"/>
            <p:cNvCxnSpPr/>
            <p:nvPr/>
          </p:nvCxnSpPr>
          <p:spPr bwMode="auto">
            <a:xfrm rot="10800000">
              <a:off x="2692400" y="3746500"/>
              <a:ext cx="1663700" cy="228600"/>
            </a:xfrm>
            <a:prstGeom prst="straightConnector1">
              <a:avLst/>
            </a:prstGeom>
            <a:grp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 flipV="1">
              <a:off x="4572000" y="3695700"/>
              <a:ext cx="660400" cy="304800"/>
            </a:xfrm>
            <a:prstGeom prst="straightConnector1">
              <a:avLst/>
            </a:prstGeom>
            <a:grp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FF99"/>
              </a:solidFill>
              <a:effectLst/>
              <a:latin typeface="Times New Roman" pitchFamily="18" charset="0"/>
            </a:endParaRPr>
          </a:p>
        </p:txBody>
      </p:sp>
      <p:sp>
        <p:nvSpPr>
          <p:cNvPr id="20482" name="Line 5"/>
          <p:cNvSpPr>
            <a:spLocks noChangeShapeType="1"/>
          </p:cNvSpPr>
          <p:nvPr/>
        </p:nvSpPr>
        <p:spPr bwMode="auto">
          <a:xfrm>
            <a:off x="3124200" y="3690937"/>
            <a:ext cx="11113" cy="29908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483" name="AutoShape 8"/>
          <p:cNvSpPr>
            <a:spLocks noChangeArrowheads="1"/>
          </p:cNvSpPr>
          <p:nvPr/>
        </p:nvSpPr>
        <p:spPr bwMode="auto">
          <a:xfrm>
            <a:off x="3381375" y="1506537"/>
            <a:ext cx="1096963" cy="1633538"/>
          </a:xfrm>
          <a:prstGeom prst="roundRect">
            <a:avLst>
              <a:gd name="adj" fmla="val 231"/>
            </a:avLst>
          </a:prstGeom>
          <a:solidFill>
            <a:srgbClr val="CC6633">
              <a:alpha val="29803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84" name="AutoShape 9"/>
          <p:cNvSpPr>
            <a:spLocks noChangeArrowheads="1"/>
          </p:cNvSpPr>
          <p:nvPr/>
        </p:nvSpPr>
        <p:spPr bwMode="auto">
          <a:xfrm>
            <a:off x="998538" y="1639887"/>
            <a:ext cx="2286000" cy="1371600"/>
          </a:xfrm>
          <a:prstGeom prst="roundRect">
            <a:avLst>
              <a:gd name="adj" fmla="val 116"/>
            </a:avLst>
          </a:prstGeom>
          <a:solidFill>
            <a:srgbClr val="47B8B8">
              <a:alpha val="79999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6868" name="Line 10"/>
          <p:cNvSpPr>
            <a:spLocks noChangeShapeType="1"/>
          </p:cNvSpPr>
          <p:nvPr/>
        </p:nvSpPr>
        <p:spPr bwMode="auto">
          <a:xfrm>
            <a:off x="825500" y="2295525"/>
            <a:ext cx="6615113" cy="1587"/>
          </a:xfrm>
          <a:prstGeom prst="line">
            <a:avLst/>
          </a:prstGeom>
          <a:noFill/>
          <a:ln w="18360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486" name="AutoShape 11"/>
          <p:cNvSpPr>
            <a:spLocks noChangeArrowheads="1"/>
          </p:cNvSpPr>
          <p:nvPr/>
        </p:nvSpPr>
        <p:spPr bwMode="auto">
          <a:xfrm rot="-180000">
            <a:off x="4575175" y="1860550"/>
            <a:ext cx="1079500" cy="374650"/>
          </a:xfrm>
          <a:prstGeom prst="roundRect">
            <a:avLst>
              <a:gd name="adj" fmla="val 579"/>
            </a:avLst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87" name="Line 12"/>
          <p:cNvSpPr>
            <a:spLocks noChangeShapeType="1"/>
          </p:cNvSpPr>
          <p:nvPr/>
        </p:nvSpPr>
        <p:spPr bwMode="auto">
          <a:xfrm flipV="1">
            <a:off x="804863" y="2130425"/>
            <a:ext cx="3824287" cy="254000"/>
          </a:xfrm>
          <a:prstGeom prst="line">
            <a:avLst/>
          </a:prstGeom>
          <a:noFill/>
          <a:ln w="18360">
            <a:solidFill>
              <a:srgbClr val="000080"/>
            </a:solidFill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488" name="AutoShape 13"/>
          <p:cNvSpPr>
            <a:spLocks noChangeArrowheads="1"/>
          </p:cNvSpPr>
          <p:nvPr/>
        </p:nvSpPr>
        <p:spPr bwMode="auto">
          <a:xfrm>
            <a:off x="3713163" y="2255837"/>
            <a:ext cx="225425" cy="79375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89" name="AutoShape 14"/>
          <p:cNvSpPr>
            <a:spLocks noChangeArrowheads="1"/>
          </p:cNvSpPr>
          <p:nvPr/>
        </p:nvSpPr>
        <p:spPr bwMode="auto">
          <a:xfrm rot="-300000">
            <a:off x="5843588" y="1839912"/>
            <a:ext cx="446087" cy="207963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90" name="Text Box 15"/>
          <p:cNvSpPr txBox="1">
            <a:spLocks noChangeArrowheads="1"/>
          </p:cNvSpPr>
          <p:nvPr/>
        </p:nvSpPr>
        <p:spPr bwMode="auto">
          <a:xfrm>
            <a:off x="1492250" y="1244600"/>
            <a:ext cx="1222375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solenoid</a:t>
            </a:r>
          </a:p>
        </p:txBody>
      </p:sp>
      <p:sp>
        <p:nvSpPr>
          <p:cNvPr id="20491" name="Text Box 16"/>
          <p:cNvSpPr txBox="1">
            <a:spLocks noChangeArrowheads="1"/>
          </p:cNvSpPr>
          <p:nvPr/>
        </p:nvSpPr>
        <p:spPr bwMode="auto">
          <a:xfrm>
            <a:off x="4602163" y="2384425"/>
            <a:ext cx="1041400" cy="23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electron FFQs</a:t>
            </a:r>
          </a:p>
        </p:txBody>
      </p:sp>
      <p:sp>
        <p:nvSpPr>
          <p:cNvPr id="20492" name="Text Box 17"/>
          <p:cNvSpPr txBox="1">
            <a:spLocks noChangeArrowheads="1"/>
          </p:cNvSpPr>
          <p:nvPr/>
        </p:nvSpPr>
        <p:spPr bwMode="auto">
          <a:xfrm>
            <a:off x="187325" y="2401887"/>
            <a:ext cx="422275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2300DC"/>
                </a:solidFill>
                <a:cs typeface="Arial" charset="0"/>
              </a:rPr>
              <a:t>50 mrad</a:t>
            </a:r>
          </a:p>
        </p:txBody>
      </p:sp>
      <p:sp>
        <p:nvSpPr>
          <p:cNvPr id="20493" name="Text Box 18"/>
          <p:cNvSpPr txBox="1">
            <a:spLocks noChangeArrowheads="1"/>
          </p:cNvSpPr>
          <p:nvPr/>
        </p:nvSpPr>
        <p:spPr bwMode="auto">
          <a:xfrm>
            <a:off x="304800" y="1970087"/>
            <a:ext cx="422275" cy="392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B84747"/>
                </a:solidFill>
                <a:cs typeface="Arial" charset="0"/>
              </a:rPr>
              <a:t>0</a:t>
            </a:r>
            <a:r>
              <a:rPr lang="en-US" sz="1400">
                <a:solidFill>
                  <a:srgbClr val="B84747"/>
                </a:solidFill>
              </a:rPr>
              <a:t> mrad</a:t>
            </a:r>
          </a:p>
        </p:txBody>
      </p:sp>
      <p:sp>
        <p:nvSpPr>
          <p:cNvPr id="20494" name="Text Box 19"/>
          <p:cNvSpPr txBox="1">
            <a:spLocks noChangeArrowheads="1"/>
          </p:cNvSpPr>
          <p:nvPr/>
        </p:nvSpPr>
        <p:spPr bwMode="auto">
          <a:xfrm>
            <a:off x="4732338" y="1460500"/>
            <a:ext cx="1549400" cy="328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ion dipole w/ detectors</a:t>
            </a:r>
          </a:p>
        </p:txBody>
      </p:sp>
      <p:sp>
        <p:nvSpPr>
          <p:cNvPr id="20495" name="Line 21"/>
          <p:cNvSpPr>
            <a:spLocks noChangeShapeType="1"/>
          </p:cNvSpPr>
          <p:nvPr/>
        </p:nvSpPr>
        <p:spPr bwMode="auto">
          <a:xfrm flipV="1">
            <a:off x="4659313" y="1965325"/>
            <a:ext cx="1346200" cy="171450"/>
          </a:xfrm>
          <a:prstGeom prst="line">
            <a:avLst/>
          </a:prstGeom>
          <a:noFill/>
          <a:ln w="18360">
            <a:solidFill>
              <a:srgbClr val="000080"/>
            </a:solidFill>
            <a:prstDash val="sysDot"/>
            <a:miter lim="800000"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496" name="AutoShape 22"/>
          <p:cNvSpPr>
            <a:spLocks noChangeArrowheads="1"/>
          </p:cNvSpPr>
          <p:nvPr/>
        </p:nvSpPr>
        <p:spPr bwMode="auto">
          <a:xfrm rot="-300000">
            <a:off x="6524625" y="1776412"/>
            <a:ext cx="446088" cy="207963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97" name="AutoShape 23"/>
          <p:cNvSpPr>
            <a:spLocks noChangeArrowheads="1"/>
          </p:cNvSpPr>
          <p:nvPr/>
        </p:nvSpPr>
        <p:spPr bwMode="auto">
          <a:xfrm rot="-300000">
            <a:off x="7208838" y="1704975"/>
            <a:ext cx="446087" cy="207962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98" name="AutoShape 24"/>
          <p:cNvSpPr>
            <a:spLocks noChangeArrowheads="1"/>
          </p:cNvSpPr>
          <p:nvPr/>
        </p:nvSpPr>
        <p:spPr bwMode="auto">
          <a:xfrm>
            <a:off x="5119688" y="2252662"/>
            <a:ext cx="225425" cy="92075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499" name="AutoShape 25"/>
          <p:cNvSpPr>
            <a:spLocks noChangeArrowheads="1"/>
          </p:cNvSpPr>
          <p:nvPr/>
        </p:nvSpPr>
        <p:spPr bwMode="auto">
          <a:xfrm>
            <a:off x="5695950" y="2252662"/>
            <a:ext cx="225425" cy="92075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500" name="AutoShape 26"/>
          <p:cNvSpPr>
            <a:spLocks noChangeArrowheads="1"/>
          </p:cNvSpPr>
          <p:nvPr/>
        </p:nvSpPr>
        <p:spPr bwMode="auto">
          <a:xfrm rot="-60000">
            <a:off x="4108450" y="2255837"/>
            <a:ext cx="454025" cy="77788"/>
          </a:xfrm>
          <a:prstGeom prst="roundRect">
            <a:avLst>
              <a:gd name="adj" fmla="val 579"/>
            </a:avLst>
          </a:prstGeom>
          <a:solidFill>
            <a:srgbClr val="00AE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20501" name="Line 27"/>
          <p:cNvSpPr>
            <a:spLocks noChangeShapeType="1"/>
          </p:cNvSpPr>
          <p:nvPr/>
        </p:nvSpPr>
        <p:spPr bwMode="auto">
          <a:xfrm flipV="1">
            <a:off x="7904163" y="1735137"/>
            <a:ext cx="371475" cy="412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02" name="Text Box 28"/>
          <p:cNvSpPr txBox="1">
            <a:spLocks noChangeArrowheads="1"/>
          </p:cNvSpPr>
          <p:nvPr/>
        </p:nvSpPr>
        <p:spPr bwMode="auto">
          <a:xfrm rot="-180000">
            <a:off x="7918450" y="1839912"/>
            <a:ext cx="417513" cy="236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80"/>
                </a:solidFill>
                <a:cs typeface="Arial" charset="0"/>
              </a:rPr>
              <a:t>ions</a:t>
            </a:r>
          </a:p>
        </p:txBody>
      </p:sp>
      <p:sp>
        <p:nvSpPr>
          <p:cNvPr id="20503" name="Line 29"/>
          <p:cNvSpPr>
            <a:spLocks noChangeShapeType="1"/>
          </p:cNvSpPr>
          <p:nvPr/>
        </p:nvSpPr>
        <p:spPr bwMode="auto">
          <a:xfrm flipH="1">
            <a:off x="7691438" y="2314575"/>
            <a:ext cx="612775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04" name="Text Box 30"/>
          <p:cNvSpPr txBox="1">
            <a:spLocks noChangeArrowheads="1"/>
          </p:cNvSpPr>
          <p:nvPr/>
        </p:nvSpPr>
        <p:spPr bwMode="auto">
          <a:xfrm>
            <a:off x="7685088" y="2324100"/>
            <a:ext cx="1041400" cy="23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800000"/>
                </a:solidFill>
                <a:cs typeface="Arial" charset="0"/>
              </a:rPr>
              <a:t>electrons</a:t>
            </a:r>
          </a:p>
        </p:txBody>
      </p:sp>
      <p:sp>
        <p:nvSpPr>
          <p:cNvPr id="20505" name="Text Box 31"/>
          <p:cNvSpPr txBox="1">
            <a:spLocks noChangeArrowheads="1"/>
          </p:cNvSpPr>
          <p:nvPr/>
        </p:nvSpPr>
        <p:spPr bwMode="auto">
          <a:xfrm>
            <a:off x="1949450" y="1857375"/>
            <a:ext cx="417513" cy="236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IP</a:t>
            </a:r>
          </a:p>
        </p:txBody>
      </p:sp>
      <p:sp>
        <p:nvSpPr>
          <p:cNvPr id="20506" name="Text Box 33"/>
          <p:cNvSpPr txBox="1">
            <a:spLocks noChangeArrowheads="1"/>
          </p:cNvSpPr>
          <p:nvPr/>
        </p:nvSpPr>
        <p:spPr bwMode="auto">
          <a:xfrm rot="-300000">
            <a:off x="6688138" y="1401762"/>
            <a:ext cx="733425" cy="236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ion FFQs</a:t>
            </a:r>
          </a:p>
        </p:txBody>
      </p:sp>
      <p:sp>
        <p:nvSpPr>
          <p:cNvPr id="20507" name="Text Box 34"/>
          <p:cNvSpPr txBox="1">
            <a:spLocks noChangeArrowheads="1"/>
          </p:cNvSpPr>
          <p:nvPr/>
        </p:nvSpPr>
        <p:spPr bwMode="auto">
          <a:xfrm>
            <a:off x="1781175" y="2647950"/>
            <a:ext cx="850900" cy="315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2+3 m</a:t>
            </a:r>
          </a:p>
        </p:txBody>
      </p:sp>
      <p:sp>
        <p:nvSpPr>
          <p:cNvPr id="20508" name="Text Box 35"/>
          <p:cNvSpPr txBox="1">
            <a:spLocks noChangeArrowheads="1"/>
          </p:cNvSpPr>
          <p:nvPr/>
        </p:nvSpPr>
        <p:spPr bwMode="auto">
          <a:xfrm>
            <a:off x="3508375" y="2684462"/>
            <a:ext cx="85090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2 m</a:t>
            </a:r>
          </a:p>
        </p:txBody>
      </p:sp>
      <p:sp>
        <p:nvSpPr>
          <p:cNvPr id="20509" name="Text Box 36"/>
          <p:cNvSpPr txBox="1">
            <a:spLocks noChangeArrowheads="1"/>
          </p:cNvSpPr>
          <p:nvPr/>
        </p:nvSpPr>
        <p:spPr bwMode="auto">
          <a:xfrm>
            <a:off x="4732338" y="2684462"/>
            <a:ext cx="850900" cy="315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2 m</a:t>
            </a:r>
          </a:p>
        </p:txBody>
      </p:sp>
      <p:sp>
        <p:nvSpPr>
          <p:cNvPr id="20510" name="TextBox 33"/>
          <p:cNvSpPr txBox="1">
            <a:spLocks noChangeArrowheads="1"/>
          </p:cNvSpPr>
          <p:nvPr/>
        </p:nvSpPr>
        <p:spPr bwMode="auto">
          <a:xfrm>
            <a:off x="6781800" y="3292475"/>
            <a:ext cx="228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ndara" pitchFamily="34" charset="0"/>
              </a:rPr>
              <a:t>Detect particles with angles </a:t>
            </a:r>
            <a:r>
              <a:rPr lang="en-US" sz="1800" dirty="0">
                <a:solidFill>
                  <a:srgbClr val="FF0000"/>
                </a:solidFill>
                <a:latin typeface="Candara" pitchFamily="34" charset="0"/>
              </a:rPr>
              <a:t>below 0.5</a:t>
            </a:r>
            <a:r>
              <a:rPr lang="en-US" sz="1800" baseline="30000" dirty="0">
                <a:solidFill>
                  <a:srgbClr val="FF0000"/>
                </a:solidFill>
                <a:latin typeface="Candara" pitchFamily="34" charset="0"/>
              </a:rPr>
              <a:t>o</a:t>
            </a:r>
            <a:r>
              <a:rPr lang="en-US" sz="1800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ndara" pitchFamily="34" charset="0"/>
              </a:rPr>
              <a:t>beyond ion FFQs and in arcs.</a:t>
            </a:r>
          </a:p>
        </p:txBody>
      </p:sp>
      <p:sp>
        <p:nvSpPr>
          <p:cNvPr id="20511" name="Text Box 32"/>
          <p:cNvSpPr txBox="1">
            <a:spLocks noChangeArrowheads="1"/>
          </p:cNvSpPr>
          <p:nvPr/>
        </p:nvSpPr>
        <p:spPr bwMode="auto">
          <a:xfrm>
            <a:off x="3492500" y="1146175"/>
            <a:ext cx="850900" cy="303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720" tIns="50400" rIns="81720" bIns="40680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detectors</a:t>
            </a:r>
          </a:p>
        </p:txBody>
      </p:sp>
      <p:sp>
        <p:nvSpPr>
          <p:cNvPr id="20512" name="TextBox 33"/>
          <p:cNvSpPr txBox="1">
            <a:spLocks noChangeArrowheads="1"/>
          </p:cNvSpPr>
          <p:nvPr/>
        </p:nvSpPr>
        <p:spPr bwMode="auto">
          <a:xfrm>
            <a:off x="1447800" y="3248025"/>
            <a:ext cx="190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FF0000"/>
                </a:solidFill>
                <a:latin typeface="Candara" pitchFamily="34" charset="0"/>
              </a:rPr>
              <a:t>Central detector</a:t>
            </a:r>
            <a:endParaRPr lang="en-US" sz="1800" b="1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20513" name="TextBox 41"/>
          <p:cNvSpPr txBox="1">
            <a:spLocks noChangeArrowheads="1"/>
          </p:cNvSpPr>
          <p:nvPr/>
        </p:nvSpPr>
        <p:spPr bwMode="auto">
          <a:xfrm>
            <a:off x="4572000" y="3311525"/>
            <a:ext cx="228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ndara" pitchFamily="34" charset="0"/>
              </a:rPr>
              <a:t>Detect particles with angles </a:t>
            </a:r>
            <a:r>
              <a:rPr lang="en-US" sz="1800" dirty="0">
                <a:solidFill>
                  <a:srgbClr val="FF0000"/>
                </a:solidFill>
                <a:latin typeface="Candara" pitchFamily="34" charset="0"/>
              </a:rPr>
              <a:t>down to 0.5</a:t>
            </a:r>
            <a:r>
              <a:rPr lang="en-US" sz="1800" baseline="30000" dirty="0">
                <a:solidFill>
                  <a:srgbClr val="FF0000"/>
                </a:solidFill>
                <a:latin typeface="Candara" pitchFamily="34" charset="0"/>
              </a:rPr>
              <a:t>o</a:t>
            </a:r>
            <a:r>
              <a:rPr lang="en-US" sz="1800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ndara" pitchFamily="34" charset="0"/>
              </a:rPr>
              <a:t>before ion FFQs.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CC0099"/>
                </a:solidFill>
                <a:latin typeface="Candara" pitchFamily="34" charset="0"/>
              </a:rPr>
              <a:t>Need 1-2 Tm dipole</a:t>
            </a:r>
            <a:r>
              <a:rPr lang="en-US" sz="1800" dirty="0">
                <a:solidFill>
                  <a:prstClr val="black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20514" name="Line 5"/>
          <p:cNvSpPr>
            <a:spLocks noChangeShapeType="1"/>
          </p:cNvSpPr>
          <p:nvPr/>
        </p:nvSpPr>
        <p:spPr bwMode="auto">
          <a:xfrm flipH="1">
            <a:off x="1981200" y="3657600"/>
            <a:ext cx="20638" cy="30162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15" name="AutoShape 1"/>
          <p:cNvSpPr>
            <a:spLocks noChangeArrowheads="1"/>
          </p:cNvSpPr>
          <p:nvPr/>
        </p:nvSpPr>
        <p:spPr bwMode="auto">
          <a:xfrm>
            <a:off x="1217613" y="4217987"/>
            <a:ext cx="1909762" cy="1477963"/>
          </a:xfrm>
          <a:prstGeom prst="roundRect">
            <a:avLst>
              <a:gd name="adj" fmla="val 116"/>
            </a:avLst>
          </a:prstGeom>
          <a:solidFill>
            <a:srgbClr val="CCFFFF">
              <a:alpha val="98038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16" name="Line 2"/>
          <p:cNvSpPr>
            <a:spLocks noChangeShapeType="1"/>
          </p:cNvSpPr>
          <p:nvPr/>
        </p:nvSpPr>
        <p:spPr bwMode="auto">
          <a:xfrm flipV="1">
            <a:off x="533400" y="4957762"/>
            <a:ext cx="4267200" cy="95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46" name="Line 3"/>
          <p:cNvSpPr>
            <a:spLocks noChangeShapeType="1"/>
          </p:cNvSpPr>
          <p:nvPr/>
        </p:nvSpPr>
        <p:spPr bwMode="auto">
          <a:xfrm>
            <a:off x="1981200" y="4956175"/>
            <a:ext cx="2293938" cy="14779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18" name="Line 4"/>
          <p:cNvSpPr>
            <a:spLocks noChangeShapeType="1"/>
          </p:cNvSpPr>
          <p:nvPr/>
        </p:nvSpPr>
        <p:spPr bwMode="auto">
          <a:xfrm flipV="1">
            <a:off x="1981200" y="3478212"/>
            <a:ext cx="2293938" cy="14795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19" name="AutoShape 6"/>
          <p:cNvSpPr>
            <a:spLocks noChangeArrowheads="1"/>
          </p:cNvSpPr>
          <p:nvPr/>
        </p:nvSpPr>
        <p:spPr bwMode="auto">
          <a:xfrm>
            <a:off x="1035050" y="4035425"/>
            <a:ext cx="2417763" cy="1841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46 w 21600"/>
              <a:gd name="T13" fmla="*/ 2646 h 21600"/>
              <a:gd name="T14" fmla="*/ 18954 w 21600"/>
              <a:gd name="T15" fmla="*/ 189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92" y="21600"/>
                </a:lnTo>
                <a:lnTo>
                  <a:pt x="1990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20" name="AutoShape 14"/>
          <p:cNvSpPr>
            <a:spLocks noChangeArrowheads="1"/>
          </p:cNvSpPr>
          <p:nvPr/>
        </p:nvSpPr>
        <p:spPr bwMode="auto">
          <a:xfrm>
            <a:off x="1517650" y="4616450"/>
            <a:ext cx="938213" cy="679450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1" name="AutoShape 15"/>
          <p:cNvSpPr>
            <a:spLocks noChangeArrowheads="1"/>
          </p:cNvSpPr>
          <p:nvPr/>
        </p:nvSpPr>
        <p:spPr bwMode="auto">
          <a:xfrm>
            <a:off x="3005138" y="4248150"/>
            <a:ext cx="114300" cy="1401762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2" name="AutoShape 16"/>
          <p:cNvSpPr>
            <a:spLocks noChangeArrowheads="1"/>
          </p:cNvSpPr>
          <p:nvPr/>
        </p:nvSpPr>
        <p:spPr bwMode="auto">
          <a:xfrm>
            <a:off x="1295400" y="4219575"/>
            <a:ext cx="1711325" cy="109537"/>
          </a:xfrm>
          <a:prstGeom prst="roundRect">
            <a:avLst>
              <a:gd name="adj" fmla="val 579"/>
            </a:avLst>
          </a:prstGeom>
          <a:solidFill>
            <a:srgbClr val="CC66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3" name="AutoShape 17"/>
          <p:cNvSpPr>
            <a:spLocks noChangeArrowheads="1"/>
          </p:cNvSpPr>
          <p:nvPr/>
        </p:nvSpPr>
        <p:spPr bwMode="auto">
          <a:xfrm>
            <a:off x="1890713" y="4868862"/>
            <a:ext cx="192087" cy="185738"/>
          </a:xfrm>
          <a:prstGeom prst="irregularSeal2">
            <a:avLst/>
          </a:prstGeom>
          <a:solidFill>
            <a:srgbClr val="8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4" name="AutoShape 18"/>
          <p:cNvSpPr>
            <a:spLocks noChangeArrowheads="1"/>
          </p:cNvSpPr>
          <p:nvPr/>
        </p:nvSpPr>
        <p:spPr bwMode="auto">
          <a:xfrm>
            <a:off x="1295400" y="5578475"/>
            <a:ext cx="1711325" cy="111125"/>
          </a:xfrm>
          <a:prstGeom prst="roundRect">
            <a:avLst>
              <a:gd name="adj" fmla="val 579"/>
            </a:avLst>
          </a:prstGeom>
          <a:solidFill>
            <a:srgbClr val="CC66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5" name="AutoShape 19"/>
          <p:cNvSpPr>
            <a:spLocks noChangeArrowheads="1"/>
          </p:cNvSpPr>
          <p:nvPr/>
        </p:nvSpPr>
        <p:spPr bwMode="auto">
          <a:xfrm>
            <a:off x="2690813" y="4500562"/>
            <a:ext cx="114300" cy="922338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6" name="AutoShape 20"/>
          <p:cNvSpPr>
            <a:spLocks noChangeArrowheads="1"/>
          </p:cNvSpPr>
          <p:nvPr/>
        </p:nvSpPr>
        <p:spPr bwMode="auto">
          <a:xfrm>
            <a:off x="1779588" y="4373562"/>
            <a:ext cx="1146175" cy="258763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023 w 21600"/>
              <a:gd name="T13" fmla="*/ 6023 h 21600"/>
              <a:gd name="T14" fmla="*/ 15577 w 21600"/>
              <a:gd name="T15" fmla="*/ 155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445" y="21600"/>
                </a:lnTo>
                <a:lnTo>
                  <a:pt x="1315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27" name="AutoShape 21"/>
          <p:cNvSpPr>
            <a:spLocks noChangeArrowheads="1"/>
          </p:cNvSpPr>
          <p:nvPr/>
        </p:nvSpPr>
        <p:spPr bwMode="auto">
          <a:xfrm flipV="1">
            <a:off x="1785938" y="5292725"/>
            <a:ext cx="1146175" cy="2587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6023 w 21600"/>
              <a:gd name="T13" fmla="*/ 6023 h 21600"/>
              <a:gd name="T14" fmla="*/ 15577 w 21600"/>
              <a:gd name="T15" fmla="*/ 1557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445" y="21600"/>
                </a:lnTo>
                <a:lnTo>
                  <a:pt x="1315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28" name="AutoShape 22"/>
          <p:cNvSpPr>
            <a:spLocks noChangeArrowheads="1"/>
          </p:cNvSpPr>
          <p:nvPr/>
        </p:nvSpPr>
        <p:spPr bwMode="auto">
          <a:xfrm>
            <a:off x="3763963" y="3751262"/>
            <a:ext cx="190500" cy="2400300"/>
          </a:xfrm>
          <a:prstGeom prst="roundRect">
            <a:avLst>
              <a:gd name="adj" fmla="val 579"/>
            </a:avLst>
          </a:prstGeom>
          <a:solidFill>
            <a:srgbClr val="FF6633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9" name="AutoShape 23"/>
          <p:cNvSpPr>
            <a:spLocks noChangeArrowheads="1"/>
          </p:cNvSpPr>
          <p:nvPr/>
        </p:nvSpPr>
        <p:spPr bwMode="auto">
          <a:xfrm>
            <a:off x="3975100" y="3576637"/>
            <a:ext cx="190500" cy="2770188"/>
          </a:xfrm>
          <a:prstGeom prst="roundRect">
            <a:avLst>
              <a:gd name="adj" fmla="val 579"/>
            </a:avLst>
          </a:prstGeom>
          <a:solidFill>
            <a:srgbClr val="E6E6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30" name="AutoShape 24"/>
          <p:cNvSpPr>
            <a:spLocks noChangeArrowheads="1"/>
          </p:cNvSpPr>
          <p:nvPr/>
        </p:nvSpPr>
        <p:spPr bwMode="auto">
          <a:xfrm>
            <a:off x="4186238" y="4033837"/>
            <a:ext cx="190500" cy="1846263"/>
          </a:xfrm>
          <a:prstGeom prst="roundRect">
            <a:avLst>
              <a:gd name="adj" fmla="val 579"/>
            </a:avLst>
          </a:prstGeom>
          <a:solidFill>
            <a:srgbClr val="E6E6E6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31" name="AutoShape 25"/>
          <p:cNvSpPr>
            <a:spLocks noChangeArrowheads="1"/>
          </p:cNvSpPr>
          <p:nvPr/>
        </p:nvSpPr>
        <p:spPr bwMode="auto">
          <a:xfrm>
            <a:off x="3717925" y="3821112"/>
            <a:ext cx="39688" cy="2274888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32" name="AutoShape 26"/>
          <p:cNvSpPr>
            <a:spLocks noChangeArrowheads="1"/>
          </p:cNvSpPr>
          <p:nvPr/>
        </p:nvSpPr>
        <p:spPr bwMode="auto">
          <a:xfrm>
            <a:off x="720725" y="3973512"/>
            <a:ext cx="38100" cy="1993900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33" name="Text Box 27"/>
          <p:cNvSpPr txBox="1">
            <a:spLocks noChangeArrowheads="1"/>
          </p:cNvSpPr>
          <p:nvPr/>
        </p:nvSpPr>
        <p:spPr bwMode="auto">
          <a:xfrm rot="-5400000">
            <a:off x="3253581" y="4831556"/>
            <a:ext cx="1239838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EM Calorimeter</a:t>
            </a:r>
          </a:p>
        </p:txBody>
      </p:sp>
      <p:sp>
        <p:nvSpPr>
          <p:cNvPr id="20534" name="Text Box 28"/>
          <p:cNvSpPr txBox="1">
            <a:spLocks noChangeArrowheads="1"/>
          </p:cNvSpPr>
          <p:nvPr/>
        </p:nvSpPr>
        <p:spPr bwMode="auto">
          <a:xfrm rot="-5400000">
            <a:off x="3338513" y="4741862"/>
            <a:ext cx="1511300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Hadron Calorimeter</a:t>
            </a:r>
          </a:p>
        </p:txBody>
      </p:sp>
      <p:sp>
        <p:nvSpPr>
          <p:cNvPr id="20535" name="Text Box 29"/>
          <p:cNvSpPr txBox="1">
            <a:spLocks noChangeArrowheads="1"/>
          </p:cNvSpPr>
          <p:nvPr/>
        </p:nvSpPr>
        <p:spPr bwMode="auto">
          <a:xfrm rot="-5400000">
            <a:off x="3716338" y="4706937"/>
            <a:ext cx="1181100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Muon Detector</a:t>
            </a:r>
          </a:p>
        </p:txBody>
      </p:sp>
      <p:sp>
        <p:nvSpPr>
          <p:cNvPr id="20536" name="AutoShape 30"/>
          <p:cNvSpPr>
            <a:spLocks noChangeArrowheads="1"/>
          </p:cNvSpPr>
          <p:nvPr/>
        </p:nvSpPr>
        <p:spPr bwMode="auto">
          <a:xfrm rot="16200000" flipH="1">
            <a:off x="-873125" y="4860925"/>
            <a:ext cx="2954337" cy="192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505 w 21600"/>
              <a:gd name="T13" fmla="*/ 2505 h 21600"/>
              <a:gd name="T14" fmla="*/ 19095 w 21600"/>
              <a:gd name="T15" fmla="*/ 1909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409" y="21600"/>
                </a:lnTo>
                <a:lnTo>
                  <a:pt x="2019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6633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37" name="Text Box 31"/>
          <p:cNvSpPr txBox="1">
            <a:spLocks noChangeArrowheads="1"/>
          </p:cNvSpPr>
          <p:nvPr/>
        </p:nvSpPr>
        <p:spPr bwMode="auto">
          <a:xfrm rot="-5400000">
            <a:off x="15081" y="4641056"/>
            <a:ext cx="1239838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EM Calorimeter</a:t>
            </a:r>
          </a:p>
        </p:txBody>
      </p:sp>
      <p:sp>
        <p:nvSpPr>
          <p:cNvPr id="20538" name="AutoShape 33"/>
          <p:cNvSpPr>
            <a:spLocks noChangeArrowheads="1"/>
          </p:cNvSpPr>
          <p:nvPr/>
        </p:nvSpPr>
        <p:spPr bwMode="auto">
          <a:xfrm>
            <a:off x="1041400" y="3665537"/>
            <a:ext cx="2370138" cy="369888"/>
          </a:xfrm>
          <a:prstGeom prst="roundRect">
            <a:avLst>
              <a:gd name="adj" fmla="val 579"/>
            </a:avLst>
          </a:prstGeom>
          <a:solidFill>
            <a:srgbClr val="CCCC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39" name="Text Box 34"/>
          <p:cNvSpPr txBox="1">
            <a:spLocks noChangeArrowheads="1"/>
          </p:cNvSpPr>
          <p:nvPr/>
        </p:nvSpPr>
        <p:spPr bwMode="auto">
          <a:xfrm>
            <a:off x="1074738" y="3730625"/>
            <a:ext cx="2311400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Solenoid yoke + Muon Detector</a:t>
            </a:r>
          </a:p>
        </p:txBody>
      </p:sp>
      <p:sp>
        <p:nvSpPr>
          <p:cNvPr id="20540" name="Text Box 35"/>
          <p:cNvSpPr txBox="1">
            <a:spLocks noChangeArrowheads="1"/>
          </p:cNvSpPr>
          <p:nvPr/>
        </p:nvSpPr>
        <p:spPr bwMode="auto">
          <a:xfrm>
            <a:off x="3402013" y="3614737"/>
            <a:ext cx="485775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TOF</a:t>
            </a:r>
          </a:p>
        </p:txBody>
      </p:sp>
      <p:sp>
        <p:nvSpPr>
          <p:cNvPr id="20541" name="AutoShape 36"/>
          <p:cNvSpPr>
            <a:spLocks noChangeArrowheads="1"/>
          </p:cNvSpPr>
          <p:nvPr/>
        </p:nvSpPr>
        <p:spPr bwMode="auto">
          <a:xfrm>
            <a:off x="1181100" y="4383087"/>
            <a:ext cx="114300" cy="1165225"/>
          </a:xfrm>
          <a:prstGeom prst="roundRect">
            <a:avLst>
              <a:gd name="adj" fmla="val 579"/>
            </a:avLst>
          </a:prstGeom>
          <a:solidFill>
            <a:srgbClr val="FF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42" name="AutoShape 37"/>
          <p:cNvSpPr>
            <a:spLocks noChangeArrowheads="1"/>
          </p:cNvSpPr>
          <p:nvPr/>
        </p:nvSpPr>
        <p:spPr bwMode="auto">
          <a:xfrm rot="16200000" flipH="1">
            <a:off x="60325" y="4765675"/>
            <a:ext cx="1846263" cy="3825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485 w 21600"/>
              <a:gd name="T13" fmla="*/ 3485 h 21600"/>
              <a:gd name="T14" fmla="*/ 18115 w 21600"/>
              <a:gd name="T15" fmla="*/ 1811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369" y="21600"/>
                </a:lnTo>
                <a:lnTo>
                  <a:pt x="1823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99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43" name="Text Box 38"/>
          <p:cNvSpPr txBox="1">
            <a:spLocks noChangeArrowheads="1"/>
          </p:cNvSpPr>
          <p:nvPr/>
        </p:nvSpPr>
        <p:spPr bwMode="auto">
          <a:xfrm rot="-5400000">
            <a:off x="692944" y="4648994"/>
            <a:ext cx="604837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HTCC</a:t>
            </a:r>
          </a:p>
        </p:txBody>
      </p:sp>
      <p:sp>
        <p:nvSpPr>
          <p:cNvPr id="20544" name="AutoShape 39"/>
          <p:cNvSpPr>
            <a:spLocks noChangeArrowheads="1"/>
          </p:cNvSpPr>
          <p:nvPr/>
        </p:nvSpPr>
        <p:spPr bwMode="auto">
          <a:xfrm flipV="1">
            <a:off x="1036638" y="5689600"/>
            <a:ext cx="2417762" cy="1857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46 w 21600"/>
              <a:gd name="T13" fmla="*/ 2646 h 21600"/>
              <a:gd name="T14" fmla="*/ 18954 w 21600"/>
              <a:gd name="T15" fmla="*/ 1895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692" y="21600"/>
                </a:lnTo>
                <a:lnTo>
                  <a:pt x="19908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C0C0C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45" name="AutoShape 40"/>
          <p:cNvSpPr>
            <a:spLocks noChangeArrowheads="1"/>
          </p:cNvSpPr>
          <p:nvPr/>
        </p:nvSpPr>
        <p:spPr bwMode="auto">
          <a:xfrm>
            <a:off x="1041400" y="5875337"/>
            <a:ext cx="2370138" cy="369888"/>
          </a:xfrm>
          <a:prstGeom prst="roundRect">
            <a:avLst>
              <a:gd name="adj" fmla="val 579"/>
            </a:avLst>
          </a:prstGeom>
          <a:solidFill>
            <a:srgbClr val="CCCCCC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46" name="AutoShape 41"/>
          <p:cNvSpPr>
            <a:spLocks noChangeArrowheads="1"/>
          </p:cNvSpPr>
          <p:nvPr/>
        </p:nvSpPr>
        <p:spPr bwMode="auto">
          <a:xfrm rot="5400000">
            <a:off x="2309812" y="4670425"/>
            <a:ext cx="2214563" cy="5730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560 w 21600"/>
              <a:gd name="T13" fmla="*/ 3560 h 21600"/>
              <a:gd name="T14" fmla="*/ 18040 w 21600"/>
              <a:gd name="T15" fmla="*/ 1804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519" y="21600"/>
                </a:lnTo>
                <a:lnTo>
                  <a:pt x="1808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66CC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47" name="Text Box 42"/>
          <p:cNvSpPr txBox="1">
            <a:spLocks noChangeArrowheads="1"/>
          </p:cNvSpPr>
          <p:nvPr/>
        </p:nvSpPr>
        <p:spPr bwMode="auto">
          <a:xfrm rot="-5400000">
            <a:off x="3185319" y="4637881"/>
            <a:ext cx="554038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RICH</a:t>
            </a:r>
          </a:p>
        </p:txBody>
      </p:sp>
      <p:sp>
        <p:nvSpPr>
          <p:cNvPr id="20548" name="AutoShape 43"/>
          <p:cNvSpPr>
            <a:spLocks noChangeArrowheads="1"/>
          </p:cNvSpPr>
          <p:nvPr/>
        </p:nvSpPr>
        <p:spPr bwMode="auto">
          <a:xfrm rot="3300000">
            <a:off x="3190875" y="3873500"/>
            <a:ext cx="36513" cy="611187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49" name="AutoShape 44"/>
          <p:cNvSpPr>
            <a:spLocks noChangeArrowheads="1"/>
          </p:cNvSpPr>
          <p:nvPr/>
        </p:nvSpPr>
        <p:spPr bwMode="auto">
          <a:xfrm>
            <a:off x="1173163" y="4316412"/>
            <a:ext cx="1803400" cy="58738"/>
          </a:xfrm>
          <a:prstGeom prst="roundRect">
            <a:avLst>
              <a:gd name="adj" fmla="val 579"/>
            </a:avLst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50" name="AutoShape 45"/>
          <p:cNvSpPr>
            <a:spLocks noChangeArrowheads="1"/>
          </p:cNvSpPr>
          <p:nvPr/>
        </p:nvSpPr>
        <p:spPr bwMode="auto">
          <a:xfrm rot="-3300000">
            <a:off x="3188494" y="5437981"/>
            <a:ext cx="36513" cy="612775"/>
          </a:xfrm>
          <a:prstGeom prst="roundRect">
            <a:avLst>
              <a:gd name="adj" fmla="val 579"/>
            </a:avLst>
          </a:prstGeom>
          <a:solidFill>
            <a:srgbClr val="00FF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51" name="AutoShape 46"/>
          <p:cNvSpPr>
            <a:spLocks noChangeArrowheads="1"/>
          </p:cNvSpPr>
          <p:nvPr/>
        </p:nvSpPr>
        <p:spPr bwMode="auto">
          <a:xfrm flipV="1">
            <a:off x="1211263" y="5295900"/>
            <a:ext cx="1435100" cy="2603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295 w 21600"/>
              <a:gd name="T13" fmla="*/ 4295 h 21600"/>
              <a:gd name="T14" fmla="*/ 17305 w 21600"/>
              <a:gd name="T15" fmla="*/ 173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989" y="21600"/>
                </a:lnTo>
                <a:lnTo>
                  <a:pt x="1661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52" name="AutoShape 47"/>
          <p:cNvSpPr>
            <a:spLocks noChangeArrowheads="1"/>
          </p:cNvSpPr>
          <p:nvPr/>
        </p:nvSpPr>
        <p:spPr bwMode="auto">
          <a:xfrm>
            <a:off x="1173163" y="5541962"/>
            <a:ext cx="1803400" cy="58738"/>
          </a:xfrm>
          <a:prstGeom prst="roundRect">
            <a:avLst>
              <a:gd name="adj" fmla="val 579"/>
            </a:avLst>
          </a:prstGeom>
          <a:solidFill>
            <a:srgbClr val="008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53" name="AutoShape 48"/>
          <p:cNvSpPr>
            <a:spLocks noChangeArrowheads="1"/>
          </p:cNvSpPr>
          <p:nvPr/>
        </p:nvSpPr>
        <p:spPr bwMode="auto">
          <a:xfrm>
            <a:off x="1208088" y="4375150"/>
            <a:ext cx="1433512" cy="25876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295 w 21600"/>
              <a:gd name="T13" fmla="*/ 4295 h 21600"/>
              <a:gd name="T14" fmla="*/ 17305 w 21600"/>
              <a:gd name="T15" fmla="*/ 173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989" y="21600"/>
                </a:lnTo>
                <a:lnTo>
                  <a:pt x="16611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8080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omic Sans MS"/>
            </a:endParaRPr>
          </a:p>
        </p:txBody>
      </p:sp>
      <p:sp>
        <p:nvSpPr>
          <p:cNvPr id="20554" name="Text Box 49"/>
          <p:cNvSpPr txBox="1">
            <a:spLocks noChangeArrowheads="1"/>
          </p:cNvSpPr>
          <p:nvPr/>
        </p:nvSpPr>
        <p:spPr bwMode="auto">
          <a:xfrm>
            <a:off x="1227138" y="4370387"/>
            <a:ext cx="1585912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RICH or DIRC/LTCC</a:t>
            </a:r>
          </a:p>
        </p:txBody>
      </p:sp>
      <p:sp>
        <p:nvSpPr>
          <p:cNvPr id="20555" name="Text Box 50"/>
          <p:cNvSpPr txBox="1">
            <a:spLocks noChangeArrowheads="1"/>
          </p:cNvSpPr>
          <p:nvPr/>
        </p:nvSpPr>
        <p:spPr bwMode="auto">
          <a:xfrm>
            <a:off x="1608138" y="4635500"/>
            <a:ext cx="765175" cy="285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>
                <a:solidFill>
                  <a:srgbClr val="000000"/>
                </a:solidFill>
              </a:rPr>
              <a:t>Tracking</a:t>
            </a:r>
          </a:p>
        </p:txBody>
      </p:sp>
      <p:sp>
        <p:nvSpPr>
          <p:cNvPr id="20556" name="AutoShape 51"/>
          <p:cNvSpPr>
            <a:spLocks noChangeArrowheads="1"/>
          </p:cNvSpPr>
          <p:nvPr/>
        </p:nvSpPr>
        <p:spPr bwMode="auto">
          <a:xfrm>
            <a:off x="1219200" y="4160837"/>
            <a:ext cx="1901825" cy="42863"/>
          </a:xfrm>
          <a:prstGeom prst="roundRect">
            <a:avLst>
              <a:gd name="adj" fmla="val 579"/>
            </a:avLst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57" name="AutoShape 52"/>
          <p:cNvSpPr>
            <a:spLocks noChangeArrowheads="1"/>
          </p:cNvSpPr>
          <p:nvPr/>
        </p:nvSpPr>
        <p:spPr bwMode="auto">
          <a:xfrm>
            <a:off x="1219200" y="5711825"/>
            <a:ext cx="1901825" cy="44450"/>
          </a:xfrm>
          <a:prstGeom prst="roundRect">
            <a:avLst>
              <a:gd name="adj" fmla="val 579"/>
            </a:avLst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>
            <a:off x="1217613" y="6627812"/>
            <a:ext cx="763587" cy="11113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9" name="Straight Arrow Connector 88"/>
          <p:cNvCxnSpPr>
            <a:cxnSpLocks noChangeShapeType="1"/>
          </p:cNvCxnSpPr>
          <p:nvPr/>
        </p:nvCxnSpPr>
        <p:spPr bwMode="auto">
          <a:xfrm flipV="1">
            <a:off x="1981200" y="6627812"/>
            <a:ext cx="1146175" cy="95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0560" name="Straight Arrow Connector 89"/>
          <p:cNvCxnSpPr>
            <a:cxnSpLocks noChangeShapeType="1"/>
          </p:cNvCxnSpPr>
          <p:nvPr/>
        </p:nvCxnSpPr>
        <p:spPr bwMode="auto">
          <a:xfrm flipV="1">
            <a:off x="3127375" y="6627812"/>
            <a:ext cx="765175" cy="95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0561" name="TextBox 90"/>
          <p:cNvSpPr txBox="1">
            <a:spLocks noChangeArrowheads="1"/>
          </p:cNvSpPr>
          <p:nvPr/>
        </p:nvSpPr>
        <p:spPr bwMode="auto">
          <a:xfrm>
            <a:off x="1431925" y="6338887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2m</a:t>
            </a:r>
          </a:p>
        </p:txBody>
      </p:sp>
      <p:sp>
        <p:nvSpPr>
          <p:cNvPr id="20562" name="TextBox 91"/>
          <p:cNvSpPr txBox="1">
            <a:spLocks noChangeArrowheads="1"/>
          </p:cNvSpPr>
          <p:nvPr/>
        </p:nvSpPr>
        <p:spPr bwMode="auto">
          <a:xfrm>
            <a:off x="2363788" y="6329362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3m</a:t>
            </a:r>
          </a:p>
        </p:txBody>
      </p:sp>
      <p:sp>
        <p:nvSpPr>
          <p:cNvPr id="20563" name="TextBox 92"/>
          <p:cNvSpPr txBox="1">
            <a:spLocks noChangeArrowheads="1"/>
          </p:cNvSpPr>
          <p:nvPr/>
        </p:nvSpPr>
        <p:spPr bwMode="auto">
          <a:xfrm>
            <a:off x="3255963" y="6321425"/>
            <a:ext cx="50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2m</a:t>
            </a:r>
          </a:p>
        </p:txBody>
      </p:sp>
      <p:cxnSp>
        <p:nvCxnSpPr>
          <p:cNvPr id="20564" name="Straight Arrow Connector 94"/>
          <p:cNvCxnSpPr>
            <a:cxnSpLocks noChangeShapeType="1"/>
          </p:cNvCxnSpPr>
          <p:nvPr/>
        </p:nvCxnSpPr>
        <p:spPr bwMode="auto">
          <a:xfrm rot="5400000" flipH="1" flipV="1">
            <a:off x="-444500" y="4935537"/>
            <a:ext cx="1538288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0565" name="TextBox 95"/>
          <p:cNvSpPr txBox="1">
            <a:spLocks noChangeArrowheads="1"/>
          </p:cNvSpPr>
          <p:nvPr/>
        </p:nvSpPr>
        <p:spPr bwMode="auto">
          <a:xfrm rot="-5400000">
            <a:off x="-138906" y="4650581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</a:rPr>
              <a:t>4-5m</a:t>
            </a:r>
          </a:p>
        </p:txBody>
      </p:sp>
      <p:sp>
        <p:nvSpPr>
          <p:cNvPr id="20566" name="Text Box 32"/>
          <p:cNvSpPr txBox="1">
            <a:spLocks noChangeArrowheads="1"/>
          </p:cNvSpPr>
          <p:nvPr/>
        </p:nvSpPr>
        <p:spPr bwMode="auto">
          <a:xfrm>
            <a:off x="998538" y="5691187"/>
            <a:ext cx="2324100" cy="257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74520" rIns="90000" bIns="46800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>
                <a:solidFill>
                  <a:srgbClr val="000000"/>
                </a:solidFill>
              </a:rPr>
              <a:t>Solenoid yoke + Hadronic Calorimeter</a:t>
            </a:r>
          </a:p>
        </p:txBody>
      </p:sp>
      <p:sp>
        <p:nvSpPr>
          <p:cNvPr id="20567" name="TextBox 98"/>
          <p:cNvSpPr txBox="1">
            <a:spLocks noChangeArrowheads="1"/>
          </p:cNvSpPr>
          <p:nvPr/>
        </p:nvSpPr>
        <p:spPr bwMode="auto">
          <a:xfrm>
            <a:off x="4648200" y="4894262"/>
            <a:ext cx="4495800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FF0000"/>
                </a:solidFill>
                <a:latin typeface="Candara" pitchFamily="34" charset="0"/>
              </a:rPr>
              <a:t>Very-forward detector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prstClr val="black"/>
                </a:solidFill>
                <a:latin typeface="Candara" pitchFamily="34" charset="0"/>
              </a:rPr>
              <a:t>Large dipole bend @ 20 meter from IP </a:t>
            </a:r>
            <a:br>
              <a:rPr lang="en-US" sz="1800">
                <a:solidFill>
                  <a:prstClr val="black"/>
                </a:solidFill>
                <a:latin typeface="Candara" pitchFamily="34" charset="0"/>
              </a:rPr>
            </a:br>
            <a:r>
              <a:rPr lang="en-US" sz="1400">
                <a:solidFill>
                  <a:prstClr val="black"/>
                </a:solidFill>
                <a:latin typeface="Candara" pitchFamily="34" charset="0"/>
              </a:rPr>
              <a:t>(to correct the 50 mr ion horizontal crossing angle)</a:t>
            </a:r>
            <a:r>
              <a:rPr lang="en-US" sz="1800">
                <a:solidFill>
                  <a:prstClr val="black"/>
                </a:solidFill>
                <a:latin typeface="Candara" pitchFamily="34" charset="0"/>
              </a:rPr>
              <a:t> allows for </a:t>
            </a:r>
            <a:r>
              <a:rPr lang="en-US" sz="1800" b="1">
                <a:solidFill>
                  <a:srgbClr val="FF0000"/>
                </a:solidFill>
                <a:latin typeface="Candara" pitchFamily="34" charset="0"/>
              </a:rPr>
              <a:t>very-small angle detection (&lt;0.3</a:t>
            </a:r>
            <a:r>
              <a:rPr lang="en-US" sz="1800" b="1" baseline="30000">
                <a:solidFill>
                  <a:srgbClr val="FF0000"/>
                </a:solidFill>
                <a:latin typeface="Candara" pitchFamily="34" charset="0"/>
              </a:rPr>
              <a:t>o</a:t>
            </a:r>
            <a:r>
              <a:rPr lang="en-US" sz="1800" b="1">
                <a:solidFill>
                  <a:srgbClr val="FF0000"/>
                </a:solidFill>
                <a:latin typeface="Candara" pitchFamily="34" charset="0"/>
              </a:rPr>
              <a:t>)</a:t>
            </a:r>
            <a:endParaRPr lang="en-US" sz="1800">
              <a:solidFill>
                <a:prstClr val="black"/>
              </a:solidFill>
              <a:latin typeface="Candara" pitchFamily="34" charset="0"/>
            </a:endParaRPr>
          </a:p>
        </p:txBody>
      </p:sp>
      <p:sp>
        <p:nvSpPr>
          <p:cNvPr id="20568" name="Rectangle 88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6106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6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  <a:cs typeface="Arial" charset="0"/>
              </a:rPr>
              <a:t>Full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charset="0"/>
              </a:rPr>
              <a:t>Acceptance Detector at </a:t>
            </a:r>
            <a:r>
              <a:rPr lang="en-US" sz="4000" b="1" dirty="0" err="1" smtClean="0">
                <a:solidFill>
                  <a:srgbClr val="FF0000"/>
                </a:solidFill>
                <a:latin typeface="+mn-lt"/>
                <a:ea typeface="ＭＳ Ｐゴシック" pitchFamily="34" charset="-128"/>
                <a:cs typeface="Arial" charset="0"/>
              </a:rPr>
              <a:t>JLab</a:t>
            </a:r>
            <a:endParaRPr lang="en-US" sz="4000" b="1" dirty="0" smtClean="0">
              <a:solidFill>
                <a:srgbClr val="FF0000"/>
              </a:solidFill>
              <a:latin typeface="+mn-lt"/>
              <a:ea typeface="ＭＳ Ｐゴシック" pitchFamily="34" charset="-128"/>
              <a:cs typeface="Arial" charset="0"/>
            </a:endParaRPr>
          </a:p>
        </p:txBody>
      </p:sp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2133600" y="762000"/>
            <a:ext cx="3733800" cy="400050"/>
            <a:chOff x="2133600" y="381000"/>
            <a:chExt cx="3733800" cy="400110"/>
          </a:xfrm>
        </p:grpSpPr>
        <p:cxnSp>
          <p:nvCxnSpPr>
            <p:cNvPr id="20571" name="Straight Arrow Connector 90"/>
            <p:cNvCxnSpPr>
              <a:cxnSpLocks noChangeShapeType="1"/>
            </p:cNvCxnSpPr>
            <p:nvPr/>
          </p:nvCxnSpPr>
          <p:spPr bwMode="auto">
            <a:xfrm>
              <a:off x="2133600" y="762000"/>
              <a:ext cx="3733800" cy="1588"/>
            </a:xfrm>
            <a:prstGeom prst="straightConnector1">
              <a:avLst/>
            </a:prstGeom>
            <a:noFill/>
            <a:ln w="44450">
              <a:solidFill>
                <a:srgbClr val="FF0000"/>
              </a:solidFill>
              <a:round/>
              <a:headEnd type="arrow" w="lg" len="lg"/>
              <a:tailEnd type="arrow" w="lg" len="lg"/>
            </a:ln>
          </p:spPr>
        </p:cxnSp>
        <p:sp>
          <p:nvSpPr>
            <p:cNvPr id="20572" name="TextBox 91"/>
            <p:cNvSpPr txBox="1">
              <a:spLocks noChangeArrowheads="1"/>
            </p:cNvSpPr>
            <p:nvPr/>
          </p:nvSpPr>
          <p:spPr bwMode="auto">
            <a:xfrm>
              <a:off x="3352800" y="381000"/>
              <a:ext cx="11824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000">
                  <a:solidFill>
                    <a:srgbClr val="0000FF"/>
                  </a:solidFill>
                  <a:cs typeface="Arial" charset="0"/>
                </a:rPr>
                <a:t>7 meters</a:t>
              </a:r>
            </a:p>
          </p:txBody>
        </p:sp>
      </p:grpSp>
      <p:sp>
        <p:nvSpPr>
          <p:cNvPr id="92" name="Oval 91"/>
          <p:cNvSpPr/>
          <p:nvPr/>
        </p:nvSpPr>
        <p:spPr>
          <a:xfrm>
            <a:off x="4724400" y="1371600"/>
            <a:ext cx="838200" cy="457200"/>
          </a:xfrm>
          <a:prstGeom prst="ellipse">
            <a:avLst/>
          </a:prstGeom>
          <a:noFill/>
          <a:ln>
            <a:solidFill>
              <a:srgbClr val="CC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CC0099"/>
              </a:solidFill>
            </a:endParaRPr>
          </a:p>
        </p:txBody>
      </p:sp>
      <p:sp>
        <p:nvSpPr>
          <p:cNvPr id="93" name="Footer Placeholder 9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96" name="Slide Number Placeholder 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159FB-7DEB-45DF-BF94-DE0F7425313E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Factorization and universality in </a:t>
            </a:r>
            <a:r>
              <a:rPr lang="en-US" dirty="0" err="1" smtClean="0"/>
              <a:t>perturbative</a:t>
            </a:r>
            <a:r>
              <a:rPr lang="en-US" dirty="0" smtClean="0"/>
              <a:t>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Need to systematically </a:t>
            </a:r>
            <a:r>
              <a:rPr lang="en-US" i="1" dirty="0" smtClean="0"/>
              <a:t>factorize</a:t>
            </a:r>
            <a:r>
              <a:rPr lang="en-US" dirty="0" smtClean="0"/>
              <a:t> short- and long-distance physics—observable physical QCD processes always involve at least one long-distance scale (confinement)!</a:t>
            </a:r>
          </a:p>
          <a:p>
            <a:r>
              <a:rPr lang="en-US" dirty="0" smtClean="0"/>
              <a:t>Long-distance (i.e. non-perturbative) functions need to be </a:t>
            </a:r>
            <a:r>
              <a:rPr lang="en-US" i="1" dirty="0" smtClean="0"/>
              <a:t>universal</a:t>
            </a:r>
            <a:r>
              <a:rPr lang="en-US" dirty="0" smtClean="0"/>
              <a:t> in order to be portable across calculations for many processes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457200" y="3466743"/>
            <a:ext cx="8001000" cy="2400657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Measure observables sensitive to parton distribution functions (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pdfs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and fragmentation functions (FFs) in </a:t>
            </a:r>
            <a:r>
              <a:rPr lang="en-US" sz="3000" dirty="0" smtClean="0">
                <a:solidFill>
                  <a:schemeClr val="tx1"/>
                </a:solidFill>
                <a:cs typeface="Times New Roman" pitchFamily="18" charset="0"/>
              </a:rPr>
              <a:t>various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colliding systems over a wide kinematic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range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constrain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by performing </a:t>
            </a:r>
          </a:p>
          <a:p>
            <a:pPr algn="ctr"/>
            <a:r>
              <a:rPr lang="en-US" sz="3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simultaneous fits to world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886200"/>
            <a:ext cx="3962400" cy="183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QCD: How far have we come?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86800" cy="4495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QCD challenging!!</a:t>
            </a:r>
          </a:p>
          <a:p>
            <a:r>
              <a:rPr lang="en-US" dirty="0" smtClean="0"/>
              <a:t>Three-decade period after initial birth of QCD dedicated to “discovery and development”</a:t>
            </a:r>
          </a:p>
          <a:p>
            <a:pPr>
              <a:buFont typeface="Wingdings"/>
              <a:buChar char="à"/>
            </a:pPr>
            <a:r>
              <a:rPr lang="en-US" dirty="0" smtClean="0">
                <a:sym typeface="Wingdings" pitchFamily="2" charset="2"/>
              </a:rPr>
              <a:t>Symbolic closure: </a:t>
            </a:r>
            <a:r>
              <a:rPr lang="en-US" dirty="0" smtClean="0"/>
              <a:t>Nobel prize 2004 to </a:t>
            </a:r>
            <a:r>
              <a:rPr lang="en-US" dirty="0" smtClean="0">
                <a:sym typeface="Wingdings" pitchFamily="2" charset="2"/>
              </a:rPr>
              <a:t>Gross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Politzer</a:t>
            </a:r>
            <a:r>
              <a:rPr lang="en-US" dirty="0" smtClean="0">
                <a:sym typeface="Wingdings" pitchFamily="2" charset="2"/>
              </a:rPr>
              <a:t>, </a:t>
            </a:r>
            <a:r>
              <a:rPr lang="en-US" dirty="0" err="1" smtClean="0">
                <a:sym typeface="Wingdings" pitchFamily="2" charset="2"/>
              </a:rPr>
              <a:t>Wilczek</a:t>
            </a:r>
            <a:r>
              <a:rPr lang="en-US" dirty="0" smtClean="0"/>
              <a:t> for asymptotic </a:t>
            </a:r>
            <a:r>
              <a:rPr lang="en-US" dirty="0" smtClean="0"/>
              <a:t>freedom</a:t>
            </a:r>
          </a:p>
          <a:p>
            <a:r>
              <a:rPr lang="en-US" dirty="0" smtClean="0"/>
              <a:t>Since 1990s starting to consider detailed internal QCD </a:t>
            </a:r>
            <a:r>
              <a:rPr lang="en-US" i="1" dirty="0" smtClean="0"/>
              <a:t>dynamics,</a:t>
            </a:r>
            <a:r>
              <a:rPr lang="en-US" dirty="0" smtClean="0"/>
              <a:t> going beyond traditional parton model ways of looking at hadrons—and perform phenomenological calculations using these new ideas/tools</a:t>
            </a:r>
            <a:r>
              <a:rPr lang="en-US" dirty="0" smtClean="0"/>
              <a:t>!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0200" y="3733800"/>
            <a:ext cx="6096000" cy="2123658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Now very early stages of second phase: </a:t>
            </a:r>
          </a:p>
          <a:p>
            <a:pPr algn="ctr"/>
            <a:r>
              <a:rPr lang="en-US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quantitative QCD</a:t>
            </a:r>
            <a:r>
              <a:rPr lang="en-US" sz="4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399" y="1447800"/>
            <a:ext cx="414558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4372302"/>
            <a:ext cx="8534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Almeida, Sterman, Vogelsang  PRD80, 074016 (2009) </a:t>
            </a:r>
          </a:p>
          <a:p>
            <a:endParaRPr lang="en-US" sz="2200" i="1" dirty="0" smtClean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i="1" dirty="0" err="1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Resummation</a:t>
            </a:r>
            <a:r>
              <a:rPr lang="en-US" sz="25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techniques in pQCD allow inclusion of a subset </a:t>
            </a:r>
          </a:p>
          <a:p>
            <a:r>
              <a:rPr lang="en-US" sz="25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of higher-order terms in </a:t>
            </a:r>
            <a:r>
              <a:rPr lang="en-US" sz="2500" dirty="0" smtClean="0">
                <a:solidFill>
                  <a:srgbClr val="FFFFCC"/>
                </a:solidFill>
                <a:latin typeface="Symbol" pitchFamily="18" charset="2"/>
                <a:cs typeface="Times New Roman" pitchFamily="18" charset="0"/>
              </a:rPr>
              <a:t>a</a:t>
            </a:r>
            <a:r>
              <a:rPr lang="en-US" sz="2500" baseline="-250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500" dirty="0" smtClean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447800"/>
            <a:ext cx="4267200" cy="295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Threshold </a:t>
            </a:r>
            <a:r>
              <a:rPr lang="en-US" dirty="0" err="1" smtClean="0"/>
              <a:t>resummation</a:t>
            </a:r>
            <a:r>
              <a:rPr lang="en-US" dirty="0" smtClean="0"/>
              <a:t> to extend </a:t>
            </a:r>
            <a:r>
              <a:rPr lang="en-US" dirty="0" err="1" smtClean="0"/>
              <a:t>pQCD</a:t>
            </a:r>
            <a:r>
              <a:rPr lang="en-US" dirty="0" smtClean="0"/>
              <a:t> to lower energies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C. Aidala, Duke, February 21, 2012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251075" y="1905000"/>
          <a:ext cx="1839913" cy="419100"/>
        </p:xfrm>
        <a:graphic>
          <a:graphicData uri="http://schemas.openxmlformats.org/presentationml/2006/ole">
            <p:oleObj spid="_x0000_s2401282" name="Equation" r:id="rId6" imgW="1002960" imgH="228600" progId="Equation.3">
              <p:embed/>
            </p:oleObj>
          </a:graphicData>
        </a:graphic>
      </p:graphicFrame>
      <p:graphicFrame>
        <p:nvGraphicFramePr>
          <p:cNvPr id="210947" name="Object 3"/>
          <p:cNvGraphicFramePr>
            <a:graphicFrameLocks noChangeAspect="1"/>
          </p:cNvGraphicFramePr>
          <p:nvPr/>
        </p:nvGraphicFramePr>
        <p:xfrm>
          <a:off x="5556250" y="2438400"/>
          <a:ext cx="1746250" cy="419100"/>
        </p:xfrm>
        <a:graphic>
          <a:graphicData uri="http://schemas.openxmlformats.org/presentationml/2006/ole">
            <p:oleObj spid="_x0000_s2401283" name="Equation" r:id="rId7" imgW="952200" imgH="2286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286000" y="3516868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pp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baseline="30000" dirty="0" smtClean="0">
                <a:solidFill>
                  <a:schemeClr val="tx1"/>
                </a:solidFill>
                <a:sym typeface="Wingdings" pitchFamily="2" charset="2"/>
              </a:rPr>
              <a:t>0</a:t>
            </a:r>
            <a:r>
              <a:rPr lang="en-US" dirty="0" smtClean="0">
                <a:solidFill>
                  <a:schemeClr val="tx1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baseline="30000" dirty="0" smtClean="0">
                <a:solidFill>
                  <a:schemeClr val="tx1"/>
                </a:solidFill>
                <a:sym typeface="Wingdings" pitchFamily="2" charset="2"/>
              </a:rPr>
              <a:t>0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8800" y="28632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pBe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hh</a:t>
            </a:r>
            <a:r>
              <a:rPr lang="en-US" dirty="0" err="1" smtClean="0">
                <a:solidFill>
                  <a:schemeClr val="tx1"/>
                </a:solidFill>
                <a:sym typeface="Wingdings" pitchFamily="2" charset="2"/>
              </a:rPr>
              <a:t>X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0192" y="4114800"/>
            <a:ext cx="1220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M (</a:t>
            </a:r>
            <a:r>
              <a:rPr lang="en-US" sz="1600" dirty="0" err="1" smtClean="0">
                <a:solidFill>
                  <a:schemeClr val="tx1"/>
                </a:solidFill>
              </a:rPr>
              <a:t>GeV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15200" y="4114800"/>
            <a:ext cx="715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</a:rPr>
              <a:t>cos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Symbol" pitchFamily="18" charset="2"/>
              </a:rPr>
              <a:t>q</a:t>
            </a:r>
            <a:r>
              <a:rPr lang="en-US" sz="1600" dirty="0" smtClean="0">
                <a:solidFill>
                  <a:schemeClr val="tx1"/>
                </a:solidFill>
              </a:rPr>
              <a:t>*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.:|1.8|16.9|0.9|0.9|12.5|2.5|1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35260</TotalTime>
  <Words>4475</Words>
  <Application>Microsoft Office PowerPoint</Application>
  <PresentationFormat>On-screen Show (4:3)</PresentationFormat>
  <Paragraphs>865</Paragraphs>
  <Slides>64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Default Design</vt:lpstr>
      <vt:lpstr>Equation</vt:lpstr>
      <vt:lpstr>Bitmap Image</vt:lpstr>
      <vt:lpstr>Photo Editor Photo</vt:lpstr>
      <vt:lpstr>The Electron-Ion Collider: Tackling QCD from the Inside  (of Nucleons and Nuclei) Out </vt:lpstr>
      <vt:lpstr>Theory of strong interactions:  Quantum Chromodynamics</vt:lpstr>
      <vt:lpstr>How do we understand the visible matter in our universe in terms of the fundamental quarks and gluons of QCD?</vt:lpstr>
      <vt:lpstr>Parton distribution functions inside a nucleon:  The language we’ve developed (so far!)</vt:lpstr>
      <vt:lpstr>Perturbative QCD</vt:lpstr>
      <vt:lpstr>Predictive power of pQCD</vt:lpstr>
      <vt:lpstr>Factorization and universality in perturbative QCD</vt:lpstr>
      <vt:lpstr>QCD: How far have we come?</vt:lpstr>
      <vt:lpstr>Example: Threshold resummation to extend pQCD to lower energies </vt:lpstr>
      <vt:lpstr>Example: Non-linear QCD evolution at low parton momentum fractions</vt:lpstr>
      <vt:lpstr>Example: Dropping the simplifying assumption of collinearity</vt:lpstr>
      <vt:lpstr>Example: Soft Collinear Effective Theory</vt:lpstr>
      <vt:lpstr>Additional recent theoretical progress in QCD</vt:lpstr>
      <vt:lpstr>The Electron-Ion Collider</vt:lpstr>
      <vt:lpstr>Why an Electron-Ion Collider?</vt:lpstr>
      <vt:lpstr>Accelerator concepts</vt:lpstr>
      <vt:lpstr>Accessing quarks and gluons through DIS</vt:lpstr>
      <vt:lpstr>Accessing gluons with an electroweak probe?</vt:lpstr>
      <vt:lpstr>Mapping out the proton</vt:lpstr>
      <vt:lpstr>Experimental evidence for variety of spin-momentum correlations in proton,  and in process of hadronization</vt:lpstr>
      <vt:lpstr>Probing spin-momentum correlations in the nucleon via angular distributions</vt:lpstr>
      <vt:lpstr>Slide 22</vt:lpstr>
      <vt:lpstr>First evidence for non-zero “worm gear” g1T spin-momentum correlation!</vt:lpstr>
      <vt:lpstr>The proton: The hydrogen atom of QCD</vt:lpstr>
      <vt:lpstr>Modified universality of Sivers  transverse-momentum-dependent distribution:  Color in action! </vt:lpstr>
      <vt:lpstr>3D quantum phase-space tomography of the nucleon</vt:lpstr>
      <vt:lpstr>Spatial imaging of the nucleon</vt:lpstr>
      <vt:lpstr>Slide 28</vt:lpstr>
      <vt:lpstr>Non-linear QCD and gluon saturation</vt:lpstr>
      <vt:lpstr>Nuclei: Simple superpositions of nucleons?</vt:lpstr>
      <vt:lpstr>Lots of ground to cover in e+A!</vt:lpstr>
      <vt:lpstr>Nuclear modification of pdfs</vt:lpstr>
      <vt:lpstr>Impact-parameter-dependent nuclear gluon density via exclusive J/Y production in e+A</vt:lpstr>
      <vt:lpstr>Hadronization: A lot to learn, from a variety of collision systems</vt:lpstr>
      <vt:lpstr>Slide 35</vt:lpstr>
      <vt:lpstr>Slide 36</vt:lpstr>
      <vt:lpstr>Parton propagation and energy loss in colored matter?</vt:lpstr>
      <vt:lpstr>Comprehensive hadronization studies possible at the EIC</vt:lpstr>
      <vt:lpstr>Slide 39</vt:lpstr>
      <vt:lpstr>Medium-Energy EIC at JLab (MEIC)</vt:lpstr>
      <vt:lpstr>Detector concepts</vt:lpstr>
      <vt:lpstr>Further information and opportunities</vt:lpstr>
      <vt:lpstr>Conclusions</vt:lpstr>
      <vt:lpstr>Additional Material</vt:lpstr>
      <vt:lpstr>Tables of golden measurements</vt:lpstr>
      <vt:lpstr>Tables of golden measurements</vt:lpstr>
      <vt:lpstr>MEIC at JLab</vt:lpstr>
      <vt:lpstr>Luminosities (eRHIC)</vt:lpstr>
      <vt:lpstr>eRHIC at BNL</vt:lpstr>
      <vt:lpstr>RHIC as a Polarized p+p Collider</vt:lpstr>
      <vt:lpstr>Limitations of Linear Evolution in QCD</vt:lpstr>
      <vt:lpstr>Non-Linear QCD - Saturation</vt:lpstr>
      <vt:lpstr>Qs : A scale that binds them all </vt:lpstr>
      <vt:lpstr>Hadronization and Energy Loss</vt:lpstr>
      <vt:lpstr>Exclusive processes: Collider energies</vt:lpstr>
      <vt:lpstr>Gluon imaging with J/Ψ (or f)</vt:lpstr>
      <vt:lpstr>Slide 57</vt:lpstr>
      <vt:lpstr>Charged-current cross section</vt:lpstr>
      <vt:lpstr>Understanding proton spin: Pinning down  gluon polarization</vt:lpstr>
      <vt:lpstr>What can be achieved for Δg via scaling violations?</vt:lpstr>
      <vt:lpstr>Example: Sivers function</vt:lpstr>
      <vt:lpstr>A (relatively) recent surprise from p+p, p+d collisions</vt:lpstr>
      <vt:lpstr>Detector concepts: BNL design</vt:lpstr>
      <vt:lpstr>Full Acceptance Detector at JLab</vt:lpstr>
    </vt:vector>
  </TitlesOfParts>
  <Company>Brookhaven National Laboratory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Spin Results from PHENIX</dc:title>
  <dc:creator>caidala</dc:creator>
  <cp:lastModifiedBy>Christine A. Aidala</cp:lastModifiedBy>
  <cp:revision>1973</cp:revision>
  <cp:lastPrinted>2004-04-12T17:33:33Z</cp:lastPrinted>
  <dcterms:created xsi:type="dcterms:W3CDTF">2003-11-06T17:14:18Z</dcterms:created>
  <dcterms:modified xsi:type="dcterms:W3CDTF">2012-02-21T15:47:24Z</dcterms:modified>
</cp:coreProperties>
</file>