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handoutMasterIdLst>
    <p:handoutMasterId r:id="rId63"/>
  </p:handoutMasterIdLst>
  <p:sldIdLst>
    <p:sldId id="256" r:id="rId2"/>
    <p:sldId id="376" r:id="rId3"/>
    <p:sldId id="377" r:id="rId4"/>
    <p:sldId id="387" r:id="rId5"/>
    <p:sldId id="375" r:id="rId6"/>
    <p:sldId id="378" r:id="rId7"/>
    <p:sldId id="379" r:id="rId8"/>
    <p:sldId id="380" r:id="rId9"/>
    <p:sldId id="381" r:id="rId10"/>
    <p:sldId id="367" r:id="rId11"/>
    <p:sldId id="398" r:id="rId12"/>
    <p:sldId id="388" r:id="rId13"/>
    <p:sldId id="382" r:id="rId14"/>
    <p:sldId id="373" r:id="rId15"/>
    <p:sldId id="368" r:id="rId16"/>
    <p:sldId id="410" r:id="rId17"/>
    <p:sldId id="390" r:id="rId18"/>
    <p:sldId id="411" r:id="rId19"/>
    <p:sldId id="384" r:id="rId20"/>
    <p:sldId id="392" r:id="rId21"/>
    <p:sldId id="408" r:id="rId22"/>
    <p:sldId id="538" r:id="rId23"/>
    <p:sldId id="448" r:id="rId24"/>
    <p:sldId id="526" r:id="rId25"/>
    <p:sldId id="527" r:id="rId26"/>
    <p:sldId id="305" r:id="rId27"/>
    <p:sldId id="404" r:id="rId28"/>
    <p:sldId id="507" r:id="rId29"/>
    <p:sldId id="509" r:id="rId30"/>
    <p:sldId id="545" r:id="rId31"/>
    <p:sldId id="535" r:id="rId32"/>
    <p:sldId id="508" r:id="rId33"/>
    <p:sldId id="502" r:id="rId34"/>
    <p:sldId id="541" r:id="rId35"/>
    <p:sldId id="540" r:id="rId36"/>
    <p:sldId id="530" r:id="rId37"/>
    <p:sldId id="543" r:id="rId38"/>
    <p:sldId id="505" r:id="rId39"/>
    <p:sldId id="506" r:id="rId40"/>
    <p:sldId id="341" r:id="rId41"/>
    <p:sldId id="403" r:id="rId42"/>
    <p:sldId id="366" r:id="rId43"/>
    <p:sldId id="327" r:id="rId44"/>
    <p:sldId id="547" r:id="rId45"/>
    <p:sldId id="546" r:id="rId46"/>
    <p:sldId id="490" r:id="rId47"/>
    <p:sldId id="454" r:id="rId48"/>
    <p:sldId id="491" r:id="rId49"/>
    <p:sldId id="492" r:id="rId50"/>
    <p:sldId id="494" r:id="rId51"/>
    <p:sldId id="495" r:id="rId52"/>
    <p:sldId id="513" r:id="rId53"/>
    <p:sldId id="515" r:id="rId54"/>
    <p:sldId id="516" r:id="rId55"/>
    <p:sldId id="473" r:id="rId56"/>
    <p:sldId id="542" r:id="rId57"/>
    <p:sldId id="533" r:id="rId58"/>
    <p:sldId id="521" r:id="rId59"/>
    <p:sldId id="523" r:id="rId60"/>
    <p:sldId id="531"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FFFF"/>
    <a:srgbClr val="00CCFF"/>
    <a:srgbClr val="8A0000"/>
    <a:srgbClr val="990000"/>
    <a:srgbClr val="6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94624" autoAdjust="0"/>
  </p:normalViewPr>
  <p:slideViewPr>
    <p:cSldViewPr>
      <p:cViewPr varScale="1">
        <p:scale>
          <a:sx n="70" d="100"/>
          <a:sy n="70" d="100"/>
        </p:scale>
        <p:origin x="-828" y="-9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53" d="100"/>
          <a:sy n="53" d="100"/>
        </p:scale>
        <p:origin x="-182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11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image" Target="../media/image17.emf"/><Relationship Id="rId6" Type="http://schemas.openxmlformats.org/officeDocument/2006/relationships/image" Target="../media/image22.emf"/><Relationship Id="rId5" Type="http://schemas.openxmlformats.org/officeDocument/2006/relationships/image" Target="../media/image21.wmf"/><Relationship Id="rId4"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3870F4-5374-4858-AA1F-D2FC12811746}" type="datetimeFigureOut">
              <a:rPr lang="en-US" smtClean="0"/>
              <a:pPr/>
              <a:t>1/29/2014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152AF1-52DA-47EB-B043-718F908E9248}" type="slidenum">
              <a:rPr lang="en-US" smtClean="0"/>
              <a:pPr/>
              <a:t>‹#›</a:t>
            </a:fld>
            <a:endParaRPr lang="en-US"/>
          </a:p>
        </p:txBody>
      </p:sp>
    </p:spTree>
    <p:extLst>
      <p:ext uri="{BB962C8B-B14F-4D97-AF65-F5344CB8AC3E}">
        <p14:creationId xmlns:p14="http://schemas.microsoft.com/office/powerpoint/2010/main" val="3448501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F8EB88-5A88-4C45-82D2-6FA4DB7BEA54}" type="datetimeFigureOut">
              <a:rPr lang="en-US" smtClean="0"/>
              <a:pPr/>
              <a:t>1/29/2014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B1036-C79E-46F7-8FEB-3830A27B2610}" type="slidenum">
              <a:rPr lang="en-US" smtClean="0"/>
              <a:pPr/>
              <a:t>‹#›</a:t>
            </a:fld>
            <a:endParaRPr lang="en-US"/>
          </a:p>
        </p:txBody>
      </p:sp>
    </p:spTree>
    <p:extLst>
      <p:ext uri="{BB962C8B-B14F-4D97-AF65-F5344CB8AC3E}">
        <p14:creationId xmlns:p14="http://schemas.microsoft.com/office/powerpoint/2010/main" val="180178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Scattering energy</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262A7-3278-438C-9822-E80B7E546A64}" type="slidenum">
              <a:rPr lang="en-US"/>
              <a:pPr/>
              <a:t>13</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some a generation or so ahead of me have enjoyed very exciting careers [centered on][based around] the discovery and development of QCD, …]</a:t>
            </a:r>
          </a:p>
          <a:p>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0D4F77-96B2-4CEA-B332-4CEBB059FE48}" type="slidenum">
              <a:rPr lang="en-US"/>
              <a:pPr/>
              <a:t>20</a:t>
            </a:fld>
            <a:endParaRPr lang="en-US"/>
          </a:p>
        </p:txBody>
      </p:sp>
      <p:sp>
        <p:nvSpPr>
          <p:cNvPr id="1361922" name="Rectangle 2"/>
          <p:cNvSpPr>
            <a:spLocks noGrp="1" noRot="1" noChangeAspect="1" noChangeArrowheads="1" noTextEdit="1"/>
          </p:cNvSpPr>
          <p:nvPr>
            <p:ph type="sldImg"/>
          </p:nvPr>
        </p:nvSpPr>
        <p:spPr>
          <a:xfrm>
            <a:off x="1143000" y="684213"/>
            <a:ext cx="4572000" cy="3429000"/>
          </a:xfrm>
          <a:ln/>
        </p:spPr>
      </p:sp>
      <p:sp>
        <p:nvSpPr>
          <p:cNvPr id="1361923" name="Rectangle 3"/>
          <p:cNvSpPr>
            <a:spLocks noGrp="1" noChangeArrowheads="1"/>
          </p:cNvSpPr>
          <p:nvPr>
            <p:ph type="body" idx="1"/>
          </p:nvPr>
        </p:nvSpPr>
        <p:spPr>
          <a:xfrm>
            <a:off x="685800" y="4343400"/>
            <a:ext cx="5486400" cy="4116366"/>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23</a:t>
            </a:fld>
            <a:endParaRPr lang="en-US"/>
          </a:p>
        </p:txBody>
      </p:sp>
      <p:sp>
        <p:nvSpPr>
          <p:cNvPr id="1454082" name="Rectangle 2"/>
          <p:cNvSpPr>
            <a:spLocks noGrp="1" noRot="1" noChangeAspect="1" noChangeArrowheads="1" noTextEdit="1"/>
          </p:cNvSpPr>
          <p:nvPr>
            <p:ph type="sldImg"/>
          </p:nvPr>
        </p:nvSpPr>
        <p:spPr>
          <a:xfrm>
            <a:off x="1143000" y="685800"/>
            <a:ext cx="4572000" cy="3429000"/>
          </a:xfrm>
          <a:ln/>
        </p:spPr>
      </p:sp>
      <p:sp>
        <p:nvSpPr>
          <p:cNvPr id="145408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E5396-D296-4957-A253-A153AB186969}" type="slidenum">
              <a:rPr lang="en-US"/>
              <a:pPr/>
              <a:t>24</a:t>
            </a:fld>
            <a:endParaRPr lang="en-US"/>
          </a:p>
        </p:txBody>
      </p:sp>
      <p:sp>
        <p:nvSpPr>
          <p:cNvPr id="1356802" name="Rectangle 2"/>
          <p:cNvSpPr>
            <a:spLocks noGrp="1" noRot="1" noChangeAspect="1" noChangeArrowheads="1" noTextEdit="1"/>
          </p:cNvSpPr>
          <p:nvPr>
            <p:ph type="sldImg"/>
          </p:nvPr>
        </p:nvSpPr>
        <p:spPr>
          <a:ln/>
        </p:spPr>
      </p:sp>
      <p:sp>
        <p:nvSpPr>
          <p:cNvPr id="135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8D2CC4-EC70-41A0-8FD8-D3EB415DE993}" type="slidenum">
              <a:rPr lang="en-US"/>
              <a:pPr/>
              <a:t>2</a:t>
            </a:fld>
            <a:endParaRPr lang="en-US"/>
          </a:p>
        </p:txBody>
      </p:sp>
      <p:sp>
        <p:nvSpPr>
          <p:cNvPr id="1527810" name="Rectangle 2"/>
          <p:cNvSpPr>
            <a:spLocks noGrp="1" noRot="1" noChangeAspect="1" noChangeArrowheads="1" noTextEdit="1"/>
          </p:cNvSpPr>
          <p:nvPr>
            <p:ph type="sldImg"/>
          </p:nvPr>
        </p:nvSpPr>
        <p:spPr>
          <a:xfrm>
            <a:off x="1143000" y="682625"/>
            <a:ext cx="4573588" cy="3430588"/>
          </a:xfrm>
          <a:ln/>
        </p:spPr>
      </p:sp>
      <p:sp>
        <p:nvSpPr>
          <p:cNvPr id="1527811" name="Rectangle 3"/>
          <p:cNvSpPr>
            <a:spLocks noGrp="1" noChangeArrowheads="1"/>
          </p:cNvSpPr>
          <p:nvPr>
            <p:ph type="body" idx="1"/>
          </p:nvPr>
        </p:nvSpPr>
        <p:spPr>
          <a:xfrm>
            <a:off x="685800" y="4343400"/>
            <a:ext cx="5486400" cy="4117932"/>
          </a:xfrm>
        </p:spPr>
        <p:txBody>
          <a:bodyPr/>
          <a:lstStyle/>
          <a:p>
            <a:pPr lvl="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25</a:t>
            </a:fld>
            <a:endParaRPr lang="en-US"/>
          </a:p>
        </p:txBody>
      </p:sp>
      <p:sp>
        <p:nvSpPr>
          <p:cNvPr id="1353730" name="Rectangle 2"/>
          <p:cNvSpPr>
            <a:spLocks noGrp="1" noRot="1" noChangeAspect="1" noChangeArrowheads="1" noTextEdit="1"/>
          </p:cNvSpPr>
          <p:nvPr>
            <p:ph type="sldImg"/>
          </p:nvPr>
        </p:nvSpPr>
        <p:spPr>
          <a:xfrm>
            <a:off x="1133475" y="674688"/>
            <a:ext cx="4605338" cy="3454400"/>
          </a:xfrm>
          <a:ln/>
        </p:spPr>
      </p:sp>
      <p:sp>
        <p:nvSpPr>
          <p:cNvPr id="1353731" name="Rectangle 3"/>
          <p:cNvSpPr>
            <a:spLocks noGrp="1" noChangeArrowheads="1"/>
          </p:cNvSpPr>
          <p:nvPr>
            <p:ph type="body" idx="1"/>
          </p:nvPr>
        </p:nvSpPr>
        <p:spPr>
          <a:xfrm>
            <a:off x="896217" y="4354361"/>
            <a:ext cx="5078037" cy="4128891"/>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26</a:t>
            </a:fld>
            <a:endParaRPr lang="en-US"/>
          </a:p>
        </p:txBody>
      </p:sp>
      <p:sp>
        <p:nvSpPr>
          <p:cNvPr id="1564674" name="Rectangle 2"/>
          <p:cNvSpPr>
            <a:spLocks noGrp="1" noRot="1" noChangeAspect="1" noChangeArrowheads="1" noTextEdit="1"/>
          </p:cNvSpPr>
          <p:nvPr>
            <p:ph type="sldImg"/>
          </p:nvPr>
        </p:nvSpPr>
        <p:spPr>
          <a:xfrm>
            <a:off x="1143000" y="685800"/>
            <a:ext cx="4572000" cy="3429000"/>
          </a:xfrm>
          <a:ln/>
        </p:spPr>
      </p:sp>
      <p:sp>
        <p:nvSpPr>
          <p:cNvPr id="15646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33E07-5728-4723-B436-45B7B6870E26}" type="slidenum">
              <a:rPr lang="en-US"/>
              <a:pPr/>
              <a:t>27</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32</a:t>
            </a:fld>
            <a:endParaRPr lang="en-US"/>
          </a:p>
        </p:txBody>
      </p:sp>
    </p:spTree>
    <p:extLst>
      <p:ext uri="{BB962C8B-B14F-4D97-AF65-F5344CB8AC3E}">
        <p14:creationId xmlns:p14="http://schemas.microsoft.com/office/powerpoint/2010/main" val="1777388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35</a:t>
            </a:fld>
            <a:endParaRPr lang="en-US"/>
          </a:p>
        </p:txBody>
      </p:sp>
      <p:sp>
        <p:nvSpPr>
          <p:cNvPr id="1564674" name="Rectangle 2"/>
          <p:cNvSpPr>
            <a:spLocks noGrp="1" noRot="1" noChangeAspect="1" noChangeArrowheads="1" noTextEdit="1"/>
          </p:cNvSpPr>
          <p:nvPr>
            <p:ph type="sldImg"/>
          </p:nvPr>
        </p:nvSpPr>
        <p:spPr>
          <a:xfrm>
            <a:off x="1143000" y="685800"/>
            <a:ext cx="4572000" cy="3429000"/>
          </a:xfrm>
          <a:ln/>
        </p:spPr>
      </p:sp>
      <p:sp>
        <p:nvSpPr>
          <p:cNvPr id="15646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Lattice</a:t>
            </a:r>
            <a:r>
              <a:rPr lang="en-US" baseline="0" dirty="0" smtClean="0"/>
              <a:t> </a:t>
            </a:r>
            <a:r>
              <a:rPr lang="en-US" baseline="0" dirty="0" err="1" smtClean="0"/>
              <a:t>calcs</a:t>
            </a:r>
            <a:r>
              <a:rPr lang="en-US" baseline="0" dirty="0" smtClean="0"/>
              <a:t> at pion mass: h</a:t>
            </a:r>
            <a:r>
              <a:rPr lang="en-US" dirty="0" smtClean="0"/>
              <a:t>adron spectrum, quark masses, </a:t>
            </a:r>
            <a:r>
              <a:rPr lang="en-US" dirty="0" err="1" smtClean="0"/>
              <a:t>pseudoscalar</a:t>
            </a:r>
            <a:r>
              <a:rPr lang="en-US" dirty="0" smtClean="0"/>
              <a:t> meson decay constants.  Also</a:t>
            </a:r>
            <a:r>
              <a:rPr lang="en-US" baseline="0" dirty="0" smtClean="0"/>
              <a:t> f</a:t>
            </a:r>
            <a:r>
              <a:rPr lang="en-US" dirty="0" smtClean="0"/>
              <a:t>rameworks to describe</a:t>
            </a:r>
            <a:r>
              <a:rPr lang="en-US" baseline="0" dirty="0" smtClean="0"/>
              <a:t> jet structure, e.g. “1-jettiness”.</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44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7" name="Rectangle 7"/>
          <p:cNvSpPr>
            <a:spLocks noGrp="1" noChangeArrowheads="1"/>
          </p:cNvSpPr>
          <p:nvPr>
            <p:ph type="sldNum" sz="quarter" idx="5"/>
          </p:nvPr>
        </p:nvSpPr>
        <p:spPr>
          <a:noFill/>
        </p:spPr>
        <p:txBody>
          <a:bodyPr/>
          <a:lstStyle/>
          <a:p>
            <a:fld id="{0FDB8C84-C3CE-45B8-BF0A-63C388EC633F}" type="slidenum">
              <a:rPr lang="en-US" smtClean="0"/>
              <a:pPr/>
              <a:t>53</a:t>
            </a:fld>
            <a:endParaRPr lang="en-US" smtClean="0"/>
          </a:p>
        </p:txBody>
      </p:sp>
      <p:sp>
        <p:nvSpPr>
          <p:cNvPr id="1662978" name="Rectangle 2"/>
          <p:cNvSpPr>
            <a:spLocks noGrp="1" noRot="1" noChangeAspect="1" noChangeArrowheads="1" noTextEdit="1"/>
          </p:cNvSpPr>
          <p:nvPr>
            <p:ph type="sldImg"/>
          </p:nvPr>
        </p:nvSpPr>
        <p:spPr>
          <a:xfrm>
            <a:off x="1111250" y="681038"/>
            <a:ext cx="4624388" cy="3468687"/>
          </a:xfrm>
          <a:ln w="12700" cap="flat"/>
        </p:spPr>
      </p:sp>
      <p:sp>
        <p:nvSpPr>
          <p:cNvPr id="1662979" name="Rectangle 3"/>
          <p:cNvSpPr>
            <a:spLocks noGrp="1" noChangeArrowheads="1"/>
          </p:cNvSpPr>
          <p:nvPr>
            <p:ph type="body" idx="1"/>
          </p:nvPr>
        </p:nvSpPr>
        <p:spPr>
          <a:xfrm>
            <a:off x="904009" y="4376282"/>
            <a:ext cx="5037513" cy="4074090"/>
          </a:xfrm>
          <a:noFill/>
          <a:ln/>
        </p:spPr>
        <p:txBody>
          <a:bodyPr lIns="91031" tIns="45517" rIns="91031" bIns="45517"/>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0D4F77-96B2-4CEA-B332-4CEBB059FE48}" type="slidenum">
              <a:rPr lang="en-US"/>
              <a:pPr/>
              <a:t>3</a:t>
            </a:fld>
            <a:endParaRPr lang="en-US"/>
          </a:p>
        </p:txBody>
      </p:sp>
      <p:sp>
        <p:nvSpPr>
          <p:cNvPr id="1361922" name="Rectangle 2"/>
          <p:cNvSpPr>
            <a:spLocks noGrp="1" noRot="1" noChangeAspect="1" noChangeArrowheads="1" noTextEdit="1"/>
          </p:cNvSpPr>
          <p:nvPr>
            <p:ph type="sldImg"/>
          </p:nvPr>
        </p:nvSpPr>
        <p:spPr>
          <a:xfrm>
            <a:off x="1143000" y="684213"/>
            <a:ext cx="4572000" cy="3429000"/>
          </a:xfrm>
          <a:ln/>
        </p:spPr>
      </p:sp>
      <p:sp>
        <p:nvSpPr>
          <p:cNvPr id="1361923" name="Rectangle 3"/>
          <p:cNvSpPr>
            <a:spLocks noGrp="1" noChangeArrowheads="1"/>
          </p:cNvSpPr>
          <p:nvPr>
            <p:ph type="body" idx="1"/>
          </p:nvPr>
        </p:nvSpPr>
        <p:spPr>
          <a:xfrm>
            <a:off x="685800" y="4343400"/>
            <a:ext cx="5486400" cy="4116366"/>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FBDEE-1A23-4AE7-93A1-4CBB10C4FA33}" type="slidenum">
              <a:rPr lang="en-US"/>
              <a:pPr/>
              <a:t>54</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EA4A9-6AE2-4769-916E-CB0602BCD73D}" type="slidenum">
              <a:rPr lang="en-US"/>
              <a:pPr/>
              <a:t>55</a:t>
            </a:fld>
            <a:endParaRPr lang="en-US"/>
          </a:p>
        </p:txBody>
      </p:sp>
      <p:sp>
        <p:nvSpPr>
          <p:cNvPr id="1244162" name="Rectangle 2"/>
          <p:cNvSpPr>
            <a:spLocks noGrp="1" noRot="1" noChangeAspect="1" noChangeArrowheads="1" noTextEdit="1"/>
          </p:cNvSpPr>
          <p:nvPr>
            <p:ph type="sldImg"/>
          </p:nvPr>
        </p:nvSpPr>
        <p:spPr>
          <a:xfrm>
            <a:off x="1144588" y="684213"/>
            <a:ext cx="4573587" cy="3432175"/>
          </a:xfrm>
          <a:ln/>
        </p:spPr>
      </p:sp>
      <p:sp>
        <p:nvSpPr>
          <p:cNvPr id="1244163" name="Rectangle 3"/>
          <p:cNvSpPr>
            <a:spLocks noGrp="1" noChangeArrowheads="1"/>
          </p:cNvSpPr>
          <p:nvPr>
            <p:ph type="body" idx="1"/>
          </p:nvPr>
        </p:nvSpPr>
        <p:spPr>
          <a:xfrm>
            <a:off x="913361" y="4341835"/>
            <a:ext cx="5031278" cy="4116365"/>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57</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58</a:t>
            </a:fld>
            <a:endParaRPr lang="en-US"/>
          </a:p>
        </p:txBody>
      </p:sp>
      <p:sp>
        <p:nvSpPr>
          <p:cNvPr id="13824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D30F7-68A4-427C-BBAE-4BDD6F62B935}" type="slidenum">
              <a:rPr lang="en-US"/>
              <a:pPr/>
              <a:t>4</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DD15A-E854-4B57-8883-BE956ECDD2DB}" type="slidenum">
              <a:rPr lang="en-US"/>
              <a:pPr/>
              <a:t>5</a:t>
            </a:fld>
            <a:endParaRPr lang="en-US"/>
          </a:p>
        </p:txBody>
      </p:sp>
      <p:sp>
        <p:nvSpPr>
          <p:cNvPr id="1345538" name="Rectangle 2"/>
          <p:cNvSpPr>
            <a:spLocks noGrp="1" noRot="1" noChangeAspect="1" noChangeArrowheads="1" noTextEdit="1"/>
          </p:cNvSpPr>
          <p:nvPr>
            <p:ph type="sldImg"/>
          </p:nvPr>
        </p:nvSpPr>
        <p:spPr>
          <a:ln/>
        </p:spPr>
      </p:sp>
      <p:sp>
        <p:nvSpPr>
          <p:cNvPr id="134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337E4-7656-437A-AF54-7390E5479A0F}" type="slidenum">
              <a:rPr lang="en-US"/>
              <a:pPr/>
              <a:t>6</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718D4-30FC-44E5-B014-F0A480E82298}" type="slidenum">
              <a:rPr lang="en-US"/>
              <a:pPr/>
              <a:t>7</a:t>
            </a:fld>
            <a:endParaRPr lang="en-US"/>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45EDF-49EB-4397-B612-D0F230A1D1BA}" type="slidenum">
              <a:rPr lang="en-US"/>
              <a:pPr/>
              <a:t>8</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9B923-3C00-4C6F-B0E8-3572FD9C0755}" type="slidenum">
              <a:rPr lang="en-US"/>
              <a:pPr/>
              <a:t>9</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1">
                <a:solidFill>
                  <a:srgbClr val="FFFF00"/>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i="1">
                <a:solidFill>
                  <a:srgbClr val="FFFFCC"/>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F2C8549-56C5-4002-B2D9-4E7AC3F801B2}" type="datetime1">
              <a:rPr lang="en-US" smtClean="0"/>
              <a:t>1/29/2014</a:t>
            </a:fld>
            <a:endParaRPr lang="en-US"/>
          </a:p>
        </p:txBody>
      </p:sp>
      <p:sp>
        <p:nvSpPr>
          <p:cNvPr id="5" name="Footer Placeholder 4"/>
          <p:cNvSpPr>
            <a:spLocks noGrp="1"/>
          </p:cNvSpPr>
          <p:nvPr>
            <p:ph type="ftr" sz="quarter" idx="11"/>
          </p:nvPr>
        </p:nvSpPr>
        <p:spPr/>
        <p:txBody>
          <a:bodyPr/>
          <a:lstStyle/>
          <a:p>
            <a:r>
              <a:rPr lang="en-US" smtClean="0"/>
              <a:t>C. Aidala, Notre Dame, January 29, 2014</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BEE1-E1DB-4AB5-8545-87937ED4C508}" type="datetime1">
              <a:rPr lang="en-US" smtClean="0"/>
              <a:t>1/29/2014</a:t>
            </a:fld>
            <a:endParaRPr lang="en-US"/>
          </a:p>
        </p:txBody>
      </p:sp>
      <p:sp>
        <p:nvSpPr>
          <p:cNvPr id="5" name="Footer Placeholder 4"/>
          <p:cNvSpPr>
            <a:spLocks noGrp="1"/>
          </p:cNvSpPr>
          <p:nvPr>
            <p:ph type="ftr" sz="quarter" idx="11"/>
          </p:nvPr>
        </p:nvSpPr>
        <p:spPr/>
        <p:txBody>
          <a:bodyPr/>
          <a:lstStyle/>
          <a:p>
            <a:r>
              <a:rPr lang="en-US" smtClean="0"/>
              <a:t>C. Aidala, Notre Dame, January 29, 2014</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562CC-96CC-4171-9C58-A489F2CD0AEE}" type="datetime1">
              <a:rPr lang="en-US" smtClean="0"/>
              <a:t>1/29/2014</a:t>
            </a:fld>
            <a:endParaRPr lang="en-US"/>
          </a:p>
        </p:txBody>
      </p:sp>
      <p:sp>
        <p:nvSpPr>
          <p:cNvPr id="5" name="Footer Placeholder 4"/>
          <p:cNvSpPr>
            <a:spLocks noGrp="1"/>
          </p:cNvSpPr>
          <p:nvPr>
            <p:ph type="ftr" sz="quarter" idx="11"/>
          </p:nvPr>
        </p:nvSpPr>
        <p:spPr/>
        <p:txBody>
          <a:bodyPr/>
          <a:lstStyle/>
          <a:p>
            <a:r>
              <a:rPr lang="en-US" smtClean="0"/>
              <a:t>C. Aidala, Notre Dame, January 29, 2014</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9CD556DD-4EE1-460F-8E4C-17FEAE71577E}" type="datetime1">
              <a:rPr lang="en-US" smtClean="0"/>
              <a:t>1/29/2014</a:t>
            </a:fld>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n-US" smtClean="0"/>
              <a:t>C. Aidala, Notre Dame, January 29, 2014</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3787017-3038-4AF4-9EAC-D148795E31DD}"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fld id="{F21094BB-8341-43F9-8A9B-D5B4DA70367D}" type="datetime1">
              <a:rPr lang="en-US" smtClean="0"/>
              <a:t>1/29/2014</a:t>
            </a:fld>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n-US" smtClean="0"/>
              <a:t>C. Aidala, Notre Dame, January 29, 2014</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2875C6BC-664A-47A9-A8CB-808471C2A1BA}" type="datetime1">
              <a:rPr lang="en-US" smtClean="0"/>
              <a:t>1/29/2014</a:t>
            </a:fld>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n-US" smtClean="0"/>
              <a:t>C. Aidala, Notre Dame, January 29, 2014</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4973FE5-1B7E-49CB-8E84-DCF527FC5C4F}"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rgbClr val="FFFF00"/>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CC"/>
                </a:solidFill>
                <a:latin typeface="Times New Roman" pitchFamily="18" charset="0"/>
                <a:cs typeface="Times New Roman" pitchFamily="18" charset="0"/>
              </a:defRPr>
            </a:lvl1pPr>
            <a:lvl2pPr>
              <a:defRPr>
                <a:solidFill>
                  <a:srgbClr val="FFFFCC"/>
                </a:solidFill>
                <a:latin typeface="Times New Roman" pitchFamily="18" charset="0"/>
                <a:cs typeface="Times New Roman" pitchFamily="18" charset="0"/>
              </a:defRPr>
            </a:lvl2pPr>
            <a:lvl3pPr>
              <a:defRPr>
                <a:solidFill>
                  <a:srgbClr val="FFFFCC"/>
                </a:solidFill>
                <a:latin typeface="Times New Roman" pitchFamily="18" charset="0"/>
                <a:cs typeface="Times New Roman" pitchFamily="18" charset="0"/>
              </a:defRPr>
            </a:lvl3pPr>
            <a:lvl4pPr>
              <a:defRPr>
                <a:solidFill>
                  <a:srgbClr val="FFFFCC"/>
                </a:solidFill>
                <a:latin typeface="Times New Roman" pitchFamily="18" charset="0"/>
                <a:cs typeface="Times New Roman" pitchFamily="18" charset="0"/>
              </a:defRPr>
            </a:lvl4pPr>
            <a:lvl5pPr>
              <a:defRPr>
                <a:solidFill>
                  <a:srgbClr val="FFFFCC"/>
                </a:solidFill>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9756C29-6EAA-42B6-8BBB-07A21B207D43}" type="datetime1">
              <a:rPr lang="en-US" smtClean="0"/>
              <a:t>1/29/2014</a:t>
            </a:fld>
            <a:endParaRPr lang="en-US"/>
          </a:p>
        </p:txBody>
      </p:sp>
      <p:sp>
        <p:nvSpPr>
          <p:cNvPr id="5" name="Footer Placeholder 4"/>
          <p:cNvSpPr>
            <a:spLocks noGrp="1"/>
          </p:cNvSpPr>
          <p:nvPr>
            <p:ph type="ftr" sz="quarter" idx="11"/>
          </p:nvPr>
        </p:nvSpPr>
        <p:spPr/>
        <p:txBody>
          <a:bodyPr/>
          <a:lstStyle/>
          <a:p>
            <a:r>
              <a:rPr lang="en-US" smtClean="0"/>
              <a:t>C. Aidala, Notre Dame, January 29, 2014</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0E0B5-7135-46FD-BBAF-AFB70CE1A8C5}" type="datetime1">
              <a:rPr lang="en-US" smtClean="0"/>
              <a:t>1/29/2014</a:t>
            </a:fld>
            <a:endParaRPr lang="en-US"/>
          </a:p>
        </p:txBody>
      </p:sp>
      <p:sp>
        <p:nvSpPr>
          <p:cNvPr id="5" name="Footer Placeholder 4"/>
          <p:cNvSpPr>
            <a:spLocks noGrp="1"/>
          </p:cNvSpPr>
          <p:nvPr>
            <p:ph type="ftr" sz="quarter" idx="11"/>
          </p:nvPr>
        </p:nvSpPr>
        <p:spPr/>
        <p:txBody>
          <a:bodyPr/>
          <a:lstStyle/>
          <a:p>
            <a:r>
              <a:rPr lang="en-US" smtClean="0"/>
              <a:t>C. Aidala, Notre Dame, January 29, 2014</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6A775-E260-4FEF-BE21-0FD05568D34F}" type="datetime1">
              <a:rPr lang="en-US" smtClean="0"/>
              <a:t>1/29/2014</a:t>
            </a:fld>
            <a:endParaRPr lang="en-US"/>
          </a:p>
        </p:txBody>
      </p:sp>
      <p:sp>
        <p:nvSpPr>
          <p:cNvPr id="6" name="Footer Placeholder 5"/>
          <p:cNvSpPr>
            <a:spLocks noGrp="1"/>
          </p:cNvSpPr>
          <p:nvPr>
            <p:ph type="ftr" sz="quarter" idx="11"/>
          </p:nvPr>
        </p:nvSpPr>
        <p:spPr/>
        <p:txBody>
          <a:bodyPr/>
          <a:lstStyle/>
          <a:p>
            <a:r>
              <a:rPr lang="en-US" smtClean="0"/>
              <a:t>C. Aidala, Notre Dame, January 29, 2014</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B1E263-3E3E-48AE-94A5-14D5FA0DFB46}" type="datetime1">
              <a:rPr lang="en-US" smtClean="0"/>
              <a:t>1/29/2014</a:t>
            </a:fld>
            <a:endParaRPr lang="en-US"/>
          </a:p>
        </p:txBody>
      </p:sp>
      <p:sp>
        <p:nvSpPr>
          <p:cNvPr id="8" name="Footer Placeholder 7"/>
          <p:cNvSpPr>
            <a:spLocks noGrp="1"/>
          </p:cNvSpPr>
          <p:nvPr>
            <p:ph type="ftr" sz="quarter" idx="11"/>
          </p:nvPr>
        </p:nvSpPr>
        <p:spPr/>
        <p:txBody>
          <a:bodyPr/>
          <a:lstStyle/>
          <a:p>
            <a:r>
              <a:rPr lang="en-US" smtClean="0"/>
              <a:t>C. Aidala, Notre Dame, January 29, 2014</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962229-1287-4048-B254-1EA36CAB030E}" type="datetime1">
              <a:rPr lang="en-US" smtClean="0"/>
              <a:t>1/29/2014</a:t>
            </a:fld>
            <a:endParaRPr lang="en-US"/>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500E1-46DC-4B11-B648-ED46E8A8BEAC}" type="datetime1">
              <a:rPr lang="en-US" smtClean="0"/>
              <a:t>1/29/2014</a:t>
            </a:fld>
            <a:endParaRPr lang="en-US"/>
          </a:p>
        </p:txBody>
      </p:sp>
      <p:sp>
        <p:nvSpPr>
          <p:cNvPr id="3" name="Footer Placeholder 2"/>
          <p:cNvSpPr>
            <a:spLocks noGrp="1"/>
          </p:cNvSpPr>
          <p:nvPr>
            <p:ph type="ftr" sz="quarter" idx="11"/>
          </p:nvPr>
        </p:nvSpPr>
        <p:spPr/>
        <p:txBody>
          <a:bodyPr/>
          <a:lstStyle/>
          <a:p>
            <a:r>
              <a:rPr lang="en-US" smtClean="0"/>
              <a:t>C. Aidala, Notre Dame, January 29, 2014</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FF5210-766E-4F39-820F-82082ED7B69A}" type="datetime1">
              <a:rPr lang="en-US" smtClean="0"/>
              <a:t>1/29/2014</a:t>
            </a:fld>
            <a:endParaRPr lang="en-US"/>
          </a:p>
        </p:txBody>
      </p:sp>
      <p:sp>
        <p:nvSpPr>
          <p:cNvPr id="6" name="Footer Placeholder 5"/>
          <p:cNvSpPr>
            <a:spLocks noGrp="1"/>
          </p:cNvSpPr>
          <p:nvPr>
            <p:ph type="ftr" sz="quarter" idx="11"/>
          </p:nvPr>
        </p:nvSpPr>
        <p:spPr/>
        <p:txBody>
          <a:bodyPr/>
          <a:lstStyle/>
          <a:p>
            <a:r>
              <a:rPr lang="en-US" smtClean="0"/>
              <a:t>C. Aidala, Notre Dame, January 29, 2014</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84BC1-57D8-4CC0-ABAD-3A67240A28FA}" type="datetime1">
              <a:rPr lang="en-US" smtClean="0"/>
              <a:t>1/29/2014</a:t>
            </a:fld>
            <a:endParaRPr lang="en-US"/>
          </a:p>
        </p:txBody>
      </p:sp>
      <p:sp>
        <p:nvSpPr>
          <p:cNvPr id="6" name="Footer Placeholder 5"/>
          <p:cNvSpPr>
            <a:spLocks noGrp="1"/>
          </p:cNvSpPr>
          <p:nvPr>
            <p:ph type="ftr" sz="quarter" idx="11"/>
          </p:nvPr>
        </p:nvSpPr>
        <p:spPr/>
        <p:txBody>
          <a:bodyPr/>
          <a:lstStyle/>
          <a:p>
            <a:r>
              <a:rPr lang="en-US" smtClean="0"/>
              <a:t>C. Aidala, Notre Dame, January 29, 2014</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12BAA-9764-4544-9A25-57BFDF723C07}" type="datetime1">
              <a:rPr lang="en-US" smtClean="0"/>
              <a:t>1/29/2014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 Aidala, Notre Dame, January 29,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2" descr="https://encrypted-tbn0.gstatic.com/images?q=tbn:ANd9GcS02UiivGjgv--e64cWJFfAQ7SASvDnuoq35pg2aISxkwVeEIsX"/>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50106" y="6248400"/>
            <a:ext cx="770825" cy="5176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dt="0"/>
  <p:txStyles>
    <p:titleStyle>
      <a:lvl1pPr algn="ctr" defTabSz="914400" rtl="0" eaLnBrk="1" latinLnBrk="0" hangingPunct="1">
        <a:spcBef>
          <a:spcPct val="0"/>
        </a:spcBef>
        <a:buNone/>
        <a:defRPr sz="4400" i="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CC"/>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rgbClr val="FFFFCC"/>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rgbClr val="FFFFCC"/>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rgbClr val="FFFFCC"/>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rgbClr val="FFFFCC"/>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1.wmf"/><Relationship Id="rId18" Type="http://schemas.openxmlformats.org/officeDocument/2006/relationships/oleObject" Target="../embeddings/oleObject13.bin"/><Relationship Id="rId3" Type="http://schemas.openxmlformats.org/officeDocument/2006/relationships/notesSlide" Target="../notesSlides/notesSlide11.xml"/><Relationship Id="rId7" Type="http://schemas.openxmlformats.org/officeDocument/2006/relationships/image" Target="../media/image18.emf"/><Relationship Id="rId12" Type="http://schemas.openxmlformats.org/officeDocument/2006/relationships/oleObject" Target="../embeddings/oleObject10.bin"/><Relationship Id="rId17" Type="http://schemas.openxmlformats.org/officeDocument/2006/relationships/image" Target="../media/image23.emf"/><Relationship Id="rId2" Type="http://schemas.openxmlformats.org/officeDocument/2006/relationships/slideLayout" Target="../slideLayouts/slideLayout4.xml"/><Relationship Id="rId16" Type="http://schemas.openxmlformats.org/officeDocument/2006/relationships/oleObject" Target="../embeddings/oleObject12.bin"/><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20.emf"/><Relationship Id="rId5" Type="http://schemas.openxmlformats.org/officeDocument/2006/relationships/image" Target="../media/image17.emf"/><Relationship Id="rId15" Type="http://schemas.openxmlformats.org/officeDocument/2006/relationships/image" Target="../media/image22.emf"/><Relationship Id="rId10" Type="http://schemas.openxmlformats.org/officeDocument/2006/relationships/oleObject" Target="../embeddings/oleObject9.bin"/><Relationship Id="rId19" Type="http://schemas.openxmlformats.org/officeDocument/2006/relationships/image" Target="../media/image24.emf"/><Relationship Id="rId4" Type="http://schemas.openxmlformats.org/officeDocument/2006/relationships/oleObject" Target="../embeddings/oleObject6.bin"/><Relationship Id="rId9" Type="http://schemas.openxmlformats.org/officeDocument/2006/relationships/image" Target="../media/image19.emf"/><Relationship Id="rId1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7.wmf"/><Relationship Id="rId5" Type="http://schemas.openxmlformats.org/officeDocument/2006/relationships/oleObject" Target="../embeddings/oleObject14.bin"/><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31.png"/><Relationship Id="rId5" Type="http://schemas.openxmlformats.org/officeDocument/2006/relationships/image" Target="../media/image29.wmf"/><Relationship Id="rId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41.wmf"/><Relationship Id="rId5" Type="http://schemas.openxmlformats.org/officeDocument/2006/relationships/oleObject" Target="../embeddings/oleObject16.bin"/><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44.png"/><Relationship Id="rId5" Type="http://schemas.openxmlformats.org/officeDocument/2006/relationships/image" Target="../media/image43.wmf"/><Relationship Id="rId4"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8.wmf"/><Relationship Id="rId5" Type="http://schemas.openxmlformats.org/officeDocument/2006/relationships/oleObject" Target="../embeddings/oleObject18.bin"/><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6.wmf"/></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6.png"/><Relationship Id="rId5" Type="http://schemas.openxmlformats.org/officeDocument/2006/relationships/image" Target="../media/image74.wmf"/><Relationship Id="rId4" Type="http://schemas.openxmlformats.org/officeDocument/2006/relationships/oleObject" Target="../embeddings/oleObject19.bin"/></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2.vml"/><Relationship Id="rId5" Type="http://schemas.openxmlformats.org/officeDocument/2006/relationships/image" Target="../media/image82.png"/><Relationship Id="rId4" Type="http://schemas.openxmlformats.org/officeDocument/2006/relationships/image" Target="../media/image81.wmf"/></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83.wmf"/><Relationship Id="rId5" Type="http://schemas.openxmlformats.org/officeDocument/2006/relationships/oleObject" Target="../embeddings/oleObject21.bin"/><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oleObject" Target="../embeddings/oleObject23.bin"/><Relationship Id="rId3" Type="http://schemas.openxmlformats.org/officeDocument/2006/relationships/notesSlide" Target="../notesSlides/notesSlide29.xml"/><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89.png"/><Relationship Id="rId11" Type="http://schemas.openxmlformats.org/officeDocument/2006/relationships/image" Target="../media/image96.jpeg"/><Relationship Id="rId5" Type="http://schemas.openxmlformats.org/officeDocument/2006/relationships/oleObject" Target="../embeddings/oleObject22.bin"/><Relationship Id="rId10" Type="http://schemas.openxmlformats.org/officeDocument/2006/relationships/image" Target="../media/image95.jpeg"/><Relationship Id="rId4" Type="http://schemas.openxmlformats.org/officeDocument/2006/relationships/image" Target="../media/image91.jpeg"/><Relationship Id="rId9" Type="http://schemas.openxmlformats.org/officeDocument/2006/relationships/image" Target="../media/image94.jpeg"/><Relationship Id="rId14" Type="http://schemas.openxmlformats.org/officeDocument/2006/relationships/image" Target="../media/image90.png"/></Relationships>
</file>

<file path=ppt/slides/_rels/slide54.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jpe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31.xml"/><Relationship Id="rId7" Type="http://schemas.openxmlformats.org/officeDocument/2006/relationships/image" Target="../media/image55.png"/><Relationship Id="rId2" Type="http://schemas.openxmlformats.org/officeDocument/2006/relationships/slideLayout" Target="../slideLayouts/slideLayout14.xml"/><Relationship Id="rId1" Type="http://schemas.openxmlformats.org/officeDocument/2006/relationships/vmlDrawing" Target="../drawings/vmlDrawing15.vml"/><Relationship Id="rId6" Type="http://schemas.openxmlformats.org/officeDocument/2006/relationships/image" Target="../media/image105.emf"/><Relationship Id="rId11" Type="http://schemas.openxmlformats.org/officeDocument/2006/relationships/image" Target="../media/image107.emf"/><Relationship Id="rId5" Type="http://schemas.openxmlformats.org/officeDocument/2006/relationships/oleObject" Target="../embeddings/oleObject24.bin"/><Relationship Id="rId10" Type="http://schemas.openxmlformats.org/officeDocument/2006/relationships/oleObject" Target="../embeddings/oleObject26.bin"/><Relationship Id="rId4" Type="http://schemas.openxmlformats.org/officeDocument/2006/relationships/image" Target="../media/image108.png"/><Relationship Id="rId9" Type="http://schemas.openxmlformats.org/officeDocument/2006/relationships/image" Target="../media/image106.emf"/></Relationships>
</file>

<file path=ppt/slides/_rels/slide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image" Target="../media/image43.wmf"/><Relationship Id="rId3" Type="http://schemas.openxmlformats.org/officeDocument/2006/relationships/notesSlide" Target="../notesSlides/notesSlide32.xml"/><Relationship Id="rId7" Type="http://schemas.openxmlformats.org/officeDocument/2006/relationships/image" Target="../media/image113.wmf"/><Relationship Id="rId12"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45.png"/><Relationship Id="rId11" Type="http://schemas.openxmlformats.org/officeDocument/2006/relationships/image" Target="../media/image110.wmf"/><Relationship Id="rId5" Type="http://schemas.openxmlformats.org/officeDocument/2006/relationships/image" Target="../media/image112.png"/><Relationship Id="rId10" Type="http://schemas.openxmlformats.org/officeDocument/2006/relationships/oleObject" Target="../embeddings/oleObject27.bin"/><Relationship Id="rId4" Type="http://schemas.openxmlformats.org/officeDocument/2006/relationships/image" Target="../media/image111.png"/><Relationship Id="rId9" Type="http://schemas.openxmlformats.org/officeDocument/2006/relationships/image" Target="../media/image115.wmf"/></Relationships>
</file>

<file path=ppt/slides/_rels/slide58.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notesSlide" Target="../notesSlides/notesSlide33.xml"/><Relationship Id="rId7"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116.wmf"/><Relationship Id="rId5" Type="http://schemas.openxmlformats.org/officeDocument/2006/relationships/oleObject" Target="../embeddings/oleObject29.bin"/><Relationship Id="rId4" Type="http://schemas.openxmlformats.org/officeDocument/2006/relationships/image" Target="../media/image118.png"/><Relationship Id="rId9" Type="http://schemas.openxmlformats.org/officeDocument/2006/relationships/image" Target="../media/image119.pn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e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1.png"/><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9.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oleObject" Target="../embeddings/oleObject4.bin"/><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cstate="print"/>
          <a:srcRect/>
          <a:stretch>
            <a:fillRect/>
          </a:stretch>
        </p:blipFill>
        <p:spPr bwMode="auto">
          <a:xfrm>
            <a:off x="812074" y="76200"/>
            <a:ext cx="7620000" cy="6705600"/>
          </a:xfrm>
          <a:prstGeom prst="rect">
            <a:avLst/>
          </a:prstGeom>
          <a:noFill/>
          <a:ln w="9525">
            <a:noFill/>
            <a:miter lim="800000"/>
            <a:headEnd/>
            <a:tailEnd/>
          </a:ln>
        </p:spPr>
      </p:pic>
      <p:sp>
        <p:nvSpPr>
          <p:cNvPr id="5" name="Rectangle 4"/>
          <p:cNvSpPr/>
          <p:nvPr/>
        </p:nvSpPr>
        <p:spPr>
          <a:xfrm>
            <a:off x="801189" y="52252"/>
            <a:ext cx="7620000" cy="6705600"/>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219200"/>
            <a:ext cx="7772400" cy="2152650"/>
          </a:xfrm>
        </p:spPr>
        <p:txBody>
          <a:bodyPr>
            <a:noAutofit/>
          </a:bodyPr>
          <a:lstStyle/>
          <a:p>
            <a:r>
              <a:rPr lang="en-US" sz="3800" dirty="0" smtClean="0">
                <a:effectLst>
                  <a:outerShdw blurRad="38100" dist="38100" dir="2700000" algn="tl">
                    <a:srgbClr val="000000">
                      <a:alpha val="43137"/>
                    </a:srgbClr>
                  </a:outerShdw>
                </a:effectLst>
              </a:rPr>
              <a:t>From Quarks and Gluons to the World Around Us:</a:t>
            </a:r>
            <a:r>
              <a:rPr lang="en-US" sz="3800" dirty="0" smtClean="0"/>
              <a:t/>
            </a:r>
            <a:br>
              <a:rPr lang="en-US" sz="3800" dirty="0" smtClean="0"/>
            </a:br>
            <a:r>
              <a:rPr lang="en-US" sz="3800" dirty="0" smtClean="0">
                <a:effectLst>
                  <a:outerShdw blurRad="38100" dist="38100" dir="2700000" algn="tl">
                    <a:srgbClr val="000000">
                      <a:alpha val="43137"/>
                    </a:srgbClr>
                  </a:outerShdw>
                </a:effectLst>
              </a:rPr>
              <a:t>Advancing Quantum Chromodynamics by Probing Nucleon Structure</a:t>
            </a:r>
            <a:endParaRPr lang="en-US" sz="38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3962400"/>
            <a:ext cx="6400800" cy="2209800"/>
          </a:xfrm>
        </p:spPr>
        <p:txBody>
          <a:bodyPr>
            <a:normAutofit fontScale="70000" lnSpcReduction="20000"/>
          </a:bodyPr>
          <a:lstStyle/>
          <a:p>
            <a:r>
              <a:rPr lang="en-US" sz="4400" dirty="0" smtClean="0">
                <a:effectLst>
                  <a:outerShdw blurRad="38100" dist="38100" dir="2700000" algn="tl">
                    <a:srgbClr val="000000">
                      <a:alpha val="43137"/>
                    </a:srgbClr>
                  </a:outerShdw>
                </a:effectLst>
              </a:rPr>
              <a:t>Christine A. Aidala</a:t>
            </a:r>
          </a:p>
          <a:p>
            <a:r>
              <a:rPr lang="en-US" sz="4400" dirty="0" smtClean="0">
                <a:effectLst>
                  <a:outerShdw blurRad="38100" dist="38100" dir="2700000" algn="tl">
                    <a:srgbClr val="000000">
                      <a:alpha val="43137"/>
                    </a:srgbClr>
                  </a:outerShdw>
                </a:effectLst>
              </a:rPr>
              <a:t>University of Michigan</a:t>
            </a:r>
          </a:p>
          <a:p>
            <a:endParaRPr lang="en-US" sz="3800" dirty="0" smtClean="0">
              <a:effectLst>
                <a:outerShdw blurRad="38100" dist="38100" dir="2700000" algn="tl">
                  <a:srgbClr val="000000">
                    <a:alpha val="43137"/>
                  </a:srgbClr>
                </a:outerShdw>
              </a:effectLst>
            </a:endParaRPr>
          </a:p>
          <a:p>
            <a:r>
              <a:rPr lang="en-US" sz="3500" dirty="0" smtClean="0">
                <a:effectLst>
                  <a:outerShdw blurRad="38100" dist="38100" dir="2700000" algn="tl">
                    <a:srgbClr val="000000">
                      <a:alpha val="43137"/>
                    </a:srgbClr>
                  </a:outerShdw>
                </a:effectLst>
              </a:rPr>
              <a:t>Notre Dame</a:t>
            </a:r>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January 29, 2014</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Observations with different probes allow us to learn different things!</a:t>
            </a:r>
            <a:endParaRPr lang="en-US" dirty="0"/>
          </a:p>
        </p:txBody>
      </p:sp>
      <p:sp>
        <p:nvSpPr>
          <p:cNvPr id="2" name="Footer Placeholder 1"/>
          <p:cNvSpPr>
            <a:spLocks noGrp="1"/>
          </p:cNvSpPr>
          <p:nvPr>
            <p:ph type="ftr" sz="quarter" idx="11"/>
          </p:nvPr>
        </p:nvSpPr>
        <p:spPr/>
        <p:txBody>
          <a:bodyPr/>
          <a:lstStyle/>
          <a:p>
            <a:r>
              <a:rPr lang="en-US" smtClean="0"/>
              <a:t>C. Aidala, Notre Dame, January 29, 2014</a:t>
            </a:r>
            <a:endParaRPr lang="en-US"/>
          </a:p>
        </p:txBody>
      </p:sp>
      <p:pic>
        <p:nvPicPr>
          <p:cNvPr id="64514" name="Picture 2"/>
          <p:cNvPicPr>
            <a:picLocks noChangeAspect="1" noChangeArrowheads="1"/>
          </p:cNvPicPr>
          <p:nvPr/>
        </p:nvPicPr>
        <p:blipFill>
          <a:blip r:embed="rId2" cstate="print"/>
          <a:srcRect/>
          <a:stretch>
            <a:fillRect/>
          </a:stretch>
        </p:blipFill>
        <p:spPr bwMode="auto">
          <a:xfrm>
            <a:off x="1014047" y="1514755"/>
            <a:ext cx="7012768" cy="511464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4"/>
          <p:cNvSpPr txBox="1">
            <a:spLocks noChangeArrowheads="1"/>
          </p:cNvSpPr>
          <p:nvPr/>
        </p:nvSpPr>
        <p:spPr bwMode="auto">
          <a:xfrm>
            <a:off x="2819400" y="3124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Vast majority of past four decades focused on </a:t>
            </a:r>
          </a:p>
          <a:p>
            <a:pPr algn="ctr"/>
            <a:r>
              <a:rPr lang="en-US" sz="2200" i="1" dirty="0" smtClean="0">
                <a:solidFill>
                  <a:schemeClr val="tx1"/>
                </a:solidFill>
                <a:latin typeface="Times New Roman" pitchFamily="18" charset="0"/>
                <a:cs typeface="Times New Roman" pitchFamily="18" charset="0"/>
              </a:rPr>
              <a:t>1-dimensional</a:t>
            </a:r>
            <a:r>
              <a:rPr lang="en-US" sz="2200" dirty="0" smtClean="0">
                <a:solidFill>
                  <a:schemeClr val="tx1"/>
                </a:solidFill>
                <a:latin typeface="Times New Roman" pitchFamily="18" charset="0"/>
                <a:cs typeface="Times New Roman" pitchFamily="18" charset="0"/>
              </a:rPr>
              <a:t> momentum structure!  Since 1990s starting to consider </a:t>
            </a:r>
            <a:r>
              <a:rPr lang="en-US" sz="2200" dirty="0" smtClean="0">
                <a:solidFill>
                  <a:schemeClr val="tx1"/>
                </a:solidFill>
                <a:latin typeface="Times New Roman" pitchFamily="18" charset="0"/>
                <a:cs typeface="Times New Roman" pitchFamily="18" charset="0"/>
              </a:rPr>
              <a:t>transverse components </a:t>
            </a:r>
            <a:r>
              <a:rPr lang="en-US" sz="2200" dirty="0" smtClean="0">
                <a:solidFill>
                  <a:schemeClr val="tx1"/>
                </a:solidFill>
                <a:latin typeface="Times New Roman" pitchFamily="18" charset="0"/>
                <a:cs typeface="Times New Roman" pitchFamily="18" charset="0"/>
              </a:rPr>
              <a:t>. . .</a:t>
            </a:r>
            <a:endParaRPr lang="en-US" sz="2200" dirty="0">
              <a:solidFill>
                <a:schemeClr val="tx1"/>
              </a:solidFill>
              <a:latin typeface="Times New Roman" pitchFamily="18" charset="0"/>
              <a:cs typeface="Times New Roman" pitchFamily="18" charset="0"/>
            </a:endParaRPr>
          </a:p>
        </p:txBody>
      </p:sp>
      <p:sp>
        <p:nvSpPr>
          <p:cNvPr id="2" name="Title 1"/>
          <p:cNvSpPr>
            <a:spLocks noGrp="1"/>
          </p:cNvSpPr>
          <p:nvPr>
            <p:ph type="title"/>
          </p:nvPr>
        </p:nvSpPr>
        <p:spPr/>
        <p:txBody>
          <a:bodyPr>
            <a:normAutofit/>
          </a:bodyPr>
          <a:lstStyle/>
          <a:p>
            <a:r>
              <a:rPr lang="en-US" dirty="0" smtClean="0"/>
              <a:t>Mapping out the proton</a:t>
            </a:r>
            <a:endParaRPr lang="en-US" dirty="0"/>
          </a:p>
        </p:txBody>
      </p:sp>
      <p:sp>
        <p:nvSpPr>
          <p:cNvPr id="5" name="Content Placeholder 4"/>
          <p:cNvSpPr>
            <a:spLocks noGrp="1"/>
          </p:cNvSpPr>
          <p:nvPr>
            <p:ph idx="1"/>
          </p:nvPr>
        </p:nvSpPr>
        <p:spPr/>
        <p:txBody>
          <a:bodyPr/>
          <a:lstStyle/>
          <a:p>
            <a:pPr>
              <a:buNone/>
            </a:pPr>
            <a:r>
              <a:rPr lang="en-US" dirty="0" smtClean="0"/>
              <a:t>What does the proton look like in terms of the quarks and gluons inside it?</a:t>
            </a:r>
          </a:p>
          <a:p>
            <a:r>
              <a:rPr lang="en-US" i="1" dirty="0" smtClean="0"/>
              <a:t>Position </a:t>
            </a:r>
          </a:p>
          <a:p>
            <a:r>
              <a:rPr lang="en-US" i="1" dirty="0" smtClean="0"/>
              <a:t>Momentum</a:t>
            </a:r>
          </a:p>
          <a:p>
            <a:r>
              <a:rPr lang="en-US" i="1" dirty="0" smtClean="0"/>
              <a:t>Spin</a:t>
            </a:r>
          </a:p>
          <a:p>
            <a:r>
              <a:rPr lang="en-US" i="1" dirty="0" smtClean="0"/>
              <a:t>Flavor</a:t>
            </a:r>
          </a:p>
          <a:p>
            <a:r>
              <a:rPr lang="en-US" i="1" dirty="0" smtClean="0"/>
              <a:t>Color</a:t>
            </a:r>
            <a:endParaRPr lang="en-US" i="1" dirty="0"/>
          </a:p>
        </p:txBody>
      </p:sp>
      <p:sp>
        <p:nvSpPr>
          <p:cNvPr id="3" name="Footer Placeholder 2"/>
          <p:cNvSpPr>
            <a:spLocks noGrp="1"/>
          </p:cNvSpPr>
          <p:nvPr>
            <p:ph type="ftr" sz="quarter" idx="11"/>
          </p:nvPr>
        </p:nvSpPr>
        <p:spPr/>
        <p:txBody>
          <a:bodyPr/>
          <a:lstStyle/>
          <a:p>
            <a:r>
              <a:rPr lang="en-US" smtClean="0"/>
              <a:t>C. Aidala, Notre Dame, January 29, 2014</a:t>
            </a:r>
            <a:endParaRPr lang="en-US"/>
          </a:p>
        </p:txBody>
      </p:sp>
      <p:sp>
        <p:nvSpPr>
          <p:cNvPr id="7" name="Text Box 34"/>
          <p:cNvSpPr txBox="1">
            <a:spLocks noChangeArrowheads="1"/>
          </p:cNvSpPr>
          <p:nvPr/>
        </p:nvSpPr>
        <p:spPr bwMode="auto">
          <a:xfrm>
            <a:off x="2819400" y="36926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latin typeface="Times New Roman" pitchFamily="18" charset="0"/>
                <a:cs typeface="Times New Roman" pitchFamily="18" charset="0"/>
              </a:rPr>
              <a:t>Polarized protons first studied in </a:t>
            </a:r>
            <a:r>
              <a:rPr lang="en-US" sz="2200" dirty="0" smtClean="0">
                <a:solidFill>
                  <a:schemeClr val="tx1"/>
                </a:solidFill>
                <a:latin typeface="Times New Roman" pitchFamily="18" charset="0"/>
                <a:cs typeface="Times New Roman" pitchFamily="18" charset="0"/>
              </a:rPr>
              <a:t>1980s</a:t>
            </a:r>
            <a:r>
              <a:rPr lang="en-US" sz="2200" dirty="0" smtClean="0">
                <a:latin typeface="Times New Roman" pitchFamily="18" charset="0"/>
                <a:cs typeface="Times New Roman" pitchFamily="18" charset="0"/>
              </a:rPr>
              <a:t>.  How </a:t>
            </a:r>
            <a:r>
              <a:rPr lang="en-US" sz="2200" dirty="0" smtClean="0">
                <a:solidFill>
                  <a:schemeClr val="tx1"/>
                </a:solidFill>
                <a:latin typeface="Times New Roman" pitchFamily="18" charset="0"/>
                <a:cs typeface="Times New Roman" pitchFamily="18" charset="0"/>
              </a:rPr>
              <a:t>angular momentum of quarks and gluons add up still not well understood!</a:t>
            </a:r>
            <a:endParaRPr lang="en-US" sz="2200" dirty="0">
              <a:solidFill>
                <a:schemeClr val="tx1"/>
              </a:solidFill>
              <a:latin typeface="Times New Roman" pitchFamily="18" charset="0"/>
              <a:cs typeface="Times New Roman" pitchFamily="18" charset="0"/>
            </a:endParaRPr>
          </a:p>
        </p:txBody>
      </p:sp>
      <p:sp>
        <p:nvSpPr>
          <p:cNvPr id="8" name="Text Box 34"/>
          <p:cNvSpPr txBox="1">
            <a:spLocks noChangeArrowheads="1"/>
          </p:cNvSpPr>
          <p:nvPr/>
        </p:nvSpPr>
        <p:spPr bwMode="auto">
          <a:xfrm>
            <a:off x="2819400" y="4267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latin typeface="Times New Roman" pitchFamily="18" charset="0"/>
                <a:cs typeface="Times New Roman" pitchFamily="18" charset="0"/>
              </a:rPr>
              <a:t>Early measurements of flavor distributions in valence region.  Flavor structure at lower momentum fractions still yielding surprises!</a:t>
            </a:r>
            <a:endParaRPr lang="en-US" sz="2200" dirty="0">
              <a:solidFill>
                <a:schemeClr val="tx1"/>
              </a:solidFill>
              <a:latin typeface="Times New Roman" pitchFamily="18" charset="0"/>
              <a:cs typeface="Times New Roman" pitchFamily="18" charset="0"/>
            </a:endParaRPr>
          </a:p>
        </p:txBody>
      </p:sp>
      <p:sp>
        <p:nvSpPr>
          <p:cNvPr id="9" name="Text Box 34"/>
          <p:cNvSpPr txBox="1">
            <a:spLocks noChangeArrowheads="1"/>
          </p:cNvSpPr>
          <p:nvPr/>
        </p:nvSpPr>
        <p:spPr bwMode="auto">
          <a:xfrm>
            <a:off x="2819400" y="25908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Theoretical and experimental concepts to describe and access position only born in mid-1990s.  </a:t>
            </a:r>
            <a:r>
              <a:rPr lang="en-US" sz="2200" dirty="0" smtClean="0">
                <a:latin typeface="Times New Roman" pitchFamily="18" charset="0"/>
                <a:cs typeface="Times New Roman" pitchFamily="18" charset="0"/>
              </a:rPr>
              <a:t>Pioneering measurements over past decade.</a:t>
            </a:r>
            <a:endParaRPr lang="en-US" sz="2200" dirty="0">
              <a:solidFill>
                <a:schemeClr val="tx1"/>
              </a:solidFill>
              <a:latin typeface="Times New Roman" pitchFamily="18" charset="0"/>
              <a:cs typeface="Times New Roman" pitchFamily="18" charset="0"/>
            </a:endParaRPr>
          </a:p>
        </p:txBody>
      </p:sp>
      <p:sp>
        <p:nvSpPr>
          <p:cNvPr id="10" name="Text Box 34"/>
          <p:cNvSpPr txBox="1">
            <a:spLocks noChangeArrowheads="1"/>
          </p:cNvSpPr>
          <p:nvPr/>
        </p:nvSpPr>
        <p:spPr bwMode="auto">
          <a:xfrm>
            <a:off x="2819400" y="49118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Accounted for by theorists from beginning of QCD, but more detailed, potentially observable effects of color have come to forefront in last couple years . . .</a:t>
            </a:r>
            <a:endParaRPr lang="en-US" sz="2200" dirty="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1000"/>
                                        <p:tgtEl>
                                          <p:spTgt spid="5">
                                            <p:txEl>
                                              <p:pRg st="4" end="4"/>
                                            </p:txEl>
                                          </p:spTgt>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blinds(horizontal)">
                                      <p:cBhvr>
                                        <p:cTn id="11" dur="1000"/>
                                        <p:tgtEl>
                                          <p:spTgt spid="5">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Perturbative</a:t>
            </a:r>
            <a:r>
              <a:rPr lang="en-US" dirty="0" smtClean="0"/>
              <a:t> QCD</a:t>
            </a:r>
            <a:endParaRPr lang="en-US" dirty="0"/>
          </a:p>
        </p:txBody>
      </p:sp>
      <p:sp>
        <p:nvSpPr>
          <p:cNvPr id="5" name="Content Placeholder 4"/>
          <p:cNvSpPr>
            <a:spLocks noGrp="1"/>
          </p:cNvSpPr>
          <p:nvPr>
            <p:ph idx="1"/>
          </p:nvPr>
        </p:nvSpPr>
        <p:spPr>
          <a:xfrm>
            <a:off x="457200" y="1600200"/>
            <a:ext cx="4572000" cy="4525963"/>
          </a:xfrm>
        </p:spPr>
        <p:txBody>
          <a:bodyPr>
            <a:normAutofit fontScale="85000" lnSpcReduction="10000"/>
          </a:bodyPr>
          <a:lstStyle/>
          <a:p>
            <a:r>
              <a:rPr lang="en-US" dirty="0" smtClean="0"/>
              <a:t>Take advantage of running of the strong coupling constant with energy (</a:t>
            </a:r>
            <a:r>
              <a:rPr lang="en-US" i="1" dirty="0" smtClean="0"/>
              <a:t>asymptotic freedom</a:t>
            </a:r>
            <a:r>
              <a:rPr lang="en-US" dirty="0" smtClean="0"/>
              <a:t>)—weak coupling at high energies (short distances)</a:t>
            </a:r>
          </a:p>
          <a:p>
            <a:r>
              <a:rPr lang="en-US" dirty="0" smtClean="0"/>
              <a:t>Perturbative expansion as in quantum electrodynamics (but many more diagrams due to gluon self-coupling!!)</a:t>
            </a:r>
          </a:p>
        </p:txBody>
      </p:sp>
      <p:sp>
        <p:nvSpPr>
          <p:cNvPr id="3" name="Footer Placeholder 2"/>
          <p:cNvSpPr>
            <a:spLocks noGrp="1"/>
          </p:cNvSpPr>
          <p:nvPr>
            <p:ph type="ftr" sz="quarter" idx="11"/>
          </p:nvPr>
        </p:nvSpPr>
        <p:spPr/>
        <p:txBody>
          <a:bodyPr/>
          <a:lstStyle/>
          <a:p>
            <a:r>
              <a:rPr lang="en-US" smtClean="0"/>
              <a:t>C. Aidala, Notre Dame, January 29, 2014</a:t>
            </a:r>
            <a:endParaRPr lang="en-US"/>
          </a:p>
        </p:txBody>
      </p:sp>
      <p:pic>
        <p:nvPicPr>
          <p:cNvPr id="98305" name="Picture 1"/>
          <p:cNvPicPr>
            <a:picLocks noChangeAspect="1" noChangeArrowheads="1"/>
          </p:cNvPicPr>
          <p:nvPr/>
        </p:nvPicPr>
        <p:blipFill>
          <a:blip r:embed="rId3" cstate="print"/>
          <a:srcRect/>
          <a:stretch>
            <a:fillRect/>
          </a:stretch>
        </p:blipFill>
        <p:spPr bwMode="auto">
          <a:xfrm>
            <a:off x="5129643" y="1609725"/>
            <a:ext cx="3557157" cy="3495675"/>
          </a:xfrm>
          <a:prstGeom prst="rect">
            <a:avLst/>
          </a:prstGeom>
          <a:noFill/>
          <a:ln w="9525">
            <a:noFill/>
            <a:miter lim="800000"/>
            <a:headEnd/>
            <a:tailEnd/>
          </a:ln>
        </p:spPr>
      </p:pic>
      <p:sp>
        <p:nvSpPr>
          <p:cNvPr id="7" name="Text Box 10"/>
          <p:cNvSpPr txBox="1">
            <a:spLocks noChangeArrowheads="1"/>
          </p:cNvSpPr>
          <p:nvPr/>
        </p:nvSpPr>
        <p:spPr bwMode="auto">
          <a:xfrm>
            <a:off x="1143000" y="2362200"/>
            <a:ext cx="6934200" cy="2185214"/>
          </a:xfrm>
          <a:prstGeom prst="rect">
            <a:avLst/>
          </a:prstGeom>
          <a:solidFill>
            <a:srgbClr val="00FFFF"/>
          </a:solidFill>
          <a:ln w="9525">
            <a:solidFill>
              <a:schemeClr val="tx1"/>
            </a:solidFill>
            <a:miter lim="800000"/>
            <a:headEnd/>
            <a:tailEnd/>
          </a:ln>
          <a:effectLst/>
        </p:spPr>
        <p:txBody>
          <a:bodyPr>
            <a:spAutoFit/>
          </a:bodyPr>
          <a:lstStyle/>
          <a:p>
            <a:pPr algn="ctr"/>
            <a:r>
              <a:rPr lang="en-US" sz="3400" i="1" dirty="0" smtClean="0">
                <a:latin typeface="Times New Roman" pitchFamily="18" charset="0"/>
                <a:cs typeface="Times New Roman" pitchFamily="18" charset="0"/>
              </a:rPr>
              <a:t>Most importantly: Perturbative QCD provides a rigorous way of relating the fundamental field theory to a variety of physical observables!</a:t>
            </a:r>
            <a:endParaRPr lang="en-US" sz="3400" i="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en-US" smtClean="0"/>
              <a:t>C. Aidala, Notre Dame, January 29, 2014</a:t>
            </a:r>
            <a:endParaRPr lang="en-US"/>
          </a:p>
        </p:txBody>
      </p:sp>
      <p:grpSp>
        <p:nvGrpSpPr>
          <p:cNvPr id="2"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36" y="901"/>
              <a:ext cx="401" cy="381"/>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mc:AlternateContent xmlns:mc="http://schemas.openxmlformats.org/markup-compatibility/2006">
                <mc:Choice xmlns:v="urn:schemas-microsoft-com:vml" Requires="v">
                  <p:oleObj spid="_x0000_s70362" name="Equation" r:id="rId4" imgW="152280" imgH="215640" progId="">
                    <p:embed/>
                  </p:oleObj>
                </mc:Choice>
                <mc:Fallback>
                  <p:oleObj name="Equation" r:id="rId4" imgW="152280" imgH="215640"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 y="1784"/>
                          <a:ext cx="12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mc:AlternateContent xmlns:mc="http://schemas.openxmlformats.org/markup-compatibility/2006">
                <mc:Choice xmlns:v="urn:schemas-microsoft-com:vml" Requires="v">
                  <p:oleObj spid="_x0000_s70363" name="Equation" r:id="rId6" imgW="304560" imgH="215640" progId="">
                    <p:embed/>
                  </p:oleObj>
                </mc:Choice>
                <mc:Fallback>
                  <p:oleObj name="Equation" r:id="rId6" imgW="304560" imgH="215640"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4" y="1634"/>
                          <a:ext cx="246"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mc:AlternateContent xmlns:mc="http://schemas.openxmlformats.org/markup-compatibility/2006">
                <mc:Choice xmlns:v="urn:schemas-microsoft-com:vml" Requires="v">
                  <p:oleObj spid="_x0000_s70364" name="Equation" r:id="rId8" imgW="139680" imgH="215640" progId="">
                    <p:embed/>
                  </p:oleObj>
                </mc:Choice>
                <mc:Fallback>
                  <p:oleObj name="Equation" r:id="rId8" imgW="139680" imgH="215640" progId="">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7" y="776"/>
                          <a:ext cx="11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mc:AlternateContent xmlns:mc="http://schemas.openxmlformats.org/markup-compatibility/2006">
                <mc:Choice xmlns:v="urn:schemas-microsoft-com:vml" Requires="v">
                  <p:oleObj spid="_x0000_s70365" name="Equation" r:id="rId10" imgW="279360" imgH="215640" progId="">
                    <p:embed/>
                  </p:oleObj>
                </mc:Choice>
                <mc:Fallback>
                  <p:oleObj name="Equation" r:id="rId10" imgW="279360" imgH="215640" progId="">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0" y="1112"/>
                          <a:ext cx="225"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4"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mc:AlternateContent xmlns:mc="http://schemas.openxmlformats.org/markup-compatibility/2006">
                <mc:Choice xmlns:v="urn:schemas-microsoft-com:vml" Requires="v">
                  <p:oleObj spid="_x0000_s70366" name="Equation" r:id="rId12" imgW="126720" imgH="190440" progId="">
                    <p:embed/>
                  </p:oleObj>
                </mc:Choice>
                <mc:Fallback>
                  <p:oleObj name="Equation" r:id="rId12" imgW="126720" imgH="190440" progId="">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4" y="1439"/>
                          <a:ext cx="103" cy="1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mc:AlternateContent xmlns:mc="http://schemas.openxmlformats.org/markup-compatibility/2006">
                <mc:Choice xmlns:v="urn:schemas-microsoft-com:vml" Requires="v">
                  <p:oleObj spid="_x0000_s70367" name="Equation" r:id="rId14" imgW="444240" imgH="203040" progId="Equation.3">
                    <p:embed/>
                  </p:oleObj>
                </mc:Choice>
                <mc:Fallback>
                  <p:oleObj name="Equation" r:id="rId14" imgW="444240" imgH="203040" progId="Equation.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4" y="1785"/>
                          <a:ext cx="572" cy="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mc:AlternateContent xmlns:mc="http://schemas.openxmlformats.org/markup-compatibility/2006">
                <mc:Choice xmlns:v="urn:schemas-microsoft-com:vml" Requires="v">
                  <p:oleObj spid="_x0000_s70368" name="Equation" r:id="rId16" imgW="469800" imgH="279360" progId="Equation.3">
                    <p:embed/>
                  </p:oleObj>
                </mc:Choice>
                <mc:Fallback>
                  <p:oleObj name="Equation" r:id="rId16" imgW="469800" imgH="279360" progId="Equation.3">
                    <p:embed/>
                    <p:pic>
                      <p:nvPicPr>
                        <p:cNvPr id="0"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0" y="816"/>
                          <a:ext cx="538" cy="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520" y="969"/>
              <a:ext cx="425"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q(x</a:t>
              </a:r>
              <a:r>
                <a:rPr lang="en-US" sz="1800" baseline="-18000" dirty="0">
                  <a:solidFill>
                    <a:schemeClr val="tx1"/>
                  </a:solidFill>
                  <a:latin typeface="Comic Sans MS" pitchFamily="66" charset="0"/>
                </a:rPr>
                <a:t>1</a:t>
              </a:r>
              <a:r>
                <a:rPr lang="en-US" sz="1800" dirty="0">
                  <a:solidFill>
                    <a:schemeClr val="tx1"/>
                  </a:solidFill>
                  <a:latin typeface="Comic Sans MS" pitchFamily="66" charset="0"/>
                </a:rPr>
                <a:t>)</a:t>
              </a:r>
            </a:p>
          </p:txBody>
        </p:sp>
        <p:sp>
          <p:nvSpPr>
            <p:cNvPr id="1414206" name="Text Box 62"/>
            <p:cNvSpPr txBox="1">
              <a:spLocks noChangeArrowheads="1"/>
            </p:cNvSpPr>
            <p:nvPr/>
          </p:nvSpPr>
          <p:spPr bwMode="auto">
            <a:xfrm>
              <a:off x="1502" y="1929"/>
              <a:ext cx="442"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g(x</a:t>
              </a:r>
              <a:r>
                <a:rPr lang="en-US" sz="1800" baseline="-18000" dirty="0">
                  <a:solidFill>
                    <a:schemeClr val="tx1"/>
                  </a:solidFill>
                  <a:latin typeface="Comic Sans MS" pitchFamily="66" charset="0"/>
                </a:rPr>
                <a:t>2</a:t>
              </a:r>
              <a:r>
                <a:rPr lang="en-US" sz="1800" dirty="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xfrm>
            <a:off x="457200" y="76200"/>
            <a:ext cx="8229600" cy="1143000"/>
          </a:xfrm>
          <a:noFill/>
        </p:spPr>
        <p:txBody>
          <a:bodyPr>
            <a:normAutofit/>
          </a:bodyPr>
          <a:lstStyle/>
          <a:p>
            <a:r>
              <a:rPr lang="en-US" sz="4200" dirty="0"/>
              <a:t>Predictive </a:t>
            </a:r>
            <a:r>
              <a:rPr lang="en-US" sz="4200" dirty="0" smtClean="0"/>
              <a:t>power </a:t>
            </a:r>
            <a:r>
              <a:rPr lang="en-US" sz="4200" dirty="0"/>
              <a:t>of </a:t>
            </a:r>
            <a:r>
              <a:rPr lang="en-US" sz="4200" dirty="0" err="1" smtClean="0"/>
              <a:t>pQCD</a:t>
            </a:r>
            <a:endParaRPr lang="en-US" sz="4200" dirty="0"/>
          </a:p>
        </p:txBody>
      </p:sp>
      <p:sp>
        <p:nvSpPr>
          <p:cNvPr id="1414209" name="Rectangle 65"/>
          <p:cNvSpPr>
            <a:spLocks noChangeArrowheads="1"/>
          </p:cNvSpPr>
          <p:nvPr/>
        </p:nvSpPr>
        <p:spPr bwMode="auto">
          <a:xfrm>
            <a:off x="2286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sz="2000" dirty="0">
                <a:solidFill>
                  <a:srgbClr val="FFFFCC"/>
                </a:solidFill>
              </a:rPr>
              <a:t>“Hard</a:t>
            </a:r>
            <a:r>
              <a:rPr lang="en-US" sz="2000" dirty="0" smtClean="0">
                <a:solidFill>
                  <a:srgbClr val="FFFFCC"/>
                </a:solidFill>
              </a:rPr>
              <a:t>” (high-energy) probes </a:t>
            </a:r>
            <a:r>
              <a:rPr lang="en-US" sz="2000" dirty="0">
                <a:solidFill>
                  <a:srgbClr val="FFFFCC"/>
                </a:solidFill>
              </a:rPr>
              <a:t>have predictable rates given:</a:t>
            </a:r>
          </a:p>
          <a:p>
            <a:pPr marL="1143000" lvl="2" indent="-228600">
              <a:spcBef>
                <a:spcPct val="20000"/>
              </a:spcBef>
              <a:buClr>
                <a:srgbClr val="500093"/>
              </a:buClr>
              <a:buFontTx/>
              <a:buChar char="–"/>
            </a:pPr>
            <a:r>
              <a:rPr lang="en-US" sz="2000" dirty="0" err="1" smtClean="0">
                <a:solidFill>
                  <a:srgbClr val="00FF00"/>
                </a:solidFill>
              </a:rPr>
              <a:t>Partonic</a:t>
            </a:r>
            <a:r>
              <a:rPr lang="en-US" sz="2000" dirty="0" smtClean="0">
                <a:solidFill>
                  <a:srgbClr val="00FF00"/>
                </a:solidFill>
              </a:rPr>
              <a:t> hard scattering rates (calculable in </a:t>
            </a:r>
            <a:r>
              <a:rPr lang="en-US" sz="2000" dirty="0" err="1" smtClean="0">
                <a:solidFill>
                  <a:srgbClr val="00FF00"/>
                </a:solidFill>
              </a:rPr>
              <a:t>pQCD</a:t>
            </a:r>
            <a:r>
              <a:rPr lang="en-US" sz="2000" dirty="0" smtClean="0">
                <a:solidFill>
                  <a:srgbClr val="00FF00"/>
                </a:solidFill>
              </a:rPr>
              <a:t>)</a:t>
            </a:r>
          </a:p>
          <a:p>
            <a:pPr marL="1143000" lvl="2" indent="-228600" algn="l">
              <a:spcBef>
                <a:spcPct val="20000"/>
              </a:spcBef>
              <a:buClr>
                <a:srgbClr val="500093"/>
              </a:buClr>
              <a:buFontTx/>
              <a:buChar char="–"/>
            </a:pPr>
            <a:r>
              <a:rPr lang="en-US" sz="2000" dirty="0" smtClean="0">
                <a:solidFill>
                  <a:srgbClr val="FF85FF"/>
                </a:solidFill>
              </a:rPr>
              <a:t>Parton </a:t>
            </a:r>
            <a:r>
              <a:rPr lang="en-US" sz="2000" dirty="0">
                <a:solidFill>
                  <a:srgbClr val="FF85FF"/>
                </a:solidFill>
              </a:rPr>
              <a:t>distribution functions (need experimental</a:t>
            </a:r>
            <a:r>
              <a:rPr lang="en-US" sz="2000" b="1" dirty="0">
                <a:solidFill>
                  <a:srgbClr val="FF85FF"/>
                </a:solidFill>
              </a:rPr>
              <a:t> </a:t>
            </a:r>
            <a:r>
              <a:rPr lang="en-US" sz="2000" dirty="0">
                <a:solidFill>
                  <a:srgbClr val="FF85FF"/>
                </a:solidFill>
              </a:rPr>
              <a:t>input)</a:t>
            </a:r>
          </a:p>
          <a:p>
            <a:pPr marL="1143000" lvl="2" indent="-228600" algn="l">
              <a:spcBef>
                <a:spcPct val="20000"/>
              </a:spcBef>
              <a:buClr>
                <a:srgbClr val="500093"/>
              </a:buClr>
              <a:buFontTx/>
              <a:buChar char="–"/>
            </a:pPr>
            <a:r>
              <a:rPr lang="en-US" sz="2000" dirty="0" smtClean="0">
                <a:solidFill>
                  <a:srgbClr val="00FFCC"/>
                </a:solidFill>
              </a:rPr>
              <a:t>Fragmentation </a:t>
            </a:r>
            <a:r>
              <a:rPr lang="en-US" sz="2000" dirty="0">
                <a:solidFill>
                  <a:srgbClr val="00FFCC"/>
                </a:solidFill>
              </a:rPr>
              <a:t>functions (need experimental input)</a:t>
            </a:r>
          </a:p>
        </p:txBody>
      </p:sp>
      <p:grpSp>
        <p:nvGrpSpPr>
          <p:cNvPr id="79" name="Group 78"/>
          <p:cNvGrpSpPr/>
          <p:nvPr/>
        </p:nvGrpSpPr>
        <p:grpSpPr>
          <a:xfrm>
            <a:off x="7086600" y="5281246"/>
            <a:ext cx="2057400" cy="830997"/>
            <a:chOff x="7193280" y="5227320"/>
            <a:chExt cx="2057400" cy="1076689"/>
          </a:xfrm>
        </p:grpSpPr>
        <p:sp>
          <p:nvSpPr>
            <p:cNvPr id="1414211" name="Rectangle 67"/>
            <p:cNvSpPr>
              <a:spLocks noChangeArrowheads="1"/>
            </p:cNvSpPr>
            <p:nvPr/>
          </p:nvSpPr>
          <p:spPr bwMode="auto">
            <a:xfrm>
              <a:off x="7574282" y="5227320"/>
              <a:ext cx="1676398" cy="1076689"/>
            </a:xfrm>
            <a:prstGeom prst="rect">
              <a:avLst/>
            </a:prstGeom>
            <a:noFill/>
            <a:ln w="12700">
              <a:noFill/>
              <a:miter lim="800000"/>
              <a:headEnd/>
              <a:tailEnd/>
            </a:ln>
            <a:effectLst/>
          </p:spPr>
          <p:txBody>
            <a:bodyPr wrap="square">
              <a:spAutoFit/>
            </a:bodyPr>
            <a:lstStyle/>
            <a:p>
              <a:pPr eaLnBrk="1" hangingPunct="1"/>
              <a:r>
                <a:rPr lang="en-US" sz="1600" i="1" dirty="0" smtClean="0">
                  <a:solidFill>
                    <a:schemeClr val="bg1"/>
                  </a:solidFill>
                </a:rPr>
                <a:t>Universal</a:t>
              </a:r>
              <a:r>
                <a:rPr lang="en-US" sz="1600" dirty="0" smtClean="0">
                  <a:solidFill>
                    <a:schemeClr val="bg1"/>
                  </a:solidFill>
                </a:rPr>
                <a:t> non-</a:t>
              </a:r>
              <a:r>
                <a:rPr lang="en-US" sz="1600" dirty="0" err="1" smtClean="0">
                  <a:solidFill>
                    <a:schemeClr val="bg1"/>
                  </a:solidFill>
                </a:rPr>
                <a:t>perturbative</a:t>
              </a:r>
              <a:r>
                <a:rPr lang="en-US" sz="1600" dirty="0" smtClean="0">
                  <a:solidFill>
                    <a:schemeClr val="bg1"/>
                  </a:solidFill>
                </a:rPr>
                <a:t> factors</a:t>
              </a:r>
              <a:endParaRPr lang="en-US" sz="1600" dirty="0">
                <a:solidFill>
                  <a:schemeClr val="bg1"/>
                </a:solidFill>
              </a:endParaRPr>
            </a:p>
          </p:txBody>
        </p:sp>
        <p:sp>
          <p:nvSpPr>
            <p:cNvPr id="1414212" name="AutoShape 68"/>
            <p:cNvSpPr>
              <a:spLocks/>
            </p:cNvSpPr>
            <p:nvPr/>
          </p:nvSpPr>
          <p:spPr bwMode="auto">
            <a:xfrm>
              <a:off x="7193280" y="5334000"/>
              <a:ext cx="381000" cy="970009"/>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mc:AlternateContent xmlns:mc="http://schemas.openxmlformats.org/markup-compatibility/2006">
              <mc:Choice xmlns:v="urn:schemas-microsoft-com:vml" Requires="v">
                <p:oleObj spid="_x0000_s70369" name="Equation" r:id="rId18" imgW="3174840" imgH="279360" progId="Equation.3">
                  <p:embed/>
                </p:oleObj>
              </mc:Choice>
              <mc:Fallback>
                <p:oleObj name="Equation" r:id="rId18" imgW="3174840" imgH="279360" progId="Equation.3">
                  <p:embed/>
                  <p:pic>
                    <p:nvPicPr>
                      <p:cNvPr id="0"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0" y="3859213"/>
                        <a:ext cx="8486775"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Line 63"/>
          <p:cNvSpPr>
            <a:spLocks noChangeShapeType="1"/>
          </p:cNvSpPr>
          <p:nvPr/>
        </p:nvSpPr>
        <p:spPr bwMode="auto">
          <a:xfrm>
            <a:off x="2438400" y="2209800"/>
            <a:ext cx="609600" cy="0"/>
          </a:xfrm>
          <a:prstGeom prst="line">
            <a:avLst/>
          </a:prstGeom>
          <a:noFill/>
          <a:ln w="38100">
            <a:solidFill>
              <a:srgbClr val="FF85FF"/>
            </a:solidFill>
            <a:round/>
            <a:headEnd/>
            <a:tailEnd/>
          </a:ln>
          <a:effectLst/>
        </p:spPr>
        <p:txBody>
          <a:bodyPr/>
          <a:lstStyle/>
          <a:p>
            <a:endParaRPr lang="en-US"/>
          </a:p>
        </p:txBody>
      </p:sp>
      <p:sp>
        <p:nvSpPr>
          <p:cNvPr id="78" name="Line 63"/>
          <p:cNvSpPr>
            <a:spLocks noChangeShapeType="1"/>
          </p:cNvSpPr>
          <p:nvPr/>
        </p:nvSpPr>
        <p:spPr bwMode="auto">
          <a:xfrm>
            <a:off x="2438400" y="3748548"/>
            <a:ext cx="609600" cy="0"/>
          </a:xfrm>
          <a:prstGeom prst="line">
            <a:avLst/>
          </a:prstGeom>
          <a:noFill/>
          <a:ln w="38100">
            <a:solidFill>
              <a:srgbClr val="FF85FF"/>
            </a:solidFill>
            <a:round/>
            <a:headEnd/>
            <a:tailEnd/>
          </a:ln>
          <a:effectLst/>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4209">
                                            <p:txEl>
                                              <p:pRg st="1" end="1"/>
                                            </p:txEl>
                                          </p:spTgt>
                                        </p:tgtEl>
                                        <p:attrNameLst>
                                          <p:attrName>style.visibility</p:attrName>
                                        </p:attrNameLst>
                                      </p:cBhvr>
                                      <p:to>
                                        <p:strVal val="visible"/>
                                      </p:to>
                                    </p:set>
                                    <p:animEffect transition="in" filter="checkerboard(across)">
                                      <p:cBhvr>
                                        <p:cTn id="7" dur="500"/>
                                        <p:tgtEl>
                                          <p:spTgt spid="1414209">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14"/>
                                        </p:tgtEl>
                                        <p:attrNameLst>
                                          <p:attrName>style.visibility</p:attrName>
                                        </p:attrNameLst>
                                      </p:cBhvr>
                                      <p:to>
                                        <p:strVal val="visible"/>
                                      </p:to>
                                    </p:set>
                                    <p:animEffect transition="in" filter="checkerboard(across)">
                                      <p:cBhvr>
                                        <p:cTn id="10" dur="500"/>
                                        <p:tgtEl>
                                          <p:spTgt spid="141421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14217"/>
                                        </p:tgtEl>
                                        <p:attrNameLst>
                                          <p:attrName>style.visibility</p:attrName>
                                        </p:attrNameLst>
                                      </p:cBhvr>
                                      <p:to>
                                        <p:strVal val="visible"/>
                                      </p:to>
                                    </p:set>
                                    <p:animEffect transition="in" filter="checkerboard(across)">
                                      <p:cBhvr>
                                        <p:cTn id="13" dur="500"/>
                                        <p:tgtEl>
                                          <p:spTgt spid="141421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8" dur="500"/>
                                        <p:tgtEl>
                                          <p:spTgt spid="1414209">
                                            <p:txEl>
                                              <p:pRg st="2" end="2"/>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14207"/>
                                        </p:tgtEl>
                                        <p:attrNameLst>
                                          <p:attrName>style.visibility</p:attrName>
                                        </p:attrNameLst>
                                      </p:cBhvr>
                                      <p:to>
                                        <p:strVal val="visible"/>
                                      </p:to>
                                    </p:set>
                                    <p:animEffect transition="in" filter="checkerboard(across)">
                                      <p:cBhvr>
                                        <p:cTn id="21" dur="500"/>
                                        <p:tgtEl>
                                          <p:spTgt spid="141420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checkerboard(across)">
                                      <p:cBhvr>
                                        <p:cTn id="24" dur="500"/>
                                        <p:tgtEl>
                                          <p:spTgt spid="7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checkerboard(across)">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32" dur="500"/>
                                        <p:tgtEl>
                                          <p:spTgt spid="1414209">
                                            <p:txEl>
                                              <p:pRg st="3" end="3"/>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14215"/>
                                        </p:tgtEl>
                                        <p:attrNameLst>
                                          <p:attrName>style.visibility</p:attrName>
                                        </p:attrNameLst>
                                      </p:cBhvr>
                                      <p:to>
                                        <p:strVal val="visible"/>
                                      </p:to>
                                    </p:set>
                                    <p:animEffect transition="in" filter="checkerboard(across)">
                                      <p:cBhvr>
                                        <p:cTn id="35" dur="500"/>
                                        <p:tgtEl>
                                          <p:spTgt spid="1414215"/>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414216"/>
                                        </p:tgtEl>
                                        <p:attrNameLst>
                                          <p:attrName>style.visibility</p:attrName>
                                        </p:attrNameLst>
                                      </p:cBhvr>
                                      <p:to>
                                        <p:strVal val="visible"/>
                                      </p:to>
                                    </p:set>
                                    <p:animEffect transition="in" filter="checkerboard(across)">
                                      <p:cBhvr>
                                        <p:cTn id="38" dur="500"/>
                                        <p:tgtEl>
                                          <p:spTgt spid="141421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P spid="77" grpId="0" animBg="1"/>
      <p:bldP spid="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Factorization and universality in </a:t>
            </a:r>
            <a:r>
              <a:rPr lang="en-US" dirty="0" err="1" smtClean="0"/>
              <a:t>perturbative</a:t>
            </a:r>
            <a:r>
              <a:rPr lang="en-US" dirty="0" smtClean="0"/>
              <a:t> QCD</a:t>
            </a:r>
            <a:endParaRPr lang="en-US" dirty="0"/>
          </a:p>
        </p:txBody>
      </p:sp>
      <p:sp>
        <p:nvSpPr>
          <p:cNvPr id="3" name="Content Placeholder 2"/>
          <p:cNvSpPr>
            <a:spLocks noGrp="1"/>
          </p:cNvSpPr>
          <p:nvPr>
            <p:ph idx="1"/>
          </p:nvPr>
        </p:nvSpPr>
        <p:spPr>
          <a:xfrm>
            <a:off x="457200" y="1874837"/>
            <a:ext cx="8229600" cy="4525963"/>
          </a:xfrm>
        </p:spPr>
        <p:txBody>
          <a:bodyPr>
            <a:normAutofit/>
          </a:bodyPr>
          <a:lstStyle/>
          <a:p>
            <a:r>
              <a:rPr lang="en-US" dirty="0" smtClean="0"/>
              <a:t>Need to systematically </a:t>
            </a:r>
            <a:r>
              <a:rPr lang="en-US" i="1" dirty="0" smtClean="0"/>
              <a:t>factorize</a:t>
            </a:r>
            <a:r>
              <a:rPr lang="en-US" dirty="0" smtClean="0"/>
              <a:t> short- and long-distance physics—observable physical QCD processes always involve at least one long-distance scale (confinement)!</a:t>
            </a:r>
          </a:p>
          <a:p>
            <a:r>
              <a:rPr lang="en-US" dirty="0" smtClean="0"/>
              <a:t>Long-distance (i.e. non-</a:t>
            </a:r>
            <a:r>
              <a:rPr lang="en-US" dirty="0" err="1" smtClean="0"/>
              <a:t>perturbative</a:t>
            </a:r>
            <a:r>
              <a:rPr lang="en-US" dirty="0" smtClean="0"/>
              <a:t>) functions need to be </a:t>
            </a:r>
            <a:r>
              <a:rPr lang="en-US" i="1" dirty="0" smtClean="0"/>
              <a:t>universal</a:t>
            </a:r>
            <a:r>
              <a:rPr lang="en-US" dirty="0" smtClean="0"/>
              <a:t> in order to be portable across calculations for many processes</a:t>
            </a:r>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sp>
        <p:nvSpPr>
          <p:cNvPr id="6" name="Text Box 10"/>
          <p:cNvSpPr txBox="1">
            <a:spLocks noChangeArrowheads="1"/>
          </p:cNvSpPr>
          <p:nvPr/>
        </p:nvSpPr>
        <p:spPr bwMode="auto">
          <a:xfrm>
            <a:off x="990600" y="2362200"/>
            <a:ext cx="7086600" cy="2400657"/>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3000" dirty="0" smtClean="0">
                <a:latin typeface="Times New Roman" pitchFamily="18" charset="0"/>
                <a:cs typeface="Times New Roman" pitchFamily="18" charset="0"/>
              </a:rPr>
              <a:t>Measure non-perturbative parton distribution functions (pdfs) and fragmentation functions in many colliding systems over a wide kinematic </a:t>
            </a:r>
            <a:r>
              <a:rPr lang="en-US" sz="3000" dirty="0" err="1" smtClean="0">
                <a:latin typeface="Times New Roman" pitchFamily="18" charset="0"/>
                <a:cs typeface="Times New Roman" pitchFamily="18" charset="0"/>
              </a:rPr>
              <a:t>range</a:t>
            </a:r>
            <a:r>
              <a:rPr lang="en-US" sz="3000" dirty="0" err="1" smtClean="0">
                <a:latin typeface="Times New Roman" pitchFamily="18" charset="0"/>
                <a:cs typeface="Times New Roman" pitchFamily="18" charset="0"/>
                <a:sym typeface="Wingdings" pitchFamily="2" charset="2"/>
              </a:rPr>
              <a:t></a:t>
            </a:r>
            <a:r>
              <a:rPr lang="en-US" sz="3000" dirty="0" err="1" smtClean="0">
                <a:latin typeface="Times New Roman" pitchFamily="18" charset="0"/>
                <a:cs typeface="Times New Roman" pitchFamily="18" charset="0"/>
              </a:rPr>
              <a:t>constrain</a:t>
            </a:r>
            <a:r>
              <a:rPr lang="en-US" sz="3000" dirty="0" smtClean="0">
                <a:latin typeface="Times New Roman" pitchFamily="18" charset="0"/>
                <a:cs typeface="Times New Roman" pitchFamily="18" charset="0"/>
              </a:rPr>
              <a:t> by performing </a:t>
            </a:r>
          </a:p>
          <a:p>
            <a:pPr algn="ctr"/>
            <a:r>
              <a:rPr lang="en-US" sz="3000" i="1" dirty="0" smtClean="0">
                <a:latin typeface="Times New Roman" pitchFamily="18" charset="0"/>
                <a:cs typeface="Times New Roman" pitchFamily="18" charset="0"/>
              </a:rPr>
              <a:t>simultaneous fits to world data</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dirty="0" smtClean="0"/>
              <a:t>QCD: How far have we come?</a:t>
            </a:r>
            <a:endParaRPr lang="en-US" dirty="0"/>
          </a:p>
        </p:txBody>
      </p:sp>
      <p:sp>
        <p:nvSpPr>
          <p:cNvPr id="3" name="Content Placeholder 2"/>
          <p:cNvSpPr>
            <a:spLocks noGrp="1"/>
          </p:cNvSpPr>
          <p:nvPr>
            <p:ph idx="1"/>
          </p:nvPr>
        </p:nvSpPr>
        <p:spPr/>
        <p:txBody>
          <a:bodyPr>
            <a:normAutofit/>
          </a:bodyPr>
          <a:lstStyle/>
          <a:p>
            <a:r>
              <a:rPr lang="en-US" dirty="0" smtClean="0"/>
              <a:t>QCD is challenging!!</a:t>
            </a:r>
          </a:p>
          <a:p>
            <a:r>
              <a:rPr lang="en-US" dirty="0" smtClean="0"/>
              <a:t>Three-decade period after initial birth of QCD dedicated to “discovery and development”</a:t>
            </a:r>
          </a:p>
          <a:p>
            <a:pPr>
              <a:buNone/>
            </a:pPr>
            <a:r>
              <a:rPr lang="en-US" dirty="0" smtClean="0">
                <a:sym typeface="Wingdings" pitchFamily="2" charset="2"/>
              </a:rPr>
              <a:t> Symbolic closure: </a:t>
            </a:r>
            <a:r>
              <a:rPr lang="en-US" dirty="0" smtClean="0"/>
              <a:t>Nobel prize 2004 - </a:t>
            </a:r>
            <a:r>
              <a:rPr lang="en-US" dirty="0" smtClean="0">
                <a:sym typeface="Wingdings" pitchFamily="2" charset="2"/>
              </a:rPr>
              <a:t>Gross, </a:t>
            </a:r>
            <a:r>
              <a:rPr lang="en-US" dirty="0" err="1" smtClean="0">
                <a:sym typeface="Wingdings" pitchFamily="2" charset="2"/>
              </a:rPr>
              <a:t>Politzer</a:t>
            </a:r>
            <a:r>
              <a:rPr lang="en-US" dirty="0" smtClean="0">
                <a:sym typeface="Wingdings" pitchFamily="2" charset="2"/>
              </a:rPr>
              <a:t>, </a:t>
            </a:r>
            <a:r>
              <a:rPr lang="en-US" dirty="0" err="1" smtClean="0">
                <a:sym typeface="Wingdings" pitchFamily="2" charset="2"/>
              </a:rPr>
              <a:t>Wilczek</a:t>
            </a:r>
            <a:r>
              <a:rPr lang="en-US" dirty="0" smtClean="0"/>
              <a:t> for asymptotic freedom</a:t>
            </a:r>
          </a:p>
          <a:p>
            <a:endParaRPr lang="en-US" dirty="0" smtClean="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sp>
        <p:nvSpPr>
          <p:cNvPr id="6" name="Rectangle 5"/>
          <p:cNvSpPr/>
          <p:nvPr/>
        </p:nvSpPr>
        <p:spPr>
          <a:xfrm>
            <a:off x="1600200" y="4277142"/>
            <a:ext cx="6096000" cy="2123658"/>
          </a:xfrm>
          <a:prstGeom prst="rect">
            <a:avLst/>
          </a:prstGeom>
          <a:solidFill>
            <a:srgbClr val="00FFFF"/>
          </a:solidFill>
          <a:ln>
            <a:solidFill>
              <a:schemeClr val="tx1"/>
            </a:solidFill>
          </a:ln>
        </p:spPr>
        <p:txBody>
          <a:bodyPr wrap="square">
            <a:spAutoFit/>
          </a:bodyPr>
          <a:lstStyle/>
          <a:p>
            <a:pPr algn="ctr"/>
            <a:r>
              <a:rPr lang="en-US" sz="4400" i="1" dirty="0" smtClean="0">
                <a:latin typeface="Times New Roman" pitchFamily="18" charset="0"/>
                <a:cs typeface="Times New Roman" pitchFamily="18" charset="0"/>
              </a:rPr>
              <a:t>Now early years of second phase: </a:t>
            </a:r>
          </a:p>
          <a:p>
            <a:pPr algn="ctr"/>
            <a:r>
              <a:rPr lang="en-US" sz="4400" b="1" i="1" dirty="0" smtClean="0">
                <a:latin typeface="Times New Roman" pitchFamily="18" charset="0"/>
                <a:cs typeface="Times New Roman" pitchFamily="18" charset="0"/>
              </a:rPr>
              <a:t>quantitative QCD</a:t>
            </a:r>
            <a:r>
              <a:rPr lang="en-US" sz="4400" i="1" dirty="0" smtClean="0">
                <a:latin typeface="Times New Roman" pitchFamily="18" charset="0"/>
                <a:cs typeface="Times New Roman" pitchFamily="18" charset="0"/>
              </a:rPr>
              <a:t>!</a:t>
            </a:r>
            <a:endParaRPr lang="en-US" sz="4400" i="1"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srcRect/>
          <a:stretch>
            <a:fillRect/>
          </a:stretch>
        </p:blipFill>
        <p:spPr bwMode="auto">
          <a:xfrm>
            <a:off x="5943600" y="838200"/>
            <a:ext cx="3048000" cy="141026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Advancing into the era of quantitative QCD: Theory already forging ahead!</a:t>
            </a:r>
            <a:endParaRPr lang="en-US" sz="3400" dirty="0"/>
          </a:p>
        </p:txBody>
      </p:sp>
      <p:sp>
        <p:nvSpPr>
          <p:cNvPr id="3" name="Content Placeholder 2"/>
          <p:cNvSpPr>
            <a:spLocks noGrp="1"/>
          </p:cNvSpPr>
          <p:nvPr>
            <p:ph idx="1"/>
          </p:nvPr>
        </p:nvSpPr>
        <p:spPr/>
        <p:txBody>
          <a:bodyPr>
            <a:normAutofit fontScale="77500" lnSpcReduction="20000"/>
          </a:bodyPr>
          <a:lstStyle/>
          <a:p>
            <a:r>
              <a:rPr lang="en-US" dirty="0" smtClean="0"/>
              <a:t>In perturbative QCD, since 1990s starting to consider detailed internal QCD dynamics that parts with traditional parton model ways of looking at hadrons—and perform phenomenological calculations using these new ideas/tools!</a:t>
            </a:r>
          </a:p>
          <a:p>
            <a:pPr lvl="1"/>
            <a:r>
              <a:rPr lang="en-US" dirty="0"/>
              <a:t>Various </a:t>
            </a:r>
            <a:r>
              <a:rPr lang="en-US" i="1" dirty="0"/>
              <a:t>resummation</a:t>
            </a:r>
            <a:r>
              <a:rPr lang="en-US" dirty="0"/>
              <a:t> techniques</a:t>
            </a:r>
          </a:p>
          <a:p>
            <a:pPr lvl="1"/>
            <a:r>
              <a:rPr lang="en-US" i="1" dirty="0" smtClean="0"/>
              <a:t>Non-linear</a:t>
            </a:r>
            <a:r>
              <a:rPr lang="en-US" dirty="0" smtClean="0"/>
              <a:t> evolution at small momentum fractions</a:t>
            </a:r>
          </a:p>
          <a:p>
            <a:pPr lvl="1"/>
            <a:r>
              <a:rPr lang="en-US" i="1" dirty="0" smtClean="0"/>
              <a:t>Non-</a:t>
            </a:r>
            <a:r>
              <a:rPr lang="en-US" i="1" dirty="0" err="1" smtClean="0"/>
              <a:t>collinearity</a:t>
            </a:r>
            <a:r>
              <a:rPr lang="en-US" dirty="0" smtClean="0"/>
              <a:t> </a:t>
            </a:r>
            <a:r>
              <a:rPr lang="en-US" dirty="0"/>
              <a:t>of partons with parent </a:t>
            </a:r>
            <a:r>
              <a:rPr lang="en-US" dirty="0" smtClean="0"/>
              <a:t>hadron</a:t>
            </a:r>
          </a:p>
          <a:p>
            <a:r>
              <a:rPr lang="en-US" dirty="0" smtClean="0"/>
              <a:t>Non-</a:t>
            </a:r>
            <a:r>
              <a:rPr lang="en-US" dirty="0" err="1" smtClean="0"/>
              <a:t>perturbative</a:t>
            </a:r>
            <a:r>
              <a:rPr lang="en-US" dirty="0" smtClean="0"/>
              <a:t> methods: </a:t>
            </a:r>
          </a:p>
          <a:p>
            <a:pPr lvl="1"/>
            <a:r>
              <a:rPr lang="en-US" dirty="0" smtClean="0"/>
              <a:t>Lattice QCD less and less limited by computing resources—since 2010 starting to perform calculations at the physical pion mass (after 36 years!)</a:t>
            </a:r>
          </a:p>
          <a:p>
            <a:pPr lvl="1"/>
            <a:r>
              <a:rPr lang="en-US" dirty="0" err="1" smtClean="0"/>
              <a:t>AdS</a:t>
            </a:r>
            <a:r>
              <a:rPr lang="en-US" dirty="0" smtClean="0"/>
              <a:t>/CFT “gauge-string duality” an exciting recent development as first fundamentally new handle to try to tackle QCD in decades!</a:t>
            </a:r>
          </a:p>
          <a:p>
            <a:endParaRPr lang="en-US" dirty="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pic>
        <p:nvPicPr>
          <p:cNvPr id="5" name="Picture 2"/>
          <p:cNvPicPr>
            <a:picLocks noChangeAspect="1" noChangeArrowheads="1"/>
          </p:cNvPicPr>
          <p:nvPr/>
        </p:nvPicPr>
        <p:blipFill>
          <a:blip r:embed="rId2" cstate="print"/>
          <a:srcRect/>
          <a:stretch>
            <a:fillRect/>
          </a:stretch>
        </p:blipFill>
        <p:spPr bwMode="auto">
          <a:xfrm>
            <a:off x="4648200" y="1981200"/>
            <a:ext cx="3505200" cy="274574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blinds(horizontal)">
                                      <p:cBhvr>
                                        <p:cTn id="11" dur="500"/>
                                        <p:tgtEl>
                                          <p:spTgt spid="3">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0" y="1905000"/>
            <a:ext cx="3581400" cy="3046988"/>
          </a:xfrm>
          <a:prstGeom prst="rect">
            <a:avLst/>
          </a:prstGeom>
        </p:spPr>
        <p:txBody>
          <a:bodyPr wrap="square">
            <a:spAutoFit/>
          </a:bodyPr>
          <a:lstStyle/>
          <a:p>
            <a:r>
              <a:rPr lang="en-US" sz="2400" dirty="0" smtClean="0">
                <a:solidFill>
                  <a:srgbClr val="FFFFCC"/>
                </a:solidFill>
                <a:latin typeface="Times New Roman" pitchFamily="18" charset="0"/>
                <a:cs typeface="Times New Roman" pitchFamily="18" charset="0"/>
              </a:rPr>
              <a:t>For observables with two different energy scales, expand in powers of their ratio and add these terms to the highest-order calculation you’ve managed to do in </a:t>
            </a:r>
            <a:r>
              <a:rPr lang="en-US" sz="2400" dirty="0">
                <a:solidFill>
                  <a:srgbClr val="FFFFCC"/>
                </a:solidFill>
                <a:latin typeface="Times New Roman" pitchFamily="18" charset="0"/>
                <a:cs typeface="Times New Roman" pitchFamily="18" charset="0"/>
              </a:rPr>
              <a:t>a simple </a:t>
            </a:r>
            <a:r>
              <a:rPr lang="en-US" sz="2400" dirty="0">
                <a:solidFill>
                  <a:srgbClr val="FFFFCC"/>
                </a:solidFill>
                <a:latin typeface="Symbol" pitchFamily="18" charset="2"/>
                <a:cs typeface="Times New Roman" pitchFamily="18" charset="0"/>
              </a:rPr>
              <a:t>a</a:t>
            </a:r>
            <a:r>
              <a:rPr lang="en-US" sz="2400" baseline="-25000" dirty="0">
                <a:solidFill>
                  <a:srgbClr val="FFFFCC"/>
                </a:solidFill>
                <a:latin typeface="Times New Roman" pitchFamily="18" charset="0"/>
                <a:cs typeface="Times New Roman" pitchFamily="18" charset="0"/>
              </a:rPr>
              <a:t>s</a:t>
            </a:r>
            <a:r>
              <a:rPr lang="en-US" sz="2400" dirty="0">
                <a:solidFill>
                  <a:srgbClr val="FFFFCC"/>
                </a:solidFill>
                <a:latin typeface="Times New Roman" pitchFamily="18" charset="0"/>
                <a:cs typeface="Times New Roman" pitchFamily="18" charset="0"/>
              </a:rPr>
              <a:t> expansion </a:t>
            </a:r>
            <a:endParaRPr lang="en-US" sz="2400" dirty="0" smtClean="0">
              <a:solidFill>
                <a:srgbClr val="FFFFCC"/>
              </a:solidFill>
              <a:latin typeface="Times New Roman" pitchFamily="18" charset="0"/>
              <a:cs typeface="Times New Roman" pitchFamily="18" charset="0"/>
            </a:endParaRPr>
          </a:p>
        </p:txBody>
      </p:sp>
      <p:pic>
        <p:nvPicPr>
          <p:cNvPr id="36866" name="Picture 2"/>
          <p:cNvPicPr>
            <a:picLocks noChangeAspect="1" noChangeArrowheads="1"/>
          </p:cNvPicPr>
          <p:nvPr/>
        </p:nvPicPr>
        <p:blipFill>
          <a:blip r:embed="rId4" cstate="print"/>
          <a:srcRect/>
          <a:stretch>
            <a:fillRect/>
          </a:stretch>
        </p:blipFill>
        <p:spPr bwMode="auto">
          <a:xfrm>
            <a:off x="152399" y="1752600"/>
            <a:ext cx="5055855" cy="3505200"/>
          </a:xfrm>
          <a:prstGeom prst="rect">
            <a:avLst/>
          </a:prstGeom>
          <a:noFill/>
          <a:ln w="9525">
            <a:noFill/>
            <a:miter lim="800000"/>
            <a:headEnd/>
            <a:tailEnd/>
          </a:ln>
        </p:spPr>
      </p:pic>
      <p:sp>
        <p:nvSpPr>
          <p:cNvPr id="10" name="Title 9"/>
          <p:cNvSpPr>
            <a:spLocks noGrp="1"/>
          </p:cNvSpPr>
          <p:nvPr>
            <p:ph type="title"/>
          </p:nvPr>
        </p:nvSpPr>
        <p:spPr/>
        <p:txBody>
          <a:bodyPr>
            <a:normAutofit fontScale="90000"/>
          </a:bodyPr>
          <a:lstStyle/>
          <a:p>
            <a:r>
              <a:rPr lang="en-US" dirty="0" smtClean="0"/>
              <a:t>Example: Threshold </a:t>
            </a:r>
            <a:r>
              <a:rPr lang="en-US" dirty="0" err="1" smtClean="0"/>
              <a:t>resummation</a:t>
            </a:r>
            <a:r>
              <a:rPr lang="en-US" dirty="0" smtClean="0"/>
              <a:t> to extend </a:t>
            </a:r>
            <a:r>
              <a:rPr lang="en-US" dirty="0" err="1" smtClean="0"/>
              <a:t>pQCD</a:t>
            </a:r>
            <a:r>
              <a:rPr lang="en-US" dirty="0" smtClean="0"/>
              <a:t> to lower energies </a:t>
            </a:r>
            <a:endParaRPr lang="en-US" dirty="0"/>
          </a:p>
        </p:txBody>
      </p:sp>
      <p:sp>
        <p:nvSpPr>
          <p:cNvPr id="12" name="Footer Placeholder 11"/>
          <p:cNvSpPr>
            <a:spLocks noGrp="1"/>
          </p:cNvSpPr>
          <p:nvPr>
            <p:ph type="ftr" sz="quarter" idx="11"/>
          </p:nvPr>
        </p:nvSpPr>
        <p:spPr/>
        <p:txBody>
          <a:bodyPr/>
          <a:lstStyle/>
          <a:p>
            <a:r>
              <a:rPr lang="en-US" smtClean="0"/>
              <a:t>C. Aidala, Notre Dame, January 29, 2014</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2636845821"/>
              </p:ext>
            </p:extLst>
          </p:nvPr>
        </p:nvGraphicFramePr>
        <p:xfrm>
          <a:off x="2801937" y="2324100"/>
          <a:ext cx="1770063" cy="419100"/>
        </p:xfrm>
        <a:graphic>
          <a:graphicData uri="http://schemas.openxmlformats.org/presentationml/2006/ole">
            <mc:AlternateContent xmlns:mc="http://schemas.openxmlformats.org/markup-compatibility/2006">
              <mc:Choice xmlns:v="urn:schemas-microsoft-com:vml" Requires="v">
                <p:oleObj spid="_x0000_s211094" name="Equation" r:id="rId5" imgW="965160" imgH="228600" progId="Equation.3">
                  <p:embed/>
                </p:oleObj>
              </mc:Choice>
              <mc:Fallback>
                <p:oleObj name="Equation" r:id="rId5" imgW="965160" imgH="228600" progId="Equation.3">
                  <p:embed/>
                  <p:pic>
                    <p:nvPicPr>
                      <p:cNvPr id="0" name="Picture 2"/>
                      <p:cNvPicPr>
                        <a:picLocks noChangeAspect="1" noChangeArrowheads="1"/>
                      </p:cNvPicPr>
                      <p:nvPr/>
                    </p:nvPicPr>
                    <p:blipFill>
                      <a:blip r:embed="rId6"/>
                      <a:srcRect/>
                      <a:stretch>
                        <a:fillRect/>
                      </a:stretch>
                    </p:blipFill>
                    <p:spPr bwMode="auto">
                      <a:xfrm>
                        <a:off x="2801937" y="2324100"/>
                        <a:ext cx="1770063"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2438400" y="4019490"/>
            <a:ext cx="1295400" cy="400110"/>
          </a:xfrm>
          <a:prstGeom prst="rect">
            <a:avLst/>
          </a:prstGeom>
          <a:noFill/>
        </p:spPr>
        <p:txBody>
          <a:bodyPr wrap="square" rtlCol="0">
            <a:spAutoFit/>
          </a:bodyPr>
          <a:lstStyle/>
          <a:p>
            <a:r>
              <a:rPr lang="en-US" sz="2000" dirty="0" smtClean="0"/>
              <a:t>pp</a:t>
            </a:r>
            <a:r>
              <a:rPr lang="en-US" sz="2000" dirty="0" smtClean="0">
                <a:sym typeface="Wingdings" pitchFamily="2" charset="2"/>
              </a:rPr>
              <a:t></a:t>
            </a:r>
            <a:r>
              <a:rPr lang="en-US" sz="2000" dirty="0" smtClean="0">
                <a:latin typeface="Symbol" pitchFamily="18" charset="2"/>
                <a:sym typeface="Wingdings" pitchFamily="2" charset="2"/>
              </a:rPr>
              <a:t>p</a:t>
            </a:r>
            <a:r>
              <a:rPr lang="en-US" sz="2000" baseline="30000" dirty="0" smtClean="0">
                <a:sym typeface="Wingdings" pitchFamily="2" charset="2"/>
              </a:rPr>
              <a:t>0</a:t>
            </a:r>
            <a:r>
              <a:rPr lang="en-US" sz="2000" dirty="0" smtClean="0">
                <a:latin typeface="Symbol" pitchFamily="18" charset="2"/>
                <a:sym typeface="Wingdings" pitchFamily="2" charset="2"/>
              </a:rPr>
              <a:t>p</a:t>
            </a:r>
            <a:r>
              <a:rPr lang="en-US" sz="2000" baseline="30000" dirty="0" smtClean="0">
                <a:sym typeface="Wingdings" pitchFamily="2" charset="2"/>
              </a:rPr>
              <a:t>0</a:t>
            </a:r>
            <a:r>
              <a:rPr lang="en-US" sz="2000" dirty="0" smtClean="0">
                <a:sym typeface="Wingdings" pitchFamily="2" charset="2"/>
              </a:rPr>
              <a:t>X</a:t>
            </a:r>
            <a:endParaRPr lang="en-US" sz="2000" dirty="0"/>
          </a:p>
        </p:txBody>
      </p:sp>
      <p:sp>
        <p:nvSpPr>
          <p:cNvPr id="16" name="TextBox 15"/>
          <p:cNvSpPr txBox="1"/>
          <p:nvPr/>
        </p:nvSpPr>
        <p:spPr>
          <a:xfrm>
            <a:off x="3048000" y="4919246"/>
            <a:ext cx="880369" cy="338554"/>
          </a:xfrm>
          <a:prstGeom prst="rect">
            <a:avLst/>
          </a:prstGeom>
          <a:noFill/>
        </p:spPr>
        <p:txBody>
          <a:bodyPr wrap="none" rtlCol="0">
            <a:spAutoFit/>
          </a:bodyPr>
          <a:lstStyle/>
          <a:p>
            <a:r>
              <a:rPr lang="en-US" sz="1600" dirty="0" smtClean="0"/>
              <a:t>M (</a:t>
            </a:r>
            <a:r>
              <a:rPr lang="en-US" sz="1600" dirty="0" err="1" smtClean="0"/>
              <a:t>GeV</a:t>
            </a:r>
            <a:r>
              <a:rPr lang="en-US" sz="1600" dirty="0" smtClean="0"/>
              <a:t>)</a:t>
            </a:r>
            <a:endParaRPr lang="en-US" sz="1600" dirty="0"/>
          </a:p>
        </p:txBody>
      </p:sp>
      <p:sp>
        <p:nvSpPr>
          <p:cNvPr id="2" name="Rectangle 1"/>
          <p:cNvSpPr/>
          <p:nvPr/>
        </p:nvSpPr>
        <p:spPr>
          <a:xfrm>
            <a:off x="304800" y="5297269"/>
            <a:ext cx="4572000" cy="646331"/>
          </a:xfrm>
          <a:prstGeom prst="rect">
            <a:avLst/>
          </a:prstGeom>
        </p:spPr>
        <p:txBody>
          <a:bodyPr>
            <a:spAutoFit/>
          </a:bodyPr>
          <a:lstStyle/>
          <a:p>
            <a:r>
              <a:rPr lang="en-US" dirty="0">
                <a:solidFill>
                  <a:srgbClr val="FFFFCC"/>
                </a:solidFill>
                <a:latin typeface="Times New Roman" pitchFamily="18" charset="0"/>
                <a:cs typeface="Times New Roman" pitchFamily="18" charset="0"/>
              </a:rPr>
              <a:t>Almeida, Sterman, </a:t>
            </a:r>
            <a:r>
              <a:rPr lang="en-US" dirty="0" err="1">
                <a:solidFill>
                  <a:srgbClr val="FFFFCC"/>
                </a:solidFill>
                <a:latin typeface="Times New Roman" pitchFamily="18" charset="0"/>
                <a:cs typeface="Times New Roman" pitchFamily="18" charset="0"/>
              </a:rPr>
              <a:t>Vogelsang</a:t>
            </a:r>
            <a:r>
              <a:rPr lang="en-US" dirty="0">
                <a:solidFill>
                  <a:srgbClr val="FFFFCC"/>
                </a:solidFill>
                <a:latin typeface="Times New Roman" pitchFamily="18" charset="0"/>
                <a:cs typeface="Times New Roman" pitchFamily="18" charset="0"/>
              </a:rPr>
              <a:t>  PRD80, 074016 (2009) </a:t>
            </a:r>
          </a:p>
        </p:txBody>
      </p:sp>
      <p:sp>
        <p:nvSpPr>
          <p:cNvPr id="3" name="Slide Number Placeholder 2"/>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4"/>
          <p:cNvPicPr>
            <a:picLocks noChangeAspect="1" noChangeArrowheads="1"/>
          </p:cNvPicPr>
          <p:nvPr/>
        </p:nvPicPr>
        <p:blipFill>
          <a:blip r:embed="rId3" cstate="print"/>
          <a:srcRect/>
          <a:stretch>
            <a:fillRect/>
          </a:stretch>
        </p:blipFill>
        <p:spPr bwMode="auto">
          <a:xfrm>
            <a:off x="4264216" y="1981200"/>
            <a:ext cx="4857750" cy="1819541"/>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3400" dirty="0" smtClean="0"/>
              <a:t>Example: Phenomenological applications of a non-linear gluon saturation regime at low x</a:t>
            </a:r>
            <a:endParaRPr lang="en-US" sz="3400" dirty="0"/>
          </a:p>
        </p:txBody>
      </p:sp>
      <p:sp>
        <p:nvSpPr>
          <p:cNvPr id="3" name="Footer Placeholder 2"/>
          <p:cNvSpPr>
            <a:spLocks noGrp="1"/>
          </p:cNvSpPr>
          <p:nvPr>
            <p:ph type="ftr" sz="quarter" idx="11"/>
          </p:nvPr>
        </p:nvSpPr>
        <p:spPr/>
        <p:txBody>
          <a:bodyPr/>
          <a:lstStyle/>
          <a:p>
            <a:r>
              <a:rPr lang="en-US" smtClean="0"/>
              <a:t>C. Aidala, Notre Dame, January 29, 2014</a:t>
            </a:r>
            <a:endParaRPr lang="en-US"/>
          </a:p>
        </p:txBody>
      </p:sp>
      <p:graphicFrame>
        <p:nvGraphicFramePr>
          <p:cNvPr id="7" name="Object 6"/>
          <p:cNvGraphicFramePr>
            <a:graphicFrameLocks noChangeAspect="1"/>
          </p:cNvGraphicFramePr>
          <p:nvPr/>
        </p:nvGraphicFramePr>
        <p:xfrm>
          <a:off x="1676400" y="3880919"/>
          <a:ext cx="1938867" cy="691081"/>
        </p:xfrm>
        <a:graphic>
          <a:graphicData uri="http://schemas.openxmlformats.org/presentationml/2006/ole">
            <mc:AlternateContent xmlns:mc="http://schemas.openxmlformats.org/markup-compatibility/2006">
              <mc:Choice xmlns:v="urn:schemas-microsoft-com:vml" Requires="v">
                <p:oleObj spid="_x0000_s208990" name="Equation" r:id="rId4" imgW="1282680" imgH="457200" progId="Equation.3">
                  <p:embed/>
                </p:oleObj>
              </mc:Choice>
              <mc:Fallback>
                <p:oleObj name="Equation" r:id="rId4" imgW="1282680" imgH="457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80919"/>
                        <a:ext cx="1938867" cy="6910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5943600" y="2895600"/>
            <a:ext cx="3200400" cy="369332"/>
          </a:xfrm>
          <a:prstGeom prst="rect">
            <a:avLst/>
          </a:prstGeom>
        </p:spPr>
        <p:txBody>
          <a:bodyPr wrap="square">
            <a:spAutoFit/>
          </a:bodyPr>
          <a:lstStyle/>
          <a:p>
            <a:r>
              <a:rPr lang="en-US" dirty="0" smtClean="0"/>
              <a:t>Phys. Rev. D80, 034031 (2009)</a:t>
            </a:r>
            <a:endParaRPr lang="en-US" dirty="0"/>
          </a:p>
        </p:txBody>
      </p:sp>
      <p:pic>
        <p:nvPicPr>
          <p:cNvPr id="208901" name="Picture 5"/>
          <p:cNvPicPr>
            <a:picLocks noChangeAspect="1" noChangeArrowheads="1"/>
          </p:cNvPicPr>
          <p:nvPr/>
        </p:nvPicPr>
        <p:blipFill>
          <a:blip r:embed="rId6" cstate="print"/>
          <a:srcRect/>
          <a:stretch>
            <a:fillRect/>
          </a:stretch>
        </p:blipFill>
        <p:spPr bwMode="auto">
          <a:xfrm>
            <a:off x="609600" y="1524000"/>
            <a:ext cx="3557588" cy="4052614"/>
          </a:xfrm>
          <a:prstGeom prst="rect">
            <a:avLst/>
          </a:prstGeom>
          <a:noFill/>
          <a:ln w="9525">
            <a:noFill/>
            <a:miter lim="800000"/>
            <a:headEnd/>
            <a:tailEnd/>
          </a:ln>
        </p:spPr>
      </p:pic>
      <p:sp>
        <p:nvSpPr>
          <p:cNvPr id="9" name="Rectangle 8"/>
          <p:cNvSpPr/>
          <p:nvPr/>
        </p:nvSpPr>
        <p:spPr>
          <a:xfrm>
            <a:off x="4267200" y="3962400"/>
            <a:ext cx="4648200" cy="2031325"/>
          </a:xfrm>
          <a:prstGeom prst="rect">
            <a:avLst/>
          </a:prstGeom>
        </p:spPr>
        <p:txBody>
          <a:bodyPr wrap="square">
            <a:spAutoFit/>
          </a:bodyPr>
          <a:lstStyle/>
          <a:p>
            <a:r>
              <a:rPr lang="en-US" dirty="0" smtClean="0">
                <a:solidFill>
                  <a:srgbClr val="FFFFCC"/>
                </a:solidFill>
                <a:latin typeface="Times New Roman" pitchFamily="18" charset="0"/>
                <a:cs typeface="Times New Roman" pitchFamily="18" charset="0"/>
              </a:rPr>
              <a:t>Basic framework for non-linear QCD, in which gluon densities are so high that there’s a non-negligible probability for two gluons to combine, developed ~1997-2001.  But had to wait until “running coupling BK evolution” figured out in 2007 to compare rigorously to data!</a:t>
            </a:r>
            <a:endParaRPr lang="en-US" dirty="0">
              <a:solidFill>
                <a:srgbClr val="FFFFCC"/>
              </a:solidFill>
              <a:latin typeface="Times New Roman" pitchFamily="18" charset="0"/>
              <a:cs typeface="Times New Roman" pitchFamily="18" charset="0"/>
            </a:endParaRPr>
          </a:p>
        </p:txBody>
      </p:sp>
      <p:sp>
        <p:nvSpPr>
          <p:cNvPr id="11" name="Rectangle 10"/>
          <p:cNvSpPr/>
          <p:nvPr/>
        </p:nvSpPr>
        <p:spPr>
          <a:xfrm>
            <a:off x="546463" y="5525869"/>
            <a:ext cx="3733800" cy="615553"/>
          </a:xfrm>
          <a:prstGeom prst="rect">
            <a:avLst/>
          </a:prstGeom>
        </p:spPr>
        <p:txBody>
          <a:bodyPr wrap="square">
            <a:spAutoFit/>
          </a:bodyPr>
          <a:lstStyle/>
          <a:p>
            <a:r>
              <a:rPr lang="en-US" sz="1700" dirty="0" smtClean="0">
                <a:solidFill>
                  <a:srgbClr val="FFFFCC"/>
                </a:solidFill>
                <a:latin typeface="Times New Roman" pitchFamily="18" charset="0"/>
                <a:cs typeface="Times New Roman" pitchFamily="18" charset="0"/>
              </a:rPr>
              <a:t>Fits to proton structure function data at low parton momentum fraction </a:t>
            </a:r>
            <a:r>
              <a:rPr lang="en-US" sz="1700" i="1" dirty="0" smtClean="0">
                <a:solidFill>
                  <a:srgbClr val="FFFFCC"/>
                </a:solidFill>
                <a:latin typeface="Times New Roman" pitchFamily="18" charset="0"/>
                <a:cs typeface="Times New Roman" pitchFamily="18" charset="0"/>
              </a:rPr>
              <a:t>x</a:t>
            </a:r>
            <a:r>
              <a:rPr lang="en-US" sz="1700" dirty="0" smtClean="0">
                <a:solidFill>
                  <a:srgbClr val="FFFFCC"/>
                </a:solidFill>
                <a:latin typeface="Times New Roman" pitchFamily="18" charset="0"/>
                <a:cs typeface="Times New Roman" pitchFamily="18" charset="0"/>
              </a:rPr>
              <a:t>.</a:t>
            </a:r>
            <a:endParaRPr lang="en-US" sz="1700" dirty="0">
              <a:solidFill>
                <a:srgbClr val="FFFFCC"/>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Dropping the simplifying assumption of </a:t>
            </a:r>
            <a:r>
              <a:rPr lang="en-US" sz="3400" dirty="0" err="1" smtClean="0"/>
              <a:t>collinearity</a:t>
            </a:r>
            <a:r>
              <a:rPr lang="en-US" sz="3400" dirty="0" smtClean="0"/>
              <a:t>: Transverse-momentum-dependent distributions</a:t>
            </a:r>
            <a:endParaRPr lang="en-US" sz="3400" dirty="0"/>
          </a:p>
        </p:txBody>
      </p:sp>
      <p:sp>
        <p:nvSpPr>
          <p:cNvPr id="21" name="Footer Placeholder 20"/>
          <p:cNvSpPr>
            <a:spLocks noGrp="1"/>
          </p:cNvSpPr>
          <p:nvPr>
            <p:ph type="ftr" sz="quarter" idx="11"/>
          </p:nvPr>
        </p:nvSpPr>
        <p:spPr/>
        <p:txBody>
          <a:bodyPr/>
          <a:lstStyle/>
          <a:p>
            <a:r>
              <a:rPr lang="en-US" smtClean="0"/>
              <a:t>C. Aidala, Notre Dame, January 29, 2014</a:t>
            </a:r>
            <a:endParaRPr lang="en-US" dirty="0"/>
          </a:p>
        </p:txBody>
      </p:sp>
      <p:grpSp>
        <p:nvGrpSpPr>
          <p:cNvPr id="28" name="Group 27"/>
          <p:cNvGrpSpPr/>
          <p:nvPr/>
        </p:nvGrpSpPr>
        <p:grpSpPr>
          <a:xfrm>
            <a:off x="76200" y="1600200"/>
            <a:ext cx="8901708" cy="4343400"/>
            <a:chOff x="76200" y="1600200"/>
            <a:chExt cx="8901708" cy="4343400"/>
          </a:xfrm>
        </p:grpSpPr>
        <p:pic>
          <p:nvPicPr>
            <p:cNvPr id="34818" name="Picture 2"/>
            <p:cNvPicPr>
              <a:picLocks noChangeAspect="1" noChangeArrowheads="1"/>
            </p:cNvPicPr>
            <p:nvPr/>
          </p:nvPicPr>
          <p:blipFill>
            <a:blip r:embed="rId3" cstate="print"/>
            <a:srcRect/>
            <a:stretch>
              <a:fillRect/>
            </a:stretch>
          </p:blipFill>
          <p:spPr bwMode="auto">
            <a:xfrm>
              <a:off x="76200" y="1600200"/>
              <a:ext cx="8901708" cy="4343400"/>
            </a:xfrm>
            <a:prstGeom prst="rect">
              <a:avLst/>
            </a:prstGeom>
            <a:noFill/>
            <a:ln w="9525">
              <a:noFill/>
              <a:miter lim="800000"/>
              <a:headEnd/>
              <a:tailEnd/>
            </a:ln>
          </p:spPr>
        </p:pic>
        <p:sp>
          <p:nvSpPr>
            <p:cNvPr id="15" name="TextBox 14"/>
            <p:cNvSpPr txBox="1"/>
            <p:nvPr/>
          </p:nvSpPr>
          <p:spPr>
            <a:xfrm>
              <a:off x="1944021" y="3533775"/>
              <a:ext cx="1294072" cy="369332"/>
            </a:xfrm>
            <a:prstGeom prst="rect">
              <a:avLst/>
            </a:prstGeom>
            <a:noFill/>
          </p:spPr>
          <p:txBody>
            <a:bodyPr wrap="none" rtlCol="0">
              <a:spAutoFit/>
            </a:bodyPr>
            <a:lstStyle/>
            <a:p>
              <a:r>
                <a:rPr lang="en-US" dirty="0" err="1" smtClean="0">
                  <a:solidFill>
                    <a:srgbClr val="C00000"/>
                  </a:solidFill>
                </a:rPr>
                <a:t>Transversity</a:t>
              </a:r>
              <a:endParaRPr lang="en-US" dirty="0">
                <a:solidFill>
                  <a:srgbClr val="C00000"/>
                </a:solidFill>
              </a:endParaRPr>
            </a:p>
          </p:txBody>
        </p:sp>
        <p:sp>
          <p:nvSpPr>
            <p:cNvPr id="16" name="TextBox 15"/>
            <p:cNvSpPr txBox="1"/>
            <p:nvPr/>
          </p:nvSpPr>
          <p:spPr>
            <a:xfrm>
              <a:off x="1944021" y="4267200"/>
              <a:ext cx="726674" cy="369332"/>
            </a:xfrm>
            <a:prstGeom prst="rect">
              <a:avLst/>
            </a:prstGeom>
            <a:noFill/>
          </p:spPr>
          <p:txBody>
            <a:bodyPr wrap="none" rtlCol="0">
              <a:spAutoFit/>
            </a:bodyPr>
            <a:lstStyle/>
            <a:p>
              <a:r>
                <a:rPr lang="en-US" dirty="0" err="1" smtClean="0">
                  <a:solidFill>
                    <a:srgbClr val="C00000"/>
                  </a:solidFill>
                </a:rPr>
                <a:t>Sivers</a:t>
              </a:r>
              <a:endParaRPr lang="en-US" dirty="0">
                <a:solidFill>
                  <a:srgbClr val="C00000"/>
                </a:solidFill>
              </a:endParaRPr>
            </a:p>
          </p:txBody>
        </p:sp>
        <p:sp>
          <p:nvSpPr>
            <p:cNvPr id="17" name="TextBox 16"/>
            <p:cNvSpPr txBox="1"/>
            <p:nvPr/>
          </p:nvSpPr>
          <p:spPr>
            <a:xfrm>
              <a:off x="1934496" y="4774168"/>
              <a:ext cx="1472711" cy="369332"/>
            </a:xfrm>
            <a:prstGeom prst="rect">
              <a:avLst/>
            </a:prstGeom>
            <a:noFill/>
          </p:spPr>
          <p:txBody>
            <a:bodyPr wrap="none" rtlCol="0">
              <a:spAutoFit/>
            </a:bodyPr>
            <a:lstStyle/>
            <a:p>
              <a:r>
                <a:rPr lang="en-US" dirty="0" smtClean="0">
                  <a:solidFill>
                    <a:srgbClr val="C00000"/>
                  </a:solidFill>
                </a:rPr>
                <a:t>Boer-</a:t>
              </a:r>
              <a:r>
                <a:rPr lang="en-US" dirty="0" err="1" smtClean="0">
                  <a:solidFill>
                    <a:srgbClr val="C00000"/>
                  </a:solidFill>
                </a:rPr>
                <a:t>Mulders</a:t>
              </a:r>
              <a:endParaRPr lang="en-US" dirty="0">
                <a:solidFill>
                  <a:srgbClr val="C00000"/>
                </a:solidFill>
              </a:endParaRPr>
            </a:p>
          </p:txBody>
        </p:sp>
        <p:sp>
          <p:nvSpPr>
            <p:cNvPr id="18" name="TextBox 17"/>
            <p:cNvSpPr txBox="1"/>
            <p:nvPr/>
          </p:nvSpPr>
          <p:spPr>
            <a:xfrm>
              <a:off x="3005030" y="5050393"/>
              <a:ext cx="1271695" cy="369332"/>
            </a:xfrm>
            <a:prstGeom prst="rect">
              <a:avLst/>
            </a:prstGeom>
            <a:noFill/>
          </p:spPr>
          <p:txBody>
            <a:bodyPr wrap="none" rtlCol="0">
              <a:spAutoFit/>
            </a:bodyPr>
            <a:lstStyle/>
            <a:p>
              <a:r>
                <a:rPr lang="en-US" dirty="0" err="1" smtClean="0">
                  <a:solidFill>
                    <a:srgbClr val="C00000"/>
                  </a:solidFill>
                </a:rPr>
                <a:t>Pretzelosity</a:t>
              </a:r>
              <a:endParaRPr lang="en-US" dirty="0">
                <a:solidFill>
                  <a:srgbClr val="C00000"/>
                </a:solidFill>
              </a:endParaRPr>
            </a:p>
          </p:txBody>
        </p:sp>
        <p:sp>
          <p:nvSpPr>
            <p:cNvPr id="19" name="TextBox 18"/>
            <p:cNvSpPr txBox="1"/>
            <p:nvPr/>
          </p:nvSpPr>
          <p:spPr>
            <a:xfrm>
              <a:off x="6334006" y="4926568"/>
              <a:ext cx="800219" cy="369332"/>
            </a:xfrm>
            <a:prstGeom prst="rect">
              <a:avLst/>
            </a:prstGeom>
            <a:noFill/>
          </p:spPr>
          <p:txBody>
            <a:bodyPr wrap="none" rtlCol="0">
              <a:spAutoFit/>
            </a:bodyPr>
            <a:lstStyle/>
            <a:p>
              <a:r>
                <a:rPr lang="en-US" dirty="0" smtClean="0">
                  <a:solidFill>
                    <a:srgbClr val="C00000"/>
                  </a:solidFill>
                </a:rPr>
                <a:t>Collins</a:t>
              </a:r>
              <a:endParaRPr lang="en-US" dirty="0">
                <a:solidFill>
                  <a:srgbClr val="C00000"/>
                </a:solidFill>
              </a:endParaRPr>
            </a:p>
          </p:txBody>
        </p:sp>
        <p:sp>
          <p:nvSpPr>
            <p:cNvPr id="20" name="TextBox 19"/>
            <p:cNvSpPr txBox="1"/>
            <p:nvPr/>
          </p:nvSpPr>
          <p:spPr>
            <a:xfrm>
              <a:off x="6324600" y="4343400"/>
              <a:ext cx="1356653" cy="369332"/>
            </a:xfrm>
            <a:prstGeom prst="rect">
              <a:avLst/>
            </a:prstGeom>
            <a:noFill/>
          </p:spPr>
          <p:txBody>
            <a:bodyPr wrap="none" rtlCol="0">
              <a:spAutoFit/>
            </a:bodyPr>
            <a:lstStyle/>
            <a:p>
              <a:r>
                <a:rPr lang="en-US" dirty="0" smtClean="0">
                  <a:solidFill>
                    <a:srgbClr val="C00000"/>
                  </a:solidFill>
                </a:rPr>
                <a:t>Polarizing FF</a:t>
              </a:r>
              <a:endParaRPr lang="en-US" dirty="0">
                <a:solidFill>
                  <a:srgbClr val="C00000"/>
                </a:solidFill>
              </a:endParaRPr>
            </a:p>
          </p:txBody>
        </p:sp>
        <p:sp>
          <p:nvSpPr>
            <p:cNvPr id="22" name="Rectangle 21"/>
            <p:cNvSpPr/>
            <p:nvPr/>
          </p:nvSpPr>
          <p:spPr>
            <a:xfrm>
              <a:off x="184356" y="2514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3" name="Rectangle 22"/>
            <p:cNvSpPr/>
            <p:nvPr/>
          </p:nvSpPr>
          <p:spPr>
            <a:xfrm>
              <a:off x="4648200" y="2514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4" name="TextBox 23"/>
            <p:cNvSpPr txBox="1"/>
            <p:nvPr/>
          </p:nvSpPr>
          <p:spPr>
            <a:xfrm>
              <a:off x="1435512" y="5252260"/>
              <a:ext cx="1232645" cy="369332"/>
            </a:xfrm>
            <a:prstGeom prst="rect">
              <a:avLst/>
            </a:prstGeom>
            <a:noFill/>
          </p:spPr>
          <p:txBody>
            <a:bodyPr wrap="none" rtlCol="0">
              <a:spAutoFit/>
            </a:bodyPr>
            <a:lstStyle/>
            <a:p>
              <a:r>
                <a:rPr lang="en-US" dirty="0" smtClean="0">
                  <a:solidFill>
                    <a:srgbClr val="C00000"/>
                  </a:solidFill>
                </a:rPr>
                <a:t>Worm gear</a:t>
              </a:r>
              <a:endParaRPr lang="en-US" dirty="0">
                <a:solidFill>
                  <a:srgbClr val="C00000"/>
                </a:solidFill>
              </a:endParaRPr>
            </a:p>
          </p:txBody>
        </p:sp>
        <p:sp>
          <p:nvSpPr>
            <p:cNvPr id="25" name="TextBox 24"/>
            <p:cNvSpPr txBox="1"/>
            <p:nvPr/>
          </p:nvSpPr>
          <p:spPr>
            <a:xfrm>
              <a:off x="2986548" y="2570512"/>
              <a:ext cx="1232645" cy="369332"/>
            </a:xfrm>
            <a:prstGeom prst="rect">
              <a:avLst/>
            </a:prstGeom>
            <a:noFill/>
          </p:spPr>
          <p:txBody>
            <a:bodyPr wrap="none" rtlCol="0">
              <a:spAutoFit/>
            </a:bodyPr>
            <a:lstStyle/>
            <a:p>
              <a:r>
                <a:rPr lang="en-US" dirty="0" smtClean="0">
                  <a:solidFill>
                    <a:srgbClr val="C00000"/>
                  </a:solidFill>
                </a:rPr>
                <a:t>Worm gear</a:t>
              </a:r>
              <a:endParaRPr lang="en-US" dirty="0">
                <a:solidFill>
                  <a:srgbClr val="C00000"/>
                </a:solidFill>
              </a:endParaRPr>
            </a:p>
          </p:txBody>
        </p:sp>
        <p:sp>
          <p:nvSpPr>
            <p:cNvPr id="26" name="Rectangle 25"/>
            <p:cNvSpPr/>
            <p:nvPr/>
          </p:nvSpPr>
          <p:spPr>
            <a:xfrm>
              <a:off x="964575" y="2590800"/>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sp>
          <p:nvSpPr>
            <p:cNvPr id="27" name="Rectangle 26"/>
            <p:cNvSpPr/>
            <p:nvPr/>
          </p:nvSpPr>
          <p:spPr>
            <a:xfrm>
              <a:off x="5413671" y="2590800"/>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grpSp>
      <p:sp>
        <p:nvSpPr>
          <p:cNvPr id="29" name="Rectangle 28"/>
          <p:cNvSpPr/>
          <p:nvPr/>
        </p:nvSpPr>
        <p:spPr>
          <a:xfrm>
            <a:off x="1143000" y="2590800"/>
            <a:ext cx="6781800" cy="1938992"/>
          </a:xfrm>
          <a:prstGeom prst="rect">
            <a:avLst/>
          </a:prstGeom>
          <a:solidFill>
            <a:srgbClr val="00FFFF"/>
          </a:solidFill>
          <a:ln>
            <a:solidFill>
              <a:schemeClr val="tx1"/>
            </a:solidFill>
          </a:ln>
        </p:spPr>
        <p:txBody>
          <a:bodyPr wrap="square">
            <a:spAutoFit/>
          </a:bodyPr>
          <a:lstStyle/>
          <a:p>
            <a:pPr algn="ctr"/>
            <a:r>
              <a:rPr lang="en-US" sz="2400" i="1" dirty="0" smtClean="0">
                <a:latin typeface="Times New Roman" pitchFamily="18" charset="0"/>
                <a:cs typeface="Times New Roman" pitchFamily="18" charset="0"/>
              </a:rPr>
              <a:t>“Modern-day ‘testing’ of (</a:t>
            </a:r>
            <a:r>
              <a:rPr lang="en-US" sz="2400" i="1" dirty="0" err="1" smtClean="0">
                <a:latin typeface="Times New Roman" pitchFamily="18" charset="0"/>
                <a:cs typeface="Times New Roman" pitchFamily="18" charset="0"/>
              </a:rPr>
              <a:t>perturbative</a:t>
            </a:r>
            <a:r>
              <a:rPr lang="en-US" sz="2400" i="1" dirty="0" smtClean="0">
                <a:latin typeface="Times New Roman" pitchFamily="18" charset="0"/>
                <a:cs typeface="Times New Roman" pitchFamily="18" charset="0"/>
              </a:rPr>
              <a:t>) QCD is as much about pushing the boundaries of its applicability as about the verification that QCD is the correct theory of </a:t>
            </a:r>
            <a:r>
              <a:rPr lang="en-US" sz="2400" i="1" dirty="0" err="1" smtClean="0">
                <a:latin typeface="Times New Roman" pitchFamily="18" charset="0"/>
                <a:cs typeface="Times New Roman" pitchFamily="18" charset="0"/>
              </a:rPr>
              <a:t>hadronic</a:t>
            </a:r>
            <a:r>
              <a:rPr lang="en-US" sz="2400" i="1" dirty="0" smtClean="0">
                <a:latin typeface="Times New Roman" pitchFamily="18" charset="0"/>
                <a:cs typeface="Times New Roman" pitchFamily="18" charset="0"/>
              </a:rPr>
              <a:t> physics.” </a:t>
            </a:r>
          </a:p>
          <a:p>
            <a:pPr algn="ctr"/>
            <a:r>
              <a:rPr lang="en-US" sz="2400" i="1" dirty="0" smtClean="0">
                <a:latin typeface="Times New Roman" pitchFamily="18" charset="0"/>
                <a:cs typeface="Times New Roman" pitchFamily="18" charset="0"/>
              </a:rPr>
              <a:t>– G. Salam, </a:t>
            </a:r>
            <a:r>
              <a:rPr lang="en-US" sz="2400" i="1" dirty="0" err="1" smtClean="0">
                <a:latin typeface="Times New Roman" pitchFamily="18" charset="0"/>
                <a:cs typeface="Times New Roman" pitchFamily="18" charset="0"/>
              </a:rPr>
              <a:t>hep</a:t>
            </a:r>
            <a:r>
              <a:rPr lang="en-US" sz="2400" i="1" dirty="0" smtClean="0">
                <a:latin typeface="Times New Roman" pitchFamily="18" charset="0"/>
                <a:cs typeface="Times New Roman" pitchFamily="18" charset="0"/>
              </a:rPr>
              <a:t>-ph/0207147 (DIS2002 proceedings)</a:t>
            </a:r>
            <a:endParaRPr lang="en-US" sz="2400" i="1" dirty="0">
              <a:latin typeface="Times New Roman" pitchFamily="18" charset="0"/>
              <a:cs typeface="Times New Roman" pitchFamily="18" charset="0"/>
            </a:endParaRPr>
          </a:p>
        </p:txBody>
      </p:sp>
      <p:sp>
        <p:nvSpPr>
          <p:cNvPr id="30" name="Rectangle 29"/>
          <p:cNvSpPr/>
          <p:nvPr/>
        </p:nvSpPr>
        <p:spPr>
          <a:xfrm>
            <a:off x="1219200" y="5970896"/>
            <a:ext cx="6984413" cy="461665"/>
          </a:xfrm>
          <a:prstGeom prst="rect">
            <a:avLst/>
          </a:prstGeom>
        </p:spPr>
        <p:txBody>
          <a:bodyPr wrap="none">
            <a:spAutoFit/>
          </a:bodyPr>
          <a:lstStyle/>
          <a:p>
            <a:r>
              <a:rPr lang="en-US" sz="2400" i="1" dirty="0" smtClean="0">
                <a:solidFill>
                  <a:srgbClr val="FFFFCC"/>
                </a:solidFill>
                <a:latin typeface="Times New Roman" pitchFamily="18" charset="0"/>
                <a:cs typeface="Times New Roman" pitchFamily="18" charset="0"/>
                <a:sym typeface="Wingdings" pitchFamily="2" charset="2"/>
              </a:rPr>
              <a:t>Many describe spin-momentum correlations: S</a:t>
            </a:r>
            <a:r>
              <a:rPr lang="en-US" sz="2400" i="1" dirty="0">
                <a:solidFill>
                  <a:srgbClr val="FFFFCC"/>
                </a:solidFill>
                <a:latin typeface="Times New Roman" pitchFamily="18" charset="0"/>
                <a:cs typeface="Times New Roman" pitchFamily="18" charset="0"/>
                <a:sym typeface="Wingdings" pitchFamily="2" charset="2"/>
              </a:rPr>
              <a:t>•(p</a:t>
            </a:r>
            <a:r>
              <a:rPr lang="en-US" sz="2400" i="1" baseline="-18000" dirty="0">
                <a:solidFill>
                  <a:srgbClr val="FFFFCC"/>
                </a:solidFill>
                <a:latin typeface="Times New Roman" pitchFamily="18" charset="0"/>
                <a:cs typeface="Times New Roman" pitchFamily="18" charset="0"/>
                <a:sym typeface="Wingdings" pitchFamily="2" charset="2"/>
              </a:rPr>
              <a:t>1</a:t>
            </a:r>
            <a:r>
              <a:rPr lang="en-US" sz="2400" i="1" dirty="0">
                <a:solidFill>
                  <a:srgbClr val="FFFFCC"/>
                </a:solidFill>
                <a:latin typeface="Times New Roman" pitchFamily="18" charset="0"/>
                <a:cs typeface="Times New Roman" pitchFamily="18" charset="0"/>
                <a:sym typeface="Wingdings" pitchFamily="2" charset="2"/>
              </a:rPr>
              <a:t>×p</a:t>
            </a:r>
            <a:r>
              <a:rPr lang="en-US" sz="2400" i="1" baseline="-18000" dirty="0">
                <a:solidFill>
                  <a:srgbClr val="FFFFCC"/>
                </a:solidFill>
                <a:latin typeface="Times New Roman" pitchFamily="18" charset="0"/>
                <a:cs typeface="Times New Roman" pitchFamily="18" charset="0"/>
                <a:sym typeface="Wingdings" pitchFamily="2" charset="2"/>
              </a:rPr>
              <a:t>2</a:t>
            </a:r>
            <a:r>
              <a:rPr lang="en-US" sz="2400" i="1" dirty="0">
                <a:solidFill>
                  <a:srgbClr val="FFFFCC"/>
                </a:solidFill>
                <a:latin typeface="Times New Roman" pitchFamily="18" charset="0"/>
                <a:cs typeface="Times New Roman" pitchFamily="18" charset="0"/>
                <a:sym typeface="Wingdings" pitchFamily="2" charset="2"/>
              </a:rPr>
              <a:t>)</a:t>
            </a:r>
            <a:endParaRPr lang="en-US" sz="24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 Aidala, Notre Dame, January 29, 2014</a:t>
            </a:r>
            <a:endParaRPr lang="en-US"/>
          </a:p>
        </p:txBody>
      </p:sp>
      <p:graphicFrame>
        <p:nvGraphicFramePr>
          <p:cNvPr id="1526786" name="Object 2"/>
          <p:cNvGraphicFramePr>
            <a:graphicFrameLocks noChangeAspect="1"/>
          </p:cNvGraphicFramePr>
          <p:nvPr/>
        </p:nvGraphicFramePr>
        <p:xfrm>
          <a:off x="457200" y="1143000"/>
          <a:ext cx="7797800" cy="896937"/>
        </p:xfrm>
        <a:graphic>
          <a:graphicData uri="http://schemas.openxmlformats.org/presentationml/2006/ole">
            <mc:AlternateContent xmlns:mc="http://schemas.openxmlformats.org/markup-compatibility/2006">
              <mc:Choice xmlns:v="urn:schemas-microsoft-com:vml" Requires="v">
                <p:oleObj spid="_x0000_s66653" name="Equation" r:id="rId4" imgW="2920680" imgH="368280" progId="Equation.3">
                  <p:embed/>
                </p:oleObj>
              </mc:Choice>
              <mc:Fallback>
                <p:oleObj name="Equation" r:id="rId4" imgW="2920680" imgH="3682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43000"/>
                        <a:ext cx="7797800" cy="896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6787" name="Rectangle 3"/>
          <p:cNvSpPr>
            <a:spLocks noGrp="1" noChangeArrowheads="1"/>
          </p:cNvSpPr>
          <p:nvPr>
            <p:ph type="title"/>
          </p:nvPr>
        </p:nvSpPr>
        <p:spPr>
          <a:xfrm>
            <a:off x="228600" y="228600"/>
            <a:ext cx="8686800" cy="695325"/>
          </a:xfrm>
        </p:spPr>
        <p:txBody>
          <a:bodyPr>
            <a:noAutofit/>
          </a:bodyPr>
          <a:lstStyle/>
          <a:p>
            <a:r>
              <a:rPr lang="en-US" sz="3800" dirty="0"/>
              <a:t>Theory of </a:t>
            </a:r>
            <a:r>
              <a:rPr lang="en-US" sz="3800" dirty="0" smtClean="0"/>
              <a:t>strong </a:t>
            </a:r>
            <a:r>
              <a:rPr lang="en-US" sz="3800" dirty="0"/>
              <a:t>i</a:t>
            </a:r>
            <a:r>
              <a:rPr lang="en-US" sz="3800" dirty="0" smtClean="0"/>
              <a:t>nteractions</a:t>
            </a:r>
            <a:r>
              <a:rPr lang="en-US" sz="3800" dirty="0"/>
              <a:t>: </a:t>
            </a:r>
            <a:r>
              <a:rPr lang="en-US" sz="3800" dirty="0" smtClean="0"/>
              <a:t/>
            </a:r>
            <a:br>
              <a:rPr lang="en-US" sz="3800" dirty="0" smtClean="0"/>
            </a:br>
            <a:r>
              <a:rPr lang="en-US" sz="3800" dirty="0" smtClean="0"/>
              <a:t>Quantum </a:t>
            </a:r>
            <a:r>
              <a:rPr lang="en-US" sz="3800" dirty="0" err="1" smtClean="0"/>
              <a:t>Chromodynamics</a:t>
            </a:r>
            <a:endParaRPr lang="en-US" sz="3800" dirty="0"/>
          </a:p>
        </p:txBody>
      </p:sp>
      <p:sp>
        <p:nvSpPr>
          <p:cNvPr id="1526788" name="Rectangle 4"/>
          <p:cNvSpPr>
            <a:spLocks noGrp="1" noChangeArrowheads="1"/>
          </p:cNvSpPr>
          <p:nvPr>
            <p:ph type="body" idx="1"/>
          </p:nvPr>
        </p:nvSpPr>
        <p:spPr>
          <a:xfrm>
            <a:off x="304800" y="2133600"/>
            <a:ext cx="8458200" cy="4114800"/>
          </a:xfrm>
          <a:noFill/>
          <a:ln/>
        </p:spPr>
        <p:txBody>
          <a:bodyPr lIns="92075" tIns="46038" rIns="92075" bIns="46038">
            <a:normAutofit/>
          </a:bodyPr>
          <a:lstStyle/>
          <a:p>
            <a:pPr marL="398463" lvl="1" indent="-284163">
              <a:tabLst>
                <a:tab pos="1258888" algn="l"/>
              </a:tabLst>
            </a:pPr>
            <a:r>
              <a:rPr lang="en-GB" dirty="0">
                <a:sym typeface="Symbol" pitchFamily="18" charset="2"/>
              </a:rPr>
              <a:t>Salient features of QCD not evident from </a:t>
            </a:r>
            <a:r>
              <a:rPr lang="en-GB" dirty="0" err="1">
                <a:sym typeface="Symbol" pitchFamily="18" charset="2"/>
              </a:rPr>
              <a:t>Lagrangian</a:t>
            </a:r>
            <a:r>
              <a:rPr lang="en-GB" dirty="0">
                <a:sym typeface="Symbol" pitchFamily="18" charset="2"/>
              </a:rPr>
              <a:t>!</a:t>
            </a:r>
          </a:p>
          <a:p>
            <a:pPr marL="796925" lvl="2" indent="-227013">
              <a:tabLst>
                <a:tab pos="1258888" algn="l"/>
              </a:tabLst>
            </a:pPr>
            <a:r>
              <a:rPr lang="en-US" sz="2200" dirty="0" smtClean="0">
                <a:sym typeface="Symbol" pitchFamily="18" charset="2"/>
              </a:rPr>
              <a:t>C</a:t>
            </a:r>
            <a:r>
              <a:rPr lang="en-GB" sz="2200" dirty="0" err="1" smtClean="0">
                <a:sym typeface="Symbol" pitchFamily="18" charset="2"/>
              </a:rPr>
              <a:t>olor</a:t>
            </a:r>
            <a:r>
              <a:rPr lang="en-GB" sz="2200" dirty="0" smtClean="0">
                <a:sym typeface="Symbol" pitchFamily="18" charset="2"/>
              </a:rPr>
              <a:t> confinement</a:t>
            </a:r>
          </a:p>
          <a:p>
            <a:pPr marL="796925" lvl="2" indent="-227013">
              <a:tabLst>
                <a:tab pos="1258888" algn="l"/>
              </a:tabLst>
            </a:pPr>
            <a:r>
              <a:rPr lang="en-US" sz="2200" dirty="0" smtClean="0">
                <a:sym typeface="Symbol" pitchFamily="18" charset="2"/>
              </a:rPr>
              <a:t>Asymptotic </a:t>
            </a:r>
            <a:r>
              <a:rPr lang="en-US" sz="2200" dirty="0">
                <a:sym typeface="Symbol" pitchFamily="18" charset="2"/>
              </a:rPr>
              <a:t>freedom</a:t>
            </a:r>
            <a:r>
              <a:rPr lang="en-US" sz="2200" i="1" dirty="0">
                <a:sym typeface="Symbol" pitchFamily="18" charset="2"/>
              </a:rPr>
              <a:t> </a:t>
            </a:r>
            <a:r>
              <a:rPr lang="en-US" sz="2200" dirty="0">
                <a:sym typeface="Symbol" pitchFamily="18" charset="2"/>
              </a:rPr>
              <a:t> </a:t>
            </a:r>
            <a:endParaRPr lang="en-US" sz="2200" dirty="0" smtClean="0">
              <a:sym typeface="Symbol" pitchFamily="18" charset="2"/>
            </a:endParaRPr>
          </a:p>
          <a:p>
            <a:pPr marL="398463" lvl="1" indent="-284163">
              <a:buNone/>
              <a:tabLst>
                <a:tab pos="1258888" algn="l"/>
              </a:tabLst>
            </a:pPr>
            <a:endParaRPr lang="en-US" sz="2200" dirty="0"/>
          </a:p>
          <a:p>
            <a:pPr marL="398463" lvl="1" indent="-284163">
              <a:tabLst>
                <a:tab pos="1258888" algn="l"/>
              </a:tabLst>
            </a:pPr>
            <a:r>
              <a:rPr lang="en-US" dirty="0"/>
              <a:t>Gluons: mediator of the strong interactions</a:t>
            </a:r>
          </a:p>
          <a:p>
            <a:pPr marL="796925" lvl="2" indent="-227013">
              <a:tabLst>
                <a:tab pos="1258888" algn="l"/>
              </a:tabLst>
            </a:pPr>
            <a:r>
              <a:rPr lang="en-US" sz="2200" dirty="0"/>
              <a:t>Determine essential features of strong interactions </a:t>
            </a:r>
          </a:p>
          <a:p>
            <a:pPr marL="796925" lvl="2" indent="-227013">
              <a:tabLst>
                <a:tab pos="1258888" algn="l"/>
              </a:tabLst>
            </a:pPr>
            <a:r>
              <a:rPr lang="en-US" sz="2200" dirty="0"/>
              <a:t>Dominate structure of  QCD vacuum (fluctuations in gluon fields) </a:t>
            </a:r>
          </a:p>
          <a:p>
            <a:pPr marL="796925" lvl="2" indent="-227013">
              <a:tabLst>
                <a:tab pos="1258888" algn="l"/>
              </a:tabLst>
            </a:pPr>
            <a:r>
              <a:rPr lang="en-US" sz="2200" dirty="0"/>
              <a:t>Responsible for &gt; 98%  of the visible mass in universe(!)</a:t>
            </a:r>
          </a:p>
        </p:txBody>
      </p:sp>
      <p:sp>
        <p:nvSpPr>
          <p:cNvPr id="9" name="Text Box 10"/>
          <p:cNvSpPr txBox="1">
            <a:spLocks noChangeArrowheads="1"/>
          </p:cNvSpPr>
          <p:nvPr/>
        </p:nvSpPr>
        <p:spPr bwMode="auto">
          <a:xfrm>
            <a:off x="1066800" y="2633008"/>
            <a:ext cx="6934200" cy="1938992"/>
          </a:xfrm>
          <a:prstGeom prst="rect">
            <a:avLst/>
          </a:prstGeom>
          <a:solidFill>
            <a:srgbClr val="00FFFF"/>
          </a:solidFill>
          <a:ln w="9525">
            <a:solidFill>
              <a:schemeClr val="tx1"/>
            </a:solidFill>
            <a:miter lim="800000"/>
            <a:headEnd/>
            <a:tailEnd/>
          </a:ln>
          <a:effectLst/>
        </p:spPr>
        <p:txBody>
          <a:bodyPr>
            <a:spAutoFit/>
          </a:bodyPr>
          <a:lstStyle/>
          <a:p>
            <a:pPr algn="ctr"/>
            <a:r>
              <a:rPr lang="en-US" sz="3000" i="1" dirty="0" smtClean="0">
                <a:solidFill>
                  <a:schemeClr val="tx1"/>
                </a:solidFill>
                <a:latin typeface="Times New Roman" pitchFamily="18" charset="0"/>
                <a:cs typeface="Times New Roman" pitchFamily="18" charset="0"/>
              </a:rPr>
              <a:t>An elegant and by now well established field theory, </a:t>
            </a:r>
            <a:r>
              <a:rPr lang="en-US" sz="3000" i="1" dirty="0" smtClean="0">
                <a:latin typeface="Times New Roman" pitchFamily="18" charset="0"/>
                <a:cs typeface="Times New Roman" pitchFamily="18" charset="0"/>
              </a:rPr>
              <a:t>yet with </a:t>
            </a:r>
            <a:r>
              <a:rPr lang="en-US" sz="3000" i="1" dirty="0" smtClean="0">
                <a:solidFill>
                  <a:schemeClr val="tx1"/>
                </a:solidFill>
                <a:latin typeface="Times New Roman" pitchFamily="18" charset="0"/>
                <a:cs typeface="Times New Roman" pitchFamily="18" charset="0"/>
              </a:rPr>
              <a:t>degrees of freedom that we can never observe directly in the laboratory!</a:t>
            </a:r>
            <a:endParaRPr lang="en-US" sz="3000" i="1" dirty="0">
              <a:solidFill>
                <a:schemeClr val="tx1"/>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678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678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678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6788">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Notre Dame, January 29, 2014</a:t>
            </a:r>
            <a:endParaRPr lang="en-US"/>
          </a:p>
        </p:txBody>
      </p:sp>
      <p:sp>
        <p:nvSpPr>
          <p:cNvPr id="1360898" name="Rectangle 2"/>
          <p:cNvSpPr>
            <a:spLocks noGrp="1" noChangeArrowheads="1"/>
          </p:cNvSpPr>
          <p:nvPr>
            <p:ph type="ctrTitle" idx="4294967295"/>
          </p:nvPr>
        </p:nvSpPr>
        <p:spPr>
          <a:xfrm>
            <a:off x="609600" y="1600200"/>
            <a:ext cx="7924800" cy="3048000"/>
          </a:xfrm>
        </p:spPr>
        <p:txBody>
          <a:bodyPr>
            <a:normAutofit/>
          </a:bodyPr>
          <a:lstStyle/>
          <a:p>
            <a:r>
              <a:rPr lang="en-US" sz="4000" b="1" dirty="0" smtClean="0">
                <a:effectLst>
                  <a:outerShdw blurRad="38100" dist="38100" dir="2700000" algn="tl">
                    <a:srgbClr val="000000">
                      <a:alpha val="43137"/>
                    </a:srgbClr>
                  </a:outerShdw>
                </a:effectLst>
              </a:rPr>
              <a:t>Pushing forward experimentally:</a:t>
            </a:r>
            <a:br>
              <a:rPr lang="en-US" sz="4000" b="1" dirty="0" smtClean="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P</a:t>
            </a:r>
            <a:r>
              <a:rPr lang="en-US" sz="4000" b="1" dirty="0" smtClean="0">
                <a:effectLst>
                  <a:outerShdw blurRad="38100" dist="38100" dir="2700000" algn="tl">
                    <a:srgbClr val="000000">
                      <a:alpha val="43137"/>
                    </a:srgbClr>
                  </a:outerShdw>
                </a:effectLst>
              </a:rPr>
              <a:t>erform experimental work where quarks and gluons are relevant </a:t>
            </a:r>
            <a:r>
              <a:rPr lang="en-US" sz="4000" b="1" dirty="0" err="1" smtClean="0">
                <a:effectLst>
                  <a:outerShdw blurRad="38100" dist="38100" dir="2700000" algn="tl">
                    <a:srgbClr val="000000">
                      <a:alpha val="43137"/>
                    </a:srgbClr>
                  </a:outerShdw>
                </a:effectLst>
              </a:rPr>
              <a:t>d.o.f</a:t>
            </a:r>
            <a:r>
              <a:rPr lang="en-US" sz="4000" b="1" dirty="0" smtClean="0">
                <a:effectLst>
                  <a:outerShdw blurRad="38100" dist="38100" dir="2700000" algn="tl">
                    <a:srgbClr val="000000">
                      <a:alpha val="43137"/>
                    </a:srgbClr>
                  </a:outerShdw>
                </a:effectLst>
              </a:rPr>
              <a:t>. in the processes studied</a:t>
            </a:r>
            <a:endParaRPr lang="en-US" sz="4000" b="1"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76200" y="1600200"/>
            <a:ext cx="8901708" cy="4343400"/>
            <a:chOff x="76200" y="1600200"/>
            <a:chExt cx="8901708" cy="4343400"/>
          </a:xfrm>
        </p:grpSpPr>
        <p:pic>
          <p:nvPicPr>
            <p:cNvPr id="23" name="Picture 2"/>
            <p:cNvPicPr>
              <a:picLocks noChangeAspect="1" noChangeArrowheads="1"/>
            </p:cNvPicPr>
            <p:nvPr/>
          </p:nvPicPr>
          <p:blipFill>
            <a:blip r:embed="rId3" cstate="print"/>
            <a:srcRect/>
            <a:stretch>
              <a:fillRect/>
            </a:stretch>
          </p:blipFill>
          <p:spPr bwMode="auto">
            <a:xfrm>
              <a:off x="76200" y="1600200"/>
              <a:ext cx="8901708" cy="4343400"/>
            </a:xfrm>
            <a:prstGeom prst="rect">
              <a:avLst/>
            </a:prstGeom>
            <a:noFill/>
            <a:ln w="9525">
              <a:noFill/>
              <a:miter lim="800000"/>
              <a:headEnd/>
              <a:tailEnd/>
            </a:ln>
          </p:spPr>
        </p:pic>
        <p:sp>
          <p:nvSpPr>
            <p:cNvPr id="24" name="TextBox 23"/>
            <p:cNvSpPr txBox="1"/>
            <p:nvPr/>
          </p:nvSpPr>
          <p:spPr>
            <a:xfrm>
              <a:off x="1944021" y="3533775"/>
              <a:ext cx="1294072" cy="369332"/>
            </a:xfrm>
            <a:prstGeom prst="rect">
              <a:avLst/>
            </a:prstGeom>
            <a:noFill/>
          </p:spPr>
          <p:txBody>
            <a:bodyPr wrap="none" rtlCol="0">
              <a:spAutoFit/>
            </a:bodyPr>
            <a:lstStyle/>
            <a:p>
              <a:r>
                <a:rPr lang="en-US" dirty="0" err="1" smtClean="0">
                  <a:solidFill>
                    <a:srgbClr val="C00000"/>
                  </a:solidFill>
                </a:rPr>
                <a:t>Transversity</a:t>
              </a:r>
              <a:endParaRPr lang="en-US" dirty="0">
                <a:solidFill>
                  <a:srgbClr val="C00000"/>
                </a:solidFill>
              </a:endParaRPr>
            </a:p>
          </p:txBody>
        </p:sp>
        <p:sp>
          <p:nvSpPr>
            <p:cNvPr id="25" name="TextBox 24"/>
            <p:cNvSpPr txBox="1"/>
            <p:nvPr/>
          </p:nvSpPr>
          <p:spPr>
            <a:xfrm>
              <a:off x="1944021" y="4267200"/>
              <a:ext cx="726674" cy="369332"/>
            </a:xfrm>
            <a:prstGeom prst="rect">
              <a:avLst/>
            </a:prstGeom>
            <a:noFill/>
          </p:spPr>
          <p:txBody>
            <a:bodyPr wrap="none" rtlCol="0">
              <a:spAutoFit/>
            </a:bodyPr>
            <a:lstStyle/>
            <a:p>
              <a:r>
                <a:rPr lang="en-US" dirty="0" err="1" smtClean="0">
                  <a:solidFill>
                    <a:srgbClr val="C00000"/>
                  </a:solidFill>
                </a:rPr>
                <a:t>Sivers</a:t>
              </a:r>
              <a:endParaRPr lang="en-US" dirty="0">
                <a:solidFill>
                  <a:srgbClr val="C00000"/>
                </a:solidFill>
              </a:endParaRPr>
            </a:p>
          </p:txBody>
        </p:sp>
        <p:sp>
          <p:nvSpPr>
            <p:cNvPr id="26" name="TextBox 25"/>
            <p:cNvSpPr txBox="1"/>
            <p:nvPr/>
          </p:nvSpPr>
          <p:spPr>
            <a:xfrm>
              <a:off x="1934496" y="4774168"/>
              <a:ext cx="1472711" cy="369332"/>
            </a:xfrm>
            <a:prstGeom prst="rect">
              <a:avLst/>
            </a:prstGeom>
            <a:noFill/>
          </p:spPr>
          <p:txBody>
            <a:bodyPr wrap="none" rtlCol="0">
              <a:spAutoFit/>
            </a:bodyPr>
            <a:lstStyle/>
            <a:p>
              <a:r>
                <a:rPr lang="en-US" dirty="0" smtClean="0">
                  <a:solidFill>
                    <a:srgbClr val="C00000"/>
                  </a:solidFill>
                </a:rPr>
                <a:t>Boer-</a:t>
              </a:r>
              <a:r>
                <a:rPr lang="en-US" dirty="0" err="1" smtClean="0">
                  <a:solidFill>
                    <a:srgbClr val="C00000"/>
                  </a:solidFill>
                </a:rPr>
                <a:t>Mulders</a:t>
              </a:r>
              <a:endParaRPr lang="en-US" dirty="0">
                <a:solidFill>
                  <a:srgbClr val="C00000"/>
                </a:solidFill>
              </a:endParaRPr>
            </a:p>
          </p:txBody>
        </p:sp>
        <p:sp>
          <p:nvSpPr>
            <p:cNvPr id="27" name="TextBox 26"/>
            <p:cNvSpPr txBox="1"/>
            <p:nvPr/>
          </p:nvSpPr>
          <p:spPr>
            <a:xfrm>
              <a:off x="3005030" y="5050393"/>
              <a:ext cx="1271695" cy="369332"/>
            </a:xfrm>
            <a:prstGeom prst="rect">
              <a:avLst/>
            </a:prstGeom>
            <a:noFill/>
          </p:spPr>
          <p:txBody>
            <a:bodyPr wrap="none" rtlCol="0">
              <a:spAutoFit/>
            </a:bodyPr>
            <a:lstStyle/>
            <a:p>
              <a:r>
                <a:rPr lang="en-US" dirty="0" err="1" smtClean="0">
                  <a:solidFill>
                    <a:srgbClr val="C00000"/>
                  </a:solidFill>
                </a:rPr>
                <a:t>Pretzelosity</a:t>
              </a:r>
              <a:endParaRPr lang="en-US" dirty="0">
                <a:solidFill>
                  <a:srgbClr val="C00000"/>
                </a:solidFill>
              </a:endParaRPr>
            </a:p>
          </p:txBody>
        </p:sp>
        <p:sp>
          <p:nvSpPr>
            <p:cNvPr id="28" name="TextBox 27"/>
            <p:cNvSpPr txBox="1"/>
            <p:nvPr/>
          </p:nvSpPr>
          <p:spPr>
            <a:xfrm>
              <a:off x="6334006" y="4926568"/>
              <a:ext cx="800219" cy="369332"/>
            </a:xfrm>
            <a:prstGeom prst="rect">
              <a:avLst/>
            </a:prstGeom>
            <a:noFill/>
          </p:spPr>
          <p:txBody>
            <a:bodyPr wrap="none" rtlCol="0">
              <a:spAutoFit/>
            </a:bodyPr>
            <a:lstStyle/>
            <a:p>
              <a:r>
                <a:rPr lang="en-US" dirty="0" smtClean="0">
                  <a:solidFill>
                    <a:srgbClr val="C00000"/>
                  </a:solidFill>
                </a:rPr>
                <a:t>Collins</a:t>
              </a:r>
              <a:endParaRPr lang="en-US" dirty="0">
                <a:solidFill>
                  <a:srgbClr val="C00000"/>
                </a:solidFill>
              </a:endParaRPr>
            </a:p>
          </p:txBody>
        </p:sp>
        <p:sp>
          <p:nvSpPr>
            <p:cNvPr id="29" name="TextBox 28"/>
            <p:cNvSpPr txBox="1"/>
            <p:nvPr/>
          </p:nvSpPr>
          <p:spPr>
            <a:xfrm>
              <a:off x="6324600" y="4343400"/>
              <a:ext cx="1356653" cy="369332"/>
            </a:xfrm>
            <a:prstGeom prst="rect">
              <a:avLst/>
            </a:prstGeom>
            <a:noFill/>
          </p:spPr>
          <p:txBody>
            <a:bodyPr wrap="none" rtlCol="0">
              <a:spAutoFit/>
            </a:bodyPr>
            <a:lstStyle/>
            <a:p>
              <a:r>
                <a:rPr lang="en-US" dirty="0" smtClean="0">
                  <a:solidFill>
                    <a:srgbClr val="C00000"/>
                  </a:solidFill>
                </a:rPr>
                <a:t>Polarizing FF</a:t>
              </a:r>
              <a:endParaRPr lang="en-US" dirty="0">
                <a:solidFill>
                  <a:srgbClr val="C00000"/>
                </a:solidFill>
              </a:endParaRPr>
            </a:p>
          </p:txBody>
        </p:sp>
        <p:sp>
          <p:nvSpPr>
            <p:cNvPr id="30" name="Rectangle 29"/>
            <p:cNvSpPr/>
            <p:nvPr/>
          </p:nvSpPr>
          <p:spPr>
            <a:xfrm>
              <a:off x="184356" y="2514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1" name="Rectangle 30"/>
            <p:cNvSpPr/>
            <p:nvPr/>
          </p:nvSpPr>
          <p:spPr>
            <a:xfrm>
              <a:off x="4648200" y="2514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2" name="TextBox 31"/>
            <p:cNvSpPr txBox="1"/>
            <p:nvPr/>
          </p:nvSpPr>
          <p:spPr>
            <a:xfrm>
              <a:off x="1435512" y="5252260"/>
              <a:ext cx="1232645" cy="369332"/>
            </a:xfrm>
            <a:prstGeom prst="rect">
              <a:avLst/>
            </a:prstGeom>
            <a:noFill/>
          </p:spPr>
          <p:txBody>
            <a:bodyPr wrap="none" rtlCol="0">
              <a:spAutoFit/>
            </a:bodyPr>
            <a:lstStyle/>
            <a:p>
              <a:r>
                <a:rPr lang="en-US" dirty="0" smtClean="0">
                  <a:solidFill>
                    <a:srgbClr val="C00000"/>
                  </a:solidFill>
                </a:rPr>
                <a:t>Worm gear</a:t>
              </a:r>
              <a:endParaRPr lang="en-US" dirty="0">
                <a:solidFill>
                  <a:srgbClr val="C00000"/>
                </a:solidFill>
              </a:endParaRPr>
            </a:p>
          </p:txBody>
        </p:sp>
        <p:sp>
          <p:nvSpPr>
            <p:cNvPr id="33" name="TextBox 32"/>
            <p:cNvSpPr txBox="1"/>
            <p:nvPr/>
          </p:nvSpPr>
          <p:spPr>
            <a:xfrm>
              <a:off x="2986548" y="2570512"/>
              <a:ext cx="1232645" cy="369332"/>
            </a:xfrm>
            <a:prstGeom prst="rect">
              <a:avLst/>
            </a:prstGeom>
            <a:noFill/>
          </p:spPr>
          <p:txBody>
            <a:bodyPr wrap="none" rtlCol="0">
              <a:spAutoFit/>
            </a:bodyPr>
            <a:lstStyle/>
            <a:p>
              <a:r>
                <a:rPr lang="en-US" dirty="0" smtClean="0">
                  <a:solidFill>
                    <a:srgbClr val="C00000"/>
                  </a:solidFill>
                </a:rPr>
                <a:t>Worm gear</a:t>
              </a:r>
              <a:endParaRPr lang="en-US" dirty="0">
                <a:solidFill>
                  <a:srgbClr val="C00000"/>
                </a:solidFill>
              </a:endParaRPr>
            </a:p>
          </p:txBody>
        </p:sp>
        <p:sp>
          <p:nvSpPr>
            <p:cNvPr id="34" name="Rectangle 33"/>
            <p:cNvSpPr/>
            <p:nvPr/>
          </p:nvSpPr>
          <p:spPr>
            <a:xfrm>
              <a:off x="964575" y="2590800"/>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sp>
          <p:nvSpPr>
            <p:cNvPr id="35" name="Rectangle 34"/>
            <p:cNvSpPr/>
            <p:nvPr/>
          </p:nvSpPr>
          <p:spPr>
            <a:xfrm>
              <a:off x="5413671" y="2590800"/>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grpSp>
      <p:sp>
        <p:nvSpPr>
          <p:cNvPr id="2" name="Title 1"/>
          <p:cNvSpPr>
            <a:spLocks noGrp="1"/>
          </p:cNvSpPr>
          <p:nvPr>
            <p:ph type="title"/>
          </p:nvPr>
        </p:nvSpPr>
        <p:spPr/>
        <p:txBody>
          <a:bodyPr>
            <a:noAutofit/>
          </a:bodyPr>
          <a:lstStyle/>
          <a:p>
            <a:r>
              <a:rPr lang="en-US" sz="3400" dirty="0" smtClean="0"/>
              <a:t>Evidence for variety of spin-momentum correlations in proton, </a:t>
            </a:r>
            <a:br>
              <a:rPr lang="en-US" sz="3400" dirty="0" smtClean="0"/>
            </a:br>
            <a:r>
              <a:rPr lang="en-US" sz="3400" dirty="0" smtClean="0"/>
              <a:t>and in process of </a:t>
            </a:r>
            <a:r>
              <a:rPr lang="en-US" sz="3400" dirty="0" err="1" smtClean="0"/>
              <a:t>hadronization</a:t>
            </a:r>
            <a:r>
              <a:rPr lang="en-US" sz="3400" dirty="0" smtClean="0"/>
              <a:t>!</a:t>
            </a:r>
            <a:endParaRPr lang="en-US" sz="3400" dirty="0"/>
          </a:p>
        </p:txBody>
      </p:sp>
      <p:sp>
        <p:nvSpPr>
          <p:cNvPr id="11" name="TextBox 10"/>
          <p:cNvSpPr txBox="1"/>
          <p:nvPr/>
        </p:nvSpPr>
        <p:spPr>
          <a:xfrm>
            <a:off x="1981200" y="3886200"/>
            <a:ext cx="2516843" cy="430887"/>
          </a:xfrm>
          <a:prstGeom prst="rect">
            <a:avLst/>
          </a:prstGeom>
          <a:noFill/>
        </p:spPr>
        <p:txBody>
          <a:bodyPr wrap="none" rtlCol="0">
            <a:spAutoFit/>
          </a:bodyPr>
          <a:lstStyle/>
          <a:p>
            <a:r>
              <a:rPr lang="en-US" sz="2200" i="1" dirty="0" smtClean="0">
                <a:solidFill>
                  <a:schemeClr val="accent1">
                    <a:lumMod val="50000"/>
                  </a:schemeClr>
                </a:solidFill>
              </a:rPr>
              <a:t>Measured non-zero!</a:t>
            </a:r>
            <a:endParaRPr lang="en-US" sz="2200" i="1" dirty="0">
              <a:solidFill>
                <a:schemeClr val="accent1">
                  <a:lumMod val="50000"/>
                </a:schemeClr>
              </a:solidFill>
            </a:endParaRPr>
          </a:p>
        </p:txBody>
      </p:sp>
      <p:sp>
        <p:nvSpPr>
          <p:cNvPr id="21" name="Footer Placeholder 20"/>
          <p:cNvSpPr>
            <a:spLocks noGrp="1"/>
          </p:cNvSpPr>
          <p:nvPr>
            <p:ph type="ftr" sz="quarter" idx="11"/>
          </p:nvPr>
        </p:nvSpPr>
        <p:spPr/>
        <p:txBody>
          <a:bodyPr/>
          <a:lstStyle/>
          <a:p>
            <a:r>
              <a:rPr lang="en-US" smtClean="0"/>
              <a:t>C. Aidala, Notre Dame, January 29, 2014</a:t>
            </a:r>
            <a:endParaRPr lang="en-US"/>
          </a:p>
        </p:txBody>
      </p:sp>
      <p:grpSp>
        <p:nvGrpSpPr>
          <p:cNvPr id="43" name="Group 42"/>
          <p:cNvGrpSpPr/>
          <p:nvPr/>
        </p:nvGrpSpPr>
        <p:grpSpPr>
          <a:xfrm>
            <a:off x="152400" y="2514600"/>
            <a:ext cx="6307392" cy="3429000"/>
            <a:chOff x="152400" y="2514600"/>
            <a:chExt cx="6307392" cy="3429000"/>
          </a:xfrm>
        </p:grpSpPr>
        <p:sp>
          <p:nvSpPr>
            <p:cNvPr id="6" name="Oval 5"/>
            <p:cNvSpPr/>
            <p:nvPr/>
          </p:nvSpPr>
          <p:spPr>
            <a:xfrm>
              <a:off x="152400" y="4757058"/>
              <a:ext cx="1828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52400" y="4191000"/>
              <a:ext cx="1828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67148" y="3429000"/>
              <a:ext cx="1828800" cy="5334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84356" y="2984088"/>
              <a:ext cx="1828800" cy="5334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96644" y="2514600"/>
              <a:ext cx="1828800" cy="5334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572000" y="4859592"/>
              <a:ext cx="1828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630992" y="2514600"/>
              <a:ext cx="1828800" cy="5334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52400" y="5410200"/>
              <a:ext cx="1828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2133600" y="6019800"/>
            <a:ext cx="5121723" cy="461665"/>
          </a:xfrm>
          <a:prstGeom prst="rect">
            <a:avLst/>
          </a:prstGeom>
        </p:spPr>
        <p:txBody>
          <a:bodyPr wrap="none">
            <a:spAutoFit/>
          </a:bodyPr>
          <a:lstStyle/>
          <a:p>
            <a:r>
              <a:rPr lang="en-US" sz="2400" i="1" dirty="0" smtClean="0">
                <a:solidFill>
                  <a:srgbClr val="FFFFCC"/>
                </a:solidFill>
                <a:latin typeface="Times New Roman" pitchFamily="18" charset="0"/>
                <a:cs typeface="Times New Roman" pitchFamily="18" charset="0"/>
                <a:sym typeface="Wingdings" pitchFamily="2" charset="2"/>
              </a:rPr>
              <a:t>Spin-momentum </a:t>
            </a:r>
            <a:r>
              <a:rPr lang="en-US" sz="2400" i="1" dirty="0">
                <a:solidFill>
                  <a:srgbClr val="FFFFCC"/>
                </a:solidFill>
                <a:latin typeface="Times New Roman" pitchFamily="18" charset="0"/>
                <a:cs typeface="Times New Roman" pitchFamily="18" charset="0"/>
                <a:sym typeface="Wingdings" pitchFamily="2" charset="2"/>
              </a:rPr>
              <a:t>correlations: S•(p</a:t>
            </a:r>
            <a:r>
              <a:rPr lang="en-US" sz="2400" i="1" baseline="-18000" dirty="0">
                <a:solidFill>
                  <a:srgbClr val="FFFFCC"/>
                </a:solidFill>
                <a:latin typeface="Times New Roman" pitchFamily="18" charset="0"/>
                <a:cs typeface="Times New Roman" pitchFamily="18" charset="0"/>
                <a:sym typeface="Wingdings" pitchFamily="2" charset="2"/>
              </a:rPr>
              <a:t>1</a:t>
            </a:r>
            <a:r>
              <a:rPr lang="en-US" sz="2400" i="1" dirty="0">
                <a:solidFill>
                  <a:srgbClr val="FFFFCC"/>
                </a:solidFill>
                <a:latin typeface="Times New Roman" pitchFamily="18" charset="0"/>
                <a:cs typeface="Times New Roman" pitchFamily="18" charset="0"/>
                <a:sym typeface="Wingdings" pitchFamily="2" charset="2"/>
              </a:rPr>
              <a:t>×p</a:t>
            </a:r>
            <a:r>
              <a:rPr lang="en-US" sz="2400" i="1" baseline="-18000" dirty="0">
                <a:solidFill>
                  <a:srgbClr val="FFFFCC"/>
                </a:solidFill>
                <a:latin typeface="Times New Roman" pitchFamily="18" charset="0"/>
                <a:cs typeface="Times New Roman" pitchFamily="18" charset="0"/>
                <a:sym typeface="Wingdings" pitchFamily="2" charset="2"/>
              </a:rPr>
              <a:t>2</a:t>
            </a:r>
            <a:r>
              <a:rPr lang="en-US" sz="2400" i="1" dirty="0">
                <a:solidFill>
                  <a:srgbClr val="FFFFCC"/>
                </a:solidFill>
                <a:latin typeface="Times New Roman" pitchFamily="18" charset="0"/>
                <a:cs typeface="Times New Roman" pitchFamily="18" charset="0"/>
                <a:sym typeface="Wingdings" pitchFamily="2" charset="2"/>
              </a:rPr>
              <a:t>)</a:t>
            </a:r>
            <a:endParaRPr lang="en-US" sz="2400" dirty="0"/>
          </a:p>
        </p:txBody>
      </p:sp>
      <p:sp>
        <p:nvSpPr>
          <p:cNvPr id="44" name="Rectangle 43"/>
          <p:cNvSpPr/>
          <p:nvPr/>
        </p:nvSpPr>
        <p:spPr>
          <a:xfrm>
            <a:off x="1066800" y="1868031"/>
            <a:ext cx="7010400" cy="2246769"/>
          </a:xfrm>
          <a:prstGeom prst="rect">
            <a:avLst/>
          </a:prstGeom>
          <a:solidFill>
            <a:srgbClr val="00FFFF"/>
          </a:solidFill>
          <a:ln>
            <a:solidFill>
              <a:schemeClr val="tx1"/>
            </a:solidFill>
          </a:ln>
        </p:spPr>
        <p:txBody>
          <a:bodyPr wrap="square">
            <a:spAutoFit/>
          </a:bodyPr>
          <a:lstStyle/>
          <a:p>
            <a:pPr algn="ctr"/>
            <a:r>
              <a:rPr lang="en-US" sz="2800" i="1" dirty="0" smtClean="0">
                <a:latin typeface="Times New Roman" pitchFamily="18" charset="0"/>
                <a:cs typeface="Times New Roman" pitchFamily="18" charset="0"/>
              </a:rPr>
              <a:t>A flurry of new experimental results from semi-inclusive deep-inelastic lepton-nucleon scattering and </a:t>
            </a:r>
            <a:r>
              <a:rPr lang="en-US" sz="2800" i="1" dirty="0" err="1" smtClean="0">
                <a:latin typeface="Times New Roman" pitchFamily="18" charset="0"/>
                <a:cs typeface="Times New Roman" pitchFamily="18" charset="0"/>
              </a:rPr>
              <a:t>e+e</a:t>
            </a:r>
            <a:r>
              <a:rPr lang="en-US" sz="2800" i="1" dirty="0" smtClean="0">
                <a:latin typeface="Times New Roman" pitchFamily="18" charset="0"/>
                <a:cs typeface="Times New Roman" pitchFamily="18" charset="0"/>
              </a:rPr>
              <a:t>- annihilation over last ~8 years has revealed large spin-momentum correlation effects</a:t>
            </a:r>
            <a:endParaRPr lang="en-US" sz="2800" i="1"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diamond(in)">
                                      <p:cBhvr>
                                        <p:cTn id="10" dur="2000"/>
                                        <p:tgtEl>
                                          <p:spTgt spid="43"/>
                                        </p:tgtEl>
                                      </p:cBhvr>
                                    </p:animEffect>
                                  </p:childTnLst>
                                </p:cTn>
                              </p:par>
                            </p:childTnLst>
                          </p:cTn>
                        </p:par>
                        <p:par>
                          <p:cTn id="11" fill="hold">
                            <p:stCondLst>
                              <p:cond delay="2000"/>
                            </p:stCondLst>
                            <p:childTnLst>
                              <p:par>
                                <p:cTn id="12" presetID="2" presetClass="entr" presetSubtype="4"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1000" fill="hold"/>
                                        <p:tgtEl>
                                          <p:spTgt spid="44"/>
                                        </p:tgtEl>
                                        <p:attrNameLst>
                                          <p:attrName>ppt_x</p:attrName>
                                        </p:attrNameLst>
                                      </p:cBhvr>
                                      <p:tavLst>
                                        <p:tav tm="0">
                                          <p:val>
                                            <p:strVal val="#ppt_x"/>
                                          </p:val>
                                        </p:tav>
                                        <p:tav tm="100000">
                                          <p:val>
                                            <p:strVal val="#ppt_x"/>
                                          </p:val>
                                        </p:tav>
                                      </p:tavLst>
                                    </p:anim>
                                    <p:anim calcmode="lin" valueType="num">
                                      <p:cBhvr additive="base">
                                        <p:cTn id="15"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fld id="{B6F15528-21DE-4FAA-801E-634DDDAF4B2B}" type="slidenum">
              <a:rPr lang="en-US" smtClean="0"/>
              <a:pPr/>
              <a:t>22</a:t>
            </a:fld>
            <a:endParaRPr lang="en-US"/>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en-US" smtClean="0"/>
              <a:t>C. Aidala, Notre Dame, January 29, 2014</a:t>
            </a:r>
            <a:endParaRPr lang="en-US"/>
          </a:p>
        </p:txBody>
      </p:sp>
      <p:sp>
        <p:nvSpPr>
          <p:cNvPr id="24" name="TextBox 23"/>
          <p:cNvSpPr txBox="1"/>
          <p:nvPr/>
        </p:nvSpPr>
        <p:spPr>
          <a:xfrm>
            <a:off x="1173514" y="135343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grpSp>
        <p:nvGrpSpPr>
          <p:cNvPr id="2" name="Group 1"/>
          <p:cNvGrpSpPr/>
          <p:nvPr/>
        </p:nvGrpSpPr>
        <p:grpSpPr>
          <a:xfrm>
            <a:off x="708561" y="2147888"/>
            <a:ext cx="8459252" cy="2358071"/>
            <a:chOff x="708561" y="2147888"/>
            <a:chExt cx="8459252" cy="2358071"/>
          </a:xfrm>
        </p:grpSpPr>
        <p:pic>
          <p:nvPicPr>
            <p:cNvPr id="470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1" y="2147888"/>
              <a:ext cx="8459252" cy="2358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3414714" y="2209800"/>
              <a:ext cx="2757486" cy="430887"/>
            </a:xfrm>
            <a:prstGeom prst="rect">
              <a:avLst/>
            </a:prstGeom>
            <a:noFill/>
          </p:spPr>
          <p:txBody>
            <a:bodyPr wrap="none" rtlCol="0">
              <a:spAutoFit/>
            </a:bodyPr>
            <a:lstStyle/>
            <a:p>
              <a:r>
                <a:rPr lang="en-US" sz="2200" dirty="0" smtClean="0">
                  <a:solidFill>
                    <a:schemeClr val="tx1"/>
                  </a:solidFill>
                </a:rPr>
                <a:t>Boer-Mulders x Collins</a:t>
              </a:r>
              <a:endParaRPr lang="en-US" sz="2200" dirty="0">
                <a:solidFill>
                  <a:schemeClr val="tx1"/>
                </a:solidFill>
              </a:endParaRPr>
            </a:p>
          </p:txBody>
        </p:sp>
        <p:sp>
          <p:nvSpPr>
            <p:cNvPr id="43" name="TextBox 42"/>
            <p:cNvSpPr txBox="1"/>
            <p:nvPr/>
          </p:nvSpPr>
          <p:spPr>
            <a:xfrm>
              <a:off x="2404777" y="2526268"/>
              <a:ext cx="643223" cy="400110"/>
            </a:xfrm>
            <a:prstGeom prst="rect">
              <a:avLst/>
            </a:prstGeom>
            <a:noFill/>
          </p:spPr>
          <p:txBody>
            <a:bodyPr wrap="square" rtlCol="0">
              <a:spAutoFit/>
            </a:bodyPr>
            <a:lstStyle/>
            <a:p>
              <a:r>
                <a:rPr lang="en-US" sz="2000" dirty="0" err="1" smtClean="0">
                  <a:solidFill>
                    <a:schemeClr val="tx1"/>
                  </a:solidFill>
                </a:rPr>
                <a:t>e+p</a:t>
              </a:r>
              <a:endParaRPr lang="en-US" sz="2000" dirty="0" smtClean="0">
                <a:solidFill>
                  <a:schemeClr val="tx1"/>
                </a:solidFill>
              </a:endParaRPr>
            </a:p>
          </p:txBody>
        </p:sp>
        <p:sp>
          <p:nvSpPr>
            <p:cNvPr id="47" name="TextBox 46"/>
            <p:cNvSpPr txBox="1"/>
            <p:nvPr/>
          </p:nvSpPr>
          <p:spPr>
            <a:xfrm>
              <a:off x="3709004" y="3516868"/>
              <a:ext cx="3987196" cy="338554"/>
            </a:xfrm>
            <a:prstGeom prst="rect">
              <a:avLst/>
            </a:prstGeom>
            <a:noFill/>
          </p:spPr>
          <p:txBody>
            <a:bodyPr wrap="square" rtlCol="0">
              <a:spAutoFit/>
            </a:bodyPr>
            <a:lstStyle/>
            <a:p>
              <a:r>
                <a:rPr lang="en-US" sz="1600" dirty="0" smtClean="0"/>
                <a:t>HERMES, PRD 87, 012010 (2013)</a:t>
              </a:r>
              <a:endParaRPr lang="en-US" sz="1600" dirty="0" smtClean="0">
                <a:solidFill>
                  <a:schemeClr val="tx1"/>
                </a:solidFill>
              </a:endParaRPr>
            </a:p>
          </p:txBody>
        </p:sp>
      </p:grpSp>
      <p:grpSp>
        <p:nvGrpSpPr>
          <p:cNvPr id="32" name="Group 31"/>
          <p:cNvGrpSpPr/>
          <p:nvPr/>
        </p:nvGrpSpPr>
        <p:grpSpPr>
          <a:xfrm>
            <a:off x="2819400" y="3886200"/>
            <a:ext cx="5715000" cy="2564487"/>
            <a:chOff x="2819400" y="3886200"/>
            <a:chExt cx="5715000" cy="2564487"/>
          </a:xfrm>
        </p:grpSpPr>
        <p:sp>
          <p:nvSpPr>
            <p:cNvPr id="30" name="Rectangle 29"/>
            <p:cNvSpPr/>
            <p:nvPr/>
          </p:nvSpPr>
          <p:spPr>
            <a:xfrm>
              <a:off x="2819400" y="3886200"/>
              <a:ext cx="5715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5" descr="collins_hermes"/>
            <p:cNvPicPr>
              <a:picLocks noChangeAspect="1" noChangeArrowheads="1"/>
            </p:cNvPicPr>
            <p:nvPr/>
          </p:nvPicPr>
          <p:blipFill>
            <a:blip r:embed="rId5" cstate="print"/>
            <a:srcRect t="45818"/>
            <a:stretch>
              <a:fillRect/>
            </a:stretch>
          </p:blipFill>
          <p:spPr bwMode="auto">
            <a:xfrm>
              <a:off x="2819400" y="4158772"/>
              <a:ext cx="5688013" cy="2214594"/>
            </a:xfrm>
            <a:prstGeom prst="rect">
              <a:avLst/>
            </a:prstGeom>
            <a:noFill/>
            <a:ln>
              <a:solidFill>
                <a:schemeClr val="tx1"/>
              </a:solidFill>
            </a:ln>
          </p:spPr>
        </p:pic>
        <p:sp>
          <p:nvSpPr>
            <p:cNvPr id="29" name="TextBox 28"/>
            <p:cNvSpPr txBox="1"/>
            <p:nvPr/>
          </p:nvSpPr>
          <p:spPr>
            <a:xfrm>
              <a:off x="4475084" y="6019800"/>
              <a:ext cx="2681824" cy="430887"/>
            </a:xfrm>
            <a:prstGeom prst="rect">
              <a:avLst/>
            </a:prstGeom>
            <a:noFill/>
          </p:spPr>
          <p:txBody>
            <a:bodyPr wrap="none" rtlCol="0">
              <a:spAutoFit/>
            </a:bodyPr>
            <a:lstStyle/>
            <a:p>
              <a:r>
                <a:rPr lang="en-US" sz="2200" dirty="0" err="1" smtClean="0">
                  <a:solidFill>
                    <a:schemeClr val="tx1"/>
                  </a:solidFill>
                </a:rPr>
                <a:t>Transversity</a:t>
              </a:r>
              <a:r>
                <a:rPr lang="en-US" sz="2200" dirty="0" smtClean="0">
                  <a:solidFill>
                    <a:schemeClr val="tx1"/>
                  </a:solidFill>
                </a:rPr>
                <a:t> x Collins</a:t>
              </a:r>
            </a:p>
          </p:txBody>
        </p:sp>
        <p:sp>
          <p:nvSpPr>
            <p:cNvPr id="31" name="TextBox 30"/>
            <p:cNvSpPr txBox="1"/>
            <p:nvPr/>
          </p:nvSpPr>
          <p:spPr>
            <a:xfrm>
              <a:off x="7400274" y="5029200"/>
              <a:ext cx="689612" cy="830997"/>
            </a:xfrm>
            <a:prstGeom prst="rect">
              <a:avLst/>
            </a:prstGeom>
            <a:noFill/>
          </p:spPr>
          <p:txBody>
            <a:bodyPr wrap="none" rtlCol="0">
              <a:spAutoFit/>
            </a:bodyPr>
            <a:lstStyle/>
            <a:p>
              <a:r>
                <a:rPr lang="en-US" dirty="0" err="1" smtClean="0">
                  <a:solidFill>
                    <a:schemeClr val="tx1"/>
                  </a:solidFill>
                </a:rPr>
                <a:t>e+p</a:t>
              </a:r>
              <a:endParaRPr lang="en-US" dirty="0" smtClean="0">
                <a:solidFill>
                  <a:schemeClr val="tx1"/>
                </a:solidFill>
              </a:endParaRPr>
            </a:p>
            <a:p>
              <a:r>
                <a:rPr lang="en-US" dirty="0" err="1" smtClean="0">
                  <a:solidFill>
                    <a:schemeClr val="tx1"/>
                  </a:solidFill>
                  <a:latin typeface="Symbol" pitchFamily="18" charset="2"/>
                </a:rPr>
                <a:t>m</a:t>
              </a:r>
              <a:r>
                <a:rPr lang="en-US" dirty="0" err="1" smtClean="0">
                  <a:solidFill>
                    <a:schemeClr val="tx1"/>
                  </a:solidFill>
                </a:rPr>
                <a:t>+p</a:t>
              </a:r>
              <a:endParaRPr lang="en-US" dirty="0">
                <a:solidFill>
                  <a:schemeClr val="tx1"/>
                </a:solidFill>
              </a:endParaRPr>
            </a:p>
          </p:txBody>
        </p:sp>
      </p:grpSp>
      <p:grpSp>
        <p:nvGrpSpPr>
          <p:cNvPr id="41" name="Group 40"/>
          <p:cNvGrpSpPr/>
          <p:nvPr/>
        </p:nvGrpSpPr>
        <p:grpSpPr>
          <a:xfrm>
            <a:off x="2238375" y="1143000"/>
            <a:ext cx="4238625" cy="4362450"/>
            <a:chOff x="2238375" y="1143000"/>
            <a:chExt cx="4238625" cy="4362450"/>
          </a:xfrm>
        </p:grpSpPr>
        <p:pic>
          <p:nvPicPr>
            <p:cNvPr id="38" name="Picture 3"/>
            <p:cNvPicPr>
              <a:picLocks noChangeAspect="1" noChangeArrowheads="1"/>
            </p:cNvPicPr>
            <p:nvPr/>
          </p:nvPicPr>
          <p:blipFill>
            <a:blip r:embed="rId6" cstate="print"/>
            <a:srcRect/>
            <a:stretch>
              <a:fillRect/>
            </a:stretch>
          </p:blipFill>
          <p:spPr bwMode="auto">
            <a:xfrm>
              <a:off x="2238375" y="1143000"/>
              <a:ext cx="4238625" cy="4362450"/>
            </a:xfrm>
            <a:prstGeom prst="rect">
              <a:avLst/>
            </a:prstGeom>
            <a:noFill/>
            <a:ln w="9525">
              <a:solidFill>
                <a:schemeClr val="tx1"/>
              </a:solidFill>
              <a:miter lim="800000"/>
              <a:headEnd/>
              <a:tailEnd/>
            </a:ln>
          </p:spPr>
        </p:pic>
        <p:sp>
          <p:nvSpPr>
            <p:cNvPr id="39" name="TextBox 38"/>
            <p:cNvSpPr txBox="1"/>
            <p:nvPr/>
          </p:nvSpPr>
          <p:spPr>
            <a:xfrm>
              <a:off x="2968820" y="1369959"/>
              <a:ext cx="2770310" cy="338554"/>
            </a:xfrm>
            <a:prstGeom prst="rect">
              <a:avLst/>
            </a:prstGeom>
            <a:noFill/>
            <a:ln>
              <a:noFill/>
            </a:ln>
          </p:spPr>
          <p:txBody>
            <a:bodyPr wrap="none" rtlCol="0">
              <a:spAutoFit/>
            </a:bodyPr>
            <a:lstStyle/>
            <a:p>
              <a:r>
                <a:rPr lang="en-US" sz="1600" dirty="0" smtClean="0">
                  <a:solidFill>
                    <a:schemeClr val="tx1"/>
                  </a:solidFill>
                </a:rPr>
                <a:t>BELLE PRL96, 232002 (2006)</a:t>
              </a:r>
              <a:endParaRPr lang="en-US" sz="1600" dirty="0">
                <a:solidFill>
                  <a:schemeClr val="tx1"/>
                </a:solidFill>
              </a:endParaRPr>
            </a:p>
          </p:txBody>
        </p:sp>
        <p:sp>
          <p:nvSpPr>
            <p:cNvPr id="40" name="Rectangle 39"/>
            <p:cNvSpPr/>
            <p:nvPr/>
          </p:nvSpPr>
          <p:spPr>
            <a:xfrm>
              <a:off x="2939740" y="1676400"/>
              <a:ext cx="1935145" cy="430887"/>
            </a:xfrm>
            <a:prstGeom prst="rect">
              <a:avLst/>
            </a:prstGeom>
            <a:ln>
              <a:noFill/>
            </a:ln>
          </p:spPr>
          <p:txBody>
            <a:bodyPr wrap="none">
              <a:spAutoFit/>
            </a:bodyPr>
            <a:lstStyle/>
            <a:p>
              <a:r>
                <a:rPr lang="en-US" sz="2200" dirty="0" smtClean="0">
                  <a:solidFill>
                    <a:schemeClr val="tx1"/>
                  </a:solidFill>
                </a:rPr>
                <a:t>Collins x Collins</a:t>
              </a:r>
              <a:endParaRPr lang="en-US" sz="2200" dirty="0">
                <a:solidFill>
                  <a:schemeClr val="tx1"/>
                </a:solidFill>
              </a:endParaRPr>
            </a:p>
          </p:txBody>
        </p:sp>
        <p:sp>
          <p:nvSpPr>
            <p:cNvPr id="26" name="TextBox 25"/>
            <p:cNvSpPr txBox="1"/>
            <p:nvPr/>
          </p:nvSpPr>
          <p:spPr>
            <a:xfrm>
              <a:off x="5302078" y="1676400"/>
              <a:ext cx="617477" cy="430887"/>
            </a:xfrm>
            <a:prstGeom prst="rect">
              <a:avLst/>
            </a:prstGeom>
            <a:noFill/>
            <a:ln>
              <a:noFill/>
            </a:ln>
          </p:spPr>
          <p:txBody>
            <a:bodyPr wrap="none" rtlCol="0">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grpSp>
        <p:nvGrpSpPr>
          <p:cNvPr id="49" name="Group 48"/>
          <p:cNvGrpSpPr/>
          <p:nvPr/>
        </p:nvGrpSpPr>
        <p:grpSpPr>
          <a:xfrm>
            <a:off x="1295401" y="2590800"/>
            <a:ext cx="6759388" cy="3830319"/>
            <a:chOff x="1295401" y="2590800"/>
            <a:chExt cx="6759388" cy="3830319"/>
          </a:xfrm>
        </p:grpSpPr>
        <p:grpSp>
          <p:nvGrpSpPr>
            <p:cNvPr id="46" name="Group 45"/>
            <p:cNvGrpSpPr/>
            <p:nvPr/>
          </p:nvGrpSpPr>
          <p:grpSpPr>
            <a:xfrm>
              <a:off x="1295401" y="2590800"/>
              <a:ext cx="6759388" cy="3830319"/>
              <a:chOff x="1295401" y="5237481"/>
              <a:chExt cx="6759388" cy="3830319"/>
            </a:xfrm>
          </p:grpSpPr>
          <p:pic>
            <p:nvPicPr>
              <p:cNvPr id="44" name="Picture 1"/>
              <p:cNvPicPr>
                <a:picLocks noChangeAspect="1" noChangeArrowheads="1"/>
              </p:cNvPicPr>
              <p:nvPr/>
            </p:nvPicPr>
            <p:blipFill>
              <a:blip r:embed="rId7" cstate="print"/>
              <a:srcRect/>
              <a:stretch>
                <a:fillRect/>
              </a:stretch>
            </p:blipFill>
            <p:spPr bwMode="auto">
              <a:xfrm>
                <a:off x="1295401" y="5237481"/>
                <a:ext cx="6759388" cy="3830319"/>
              </a:xfrm>
              <a:prstGeom prst="rect">
                <a:avLst/>
              </a:prstGeom>
              <a:noFill/>
              <a:ln w="9525">
                <a:solidFill>
                  <a:schemeClr val="tx1"/>
                </a:solidFill>
                <a:miter lim="800000"/>
                <a:headEnd/>
                <a:tailEnd/>
              </a:ln>
            </p:spPr>
          </p:pic>
          <p:sp>
            <p:nvSpPr>
              <p:cNvPr id="45" name="TextBox 44"/>
              <p:cNvSpPr txBox="1"/>
              <p:nvPr/>
            </p:nvSpPr>
            <p:spPr>
              <a:xfrm>
                <a:off x="2147778" y="6794997"/>
                <a:ext cx="2917594" cy="707886"/>
              </a:xfrm>
              <a:prstGeom prst="rect">
                <a:avLst/>
              </a:prstGeom>
              <a:noFill/>
            </p:spPr>
            <p:txBody>
              <a:bodyPr wrap="none" rtlCol="0">
                <a:spAutoFit/>
              </a:bodyPr>
              <a:lstStyle/>
              <a:p>
                <a:r>
                  <a:rPr lang="en-US" dirty="0" err="1" smtClean="0">
                    <a:solidFill>
                      <a:schemeClr val="tx1"/>
                    </a:solidFill>
                  </a:rPr>
                  <a:t>BaBar</a:t>
                </a:r>
                <a:r>
                  <a:rPr lang="en-US" dirty="0" smtClean="0">
                    <a:solidFill>
                      <a:schemeClr val="tx1"/>
                    </a:solidFill>
                  </a:rPr>
                  <a:t>: Released August 2011</a:t>
                </a:r>
              </a:p>
              <a:p>
                <a:r>
                  <a:rPr lang="en-US" sz="2200" dirty="0" smtClean="0">
                    <a:solidFill>
                      <a:schemeClr val="tx1"/>
                    </a:solidFill>
                  </a:rPr>
                  <a:t>Collins x Collins</a:t>
                </a:r>
                <a:endParaRPr lang="en-US" sz="2200" dirty="0">
                  <a:solidFill>
                    <a:schemeClr val="tx1"/>
                  </a:solidFill>
                </a:endParaRPr>
              </a:p>
            </p:txBody>
          </p:sp>
        </p:grpSp>
        <p:sp>
          <p:nvSpPr>
            <p:cNvPr id="48" name="Rectangle 47"/>
            <p:cNvSpPr/>
            <p:nvPr/>
          </p:nvSpPr>
          <p:spPr>
            <a:xfrm>
              <a:off x="2438400" y="4724400"/>
              <a:ext cx="617477" cy="430887"/>
            </a:xfrm>
            <a:prstGeom prst="rect">
              <a:avLst/>
            </a:prstGeom>
          </p:spPr>
          <p:txBody>
            <a:bodyPr wrap="none">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spTree>
    <p:extLst>
      <p:ext uri="{BB962C8B-B14F-4D97-AF65-F5344CB8AC3E}">
        <p14:creationId xmlns:p14="http://schemas.microsoft.com/office/powerpoint/2010/main" val="223962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Text Box 2"/>
          <p:cNvSpPr txBox="1">
            <a:spLocks noChangeArrowheads="1"/>
          </p:cNvSpPr>
          <p:nvPr/>
        </p:nvSpPr>
        <p:spPr bwMode="auto">
          <a:xfrm>
            <a:off x="533400" y="1752600"/>
            <a:ext cx="8305800" cy="3631763"/>
          </a:xfrm>
          <a:prstGeom prst="rect">
            <a:avLst/>
          </a:prstGeom>
          <a:noFill/>
          <a:ln w="38100">
            <a:noFill/>
            <a:miter lim="800000"/>
            <a:headEnd/>
            <a:tailEnd type="none" w="lg" len="lg"/>
          </a:ln>
          <a:effectLst/>
        </p:spPr>
        <p:txBody>
          <a:bodyPr wrap="square">
            <a:spAutoFit/>
          </a:bodyPr>
          <a:lstStyle/>
          <a:p>
            <a:pPr algn="l" eaLnBrk="1" hangingPunct="1">
              <a:spcBef>
                <a:spcPct val="50000"/>
              </a:spcBef>
            </a:pPr>
            <a:r>
              <a:rPr lang="en-US" sz="2000" dirty="0" smtClean="0">
                <a:solidFill>
                  <a:srgbClr val="FFFFCC"/>
                </a:solidFill>
                <a:latin typeface="Times New Roman" pitchFamily="18" charset="0"/>
                <a:cs typeface="Times New Roman" pitchFamily="18" charset="0"/>
              </a:rPr>
              <a:t>Transversity parton distribution function: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a:t>
            </a:r>
            <a:r>
              <a:rPr lang="en-US" sz="2000" i="1" dirty="0" smtClean="0">
                <a:solidFill>
                  <a:srgbClr val="FFFFCC"/>
                </a:solidFill>
                <a:latin typeface="Times New Roman" pitchFamily="18" charset="0"/>
                <a:cs typeface="Times New Roman" pitchFamily="18" charset="0"/>
              </a:rPr>
              <a:t>transverse spin</a:t>
            </a:r>
            <a:endParaRPr lang="en-US" sz="2000" i="1" dirty="0">
              <a:solidFill>
                <a:srgbClr val="FFFFCC"/>
              </a:solidFill>
              <a:latin typeface="Times New Roman" pitchFamily="18" charset="0"/>
              <a:cs typeface="Times New Roman" pitchFamily="18" charset="0"/>
            </a:endParaRPr>
          </a:p>
          <a:p>
            <a:pPr algn="l" eaLnBrk="1" hangingPunct="1">
              <a:spcBef>
                <a:spcPct val="50000"/>
              </a:spcBef>
            </a:pPr>
            <a:r>
              <a:rPr lang="en-US" sz="2000" dirty="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Sivers parton distribution function: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a:t>
            </a:r>
            <a:r>
              <a:rPr lang="en-US" sz="2000" dirty="0" smtClean="0">
                <a:solidFill>
                  <a:srgbClr val="FFFFCC"/>
                </a:solidFill>
                <a:latin typeface="Times New Roman" pitchFamily="18" charset="0"/>
                <a:cs typeface="Times New Roman" pitchFamily="18" charset="0"/>
              </a:rPr>
              <a:t>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transverse momentum</a:t>
            </a:r>
          </a:p>
          <a:p>
            <a:pPr algn="l" eaLnBrk="1" hangingPunct="1">
              <a:spcBef>
                <a:spcPct val="50000"/>
              </a:spcBef>
            </a:pPr>
            <a:endParaRPr lang="en-US" sz="2000" dirty="0">
              <a:solidFill>
                <a:srgbClr val="FFFFCC"/>
              </a:solidFill>
              <a:latin typeface="Times New Roman" pitchFamily="18" charset="0"/>
              <a:cs typeface="Times New Roman" pitchFamily="18" charset="0"/>
            </a:endParaRPr>
          </a:p>
          <a:p>
            <a:pPr algn="l" eaLnBrk="1" hangingPunct="1">
              <a:spcBef>
                <a:spcPct val="50000"/>
              </a:spcBef>
            </a:pPr>
            <a:r>
              <a:rPr lang="en-US" sz="2000" dirty="0" smtClean="0">
                <a:solidFill>
                  <a:srgbClr val="FFFFCC"/>
                </a:solidFill>
                <a:latin typeface="Times New Roman" pitchFamily="18" charset="0"/>
                <a:cs typeface="Times New Roman" pitchFamily="18" charset="0"/>
              </a:rPr>
              <a:t>Boer-Mulders parton distribution function: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quark transverse spin </a:t>
            </a:r>
            <a:r>
              <a:rPr lang="en-US" sz="2000" dirty="0">
                <a:solidFill>
                  <a:srgbClr val="FFFFCC"/>
                </a:solidFill>
                <a:latin typeface="Times New Roman" pitchFamily="18" charset="0"/>
                <a:cs typeface="Times New Roman" pitchFamily="18" charset="0"/>
              </a:rPr>
              <a:t>and</a:t>
            </a:r>
            <a:r>
              <a:rPr lang="en-US" sz="2000" i="1" dirty="0">
                <a:solidFill>
                  <a:srgbClr val="FFFFCC"/>
                </a:solidFill>
                <a:latin typeface="Times New Roman" pitchFamily="18" charset="0"/>
                <a:cs typeface="Times New Roman" pitchFamily="18" charset="0"/>
              </a:rPr>
              <a:t> quark transverse momentum</a:t>
            </a:r>
          </a:p>
        </p:txBody>
      </p:sp>
      <p:sp>
        <p:nvSpPr>
          <p:cNvPr id="1453071" name="Rectangle 15"/>
          <p:cNvSpPr>
            <a:spLocks noGrp="1" noChangeArrowheads="1"/>
          </p:cNvSpPr>
          <p:nvPr>
            <p:ph type="title" sz="quarter"/>
          </p:nvPr>
        </p:nvSpPr>
        <p:spPr>
          <a:xfrm>
            <a:off x="347663" y="152400"/>
            <a:ext cx="8678862" cy="914400"/>
          </a:xfrm>
          <a:noFill/>
          <a:ln/>
        </p:spPr>
        <p:txBody>
          <a:bodyPr>
            <a:noAutofit/>
          </a:bodyPr>
          <a:lstStyle/>
          <a:p>
            <a:r>
              <a:rPr lang="en-US" sz="4000" dirty="0" smtClean="0"/>
              <a:t>Single-spin asymmetries and </a:t>
            </a:r>
            <a:br>
              <a:rPr lang="en-US" sz="4000" dirty="0" smtClean="0"/>
            </a:br>
            <a:r>
              <a:rPr lang="en-US" sz="4000" dirty="0" smtClean="0"/>
              <a:t>the proton as a QCD “laboratory” </a:t>
            </a:r>
            <a:endParaRPr lang="en-US" sz="4000" dirty="0"/>
          </a:p>
        </p:txBody>
      </p:sp>
      <p:sp>
        <p:nvSpPr>
          <p:cNvPr id="12" name="Footer Placeholder 11"/>
          <p:cNvSpPr>
            <a:spLocks noGrp="1"/>
          </p:cNvSpPr>
          <p:nvPr>
            <p:ph type="ftr" sz="quarter" idx="11"/>
          </p:nvPr>
        </p:nvSpPr>
        <p:spPr/>
        <p:txBody>
          <a:bodyPr/>
          <a:lstStyle/>
          <a:p>
            <a:r>
              <a:rPr lang="en-US" smtClean="0"/>
              <a:t>C. Aidala, Notre Dame, January 29, 2014</a:t>
            </a:r>
            <a:endParaRPr lang="en-US"/>
          </a:p>
        </p:txBody>
      </p:sp>
      <p:sp>
        <p:nvSpPr>
          <p:cNvPr id="13" name="Text Box 34"/>
          <p:cNvSpPr txBox="1">
            <a:spLocks noChangeArrowheads="1"/>
          </p:cNvSpPr>
          <p:nvPr/>
        </p:nvSpPr>
        <p:spPr bwMode="auto">
          <a:xfrm>
            <a:off x="2362200" y="25908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err="1" smtClean="0">
                <a:latin typeface="Times New Roman" pitchFamily="18" charset="0"/>
                <a:cs typeface="Times New Roman" pitchFamily="18" charset="0"/>
              </a:rPr>
              <a:t>S</a:t>
            </a:r>
            <a:r>
              <a:rPr lang="en-US" sz="2800" i="1" baseline="-25000" dirty="0" err="1" smtClean="0">
                <a:latin typeface="Times New Roman" pitchFamily="18" charset="0"/>
                <a:cs typeface="Times New Roman" pitchFamily="18" charset="0"/>
              </a:rPr>
              <a:t>p</a:t>
            </a:r>
            <a:r>
              <a:rPr lang="en-US" sz="2800" i="1" dirty="0" err="1" smtClean="0">
                <a:latin typeface="Times New Roman" pitchFamily="18" charset="0"/>
                <a:cs typeface="Times New Roman" pitchFamily="18" charset="0"/>
              </a:rPr>
              <a:t>-S</a:t>
            </a:r>
            <a:r>
              <a:rPr lang="en-US" sz="2800" i="1" baseline="-25000" dirty="0" err="1"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sp>
        <p:nvSpPr>
          <p:cNvPr id="14" name="Text Box 34"/>
          <p:cNvSpPr txBox="1">
            <a:spLocks noChangeArrowheads="1"/>
          </p:cNvSpPr>
          <p:nvPr/>
        </p:nvSpPr>
        <p:spPr bwMode="auto">
          <a:xfrm>
            <a:off x="2362200" y="397258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err="1" smtClean="0">
                <a:latin typeface="Times New Roman" pitchFamily="18" charset="0"/>
                <a:cs typeface="Times New Roman" pitchFamily="18" charset="0"/>
              </a:rPr>
              <a:t>S</a:t>
            </a:r>
            <a:r>
              <a:rPr lang="en-US" sz="2800" i="1" baseline="-25000" dirty="0" err="1" smtClean="0">
                <a:latin typeface="Times New Roman" pitchFamily="18" charset="0"/>
                <a:cs typeface="Times New Roman" pitchFamily="18" charset="0"/>
              </a:rPr>
              <a:t>p</a:t>
            </a:r>
            <a:r>
              <a:rPr lang="en-US" sz="2800" i="1" dirty="0" err="1" smtClean="0">
                <a:latin typeface="Times New Roman" pitchFamily="18" charset="0"/>
                <a:cs typeface="Times New Roman" pitchFamily="18" charset="0"/>
              </a:rPr>
              <a:t>-L</a:t>
            </a:r>
            <a:r>
              <a:rPr lang="en-US" sz="2800" i="1" baseline="-25000" dirty="0" err="1"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sp>
        <p:nvSpPr>
          <p:cNvPr id="15" name="Text Box 34"/>
          <p:cNvSpPr txBox="1">
            <a:spLocks noChangeArrowheads="1"/>
          </p:cNvSpPr>
          <p:nvPr/>
        </p:nvSpPr>
        <p:spPr bwMode="auto">
          <a:xfrm>
            <a:off x="2362200" y="53340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err="1" smtClean="0">
                <a:latin typeface="Times New Roman" pitchFamily="18" charset="0"/>
                <a:cs typeface="Times New Roman" pitchFamily="18" charset="0"/>
              </a:rPr>
              <a:t>S</a:t>
            </a:r>
            <a:r>
              <a:rPr lang="en-US" sz="2800" i="1" baseline="-25000" dirty="0" err="1" smtClean="0">
                <a:latin typeface="Times New Roman" pitchFamily="18" charset="0"/>
                <a:cs typeface="Times New Roman" pitchFamily="18" charset="0"/>
              </a:rPr>
              <a:t>q</a:t>
            </a:r>
            <a:r>
              <a:rPr lang="en-US" sz="2800" i="1" dirty="0" err="1" smtClean="0">
                <a:latin typeface="Times New Roman" pitchFamily="18" charset="0"/>
                <a:cs typeface="Times New Roman" pitchFamily="18" charset="0"/>
              </a:rPr>
              <a:t>-L</a:t>
            </a:r>
            <a:r>
              <a:rPr lang="en-US" sz="2800" i="1" baseline="-25000" dirty="0" err="1"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pic>
        <p:nvPicPr>
          <p:cNvPr id="471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904342"/>
            <a:ext cx="1152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543175"/>
            <a:ext cx="11334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715000" y="5286375"/>
            <a:ext cx="1171575" cy="733425"/>
            <a:chOff x="5715000" y="5401423"/>
            <a:chExt cx="1171575" cy="733425"/>
          </a:xfrm>
        </p:grpSpPr>
        <p:pic>
          <p:nvPicPr>
            <p:cNvPr id="4710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5401423"/>
              <a:ext cx="117157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469469" y="5401423"/>
              <a:ext cx="417106" cy="19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12"/>
          </p:nvPr>
        </p:nvSpPr>
        <p:spPr/>
        <p:txBody>
          <a:bodyPr/>
          <a:lstStyle/>
          <a:p>
            <a:fld id="{BECE729D-4A9E-497C-A7DB-296958F94F75}"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778" name="Rectangle 2"/>
          <p:cNvSpPr>
            <a:spLocks noGrp="1" noChangeArrowheads="1"/>
          </p:cNvSpPr>
          <p:nvPr>
            <p:ph type="title"/>
          </p:nvPr>
        </p:nvSpPr>
        <p:spPr/>
        <p:txBody>
          <a:bodyPr>
            <a:normAutofit fontScale="90000"/>
          </a:bodyPr>
          <a:lstStyle/>
          <a:p>
            <a:r>
              <a:rPr lang="en-US" sz="4000" dirty="0" smtClean="0"/>
              <a:t>Transversely polarized hadronic collisions: </a:t>
            </a:r>
            <a:r>
              <a:rPr lang="en-US" sz="4000" dirty="0"/>
              <a:t/>
            </a:r>
            <a:br>
              <a:rPr lang="en-US" sz="4000" dirty="0"/>
            </a:br>
            <a:r>
              <a:rPr lang="en-US" sz="4000" dirty="0" smtClean="0"/>
              <a:t>~40% spin-momentum correlation effects!</a:t>
            </a:r>
            <a:endParaRPr lang="en-US" sz="4000" dirty="0"/>
          </a:p>
        </p:txBody>
      </p:sp>
      <p:sp>
        <p:nvSpPr>
          <p:cNvPr id="21" name="Footer Placeholder 4"/>
          <p:cNvSpPr>
            <a:spLocks noGrp="1"/>
          </p:cNvSpPr>
          <p:nvPr>
            <p:ph type="ftr" sz="quarter" idx="11"/>
          </p:nvPr>
        </p:nvSpPr>
        <p:spPr/>
        <p:txBody>
          <a:bodyPr/>
          <a:lstStyle/>
          <a:p>
            <a:r>
              <a:rPr lang="en-US" smtClean="0"/>
              <a:t>C. Aidala, Notre Dame, January 29, 2014</a:t>
            </a:r>
            <a:endParaRPr lang="en-US"/>
          </a:p>
        </p:txBody>
      </p:sp>
      <p:pic>
        <p:nvPicPr>
          <p:cNvPr id="1355780" name="Picture 4" descr="zgs"/>
          <p:cNvPicPr>
            <a:picLocks noChangeAspect="1" noChangeArrowheads="1"/>
          </p:cNvPicPr>
          <p:nvPr/>
        </p:nvPicPr>
        <p:blipFill>
          <a:blip r:embed="rId4" cstate="print"/>
          <a:srcRect/>
          <a:stretch>
            <a:fillRect/>
          </a:stretch>
        </p:blipFill>
        <p:spPr bwMode="auto">
          <a:xfrm>
            <a:off x="533400" y="1906588"/>
            <a:ext cx="3886200" cy="3884612"/>
          </a:xfrm>
          <a:prstGeom prst="rect">
            <a:avLst/>
          </a:prstGeom>
          <a:noFill/>
          <a:ln w="9525">
            <a:noFill/>
            <a:miter lim="800000"/>
            <a:headEnd/>
            <a:tailEnd/>
          </a:ln>
        </p:spPr>
      </p:pic>
      <p:sp>
        <p:nvSpPr>
          <p:cNvPr id="1355781" name="Text Box 5"/>
          <p:cNvSpPr txBox="1">
            <a:spLocks noChangeArrowheads="1"/>
          </p:cNvSpPr>
          <p:nvPr/>
        </p:nvSpPr>
        <p:spPr bwMode="auto">
          <a:xfrm>
            <a:off x="544417" y="5834349"/>
            <a:ext cx="3845989" cy="369332"/>
          </a:xfrm>
          <a:prstGeom prst="rect">
            <a:avLst/>
          </a:prstGeom>
          <a:noFill/>
          <a:ln w="9525">
            <a:noFill/>
            <a:miter lim="800000"/>
            <a:headEnd/>
            <a:tailEnd/>
          </a:ln>
          <a:effectLst/>
        </p:spPr>
        <p:txBody>
          <a:bodyPr wrap="none">
            <a:spAutoFit/>
          </a:bodyPr>
          <a:lstStyle/>
          <a:p>
            <a:r>
              <a:rPr lang="en-US" dirty="0">
                <a:solidFill>
                  <a:srgbClr val="FFFFCC"/>
                </a:solidFill>
              </a:rPr>
              <a:t>W.H. </a:t>
            </a:r>
            <a:r>
              <a:rPr lang="en-US" dirty="0" err="1">
                <a:solidFill>
                  <a:srgbClr val="FFFFCC"/>
                </a:solidFill>
              </a:rPr>
              <a:t>Dragoset</a:t>
            </a:r>
            <a:r>
              <a:rPr lang="en-US" dirty="0">
                <a:solidFill>
                  <a:srgbClr val="FFFFCC"/>
                </a:solidFill>
              </a:rPr>
              <a:t> et al., PRL36, 929 (1976)</a:t>
            </a:r>
          </a:p>
        </p:txBody>
      </p:sp>
      <p:sp>
        <p:nvSpPr>
          <p:cNvPr id="1355782" name="Text Box 6"/>
          <p:cNvSpPr txBox="1">
            <a:spLocks noChangeArrowheads="1"/>
          </p:cNvSpPr>
          <p:nvPr/>
        </p:nvSpPr>
        <p:spPr bwMode="auto">
          <a:xfrm>
            <a:off x="530052" y="1535668"/>
            <a:ext cx="3051348" cy="369332"/>
          </a:xfrm>
          <a:prstGeom prst="rect">
            <a:avLst/>
          </a:prstGeom>
          <a:noFill/>
          <a:ln w="9525">
            <a:noFill/>
            <a:miter lim="800000"/>
            <a:headEnd/>
            <a:tailEnd/>
          </a:ln>
          <a:effectLst/>
        </p:spPr>
        <p:txBody>
          <a:bodyPr wrap="none">
            <a:spAutoFit/>
          </a:bodyPr>
          <a:lstStyle/>
          <a:p>
            <a:r>
              <a:rPr lang="en-US" dirty="0">
                <a:solidFill>
                  <a:srgbClr val="FFFFCC"/>
                </a:solidFill>
              </a:rPr>
              <a:t>Argonne ZGS, </a:t>
            </a:r>
            <a:r>
              <a:rPr lang="en-US" dirty="0" err="1">
                <a:solidFill>
                  <a:srgbClr val="FFFFCC"/>
                </a:solidFill>
              </a:rPr>
              <a:t>p</a:t>
            </a:r>
            <a:r>
              <a:rPr lang="en-US" baseline="-18000" dirty="0" err="1">
                <a:solidFill>
                  <a:srgbClr val="FFFFCC"/>
                </a:solidFill>
              </a:rPr>
              <a:t>beam</a:t>
            </a:r>
            <a:r>
              <a:rPr lang="en-US" dirty="0">
                <a:solidFill>
                  <a:srgbClr val="FFFFCC"/>
                </a:solidFill>
              </a:rPr>
              <a:t> = 12 </a:t>
            </a:r>
            <a:r>
              <a:rPr lang="en-US" dirty="0" err="1">
                <a:solidFill>
                  <a:srgbClr val="FFFFCC"/>
                </a:solidFill>
              </a:rPr>
              <a:t>GeV</a:t>
            </a:r>
            <a:r>
              <a:rPr lang="en-US" dirty="0">
                <a:solidFill>
                  <a:srgbClr val="FFFFCC"/>
                </a:solidFill>
              </a:rPr>
              <a:t>/c</a:t>
            </a:r>
          </a:p>
        </p:txBody>
      </p:sp>
      <p:grpSp>
        <p:nvGrpSpPr>
          <p:cNvPr id="2" name="Group 9"/>
          <p:cNvGrpSpPr>
            <a:grpSpLocks/>
          </p:cNvGrpSpPr>
          <p:nvPr/>
        </p:nvGrpSpPr>
        <p:grpSpPr bwMode="auto">
          <a:xfrm>
            <a:off x="5181600" y="1676400"/>
            <a:ext cx="3048000" cy="1566862"/>
            <a:chOff x="1680" y="3141"/>
            <a:chExt cx="1872" cy="864"/>
          </a:xfrm>
        </p:grpSpPr>
        <p:sp>
          <p:nvSpPr>
            <p:cNvPr id="1355786" name="Rectangle 10"/>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3" name="Group 11"/>
            <p:cNvGrpSpPr>
              <a:grpSpLocks/>
            </p:cNvGrpSpPr>
            <p:nvPr/>
          </p:nvGrpSpPr>
          <p:grpSpPr bwMode="auto">
            <a:xfrm>
              <a:off x="1776" y="3141"/>
              <a:ext cx="1579" cy="845"/>
              <a:chOff x="1776" y="2666"/>
              <a:chExt cx="2088" cy="1271"/>
            </a:xfrm>
          </p:grpSpPr>
          <p:sp>
            <p:nvSpPr>
              <p:cNvPr id="1355788" name="Line 12"/>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4" name="Group 13"/>
              <p:cNvGrpSpPr>
                <a:grpSpLocks/>
              </p:cNvGrpSpPr>
              <p:nvPr/>
            </p:nvGrpSpPr>
            <p:grpSpPr bwMode="auto">
              <a:xfrm>
                <a:off x="2352" y="3072"/>
                <a:ext cx="288" cy="480"/>
                <a:chOff x="4320" y="1488"/>
                <a:chExt cx="288" cy="480"/>
              </a:xfrm>
            </p:grpSpPr>
            <p:sp>
              <p:nvSpPr>
                <p:cNvPr id="1355790" name="AutoShape 14"/>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1355791" name="Oval 15"/>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355792" name="Oval 16"/>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355793" name="AutoShape 17"/>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355794" name="Line 18"/>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355795" name="Line 19"/>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355796" name="Text Box 20"/>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1355797" name="Text Box 21"/>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graphicFrame>
        <p:nvGraphicFramePr>
          <p:cNvPr id="25" name="Object 24"/>
          <p:cNvGraphicFramePr>
            <a:graphicFrameLocks noChangeAspect="1"/>
          </p:cNvGraphicFramePr>
          <p:nvPr/>
        </p:nvGraphicFramePr>
        <p:xfrm>
          <a:off x="1939925" y="3657600"/>
          <a:ext cx="1349375" cy="457200"/>
        </p:xfrm>
        <a:graphic>
          <a:graphicData uri="http://schemas.openxmlformats.org/presentationml/2006/ole">
            <mc:AlternateContent xmlns:mc="http://schemas.openxmlformats.org/markup-compatibility/2006">
              <mc:Choice xmlns:v="urn:schemas-microsoft-com:vml" Requires="v">
                <p:oleObj spid="_x0000_s463940" name="Equation" r:id="rId5" imgW="711000" imgH="241200" progId="Equation.3">
                  <p:embed/>
                </p:oleObj>
              </mc:Choice>
              <mc:Fallback>
                <p:oleObj name="Equation" r:id="rId5" imgW="71100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9925" y="3657600"/>
                        <a:ext cx="134937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4724400" y="3810000"/>
            <a:ext cx="3886200" cy="1323439"/>
          </a:xfrm>
          <a:prstGeom prst="rect">
            <a:avLst/>
          </a:prstGeom>
        </p:spPr>
        <p:txBody>
          <a:bodyPr wrap="square">
            <a:spAutoFit/>
          </a:bodyPr>
          <a:lstStyle/>
          <a:p>
            <a:r>
              <a:rPr lang="en-US" sz="2000" dirty="0">
                <a:solidFill>
                  <a:srgbClr val="FFFFCC"/>
                </a:solidFill>
              </a:rPr>
              <a:t>The data that led (after 14+ years) to the development of </a:t>
            </a:r>
            <a:r>
              <a:rPr lang="en-US" sz="2000" dirty="0" smtClean="0">
                <a:solidFill>
                  <a:srgbClr val="FFFFCC"/>
                </a:solidFill>
              </a:rPr>
              <a:t>transverse-momentum-dependent </a:t>
            </a:r>
            <a:r>
              <a:rPr lang="en-US" sz="2000" dirty="0">
                <a:solidFill>
                  <a:srgbClr val="FFFFCC"/>
                </a:solidFill>
              </a:rPr>
              <a:t>parton distribution functions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393558881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Notre Dame, January 29, 2014</a:t>
            </a:r>
            <a:endParaRPr lang="en-US"/>
          </a:p>
        </p:txBody>
      </p:sp>
      <p:sp>
        <p:nvSpPr>
          <p:cNvPr id="1352706" name="Rectangle 2"/>
          <p:cNvSpPr>
            <a:spLocks noGrp="1" noChangeArrowheads="1"/>
          </p:cNvSpPr>
          <p:nvPr>
            <p:ph type="title"/>
          </p:nvPr>
        </p:nvSpPr>
        <p:spPr/>
        <p:txBody>
          <a:bodyPr>
            <a:normAutofit fontScale="90000"/>
          </a:bodyPr>
          <a:lstStyle/>
          <a:p>
            <a:r>
              <a:rPr lang="en-US" sz="3600" dirty="0"/>
              <a:t>Transverse </a:t>
            </a:r>
            <a:r>
              <a:rPr lang="en-US" sz="3600" dirty="0" smtClean="0"/>
              <a:t>single-spin </a:t>
            </a:r>
            <a:r>
              <a:rPr lang="en-US" sz="3600" dirty="0"/>
              <a:t>a</a:t>
            </a:r>
            <a:r>
              <a:rPr lang="en-US" sz="3600" dirty="0" smtClean="0"/>
              <a:t>symmetries</a:t>
            </a:r>
            <a:r>
              <a:rPr lang="en-US" sz="3600" dirty="0"/>
              <a:t>: </a:t>
            </a:r>
            <a:br>
              <a:rPr lang="en-US" sz="3600" dirty="0"/>
            </a:br>
            <a:r>
              <a:rPr lang="en-US" sz="3600" dirty="0"/>
              <a:t>From </a:t>
            </a:r>
            <a:r>
              <a:rPr lang="en-US" sz="3600" dirty="0" smtClean="0"/>
              <a:t>low </a:t>
            </a:r>
            <a:r>
              <a:rPr lang="en-US" sz="3600" dirty="0"/>
              <a:t>to h</a:t>
            </a:r>
            <a:r>
              <a:rPr lang="en-US" sz="3600" dirty="0" smtClean="0"/>
              <a:t>igh energies!</a:t>
            </a:r>
            <a:endParaRPr lang="en-US" sz="3600" dirty="0"/>
          </a:p>
        </p:txBody>
      </p:sp>
      <p:sp>
        <p:nvSpPr>
          <p:cNvPr id="1352712" name="Text Box 8"/>
          <p:cNvSpPr txBox="1">
            <a:spLocks noChangeArrowheads="1"/>
          </p:cNvSpPr>
          <p:nvPr/>
        </p:nvSpPr>
        <p:spPr bwMode="auto">
          <a:xfrm>
            <a:off x="448548" y="1357086"/>
            <a:ext cx="1306768" cy="646331"/>
          </a:xfrm>
          <a:prstGeom prst="rect">
            <a:avLst/>
          </a:prstGeom>
          <a:noFill/>
          <a:ln w="9525">
            <a:noFill/>
            <a:miter lim="800000"/>
            <a:headEnd/>
            <a:tailEnd/>
          </a:ln>
          <a:effectLst/>
        </p:spPr>
        <p:txBody>
          <a:bodyPr wrap="none">
            <a:spAutoFit/>
          </a:bodyPr>
          <a:lstStyle/>
          <a:p>
            <a:r>
              <a:rPr lang="en-US" dirty="0" smtClean="0">
                <a:solidFill>
                  <a:srgbClr val="FFFFCC"/>
                </a:solidFill>
              </a:rPr>
              <a:t>ANL </a:t>
            </a:r>
          </a:p>
          <a:p>
            <a:r>
              <a:rPr lang="en-US" altLang="ja-JP" dirty="0" smtClean="0">
                <a:solidFill>
                  <a:srgbClr val="FFFFCC"/>
                </a:solidFill>
                <a:ea typeface="ＭＳ Ｐゴシック" pitchFamily="34" charset="-128"/>
                <a:sym typeface="Symbol" pitchFamily="18" charset="2"/>
              </a:rPr>
              <a:t></a:t>
            </a:r>
            <a:r>
              <a:rPr lang="en-US" altLang="ja-JP" dirty="0">
                <a:solidFill>
                  <a:srgbClr val="FFFFCC"/>
                </a:solidFill>
                <a:ea typeface="ＭＳ Ｐゴシック" pitchFamily="34" charset="-128"/>
              </a:rPr>
              <a:t>s=4.9 </a:t>
            </a:r>
            <a:r>
              <a:rPr lang="en-US" altLang="ja-JP" dirty="0" err="1">
                <a:solidFill>
                  <a:srgbClr val="FFFFCC"/>
                </a:solidFill>
                <a:ea typeface="ＭＳ Ｐゴシック" pitchFamily="34" charset="-128"/>
              </a:rPr>
              <a:t>GeV</a:t>
            </a:r>
            <a:r>
              <a:rPr lang="en-US" dirty="0">
                <a:solidFill>
                  <a:srgbClr val="FFFFCC"/>
                </a:solidFill>
              </a:rPr>
              <a:t> </a:t>
            </a:r>
          </a:p>
        </p:txBody>
      </p:sp>
      <p:graphicFrame>
        <p:nvGraphicFramePr>
          <p:cNvPr id="1352738" name="Object 34"/>
          <p:cNvGraphicFramePr>
            <a:graphicFrameLocks noGrp="1" noChangeAspect="1"/>
          </p:cNvGraphicFramePr>
          <p:nvPr>
            <p:ph sz="half" idx="2"/>
          </p:nvPr>
        </p:nvGraphicFramePr>
        <p:xfrm>
          <a:off x="381000" y="5334000"/>
          <a:ext cx="1782305" cy="914400"/>
        </p:xfrm>
        <a:graphic>
          <a:graphicData uri="http://schemas.openxmlformats.org/presentationml/2006/ole">
            <mc:AlternateContent xmlns:mc="http://schemas.openxmlformats.org/markup-compatibility/2006">
              <mc:Choice xmlns:v="urn:schemas-microsoft-com:vml" Requires="v">
                <p:oleObj spid="_x0000_s464964" name="Equation" r:id="rId4" imgW="990360" imgH="507960" progId="Equation.3">
                  <p:embed/>
                </p:oleObj>
              </mc:Choice>
              <mc:Fallback>
                <p:oleObj name="Equation" r:id="rId4" imgW="990360" imgH="5079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334000"/>
                        <a:ext cx="1782305" cy="914400"/>
                      </a:xfrm>
                      <a:prstGeom prst="rect">
                        <a:avLst/>
                      </a:prstGeom>
                      <a:solidFill>
                        <a:schemeClr val="bg1"/>
                      </a:solidFill>
                    </p:spPr>
                  </p:pic>
                </p:oleObj>
              </mc:Fallback>
            </mc:AlternateContent>
          </a:graphicData>
        </a:graphic>
      </p:graphicFrame>
      <p:pic>
        <p:nvPicPr>
          <p:cNvPr id="1892356" name="Picture 4"/>
          <p:cNvPicPr>
            <a:picLocks noChangeAspect="1" noChangeArrowheads="1"/>
          </p:cNvPicPr>
          <p:nvPr/>
        </p:nvPicPr>
        <p:blipFill>
          <a:blip r:embed="rId6"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306768" cy="646331"/>
          </a:xfrm>
          <a:prstGeom prst="rect">
            <a:avLst/>
          </a:prstGeom>
        </p:spPr>
        <p:txBody>
          <a:bodyPr wrap="none">
            <a:spAutoFit/>
          </a:bodyPr>
          <a:lstStyle/>
          <a:p>
            <a:r>
              <a:rPr lang="en-US" dirty="0" smtClean="0">
                <a:solidFill>
                  <a:srgbClr val="FFFFCC"/>
                </a:solidFill>
              </a:rPr>
              <a:t>BNL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s=6.6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sp>
        <p:nvSpPr>
          <p:cNvPr id="19" name="Rectangle 18"/>
          <p:cNvSpPr/>
          <p:nvPr/>
        </p:nvSpPr>
        <p:spPr>
          <a:xfrm>
            <a:off x="4866660" y="1295400"/>
            <a:ext cx="1423788" cy="646331"/>
          </a:xfrm>
          <a:prstGeom prst="rect">
            <a:avLst/>
          </a:prstGeom>
        </p:spPr>
        <p:txBody>
          <a:bodyPr wrap="none">
            <a:spAutoFit/>
          </a:bodyPr>
          <a:lstStyle/>
          <a:p>
            <a:r>
              <a:rPr lang="en-US" dirty="0" smtClean="0">
                <a:solidFill>
                  <a:srgbClr val="FFFFCC"/>
                </a:solidFill>
              </a:rPr>
              <a:t>FNAL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s=19.4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sp>
        <p:nvSpPr>
          <p:cNvPr id="20" name="Rectangle 19"/>
          <p:cNvSpPr/>
          <p:nvPr/>
        </p:nvSpPr>
        <p:spPr>
          <a:xfrm>
            <a:off x="7145621" y="1302711"/>
            <a:ext cx="1423788" cy="646331"/>
          </a:xfrm>
          <a:prstGeom prst="rect">
            <a:avLst/>
          </a:prstGeom>
        </p:spPr>
        <p:txBody>
          <a:bodyPr wrap="none">
            <a:spAutoFit/>
          </a:bodyPr>
          <a:lstStyle/>
          <a:p>
            <a:r>
              <a:rPr lang="en-US" dirty="0" smtClean="0">
                <a:solidFill>
                  <a:srgbClr val="FFFFCC"/>
                </a:solidFill>
              </a:rPr>
              <a:t>RHIC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s=62.4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grpSp>
        <p:nvGrpSpPr>
          <p:cNvPr id="2" name="Group 7"/>
          <p:cNvGrpSpPr>
            <a:grpSpLocks/>
          </p:cNvGrpSpPr>
          <p:nvPr/>
        </p:nvGrpSpPr>
        <p:grpSpPr bwMode="auto">
          <a:xfrm>
            <a:off x="48768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4"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pic>
        <p:nvPicPr>
          <p:cNvPr id="36" name="Picture 8" descr="BRAHMSlogo"/>
          <p:cNvPicPr>
            <a:picLocks noChangeAspect="1" noChangeArrowheads="1"/>
          </p:cNvPicPr>
          <p:nvPr/>
        </p:nvPicPr>
        <p:blipFill>
          <a:blip r:embed="rId7" cstate="print"/>
          <a:srcRect/>
          <a:stretch>
            <a:fillRect/>
          </a:stretch>
        </p:blipFill>
        <p:spPr bwMode="auto">
          <a:xfrm>
            <a:off x="8001000" y="762000"/>
            <a:ext cx="990600" cy="530058"/>
          </a:xfrm>
          <a:prstGeom prst="rect">
            <a:avLst/>
          </a:prstGeom>
          <a:noFill/>
        </p:spPr>
      </p:pic>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45" name="Rectangle 44"/>
          <p:cNvSpPr/>
          <p:nvPr/>
        </p:nvSpPr>
        <p:spPr>
          <a:xfrm>
            <a:off x="1066800" y="4584918"/>
            <a:ext cx="7162800" cy="1815882"/>
          </a:xfrm>
          <a:prstGeom prst="rect">
            <a:avLst/>
          </a:prstGeom>
          <a:solidFill>
            <a:srgbClr val="00FFFF"/>
          </a:solidFill>
          <a:ln>
            <a:solidFill>
              <a:schemeClr val="tx1"/>
            </a:solidFill>
          </a:ln>
        </p:spPr>
        <p:txBody>
          <a:bodyPr wrap="square">
            <a:spAutoFit/>
          </a:bodyPr>
          <a:lstStyle/>
          <a:p>
            <a:pPr algn="ctr"/>
            <a:r>
              <a:rPr lang="en-US" sz="2800" i="1" dirty="0" smtClean="0">
                <a:solidFill>
                  <a:schemeClr val="tx1"/>
                </a:solidFill>
                <a:latin typeface="Times New Roman" pitchFamily="18" charset="0"/>
                <a:cs typeface="Times New Roman" pitchFamily="18" charset="0"/>
              </a:rPr>
              <a:t>Effects persist </a:t>
            </a:r>
            <a:r>
              <a:rPr lang="en-US" sz="2800" i="1" dirty="0" smtClean="0">
                <a:latin typeface="Times New Roman" pitchFamily="18" charset="0"/>
                <a:cs typeface="Times New Roman" pitchFamily="18" charset="0"/>
              </a:rPr>
              <a:t>in polarized proton collisions at</a:t>
            </a:r>
            <a:r>
              <a:rPr lang="en-US" sz="2800" i="1" dirty="0" smtClean="0">
                <a:solidFill>
                  <a:schemeClr val="tx1"/>
                </a:solidFill>
                <a:latin typeface="Times New Roman" pitchFamily="18" charset="0"/>
                <a:cs typeface="Times New Roman" pitchFamily="18" charset="0"/>
              </a:rPr>
              <a:t> </a:t>
            </a:r>
          </a:p>
          <a:p>
            <a:pPr algn="ctr"/>
            <a:r>
              <a:rPr lang="en-US" sz="2800" i="1" dirty="0" smtClean="0">
                <a:solidFill>
                  <a:schemeClr val="tx1"/>
                </a:solidFill>
                <a:latin typeface="Times New Roman" pitchFamily="18" charset="0"/>
                <a:cs typeface="Times New Roman" pitchFamily="18" charset="0"/>
              </a:rPr>
              <a:t>Relativistic Heavy Ion Collider energies</a:t>
            </a:r>
          </a:p>
          <a:p>
            <a:pPr algn="ctr"/>
            <a:r>
              <a:rPr lang="en-US" sz="2800" i="1" dirty="0" smtClean="0">
                <a:solidFill>
                  <a:schemeClr val="tx1"/>
                </a:solidFill>
                <a:latin typeface="Times New Roman" pitchFamily="18" charset="0"/>
                <a:cs typeface="Times New Roman" pitchFamily="18" charset="0"/>
                <a:sym typeface="Wingdings" pitchFamily="2" charset="2"/>
              </a:rPr>
              <a:t> Can probe this non-perturbative structure of nucleon in a </a:t>
            </a:r>
            <a:r>
              <a:rPr lang="en-US" sz="2800" b="1" i="1" dirty="0" err="1" smtClean="0">
                <a:solidFill>
                  <a:schemeClr val="tx1"/>
                </a:solidFill>
                <a:latin typeface="Times New Roman" pitchFamily="18" charset="0"/>
                <a:cs typeface="Times New Roman" pitchFamily="18" charset="0"/>
                <a:sym typeface="Wingdings" pitchFamily="2" charset="2"/>
              </a:rPr>
              <a:t>perturbatively</a:t>
            </a:r>
            <a:r>
              <a:rPr lang="en-US" sz="2800" b="1" i="1" dirty="0" smtClean="0">
                <a:solidFill>
                  <a:schemeClr val="tx1"/>
                </a:solidFill>
                <a:latin typeface="Times New Roman" pitchFamily="18" charset="0"/>
                <a:cs typeface="Times New Roman" pitchFamily="18" charset="0"/>
                <a:sym typeface="Wingdings" pitchFamily="2" charset="2"/>
              </a:rPr>
              <a:t> calculable regime</a:t>
            </a:r>
            <a:endParaRPr lang="en-US" sz="2800" i="1" dirty="0">
              <a:solidFill>
                <a:schemeClr val="tx1"/>
              </a:solidFill>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33787017-3038-4AF4-9EAC-D148795E31DD}" type="slidenum">
              <a:rPr lang="en-US" smtClean="0"/>
              <a:pPr/>
              <a:t>25</a:t>
            </a:fld>
            <a:endParaRPr lang="en-US"/>
          </a:p>
        </p:txBody>
      </p:sp>
    </p:spTree>
    <p:extLst>
      <p:ext uri="{BB962C8B-B14F-4D97-AF65-F5344CB8AC3E}">
        <p14:creationId xmlns:p14="http://schemas.microsoft.com/office/powerpoint/2010/main" val="33709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457200"/>
            <a:ext cx="8229600" cy="1143000"/>
          </a:xfrm>
        </p:spPr>
        <p:txBody>
          <a:bodyPr>
            <a:noAutofit/>
          </a:bodyPr>
          <a:lstStyle/>
          <a:p>
            <a:r>
              <a:rPr lang="en-US" sz="3200" u="sng" dirty="0" smtClean="0"/>
              <a:t>Modified universality</a:t>
            </a:r>
            <a:r>
              <a:rPr lang="en-US" sz="3200" dirty="0" smtClean="0"/>
              <a:t> of T-odd </a:t>
            </a:r>
            <a:br>
              <a:rPr lang="en-US" sz="3200" dirty="0" smtClean="0"/>
            </a:br>
            <a:r>
              <a:rPr lang="en-US" sz="3200" dirty="0" smtClean="0"/>
              <a:t>transverse-momentum-dependent distributions: </a:t>
            </a:r>
            <a:br>
              <a:rPr lang="en-US" sz="3200" dirty="0" smtClean="0"/>
            </a:br>
            <a:r>
              <a:rPr lang="en-US" sz="3200" dirty="0" smtClean="0"/>
              <a:t>Color in action!</a:t>
            </a:r>
            <a:br>
              <a:rPr lang="en-US" sz="3200" dirty="0" smtClean="0"/>
            </a:br>
            <a:endParaRPr lang="en-US" sz="3200" dirty="0"/>
          </a:p>
        </p:txBody>
      </p:sp>
      <p:sp>
        <p:nvSpPr>
          <p:cNvPr id="21" name="Footer Placeholder 2"/>
          <p:cNvSpPr>
            <a:spLocks noGrp="1"/>
          </p:cNvSpPr>
          <p:nvPr>
            <p:ph type="ftr" sz="quarter" idx="11"/>
          </p:nvPr>
        </p:nvSpPr>
        <p:spPr/>
        <p:txBody>
          <a:bodyPr/>
          <a:lstStyle/>
          <a:p>
            <a:r>
              <a:rPr lang="en-US" smtClean="0"/>
              <a:t>C. Aidala, Notre Dame, January 29, 2014</a:t>
            </a:r>
            <a:endParaRPr lang="en-US" dirty="0"/>
          </a:p>
        </p:txBody>
      </p:sp>
      <p:sp>
        <p:nvSpPr>
          <p:cNvPr id="1563652" name="Text Box 4"/>
          <p:cNvSpPr txBox="1">
            <a:spLocks noChangeArrowheads="1"/>
          </p:cNvSpPr>
          <p:nvPr/>
        </p:nvSpPr>
        <p:spPr bwMode="auto">
          <a:xfrm>
            <a:off x="228600" y="1748135"/>
            <a:ext cx="4227512" cy="646331"/>
          </a:xfrm>
          <a:prstGeom prst="rect">
            <a:avLst/>
          </a:prstGeom>
          <a:noFill/>
          <a:ln w="28575">
            <a:solidFill>
              <a:srgbClr val="0000FF"/>
            </a:solidFill>
            <a:miter lim="800000"/>
            <a:headEnd/>
            <a:tailEnd/>
          </a:ln>
          <a:effectLst/>
        </p:spPr>
        <p:txBody>
          <a:bodyPr wrap="square">
            <a:spAutoFit/>
          </a:bodyPr>
          <a:lstStyle/>
          <a:p>
            <a:pPr algn="ctr"/>
            <a:r>
              <a:rPr lang="en-US" b="1" dirty="0" smtClean="0">
                <a:solidFill>
                  <a:srgbClr val="FFFFCC"/>
                </a:solidFill>
                <a:latin typeface="Times" charset="0"/>
              </a:rPr>
              <a:t>Deep-inelastic lepton-nucleon scattering: </a:t>
            </a:r>
            <a:r>
              <a:rPr lang="en-US" b="1" dirty="0">
                <a:solidFill>
                  <a:srgbClr val="FFFFCC"/>
                </a:solidFill>
                <a:latin typeface="Times" charset="0"/>
              </a:rPr>
              <a:t>A</a:t>
            </a:r>
            <a:r>
              <a:rPr lang="en-US" b="1" dirty="0" smtClean="0">
                <a:solidFill>
                  <a:srgbClr val="FFFFCC"/>
                </a:solidFill>
                <a:latin typeface="Times" charset="0"/>
              </a:rPr>
              <a:t>ttractive final-state interactions</a:t>
            </a:r>
            <a:endParaRPr lang="en-US" b="1" dirty="0">
              <a:solidFill>
                <a:srgbClr val="FFFFCC"/>
              </a:solidFill>
              <a:latin typeface="Times" charset="0"/>
            </a:endParaRPr>
          </a:p>
        </p:txBody>
      </p:sp>
      <p:sp>
        <p:nvSpPr>
          <p:cNvPr id="1563653" name="Text Box 5"/>
          <p:cNvSpPr txBox="1">
            <a:spLocks noChangeArrowheads="1"/>
          </p:cNvSpPr>
          <p:nvPr/>
        </p:nvSpPr>
        <p:spPr bwMode="auto">
          <a:xfrm>
            <a:off x="4691742" y="1752600"/>
            <a:ext cx="4223658" cy="646331"/>
          </a:xfrm>
          <a:prstGeom prst="rect">
            <a:avLst/>
          </a:prstGeom>
          <a:noFill/>
          <a:ln w="28575">
            <a:solidFill>
              <a:srgbClr val="0000FF"/>
            </a:solidFill>
            <a:miter lim="800000"/>
            <a:headEnd/>
            <a:tailEnd/>
          </a:ln>
          <a:effectLst/>
        </p:spPr>
        <p:txBody>
          <a:bodyPr wrap="square">
            <a:spAutoFit/>
          </a:bodyPr>
          <a:lstStyle/>
          <a:p>
            <a:pPr algn="ctr"/>
            <a:r>
              <a:rPr lang="en-US" b="1" dirty="0">
                <a:solidFill>
                  <a:srgbClr val="FFFFCC"/>
                </a:solidFill>
                <a:latin typeface="Times" charset="0"/>
              </a:rPr>
              <a:t>Q</a:t>
            </a:r>
            <a:r>
              <a:rPr lang="en-US" b="1" dirty="0" smtClean="0">
                <a:solidFill>
                  <a:srgbClr val="FFFFCC"/>
                </a:solidFill>
                <a:latin typeface="Times" charset="0"/>
              </a:rPr>
              <a:t>uark-antiquark annihilation to leptons: </a:t>
            </a:r>
          </a:p>
          <a:p>
            <a:pPr algn="ctr"/>
            <a:r>
              <a:rPr lang="en-US" b="1" dirty="0" smtClean="0">
                <a:solidFill>
                  <a:srgbClr val="FFFFCC"/>
                </a:solidFill>
                <a:latin typeface="Times" charset="0"/>
              </a:rPr>
              <a:t>Repulsive initial-state interactions</a:t>
            </a:r>
            <a:endParaRPr lang="en-US" b="1" dirty="0">
              <a:solidFill>
                <a:srgbClr val="FFFFCC"/>
              </a:solidFill>
              <a:latin typeface="Times" charset="0"/>
            </a:endParaRPr>
          </a:p>
        </p:txBody>
      </p:sp>
      <p:sp>
        <p:nvSpPr>
          <p:cNvPr id="1563665" name="Text Box 17"/>
          <p:cNvSpPr txBox="1">
            <a:spLocks noChangeArrowheads="1"/>
          </p:cNvSpPr>
          <p:nvPr/>
        </p:nvSpPr>
        <p:spPr bwMode="auto">
          <a:xfrm>
            <a:off x="306388" y="5196114"/>
            <a:ext cx="1684307" cy="461665"/>
          </a:xfrm>
          <a:prstGeom prst="rect">
            <a:avLst/>
          </a:prstGeom>
          <a:noFill/>
          <a:ln w="9525">
            <a:noFill/>
            <a:miter lim="800000"/>
            <a:headEnd/>
            <a:tailEnd/>
          </a:ln>
          <a:effectLst/>
        </p:spPr>
        <p:txBody>
          <a:bodyPr wrap="none">
            <a:spAutoFit/>
          </a:bodyPr>
          <a:lstStyle/>
          <a:p>
            <a:pPr algn="l"/>
            <a:r>
              <a:rPr lang="en-US" sz="2400" b="1" dirty="0">
                <a:solidFill>
                  <a:srgbClr val="FFFFCC"/>
                </a:solidFill>
                <a:latin typeface="Times" charset="0"/>
              </a:rPr>
              <a:t>As a </a:t>
            </a:r>
            <a:r>
              <a:rPr lang="en-US" sz="2400" b="1" dirty="0" smtClean="0">
                <a:solidFill>
                  <a:srgbClr val="FFFFCC"/>
                </a:solidFill>
                <a:latin typeface="Times" charset="0"/>
              </a:rPr>
              <a:t>result:</a:t>
            </a:r>
            <a:endParaRPr lang="en-US" sz="2400" b="1" dirty="0">
              <a:solidFill>
                <a:srgbClr val="FFFFCC"/>
              </a:solidFill>
              <a:latin typeface="Times" charset="0"/>
            </a:endParaRPr>
          </a:p>
        </p:txBody>
      </p:sp>
      <p:grpSp>
        <p:nvGrpSpPr>
          <p:cNvPr id="10" name="Group 9"/>
          <p:cNvGrpSpPr/>
          <p:nvPr/>
        </p:nvGrpSpPr>
        <p:grpSpPr>
          <a:xfrm>
            <a:off x="1905000" y="5105400"/>
            <a:ext cx="6324600" cy="763153"/>
            <a:chOff x="1905000" y="5109649"/>
            <a:chExt cx="6324600" cy="763153"/>
          </a:xfrm>
        </p:grpSpPr>
        <p:grpSp>
          <p:nvGrpSpPr>
            <p:cNvPr id="8" name="Group 7"/>
            <p:cNvGrpSpPr/>
            <p:nvPr/>
          </p:nvGrpSpPr>
          <p:grpSpPr>
            <a:xfrm>
              <a:off x="1905000" y="5109649"/>
              <a:ext cx="6324600" cy="757751"/>
              <a:chOff x="1905000" y="5589896"/>
              <a:chExt cx="6324600" cy="757751"/>
            </a:xfrm>
          </p:grpSpPr>
          <p:sp>
            <p:nvSpPr>
              <p:cNvPr id="2" name="Rectangle 1"/>
              <p:cNvSpPr/>
              <p:nvPr/>
            </p:nvSpPr>
            <p:spPr>
              <a:xfrm>
                <a:off x="1981200" y="5638800"/>
                <a:ext cx="6248400" cy="70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5642797"/>
                <a:ext cx="1152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4400" y="5589896"/>
                <a:ext cx="739021" cy="738664"/>
              </a:xfrm>
              <a:prstGeom prst="rect">
                <a:avLst/>
              </a:prstGeom>
              <a:noFill/>
            </p:spPr>
            <p:txBody>
              <a:bodyPr wrap="square" rtlCol="0">
                <a:spAutoFit/>
              </a:bodyPr>
              <a:lstStyle/>
              <a:p>
                <a:r>
                  <a:rPr lang="en-US" sz="4200" dirty="0" smtClean="0"/>
                  <a:t>= - </a:t>
                </a:r>
                <a:endParaRPr lang="en-US" sz="4200" dirty="0"/>
              </a:p>
            </p:txBody>
          </p:sp>
          <p:sp>
            <p:nvSpPr>
              <p:cNvPr id="4" name="TextBox 3"/>
              <p:cNvSpPr txBox="1"/>
              <p:nvPr/>
            </p:nvSpPr>
            <p:spPr>
              <a:xfrm>
                <a:off x="3114550" y="5932928"/>
                <a:ext cx="1457450" cy="369332"/>
              </a:xfrm>
              <a:prstGeom prst="rect">
                <a:avLst/>
              </a:prstGeom>
              <a:noFill/>
            </p:spPr>
            <p:txBody>
              <a:bodyPr wrap="none" rtlCol="0">
                <a:spAutoFit/>
              </a:bodyPr>
              <a:lstStyle/>
              <a:p>
                <a:r>
                  <a:rPr lang="en-US" dirty="0" err="1" smtClean="0"/>
                  <a:t>e+p</a:t>
                </a:r>
                <a:r>
                  <a:rPr lang="en-US" dirty="0" smtClean="0"/>
                  <a:t> </a:t>
                </a:r>
                <a:r>
                  <a:rPr lang="en-US" dirty="0" smtClean="0">
                    <a:sym typeface="Wingdings" panose="05000000000000000000" pitchFamily="2" charset="2"/>
                  </a:rPr>
                  <a:t> </a:t>
                </a:r>
                <a:r>
                  <a:rPr lang="en-US" dirty="0" err="1" smtClean="0">
                    <a:sym typeface="Wingdings" panose="05000000000000000000" pitchFamily="2" charset="2"/>
                  </a:rPr>
                  <a:t>e+h+X</a:t>
                </a:r>
                <a:endParaRPr lang="en-US" dirty="0"/>
              </a:p>
            </p:txBody>
          </p:sp>
          <p:sp>
            <p:nvSpPr>
              <p:cNvPr id="18" name="TextBox 17"/>
              <p:cNvSpPr txBox="1"/>
              <p:nvPr/>
            </p:nvSpPr>
            <p:spPr>
              <a:xfrm>
                <a:off x="6549268" y="5941620"/>
                <a:ext cx="1680332" cy="369332"/>
              </a:xfrm>
              <a:prstGeom prst="rect">
                <a:avLst/>
              </a:prstGeom>
              <a:noFill/>
            </p:spPr>
            <p:txBody>
              <a:bodyPr wrap="none" rtlCol="0">
                <a:spAutoFit/>
              </a:bodyPr>
              <a:lstStyle/>
              <a:p>
                <a:r>
                  <a:rPr lang="en-US" dirty="0" err="1"/>
                  <a:t>p</a:t>
                </a:r>
                <a:r>
                  <a:rPr lang="en-US" dirty="0" err="1" smtClean="0"/>
                  <a:t>+p</a:t>
                </a:r>
                <a:r>
                  <a:rPr lang="en-US" dirty="0" smtClean="0"/>
                  <a:t> </a:t>
                </a:r>
                <a:r>
                  <a:rPr lang="en-US" dirty="0" smtClean="0">
                    <a:sym typeface="Wingdings" panose="05000000000000000000" pitchFamily="2" charset="2"/>
                  </a:rPr>
                  <a:t> </a:t>
                </a:r>
                <a:r>
                  <a:rPr lang="en-US" dirty="0" smtClean="0">
                    <a:latin typeface="Symbol" panose="05050102010706020507" pitchFamily="18" charset="2"/>
                    <a:sym typeface="Wingdings" panose="05000000000000000000" pitchFamily="2" charset="2"/>
                  </a:rPr>
                  <a:t>m</a:t>
                </a:r>
                <a:r>
                  <a:rPr lang="en-US" baseline="30000" dirty="0" smtClean="0">
                    <a:sym typeface="Wingdings" panose="05000000000000000000" pitchFamily="2" charset="2"/>
                  </a:rPr>
                  <a:t>+</a:t>
                </a:r>
                <a:r>
                  <a:rPr lang="en-US" dirty="0" smtClean="0">
                    <a:sym typeface="Wingdings" panose="05000000000000000000" pitchFamily="2" charset="2"/>
                  </a:rPr>
                  <a:t>+</a:t>
                </a:r>
                <a:r>
                  <a:rPr lang="en-US" dirty="0" smtClean="0">
                    <a:latin typeface="Symbol" panose="05050102010706020507" pitchFamily="18" charset="2"/>
                    <a:sym typeface="Wingdings" panose="05000000000000000000" pitchFamily="2" charset="2"/>
                  </a:rPr>
                  <a:t>m</a:t>
                </a:r>
                <a:r>
                  <a:rPr lang="en-US" baseline="30000" dirty="0" smtClean="0">
                    <a:sym typeface="Wingdings" panose="05000000000000000000" pitchFamily="2" charset="2"/>
                  </a:rPr>
                  <a:t>-</a:t>
                </a:r>
                <a:r>
                  <a:rPr lang="en-US" dirty="0" smtClean="0">
                    <a:sym typeface="Wingdings" panose="05000000000000000000" pitchFamily="2" charset="2"/>
                  </a:rPr>
                  <a:t>+X</a:t>
                </a:r>
                <a:endParaRPr lang="en-US" dirty="0"/>
              </a:p>
            </p:txBody>
          </p:sp>
          <p:sp>
            <p:nvSpPr>
              <p:cNvPr id="5" name="TextBox 4"/>
              <p:cNvSpPr txBox="1"/>
              <p:nvPr/>
            </p:nvSpPr>
            <p:spPr>
              <a:xfrm>
                <a:off x="1905000" y="5680754"/>
                <a:ext cx="1457450" cy="553998"/>
              </a:xfrm>
              <a:prstGeom prst="rect">
                <a:avLst/>
              </a:prstGeom>
              <a:noFill/>
            </p:spPr>
            <p:txBody>
              <a:bodyPr wrap="none" rtlCol="0">
                <a:spAutoFit/>
              </a:bodyPr>
              <a:lstStyle/>
              <a:p>
                <a:r>
                  <a:rPr lang="en-US" sz="3000" dirty="0" smtClean="0"/>
                  <a:t>(            )</a:t>
                </a:r>
                <a:endParaRPr lang="en-US" sz="3000" dirty="0"/>
              </a:p>
            </p:txBody>
          </p:sp>
        </p:grpSp>
        <p:grpSp>
          <p:nvGrpSpPr>
            <p:cNvPr id="9" name="Group 8"/>
            <p:cNvGrpSpPr/>
            <p:nvPr/>
          </p:nvGrpSpPr>
          <p:grpSpPr>
            <a:xfrm>
              <a:off x="5324350" y="5167952"/>
              <a:ext cx="1457450" cy="704850"/>
              <a:chOff x="5324350" y="5638800"/>
              <a:chExt cx="1457450" cy="70485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5638800"/>
                <a:ext cx="1152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324350" y="5701352"/>
                <a:ext cx="1457450" cy="553998"/>
              </a:xfrm>
              <a:prstGeom prst="rect">
                <a:avLst/>
              </a:prstGeom>
              <a:noFill/>
            </p:spPr>
            <p:txBody>
              <a:bodyPr wrap="none" rtlCol="0">
                <a:spAutoFit/>
              </a:bodyPr>
              <a:lstStyle/>
              <a:p>
                <a:r>
                  <a:rPr lang="en-US" sz="3000" dirty="0" smtClean="0"/>
                  <a:t>(            )</a:t>
                </a:r>
                <a:endParaRPr lang="en-US" sz="3000" dirty="0"/>
              </a:p>
            </p:txBody>
          </p:sp>
        </p:grpSp>
      </p:grpSp>
      <p:sp>
        <p:nvSpPr>
          <p:cNvPr id="11" name="Text Box 32"/>
          <p:cNvSpPr txBox="1">
            <a:spLocks noChangeArrowheads="1"/>
          </p:cNvSpPr>
          <p:nvPr/>
        </p:nvSpPr>
        <p:spPr bwMode="auto">
          <a:xfrm>
            <a:off x="304800" y="4803338"/>
            <a:ext cx="8458200" cy="1292662"/>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i="1" dirty="0" smtClean="0">
                <a:latin typeface="Times New Roman" pitchFamily="18" charset="0"/>
                <a:cs typeface="Times New Roman" pitchFamily="18" charset="0"/>
              </a:rPr>
              <a:t>Still waiting for a polarized quark-antiquark annihilation measurement to compare to existing lepton-nucleon scattering m</a:t>
            </a:r>
            <a:r>
              <a:rPr lang="en-US" sz="2600" i="1" dirty="0" smtClean="0">
                <a:solidFill>
                  <a:schemeClr val="tx1"/>
                </a:solidFill>
                <a:latin typeface="Times New Roman" pitchFamily="18" charset="0"/>
                <a:cs typeface="Times New Roman" pitchFamily="18" charset="0"/>
              </a:rPr>
              <a:t>easurements . . .</a:t>
            </a:r>
          </a:p>
        </p:txBody>
      </p:sp>
      <p:pic>
        <p:nvPicPr>
          <p:cNvPr id="26" name="Picture 7"/>
          <p:cNvPicPr>
            <a:picLocks noChangeAspect="1" noChangeArrowheads="1"/>
          </p:cNvPicPr>
          <p:nvPr/>
        </p:nvPicPr>
        <p:blipFill>
          <a:blip r:embed="rId4" cstate="print"/>
          <a:srcRect/>
          <a:stretch>
            <a:fillRect/>
          </a:stretch>
        </p:blipFill>
        <p:spPr bwMode="auto">
          <a:xfrm>
            <a:off x="749198" y="2501900"/>
            <a:ext cx="7556602" cy="2084388"/>
          </a:xfrm>
          <a:prstGeom prst="rect">
            <a:avLst/>
          </a:prstGeom>
          <a:noFill/>
          <a:ln w="9525">
            <a:noFill/>
            <a:miter lim="800000"/>
            <a:headEnd/>
            <a:tailEnd/>
          </a:ln>
          <a:effectLst/>
        </p:spPr>
      </p:pic>
      <p:sp>
        <p:nvSpPr>
          <p:cNvPr id="12" name="Slide Number Placeholder 11"/>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oter Placeholder 59"/>
          <p:cNvSpPr>
            <a:spLocks noGrp="1"/>
          </p:cNvSpPr>
          <p:nvPr>
            <p:ph type="ftr" sz="quarter" idx="11"/>
          </p:nvPr>
        </p:nvSpPr>
        <p:spPr/>
        <p:txBody>
          <a:bodyPr/>
          <a:lstStyle/>
          <a:p>
            <a:r>
              <a:rPr lang="en-US" smtClean="0"/>
              <a:t>C. Aidala, Notre Dame, January 29, 2014</a:t>
            </a:r>
            <a:endParaRPr lang="en-US" dirty="0"/>
          </a:p>
        </p:txBody>
      </p:sp>
      <p:sp>
        <p:nvSpPr>
          <p:cNvPr id="62466" name="Rectangle 2"/>
          <p:cNvSpPr>
            <a:spLocks noGrp="1" noChangeArrowheads="1"/>
          </p:cNvSpPr>
          <p:nvPr>
            <p:ph type="title"/>
          </p:nvPr>
        </p:nvSpPr>
        <p:spPr>
          <a:xfrm>
            <a:off x="457200" y="120444"/>
            <a:ext cx="8229600" cy="870156"/>
          </a:xfrm>
        </p:spPr>
        <p:txBody>
          <a:bodyPr>
            <a:normAutofit fontScale="90000"/>
          </a:bodyPr>
          <a:lstStyle/>
          <a:p>
            <a:r>
              <a:rPr lang="en-US" sz="4000" dirty="0" smtClean="0"/>
              <a:t>What things “look” like depends on </a:t>
            </a:r>
            <a:br>
              <a:rPr lang="en-US" sz="4000" dirty="0" smtClean="0"/>
            </a:br>
            <a:r>
              <a:rPr lang="en-US" sz="4000" dirty="0" smtClean="0"/>
              <a:t>how you “look”!</a:t>
            </a:r>
            <a:endParaRPr lang="en-US" sz="4000" dirty="0"/>
          </a:p>
        </p:txBody>
      </p:sp>
      <p:grpSp>
        <p:nvGrpSpPr>
          <p:cNvPr id="2" name="Group 15"/>
          <p:cNvGrpSpPr>
            <a:grpSpLocks/>
          </p:cNvGrpSpPr>
          <p:nvPr/>
        </p:nvGrpSpPr>
        <p:grpSpPr bwMode="auto">
          <a:xfrm>
            <a:off x="381000" y="1905000"/>
            <a:ext cx="3581400" cy="1524000"/>
            <a:chOff x="1104" y="1200"/>
            <a:chExt cx="2256" cy="960"/>
          </a:xfrm>
        </p:grpSpPr>
        <p:sp>
          <p:nvSpPr>
            <p:cNvPr id="62469" name="Rectangle 5"/>
            <p:cNvSpPr>
              <a:spLocks noChangeArrowheads="1"/>
            </p:cNvSpPr>
            <p:nvPr/>
          </p:nvSpPr>
          <p:spPr bwMode="auto">
            <a:xfrm>
              <a:off x="1104" y="1632"/>
              <a:ext cx="2256" cy="528"/>
            </a:xfrm>
            <a:prstGeom prst="rect">
              <a:avLst/>
            </a:prstGeom>
            <a:solidFill>
              <a:srgbClr val="CCCCCC"/>
            </a:solidFill>
            <a:ln w="9525">
              <a:noFill/>
              <a:miter lim="800000"/>
              <a:headEnd/>
              <a:tailEnd/>
            </a:ln>
            <a:effectLst/>
          </p:spPr>
          <p:txBody>
            <a:bodyPr wrap="none" anchor="ctr"/>
            <a:lstStyle/>
            <a:p>
              <a:endParaRPr lang="en-US"/>
            </a:p>
          </p:txBody>
        </p:sp>
        <p:sp>
          <p:nvSpPr>
            <p:cNvPr id="62470" name="Rectangle 6"/>
            <p:cNvSpPr>
              <a:spLocks noChangeArrowheads="1"/>
            </p:cNvSpPr>
            <p:nvPr/>
          </p:nvSpPr>
          <p:spPr bwMode="auto">
            <a:xfrm>
              <a:off x="1824" y="1200"/>
              <a:ext cx="720" cy="432"/>
            </a:xfrm>
            <a:prstGeom prst="rect">
              <a:avLst/>
            </a:prstGeom>
            <a:solidFill>
              <a:srgbClr val="CCCCCC"/>
            </a:solidFill>
            <a:ln w="9525">
              <a:noFill/>
              <a:miter lim="800000"/>
              <a:headEnd/>
              <a:tailEnd/>
            </a:ln>
            <a:effectLst/>
          </p:spPr>
          <p:txBody>
            <a:bodyPr wrap="none" anchor="ctr"/>
            <a:lstStyle/>
            <a:p>
              <a:endParaRPr lang="en-US"/>
            </a:p>
          </p:txBody>
        </p:sp>
        <p:sp>
          <p:nvSpPr>
            <p:cNvPr id="62471" name="Line 7"/>
            <p:cNvSpPr>
              <a:spLocks noChangeShapeType="1"/>
            </p:cNvSpPr>
            <p:nvPr/>
          </p:nvSpPr>
          <p:spPr bwMode="auto">
            <a:xfrm flipV="1">
              <a:off x="129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2" name="Line 8"/>
            <p:cNvSpPr>
              <a:spLocks noChangeShapeType="1"/>
            </p:cNvSpPr>
            <p:nvPr/>
          </p:nvSpPr>
          <p:spPr bwMode="auto">
            <a:xfrm rot="10800000" flipV="1">
              <a:off x="1651"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3" name="Line 9"/>
            <p:cNvSpPr>
              <a:spLocks noChangeShapeType="1"/>
            </p:cNvSpPr>
            <p:nvPr/>
          </p:nvSpPr>
          <p:spPr bwMode="auto">
            <a:xfrm flipV="1">
              <a:off x="2006" y="1344"/>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4" name="Line 10"/>
            <p:cNvSpPr>
              <a:spLocks noChangeShapeType="1"/>
            </p:cNvSpPr>
            <p:nvPr/>
          </p:nvSpPr>
          <p:spPr bwMode="auto">
            <a:xfrm flipV="1">
              <a:off x="2361" y="1344"/>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75" name="Line 11"/>
            <p:cNvSpPr>
              <a:spLocks noChangeShapeType="1"/>
            </p:cNvSpPr>
            <p:nvPr/>
          </p:nvSpPr>
          <p:spPr bwMode="auto">
            <a:xfrm flipV="1">
              <a:off x="271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6" name="Line 12"/>
            <p:cNvSpPr>
              <a:spLocks noChangeShapeType="1"/>
            </p:cNvSpPr>
            <p:nvPr/>
          </p:nvSpPr>
          <p:spPr bwMode="auto">
            <a:xfrm flipV="1">
              <a:off x="3072" y="1728"/>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77" name="Line 13"/>
            <p:cNvSpPr>
              <a:spLocks noChangeShapeType="1"/>
            </p:cNvSpPr>
            <p:nvPr/>
          </p:nvSpPr>
          <p:spPr bwMode="auto">
            <a:xfrm flipV="1">
              <a:off x="2008"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8" name="Line 14"/>
            <p:cNvSpPr>
              <a:spLocks noChangeShapeType="1"/>
            </p:cNvSpPr>
            <p:nvPr/>
          </p:nvSpPr>
          <p:spPr bwMode="auto">
            <a:xfrm flipV="1">
              <a:off x="2363" y="1728"/>
              <a:ext cx="0" cy="288"/>
            </a:xfrm>
            <a:prstGeom prst="line">
              <a:avLst/>
            </a:prstGeom>
            <a:noFill/>
            <a:ln w="9525">
              <a:solidFill>
                <a:schemeClr val="tx1"/>
              </a:solidFill>
              <a:round/>
              <a:headEnd type="triangle" w="med" len="med"/>
              <a:tailEnd/>
            </a:ln>
            <a:effectLst/>
          </p:spPr>
          <p:txBody>
            <a:bodyPr wrap="none" anchor="ctr"/>
            <a:lstStyle/>
            <a:p>
              <a:endParaRPr lang="en-US"/>
            </a:p>
          </p:txBody>
        </p:sp>
      </p:grpSp>
      <p:grpSp>
        <p:nvGrpSpPr>
          <p:cNvPr id="3" name="Group 35"/>
          <p:cNvGrpSpPr>
            <a:grpSpLocks/>
          </p:cNvGrpSpPr>
          <p:nvPr/>
        </p:nvGrpSpPr>
        <p:grpSpPr bwMode="auto">
          <a:xfrm>
            <a:off x="381000" y="1828800"/>
            <a:ext cx="3505200" cy="762000"/>
            <a:chOff x="480" y="1152"/>
            <a:chExt cx="2208" cy="480"/>
          </a:xfrm>
        </p:grpSpPr>
        <p:sp>
          <p:nvSpPr>
            <p:cNvPr id="62480" name="Line 16"/>
            <p:cNvSpPr>
              <a:spLocks noChangeShapeType="1"/>
            </p:cNvSpPr>
            <p:nvPr/>
          </p:nvSpPr>
          <p:spPr bwMode="auto">
            <a:xfrm>
              <a:off x="480" y="1584"/>
              <a:ext cx="672" cy="0"/>
            </a:xfrm>
            <a:prstGeom prst="line">
              <a:avLst/>
            </a:prstGeom>
            <a:noFill/>
            <a:ln w="38100">
              <a:solidFill>
                <a:srgbClr val="800000"/>
              </a:solidFill>
              <a:round/>
              <a:headEnd/>
              <a:tailEnd/>
            </a:ln>
            <a:effectLst/>
          </p:spPr>
          <p:txBody>
            <a:bodyPr wrap="none" anchor="ctr"/>
            <a:lstStyle/>
            <a:p>
              <a:endParaRPr lang="en-US"/>
            </a:p>
          </p:txBody>
        </p:sp>
        <p:sp>
          <p:nvSpPr>
            <p:cNvPr id="62481" name="Line 17"/>
            <p:cNvSpPr>
              <a:spLocks noChangeShapeType="1"/>
            </p:cNvSpPr>
            <p:nvPr/>
          </p:nvSpPr>
          <p:spPr bwMode="auto">
            <a:xfrm flipV="1">
              <a:off x="1152" y="1152"/>
              <a:ext cx="0" cy="432"/>
            </a:xfrm>
            <a:prstGeom prst="line">
              <a:avLst/>
            </a:prstGeom>
            <a:noFill/>
            <a:ln w="38100">
              <a:solidFill>
                <a:srgbClr val="800000"/>
              </a:solidFill>
              <a:round/>
              <a:headEnd/>
              <a:tailEnd/>
            </a:ln>
            <a:effectLst/>
          </p:spPr>
          <p:txBody>
            <a:bodyPr wrap="none" anchor="ctr"/>
            <a:lstStyle/>
            <a:p>
              <a:endParaRPr lang="en-US"/>
            </a:p>
          </p:txBody>
        </p:sp>
        <p:sp>
          <p:nvSpPr>
            <p:cNvPr id="62482" name="Line 18"/>
            <p:cNvSpPr>
              <a:spLocks noChangeShapeType="1"/>
            </p:cNvSpPr>
            <p:nvPr/>
          </p:nvSpPr>
          <p:spPr bwMode="auto">
            <a:xfrm>
              <a:off x="1152" y="1152"/>
              <a:ext cx="816" cy="0"/>
            </a:xfrm>
            <a:prstGeom prst="line">
              <a:avLst/>
            </a:prstGeom>
            <a:noFill/>
            <a:ln w="38100">
              <a:solidFill>
                <a:srgbClr val="800000"/>
              </a:solidFill>
              <a:round/>
              <a:headEnd/>
              <a:tailEnd/>
            </a:ln>
            <a:effectLst/>
          </p:spPr>
          <p:txBody>
            <a:bodyPr wrap="none" anchor="ctr"/>
            <a:lstStyle/>
            <a:p>
              <a:endParaRPr lang="en-US"/>
            </a:p>
          </p:txBody>
        </p:sp>
        <p:sp>
          <p:nvSpPr>
            <p:cNvPr id="62483" name="Line 19"/>
            <p:cNvSpPr>
              <a:spLocks noChangeShapeType="1"/>
            </p:cNvSpPr>
            <p:nvPr/>
          </p:nvSpPr>
          <p:spPr bwMode="auto">
            <a:xfrm>
              <a:off x="1968" y="1152"/>
              <a:ext cx="0" cy="480"/>
            </a:xfrm>
            <a:prstGeom prst="line">
              <a:avLst/>
            </a:prstGeom>
            <a:noFill/>
            <a:ln w="38100">
              <a:solidFill>
                <a:srgbClr val="800000"/>
              </a:solidFill>
              <a:round/>
              <a:headEnd/>
              <a:tailEnd/>
            </a:ln>
            <a:effectLst/>
          </p:spPr>
          <p:txBody>
            <a:bodyPr wrap="none" anchor="ctr"/>
            <a:lstStyle/>
            <a:p>
              <a:endParaRPr lang="en-US"/>
            </a:p>
          </p:txBody>
        </p:sp>
        <p:sp>
          <p:nvSpPr>
            <p:cNvPr id="62484" name="Line 20"/>
            <p:cNvSpPr>
              <a:spLocks noChangeShapeType="1"/>
            </p:cNvSpPr>
            <p:nvPr/>
          </p:nvSpPr>
          <p:spPr bwMode="auto">
            <a:xfrm>
              <a:off x="1968" y="1632"/>
              <a:ext cx="720" cy="0"/>
            </a:xfrm>
            <a:prstGeom prst="line">
              <a:avLst/>
            </a:prstGeom>
            <a:noFill/>
            <a:ln w="38100">
              <a:solidFill>
                <a:srgbClr val="800000"/>
              </a:solidFill>
              <a:round/>
              <a:headEnd/>
              <a:tailEnd/>
            </a:ln>
            <a:effectLst/>
          </p:spPr>
          <p:txBody>
            <a:bodyPr wrap="none" anchor="ctr"/>
            <a:lstStyle/>
            <a:p>
              <a:endParaRPr lang="en-US"/>
            </a:p>
          </p:txBody>
        </p:sp>
      </p:grpSp>
      <p:sp>
        <p:nvSpPr>
          <p:cNvPr id="62485" name="Line 21"/>
          <p:cNvSpPr>
            <a:spLocks noChangeShapeType="1"/>
          </p:cNvSpPr>
          <p:nvPr/>
        </p:nvSpPr>
        <p:spPr bwMode="auto">
          <a:xfrm flipH="1">
            <a:off x="3352800" y="1981200"/>
            <a:ext cx="914400" cy="457200"/>
          </a:xfrm>
          <a:prstGeom prst="line">
            <a:avLst/>
          </a:prstGeom>
          <a:noFill/>
          <a:ln w="38100">
            <a:solidFill>
              <a:schemeClr val="tx1"/>
            </a:solidFill>
            <a:round/>
            <a:headEnd/>
            <a:tailEnd/>
          </a:ln>
          <a:effectLst/>
        </p:spPr>
        <p:txBody>
          <a:bodyPr wrap="none" anchor="ctr"/>
          <a:lstStyle/>
          <a:p>
            <a:endParaRPr lang="en-US"/>
          </a:p>
        </p:txBody>
      </p:sp>
      <p:sp>
        <p:nvSpPr>
          <p:cNvPr id="62486" name="AutoShape 22"/>
          <p:cNvSpPr>
            <a:spLocks noChangeArrowheads="1"/>
          </p:cNvSpPr>
          <p:nvPr/>
        </p:nvSpPr>
        <p:spPr bwMode="auto">
          <a:xfrm rot="2700000">
            <a:off x="3411538" y="2286000"/>
            <a:ext cx="228600" cy="228600"/>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nvGrpSpPr>
          <p:cNvPr id="4" name="Group 24"/>
          <p:cNvGrpSpPr>
            <a:grpSpLocks/>
          </p:cNvGrpSpPr>
          <p:nvPr/>
        </p:nvGrpSpPr>
        <p:grpSpPr bwMode="auto">
          <a:xfrm>
            <a:off x="320675" y="5029200"/>
            <a:ext cx="3581400" cy="1524000"/>
            <a:chOff x="1104" y="1200"/>
            <a:chExt cx="2256" cy="960"/>
          </a:xfrm>
        </p:grpSpPr>
        <p:sp>
          <p:nvSpPr>
            <p:cNvPr id="62489" name="Rectangle 25"/>
            <p:cNvSpPr>
              <a:spLocks noChangeArrowheads="1"/>
            </p:cNvSpPr>
            <p:nvPr/>
          </p:nvSpPr>
          <p:spPr bwMode="auto">
            <a:xfrm>
              <a:off x="1104" y="1632"/>
              <a:ext cx="2256" cy="528"/>
            </a:xfrm>
            <a:prstGeom prst="rect">
              <a:avLst/>
            </a:prstGeom>
            <a:solidFill>
              <a:srgbClr val="CCCCCC"/>
            </a:solidFill>
            <a:ln w="9525">
              <a:noFill/>
              <a:miter lim="800000"/>
              <a:headEnd/>
              <a:tailEnd/>
            </a:ln>
            <a:effectLst/>
          </p:spPr>
          <p:txBody>
            <a:bodyPr wrap="none" anchor="ctr"/>
            <a:lstStyle/>
            <a:p>
              <a:endParaRPr lang="en-US"/>
            </a:p>
          </p:txBody>
        </p:sp>
        <p:sp>
          <p:nvSpPr>
            <p:cNvPr id="62490" name="Rectangle 26"/>
            <p:cNvSpPr>
              <a:spLocks noChangeArrowheads="1"/>
            </p:cNvSpPr>
            <p:nvPr/>
          </p:nvSpPr>
          <p:spPr bwMode="auto">
            <a:xfrm>
              <a:off x="1824" y="1200"/>
              <a:ext cx="720" cy="432"/>
            </a:xfrm>
            <a:prstGeom prst="rect">
              <a:avLst/>
            </a:prstGeom>
            <a:solidFill>
              <a:srgbClr val="CCCCCC"/>
            </a:solidFill>
            <a:ln w="9525">
              <a:noFill/>
              <a:miter lim="800000"/>
              <a:headEnd/>
              <a:tailEnd/>
            </a:ln>
            <a:effectLst/>
          </p:spPr>
          <p:txBody>
            <a:bodyPr wrap="none" anchor="ctr"/>
            <a:lstStyle/>
            <a:p>
              <a:endParaRPr lang="en-US"/>
            </a:p>
          </p:txBody>
        </p:sp>
        <p:sp>
          <p:nvSpPr>
            <p:cNvPr id="62491" name="Line 27"/>
            <p:cNvSpPr>
              <a:spLocks noChangeShapeType="1"/>
            </p:cNvSpPr>
            <p:nvPr/>
          </p:nvSpPr>
          <p:spPr bwMode="auto">
            <a:xfrm flipV="1">
              <a:off x="129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2" name="Line 28"/>
            <p:cNvSpPr>
              <a:spLocks noChangeShapeType="1"/>
            </p:cNvSpPr>
            <p:nvPr/>
          </p:nvSpPr>
          <p:spPr bwMode="auto">
            <a:xfrm rot="10800000" flipV="1">
              <a:off x="1651"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3" name="Line 29"/>
            <p:cNvSpPr>
              <a:spLocks noChangeShapeType="1"/>
            </p:cNvSpPr>
            <p:nvPr/>
          </p:nvSpPr>
          <p:spPr bwMode="auto">
            <a:xfrm flipV="1">
              <a:off x="2006" y="1344"/>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4" name="Line 30"/>
            <p:cNvSpPr>
              <a:spLocks noChangeShapeType="1"/>
            </p:cNvSpPr>
            <p:nvPr/>
          </p:nvSpPr>
          <p:spPr bwMode="auto">
            <a:xfrm flipV="1">
              <a:off x="2361" y="1344"/>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95" name="Line 31"/>
            <p:cNvSpPr>
              <a:spLocks noChangeShapeType="1"/>
            </p:cNvSpPr>
            <p:nvPr/>
          </p:nvSpPr>
          <p:spPr bwMode="auto">
            <a:xfrm flipV="1">
              <a:off x="271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6" name="Line 32"/>
            <p:cNvSpPr>
              <a:spLocks noChangeShapeType="1"/>
            </p:cNvSpPr>
            <p:nvPr/>
          </p:nvSpPr>
          <p:spPr bwMode="auto">
            <a:xfrm flipV="1">
              <a:off x="3072" y="1728"/>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97" name="Line 33"/>
            <p:cNvSpPr>
              <a:spLocks noChangeShapeType="1"/>
            </p:cNvSpPr>
            <p:nvPr/>
          </p:nvSpPr>
          <p:spPr bwMode="auto">
            <a:xfrm flipV="1">
              <a:off x="2008"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8" name="Line 34"/>
            <p:cNvSpPr>
              <a:spLocks noChangeShapeType="1"/>
            </p:cNvSpPr>
            <p:nvPr/>
          </p:nvSpPr>
          <p:spPr bwMode="auto">
            <a:xfrm flipV="1">
              <a:off x="2363" y="1728"/>
              <a:ext cx="0" cy="288"/>
            </a:xfrm>
            <a:prstGeom prst="line">
              <a:avLst/>
            </a:prstGeom>
            <a:noFill/>
            <a:ln w="9525">
              <a:solidFill>
                <a:schemeClr val="tx1"/>
              </a:solidFill>
              <a:round/>
              <a:headEnd type="triangle" w="med" len="med"/>
              <a:tailEnd/>
            </a:ln>
            <a:effectLst/>
          </p:spPr>
          <p:txBody>
            <a:bodyPr wrap="none" anchor="ctr"/>
            <a:lstStyle/>
            <a:p>
              <a:endParaRPr lang="en-US"/>
            </a:p>
          </p:txBody>
        </p:sp>
      </p:grpSp>
      <p:pic>
        <p:nvPicPr>
          <p:cNvPr id="62509" name="Picture 45"/>
          <p:cNvPicPr>
            <a:picLocks noChangeAspect="1" noChangeArrowheads="1"/>
          </p:cNvPicPr>
          <p:nvPr/>
        </p:nvPicPr>
        <p:blipFill>
          <a:blip r:embed="rId3" cstate="print">
            <a:lum bright="-78000" contrast="90000"/>
          </a:blip>
          <a:srcRect l="43584"/>
          <a:stretch>
            <a:fillRect/>
          </a:stretch>
        </p:blipFill>
        <p:spPr bwMode="auto">
          <a:xfrm>
            <a:off x="168275" y="4495800"/>
            <a:ext cx="609600" cy="717550"/>
          </a:xfrm>
          <a:prstGeom prst="rect">
            <a:avLst/>
          </a:prstGeom>
          <a:noFill/>
          <a:ln w="9525">
            <a:noFill/>
            <a:miter lim="800000"/>
            <a:headEnd/>
            <a:tailEnd/>
          </a:ln>
          <a:effectLst/>
        </p:spPr>
      </p:pic>
      <p:pic>
        <p:nvPicPr>
          <p:cNvPr id="62510" name="Picture 46"/>
          <p:cNvPicPr>
            <a:picLocks noChangeAspect="1" noChangeArrowheads="1"/>
          </p:cNvPicPr>
          <p:nvPr/>
        </p:nvPicPr>
        <p:blipFill>
          <a:blip r:embed="rId3" cstate="print">
            <a:lum bright="-78000" contrast="90000"/>
          </a:blip>
          <a:srcRect l="43584"/>
          <a:stretch>
            <a:fillRect/>
          </a:stretch>
        </p:blipFill>
        <p:spPr bwMode="auto">
          <a:xfrm>
            <a:off x="1450975" y="3854450"/>
            <a:ext cx="609600" cy="717550"/>
          </a:xfrm>
          <a:prstGeom prst="rect">
            <a:avLst/>
          </a:prstGeom>
          <a:noFill/>
          <a:ln w="9525">
            <a:noFill/>
            <a:miter lim="800000"/>
            <a:headEnd/>
            <a:tailEnd/>
          </a:ln>
          <a:effectLst/>
        </p:spPr>
      </p:pic>
      <p:pic>
        <p:nvPicPr>
          <p:cNvPr id="62512" name="Picture 48"/>
          <p:cNvPicPr>
            <a:picLocks noChangeAspect="1" noChangeArrowheads="1"/>
          </p:cNvPicPr>
          <p:nvPr/>
        </p:nvPicPr>
        <p:blipFill>
          <a:blip r:embed="rId4" cstate="print">
            <a:lum bright="-78000" contrast="90000"/>
          </a:blip>
          <a:srcRect l="43535"/>
          <a:stretch>
            <a:fillRect/>
          </a:stretch>
        </p:blipFill>
        <p:spPr bwMode="auto">
          <a:xfrm rot="10800000">
            <a:off x="3236913" y="4756356"/>
            <a:ext cx="609600" cy="420688"/>
          </a:xfrm>
          <a:prstGeom prst="rect">
            <a:avLst/>
          </a:prstGeom>
          <a:noFill/>
          <a:ln w="9525">
            <a:noFill/>
            <a:miter lim="800000"/>
            <a:headEnd/>
            <a:tailEnd/>
          </a:ln>
          <a:effectLst/>
        </p:spPr>
      </p:pic>
      <p:pic>
        <p:nvPicPr>
          <p:cNvPr id="62511" name="Picture 47"/>
          <p:cNvPicPr>
            <a:picLocks noChangeAspect="1" noChangeArrowheads="1"/>
          </p:cNvPicPr>
          <p:nvPr/>
        </p:nvPicPr>
        <p:blipFill>
          <a:blip r:embed="rId3" cstate="print">
            <a:lum bright="-78000" contrast="90000"/>
          </a:blip>
          <a:srcRect l="43584"/>
          <a:stretch>
            <a:fillRect/>
          </a:stretch>
        </p:blipFill>
        <p:spPr bwMode="auto">
          <a:xfrm>
            <a:off x="2682875" y="4572000"/>
            <a:ext cx="609600" cy="717550"/>
          </a:xfrm>
          <a:prstGeom prst="rect">
            <a:avLst/>
          </a:prstGeom>
          <a:noFill/>
          <a:ln w="9525">
            <a:noFill/>
            <a:miter lim="800000"/>
            <a:headEnd/>
            <a:tailEnd/>
          </a:ln>
          <a:effectLst/>
        </p:spPr>
      </p:pic>
      <p:pic>
        <p:nvPicPr>
          <p:cNvPr id="62513" name="Picture 49"/>
          <p:cNvPicPr>
            <a:picLocks noChangeAspect="1" noChangeArrowheads="1"/>
          </p:cNvPicPr>
          <p:nvPr/>
        </p:nvPicPr>
        <p:blipFill>
          <a:blip r:embed="rId5" cstate="print">
            <a:lum bright="-78000" contrast="90000"/>
          </a:blip>
          <a:srcRect l="43535"/>
          <a:stretch>
            <a:fillRect/>
          </a:stretch>
        </p:blipFill>
        <p:spPr bwMode="auto">
          <a:xfrm rot="10800000">
            <a:off x="2012950" y="3994356"/>
            <a:ext cx="609600" cy="436563"/>
          </a:xfrm>
          <a:prstGeom prst="rect">
            <a:avLst/>
          </a:prstGeom>
          <a:noFill/>
          <a:ln w="9525">
            <a:noFill/>
            <a:miter lim="800000"/>
            <a:headEnd/>
            <a:tailEnd/>
          </a:ln>
          <a:effectLst/>
        </p:spPr>
      </p:pic>
      <p:pic>
        <p:nvPicPr>
          <p:cNvPr id="62514" name="Picture 50"/>
          <p:cNvPicPr>
            <a:picLocks noChangeAspect="1" noChangeArrowheads="1"/>
          </p:cNvPicPr>
          <p:nvPr/>
        </p:nvPicPr>
        <p:blipFill>
          <a:blip r:embed="rId6" cstate="print">
            <a:lum bright="-78000" contrast="90000"/>
          </a:blip>
          <a:srcRect l="43535"/>
          <a:stretch>
            <a:fillRect/>
          </a:stretch>
        </p:blipFill>
        <p:spPr bwMode="auto">
          <a:xfrm rot="10800000">
            <a:off x="730250" y="4648200"/>
            <a:ext cx="609600" cy="457200"/>
          </a:xfrm>
          <a:prstGeom prst="rect">
            <a:avLst/>
          </a:prstGeom>
          <a:noFill/>
          <a:ln w="9525">
            <a:noFill/>
            <a:miter lim="800000"/>
            <a:headEnd/>
            <a:tailEnd/>
          </a:ln>
          <a:effectLst/>
        </p:spPr>
      </p:pic>
      <p:grpSp>
        <p:nvGrpSpPr>
          <p:cNvPr id="5" name="Group 36"/>
          <p:cNvGrpSpPr>
            <a:grpSpLocks/>
          </p:cNvGrpSpPr>
          <p:nvPr/>
        </p:nvGrpSpPr>
        <p:grpSpPr bwMode="auto">
          <a:xfrm>
            <a:off x="320675" y="4191000"/>
            <a:ext cx="3505200" cy="762000"/>
            <a:chOff x="480" y="1152"/>
            <a:chExt cx="2208" cy="480"/>
          </a:xfrm>
        </p:grpSpPr>
        <p:sp>
          <p:nvSpPr>
            <p:cNvPr id="62501" name="Line 37"/>
            <p:cNvSpPr>
              <a:spLocks noChangeShapeType="1"/>
            </p:cNvSpPr>
            <p:nvPr/>
          </p:nvSpPr>
          <p:spPr bwMode="auto">
            <a:xfrm>
              <a:off x="480" y="1584"/>
              <a:ext cx="672" cy="0"/>
            </a:xfrm>
            <a:prstGeom prst="line">
              <a:avLst/>
            </a:prstGeom>
            <a:noFill/>
            <a:ln w="38100">
              <a:solidFill>
                <a:srgbClr val="800000"/>
              </a:solidFill>
              <a:round/>
              <a:headEnd/>
              <a:tailEnd/>
            </a:ln>
            <a:effectLst/>
          </p:spPr>
          <p:txBody>
            <a:bodyPr wrap="none" anchor="ctr"/>
            <a:lstStyle/>
            <a:p>
              <a:endParaRPr lang="en-US"/>
            </a:p>
          </p:txBody>
        </p:sp>
        <p:sp>
          <p:nvSpPr>
            <p:cNvPr id="62502" name="Line 38"/>
            <p:cNvSpPr>
              <a:spLocks noChangeShapeType="1"/>
            </p:cNvSpPr>
            <p:nvPr/>
          </p:nvSpPr>
          <p:spPr bwMode="auto">
            <a:xfrm flipV="1">
              <a:off x="1152" y="1152"/>
              <a:ext cx="0" cy="432"/>
            </a:xfrm>
            <a:prstGeom prst="line">
              <a:avLst/>
            </a:prstGeom>
            <a:noFill/>
            <a:ln w="38100">
              <a:solidFill>
                <a:srgbClr val="800000"/>
              </a:solidFill>
              <a:round/>
              <a:headEnd/>
              <a:tailEnd/>
            </a:ln>
            <a:effectLst/>
          </p:spPr>
          <p:txBody>
            <a:bodyPr wrap="none" anchor="ctr"/>
            <a:lstStyle/>
            <a:p>
              <a:endParaRPr lang="en-US"/>
            </a:p>
          </p:txBody>
        </p:sp>
        <p:sp>
          <p:nvSpPr>
            <p:cNvPr id="62503" name="Line 39"/>
            <p:cNvSpPr>
              <a:spLocks noChangeShapeType="1"/>
            </p:cNvSpPr>
            <p:nvPr/>
          </p:nvSpPr>
          <p:spPr bwMode="auto">
            <a:xfrm>
              <a:off x="1152" y="1152"/>
              <a:ext cx="816" cy="0"/>
            </a:xfrm>
            <a:prstGeom prst="line">
              <a:avLst/>
            </a:prstGeom>
            <a:noFill/>
            <a:ln w="38100">
              <a:solidFill>
                <a:srgbClr val="800000"/>
              </a:solidFill>
              <a:round/>
              <a:headEnd/>
              <a:tailEnd/>
            </a:ln>
            <a:effectLst/>
          </p:spPr>
          <p:txBody>
            <a:bodyPr wrap="none" anchor="ctr"/>
            <a:lstStyle/>
            <a:p>
              <a:endParaRPr lang="en-US"/>
            </a:p>
          </p:txBody>
        </p:sp>
        <p:sp>
          <p:nvSpPr>
            <p:cNvPr id="62504" name="Line 40"/>
            <p:cNvSpPr>
              <a:spLocks noChangeShapeType="1"/>
            </p:cNvSpPr>
            <p:nvPr/>
          </p:nvSpPr>
          <p:spPr bwMode="auto">
            <a:xfrm>
              <a:off x="1968" y="1152"/>
              <a:ext cx="0" cy="480"/>
            </a:xfrm>
            <a:prstGeom prst="line">
              <a:avLst/>
            </a:prstGeom>
            <a:noFill/>
            <a:ln w="38100">
              <a:solidFill>
                <a:srgbClr val="800000"/>
              </a:solidFill>
              <a:round/>
              <a:headEnd/>
              <a:tailEnd/>
            </a:ln>
            <a:effectLst/>
          </p:spPr>
          <p:txBody>
            <a:bodyPr wrap="none" anchor="ctr"/>
            <a:lstStyle/>
            <a:p>
              <a:endParaRPr lang="en-US"/>
            </a:p>
          </p:txBody>
        </p:sp>
        <p:sp>
          <p:nvSpPr>
            <p:cNvPr id="62505" name="Line 41"/>
            <p:cNvSpPr>
              <a:spLocks noChangeShapeType="1"/>
            </p:cNvSpPr>
            <p:nvPr/>
          </p:nvSpPr>
          <p:spPr bwMode="auto">
            <a:xfrm>
              <a:off x="1968" y="1632"/>
              <a:ext cx="720" cy="0"/>
            </a:xfrm>
            <a:prstGeom prst="line">
              <a:avLst/>
            </a:prstGeom>
            <a:noFill/>
            <a:ln w="38100">
              <a:solidFill>
                <a:srgbClr val="800000"/>
              </a:solidFill>
              <a:round/>
              <a:headEnd/>
              <a:tailEnd/>
            </a:ln>
            <a:effectLst/>
          </p:spPr>
          <p:txBody>
            <a:bodyPr wrap="none" anchor="ctr"/>
            <a:lstStyle/>
            <a:p>
              <a:endParaRPr lang="en-US"/>
            </a:p>
          </p:txBody>
        </p:sp>
      </p:grpSp>
      <p:sp>
        <p:nvSpPr>
          <p:cNvPr id="62506" name="Line 42"/>
          <p:cNvSpPr>
            <a:spLocks noChangeShapeType="1"/>
          </p:cNvSpPr>
          <p:nvPr/>
        </p:nvSpPr>
        <p:spPr bwMode="auto">
          <a:xfrm>
            <a:off x="701675" y="4970463"/>
            <a:ext cx="0" cy="609600"/>
          </a:xfrm>
          <a:prstGeom prst="line">
            <a:avLst/>
          </a:prstGeom>
          <a:noFill/>
          <a:ln w="9525">
            <a:solidFill>
              <a:srgbClr val="00CCFF"/>
            </a:solidFill>
            <a:round/>
            <a:headEnd type="triangle" w="med" len="med"/>
            <a:tailEnd type="triangle" w="med" len="med"/>
          </a:ln>
          <a:effectLst/>
        </p:spPr>
        <p:txBody>
          <a:bodyPr wrap="none" anchor="ctr"/>
          <a:lstStyle/>
          <a:p>
            <a:endParaRPr lang="en-US">
              <a:solidFill>
                <a:srgbClr val="FFFFCC"/>
              </a:solidFill>
            </a:endParaRPr>
          </a:p>
        </p:txBody>
      </p:sp>
      <p:sp>
        <p:nvSpPr>
          <p:cNvPr id="62507" name="Text Box 43"/>
          <p:cNvSpPr txBox="1">
            <a:spLocks noChangeArrowheads="1"/>
          </p:cNvSpPr>
          <p:nvPr/>
        </p:nvSpPr>
        <p:spPr bwMode="auto">
          <a:xfrm>
            <a:off x="-14748" y="5119688"/>
            <a:ext cx="1174750" cy="366712"/>
          </a:xfrm>
          <a:prstGeom prst="rect">
            <a:avLst/>
          </a:prstGeom>
          <a:noFill/>
          <a:ln w="9525">
            <a:noFill/>
            <a:miter lim="800000"/>
            <a:headEnd/>
            <a:tailEnd/>
          </a:ln>
          <a:effectLst/>
        </p:spPr>
        <p:txBody>
          <a:bodyPr wrap="none">
            <a:spAutoFit/>
          </a:bodyPr>
          <a:lstStyle/>
          <a:p>
            <a:r>
              <a:rPr lang="en-US" dirty="0">
                <a:solidFill>
                  <a:srgbClr val="FFFFCC"/>
                </a:solidFill>
              </a:rPr>
              <a:t>Lift height</a:t>
            </a:r>
          </a:p>
        </p:txBody>
      </p:sp>
      <p:sp>
        <p:nvSpPr>
          <p:cNvPr id="62515" name="Text Box 51"/>
          <p:cNvSpPr txBox="1">
            <a:spLocks noChangeArrowheads="1"/>
          </p:cNvSpPr>
          <p:nvPr/>
        </p:nvSpPr>
        <p:spPr bwMode="auto">
          <a:xfrm>
            <a:off x="3565525" y="1490663"/>
            <a:ext cx="1356846" cy="369332"/>
          </a:xfrm>
          <a:prstGeom prst="rect">
            <a:avLst/>
          </a:prstGeom>
          <a:noFill/>
          <a:ln w="9525">
            <a:noFill/>
            <a:miter lim="800000"/>
            <a:headEnd/>
            <a:tailEnd/>
          </a:ln>
          <a:effectLst/>
        </p:spPr>
        <p:txBody>
          <a:bodyPr wrap="none">
            <a:spAutoFit/>
          </a:bodyPr>
          <a:lstStyle/>
          <a:p>
            <a:r>
              <a:rPr lang="en-US" dirty="0" smtClean="0">
                <a:solidFill>
                  <a:srgbClr val="FFFFCC"/>
                </a:solidFill>
              </a:rPr>
              <a:t>magnetic </a:t>
            </a:r>
            <a:r>
              <a:rPr lang="en-US" dirty="0">
                <a:solidFill>
                  <a:srgbClr val="FFFFCC"/>
                </a:solidFill>
              </a:rPr>
              <a:t>tip</a:t>
            </a:r>
          </a:p>
        </p:txBody>
      </p:sp>
      <p:sp>
        <p:nvSpPr>
          <p:cNvPr id="62516" name="Line 52"/>
          <p:cNvSpPr>
            <a:spLocks noChangeShapeType="1"/>
          </p:cNvSpPr>
          <p:nvPr/>
        </p:nvSpPr>
        <p:spPr bwMode="auto">
          <a:xfrm flipH="1">
            <a:off x="3581400" y="1767348"/>
            <a:ext cx="228600" cy="381000"/>
          </a:xfrm>
          <a:prstGeom prst="line">
            <a:avLst/>
          </a:prstGeom>
          <a:noFill/>
          <a:ln w="9525">
            <a:solidFill>
              <a:srgbClr val="00CCFF"/>
            </a:solidFill>
            <a:round/>
            <a:headEnd/>
            <a:tailEnd type="triangle" w="med" len="med"/>
          </a:ln>
          <a:effectLst/>
        </p:spPr>
        <p:txBody>
          <a:bodyPr wrap="none" anchor="ctr"/>
          <a:lstStyle/>
          <a:p>
            <a:endParaRPr lang="en-US">
              <a:solidFill>
                <a:srgbClr val="FFFFCC"/>
              </a:solidFill>
            </a:endParaRPr>
          </a:p>
        </p:txBody>
      </p:sp>
      <p:sp>
        <p:nvSpPr>
          <p:cNvPr id="62517" name="Text Box 53"/>
          <p:cNvSpPr txBox="1">
            <a:spLocks noChangeArrowheads="1"/>
          </p:cNvSpPr>
          <p:nvPr/>
        </p:nvSpPr>
        <p:spPr bwMode="auto">
          <a:xfrm>
            <a:off x="0" y="1000780"/>
            <a:ext cx="4266874" cy="523220"/>
          </a:xfrm>
          <a:prstGeom prst="rect">
            <a:avLst/>
          </a:prstGeom>
          <a:noFill/>
          <a:ln w="9525">
            <a:noFill/>
            <a:miter lim="800000"/>
            <a:headEnd/>
            <a:tailEnd/>
          </a:ln>
          <a:effectLst/>
        </p:spPr>
        <p:txBody>
          <a:bodyPr wrap="none">
            <a:spAutoFit/>
          </a:bodyPr>
          <a:lstStyle/>
          <a:p>
            <a:r>
              <a:rPr lang="en-US" sz="2800" b="1" dirty="0">
                <a:solidFill>
                  <a:srgbClr val="FFFFCC"/>
                </a:solidFill>
              </a:rPr>
              <a:t>Magnetic Force Microscopy</a:t>
            </a:r>
          </a:p>
        </p:txBody>
      </p:sp>
      <p:pic>
        <p:nvPicPr>
          <p:cNvPr id="52" name="Picture 4"/>
          <p:cNvPicPr>
            <a:picLocks noChangeAspect="1" noChangeArrowheads="1"/>
          </p:cNvPicPr>
          <p:nvPr/>
        </p:nvPicPr>
        <p:blipFill>
          <a:blip r:embed="rId7" cstate="print"/>
          <a:srcRect/>
          <a:stretch>
            <a:fillRect/>
          </a:stretch>
        </p:blipFill>
        <p:spPr bwMode="auto">
          <a:xfrm>
            <a:off x="5514375" y="1447800"/>
            <a:ext cx="3401025" cy="2819400"/>
          </a:xfrm>
          <a:prstGeom prst="rect">
            <a:avLst/>
          </a:prstGeom>
          <a:noFill/>
          <a:ln w="9525">
            <a:noFill/>
            <a:miter lim="800000"/>
            <a:headEnd/>
            <a:tailEnd/>
          </a:ln>
          <a:effectLst/>
        </p:spPr>
      </p:pic>
      <p:pic>
        <p:nvPicPr>
          <p:cNvPr id="53" name="Picture 5"/>
          <p:cNvPicPr>
            <a:picLocks noChangeAspect="1" noChangeArrowheads="1"/>
          </p:cNvPicPr>
          <p:nvPr/>
        </p:nvPicPr>
        <p:blipFill>
          <a:blip r:embed="rId8" cstate="print"/>
          <a:srcRect/>
          <a:stretch>
            <a:fillRect/>
          </a:stretch>
        </p:blipFill>
        <p:spPr bwMode="auto">
          <a:xfrm>
            <a:off x="5486400" y="4054171"/>
            <a:ext cx="3467100" cy="2803829"/>
          </a:xfrm>
          <a:prstGeom prst="rect">
            <a:avLst/>
          </a:prstGeom>
          <a:noFill/>
          <a:ln w="9525">
            <a:noFill/>
            <a:miter lim="800000"/>
            <a:headEnd/>
            <a:tailEnd/>
          </a:ln>
          <a:effectLst/>
        </p:spPr>
      </p:pic>
      <p:sp>
        <p:nvSpPr>
          <p:cNvPr id="54" name="TextBox 53"/>
          <p:cNvSpPr txBox="1"/>
          <p:nvPr/>
        </p:nvSpPr>
        <p:spPr>
          <a:xfrm>
            <a:off x="5638800" y="939431"/>
            <a:ext cx="2892908" cy="461665"/>
          </a:xfrm>
          <a:prstGeom prst="rect">
            <a:avLst/>
          </a:prstGeom>
          <a:noFill/>
        </p:spPr>
        <p:txBody>
          <a:bodyPr wrap="none" rtlCol="0">
            <a:spAutoFit/>
          </a:bodyPr>
          <a:lstStyle/>
          <a:p>
            <a:r>
              <a:rPr lang="en-US" sz="2400" b="1" dirty="0" smtClean="0">
                <a:solidFill>
                  <a:srgbClr val="FFFFCC"/>
                </a:solidFill>
              </a:rPr>
              <a:t>Computer Hard Drive</a:t>
            </a:r>
            <a:endParaRPr lang="en-US" sz="2400" b="1" dirty="0">
              <a:solidFill>
                <a:srgbClr val="FFFFCC"/>
              </a:solidFill>
            </a:endParaRPr>
          </a:p>
        </p:txBody>
      </p:sp>
      <p:sp>
        <p:nvSpPr>
          <p:cNvPr id="57" name="Text Box 6"/>
          <p:cNvSpPr txBox="1">
            <a:spLocks noChangeArrowheads="1"/>
          </p:cNvSpPr>
          <p:nvPr/>
        </p:nvSpPr>
        <p:spPr bwMode="auto">
          <a:xfrm>
            <a:off x="4038600" y="2971800"/>
            <a:ext cx="1676400" cy="369332"/>
          </a:xfrm>
          <a:prstGeom prst="rect">
            <a:avLst/>
          </a:prstGeom>
          <a:noFill/>
          <a:ln w="9525">
            <a:noFill/>
            <a:miter lim="800000"/>
            <a:headEnd/>
            <a:tailEnd/>
          </a:ln>
          <a:effectLst/>
        </p:spPr>
        <p:txBody>
          <a:bodyPr wrap="square">
            <a:spAutoFit/>
          </a:bodyPr>
          <a:lstStyle/>
          <a:p>
            <a:r>
              <a:rPr lang="en-US" dirty="0">
                <a:solidFill>
                  <a:srgbClr val="FFFFCC"/>
                </a:solidFill>
              </a:rPr>
              <a:t>Topography</a:t>
            </a:r>
          </a:p>
        </p:txBody>
      </p:sp>
      <p:sp>
        <p:nvSpPr>
          <p:cNvPr id="58" name="Text Box 7"/>
          <p:cNvSpPr txBox="1">
            <a:spLocks noChangeArrowheads="1"/>
          </p:cNvSpPr>
          <p:nvPr/>
        </p:nvSpPr>
        <p:spPr bwMode="auto">
          <a:xfrm>
            <a:off x="4038600" y="6096000"/>
            <a:ext cx="1447800" cy="369332"/>
          </a:xfrm>
          <a:prstGeom prst="rect">
            <a:avLst/>
          </a:prstGeom>
          <a:noFill/>
          <a:ln w="9525">
            <a:noFill/>
            <a:miter lim="800000"/>
            <a:headEnd/>
            <a:tailEnd/>
          </a:ln>
          <a:effectLst/>
        </p:spPr>
        <p:txBody>
          <a:bodyPr wrap="square">
            <a:spAutoFit/>
          </a:bodyPr>
          <a:lstStyle/>
          <a:p>
            <a:r>
              <a:rPr lang="en-US" dirty="0">
                <a:solidFill>
                  <a:srgbClr val="FFFFCC"/>
                </a:solidFill>
              </a:rPr>
              <a:t>Magnetism</a:t>
            </a:r>
          </a:p>
        </p:txBody>
      </p:sp>
      <p:sp>
        <p:nvSpPr>
          <p:cNvPr id="55" name="TextBox 54"/>
          <p:cNvSpPr txBox="1"/>
          <p:nvPr/>
        </p:nvSpPr>
        <p:spPr>
          <a:xfrm>
            <a:off x="113340" y="609600"/>
            <a:ext cx="2325060" cy="338554"/>
          </a:xfrm>
          <a:prstGeom prst="rect">
            <a:avLst/>
          </a:prstGeom>
          <a:noFill/>
        </p:spPr>
        <p:txBody>
          <a:bodyPr wrap="none" rtlCol="0">
            <a:spAutoFit/>
          </a:bodyPr>
          <a:lstStyle/>
          <a:p>
            <a:r>
              <a:rPr lang="en-US" sz="1600" dirty="0" smtClean="0">
                <a:solidFill>
                  <a:srgbClr val="00CCFF"/>
                </a:solidFill>
              </a:rPr>
              <a:t>Slide courtesy of K. Aidala</a:t>
            </a:r>
            <a:endParaRPr lang="en-US" sz="1600" dirty="0">
              <a:solidFill>
                <a:srgbClr val="00CCFF"/>
              </a:solidFill>
            </a:endParaRPr>
          </a:p>
        </p:txBody>
      </p:sp>
      <p:sp>
        <p:nvSpPr>
          <p:cNvPr id="56" name="Text Box 32"/>
          <p:cNvSpPr txBox="1">
            <a:spLocks noChangeArrowheads="1"/>
          </p:cNvSpPr>
          <p:nvPr/>
        </p:nvSpPr>
        <p:spPr bwMode="auto">
          <a:xfrm>
            <a:off x="304800" y="3096161"/>
            <a:ext cx="8458200" cy="1323439"/>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4000" i="1" dirty="0" smtClean="0">
                <a:latin typeface="Times New Roman" pitchFamily="18" charset="0"/>
                <a:cs typeface="Times New Roman" pitchFamily="18" charset="0"/>
              </a:rPr>
              <a:t>Probe </a:t>
            </a:r>
            <a:r>
              <a:rPr lang="en-US" sz="4000" b="1" i="1" dirty="0" smtClean="0">
                <a:latin typeface="Times New Roman" pitchFamily="18" charset="0"/>
                <a:cs typeface="Times New Roman" pitchFamily="18" charset="0"/>
              </a:rPr>
              <a:t>interacts</a:t>
            </a:r>
            <a:r>
              <a:rPr lang="en-US" sz="4000" i="1" dirty="0" smtClean="0">
                <a:latin typeface="Times New Roman" pitchFamily="18" charset="0"/>
                <a:cs typeface="Times New Roman" pitchFamily="18" charset="0"/>
              </a:rPr>
              <a:t> with system being studied!</a:t>
            </a:r>
            <a:endParaRPr lang="en-US" sz="4000" i="1" dirty="0">
              <a:solidFill>
                <a:schemeClr val="tx1"/>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fontScale="90000"/>
          </a:bodyPr>
          <a:lstStyle/>
          <a:p>
            <a:r>
              <a:rPr lang="en-US" dirty="0" smtClean="0"/>
              <a:t>The other side of the </a:t>
            </a:r>
            <a:br>
              <a:rPr lang="en-US" dirty="0" smtClean="0"/>
            </a:br>
            <a:r>
              <a:rPr lang="en-US" dirty="0" smtClean="0"/>
              <a:t>“confinement coin”: </a:t>
            </a:r>
            <a:br>
              <a:rPr lang="en-US" dirty="0" smtClean="0"/>
            </a:br>
            <a:r>
              <a:rPr lang="en-US" u="sng" dirty="0" smtClean="0"/>
              <a:t>Formation</a:t>
            </a:r>
            <a:r>
              <a:rPr lang="en-US" dirty="0" smtClean="0"/>
              <a:t> of QCD bound states</a:t>
            </a:r>
            <a:endParaRPr lang="en-US" dirty="0"/>
          </a:p>
        </p:txBody>
      </p:sp>
    </p:spTree>
    <p:extLst>
      <p:ext uri="{BB962C8B-B14F-4D97-AF65-F5344CB8AC3E}">
        <p14:creationId xmlns:p14="http://schemas.microsoft.com/office/powerpoint/2010/main" val="223869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beyond traditional quark and gluon fragmentation functions</a:t>
            </a:r>
            <a:endParaRPr lang="en-US" dirty="0"/>
          </a:p>
        </p:txBody>
      </p:sp>
      <p:sp>
        <p:nvSpPr>
          <p:cNvPr id="3" name="Content Placeholder 2"/>
          <p:cNvSpPr>
            <a:spLocks noGrp="1"/>
          </p:cNvSpPr>
          <p:nvPr>
            <p:ph idx="1"/>
          </p:nvPr>
        </p:nvSpPr>
        <p:spPr>
          <a:xfrm>
            <a:off x="457200" y="1600200"/>
            <a:ext cx="4800600" cy="4525963"/>
          </a:xfrm>
        </p:spPr>
        <p:txBody>
          <a:bodyPr>
            <a:normAutofit fontScale="77500" lnSpcReduction="20000"/>
          </a:bodyPr>
          <a:lstStyle/>
          <a:p>
            <a:r>
              <a:rPr lang="en-US" dirty="0" smtClean="0"/>
              <a:t>For decades only considered the probability of a particular flavor quark “fragmenting” to a particular final-state hadron as a function of the momentum fraction of the quark taken by the produced hadron</a:t>
            </a:r>
          </a:p>
          <a:p>
            <a:r>
              <a:rPr lang="en-US" dirty="0" smtClean="0"/>
              <a:t>Now starting to investigate</a:t>
            </a:r>
          </a:p>
          <a:p>
            <a:pPr lvl="1"/>
            <a:r>
              <a:rPr lang="en-US" dirty="0" smtClean="0"/>
              <a:t>transverse-momentum-dependent fragmentation functions </a:t>
            </a:r>
          </a:p>
          <a:p>
            <a:pPr lvl="1"/>
            <a:r>
              <a:rPr lang="en-US" dirty="0" smtClean="0"/>
              <a:t>spin-momentum correlations</a:t>
            </a:r>
            <a:r>
              <a:rPr lang="en-US" dirty="0"/>
              <a:t> </a:t>
            </a:r>
            <a:r>
              <a:rPr lang="en-US" dirty="0" smtClean="0"/>
              <a:t>in the process of hadronization</a:t>
            </a:r>
          </a:p>
          <a:p>
            <a:pPr lvl="1"/>
            <a:r>
              <a:rPr lang="en-US" i="1" dirty="0" err="1"/>
              <a:t>d</a:t>
            </a:r>
            <a:r>
              <a:rPr lang="en-US" i="1" dirty="0" err="1" smtClean="0"/>
              <a:t>ihadron</a:t>
            </a:r>
            <a:r>
              <a:rPr lang="en-US" dirty="0" smtClean="0"/>
              <a:t> fragmentation functions</a:t>
            </a:r>
          </a:p>
          <a:p>
            <a:pPr lvl="1"/>
            <a:r>
              <a:rPr lang="en-US" dirty="0" smtClean="0"/>
              <a:t>…</a:t>
            </a:r>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714500"/>
            <a:ext cx="3502121" cy="3467100"/>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29</a:t>
            </a:fld>
            <a:endParaRPr lang="en-US"/>
          </a:p>
        </p:txBody>
      </p:sp>
      <p:sp>
        <p:nvSpPr>
          <p:cNvPr id="7" name="TextBox 6"/>
          <p:cNvSpPr txBox="1"/>
          <p:nvPr/>
        </p:nvSpPr>
        <p:spPr>
          <a:xfrm>
            <a:off x="5638800" y="5257800"/>
            <a:ext cx="2970044" cy="400110"/>
          </a:xfrm>
          <a:prstGeom prst="rect">
            <a:avLst/>
          </a:prstGeom>
          <a:noFill/>
        </p:spPr>
        <p:txBody>
          <a:bodyPr wrap="none" rtlCol="0">
            <a:spAutoFit/>
          </a:bodyPr>
          <a:lstStyle/>
          <a:p>
            <a:r>
              <a:rPr lang="en-US" sz="2000" dirty="0" err="1">
                <a:solidFill>
                  <a:srgbClr val="FFFFCC"/>
                </a:solidFill>
              </a:rPr>
              <a:t>e</a:t>
            </a:r>
            <a:r>
              <a:rPr lang="en-US" sz="2000" dirty="0" err="1" smtClean="0">
                <a:solidFill>
                  <a:srgbClr val="FFFFCC"/>
                </a:solidFill>
              </a:rPr>
              <a:t>+e</a:t>
            </a:r>
            <a:r>
              <a:rPr lang="en-US" sz="2000" dirty="0" smtClean="0">
                <a:solidFill>
                  <a:srgbClr val="FFFFCC"/>
                </a:solidFill>
              </a:rPr>
              <a:t>- </a:t>
            </a:r>
            <a:r>
              <a:rPr lang="en-US" sz="2000" dirty="0" smtClean="0">
                <a:solidFill>
                  <a:srgbClr val="FFFFCC"/>
                </a:solidFill>
                <a:sym typeface="Wingdings" panose="05000000000000000000" pitchFamily="2" charset="2"/>
              </a:rPr>
              <a:t> 2 “jets” of hadrons</a:t>
            </a:r>
            <a:endParaRPr lang="en-US" sz="2000" dirty="0">
              <a:solidFill>
                <a:srgbClr val="FFFFCC"/>
              </a:solidFill>
            </a:endParaRPr>
          </a:p>
        </p:txBody>
      </p:sp>
    </p:spTree>
    <p:extLst>
      <p:ext uri="{BB962C8B-B14F-4D97-AF65-F5344CB8AC3E}">
        <p14:creationId xmlns:p14="http://schemas.microsoft.com/office/powerpoint/2010/main" val="86453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Notre Dame, January 29, 2014</a:t>
            </a:r>
            <a:endParaRPr lang="en-US"/>
          </a:p>
        </p:txBody>
      </p:sp>
      <p:sp>
        <p:nvSpPr>
          <p:cNvPr id="1360898" name="Rectangle 2"/>
          <p:cNvSpPr>
            <a:spLocks noGrp="1" noChangeArrowheads="1"/>
          </p:cNvSpPr>
          <p:nvPr>
            <p:ph type="ctrTitle" idx="4294967295"/>
          </p:nvPr>
        </p:nvSpPr>
        <p:spPr>
          <a:xfrm>
            <a:off x="609600" y="1600200"/>
            <a:ext cx="7924800" cy="3048000"/>
          </a:xfrm>
        </p:spPr>
        <p:txBody>
          <a:bodyPr/>
          <a:lstStyle/>
          <a:p>
            <a:r>
              <a:rPr lang="en-US" sz="4000" b="1" dirty="0">
                <a:effectLst>
                  <a:outerShdw blurRad="38100" dist="38100" dir="2700000" algn="tl">
                    <a:srgbClr val="000000">
                      <a:alpha val="43137"/>
                    </a:srgbClr>
                  </a:outerShdw>
                </a:effectLst>
              </a:rPr>
              <a:t>How do we understand the visible matter in our universe in terms of the fundamental quarks and gluons of QCD?</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16199"/>
            <a:ext cx="3895106" cy="445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Autofit/>
          </a:bodyPr>
          <a:lstStyle/>
          <a:p>
            <a:r>
              <a:rPr lang="en-US" sz="3600" dirty="0"/>
              <a:t>Evidence of other hadronization mechanisms in the presence of additional quarks and gluons </a:t>
            </a:r>
          </a:p>
        </p:txBody>
      </p:sp>
      <p:sp>
        <p:nvSpPr>
          <p:cNvPr id="5" name="Content Placeholder 4"/>
          <p:cNvSpPr>
            <a:spLocks noGrp="1"/>
          </p:cNvSpPr>
          <p:nvPr>
            <p:ph idx="1"/>
          </p:nvPr>
        </p:nvSpPr>
        <p:spPr>
          <a:xfrm>
            <a:off x="5181600" y="1708666"/>
            <a:ext cx="3657600" cy="4692134"/>
          </a:xfrm>
        </p:spPr>
        <p:txBody>
          <a:bodyPr>
            <a:normAutofit fontScale="77500" lnSpcReduction="20000"/>
          </a:bodyPr>
          <a:lstStyle/>
          <a:p>
            <a:r>
              <a:rPr lang="en-US" sz="2800" dirty="0" smtClean="0"/>
              <a:t>Increased production of baryons (3-quark bound states) compared to mesons (2-quark bound states) in </a:t>
            </a:r>
            <a:r>
              <a:rPr lang="en-US" sz="2800" dirty="0" err="1" smtClean="0"/>
              <a:t>d+Au</a:t>
            </a:r>
            <a:r>
              <a:rPr lang="en-US" sz="2800" dirty="0" smtClean="0"/>
              <a:t> collisions with respect to </a:t>
            </a:r>
            <a:r>
              <a:rPr lang="en-US" sz="2800" dirty="0" err="1" smtClean="0"/>
              <a:t>p+p</a:t>
            </a:r>
            <a:r>
              <a:rPr lang="en-US" sz="2800" dirty="0" smtClean="0"/>
              <a:t> collisions</a:t>
            </a:r>
          </a:p>
          <a:p>
            <a:r>
              <a:rPr lang="en-US" sz="2800" dirty="0" smtClean="0"/>
              <a:t>Greater enhancement of 3-quark bound states the more the deuteron and gold nuclei overlap</a:t>
            </a:r>
          </a:p>
          <a:p>
            <a:r>
              <a:rPr lang="en-US" sz="2800" dirty="0" smtClean="0"/>
              <a:t>Suggests new hadron production mechanism enabled by presence of additional quarks/nucleons</a:t>
            </a:r>
          </a:p>
          <a:p>
            <a:pPr lvl="1"/>
            <a:r>
              <a:rPr lang="en-US" sz="2400" dirty="0" smtClean="0"/>
              <a:t>Quark recombination?</a:t>
            </a:r>
          </a:p>
        </p:txBody>
      </p:sp>
      <p:sp>
        <p:nvSpPr>
          <p:cNvPr id="2" name="Footer Placeholder 1"/>
          <p:cNvSpPr>
            <a:spLocks noGrp="1"/>
          </p:cNvSpPr>
          <p:nvPr>
            <p:ph type="ftr" sz="quarter" idx="11"/>
          </p:nvPr>
        </p:nvSpPr>
        <p:spPr/>
        <p:txBody>
          <a:bodyPr/>
          <a:lstStyle/>
          <a:p>
            <a:r>
              <a:rPr lang="en-US" smtClean="0"/>
              <a:t>C. Aidala, Notre Dame, January 29, 2014</a:t>
            </a:r>
            <a:endParaRPr lang="en-US"/>
          </a:p>
        </p:txBody>
      </p:sp>
      <p:sp>
        <p:nvSpPr>
          <p:cNvPr id="9" name="TextBox 8"/>
          <p:cNvSpPr txBox="1"/>
          <p:nvPr/>
        </p:nvSpPr>
        <p:spPr>
          <a:xfrm>
            <a:off x="1219200" y="6107668"/>
            <a:ext cx="2258503" cy="369332"/>
          </a:xfrm>
          <a:prstGeom prst="rect">
            <a:avLst/>
          </a:prstGeom>
          <a:noFill/>
        </p:spPr>
        <p:txBody>
          <a:bodyPr wrap="none" rtlCol="0">
            <a:spAutoFit/>
          </a:bodyPr>
          <a:lstStyle/>
          <a:p>
            <a:r>
              <a:rPr lang="en-US" dirty="0" smtClean="0">
                <a:solidFill>
                  <a:srgbClr val="FFFFCC"/>
                </a:solidFill>
              </a:rPr>
              <a:t>PRC88, 024906 (2013)</a:t>
            </a:r>
            <a:endParaRPr lang="en-US" dirty="0">
              <a:solidFill>
                <a:srgbClr val="FFFFCC"/>
              </a:solidFill>
            </a:endParaRPr>
          </a:p>
        </p:txBody>
      </p:sp>
      <p:pic>
        <p:nvPicPr>
          <p:cNvPr id="10" name="Picture 12" descr="PHENIX big logo"/>
          <p:cNvPicPr>
            <a:picLocks noChangeAspect="1" noChangeArrowheads="1"/>
          </p:cNvPicPr>
          <p:nvPr/>
        </p:nvPicPr>
        <p:blipFill>
          <a:blip r:embed="rId3" cstate="print"/>
          <a:srcRect/>
          <a:stretch>
            <a:fillRect/>
          </a:stretch>
        </p:blipFill>
        <p:spPr bwMode="auto">
          <a:xfrm>
            <a:off x="1371600" y="4038600"/>
            <a:ext cx="861526" cy="281432"/>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19184776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t>Evidence of other hadronization mechanisms in the presence of additional quarks and gluons </a:t>
            </a:r>
          </a:p>
        </p:txBody>
      </p:sp>
      <p:sp>
        <p:nvSpPr>
          <p:cNvPr id="5" name="Content Placeholder 4"/>
          <p:cNvSpPr>
            <a:spLocks noGrp="1"/>
          </p:cNvSpPr>
          <p:nvPr>
            <p:ph idx="1"/>
          </p:nvPr>
        </p:nvSpPr>
        <p:spPr>
          <a:xfrm>
            <a:off x="5181600" y="1708666"/>
            <a:ext cx="3657600" cy="4692134"/>
          </a:xfrm>
        </p:spPr>
        <p:txBody>
          <a:bodyPr>
            <a:normAutofit/>
          </a:bodyPr>
          <a:lstStyle/>
          <a:p>
            <a:r>
              <a:rPr lang="en-US" sz="2800" dirty="0" smtClean="0"/>
              <a:t>Similar enhancement of 3-quark bound states in </a:t>
            </a:r>
            <a:r>
              <a:rPr lang="en-US" sz="2800" dirty="0" err="1" smtClean="0"/>
              <a:t>Au+Au</a:t>
            </a:r>
            <a:r>
              <a:rPr lang="en-US" sz="2800" dirty="0" smtClean="0"/>
              <a:t> collisions</a:t>
            </a:r>
          </a:p>
          <a:p>
            <a:r>
              <a:rPr lang="en-US" sz="2800" dirty="0" smtClean="0"/>
              <a:t>Again greater enhancement the more the gold nuclei overlap</a:t>
            </a:r>
            <a:endParaRPr lang="en-US" sz="2800" dirty="0"/>
          </a:p>
        </p:txBody>
      </p:sp>
      <p:sp>
        <p:nvSpPr>
          <p:cNvPr id="2" name="Footer Placeholder 1"/>
          <p:cNvSpPr>
            <a:spLocks noGrp="1"/>
          </p:cNvSpPr>
          <p:nvPr>
            <p:ph type="ftr" sz="quarter" idx="11"/>
          </p:nvPr>
        </p:nvSpPr>
        <p:spPr/>
        <p:txBody>
          <a:bodyPr/>
          <a:lstStyle/>
          <a:p>
            <a:r>
              <a:rPr lang="en-US" smtClean="0"/>
              <a:t>C. Aidala, Notre Dame, January 29, 2014</a:t>
            </a:r>
            <a:endParaRPr lang="en-US"/>
          </a:p>
        </p:txBody>
      </p:sp>
      <p:sp>
        <p:nvSpPr>
          <p:cNvPr id="9" name="TextBox 8"/>
          <p:cNvSpPr txBox="1"/>
          <p:nvPr/>
        </p:nvSpPr>
        <p:spPr>
          <a:xfrm>
            <a:off x="1219200" y="6107668"/>
            <a:ext cx="2258503" cy="369332"/>
          </a:xfrm>
          <a:prstGeom prst="rect">
            <a:avLst/>
          </a:prstGeom>
          <a:noFill/>
        </p:spPr>
        <p:txBody>
          <a:bodyPr wrap="none" rtlCol="0">
            <a:spAutoFit/>
          </a:bodyPr>
          <a:lstStyle/>
          <a:p>
            <a:r>
              <a:rPr lang="en-US" dirty="0" smtClean="0">
                <a:solidFill>
                  <a:srgbClr val="FFFFCC"/>
                </a:solidFill>
              </a:rPr>
              <a:t>PRC88, 024906 (2013)</a:t>
            </a:r>
            <a:endParaRPr lang="en-US" dirty="0">
              <a:solidFill>
                <a:srgbClr val="FFFFCC"/>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48" y="1703696"/>
            <a:ext cx="3859480" cy="4437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2" descr="PHENIX big logo"/>
          <p:cNvPicPr>
            <a:picLocks noChangeAspect="1" noChangeArrowheads="1"/>
          </p:cNvPicPr>
          <p:nvPr/>
        </p:nvPicPr>
        <p:blipFill>
          <a:blip r:embed="rId3" cstate="print"/>
          <a:srcRect/>
          <a:stretch>
            <a:fillRect/>
          </a:stretch>
        </p:blipFill>
        <p:spPr bwMode="auto">
          <a:xfrm>
            <a:off x="1371600" y="4038600"/>
            <a:ext cx="861526" cy="281432"/>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1661296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Bound states of QCD bound states:</a:t>
            </a:r>
            <a:br>
              <a:rPr lang="en-US" sz="3600" dirty="0" smtClean="0"/>
            </a:br>
            <a:r>
              <a:rPr lang="en-US" sz="3600" dirty="0" smtClean="0"/>
              <a:t>Creating nuclei (and </a:t>
            </a:r>
            <a:r>
              <a:rPr lang="en-US" sz="3600" dirty="0" err="1" smtClean="0"/>
              <a:t>antinuclei</a:t>
            </a:r>
            <a:r>
              <a:rPr lang="en-US" sz="3600" dirty="0" smtClean="0"/>
              <a:t>!) </a:t>
            </a:r>
            <a:br>
              <a:rPr lang="en-US" sz="3600" dirty="0" smtClean="0"/>
            </a:br>
            <a:r>
              <a:rPr lang="en-US" sz="3600" dirty="0" smtClean="0"/>
              <a:t>in high-energy heavy ion collisions</a:t>
            </a:r>
            <a:endParaRPr lang="en-US" sz="3600" dirty="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pic>
        <p:nvPicPr>
          <p:cNvPr id="98308" name="Picture 4" descr="https://drupal.star.bnl.gov/STAR/files/starpublications/171/fi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63" y="1914524"/>
            <a:ext cx="7626637" cy="36480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2400" y="4876800"/>
            <a:ext cx="1524000" cy="990600"/>
            <a:chOff x="152400" y="4876800"/>
            <a:chExt cx="1524000" cy="990600"/>
          </a:xfrm>
        </p:grpSpPr>
        <p:sp>
          <p:nvSpPr>
            <p:cNvPr id="10" name="AutoShape 39"/>
            <p:cNvSpPr>
              <a:spLocks noChangeArrowheads="1"/>
            </p:cNvSpPr>
            <p:nvPr/>
          </p:nvSpPr>
          <p:spPr bwMode="auto">
            <a:xfrm>
              <a:off x="152400" y="4876800"/>
              <a:ext cx="1060097" cy="990600"/>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1" name="Text Box 40"/>
            <p:cNvSpPr txBox="1">
              <a:spLocks noChangeArrowheads="1"/>
            </p:cNvSpPr>
            <p:nvPr/>
          </p:nvSpPr>
          <p:spPr bwMode="auto">
            <a:xfrm>
              <a:off x="526344" y="5148840"/>
              <a:ext cx="1150056" cy="455901"/>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3" name="TextBox 2"/>
          <p:cNvSpPr txBox="1"/>
          <p:nvPr/>
        </p:nvSpPr>
        <p:spPr>
          <a:xfrm>
            <a:off x="1676400" y="5638800"/>
            <a:ext cx="2599430" cy="400110"/>
          </a:xfrm>
          <a:prstGeom prst="rect">
            <a:avLst/>
          </a:prstGeom>
          <a:noFill/>
        </p:spPr>
        <p:txBody>
          <a:bodyPr wrap="none" rtlCol="0">
            <a:spAutoFit/>
          </a:bodyPr>
          <a:lstStyle/>
          <a:p>
            <a:r>
              <a:rPr lang="en-US" sz="2000" dirty="0" smtClean="0">
                <a:solidFill>
                  <a:srgbClr val="FFFFCC"/>
                </a:solidFill>
              </a:rPr>
              <a:t>Nature 473, 353 (2011)</a:t>
            </a:r>
            <a:endParaRPr lang="en-US" sz="2000" dirty="0">
              <a:solidFill>
                <a:srgbClr val="FFFF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21004177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Physical consequences of a </a:t>
            </a:r>
            <a:br>
              <a:rPr lang="en-US" sz="3600" dirty="0" smtClean="0"/>
            </a:br>
            <a:r>
              <a:rPr lang="en-US" sz="3600" dirty="0" smtClean="0"/>
              <a:t>gauge-invariant quantum theory: </a:t>
            </a:r>
            <a:br>
              <a:rPr lang="en-US" sz="3600" dirty="0" smtClean="0"/>
            </a:br>
            <a:r>
              <a:rPr lang="en-US" sz="3600" dirty="0" err="1" smtClean="0"/>
              <a:t>Aharonov-Bohm</a:t>
            </a:r>
            <a:r>
              <a:rPr lang="en-US" sz="3600" dirty="0" smtClean="0"/>
              <a:t> (1959)</a:t>
            </a:r>
            <a:endParaRPr lang="en-US" sz="3600" dirty="0"/>
          </a:p>
        </p:txBody>
      </p:sp>
      <p:sp>
        <p:nvSpPr>
          <p:cNvPr id="3" name="Footer Placeholder 2"/>
          <p:cNvSpPr>
            <a:spLocks noGrp="1"/>
          </p:cNvSpPr>
          <p:nvPr>
            <p:ph type="ftr" sz="quarter" idx="11"/>
          </p:nvPr>
        </p:nvSpPr>
        <p:spPr/>
        <p:txBody>
          <a:bodyPr/>
          <a:lstStyle/>
          <a:p>
            <a:r>
              <a:rPr lang="nn-NO" smtClean="0"/>
              <a:t>C. Aidala, Notre Dame, January 29, 2014</a:t>
            </a:r>
            <a:endParaRPr lang="en-US"/>
          </a:p>
        </p:txBody>
      </p:sp>
      <p:sp>
        <p:nvSpPr>
          <p:cNvPr id="5" name="Rectangle 4"/>
          <p:cNvSpPr/>
          <p:nvPr/>
        </p:nvSpPr>
        <p:spPr>
          <a:xfrm>
            <a:off x="457200" y="1981200"/>
            <a:ext cx="8229600" cy="3693319"/>
          </a:xfrm>
          <a:prstGeom prst="rect">
            <a:avLst/>
          </a:prstGeom>
        </p:spPr>
        <p:txBody>
          <a:bodyPr wrap="square">
            <a:spAutoFit/>
          </a:bodyPr>
          <a:lstStyle/>
          <a:p>
            <a:r>
              <a:rPr lang="en-US" i="1" dirty="0" smtClean="0">
                <a:solidFill>
                  <a:srgbClr val="FFFFCC"/>
                </a:solidFill>
              </a:rPr>
              <a:t>Wikipedia</a:t>
            </a:r>
            <a:r>
              <a:rPr lang="en-US" dirty="0" smtClean="0">
                <a:solidFill>
                  <a:srgbClr val="FFFFCC"/>
                </a:solidFill>
              </a:rPr>
              <a:t>: </a:t>
            </a:r>
          </a:p>
          <a:p>
            <a:r>
              <a:rPr lang="en-US" dirty="0" smtClean="0">
                <a:solidFill>
                  <a:srgbClr val="FFFFCC"/>
                </a:solidFill>
              </a:rPr>
              <a:t>“The </a:t>
            </a:r>
            <a:r>
              <a:rPr lang="en-US" dirty="0" err="1">
                <a:solidFill>
                  <a:srgbClr val="FFFFCC"/>
                </a:solidFill>
              </a:rPr>
              <a:t>Aharonov</a:t>
            </a:r>
            <a:r>
              <a:rPr lang="en-US" dirty="0">
                <a:solidFill>
                  <a:srgbClr val="FFFFCC"/>
                </a:solidFill>
              </a:rPr>
              <a:t>–</a:t>
            </a:r>
            <a:r>
              <a:rPr lang="en-US" dirty="0" err="1">
                <a:solidFill>
                  <a:srgbClr val="FFFFCC"/>
                </a:solidFill>
              </a:rPr>
              <a:t>Bohm</a:t>
            </a:r>
            <a:r>
              <a:rPr lang="en-US" dirty="0">
                <a:solidFill>
                  <a:srgbClr val="FFFFCC"/>
                </a:solidFill>
              </a:rPr>
              <a:t> effect is important conceptually because it bears on three issues apparent in the recasting of (Maxwell's) classical electromagnetic theory as a gauge theory, which before the advent of quantum mechanics could be argued to be a mathematical reformulation with no physical consequences. The </a:t>
            </a:r>
            <a:r>
              <a:rPr lang="en-US" dirty="0" err="1">
                <a:solidFill>
                  <a:srgbClr val="FFFFCC"/>
                </a:solidFill>
              </a:rPr>
              <a:t>Aharonov</a:t>
            </a:r>
            <a:r>
              <a:rPr lang="en-US" dirty="0">
                <a:solidFill>
                  <a:srgbClr val="FFFFCC"/>
                </a:solidFill>
              </a:rPr>
              <a:t>–</a:t>
            </a:r>
            <a:r>
              <a:rPr lang="en-US" dirty="0" err="1">
                <a:solidFill>
                  <a:srgbClr val="FFFFCC"/>
                </a:solidFill>
              </a:rPr>
              <a:t>Bohm</a:t>
            </a:r>
            <a:r>
              <a:rPr lang="en-US" dirty="0">
                <a:solidFill>
                  <a:srgbClr val="FFFFCC"/>
                </a:solidFill>
              </a:rPr>
              <a:t> thought experiments and their experimental realization imply that the issues were not just philosophical</a:t>
            </a:r>
            <a:r>
              <a:rPr lang="en-US" dirty="0" smtClean="0">
                <a:solidFill>
                  <a:srgbClr val="FFFFCC"/>
                </a:solidFill>
              </a:rPr>
              <a:t>.</a:t>
            </a:r>
          </a:p>
          <a:p>
            <a:endParaRPr lang="en-US" dirty="0">
              <a:solidFill>
                <a:srgbClr val="FFFFCC"/>
              </a:solidFill>
            </a:endParaRPr>
          </a:p>
          <a:p>
            <a:r>
              <a:rPr lang="en-US" dirty="0">
                <a:solidFill>
                  <a:srgbClr val="FFFFCC"/>
                </a:solidFill>
              </a:rPr>
              <a:t>The three issues are:</a:t>
            </a:r>
          </a:p>
          <a:p>
            <a:pPr marL="285750" indent="-285750">
              <a:buFont typeface="Arial" panose="020B0604020202020204" pitchFamily="34" charset="0"/>
              <a:buChar char="•"/>
            </a:pPr>
            <a:r>
              <a:rPr lang="en-US" dirty="0">
                <a:solidFill>
                  <a:srgbClr val="FFFFCC"/>
                </a:solidFill>
              </a:rPr>
              <a:t>whether potentials are "physical" or just a convenient tool for calculating force fields;</a:t>
            </a:r>
          </a:p>
          <a:p>
            <a:pPr marL="285750" indent="-285750">
              <a:buFont typeface="Arial" panose="020B0604020202020204" pitchFamily="34" charset="0"/>
              <a:buChar char="•"/>
            </a:pPr>
            <a:r>
              <a:rPr lang="en-US" dirty="0">
                <a:solidFill>
                  <a:srgbClr val="FFFFCC"/>
                </a:solidFill>
              </a:rPr>
              <a:t>whether action principles are fundamental;</a:t>
            </a:r>
          </a:p>
          <a:p>
            <a:pPr marL="285750" indent="-285750">
              <a:buFont typeface="Arial" panose="020B0604020202020204" pitchFamily="34" charset="0"/>
              <a:buChar char="•"/>
            </a:pPr>
            <a:r>
              <a:rPr lang="en-US" dirty="0">
                <a:solidFill>
                  <a:srgbClr val="FFFFCC"/>
                </a:solidFill>
              </a:rPr>
              <a:t>the principle of locality</a:t>
            </a:r>
            <a:r>
              <a:rPr lang="en-US" dirty="0" smtClean="0">
                <a:solidFill>
                  <a:srgbClr val="FFFFCC"/>
                </a:solidFill>
              </a:rPr>
              <a:t>.”</a:t>
            </a:r>
            <a:endParaRPr lang="en-US" dirty="0">
              <a:solidFill>
                <a:srgbClr val="FFFFCC"/>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463742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Physical consequences of a </a:t>
            </a:r>
            <a:br>
              <a:rPr lang="en-US" sz="3600" dirty="0" smtClean="0"/>
            </a:br>
            <a:r>
              <a:rPr lang="en-US" sz="3600" dirty="0" smtClean="0"/>
              <a:t>gauge-invariant quantum theory: </a:t>
            </a:r>
            <a:br>
              <a:rPr lang="en-US" sz="3600" dirty="0" smtClean="0"/>
            </a:br>
            <a:r>
              <a:rPr lang="en-US" sz="3600" dirty="0" err="1" smtClean="0"/>
              <a:t>Aharonov-Bohm</a:t>
            </a:r>
            <a:r>
              <a:rPr lang="en-US" sz="3600" dirty="0" smtClean="0"/>
              <a:t> (1959)</a:t>
            </a:r>
            <a:endParaRPr lang="en-US" sz="3600" dirty="0"/>
          </a:p>
        </p:txBody>
      </p:sp>
      <p:sp>
        <p:nvSpPr>
          <p:cNvPr id="3" name="Footer Placeholder 2"/>
          <p:cNvSpPr>
            <a:spLocks noGrp="1"/>
          </p:cNvSpPr>
          <p:nvPr>
            <p:ph type="ftr" sz="quarter" idx="11"/>
          </p:nvPr>
        </p:nvSpPr>
        <p:spPr/>
        <p:txBody>
          <a:bodyPr/>
          <a:lstStyle/>
          <a:p>
            <a:r>
              <a:rPr lang="nn-NO" smtClean="0"/>
              <a:t>C. Aidala, Notre Dame, January 29, 2014</a:t>
            </a:r>
            <a:endParaRPr lang="en-US"/>
          </a:p>
        </p:txBody>
      </p:sp>
      <p:sp>
        <p:nvSpPr>
          <p:cNvPr id="7" name="Rectangle 6"/>
          <p:cNvSpPr/>
          <p:nvPr/>
        </p:nvSpPr>
        <p:spPr>
          <a:xfrm>
            <a:off x="838200" y="1981200"/>
            <a:ext cx="7391400" cy="3170099"/>
          </a:xfrm>
          <a:prstGeom prst="rect">
            <a:avLst/>
          </a:prstGeom>
        </p:spPr>
        <p:txBody>
          <a:bodyPr wrap="square">
            <a:spAutoFit/>
          </a:bodyPr>
          <a:lstStyle/>
          <a:p>
            <a:r>
              <a:rPr lang="en-US" sz="2000" b="1" dirty="0">
                <a:solidFill>
                  <a:srgbClr val="FFFFCC"/>
                </a:solidFill>
              </a:rPr>
              <a:t>Physics Today, September 2009 </a:t>
            </a:r>
            <a:r>
              <a:rPr lang="en-US" sz="2000" b="1" dirty="0" smtClean="0">
                <a:solidFill>
                  <a:srgbClr val="FFFFCC"/>
                </a:solidFill>
              </a:rPr>
              <a:t>: </a:t>
            </a:r>
          </a:p>
          <a:p>
            <a:r>
              <a:rPr lang="en-US" sz="2000" b="1" dirty="0" smtClean="0">
                <a:solidFill>
                  <a:srgbClr val="FFFFCC"/>
                </a:solidFill>
              </a:rPr>
              <a:t>The </a:t>
            </a:r>
            <a:r>
              <a:rPr lang="en-US" sz="2000" b="1" dirty="0" err="1">
                <a:solidFill>
                  <a:srgbClr val="FFFFCC"/>
                </a:solidFill>
              </a:rPr>
              <a:t>Aharonov</a:t>
            </a:r>
            <a:r>
              <a:rPr lang="en-US" sz="2000" b="1" dirty="0">
                <a:solidFill>
                  <a:srgbClr val="FFFFCC"/>
                </a:solidFill>
              </a:rPr>
              <a:t>–</a:t>
            </a:r>
            <a:r>
              <a:rPr lang="en-US" sz="2000" b="1" dirty="0" err="1">
                <a:solidFill>
                  <a:srgbClr val="FFFFCC"/>
                </a:solidFill>
              </a:rPr>
              <a:t>Bohm</a:t>
            </a:r>
            <a:r>
              <a:rPr lang="en-US" sz="2000" b="1" dirty="0">
                <a:solidFill>
                  <a:srgbClr val="FFFFCC"/>
                </a:solidFill>
              </a:rPr>
              <a:t> effects: Variations on a subtle </a:t>
            </a:r>
            <a:r>
              <a:rPr lang="en-US" sz="2000" b="1" dirty="0" smtClean="0">
                <a:solidFill>
                  <a:srgbClr val="FFFFCC"/>
                </a:solidFill>
              </a:rPr>
              <a:t>theme, </a:t>
            </a:r>
          </a:p>
          <a:p>
            <a:r>
              <a:rPr lang="en-US" sz="2000" dirty="0" smtClean="0">
                <a:solidFill>
                  <a:srgbClr val="FFFFCC"/>
                </a:solidFill>
              </a:rPr>
              <a:t>by Herman </a:t>
            </a:r>
            <a:r>
              <a:rPr lang="en-US" sz="2000" dirty="0" err="1">
                <a:solidFill>
                  <a:srgbClr val="FFFFCC"/>
                </a:solidFill>
              </a:rPr>
              <a:t>Batelaan</a:t>
            </a:r>
            <a:r>
              <a:rPr lang="en-US" sz="2000" dirty="0">
                <a:solidFill>
                  <a:srgbClr val="FFFFCC"/>
                </a:solidFill>
              </a:rPr>
              <a:t> and Akira </a:t>
            </a:r>
            <a:r>
              <a:rPr lang="en-US" sz="2000" dirty="0" err="1" smtClean="0">
                <a:solidFill>
                  <a:srgbClr val="FFFFCC"/>
                </a:solidFill>
              </a:rPr>
              <a:t>Tonomura</a:t>
            </a:r>
            <a:r>
              <a:rPr lang="en-US" sz="2000" dirty="0" smtClean="0">
                <a:solidFill>
                  <a:srgbClr val="FFFFCC"/>
                </a:solidFill>
              </a:rPr>
              <a:t>.</a:t>
            </a:r>
          </a:p>
          <a:p>
            <a:r>
              <a:rPr lang="en-US" sz="2000" b="1" dirty="0" smtClean="0">
                <a:solidFill>
                  <a:srgbClr val="FFFFCC"/>
                </a:solidFill>
              </a:rPr>
              <a:t>  </a:t>
            </a:r>
          </a:p>
          <a:p>
            <a:r>
              <a:rPr lang="en-US" sz="2000" b="1" dirty="0" smtClean="0">
                <a:solidFill>
                  <a:srgbClr val="FFFFCC"/>
                </a:solidFill>
              </a:rPr>
              <a:t>“</a:t>
            </a:r>
            <a:r>
              <a:rPr lang="en-US" sz="2000" dirty="0" err="1" smtClean="0">
                <a:solidFill>
                  <a:srgbClr val="FFFFCC"/>
                </a:solidFill>
              </a:rPr>
              <a:t>Aharonov</a:t>
            </a:r>
            <a:r>
              <a:rPr lang="en-US" sz="2000" dirty="0" smtClean="0">
                <a:solidFill>
                  <a:srgbClr val="FFFFCC"/>
                </a:solidFill>
              </a:rPr>
              <a:t> </a:t>
            </a:r>
            <a:r>
              <a:rPr lang="en-US" sz="2000" dirty="0">
                <a:solidFill>
                  <a:srgbClr val="FFFFCC"/>
                </a:solidFill>
              </a:rPr>
              <a:t>stresses that the arguments that led to the prediction of the various electromagnetic AB effects apply equally well to any other gauge-invariant quantum theory. In the standard model of particle physics, the strong and weak nuclear interactions are also described by gauge-invariant theories. So one may expect that particle-physics experimenters will be looking for new AB effects in new domains</a:t>
            </a:r>
            <a:r>
              <a:rPr lang="en-US" sz="2000" dirty="0" smtClean="0">
                <a:solidFill>
                  <a:srgbClr val="FFFFCC"/>
                </a:solidFill>
              </a:rPr>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14789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04800"/>
            <a:ext cx="8229600" cy="1143000"/>
          </a:xfrm>
        </p:spPr>
        <p:txBody>
          <a:bodyPr>
            <a:noAutofit/>
          </a:bodyPr>
          <a:lstStyle/>
          <a:p>
            <a:r>
              <a:rPr lang="en-US" sz="3200" dirty="0"/>
              <a:t>Physical consequences of a </a:t>
            </a:r>
            <a:br>
              <a:rPr lang="en-US" sz="3200" dirty="0"/>
            </a:br>
            <a:r>
              <a:rPr lang="en-US" sz="3200" dirty="0"/>
              <a:t>gauge-invariant quantum theory: </a:t>
            </a:r>
            <a:br>
              <a:rPr lang="en-US" sz="3200" dirty="0"/>
            </a:br>
            <a:r>
              <a:rPr lang="en-US" sz="3200" dirty="0" err="1"/>
              <a:t>Aharonov-Bohm</a:t>
            </a:r>
            <a:r>
              <a:rPr lang="en-US" sz="3200" dirty="0"/>
              <a:t> effect in QCD</a:t>
            </a:r>
            <a:r>
              <a:rPr lang="en-US" sz="3200" dirty="0" smtClean="0"/>
              <a:t>!!</a:t>
            </a:r>
            <a:endParaRPr lang="en-US" sz="3200" dirty="0"/>
          </a:p>
        </p:txBody>
      </p:sp>
      <p:sp>
        <p:nvSpPr>
          <p:cNvPr id="21" name="Footer Placeholder 2"/>
          <p:cNvSpPr>
            <a:spLocks noGrp="1"/>
          </p:cNvSpPr>
          <p:nvPr>
            <p:ph type="ftr" sz="quarter" idx="11"/>
          </p:nvPr>
        </p:nvSpPr>
        <p:spPr/>
        <p:txBody>
          <a:bodyPr/>
          <a:lstStyle/>
          <a:p>
            <a:r>
              <a:rPr lang="en-US" smtClean="0"/>
              <a:t>C. Aidala, Notre Dame, January 29, 2014</a:t>
            </a:r>
            <a:endParaRPr lang="en-US" dirty="0"/>
          </a:p>
        </p:txBody>
      </p:sp>
      <p:sp>
        <p:nvSpPr>
          <p:cNvPr id="1563652" name="Text Box 4"/>
          <p:cNvSpPr txBox="1">
            <a:spLocks noChangeArrowheads="1"/>
          </p:cNvSpPr>
          <p:nvPr/>
        </p:nvSpPr>
        <p:spPr bwMode="auto">
          <a:xfrm>
            <a:off x="228600" y="1748135"/>
            <a:ext cx="4227512" cy="646331"/>
          </a:xfrm>
          <a:prstGeom prst="rect">
            <a:avLst/>
          </a:prstGeom>
          <a:noFill/>
          <a:ln w="28575">
            <a:solidFill>
              <a:srgbClr val="0000FF"/>
            </a:solidFill>
            <a:miter lim="800000"/>
            <a:headEnd/>
            <a:tailEnd/>
          </a:ln>
          <a:effectLst/>
        </p:spPr>
        <p:txBody>
          <a:bodyPr wrap="square">
            <a:spAutoFit/>
          </a:bodyPr>
          <a:lstStyle/>
          <a:p>
            <a:pPr algn="ctr"/>
            <a:r>
              <a:rPr lang="en-US" b="1" dirty="0" smtClean="0">
                <a:solidFill>
                  <a:srgbClr val="FFFFCC"/>
                </a:solidFill>
                <a:latin typeface="Times" charset="0"/>
              </a:rPr>
              <a:t>Deep-inelastic lepton-nucleon scattering: </a:t>
            </a:r>
            <a:r>
              <a:rPr lang="en-US" b="1" dirty="0">
                <a:solidFill>
                  <a:srgbClr val="FFFFCC"/>
                </a:solidFill>
                <a:latin typeface="Times" charset="0"/>
              </a:rPr>
              <a:t>A</a:t>
            </a:r>
            <a:r>
              <a:rPr lang="en-US" b="1" dirty="0" smtClean="0">
                <a:solidFill>
                  <a:srgbClr val="FFFFCC"/>
                </a:solidFill>
                <a:latin typeface="Times" charset="0"/>
              </a:rPr>
              <a:t>ttractive final-state interactions</a:t>
            </a:r>
            <a:endParaRPr lang="en-US" b="1" dirty="0">
              <a:solidFill>
                <a:srgbClr val="FFFFCC"/>
              </a:solidFill>
              <a:latin typeface="Times" charset="0"/>
            </a:endParaRPr>
          </a:p>
        </p:txBody>
      </p:sp>
      <p:sp>
        <p:nvSpPr>
          <p:cNvPr id="1563653" name="Text Box 5"/>
          <p:cNvSpPr txBox="1">
            <a:spLocks noChangeArrowheads="1"/>
          </p:cNvSpPr>
          <p:nvPr/>
        </p:nvSpPr>
        <p:spPr bwMode="auto">
          <a:xfrm>
            <a:off x="4691742" y="1752600"/>
            <a:ext cx="4223658" cy="646331"/>
          </a:xfrm>
          <a:prstGeom prst="rect">
            <a:avLst/>
          </a:prstGeom>
          <a:noFill/>
          <a:ln w="28575">
            <a:solidFill>
              <a:srgbClr val="0000FF"/>
            </a:solidFill>
            <a:miter lim="800000"/>
            <a:headEnd/>
            <a:tailEnd/>
          </a:ln>
          <a:effectLst/>
        </p:spPr>
        <p:txBody>
          <a:bodyPr wrap="square">
            <a:spAutoFit/>
          </a:bodyPr>
          <a:lstStyle/>
          <a:p>
            <a:pPr algn="ctr"/>
            <a:r>
              <a:rPr lang="en-US" b="1" dirty="0">
                <a:solidFill>
                  <a:srgbClr val="FFFFCC"/>
                </a:solidFill>
                <a:latin typeface="Times" charset="0"/>
              </a:rPr>
              <a:t>Q</a:t>
            </a:r>
            <a:r>
              <a:rPr lang="en-US" b="1" dirty="0" smtClean="0">
                <a:solidFill>
                  <a:srgbClr val="FFFFCC"/>
                </a:solidFill>
                <a:latin typeface="Times" charset="0"/>
              </a:rPr>
              <a:t>uark-antiquark annihilation to leptons: </a:t>
            </a:r>
          </a:p>
          <a:p>
            <a:pPr algn="ctr"/>
            <a:r>
              <a:rPr lang="en-US" b="1" dirty="0" smtClean="0">
                <a:solidFill>
                  <a:srgbClr val="FFFFCC"/>
                </a:solidFill>
                <a:latin typeface="Times" charset="0"/>
              </a:rPr>
              <a:t>Repulsive initial-state interactions</a:t>
            </a:r>
            <a:endParaRPr lang="en-US" b="1" dirty="0">
              <a:solidFill>
                <a:srgbClr val="FFFFCC"/>
              </a:solidFill>
              <a:latin typeface="Times" charset="0"/>
            </a:endParaRPr>
          </a:p>
        </p:txBody>
      </p:sp>
      <p:sp>
        <p:nvSpPr>
          <p:cNvPr id="1563665" name="Text Box 17"/>
          <p:cNvSpPr txBox="1">
            <a:spLocks noChangeArrowheads="1"/>
          </p:cNvSpPr>
          <p:nvPr/>
        </p:nvSpPr>
        <p:spPr bwMode="auto">
          <a:xfrm>
            <a:off x="306388" y="5196114"/>
            <a:ext cx="1684307" cy="461665"/>
          </a:xfrm>
          <a:prstGeom prst="rect">
            <a:avLst/>
          </a:prstGeom>
          <a:noFill/>
          <a:ln w="9525">
            <a:noFill/>
            <a:miter lim="800000"/>
            <a:headEnd/>
            <a:tailEnd/>
          </a:ln>
          <a:effectLst/>
        </p:spPr>
        <p:txBody>
          <a:bodyPr wrap="none">
            <a:spAutoFit/>
          </a:bodyPr>
          <a:lstStyle/>
          <a:p>
            <a:pPr algn="l"/>
            <a:r>
              <a:rPr lang="en-US" sz="2400" b="1" dirty="0">
                <a:solidFill>
                  <a:srgbClr val="FFFFCC"/>
                </a:solidFill>
                <a:latin typeface="Times" charset="0"/>
              </a:rPr>
              <a:t>As a </a:t>
            </a:r>
            <a:r>
              <a:rPr lang="en-US" sz="2400" b="1" dirty="0" smtClean="0">
                <a:solidFill>
                  <a:srgbClr val="FFFFCC"/>
                </a:solidFill>
                <a:latin typeface="Times" charset="0"/>
              </a:rPr>
              <a:t>result:</a:t>
            </a:r>
            <a:endParaRPr lang="en-US" sz="2400" b="1" dirty="0">
              <a:solidFill>
                <a:srgbClr val="FFFFCC"/>
              </a:solidFill>
              <a:latin typeface="Times" charset="0"/>
            </a:endParaRPr>
          </a:p>
        </p:txBody>
      </p:sp>
      <p:grpSp>
        <p:nvGrpSpPr>
          <p:cNvPr id="10" name="Group 9"/>
          <p:cNvGrpSpPr/>
          <p:nvPr/>
        </p:nvGrpSpPr>
        <p:grpSpPr>
          <a:xfrm>
            <a:off x="1905000" y="5105400"/>
            <a:ext cx="6324600" cy="763153"/>
            <a:chOff x="1905000" y="5109649"/>
            <a:chExt cx="6324600" cy="763153"/>
          </a:xfrm>
        </p:grpSpPr>
        <p:grpSp>
          <p:nvGrpSpPr>
            <p:cNvPr id="8" name="Group 7"/>
            <p:cNvGrpSpPr/>
            <p:nvPr/>
          </p:nvGrpSpPr>
          <p:grpSpPr>
            <a:xfrm>
              <a:off x="1905000" y="5109649"/>
              <a:ext cx="6324600" cy="757751"/>
              <a:chOff x="1905000" y="5589896"/>
              <a:chExt cx="6324600" cy="757751"/>
            </a:xfrm>
          </p:grpSpPr>
          <p:sp>
            <p:nvSpPr>
              <p:cNvPr id="2" name="Rectangle 1"/>
              <p:cNvSpPr/>
              <p:nvPr/>
            </p:nvSpPr>
            <p:spPr>
              <a:xfrm>
                <a:off x="1981200" y="5638800"/>
                <a:ext cx="6248400" cy="70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5642797"/>
                <a:ext cx="1152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4400" y="5589896"/>
                <a:ext cx="739021" cy="738664"/>
              </a:xfrm>
              <a:prstGeom prst="rect">
                <a:avLst/>
              </a:prstGeom>
              <a:noFill/>
            </p:spPr>
            <p:txBody>
              <a:bodyPr wrap="square" rtlCol="0">
                <a:spAutoFit/>
              </a:bodyPr>
              <a:lstStyle/>
              <a:p>
                <a:r>
                  <a:rPr lang="en-US" sz="4200" dirty="0" smtClean="0"/>
                  <a:t>= - </a:t>
                </a:r>
                <a:endParaRPr lang="en-US" sz="4200" dirty="0"/>
              </a:p>
            </p:txBody>
          </p:sp>
          <p:sp>
            <p:nvSpPr>
              <p:cNvPr id="4" name="TextBox 3"/>
              <p:cNvSpPr txBox="1"/>
              <p:nvPr/>
            </p:nvSpPr>
            <p:spPr>
              <a:xfrm>
                <a:off x="3114550" y="5932928"/>
                <a:ext cx="1457450" cy="369332"/>
              </a:xfrm>
              <a:prstGeom prst="rect">
                <a:avLst/>
              </a:prstGeom>
              <a:noFill/>
            </p:spPr>
            <p:txBody>
              <a:bodyPr wrap="none" rtlCol="0">
                <a:spAutoFit/>
              </a:bodyPr>
              <a:lstStyle/>
              <a:p>
                <a:r>
                  <a:rPr lang="en-US" dirty="0" err="1" smtClean="0"/>
                  <a:t>e+p</a:t>
                </a:r>
                <a:r>
                  <a:rPr lang="en-US" dirty="0" smtClean="0"/>
                  <a:t> </a:t>
                </a:r>
                <a:r>
                  <a:rPr lang="en-US" dirty="0" smtClean="0">
                    <a:sym typeface="Wingdings" panose="05000000000000000000" pitchFamily="2" charset="2"/>
                  </a:rPr>
                  <a:t> </a:t>
                </a:r>
                <a:r>
                  <a:rPr lang="en-US" dirty="0" err="1" smtClean="0">
                    <a:sym typeface="Wingdings" panose="05000000000000000000" pitchFamily="2" charset="2"/>
                  </a:rPr>
                  <a:t>e+h+X</a:t>
                </a:r>
                <a:endParaRPr lang="en-US" dirty="0"/>
              </a:p>
            </p:txBody>
          </p:sp>
          <p:sp>
            <p:nvSpPr>
              <p:cNvPr id="18" name="TextBox 17"/>
              <p:cNvSpPr txBox="1"/>
              <p:nvPr/>
            </p:nvSpPr>
            <p:spPr>
              <a:xfrm>
                <a:off x="6549268" y="5941620"/>
                <a:ext cx="1680332" cy="369332"/>
              </a:xfrm>
              <a:prstGeom prst="rect">
                <a:avLst/>
              </a:prstGeom>
              <a:noFill/>
            </p:spPr>
            <p:txBody>
              <a:bodyPr wrap="none" rtlCol="0">
                <a:spAutoFit/>
              </a:bodyPr>
              <a:lstStyle/>
              <a:p>
                <a:r>
                  <a:rPr lang="en-US" dirty="0" err="1"/>
                  <a:t>p</a:t>
                </a:r>
                <a:r>
                  <a:rPr lang="en-US" dirty="0" err="1" smtClean="0"/>
                  <a:t>+p</a:t>
                </a:r>
                <a:r>
                  <a:rPr lang="en-US" dirty="0" smtClean="0"/>
                  <a:t> </a:t>
                </a:r>
                <a:r>
                  <a:rPr lang="en-US" dirty="0" smtClean="0">
                    <a:sym typeface="Wingdings" panose="05000000000000000000" pitchFamily="2" charset="2"/>
                  </a:rPr>
                  <a:t> </a:t>
                </a:r>
                <a:r>
                  <a:rPr lang="en-US" dirty="0" smtClean="0">
                    <a:latin typeface="Symbol" panose="05050102010706020507" pitchFamily="18" charset="2"/>
                    <a:sym typeface="Wingdings" panose="05000000000000000000" pitchFamily="2" charset="2"/>
                  </a:rPr>
                  <a:t>m</a:t>
                </a:r>
                <a:r>
                  <a:rPr lang="en-US" baseline="30000" dirty="0" smtClean="0">
                    <a:sym typeface="Wingdings" panose="05000000000000000000" pitchFamily="2" charset="2"/>
                  </a:rPr>
                  <a:t>+</a:t>
                </a:r>
                <a:r>
                  <a:rPr lang="en-US" dirty="0" smtClean="0">
                    <a:sym typeface="Wingdings" panose="05000000000000000000" pitchFamily="2" charset="2"/>
                  </a:rPr>
                  <a:t>+</a:t>
                </a:r>
                <a:r>
                  <a:rPr lang="en-US" dirty="0" smtClean="0">
                    <a:latin typeface="Symbol" panose="05050102010706020507" pitchFamily="18" charset="2"/>
                    <a:sym typeface="Wingdings" panose="05000000000000000000" pitchFamily="2" charset="2"/>
                  </a:rPr>
                  <a:t>m</a:t>
                </a:r>
                <a:r>
                  <a:rPr lang="en-US" baseline="30000" dirty="0" smtClean="0">
                    <a:sym typeface="Wingdings" panose="05000000000000000000" pitchFamily="2" charset="2"/>
                  </a:rPr>
                  <a:t>-</a:t>
                </a:r>
                <a:r>
                  <a:rPr lang="en-US" dirty="0" smtClean="0">
                    <a:sym typeface="Wingdings" panose="05000000000000000000" pitchFamily="2" charset="2"/>
                  </a:rPr>
                  <a:t>+X</a:t>
                </a:r>
                <a:endParaRPr lang="en-US" dirty="0"/>
              </a:p>
            </p:txBody>
          </p:sp>
          <p:sp>
            <p:nvSpPr>
              <p:cNvPr id="5" name="TextBox 4"/>
              <p:cNvSpPr txBox="1"/>
              <p:nvPr/>
            </p:nvSpPr>
            <p:spPr>
              <a:xfrm>
                <a:off x="1905000" y="5680754"/>
                <a:ext cx="1457450" cy="553998"/>
              </a:xfrm>
              <a:prstGeom prst="rect">
                <a:avLst/>
              </a:prstGeom>
              <a:noFill/>
            </p:spPr>
            <p:txBody>
              <a:bodyPr wrap="none" rtlCol="0">
                <a:spAutoFit/>
              </a:bodyPr>
              <a:lstStyle/>
              <a:p>
                <a:r>
                  <a:rPr lang="en-US" sz="3000" dirty="0" smtClean="0"/>
                  <a:t>(            )</a:t>
                </a:r>
                <a:endParaRPr lang="en-US" sz="3000" dirty="0"/>
              </a:p>
            </p:txBody>
          </p:sp>
        </p:grpSp>
        <p:grpSp>
          <p:nvGrpSpPr>
            <p:cNvPr id="9" name="Group 8"/>
            <p:cNvGrpSpPr/>
            <p:nvPr/>
          </p:nvGrpSpPr>
          <p:grpSpPr>
            <a:xfrm>
              <a:off x="5324350" y="5167952"/>
              <a:ext cx="1457450" cy="704850"/>
              <a:chOff x="5324350" y="5638800"/>
              <a:chExt cx="1457450" cy="70485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5638800"/>
                <a:ext cx="1152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324350" y="5701352"/>
                <a:ext cx="1457450" cy="553998"/>
              </a:xfrm>
              <a:prstGeom prst="rect">
                <a:avLst/>
              </a:prstGeom>
              <a:noFill/>
            </p:spPr>
            <p:txBody>
              <a:bodyPr wrap="none" rtlCol="0">
                <a:spAutoFit/>
              </a:bodyPr>
              <a:lstStyle/>
              <a:p>
                <a:r>
                  <a:rPr lang="en-US" sz="3000" dirty="0" smtClean="0"/>
                  <a:t>(            )</a:t>
                </a:r>
                <a:endParaRPr lang="en-US" sz="3000" dirty="0"/>
              </a:p>
            </p:txBody>
          </p:sp>
        </p:grpSp>
      </p:grpSp>
      <p:sp>
        <p:nvSpPr>
          <p:cNvPr id="26" name="Rectangle 25"/>
          <p:cNvSpPr/>
          <p:nvPr/>
        </p:nvSpPr>
        <p:spPr>
          <a:xfrm>
            <a:off x="76200" y="171271"/>
            <a:ext cx="2074607" cy="1200329"/>
          </a:xfrm>
          <a:prstGeom prst="rect">
            <a:avLst/>
          </a:prstGeom>
        </p:spPr>
        <p:txBody>
          <a:bodyPr wrap="none">
            <a:spAutoFit/>
          </a:bodyPr>
          <a:lstStyle/>
          <a:p>
            <a:r>
              <a:rPr lang="en-US" dirty="0" smtClean="0">
                <a:solidFill>
                  <a:srgbClr val="FFFFCC"/>
                </a:solidFill>
              </a:rPr>
              <a:t>See e.g. </a:t>
            </a:r>
            <a:r>
              <a:rPr lang="en-US" dirty="0" err="1" smtClean="0">
                <a:solidFill>
                  <a:srgbClr val="FFFFCC"/>
                </a:solidFill>
              </a:rPr>
              <a:t>Pijlman</a:t>
            </a:r>
            <a:r>
              <a:rPr lang="en-US" dirty="0" smtClean="0">
                <a:solidFill>
                  <a:srgbClr val="FFFFCC"/>
                </a:solidFill>
              </a:rPr>
              <a:t>, </a:t>
            </a:r>
          </a:p>
          <a:p>
            <a:r>
              <a:rPr lang="en-US" dirty="0" err="1" smtClean="0">
                <a:solidFill>
                  <a:srgbClr val="FFFFCC"/>
                </a:solidFill>
              </a:rPr>
              <a:t>hep-ph</a:t>
            </a:r>
            <a:r>
              <a:rPr lang="en-US" dirty="0" smtClean="0">
                <a:solidFill>
                  <a:srgbClr val="FFFFCC"/>
                </a:solidFill>
              </a:rPr>
              <a:t>/0604226 or</a:t>
            </a:r>
            <a:r>
              <a:rPr lang="en-US" dirty="0" smtClean="0"/>
              <a:t> </a:t>
            </a:r>
          </a:p>
          <a:p>
            <a:r>
              <a:rPr lang="en-US" dirty="0" smtClean="0">
                <a:solidFill>
                  <a:srgbClr val="FFFFCC"/>
                </a:solidFill>
              </a:rPr>
              <a:t>Sivers, </a:t>
            </a:r>
          </a:p>
          <a:p>
            <a:r>
              <a:rPr lang="en-US" dirty="0" smtClean="0">
                <a:solidFill>
                  <a:srgbClr val="FFFFCC"/>
                </a:solidFill>
              </a:rPr>
              <a:t>arXiv:1109.2521</a:t>
            </a:r>
            <a:endParaRPr lang="en-US" dirty="0">
              <a:solidFill>
                <a:srgbClr val="FFFFCC"/>
              </a:solidFill>
            </a:endParaRPr>
          </a:p>
        </p:txBody>
      </p:sp>
      <p:pic>
        <p:nvPicPr>
          <p:cNvPr id="27" name="Picture 7"/>
          <p:cNvPicPr>
            <a:picLocks noChangeAspect="1" noChangeArrowheads="1"/>
          </p:cNvPicPr>
          <p:nvPr/>
        </p:nvPicPr>
        <p:blipFill>
          <a:blip r:embed="rId4" cstate="print"/>
          <a:srcRect/>
          <a:stretch>
            <a:fillRect/>
          </a:stretch>
        </p:blipFill>
        <p:spPr bwMode="auto">
          <a:xfrm>
            <a:off x="825398" y="2501900"/>
            <a:ext cx="7556602" cy="2084388"/>
          </a:xfrm>
          <a:prstGeom prst="rect">
            <a:avLst/>
          </a:prstGeom>
          <a:noFill/>
          <a:ln w="9525">
            <a:noFill/>
            <a:miter lim="800000"/>
            <a:headEnd/>
            <a:tailEnd/>
          </a:ln>
          <a:effectLst/>
        </p:spPr>
      </p:pic>
      <p:sp>
        <p:nvSpPr>
          <p:cNvPr id="25" name="Rectangle 24"/>
          <p:cNvSpPr/>
          <p:nvPr/>
        </p:nvSpPr>
        <p:spPr>
          <a:xfrm>
            <a:off x="1197444" y="2682657"/>
            <a:ext cx="6852460" cy="3108543"/>
          </a:xfrm>
          <a:prstGeom prst="rect">
            <a:avLst/>
          </a:prstGeom>
          <a:solidFill>
            <a:srgbClr val="00FFFF"/>
          </a:solidFill>
          <a:ln>
            <a:solidFill>
              <a:schemeClr val="tx1"/>
            </a:solidFill>
          </a:ln>
        </p:spPr>
        <p:txBody>
          <a:bodyPr wrap="square">
            <a:spAutoFit/>
          </a:bodyPr>
          <a:lstStyle/>
          <a:p>
            <a:pPr algn="ctr"/>
            <a:r>
              <a:rPr lang="en-US" sz="2800" i="1" dirty="0">
                <a:latin typeface="Times New Roman" panose="02020603050405020304" pitchFamily="18" charset="0"/>
                <a:cs typeface="Times New Roman" pitchFamily="18" charset="0"/>
              </a:rPr>
              <a:t>Simplicity of these two processes: </a:t>
            </a:r>
          </a:p>
          <a:p>
            <a:pPr algn="ctr"/>
            <a:r>
              <a:rPr lang="en-US" sz="2800" i="1" dirty="0">
                <a:latin typeface="Times New Roman" panose="02020603050405020304" pitchFamily="18" charset="0"/>
                <a:cs typeface="Times New Roman" pitchFamily="18" charset="0"/>
              </a:rPr>
              <a:t>Abelian vs. non-Abelian nature of the gauge group doesn’t play a major qualitative role.</a:t>
            </a:r>
          </a:p>
          <a:p>
            <a:pPr algn="ctr"/>
            <a:endParaRPr lang="en-US" sz="2800" i="1" dirty="0" smtClean="0">
              <a:latin typeface="Times New Roman" panose="02020603050405020304" pitchFamily="18" charset="0"/>
              <a:cs typeface="Times New Roman" pitchFamily="18" charset="0"/>
            </a:endParaRPr>
          </a:p>
          <a:p>
            <a:pPr algn="ctr"/>
            <a:r>
              <a:rPr lang="en-US" sz="2800" i="1" dirty="0" smtClean="0">
                <a:latin typeface="Times New Roman" panose="02020603050405020304" pitchFamily="18" charset="0"/>
                <a:cs typeface="Times New Roman" pitchFamily="18" charset="0"/>
              </a:rPr>
              <a:t>BUT: In QCD e</a:t>
            </a:r>
            <a:r>
              <a:rPr lang="en-US" sz="2800" i="1" dirty="0" smtClean="0">
                <a:latin typeface="Times New Roman" panose="02020603050405020304" pitchFamily="18" charset="0"/>
                <a:cs typeface="Times New Roman" pitchFamily="18" charset="0"/>
                <a:sym typeface="Wingdings" panose="05000000000000000000" pitchFamily="2" charset="2"/>
              </a:rPr>
              <a:t>xpect additional, new effects due to specific </a:t>
            </a:r>
            <a:r>
              <a:rPr lang="en-US" sz="2800" i="1" u="sng" dirty="0" smtClean="0">
                <a:latin typeface="Times New Roman" panose="02020603050405020304" pitchFamily="18" charset="0"/>
                <a:cs typeface="Times New Roman" pitchFamily="18" charset="0"/>
                <a:sym typeface="Wingdings" panose="05000000000000000000" pitchFamily="2" charset="2"/>
              </a:rPr>
              <a:t>non-Abelian</a:t>
            </a:r>
            <a:r>
              <a:rPr lang="en-US" sz="2800" i="1" dirty="0" smtClean="0">
                <a:latin typeface="Times New Roman" panose="02020603050405020304" pitchFamily="18" charset="0"/>
                <a:cs typeface="Times New Roman" pitchFamily="18" charset="0"/>
                <a:sym typeface="Wingdings" panose="05000000000000000000" pitchFamily="2" charset="2"/>
              </a:rPr>
              <a:t> nature of the gauge group</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328216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0600"/>
          </a:xfrm>
        </p:spPr>
        <p:txBody>
          <a:bodyPr>
            <a:normAutofit fontScale="90000"/>
          </a:bodyPr>
          <a:lstStyle/>
          <a:p>
            <a:r>
              <a:rPr lang="en-US" dirty="0" smtClean="0"/>
              <a:t>QCD </a:t>
            </a:r>
            <a:r>
              <a:rPr lang="en-US" dirty="0" err="1" smtClean="0"/>
              <a:t>Aharonov-Bohm</a:t>
            </a:r>
            <a:r>
              <a:rPr lang="en-US" dirty="0" smtClean="0"/>
              <a:t> effect: </a:t>
            </a:r>
            <a:br>
              <a:rPr lang="en-US" dirty="0" smtClean="0"/>
            </a:br>
            <a:r>
              <a:rPr lang="en-US" dirty="0" smtClean="0"/>
              <a:t>Color entanglement</a:t>
            </a:r>
            <a:endParaRPr lang="en-US" dirty="0"/>
          </a:p>
        </p:txBody>
      </p:sp>
      <p:sp>
        <p:nvSpPr>
          <p:cNvPr id="3" name="Content Placeholder 2"/>
          <p:cNvSpPr>
            <a:spLocks noGrp="1"/>
          </p:cNvSpPr>
          <p:nvPr>
            <p:ph idx="1"/>
          </p:nvPr>
        </p:nvSpPr>
        <p:spPr>
          <a:xfrm>
            <a:off x="152400" y="1600200"/>
            <a:ext cx="5562600" cy="4525963"/>
          </a:xfrm>
        </p:spPr>
        <p:txBody>
          <a:bodyPr>
            <a:normAutofit/>
          </a:bodyPr>
          <a:lstStyle/>
          <a:p>
            <a:pPr marL="342900" lvl="1" indent="-342900">
              <a:buFontTx/>
              <a:buChar char="•"/>
            </a:pPr>
            <a:r>
              <a:rPr lang="en-US" dirty="0"/>
              <a:t>2010: Rogers and Mulders </a:t>
            </a:r>
            <a:r>
              <a:rPr lang="en-US" dirty="0" smtClean="0"/>
              <a:t>predict </a:t>
            </a:r>
            <a:r>
              <a:rPr lang="en-US" i="1" dirty="0"/>
              <a:t>color </a:t>
            </a:r>
            <a:r>
              <a:rPr lang="en-US" i="1" dirty="0" smtClean="0"/>
              <a:t>entanglement </a:t>
            </a:r>
            <a:r>
              <a:rPr lang="en-US" dirty="0" smtClean="0"/>
              <a:t>in processes </a:t>
            </a:r>
            <a:r>
              <a:rPr lang="en-US" dirty="0"/>
              <a:t>involving </a:t>
            </a:r>
            <a:r>
              <a:rPr lang="en-US" dirty="0" err="1"/>
              <a:t>p+p</a:t>
            </a:r>
            <a:r>
              <a:rPr lang="en-US" dirty="0"/>
              <a:t> production of hadrons if </a:t>
            </a:r>
            <a:r>
              <a:rPr lang="en-US" dirty="0" smtClean="0"/>
              <a:t>quark </a:t>
            </a:r>
            <a:r>
              <a:rPr lang="en-US" dirty="0"/>
              <a:t>transverse momentum taken into </a:t>
            </a:r>
            <a:r>
              <a:rPr lang="en-US" dirty="0" smtClean="0"/>
              <a:t>account</a:t>
            </a:r>
          </a:p>
          <a:p>
            <a:pPr marL="342900" lvl="1" indent="-342900">
              <a:buFontTx/>
              <a:buChar char="•"/>
            </a:pPr>
            <a:r>
              <a:rPr lang="en-US" dirty="0" smtClean="0"/>
              <a:t>Quarks become correlated between the two protons </a:t>
            </a:r>
            <a:r>
              <a:rPr lang="en-US" i="1" dirty="0" smtClean="0"/>
              <a:t>before</a:t>
            </a:r>
            <a:r>
              <a:rPr lang="en-US" dirty="0" smtClean="0"/>
              <a:t> they collide</a:t>
            </a:r>
            <a:endParaRPr lang="en-US" dirty="0"/>
          </a:p>
          <a:p>
            <a:pPr marL="342900" lvl="1" indent="-342900">
              <a:buFontTx/>
              <a:buChar char="•"/>
            </a:pPr>
            <a:r>
              <a:rPr lang="en-US" dirty="0"/>
              <a:t>C</a:t>
            </a:r>
            <a:r>
              <a:rPr lang="en-US" dirty="0" smtClean="0"/>
              <a:t>onsequence </a:t>
            </a:r>
            <a:r>
              <a:rPr lang="en-US" dirty="0"/>
              <a:t>of QCD specifically as a </a:t>
            </a:r>
            <a:r>
              <a:rPr lang="en-US" b="1" i="1" dirty="0"/>
              <a:t>non-Abelian</a:t>
            </a:r>
            <a:r>
              <a:rPr lang="en-US" dirty="0"/>
              <a:t> gauge </a:t>
            </a:r>
            <a:r>
              <a:rPr lang="en-US" dirty="0" smtClean="0"/>
              <a:t>theory!</a:t>
            </a:r>
            <a:endParaRPr lang="en-US" dirty="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pic>
        <p:nvPicPr>
          <p:cNvPr id="193537" name="Picture 1"/>
          <p:cNvPicPr>
            <a:picLocks noChangeAspect="1" noChangeArrowheads="1"/>
          </p:cNvPicPr>
          <p:nvPr/>
        </p:nvPicPr>
        <p:blipFill>
          <a:blip r:embed="rId4" cstate="print"/>
          <a:srcRect/>
          <a:stretch>
            <a:fillRect/>
          </a:stretch>
        </p:blipFill>
        <p:spPr bwMode="auto">
          <a:xfrm>
            <a:off x="5943600" y="1314271"/>
            <a:ext cx="3000375" cy="2362200"/>
          </a:xfrm>
          <a:prstGeom prst="rect">
            <a:avLst/>
          </a:prstGeom>
          <a:noFill/>
          <a:ln w="9525">
            <a:noFill/>
            <a:miter lim="800000"/>
            <a:headEnd/>
            <a:tailEnd/>
          </a:ln>
        </p:spPr>
      </p:pic>
      <p:graphicFrame>
        <p:nvGraphicFramePr>
          <p:cNvPr id="8" name="Object 7"/>
          <p:cNvGraphicFramePr>
            <a:graphicFrameLocks noChangeAspect="1"/>
          </p:cNvGraphicFramePr>
          <p:nvPr>
            <p:extLst>
              <p:ext uri="{D42A27DB-BD31-4B8C-83A1-F6EECF244321}">
                <p14:modId xmlns:p14="http://schemas.microsoft.com/office/powerpoint/2010/main" val="2756870056"/>
              </p:ext>
            </p:extLst>
          </p:nvPr>
        </p:nvGraphicFramePr>
        <p:xfrm>
          <a:off x="6324600" y="3905071"/>
          <a:ext cx="2311400" cy="488950"/>
        </p:xfrm>
        <a:graphic>
          <a:graphicData uri="http://schemas.openxmlformats.org/presentationml/2006/ole">
            <mc:AlternateContent xmlns:mc="http://schemas.openxmlformats.org/markup-compatibility/2006">
              <mc:Choice xmlns:v="urn:schemas-microsoft-com:vml" Requires="v">
                <p:oleObj spid="_x0000_s467011" name="Equation" r:id="rId5" imgW="1244520" imgH="215640" progId="Equation.3">
                  <p:embed/>
                </p:oleObj>
              </mc:Choice>
              <mc:Fallback>
                <p:oleObj name="Equation" r:id="rId5" imgW="12445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905071"/>
                        <a:ext cx="2311400" cy="488950"/>
                      </a:xfrm>
                      <a:prstGeom prst="rect">
                        <a:avLst/>
                      </a:prstGeom>
                      <a:solidFill>
                        <a:schemeClr val="bg1"/>
                      </a:solidFill>
                    </p:spPr>
                  </p:pic>
                </p:oleObj>
              </mc:Fallback>
            </mc:AlternateContent>
          </a:graphicData>
        </a:graphic>
      </p:graphicFrame>
      <p:sp>
        <p:nvSpPr>
          <p:cNvPr id="9" name="TextBox 8"/>
          <p:cNvSpPr txBox="1"/>
          <p:nvPr/>
        </p:nvSpPr>
        <p:spPr>
          <a:xfrm>
            <a:off x="5791200" y="4590871"/>
            <a:ext cx="3310523" cy="1200329"/>
          </a:xfrm>
          <a:prstGeom prst="rect">
            <a:avLst/>
          </a:prstGeom>
          <a:noFill/>
        </p:spPr>
        <p:txBody>
          <a:bodyPr wrap="square" rtlCol="0">
            <a:spAutoFit/>
          </a:bodyPr>
          <a:lstStyle/>
          <a:p>
            <a:r>
              <a:rPr lang="en-US" dirty="0" smtClean="0">
                <a:solidFill>
                  <a:srgbClr val="FFFFCC"/>
                </a:solidFill>
              </a:rPr>
              <a:t>Color flow can’t be described as flow in the two gluons separately.  Requires simultaneous presence of both.</a:t>
            </a:r>
            <a:endParaRPr lang="en-US" dirty="0">
              <a:solidFill>
                <a:srgbClr val="FFFFCC"/>
              </a:solidFill>
            </a:endParaRPr>
          </a:p>
        </p:txBody>
      </p:sp>
      <p:sp>
        <p:nvSpPr>
          <p:cNvPr id="10" name="Rectangle 9"/>
          <p:cNvSpPr/>
          <p:nvPr/>
        </p:nvSpPr>
        <p:spPr>
          <a:xfrm>
            <a:off x="6124575" y="3295471"/>
            <a:ext cx="2165978" cy="353943"/>
          </a:xfrm>
          <a:prstGeom prst="rect">
            <a:avLst/>
          </a:prstGeom>
        </p:spPr>
        <p:txBody>
          <a:bodyPr wrap="none">
            <a:spAutoFit/>
          </a:bodyPr>
          <a:lstStyle/>
          <a:p>
            <a:r>
              <a:rPr lang="en-US" sz="1700" dirty="0" smtClean="0"/>
              <a:t>PRD 81:094006 (2010)</a:t>
            </a:r>
            <a:endParaRPr lang="en-US" sz="17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368798598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Notre Dame, January 29, 2014</a:t>
            </a:r>
            <a:endParaRPr lang="en-US" dirty="0"/>
          </a:p>
        </p:txBody>
      </p:sp>
      <p:grpSp>
        <p:nvGrpSpPr>
          <p:cNvPr id="44" name="Group 43"/>
          <p:cNvGrpSpPr/>
          <p:nvPr/>
        </p:nvGrpSpPr>
        <p:grpSpPr>
          <a:xfrm>
            <a:off x="258633" y="3810000"/>
            <a:ext cx="3940610" cy="2929627"/>
            <a:chOff x="258633" y="3810000"/>
            <a:chExt cx="3940610" cy="2929627"/>
          </a:xfrm>
        </p:grpSpPr>
        <p:pic>
          <p:nvPicPr>
            <p:cNvPr id="621572" name="Picture 4"/>
            <p:cNvPicPr>
              <a:picLocks noChangeAspect="1" noChangeArrowheads="1"/>
            </p:cNvPicPr>
            <p:nvPr/>
          </p:nvPicPr>
          <p:blipFill>
            <a:blip r:embed="rId3" cstate="print"/>
            <a:srcRect/>
            <a:stretch>
              <a:fillRect/>
            </a:stretch>
          </p:blipFill>
          <p:spPr bwMode="auto">
            <a:xfrm>
              <a:off x="304800" y="3810000"/>
              <a:ext cx="3894443" cy="2929627"/>
            </a:xfrm>
            <a:prstGeom prst="rect">
              <a:avLst/>
            </a:prstGeom>
            <a:noFill/>
            <a:ln w="9525">
              <a:noFill/>
              <a:miter lim="800000"/>
              <a:headEnd/>
              <a:tailEnd/>
            </a:ln>
          </p:spPr>
        </p:pic>
        <p:sp>
          <p:nvSpPr>
            <p:cNvPr id="39" name="TextBox 38"/>
            <p:cNvSpPr txBox="1"/>
            <p:nvPr/>
          </p:nvSpPr>
          <p:spPr>
            <a:xfrm rot="16200000">
              <a:off x="-31671" y="4439344"/>
              <a:ext cx="1042273" cy="461665"/>
            </a:xfrm>
            <a:prstGeom prst="rect">
              <a:avLst/>
            </a:prstGeom>
            <a:noFill/>
          </p:spPr>
          <p:txBody>
            <a:bodyPr wrap="none" rtlCol="0">
              <a:spAutoFit/>
            </a:bodyPr>
            <a:lstStyle/>
            <a:p>
              <a:r>
                <a:rPr lang="en-US" dirty="0" smtClean="0">
                  <a:solidFill>
                    <a:schemeClr val="tx1"/>
                  </a:solidFill>
                </a:rPr>
                <a:t>d</a:t>
              </a:r>
              <a:r>
                <a:rPr lang="en-US" dirty="0" smtClean="0">
                  <a:solidFill>
                    <a:schemeClr val="tx1"/>
                  </a:solidFill>
                  <a:latin typeface="Symbol" pitchFamily="18" charset="2"/>
                </a:rPr>
                <a:t>s</a:t>
              </a:r>
              <a:r>
                <a:rPr lang="en-US" dirty="0" smtClean="0">
                  <a:solidFill>
                    <a:schemeClr val="tx1"/>
                  </a:solidFill>
                </a:rPr>
                <a:t>/</a:t>
              </a:r>
              <a:r>
                <a:rPr lang="en-US" dirty="0" err="1" smtClean="0">
                  <a:solidFill>
                    <a:schemeClr val="tx1"/>
                  </a:solidFill>
                </a:rPr>
                <a:t>dp</a:t>
              </a:r>
              <a:r>
                <a:rPr lang="en-US" baseline="-25000" dirty="0" err="1" smtClean="0">
                  <a:solidFill>
                    <a:schemeClr val="tx1"/>
                  </a:solidFill>
                </a:rPr>
                <a:t>T</a:t>
              </a:r>
              <a:endParaRPr lang="en-US" baseline="-25000" dirty="0">
                <a:solidFill>
                  <a:schemeClr val="tx1"/>
                </a:solidFill>
              </a:endParaRPr>
            </a:p>
          </p:txBody>
        </p:sp>
        <p:sp>
          <p:nvSpPr>
            <p:cNvPr id="38" name="TextBox 37"/>
            <p:cNvSpPr txBox="1"/>
            <p:nvPr/>
          </p:nvSpPr>
          <p:spPr>
            <a:xfrm>
              <a:off x="3047999"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grpSp>
        <p:nvGrpSpPr>
          <p:cNvPr id="30" name="Group 29"/>
          <p:cNvGrpSpPr/>
          <p:nvPr/>
        </p:nvGrpSpPr>
        <p:grpSpPr>
          <a:xfrm>
            <a:off x="4572000" y="1143000"/>
            <a:ext cx="4575530" cy="3429000"/>
            <a:chOff x="4358505" y="1143000"/>
            <a:chExt cx="4789025" cy="3476625"/>
          </a:xfrm>
        </p:grpSpPr>
        <p:pic>
          <p:nvPicPr>
            <p:cNvPr id="13" name="Picture 2"/>
            <p:cNvPicPr>
              <a:picLocks noChangeAspect="1" noChangeArrowheads="1"/>
            </p:cNvPicPr>
            <p:nvPr/>
          </p:nvPicPr>
          <p:blipFill>
            <a:blip r:embed="rId4" cstate="print"/>
            <a:srcRect/>
            <a:stretch>
              <a:fillRect/>
            </a:stretch>
          </p:blipFill>
          <p:spPr bwMode="auto">
            <a:xfrm>
              <a:off x="4358505" y="1143000"/>
              <a:ext cx="4789025" cy="3476625"/>
            </a:xfrm>
            <a:prstGeom prst="rect">
              <a:avLst/>
            </a:prstGeom>
            <a:noFill/>
            <a:ln w="9525">
              <a:noFill/>
              <a:miter lim="800000"/>
              <a:headEnd/>
              <a:tailEnd/>
            </a:ln>
          </p:spPr>
        </p:pic>
        <p:sp>
          <p:nvSpPr>
            <p:cNvPr id="17" name="TextBox 16"/>
            <p:cNvSpPr txBox="1"/>
            <p:nvPr/>
          </p:nvSpPr>
          <p:spPr>
            <a:xfrm>
              <a:off x="6921674" y="1500052"/>
              <a:ext cx="1727029" cy="1404231"/>
            </a:xfrm>
            <a:prstGeom prst="rect">
              <a:avLst/>
            </a:prstGeom>
            <a:solidFill>
              <a:schemeClr val="bg1">
                <a:lumMod val="95000"/>
              </a:schemeClr>
            </a:solidFill>
          </p:spPr>
          <p:txBody>
            <a:bodyPr wrap="square" rtlCol="0">
              <a:spAutoFit/>
            </a:bodyPr>
            <a:lstStyle/>
            <a:p>
              <a:r>
                <a:rPr lang="en-US" sz="2100" dirty="0" smtClean="0">
                  <a:solidFill>
                    <a:schemeClr val="tx1"/>
                  </a:solidFill>
                </a:rPr>
                <a:t>Z boson production,</a:t>
              </a:r>
            </a:p>
            <a:p>
              <a:r>
                <a:rPr lang="en-US" sz="2100" dirty="0" err="1" smtClean="0">
                  <a:solidFill>
                    <a:schemeClr val="tx1"/>
                  </a:solidFill>
                </a:rPr>
                <a:t>Tevatron</a:t>
              </a:r>
              <a:r>
                <a:rPr lang="en-US" sz="2100" dirty="0" smtClean="0">
                  <a:solidFill>
                    <a:schemeClr val="tx1"/>
                  </a:solidFill>
                </a:rPr>
                <a:t> CDF</a:t>
              </a:r>
              <a:endParaRPr lang="en-US" sz="2100" dirty="0">
                <a:solidFill>
                  <a:schemeClr val="tx1"/>
                </a:solidFill>
              </a:endParaRPr>
            </a:p>
          </p:txBody>
        </p:sp>
      </p:grpSp>
      <p:sp>
        <p:nvSpPr>
          <p:cNvPr id="2" name="Title 1"/>
          <p:cNvSpPr>
            <a:spLocks noGrp="1"/>
          </p:cNvSpPr>
          <p:nvPr>
            <p:ph type="title"/>
          </p:nvPr>
        </p:nvSpPr>
        <p:spPr>
          <a:xfrm>
            <a:off x="457200" y="87775"/>
            <a:ext cx="8229600" cy="914400"/>
          </a:xfrm>
        </p:spPr>
        <p:txBody>
          <a:bodyPr>
            <a:noAutofit/>
          </a:bodyPr>
          <a:lstStyle/>
          <a:p>
            <a:r>
              <a:rPr lang="en-US" sz="3600" dirty="0"/>
              <a:t>Testing the </a:t>
            </a:r>
            <a:r>
              <a:rPr lang="en-US" sz="3600" dirty="0" err="1"/>
              <a:t>Aharonov-Bohm</a:t>
            </a:r>
            <a:r>
              <a:rPr lang="en-US" sz="3600" dirty="0"/>
              <a:t> effect in QCD as a non-Abelian gauge theory</a:t>
            </a:r>
            <a:endParaRPr lang="en-US" sz="3500" dirty="0"/>
          </a:p>
        </p:txBody>
      </p:sp>
      <p:sp>
        <p:nvSpPr>
          <p:cNvPr id="3" name="Content Placeholder 2"/>
          <p:cNvSpPr>
            <a:spLocks noGrp="1"/>
          </p:cNvSpPr>
          <p:nvPr>
            <p:ph idx="1"/>
          </p:nvPr>
        </p:nvSpPr>
        <p:spPr>
          <a:xfrm>
            <a:off x="228600" y="1143000"/>
            <a:ext cx="4191000" cy="2819400"/>
          </a:xfrm>
        </p:spPr>
        <p:txBody>
          <a:bodyPr>
            <a:normAutofit fontScale="92500" lnSpcReduction="10000"/>
          </a:bodyPr>
          <a:lstStyle/>
          <a:p>
            <a:r>
              <a:rPr lang="en-US" sz="2200" dirty="0" smtClean="0"/>
              <a:t>Don’t know what to expect from color-entangled quarks </a:t>
            </a:r>
            <a:r>
              <a:rPr lang="en-US" sz="2200" dirty="0" smtClean="0">
                <a:sym typeface="Wingdings" panose="05000000000000000000" pitchFamily="2" charset="2"/>
              </a:rPr>
              <a:t> </a:t>
            </a:r>
            <a:r>
              <a:rPr lang="en-US" sz="2200" dirty="0" smtClean="0"/>
              <a:t>Look for contradiction with predictions for the case of </a:t>
            </a:r>
            <a:r>
              <a:rPr lang="en-US" sz="2200" i="1" dirty="0" smtClean="0"/>
              <a:t>no</a:t>
            </a:r>
            <a:r>
              <a:rPr lang="en-US" sz="2200" dirty="0" smtClean="0"/>
              <a:t> color entanglement</a:t>
            </a:r>
          </a:p>
          <a:p>
            <a:r>
              <a:rPr lang="en-US" sz="2200" dirty="0" smtClean="0"/>
              <a:t>But first need to parameterize (unpolarized) transverse-momentum-dependent parton distribution functions from world data—never looked at before!</a:t>
            </a:r>
          </a:p>
        </p:txBody>
      </p:sp>
      <p:sp>
        <p:nvSpPr>
          <p:cNvPr id="6" name="Slide Number Placeholder 5"/>
          <p:cNvSpPr>
            <a:spLocks noGrp="1"/>
          </p:cNvSpPr>
          <p:nvPr>
            <p:ph type="sldNum" sz="quarter" idx="12"/>
          </p:nvPr>
        </p:nvSpPr>
        <p:spPr/>
        <p:txBody>
          <a:bodyPr/>
          <a:lstStyle/>
          <a:p>
            <a:fld id="{9CCA4942-7CEE-491C-9F3A-ADE7BC2C4973}" type="slidenum">
              <a:rPr lang="en-US" smtClean="0"/>
              <a:pPr/>
              <a:t>37</a:t>
            </a:fld>
            <a:endParaRPr lang="en-US"/>
          </a:p>
        </p:txBody>
      </p:sp>
      <p:sp>
        <p:nvSpPr>
          <p:cNvPr id="16" name="Oval 15"/>
          <p:cNvSpPr/>
          <p:nvPr/>
        </p:nvSpPr>
        <p:spPr>
          <a:xfrm rot="592611">
            <a:off x="4893160" y="1494711"/>
            <a:ext cx="764237"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52415" y="4495800"/>
            <a:ext cx="1338584" cy="877163"/>
          </a:xfrm>
          <a:prstGeom prst="rect">
            <a:avLst/>
          </a:prstGeom>
          <a:noFill/>
        </p:spPr>
        <p:txBody>
          <a:bodyPr wrap="square" rtlCol="0">
            <a:spAutoFit/>
          </a:bodyPr>
          <a:lstStyle/>
          <a:p>
            <a:r>
              <a:rPr lang="en-US" sz="1700" u="sng" dirty="0" smtClean="0">
                <a:solidFill>
                  <a:schemeClr val="tx1"/>
                </a:solidFill>
              </a:rPr>
              <a:t>C.A. Aidala</a:t>
            </a:r>
            <a:r>
              <a:rPr lang="en-US" sz="1700" dirty="0" smtClean="0">
                <a:solidFill>
                  <a:schemeClr val="tx1"/>
                </a:solidFill>
              </a:rPr>
              <a:t>, </a:t>
            </a:r>
          </a:p>
          <a:p>
            <a:r>
              <a:rPr lang="en-US" sz="1700" dirty="0" smtClean="0">
                <a:solidFill>
                  <a:schemeClr val="tx1"/>
                </a:solidFill>
              </a:rPr>
              <a:t>T.C. Rogers, in progress</a:t>
            </a:r>
            <a:endParaRPr lang="en-US" sz="1700" dirty="0">
              <a:solidFill>
                <a:schemeClr val="tx1"/>
              </a:solidFill>
            </a:endParaRPr>
          </a:p>
        </p:txBody>
      </p:sp>
      <p:grpSp>
        <p:nvGrpSpPr>
          <p:cNvPr id="45" name="Group 44"/>
          <p:cNvGrpSpPr/>
          <p:nvPr/>
        </p:nvGrpSpPr>
        <p:grpSpPr>
          <a:xfrm>
            <a:off x="4987810" y="3810000"/>
            <a:ext cx="3868809" cy="2929627"/>
            <a:chOff x="4987810" y="3810000"/>
            <a:chExt cx="3868809" cy="2929627"/>
          </a:xfrm>
        </p:grpSpPr>
        <p:pic>
          <p:nvPicPr>
            <p:cNvPr id="621573" name="Picture 5"/>
            <p:cNvPicPr>
              <a:picLocks noChangeAspect="1" noChangeArrowheads="1"/>
            </p:cNvPicPr>
            <p:nvPr/>
          </p:nvPicPr>
          <p:blipFill>
            <a:blip r:embed="rId5" cstate="print"/>
            <a:srcRect/>
            <a:stretch>
              <a:fillRect/>
            </a:stretch>
          </p:blipFill>
          <p:spPr bwMode="auto">
            <a:xfrm>
              <a:off x="5027502" y="3810000"/>
              <a:ext cx="3829117" cy="2929627"/>
            </a:xfrm>
            <a:prstGeom prst="rect">
              <a:avLst/>
            </a:prstGeom>
            <a:noFill/>
            <a:ln w="9525">
              <a:noFill/>
              <a:miter lim="800000"/>
              <a:headEnd/>
              <a:tailEnd/>
            </a:ln>
          </p:spPr>
        </p:pic>
        <p:sp>
          <p:nvSpPr>
            <p:cNvPr id="35" name="TextBox 34"/>
            <p:cNvSpPr txBox="1"/>
            <p:nvPr/>
          </p:nvSpPr>
          <p:spPr>
            <a:xfrm rot="16200000">
              <a:off x="4671866" y="4558759"/>
              <a:ext cx="1031998" cy="400110"/>
            </a:xfrm>
            <a:prstGeom prst="rect">
              <a:avLst/>
            </a:prstGeom>
            <a:noFill/>
          </p:spPr>
          <p:txBody>
            <a:bodyPr wrap="square" rtlCol="0">
              <a:spAutoFit/>
            </a:bodyPr>
            <a:lstStyle/>
            <a:p>
              <a:r>
                <a:rPr lang="en-US" sz="2000" dirty="0" smtClean="0">
                  <a:solidFill>
                    <a:schemeClr val="tx1"/>
                  </a:solidFill>
                </a:rPr>
                <a:t>d</a:t>
              </a:r>
              <a:r>
                <a:rPr lang="en-US" sz="2000" dirty="0" smtClean="0">
                  <a:solidFill>
                    <a:schemeClr val="tx1"/>
                  </a:solidFill>
                  <a:latin typeface="Symbol" pitchFamily="18" charset="2"/>
                </a:rPr>
                <a:t>s</a:t>
              </a:r>
              <a:r>
                <a:rPr lang="en-US" sz="2000" dirty="0" smtClean="0">
                  <a:solidFill>
                    <a:schemeClr val="tx1"/>
                  </a:solidFill>
                </a:rPr>
                <a:t>/</a:t>
              </a:r>
              <a:r>
                <a:rPr lang="en-US" sz="2000" dirty="0" err="1" smtClean="0">
                  <a:solidFill>
                    <a:schemeClr val="tx1"/>
                  </a:solidFill>
                </a:rPr>
                <a:t>dp</a:t>
              </a:r>
              <a:r>
                <a:rPr lang="en-US" sz="2000" baseline="-25000" dirty="0" err="1" smtClean="0">
                  <a:solidFill>
                    <a:schemeClr val="tx1"/>
                  </a:solidFill>
                </a:rPr>
                <a:t>T</a:t>
              </a:r>
              <a:endParaRPr lang="en-US" sz="2000" baseline="-25000" dirty="0">
                <a:solidFill>
                  <a:schemeClr val="tx1"/>
                </a:solidFill>
              </a:endParaRPr>
            </a:p>
          </p:txBody>
        </p:sp>
        <p:sp>
          <p:nvSpPr>
            <p:cNvPr id="34" name="TextBox 33"/>
            <p:cNvSpPr txBox="1"/>
            <p:nvPr/>
          </p:nvSpPr>
          <p:spPr>
            <a:xfrm>
              <a:off x="7696200"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cxnSp>
        <p:nvCxnSpPr>
          <p:cNvPr id="41" name="Straight Arrow Connector 40"/>
          <p:cNvCxnSpPr/>
          <p:nvPr/>
        </p:nvCxnSpPr>
        <p:spPr>
          <a:xfrm rot="16200000" flipH="1">
            <a:off x="4838700" y="3314700"/>
            <a:ext cx="2209800" cy="12192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8739" y="5562600"/>
            <a:ext cx="2089226" cy="461665"/>
          </a:xfrm>
          <a:prstGeom prst="rect">
            <a:avLst/>
          </a:prstGeom>
          <a:noFill/>
        </p:spPr>
        <p:txBody>
          <a:bodyPr wrap="none" rtlCol="0">
            <a:spAutoFit/>
          </a:bodyPr>
          <a:lstStyle/>
          <a:p>
            <a:r>
              <a:rPr lang="en-US" dirty="0" smtClean="0">
                <a:solidFill>
                  <a:schemeClr val="tx1"/>
                </a:solidFill>
              </a:rPr>
              <a:t>√s = 0.039 </a:t>
            </a:r>
            <a:r>
              <a:rPr lang="en-US" dirty="0" err="1" smtClean="0">
                <a:solidFill>
                  <a:schemeClr val="tx1"/>
                </a:solidFill>
              </a:rPr>
              <a:t>TeV</a:t>
            </a:r>
            <a:endParaRPr lang="en-US" dirty="0">
              <a:solidFill>
                <a:schemeClr val="tx1"/>
              </a:solidFill>
            </a:endParaRPr>
          </a:p>
        </p:txBody>
      </p:sp>
      <p:sp>
        <p:nvSpPr>
          <p:cNvPr id="22" name="TextBox 21"/>
          <p:cNvSpPr txBox="1"/>
          <p:nvPr/>
        </p:nvSpPr>
        <p:spPr>
          <a:xfrm>
            <a:off x="5982070" y="5562600"/>
            <a:ext cx="1935338" cy="461665"/>
          </a:xfrm>
          <a:prstGeom prst="rect">
            <a:avLst/>
          </a:prstGeom>
          <a:noFill/>
        </p:spPr>
        <p:txBody>
          <a:bodyPr wrap="none" rtlCol="0">
            <a:spAutoFit/>
          </a:bodyPr>
          <a:lstStyle/>
          <a:p>
            <a:r>
              <a:rPr lang="en-US" dirty="0" smtClean="0">
                <a:solidFill>
                  <a:schemeClr val="tx1"/>
                </a:solidFill>
              </a:rPr>
              <a:t>√s = 1.96 </a:t>
            </a:r>
            <a:r>
              <a:rPr lang="en-US" dirty="0" err="1" smtClean="0">
                <a:solidFill>
                  <a:schemeClr val="tx1"/>
                </a:solidFill>
              </a:rPr>
              <a:t>TeV</a:t>
            </a:r>
            <a:endParaRPr lang="en-US" dirty="0">
              <a:solidFill>
                <a:schemeClr val="tx1"/>
              </a:solidFill>
            </a:endParaRPr>
          </a:p>
        </p:txBody>
      </p:sp>
      <p:sp>
        <p:nvSpPr>
          <p:cNvPr id="5" name="Rectangle 4"/>
          <p:cNvSpPr/>
          <p:nvPr/>
        </p:nvSpPr>
        <p:spPr>
          <a:xfrm>
            <a:off x="914400" y="5146344"/>
            <a:ext cx="1617302" cy="369332"/>
          </a:xfrm>
          <a:prstGeom prst="rect">
            <a:avLst/>
          </a:prstGeom>
        </p:spPr>
        <p:txBody>
          <a:bodyPr wrap="none">
            <a:spAutoFit/>
          </a:bodyPr>
          <a:lstStyle/>
          <a:p>
            <a:r>
              <a:rPr lang="en-US" dirty="0" err="1" smtClean="0"/>
              <a:t>p+p</a:t>
            </a:r>
            <a:r>
              <a:rPr lang="en-US" dirty="0" smtClean="0"/>
              <a:t> </a:t>
            </a:r>
            <a:r>
              <a:rPr lang="en-US" dirty="0" smtClean="0">
                <a:sym typeface="Wingdings" panose="05000000000000000000" pitchFamily="2" charset="2"/>
              </a:rPr>
              <a:t> </a:t>
            </a:r>
            <a:r>
              <a:rPr lang="en-US" dirty="0" smtClean="0">
                <a:latin typeface="Symbol" panose="05050102010706020507" pitchFamily="18" charset="2"/>
                <a:sym typeface="Wingdings" panose="05000000000000000000" pitchFamily="2" charset="2"/>
              </a:rPr>
              <a:t>m</a:t>
            </a:r>
            <a:r>
              <a:rPr lang="en-US" baseline="30000" dirty="0" smtClean="0">
                <a:sym typeface="Wingdings" panose="05000000000000000000" pitchFamily="2" charset="2"/>
              </a:rPr>
              <a:t>+</a:t>
            </a:r>
            <a:r>
              <a:rPr lang="en-US" dirty="0" smtClean="0">
                <a:sym typeface="Wingdings" panose="05000000000000000000" pitchFamily="2" charset="2"/>
              </a:rPr>
              <a:t>+</a:t>
            </a:r>
            <a:r>
              <a:rPr lang="en-US" dirty="0" smtClean="0">
                <a:latin typeface="Symbol" panose="05050102010706020507" pitchFamily="18" charset="2"/>
                <a:sym typeface="Wingdings" panose="05000000000000000000" pitchFamily="2" charset="2"/>
              </a:rPr>
              <a:t>m</a:t>
            </a:r>
            <a:r>
              <a:rPr lang="en-US" baseline="30000" dirty="0" smtClean="0">
                <a:sym typeface="Wingdings" panose="05000000000000000000" pitchFamily="2" charset="2"/>
              </a:rPr>
              <a:t>-</a:t>
            </a:r>
            <a:r>
              <a:rPr lang="en-US" dirty="0" smtClean="0">
                <a:sym typeface="Wingdings" panose="05000000000000000000" pitchFamily="2" charset="2"/>
              </a:rPr>
              <a:t>+X</a:t>
            </a:r>
            <a:endParaRPr lang="en-US" dirty="0"/>
          </a:p>
        </p:txBody>
      </p:sp>
    </p:spTree>
    <p:extLst>
      <p:ext uri="{BB962C8B-B14F-4D97-AF65-F5344CB8AC3E}">
        <p14:creationId xmlns:p14="http://schemas.microsoft.com/office/powerpoint/2010/main" val="2927655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linds(horizontal)">
                                      <p:cBhvr>
                                        <p:cTn id="12" dur="500"/>
                                        <p:tgtEl>
                                          <p:spTgt spid="44"/>
                                        </p:tgtEl>
                                      </p:cBhvr>
                                    </p:animEffect>
                                  </p:childTnLst>
                                </p:cTn>
                              </p:par>
                              <p:par>
                                <p:cTn id="13" presetID="3" presetClass="entr" presetSubtype="1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linds(horizontal)">
                                      <p:cBhvr>
                                        <p:cTn id="15" dur="500"/>
                                        <p:tgtEl>
                                          <p:spTgt spid="4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par>
                                <p:cTn id="19" presetID="3"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linds(horizontal)">
                                      <p:cBhvr>
                                        <p:cTn id="21" dur="500"/>
                                        <p:tgtEl>
                                          <p:spTgt spid="4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691416" y="3505200"/>
            <a:ext cx="1709384" cy="1207532"/>
          </a:xfrm>
          <a:prstGeom prst="rect">
            <a:avLst/>
          </a:prstGeom>
        </p:spPr>
        <p:txBody>
          <a:bodyPr wrap="square">
            <a:spAutoFit/>
          </a:bodyPr>
          <a:lstStyle/>
          <a:p>
            <a:r>
              <a:rPr lang="en-US" dirty="0" err="1" smtClean="0">
                <a:solidFill>
                  <a:srgbClr val="FFFFCC"/>
                </a:solidFill>
              </a:rPr>
              <a:t>p+A</a:t>
            </a:r>
            <a:r>
              <a:rPr lang="en-US" dirty="0" smtClean="0">
                <a:solidFill>
                  <a:srgbClr val="FFFFCC"/>
                </a:solidFill>
              </a:rPr>
              <a:t> </a:t>
            </a:r>
            <a:r>
              <a:rPr lang="en-US" dirty="0" smtClean="0">
                <a:solidFill>
                  <a:srgbClr val="FFFFCC"/>
                </a:solidFill>
                <a:sym typeface="Wingdings" panose="05000000000000000000" pitchFamily="2" charset="2"/>
              </a:rPr>
              <a:t> </a:t>
            </a:r>
            <a:r>
              <a:rPr lang="en-US" dirty="0" smtClean="0">
                <a:solidFill>
                  <a:srgbClr val="FFFFCC"/>
                </a:solidFill>
                <a:latin typeface="Symbol" panose="05050102010706020507" pitchFamily="18" charset="2"/>
                <a:sym typeface="Wingdings" panose="05000000000000000000" pitchFamily="2" charset="2"/>
              </a:rPr>
              <a:t>m</a:t>
            </a:r>
            <a:r>
              <a:rPr lang="en-US" baseline="30000" dirty="0" smtClean="0">
                <a:solidFill>
                  <a:srgbClr val="FFFFCC"/>
                </a:solidFill>
                <a:sym typeface="Wingdings" panose="05000000000000000000" pitchFamily="2" charset="2"/>
              </a:rPr>
              <a:t>+</a:t>
            </a:r>
            <a:r>
              <a:rPr lang="en-US" dirty="0" smtClean="0">
                <a:solidFill>
                  <a:srgbClr val="FFFFCC"/>
                </a:solidFill>
                <a:sym typeface="Wingdings" panose="05000000000000000000" pitchFamily="2" charset="2"/>
              </a:rPr>
              <a:t>+</a:t>
            </a:r>
            <a:r>
              <a:rPr lang="en-US" dirty="0" smtClean="0">
                <a:solidFill>
                  <a:srgbClr val="FFFFCC"/>
                </a:solidFill>
                <a:latin typeface="Symbol" panose="05050102010706020507" pitchFamily="18" charset="2"/>
                <a:sym typeface="Wingdings" panose="05000000000000000000" pitchFamily="2" charset="2"/>
              </a:rPr>
              <a:t>m</a:t>
            </a:r>
            <a:r>
              <a:rPr lang="en-US" baseline="30000" dirty="0" smtClean="0">
                <a:solidFill>
                  <a:srgbClr val="FFFFCC"/>
                </a:solidFill>
                <a:sym typeface="Wingdings" panose="05000000000000000000" pitchFamily="2" charset="2"/>
              </a:rPr>
              <a:t>-</a:t>
            </a:r>
            <a:r>
              <a:rPr lang="en-US" dirty="0" smtClean="0">
                <a:solidFill>
                  <a:srgbClr val="FFFFCC"/>
                </a:solidFill>
                <a:sym typeface="Wingdings" panose="05000000000000000000" pitchFamily="2" charset="2"/>
              </a:rPr>
              <a:t>+X</a:t>
            </a:r>
          </a:p>
          <a:p>
            <a:r>
              <a:rPr lang="en-US" dirty="0" smtClean="0">
                <a:solidFill>
                  <a:srgbClr val="FFFFCC"/>
                </a:solidFill>
                <a:sym typeface="Wingdings" panose="05000000000000000000" pitchFamily="2" charset="2"/>
              </a:rPr>
              <a:t>for different invariant masses</a:t>
            </a:r>
            <a:endParaRPr lang="en-US" dirty="0">
              <a:solidFill>
                <a:srgbClr val="FFFFCC"/>
              </a:solidFill>
            </a:endParaRPr>
          </a:p>
        </p:txBody>
      </p:sp>
      <p:sp>
        <p:nvSpPr>
          <p:cNvPr id="2" name="Title 1"/>
          <p:cNvSpPr>
            <a:spLocks noGrp="1"/>
          </p:cNvSpPr>
          <p:nvPr>
            <p:ph type="title"/>
          </p:nvPr>
        </p:nvSpPr>
        <p:spPr/>
        <p:txBody>
          <a:bodyPr>
            <a:normAutofit fontScale="90000"/>
          </a:bodyPr>
          <a:lstStyle/>
          <a:p>
            <a:r>
              <a:rPr lang="en-US" dirty="0" smtClean="0"/>
              <a:t>Testing the </a:t>
            </a:r>
            <a:r>
              <a:rPr lang="en-US" dirty="0" err="1" smtClean="0"/>
              <a:t>Aharonov-Bohm</a:t>
            </a:r>
            <a:r>
              <a:rPr lang="en-US" dirty="0" smtClean="0"/>
              <a:t> effect in QCD as a non-Abelian gauge theory</a:t>
            </a:r>
            <a:endParaRPr lang="en-US" dirty="0"/>
          </a:p>
        </p:txBody>
      </p:sp>
      <p:sp>
        <p:nvSpPr>
          <p:cNvPr id="3" name="Footer Placeholder 2"/>
          <p:cNvSpPr>
            <a:spLocks noGrp="1"/>
          </p:cNvSpPr>
          <p:nvPr>
            <p:ph type="ftr" sz="quarter" idx="11"/>
          </p:nvPr>
        </p:nvSpPr>
        <p:spPr/>
        <p:txBody>
          <a:bodyPr/>
          <a:lstStyle/>
          <a:p>
            <a:r>
              <a:rPr lang="nn-NO" smtClean="0"/>
              <a:t>C. Aidala, Notre Dame, January 29, 2014</a:t>
            </a:r>
            <a:endParaRPr lang="en-US"/>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52800"/>
            <a:ext cx="3844098"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1676400"/>
            <a:ext cx="4191000" cy="1477328"/>
          </a:xfrm>
          <a:prstGeom prst="rect">
            <a:avLst/>
          </a:prstGeom>
          <a:noFill/>
        </p:spPr>
        <p:txBody>
          <a:bodyPr wrap="square" rtlCol="0">
            <a:spAutoFit/>
          </a:bodyPr>
          <a:lstStyle/>
          <a:p>
            <a:r>
              <a:rPr lang="en-US" dirty="0" smtClean="0">
                <a:solidFill>
                  <a:srgbClr val="FFFFCC"/>
                </a:solidFill>
              </a:rPr>
              <a:t>Will predictions based on fits to data where there should be no entanglement disagree with data from </a:t>
            </a:r>
            <a:r>
              <a:rPr lang="en-US" dirty="0" err="1" smtClean="0">
                <a:solidFill>
                  <a:srgbClr val="FFFFCC"/>
                </a:solidFill>
              </a:rPr>
              <a:t>p+p</a:t>
            </a:r>
            <a:r>
              <a:rPr lang="en-US" dirty="0" smtClean="0">
                <a:solidFill>
                  <a:srgbClr val="FFFFCC"/>
                </a:solidFill>
              </a:rPr>
              <a:t> to hadrons sensitive to quark intrinsic transverse momentum?</a:t>
            </a:r>
            <a:endParaRPr lang="en-US" dirty="0">
              <a:solidFill>
                <a:srgbClr val="FFFFCC"/>
              </a:solidFill>
            </a:endParaRPr>
          </a:p>
        </p:txBody>
      </p:sp>
      <p:sp>
        <p:nvSpPr>
          <p:cNvPr id="16" name="TextBox 15"/>
          <p:cNvSpPr txBox="1"/>
          <p:nvPr/>
        </p:nvSpPr>
        <p:spPr>
          <a:xfrm>
            <a:off x="519349" y="3290248"/>
            <a:ext cx="1919051" cy="369332"/>
          </a:xfrm>
          <a:prstGeom prst="rect">
            <a:avLst/>
          </a:prstGeom>
          <a:noFill/>
        </p:spPr>
        <p:txBody>
          <a:bodyPr wrap="none" rtlCol="0">
            <a:spAutoFit/>
          </a:bodyPr>
          <a:lstStyle/>
          <a:p>
            <a:r>
              <a:rPr lang="en-US" dirty="0" smtClean="0"/>
              <a:t>Landry et al., 2002</a:t>
            </a:r>
            <a:endParaRPr lang="en-US" dirty="0"/>
          </a:p>
        </p:txBody>
      </p:sp>
      <p:grpSp>
        <p:nvGrpSpPr>
          <p:cNvPr id="25" name="Group 24"/>
          <p:cNvGrpSpPr/>
          <p:nvPr/>
        </p:nvGrpSpPr>
        <p:grpSpPr>
          <a:xfrm>
            <a:off x="4648200" y="1676400"/>
            <a:ext cx="4443396" cy="4239902"/>
            <a:chOff x="4548204" y="1778676"/>
            <a:chExt cx="4443396" cy="423990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800" y="1778676"/>
              <a:ext cx="4417800" cy="4239902"/>
            </a:xfrm>
            <a:prstGeom prst="rect">
              <a:avLst/>
            </a:prstGeom>
          </p:spPr>
        </p:pic>
        <p:sp>
          <p:nvSpPr>
            <p:cNvPr id="17" name="Rectangle 16"/>
            <p:cNvSpPr/>
            <p:nvPr/>
          </p:nvSpPr>
          <p:spPr>
            <a:xfrm>
              <a:off x="5562600" y="1828800"/>
              <a:ext cx="2279791" cy="369332"/>
            </a:xfrm>
            <a:prstGeom prst="rect">
              <a:avLst/>
            </a:prstGeom>
          </p:spPr>
          <p:txBody>
            <a:bodyPr wrap="none">
              <a:spAutoFit/>
            </a:bodyPr>
            <a:lstStyle/>
            <a:p>
              <a:r>
                <a:rPr lang="en-US" dirty="0"/>
                <a:t>PRD82, 072001 (2010)</a:t>
              </a:r>
            </a:p>
          </p:txBody>
        </p:sp>
        <p:sp>
          <p:nvSpPr>
            <p:cNvPr id="24" name="Rectangle 23"/>
            <p:cNvSpPr/>
            <p:nvPr/>
          </p:nvSpPr>
          <p:spPr>
            <a:xfrm>
              <a:off x="4548204" y="5666096"/>
              <a:ext cx="3153684" cy="323165"/>
            </a:xfrm>
            <a:prstGeom prst="rect">
              <a:avLst/>
            </a:prstGeom>
          </p:spPr>
          <p:txBody>
            <a:bodyPr wrap="none">
              <a:spAutoFit/>
            </a:bodyPr>
            <a:lstStyle/>
            <a:p>
              <a:r>
                <a:rPr lang="en-US" sz="1500" b="1" dirty="0"/>
                <a:t>Out-of-plane momentum component</a:t>
              </a:r>
            </a:p>
          </p:txBody>
        </p:sp>
        <p:pic>
          <p:nvPicPr>
            <p:cNvPr id="26" name="Picture 76" descr="PHENIX big logo"/>
            <p:cNvPicPr>
              <a:picLocks noChangeAspect="1" noChangeArrowheads="1"/>
            </p:cNvPicPr>
            <p:nvPr/>
          </p:nvPicPr>
          <p:blipFill>
            <a:blip r:embed="rId4" cstate="print"/>
            <a:srcRect/>
            <a:stretch>
              <a:fillRect/>
            </a:stretch>
          </p:blipFill>
          <p:spPr bwMode="auto">
            <a:xfrm>
              <a:off x="5260043" y="2286000"/>
              <a:ext cx="1263853" cy="412126"/>
            </a:xfrm>
            <a:prstGeom prst="rect">
              <a:avLst/>
            </a:prstGeom>
            <a:noFill/>
          </p:spPr>
        </p:pic>
      </p:grpSp>
      <p:sp>
        <p:nvSpPr>
          <p:cNvPr id="19" name="TextBox 18"/>
          <p:cNvSpPr txBox="1"/>
          <p:nvPr/>
        </p:nvSpPr>
        <p:spPr>
          <a:xfrm>
            <a:off x="4724400" y="5867400"/>
            <a:ext cx="4286574" cy="646331"/>
          </a:xfrm>
          <a:prstGeom prst="rect">
            <a:avLst/>
          </a:prstGeom>
          <a:noFill/>
        </p:spPr>
        <p:txBody>
          <a:bodyPr wrap="square" rtlCol="0">
            <a:spAutoFit/>
          </a:bodyPr>
          <a:lstStyle/>
          <a:p>
            <a:r>
              <a:rPr lang="en-US" dirty="0" smtClean="0">
                <a:solidFill>
                  <a:srgbClr val="FFFFCC"/>
                </a:solidFill>
              </a:rPr>
              <a:t>Nearly back-to-back hadron production for different hadron transverse momenta</a:t>
            </a:r>
            <a:endParaRPr lang="en-US" dirty="0">
              <a:solidFill>
                <a:srgbClr val="FFFFCC"/>
              </a:solidFill>
            </a:endParaRPr>
          </a:p>
        </p:txBody>
      </p:sp>
      <p:sp>
        <p:nvSpPr>
          <p:cNvPr id="20" name="Slide Number Placeholder 19"/>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2799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Consequences </a:t>
            </a:r>
            <a:r>
              <a:rPr lang="en-US" dirty="0"/>
              <a:t>of QCD as a </a:t>
            </a:r>
            <a:br>
              <a:rPr lang="en-US" dirty="0"/>
            </a:br>
            <a:r>
              <a:rPr lang="en-US" dirty="0"/>
              <a:t>non-Abelian gauge theory: </a:t>
            </a:r>
            <a:br>
              <a:rPr lang="en-US" dirty="0"/>
            </a:br>
            <a:r>
              <a:rPr lang="en-US" dirty="0"/>
              <a:t>New predictions emerging</a:t>
            </a:r>
          </a:p>
        </p:txBody>
      </p:sp>
      <p:sp>
        <p:nvSpPr>
          <p:cNvPr id="9" name="Content Placeholder 8"/>
          <p:cNvSpPr>
            <a:spLocks noGrp="1"/>
          </p:cNvSpPr>
          <p:nvPr>
            <p:ph idx="1"/>
          </p:nvPr>
        </p:nvSpPr>
        <p:spPr>
          <a:xfrm>
            <a:off x="457200" y="1905001"/>
            <a:ext cx="8229600" cy="2514599"/>
          </a:xfrm>
        </p:spPr>
        <p:txBody>
          <a:bodyPr>
            <a:normAutofit fontScale="85000" lnSpcReduction="20000"/>
          </a:bodyPr>
          <a:lstStyle/>
          <a:p>
            <a:r>
              <a:rPr lang="en-US" dirty="0"/>
              <a:t>2013: Ted Rogers predicts novel spin asymmetries due to color entanglement. </a:t>
            </a:r>
          </a:p>
          <a:p>
            <a:r>
              <a:rPr lang="en-US" dirty="0"/>
              <a:t>No phenomenology yet, but 38 years after the discovery of huge transverse single-spin asymmetries (as well as spontaneous hyperon polarization in hadronic collisions), I’m hopeful that we may finally be on the right track!</a:t>
            </a:r>
          </a:p>
          <a:p>
            <a:endParaRPr lang="en-US" dirty="0"/>
          </a:p>
        </p:txBody>
      </p:sp>
      <p:sp>
        <p:nvSpPr>
          <p:cNvPr id="3" name="Footer Placeholder 2"/>
          <p:cNvSpPr>
            <a:spLocks noGrp="1"/>
          </p:cNvSpPr>
          <p:nvPr>
            <p:ph type="ftr" sz="quarter" idx="11"/>
          </p:nvPr>
        </p:nvSpPr>
        <p:spPr/>
        <p:txBody>
          <a:bodyPr/>
          <a:lstStyle/>
          <a:p>
            <a:r>
              <a:rPr lang="nn-NO" smtClean="0"/>
              <a:t>C. Aidala, Notre Dame, January 29, 2014</a:t>
            </a:r>
            <a:endParaRPr lang="en-US"/>
          </a:p>
        </p:txBody>
      </p:sp>
      <p:pic>
        <p:nvPicPr>
          <p:cNvPr id="8" name="Picture 4"/>
          <p:cNvPicPr>
            <a:picLocks noChangeAspect="1" noChangeArrowheads="1"/>
          </p:cNvPicPr>
          <p:nvPr/>
        </p:nvPicPr>
        <p:blipFill>
          <a:blip r:embed="rId2" cstate="print"/>
          <a:srcRect/>
          <a:stretch>
            <a:fillRect/>
          </a:stretch>
        </p:blipFill>
        <p:spPr bwMode="auto">
          <a:xfrm>
            <a:off x="152400" y="1828800"/>
            <a:ext cx="8839200" cy="2378749"/>
          </a:xfrm>
          <a:prstGeom prst="rect">
            <a:avLst/>
          </a:prstGeom>
          <a:noFill/>
          <a:ln w="9525">
            <a:noFill/>
            <a:miter lim="800000"/>
            <a:headEnd/>
            <a:tailEnd/>
          </a:ln>
          <a:effectLst/>
        </p:spPr>
      </p:pic>
      <p:grpSp>
        <p:nvGrpSpPr>
          <p:cNvPr id="11" name="Group 10"/>
          <p:cNvGrpSpPr/>
          <p:nvPr/>
        </p:nvGrpSpPr>
        <p:grpSpPr>
          <a:xfrm>
            <a:off x="176150" y="4267200"/>
            <a:ext cx="8763000" cy="2438400"/>
            <a:chOff x="152400" y="3124200"/>
            <a:chExt cx="8763000" cy="2964261"/>
          </a:xfrm>
        </p:grpSpPr>
        <p:sp>
          <p:nvSpPr>
            <p:cNvPr id="12" name="Rectangle 11"/>
            <p:cNvSpPr/>
            <p:nvPr/>
          </p:nvSpPr>
          <p:spPr>
            <a:xfrm>
              <a:off x="152400" y="3124200"/>
              <a:ext cx="8763000" cy="2964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310" y="3386490"/>
              <a:ext cx="4857490" cy="270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537" y="3817539"/>
              <a:ext cx="2659063" cy="159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453788" y="6147662"/>
            <a:ext cx="2000869" cy="369332"/>
          </a:xfrm>
          <a:prstGeom prst="rect">
            <a:avLst/>
          </a:prstGeom>
          <a:noFill/>
        </p:spPr>
        <p:txBody>
          <a:bodyPr wrap="none" rtlCol="0">
            <a:spAutoFit/>
          </a:bodyPr>
          <a:lstStyle/>
          <a:p>
            <a:r>
              <a:rPr lang="en-US" dirty="0" smtClean="0"/>
              <a:t>PRL36, 1113 (1976)</a:t>
            </a:r>
            <a:endParaRPr lang="en-US" dirty="0"/>
          </a:p>
        </p:txBody>
      </p:sp>
      <p:sp>
        <p:nvSpPr>
          <p:cNvPr id="15" name="Slide Number Placeholder 14"/>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356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Notre Dame, January 29, 2014</a:t>
            </a:r>
            <a:endParaRPr lang="en-US" dirty="0"/>
          </a:p>
        </p:txBody>
      </p:sp>
      <p:sp>
        <p:nvSpPr>
          <p:cNvPr id="1459202" name="Rectangle 2"/>
          <p:cNvSpPr>
            <a:spLocks noGrp="1" noChangeArrowheads="1"/>
          </p:cNvSpPr>
          <p:nvPr>
            <p:ph type="title"/>
          </p:nvPr>
        </p:nvSpPr>
        <p:spPr>
          <a:xfrm>
            <a:off x="457200" y="274638"/>
            <a:ext cx="8229600" cy="792162"/>
          </a:xfrm>
        </p:spPr>
        <p:txBody>
          <a:bodyPr>
            <a:normAutofit/>
          </a:bodyPr>
          <a:lstStyle/>
          <a:p>
            <a:r>
              <a:rPr lang="en-US" dirty="0" smtClean="0"/>
              <a:t>The proton as a QCD “laboratory”</a:t>
            </a:r>
            <a:endParaRPr lang="en-US" dirty="0"/>
          </a:p>
        </p:txBody>
      </p:sp>
      <p:pic>
        <p:nvPicPr>
          <p:cNvPr id="1459203" name="Picture 3"/>
          <p:cNvPicPr>
            <a:picLocks noChangeAspect="1" noChangeArrowheads="1"/>
          </p:cNvPicPr>
          <p:nvPr/>
        </p:nvPicPr>
        <p:blipFill>
          <a:blip r:embed="rId3" cstate="print"/>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219200" y="5943600"/>
            <a:ext cx="1644650" cy="274638"/>
          </a:xfrm>
          <a:prstGeom prst="rect">
            <a:avLst/>
          </a:prstGeom>
          <a:noFill/>
          <a:ln w="9525">
            <a:noFill/>
            <a:miter lim="800000"/>
            <a:headEnd/>
            <a:tailEnd/>
          </a:ln>
          <a:effectLst/>
        </p:spPr>
        <p:txBody>
          <a:bodyPr wrap="none">
            <a:spAutoFit/>
          </a:bodyPr>
          <a:lstStyle/>
          <a:p>
            <a:r>
              <a:rPr lang="en-US" sz="1200" dirty="0">
                <a:solidFill>
                  <a:schemeClr val="tx1"/>
                </a:solidFill>
                <a:latin typeface="Arial" pitchFamily="34" charset="0"/>
              </a:rPr>
              <a:t>observation &amp; models</a:t>
            </a:r>
          </a:p>
        </p:txBody>
      </p:sp>
      <p:sp>
        <p:nvSpPr>
          <p:cNvPr id="1459206" name="Rectangle 6"/>
          <p:cNvSpPr>
            <a:spLocks noChangeArrowheads="1"/>
          </p:cNvSpPr>
          <p:nvPr/>
        </p:nvSpPr>
        <p:spPr bwMode="auto">
          <a:xfrm>
            <a:off x="4365625" y="5919652"/>
            <a:ext cx="2419252" cy="461665"/>
          </a:xfrm>
          <a:prstGeom prst="rect">
            <a:avLst/>
          </a:prstGeom>
          <a:noFill/>
          <a:ln w="9525">
            <a:noFill/>
            <a:miter lim="800000"/>
            <a:headEnd/>
            <a:tailEnd/>
          </a:ln>
          <a:effectLst/>
        </p:spPr>
        <p:txBody>
          <a:bodyPr wrap="none">
            <a:spAutoFit/>
          </a:bodyPr>
          <a:lstStyle/>
          <a:p>
            <a:r>
              <a:rPr lang="en-US" sz="1200" dirty="0">
                <a:solidFill>
                  <a:srgbClr val="FF0000"/>
                </a:solidFill>
                <a:latin typeface="Arial" pitchFamily="34" charset="0"/>
              </a:rPr>
              <a:t>precision measurements</a:t>
            </a:r>
          </a:p>
          <a:p>
            <a:r>
              <a:rPr lang="en-US" sz="1200" dirty="0" smtClean="0">
                <a:solidFill>
                  <a:srgbClr val="FF0000"/>
                </a:solidFill>
                <a:latin typeface="Arial" pitchFamily="34" charset="0"/>
              </a:rPr>
              <a:t>&amp; more powerful theoretical tools</a:t>
            </a:r>
            <a:endParaRPr lang="en-US" sz="1200" dirty="0">
              <a:solidFill>
                <a:srgbClr val="FF0000"/>
              </a:solidFill>
              <a:latin typeface="Arial" pitchFamily="34" charset="0"/>
            </a:endParaRPr>
          </a:p>
        </p:txBody>
      </p:sp>
      <p:sp>
        <p:nvSpPr>
          <p:cNvPr id="11" name="TextBox 10"/>
          <p:cNvSpPr txBox="1"/>
          <p:nvPr/>
        </p:nvSpPr>
        <p:spPr>
          <a:xfrm>
            <a:off x="6400800" y="3276600"/>
            <a:ext cx="2362200" cy="1107996"/>
          </a:xfrm>
          <a:prstGeom prst="rect">
            <a:avLst/>
          </a:prstGeom>
          <a:noFill/>
        </p:spPr>
        <p:txBody>
          <a:bodyPr wrap="square" rtlCol="0">
            <a:spAutoFit/>
          </a:bodyPr>
          <a:lstStyle/>
          <a:p>
            <a:r>
              <a:rPr lang="en-US" sz="2200" dirty="0" smtClean="0"/>
              <a:t>Proton—simplest stable bound state in QCD!</a:t>
            </a:r>
            <a:endParaRPr lang="en-US" sz="2200" dirty="0"/>
          </a:p>
        </p:txBody>
      </p:sp>
      <p:sp>
        <p:nvSpPr>
          <p:cNvPr id="12" name="TextBox 11"/>
          <p:cNvSpPr txBox="1"/>
          <p:nvPr/>
        </p:nvSpPr>
        <p:spPr>
          <a:xfrm>
            <a:off x="5692466" y="4872335"/>
            <a:ext cx="558166" cy="461665"/>
          </a:xfrm>
          <a:prstGeom prst="rect">
            <a:avLst/>
          </a:prstGeom>
          <a:solidFill>
            <a:schemeClr val="bg1"/>
          </a:solidFill>
        </p:spPr>
        <p:txBody>
          <a:bodyPr wrap="none" rtlCol="0">
            <a:spAutoFit/>
          </a:bodyPr>
          <a:lstStyle/>
          <a:p>
            <a:r>
              <a:rPr lang="en-US" sz="2400" dirty="0" smtClean="0"/>
              <a:t>?...</a:t>
            </a:r>
            <a:endParaRPr lang="en-US" sz="2400" dirty="0"/>
          </a:p>
        </p:txBody>
      </p:sp>
      <p:sp>
        <p:nvSpPr>
          <p:cNvPr id="13" name="Rectangle 12"/>
          <p:cNvSpPr/>
          <p:nvPr/>
        </p:nvSpPr>
        <p:spPr>
          <a:xfrm>
            <a:off x="2819400" y="5943600"/>
            <a:ext cx="1497526" cy="276999"/>
          </a:xfrm>
          <a:prstGeom prst="rect">
            <a:avLst/>
          </a:prstGeom>
        </p:spPr>
        <p:txBody>
          <a:bodyPr wrap="none">
            <a:spAutoFit/>
          </a:bodyPr>
          <a:lstStyle/>
          <a:p>
            <a:r>
              <a:rPr lang="en-US" sz="1200" dirty="0" smtClean="0">
                <a:solidFill>
                  <a:srgbClr val="FF0000"/>
                </a:solidFill>
                <a:latin typeface="Arial" pitchFamily="34" charset="0"/>
              </a:rPr>
              <a:t>fundamental theory</a:t>
            </a:r>
            <a:endParaRPr lang="en-US" sz="1200" dirty="0"/>
          </a:p>
        </p:txBody>
      </p:sp>
      <p:sp>
        <p:nvSpPr>
          <p:cNvPr id="14" name="Rectangle 5"/>
          <p:cNvSpPr>
            <a:spLocks noChangeArrowheads="1"/>
          </p:cNvSpPr>
          <p:nvPr/>
        </p:nvSpPr>
        <p:spPr bwMode="auto">
          <a:xfrm>
            <a:off x="7533805" y="5908264"/>
            <a:ext cx="1000595" cy="276999"/>
          </a:xfrm>
          <a:prstGeom prst="rect">
            <a:avLst/>
          </a:prstGeom>
          <a:noFill/>
          <a:ln w="9525">
            <a:noFill/>
            <a:miter lim="800000"/>
            <a:headEnd/>
            <a:tailEnd/>
          </a:ln>
          <a:effectLst/>
        </p:spPr>
        <p:txBody>
          <a:bodyPr wrap="none">
            <a:spAutoFit/>
          </a:bodyPr>
          <a:lstStyle/>
          <a:p>
            <a:r>
              <a:rPr lang="en-US" sz="1200" dirty="0" smtClean="0">
                <a:latin typeface="Arial" pitchFamily="34" charset="0"/>
              </a:rPr>
              <a:t>a</a:t>
            </a:r>
            <a:r>
              <a:rPr lang="en-US" sz="1200" dirty="0" smtClean="0">
                <a:solidFill>
                  <a:schemeClr val="tx1"/>
                </a:solidFill>
                <a:latin typeface="Arial" pitchFamily="34" charset="0"/>
              </a:rPr>
              <a:t>pplication?</a:t>
            </a:r>
            <a:endParaRPr lang="en-US" sz="1200" dirty="0">
              <a:solidFill>
                <a:schemeClr val="tx1"/>
              </a:solidFill>
              <a:latin typeface="Arial"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 and outlook</a:t>
            </a:r>
            <a:endParaRPr lang="en-US" dirty="0"/>
          </a:p>
        </p:txBody>
      </p:sp>
      <p:sp>
        <p:nvSpPr>
          <p:cNvPr id="5" name="Content Placeholder 4"/>
          <p:cNvSpPr>
            <a:spLocks noGrp="1"/>
          </p:cNvSpPr>
          <p:nvPr>
            <p:ph idx="1"/>
          </p:nvPr>
        </p:nvSpPr>
        <p:spPr>
          <a:xfrm>
            <a:off x="457200" y="1219200"/>
            <a:ext cx="8229600" cy="3962400"/>
          </a:xfrm>
        </p:spPr>
        <p:txBody>
          <a:bodyPr>
            <a:normAutofit fontScale="77500" lnSpcReduction="20000"/>
          </a:bodyPr>
          <a:lstStyle/>
          <a:p>
            <a:r>
              <a:rPr lang="en-US" dirty="0" smtClean="0"/>
              <a:t>We still have a ways to go from the quarks and gluons of QCD to full descriptions of the protons and nuclei of the world around us!</a:t>
            </a:r>
          </a:p>
          <a:p>
            <a:r>
              <a:rPr lang="en-US" dirty="0" smtClean="0"/>
              <a:t>The proton as the simplest stable QCD bound state provides a QCD  “laboratory” analogous to the atom’s role in the development of QED</a:t>
            </a:r>
          </a:p>
          <a:p>
            <a:r>
              <a:rPr lang="en-US" dirty="0" smtClean="0"/>
              <a:t>Work related to the intrinsic transverse momentum of quarks within the proton has opened up a whole new research area focused on spin-momentum correlations in QCD, and it recently brought to light predictions for the QCD </a:t>
            </a:r>
            <a:r>
              <a:rPr lang="en-US" dirty="0" err="1" smtClean="0"/>
              <a:t>Aharonov-Bohm</a:t>
            </a:r>
            <a:r>
              <a:rPr lang="en-US" dirty="0" smtClean="0"/>
              <a:t> effect, waiting to be tested experimentally . . .</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C. Aidala, Notre Dame, January 29, 2014</a:t>
            </a:r>
            <a:endParaRPr lang="en-US"/>
          </a:p>
        </p:txBody>
      </p:sp>
      <p:sp>
        <p:nvSpPr>
          <p:cNvPr id="9" name="Text Box 34"/>
          <p:cNvSpPr txBox="1">
            <a:spLocks noChangeArrowheads="1"/>
          </p:cNvSpPr>
          <p:nvPr/>
        </p:nvSpPr>
        <p:spPr bwMode="auto">
          <a:xfrm>
            <a:off x="685800" y="5108138"/>
            <a:ext cx="7756525" cy="1292662"/>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dirty="0" smtClean="0">
                <a:latin typeface="Times New Roman" pitchFamily="18" charset="0"/>
                <a:cs typeface="Times New Roman" pitchFamily="18" charset="0"/>
              </a:rPr>
              <a:t>After an initial “discovery and development” period lasting ~30 years, we’re now taking early steps into an exciting new era of </a:t>
            </a:r>
            <a:r>
              <a:rPr lang="en-US" sz="2600" i="1" dirty="0" smtClean="0">
                <a:latin typeface="Times New Roman" pitchFamily="18" charset="0"/>
                <a:cs typeface="Times New Roman" pitchFamily="18" charset="0"/>
              </a:rPr>
              <a:t>quantitative QCD!</a:t>
            </a:r>
          </a:p>
        </p:txBody>
      </p:sp>
      <p:sp>
        <p:nvSpPr>
          <p:cNvPr id="3" name="Slide Number Placeholder 2"/>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600200"/>
          </a:xfrm>
        </p:spPr>
        <p:txBody>
          <a:bodyPr>
            <a:normAutofit fontScale="90000"/>
          </a:bodyPr>
          <a:lstStyle/>
          <a:p>
            <a:r>
              <a:rPr lang="en-US" dirty="0" smtClean="0"/>
              <a:t>Afterword: </a:t>
            </a:r>
            <a:br>
              <a:rPr lang="en-US" dirty="0" smtClean="0"/>
            </a:br>
            <a:r>
              <a:rPr lang="en-US" dirty="0" smtClean="0"/>
              <a:t>QCD “versus” nucleon structure?</a:t>
            </a:r>
            <a:br>
              <a:rPr lang="en-US" dirty="0" smtClean="0"/>
            </a:br>
            <a:r>
              <a:rPr lang="en-US" dirty="0" smtClean="0"/>
              <a:t>A personal perspective</a:t>
            </a:r>
            <a:endParaRPr lang="en-US" dirty="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Notre Dame, January 29, 2014</a:t>
            </a:r>
            <a:endParaRPr lang="en-US"/>
          </a:p>
        </p:txBody>
      </p:sp>
      <p:sp>
        <p:nvSpPr>
          <p:cNvPr id="6" name="TextBox 5"/>
          <p:cNvSpPr txBox="1"/>
          <p:nvPr/>
        </p:nvSpPr>
        <p:spPr>
          <a:xfrm>
            <a:off x="633046" y="1869831"/>
            <a:ext cx="7794121" cy="3785652"/>
          </a:xfrm>
          <a:prstGeom prst="rect">
            <a:avLst/>
          </a:prstGeom>
          <a:noFill/>
        </p:spPr>
        <p:txBody>
          <a:bodyPr wrap="none" rtlCol="0">
            <a:spAutoFit/>
          </a:bodyPr>
          <a:lstStyle/>
          <a:p>
            <a:r>
              <a:rPr lang="en-US" sz="4000" i="1" dirty="0" smtClean="0">
                <a:solidFill>
                  <a:srgbClr val="FFFF00"/>
                </a:solidFill>
                <a:latin typeface="Times New Roman" pitchFamily="18" charset="0"/>
                <a:cs typeface="Times New Roman" pitchFamily="18" charset="0"/>
              </a:rPr>
              <a:t>We shall not cease from exploration </a:t>
            </a:r>
            <a:br>
              <a:rPr lang="en-US" sz="4000" i="1" dirty="0" smtClean="0">
                <a:solidFill>
                  <a:srgbClr val="FFFF00"/>
                </a:solidFill>
                <a:latin typeface="Times New Roman" pitchFamily="18" charset="0"/>
                <a:cs typeface="Times New Roman" pitchFamily="18" charset="0"/>
              </a:rPr>
            </a:br>
            <a:r>
              <a:rPr lang="en-US" sz="4000" i="1" dirty="0" smtClean="0">
                <a:solidFill>
                  <a:srgbClr val="FFFF00"/>
                </a:solidFill>
                <a:latin typeface="Times New Roman" pitchFamily="18" charset="0"/>
                <a:cs typeface="Times New Roman" pitchFamily="18" charset="0"/>
              </a:rPr>
              <a:t>And the end of all our exploring </a:t>
            </a:r>
            <a:br>
              <a:rPr lang="en-US" sz="4000" i="1" dirty="0" smtClean="0">
                <a:solidFill>
                  <a:srgbClr val="FFFF00"/>
                </a:solidFill>
                <a:latin typeface="Times New Roman" pitchFamily="18" charset="0"/>
                <a:cs typeface="Times New Roman" pitchFamily="18" charset="0"/>
              </a:rPr>
            </a:br>
            <a:r>
              <a:rPr lang="en-US" sz="4000" i="1" dirty="0" smtClean="0">
                <a:solidFill>
                  <a:srgbClr val="FFFF00"/>
                </a:solidFill>
                <a:latin typeface="Times New Roman" pitchFamily="18" charset="0"/>
                <a:cs typeface="Times New Roman" pitchFamily="18" charset="0"/>
              </a:rPr>
              <a:t>Will be to arrive where we started </a:t>
            </a:r>
            <a:br>
              <a:rPr lang="en-US" sz="4000" i="1" dirty="0" smtClean="0">
                <a:solidFill>
                  <a:srgbClr val="FFFF00"/>
                </a:solidFill>
                <a:latin typeface="Times New Roman" pitchFamily="18" charset="0"/>
                <a:cs typeface="Times New Roman" pitchFamily="18" charset="0"/>
              </a:rPr>
            </a:br>
            <a:r>
              <a:rPr lang="en-US" sz="4000" i="1" dirty="0" smtClean="0">
                <a:solidFill>
                  <a:srgbClr val="FFFF00"/>
                </a:solidFill>
                <a:latin typeface="Times New Roman" pitchFamily="18" charset="0"/>
                <a:cs typeface="Times New Roman" pitchFamily="18" charset="0"/>
              </a:rPr>
              <a:t>And know the place for the first time.</a:t>
            </a:r>
          </a:p>
          <a:p>
            <a:endParaRPr lang="en-US" sz="4000" i="1" dirty="0" smtClean="0">
              <a:solidFill>
                <a:srgbClr val="FFFF00"/>
              </a:solidFill>
              <a:latin typeface="Times New Roman" pitchFamily="18" charset="0"/>
              <a:cs typeface="Times New Roman" pitchFamily="18" charset="0"/>
            </a:endParaRPr>
          </a:p>
          <a:p>
            <a:r>
              <a:rPr lang="en-US" sz="4000" i="1" dirty="0" smtClean="0">
                <a:solidFill>
                  <a:srgbClr val="FFFF00"/>
                </a:solidFill>
                <a:latin typeface="Times New Roman" pitchFamily="18" charset="0"/>
                <a:cs typeface="Times New Roman" pitchFamily="18" charset="0"/>
              </a:rPr>
              <a:t>						T.S. Eliot</a:t>
            </a:r>
            <a:endParaRPr lang="en-US" sz="4000" dirty="0">
              <a:solidFill>
                <a:srgbClr val="FFFF0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Extra</a:t>
            </a:r>
            <a:endParaRPr lang="en-US" dirty="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Additional recent theoretical progress in QCD</a:t>
            </a:r>
            <a:endParaRPr lang="en-US" sz="4200" dirty="0"/>
          </a:p>
        </p:txBody>
      </p:sp>
      <p:sp>
        <p:nvSpPr>
          <p:cNvPr id="3" name="Content Placeholder 2"/>
          <p:cNvSpPr>
            <a:spLocks noGrp="1"/>
          </p:cNvSpPr>
          <p:nvPr>
            <p:ph idx="1"/>
          </p:nvPr>
        </p:nvSpPr>
        <p:spPr>
          <a:xfrm>
            <a:off x="228600" y="1600200"/>
            <a:ext cx="5791200" cy="4525963"/>
          </a:xfrm>
        </p:spPr>
        <p:txBody>
          <a:bodyPr>
            <a:normAutofit fontScale="92500" lnSpcReduction="10000"/>
          </a:bodyPr>
          <a:lstStyle/>
          <a:p>
            <a:r>
              <a:rPr lang="en-US" dirty="0" smtClean="0"/>
              <a:t>Renaissance in nuclear </a:t>
            </a:r>
            <a:r>
              <a:rPr lang="en-US" dirty="0" err="1" smtClean="0"/>
              <a:t>pdfs</a:t>
            </a:r>
            <a:endParaRPr lang="en-US" dirty="0" smtClean="0"/>
          </a:p>
          <a:p>
            <a:pPr lvl="1"/>
            <a:r>
              <a:rPr lang="en-US" dirty="0" smtClean="0"/>
              <a:t>EPS09 283 citations!</a:t>
            </a:r>
          </a:p>
          <a:p>
            <a:r>
              <a:rPr lang="en-US" dirty="0" smtClean="0"/>
              <a:t>Progress in non-perturbative methods: </a:t>
            </a:r>
          </a:p>
          <a:p>
            <a:pPr lvl="1"/>
            <a:r>
              <a:rPr lang="en-US" dirty="0" smtClean="0"/>
              <a:t>Lattice QCD just starting to                         perform calculations at         physical point!</a:t>
            </a:r>
          </a:p>
          <a:p>
            <a:pPr lvl="1"/>
            <a:r>
              <a:rPr lang="en-US" dirty="0" err="1" smtClean="0"/>
              <a:t>AdS</a:t>
            </a:r>
            <a:r>
              <a:rPr lang="en-US" dirty="0" smtClean="0"/>
              <a:t>/CFT “gauge-string duality” an exciting recent development as first fundamentally new handle to try to tackle QCD in decades!</a:t>
            </a:r>
          </a:p>
          <a:p>
            <a:endParaRPr lang="en-US" dirty="0"/>
          </a:p>
        </p:txBody>
      </p:sp>
      <p:sp>
        <p:nvSpPr>
          <p:cNvPr id="4" name="Footer Placeholder 3"/>
          <p:cNvSpPr>
            <a:spLocks noGrp="1"/>
          </p:cNvSpPr>
          <p:nvPr>
            <p:ph type="ftr" sz="quarter" idx="11"/>
          </p:nvPr>
        </p:nvSpPr>
        <p:spPr/>
        <p:txBody>
          <a:bodyPr/>
          <a:lstStyle/>
          <a:p>
            <a:r>
              <a:rPr lang="nn-NO" smtClean="0"/>
              <a:t>C. Aidala, Notre Dame, January 29, 2014</a:t>
            </a:r>
            <a:endParaRPr lang="en-US"/>
          </a:p>
        </p:txBody>
      </p:sp>
      <p:pic>
        <p:nvPicPr>
          <p:cNvPr id="6" name="Picture 2"/>
          <p:cNvPicPr>
            <a:picLocks noChangeAspect="1" noChangeArrowheads="1"/>
          </p:cNvPicPr>
          <p:nvPr/>
        </p:nvPicPr>
        <p:blipFill>
          <a:blip r:embed="rId3" cstate="print"/>
          <a:srcRect/>
          <a:stretch>
            <a:fillRect/>
          </a:stretch>
        </p:blipFill>
        <p:spPr bwMode="auto">
          <a:xfrm>
            <a:off x="5486400" y="1522730"/>
            <a:ext cx="3505200" cy="2745741"/>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685800" y="2736416"/>
            <a:ext cx="7767635" cy="3283384"/>
          </a:xfrm>
          <a:prstGeom prst="rect">
            <a:avLst/>
          </a:prstGeom>
          <a:noFill/>
          <a:ln w="9525">
            <a:noFill/>
            <a:miter lim="800000"/>
            <a:headEnd/>
            <a:tailEnd/>
          </a:ln>
        </p:spPr>
      </p:pic>
      <p:sp>
        <p:nvSpPr>
          <p:cNvPr id="9" name="TextBox 8"/>
          <p:cNvSpPr txBox="1"/>
          <p:nvPr/>
        </p:nvSpPr>
        <p:spPr>
          <a:xfrm>
            <a:off x="3803487" y="4668078"/>
            <a:ext cx="2216313" cy="707886"/>
          </a:xfrm>
          <a:prstGeom prst="rect">
            <a:avLst/>
          </a:prstGeom>
          <a:noFill/>
        </p:spPr>
        <p:txBody>
          <a:bodyPr wrap="square" rtlCol="0">
            <a:spAutoFit/>
          </a:bodyPr>
          <a:lstStyle/>
          <a:p>
            <a:r>
              <a:rPr lang="en-US" sz="2000" dirty="0" smtClean="0"/>
              <a:t>JHEP 0904, 065 (2009)</a:t>
            </a:r>
            <a:endParaRPr lang="en-US" sz="2000" dirty="0"/>
          </a:p>
        </p:txBody>
      </p:sp>
      <p:grpSp>
        <p:nvGrpSpPr>
          <p:cNvPr id="13" name="Group 12"/>
          <p:cNvGrpSpPr/>
          <p:nvPr/>
        </p:nvGrpSpPr>
        <p:grpSpPr>
          <a:xfrm>
            <a:off x="5085522" y="1600200"/>
            <a:ext cx="4070155" cy="3680776"/>
            <a:chOff x="5085522" y="1569821"/>
            <a:chExt cx="4070155" cy="3680776"/>
          </a:xfrm>
        </p:grpSpPr>
        <p:pic>
          <p:nvPicPr>
            <p:cNvPr id="10" name="Picture 3"/>
            <p:cNvPicPr>
              <a:picLocks noChangeAspect="1" noChangeArrowheads="1"/>
            </p:cNvPicPr>
            <p:nvPr/>
          </p:nvPicPr>
          <p:blipFill>
            <a:blip r:embed="rId5" cstate="print"/>
            <a:srcRect/>
            <a:stretch>
              <a:fillRect/>
            </a:stretch>
          </p:blipFill>
          <p:spPr bwMode="auto">
            <a:xfrm>
              <a:off x="5085522" y="1569821"/>
              <a:ext cx="4070155" cy="2849779"/>
            </a:xfrm>
            <a:prstGeom prst="rect">
              <a:avLst/>
            </a:prstGeom>
            <a:noFill/>
            <a:ln w="9525">
              <a:noFill/>
              <a:miter lim="800000"/>
              <a:headEnd/>
              <a:tailEnd/>
            </a:ln>
          </p:spPr>
        </p:pic>
        <p:sp>
          <p:nvSpPr>
            <p:cNvPr id="11" name="TextBox 10"/>
            <p:cNvSpPr txBox="1"/>
            <p:nvPr/>
          </p:nvSpPr>
          <p:spPr>
            <a:xfrm>
              <a:off x="5790981" y="3335947"/>
              <a:ext cx="3293385" cy="646331"/>
            </a:xfrm>
            <a:prstGeom prst="rect">
              <a:avLst/>
            </a:prstGeom>
            <a:noFill/>
          </p:spPr>
          <p:txBody>
            <a:bodyPr wrap="square" rtlCol="0">
              <a:spAutoFit/>
            </a:bodyPr>
            <a:lstStyle/>
            <a:p>
              <a:r>
                <a:rPr lang="en-US" dirty="0" smtClean="0"/>
                <a:t>PACS-CS: PRD81, 074503 (2010)</a:t>
              </a:r>
            </a:p>
            <a:p>
              <a:r>
                <a:rPr lang="en-US" dirty="0" smtClean="0"/>
                <a:t>BMW:      PLB701, 265 (2011)</a:t>
              </a:r>
              <a:endParaRPr lang="en-US" dirty="0"/>
            </a:p>
          </p:txBody>
        </p:sp>
        <p:sp>
          <p:nvSpPr>
            <p:cNvPr id="12" name="TextBox 11"/>
            <p:cNvSpPr txBox="1"/>
            <p:nvPr/>
          </p:nvSpPr>
          <p:spPr>
            <a:xfrm>
              <a:off x="7119648" y="4419600"/>
              <a:ext cx="1871952" cy="830997"/>
            </a:xfrm>
            <a:prstGeom prst="rect">
              <a:avLst/>
            </a:prstGeom>
            <a:noFill/>
          </p:spPr>
          <p:txBody>
            <a:bodyPr wrap="square" rtlCol="0">
              <a:spAutoFit/>
            </a:bodyPr>
            <a:lstStyle/>
            <a:p>
              <a:r>
                <a:rPr lang="en-US" sz="2400" dirty="0" smtClean="0">
                  <a:solidFill>
                    <a:srgbClr val="FFFFCC"/>
                  </a:solidFill>
                </a:rPr>
                <a:t>T. </a:t>
              </a:r>
              <a:r>
                <a:rPr lang="en-US" sz="2400" dirty="0" err="1" smtClean="0">
                  <a:solidFill>
                    <a:srgbClr val="FFFFCC"/>
                  </a:solidFill>
                </a:rPr>
                <a:t>Hatsuda</a:t>
              </a:r>
              <a:r>
                <a:rPr lang="en-US" sz="2400" dirty="0" smtClean="0">
                  <a:solidFill>
                    <a:srgbClr val="FFFFCC"/>
                  </a:solidFill>
                </a:rPr>
                <a:t>, </a:t>
              </a:r>
            </a:p>
            <a:p>
              <a:r>
                <a:rPr lang="en-US" sz="2400" dirty="0" smtClean="0">
                  <a:solidFill>
                    <a:srgbClr val="FFFFCC"/>
                  </a:solidFill>
                </a:rPr>
                <a:t>PANIC 2011</a:t>
              </a:r>
              <a:endParaRPr lang="en-US" sz="2400" dirty="0">
                <a:solidFill>
                  <a:srgbClr val="FFFFCC"/>
                </a:solidFill>
              </a:endParaRPr>
            </a:p>
          </p:txBody>
        </p:sp>
      </p:gr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1240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linds(horizontal)">
                                      <p:cBhvr>
                                        <p:cTn id="14" dur="500"/>
                                        <p:tgtEl>
                                          <p:spTgt spid="3">
                                            <p:txEl>
                                              <p:pRg st="2" end="2"/>
                                            </p:txEl>
                                          </p:spTgt>
                                        </p:tgtEl>
                                      </p:cBhvr>
                                    </p:animEffect>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296" y="152400"/>
            <a:ext cx="8458200" cy="792162"/>
          </a:xfrm>
        </p:spPr>
        <p:txBody>
          <a:bodyPr>
            <a:normAutofit fontScale="90000"/>
          </a:bodyPr>
          <a:lstStyle/>
          <a:p>
            <a:r>
              <a:rPr lang="en-US" sz="3800" dirty="0" smtClean="0"/>
              <a:t>Nuclei: Not simple </a:t>
            </a:r>
            <a:r>
              <a:rPr lang="en-US" sz="3800" dirty="0" err="1" smtClean="0"/>
              <a:t>superpositions</a:t>
            </a:r>
            <a:r>
              <a:rPr lang="en-US" sz="3800" dirty="0" smtClean="0"/>
              <a:t> of nucleons!</a:t>
            </a:r>
            <a:endParaRPr lang="en-US" sz="3800" dirty="0"/>
          </a:p>
        </p:txBody>
      </p:sp>
      <p:sp>
        <p:nvSpPr>
          <p:cNvPr id="2" name="Footer Placeholder 1"/>
          <p:cNvSpPr>
            <a:spLocks noGrp="1"/>
          </p:cNvSpPr>
          <p:nvPr>
            <p:ph type="ftr" sz="quarter" idx="11"/>
          </p:nvPr>
        </p:nvSpPr>
        <p:spPr/>
        <p:txBody>
          <a:bodyPr/>
          <a:lstStyle/>
          <a:p>
            <a:r>
              <a:rPr lang="nn-NO" smtClean="0"/>
              <a:t>C. Aidala, Notre Dame, January 29, 2014</a:t>
            </a:r>
            <a:endParaRPr lang="en-US"/>
          </a:p>
        </p:txBody>
      </p:sp>
      <p:pic>
        <p:nvPicPr>
          <p:cNvPr id="2345986" name="Picture 2"/>
          <p:cNvPicPr>
            <a:picLocks noChangeAspect="1" noChangeArrowheads="1"/>
          </p:cNvPicPr>
          <p:nvPr/>
        </p:nvPicPr>
        <p:blipFill>
          <a:blip r:embed="rId2" cstate="print"/>
          <a:srcRect/>
          <a:stretch>
            <a:fillRect/>
          </a:stretch>
        </p:blipFill>
        <p:spPr bwMode="auto">
          <a:xfrm>
            <a:off x="228600" y="993640"/>
            <a:ext cx="4914900" cy="5254760"/>
          </a:xfrm>
          <a:prstGeom prst="rect">
            <a:avLst/>
          </a:prstGeom>
          <a:noFill/>
          <a:ln w="9525">
            <a:noFill/>
            <a:miter lim="800000"/>
            <a:headEnd/>
            <a:tailEnd/>
          </a:ln>
        </p:spPr>
      </p:pic>
      <p:sp>
        <p:nvSpPr>
          <p:cNvPr id="6" name="TextBox 5"/>
          <p:cNvSpPr txBox="1"/>
          <p:nvPr/>
        </p:nvSpPr>
        <p:spPr>
          <a:xfrm>
            <a:off x="5181599" y="2046744"/>
            <a:ext cx="3810001" cy="2677656"/>
          </a:xfrm>
          <a:prstGeom prst="rect">
            <a:avLst/>
          </a:prstGeom>
          <a:noFill/>
        </p:spPr>
        <p:txBody>
          <a:bodyPr wrap="square" rtlCol="0">
            <a:spAutoFit/>
          </a:bodyPr>
          <a:lstStyle/>
          <a:p>
            <a:r>
              <a:rPr lang="en-US" sz="2400" dirty="0" smtClean="0">
                <a:solidFill>
                  <a:srgbClr val="FFFFCC"/>
                </a:solidFill>
                <a:latin typeface="Times New Roman" pitchFamily="18" charset="0"/>
                <a:cs typeface="Times New Roman" pitchFamily="18" charset="0"/>
              </a:rPr>
              <a:t>Rich and intriguing differences compared to free nucleons, which vary with the linear momentum fraction probed (and likely transverse momentum, impact parameter, . . .).</a:t>
            </a:r>
            <a:endParaRPr lang="en-US" sz="2400" dirty="0">
              <a:solidFill>
                <a:srgbClr val="FFFFCC"/>
              </a:solidFill>
              <a:latin typeface="Times New Roman" pitchFamily="18" charset="0"/>
              <a:cs typeface="Times New Roman" pitchFamily="18" charset="0"/>
            </a:endParaRPr>
          </a:p>
        </p:txBody>
      </p:sp>
      <p:sp>
        <p:nvSpPr>
          <p:cNvPr id="7" name="Rectangle 6"/>
          <p:cNvSpPr/>
          <p:nvPr/>
        </p:nvSpPr>
        <p:spPr>
          <a:xfrm>
            <a:off x="609600" y="4724400"/>
            <a:ext cx="7924800" cy="1692771"/>
          </a:xfrm>
          <a:prstGeom prst="rect">
            <a:avLst/>
          </a:prstGeom>
          <a:solidFill>
            <a:srgbClr val="00FFFF"/>
          </a:solidFill>
          <a:ln>
            <a:solidFill>
              <a:schemeClr val="tx1"/>
            </a:solidFill>
          </a:ln>
        </p:spPr>
        <p:txBody>
          <a:bodyPr wrap="square">
            <a:spAutoFit/>
          </a:bodyPr>
          <a:lstStyle/>
          <a:p>
            <a:r>
              <a:rPr lang="en-US" sz="2600" dirty="0" smtClean="0">
                <a:solidFill>
                  <a:schemeClr val="tx1"/>
                </a:solidFill>
                <a:latin typeface="Times New Roman" pitchFamily="18" charset="0"/>
                <a:cs typeface="Times New Roman" pitchFamily="18" charset="0"/>
              </a:rPr>
              <a:t>Understanding the nucleon in terms of the quark and gluon </a:t>
            </a:r>
            <a:r>
              <a:rPr lang="en-US" sz="2600" dirty="0" err="1" smtClean="0">
                <a:solidFill>
                  <a:schemeClr val="tx1"/>
                </a:solidFill>
                <a:latin typeface="Times New Roman" pitchFamily="18" charset="0"/>
                <a:cs typeface="Times New Roman" pitchFamily="18" charset="0"/>
              </a:rPr>
              <a:t>d.o.f</a:t>
            </a:r>
            <a:r>
              <a:rPr lang="en-US" sz="2600" dirty="0" smtClean="0">
                <a:solidFill>
                  <a:schemeClr val="tx1"/>
                </a:solidFill>
                <a:latin typeface="Times New Roman" pitchFamily="18" charset="0"/>
                <a:cs typeface="Times New Roman" pitchFamily="18" charset="0"/>
              </a:rPr>
              <a:t>. of QCD does NOT allow us to understand nuclei in terms of the colored constituents inside them!  New, collective effects present . . .</a:t>
            </a:r>
            <a:endParaRPr lang="en-US" sz="2600" dirty="0">
              <a:solidFill>
                <a:schemeClr val="tx1"/>
              </a:solidFill>
              <a:latin typeface="Times New Roman" pitchFamily="18" charset="0"/>
              <a:cs typeface="Times New Roman" pitchFamily="18" charset="0"/>
            </a:endParaRPr>
          </a:p>
        </p:txBody>
      </p:sp>
      <p:pic>
        <p:nvPicPr>
          <p:cNvPr id="2345987" name="Picture 3"/>
          <p:cNvPicPr>
            <a:picLocks noChangeAspect="1" noChangeArrowheads="1"/>
          </p:cNvPicPr>
          <p:nvPr/>
        </p:nvPicPr>
        <p:blipFill>
          <a:blip r:embed="rId3" cstate="print"/>
          <a:srcRect/>
          <a:stretch>
            <a:fillRect/>
          </a:stretch>
        </p:blipFill>
        <p:spPr bwMode="auto">
          <a:xfrm>
            <a:off x="5252545" y="990600"/>
            <a:ext cx="2138855" cy="838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4085664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252"/>
            <a:ext cx="8229600" cy="1143000"/>
          </a:xfrm>
        </p:spPr>
        <p:txBody>
          <a:bodyPr>
            <a:noAutofit/>
          </a:bodyPr>
          <a:lstStyle/>
          <a:p>
            <a:r>
              <a:rPr lang="en-US" sz="3000" dirty="0" smtClean="0"/>
              <a:t>Testing factorization breaking with </a:t>
            </a:r>
            <a:r>
              <a:rPr lang="en-US" sz="3000" dirty="0" err="1" smtClean="0"/>
              <a:t>p+p</a:t>
            </a:r>
            <a:r>
              <a:rPr lang="en-US" sz="3000" dirty="0" smtClean="0"/>
              <a:t> comparison measurements for heavy ion physics:</a:t>
            </a:r>
            <a:br>
              <a:rPr lang="en-US" sz="3000" dirty="0" smtClean="0"/>
            </a:br>
            <a:r>
              <a:rPr lang="en-US" sz="3000" dirty="0" smtClean="0"/>
              <a:t>Unanticipated synergy between programs!</a:t>
            </a:r>
            <a:endParaRPr lang="en-US" sz="3000" dirty="0"/>
          </a:p>
        </p:txBody>
      </p:sp>
      <p:sp>
        <p:nvSpPr>
          <p:cNvPr id="3" name="Content Placeholder 2"/>
          <p:cNvSpPr>
            <a:spLocks noGrp="1"/>
          </p:cNvSpPr>
          <p:nvPr>
            <p:ph idx="1"/>
          </p:nvPr>
        </p:nvSpPr>
        <p:spPr>
          <a:xfrm>
            <a:off x="228600" y="1600200"/>
            <a:ext cx="4191000" cy="4495800"/>
          </a:xfrm>
        </p:spPr>
        <p:txBody>
          <a:bodyPr/>
          <a:lstStyle/>
          <a:p>
            <a:r>
              <a:rPr lang="en-US" sz="2200" dirty="0" smtClean="0"/>
              <a:t>Implications for observables describable using Collins-</a:t>
            </a:r>
            <a:r>
              <a:rPr lang="en-US" sz="2200" dirty="0" err="1" smtClean="0"/>
              <a:t>Soper</a:t>
            </a:r>
            <a:r>
              <a:rPr lang="en-US" sz="2200" dirty="0" smtClean="0"/>
              <a:t>-Sterman (“Q</a:t>
            </a:r>
            <a:r>
              <a:rPr lang="en-US" sz="2200" baseline="-25000" dirty="0" smtClean="0"/>
              <a:t>T</a:t>
            </a:r>
            <a:r>
              <a:rPr lang="en-US" sz="2200" dirty="0" smtClean="0"/>
              <a:t>”) </a:t>
            </a:r>
            <a:r>
              <a:rPr lang="en-US" sz="2200" dirty="0" err="1" smtClean="0"/>
              <a:t>resummation</a:t>
            </a:r>
            <a:r>
              <a:rPr lang="en-US" sz="2200" dirty="0" smtClean="0"/>
              <a:t> formalism</a:t>
            </a:r>
          </a:p>
          <a:p>
            <a:r>
              <a:rPr lang="en-US" sz="2200" dirty="0" smtClean="0"/>
              <a:t>Try to test using photon-</a:t>
            </a:r>
            <a:r>
              <a:rPr lang="en-US" sz="2200" dirty="0" err="1" smtClean="0"/>
              <a:t>hadron</a:t>
            </a:r>
            <a:r>
              <a:rPr lang="en-US" sz="2200" dirty="0" smtClean="0"/>
              <a:t> and </a:t>
            </a:r>
            <a:r>
              <a:rPr lang="en-US" sz="2200" dirty="0" err="1" smtClean="0"/>
              <a:t>dihadron</a:t>
            </a:r>
            <a:r>
              <a:rPr lang="en-US" sz="2200" dirty="0" smtClean="0"/>
              <a:t> correlation measurements in </a:t>
            </a:r>
            <a:r>
              <a:rPr lang="en-US" sz="2200" dirty="0" err="1" smtClean="0"/>
              <a:t>unpolarized</a:t>
            </a:r>
            <a:r>
              <a:rPr lang="en-US" sz="2200" dirty="0" smtClean="0"/>
              <a:t> </a:t>
            </a:r>
            <a:r>
              <a:rPr lang="en-US" sz="2200" dirty="0" err="1" smtClean="0"/>
              <a:t>p+p</a:t>
            </a:r>
            <a:r>
              <a:rPr lang="en-US" sz="2200" dirty="0" smtClean="0"/>
              <a:t> collisions at RHIC</a:t>
            </a:r>
          </a:p>
          <a:p>
            <a:r>
              <a:rPr lang="en-US" sz="2200" dirty="0" smtClean="0"/>
              <a:t>Lots of expertise on such measurements within PHENIX, driven by heavy ion program!</a:t>
            </a:r>
            <a:endParaRPr lang="en-US" sz="2200" dirty="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pic>
        <p:nvPicPr>
          <p:cNvPr id="2032642" name="Picture 2"/>
          <p:cNvPicPr>
            <a:picLocks noChangeAspect="1" noChangeArrowheads="1"/>
          </p:cNvPicPr>
          <p:nvPr/>
        </p:nvPicPr>
        <p:blipFill>
          <a:blip r:embed="rId3" cstate="print"/>
          <a:srcRect/>
          <a:stretch>
            <a:fillRect/>
          </a:stretch>
        </p:blipFill>
        <p:spPr bwMode="auto">
          <a:xfrm>
            <a:off x="4490660" y="1650304"/>
            <a:ext cx="4500939" cy="3069628"/>
          </a:xfrm>
          <a:prstGeom prst="rect">
            <a:avLst/>
          </a:prstGeom>
          <a:noFill/>
          <a:ln w="9525">
            <a:noFill/>
            <a:miter lim="800000"/>
            <a:headEnd/>
            <a:tailEnd/>
          </a:ln>
        </p:spPr>
      </p:pic>
      <p:sp>
        <p:nvSpPr>
          <p:cNvPr id="8" name="TextBox 7"/>
          <p:cNvSpPr txBox="1"/>
          <p:nvPr/>
        </p:nvSpPr>
        <p:spPr>
          <a:xfrm>
            <a:off x="4745926" y="1294356"/>
            <a:ext cx="3732112" cy="430887"/>
          </a:xfrm>
          <a:prstGeom prst="rect">
            <a:avLst/>
          </a:prstGeom>
          <a:noFill/>
        </p:spPr>
        <p:txBody>
          <a:bodyPr wrap="none" rtlCol="0">
            <a:spAutoFit/>
          </a:bodyPr>
          <a:lstStyle/>
          <a:p>
            <a:r>
              <a:rPr lang="en-US" sz="2200" dirty="0" smtClean="0">
                <a:solidFill>
                  <a:srgbClr val="FFFFCC"/>
                </a:solidFill>
              </a:rPr>
              <a:t>PHENIX, PRD82, 072001 (2010)</a:t>
            </a:r>
            <a:endParaRPr lang="en-US" sz="2200" dirty="0">
              <a:solidFill>
                <a:srgbClr val="FFFFCC"/>
              </a:solidFill>
            </a:endParaRPr>
          </a:p>
        </p:txBody>
      </p:sp>
      <p:sp>
        <p:nvSpPr>
          <p:cNvPr id="9" name="Rectangle 8"/>
          <p:cNvSpPr/>
          <p:nvPr/>
        </p:nvSpPr>
        <p:spPr>
          <a:xfrm>
            <a:off x="4419600" y="4648200"/>
            <a:ext cx="4572000" cy="707886"/>
          </a:xfrm>
          <a:prstGeom prst="rect">
            <a:avLst/>
          </a:prstGeom>
        </p:spPr>
        <p:txBody>
          <a:bodyPr>
            <a:spAutoFit/>
          </a:bodyPr>
          <a:lstStyle/>
          <a:p>
            <a:r>
              <a:rPr lang="en-US" sz="2000" dirty="0" smtClean="0">
                <a:solidFill>
                  <a:srgbClr val="FFFFCC"/>
                </a:solidFill>
              </a:rPr>
              <a:t>(Curves shown here just empirical parameterizations from PHENIX paper)</a:t>
            </a:r>
            <a:endParaRPr lang="en-US" sz="2000" dirty="0">
              <a:solidFill>
                <a:srgbClr val="FFFFCC"/>
              </a:solidFill>
            </a:endParaRPr>
          </a:p>
        </p:txBody>
      </p:sp>
      <p:pic>
        <p:nvPicPr>
          <p:cNvPr id="10" name="Picture 2"/>
          <p:cNvPicPr>
            <a:picLocks noChangeAspect="1" noChangeArrowheads="1"/>
          </p:cNvPicPr>
          <p:nvPr/>
        </p:nvPicPr>
        <p:blipFill>
          <a:blip r:embed="rId4" cstate="print"/>
          <a:srcRect/>
          <a:stretch>
            <a:fillRect/>
          </a:stretch>
        </p:blipFill>
        <p:spPr bwMode="auto">
          <a:xfrm>
            <a:off x="4876800" y="5334000"/>
            <a:ext cx="3867150" cy="1304925"/>
          </a:xfrm>
          <a:prstGeom prst="rect">
            <a:avLst/>
          </a:prstGeom>
          <a:noFill/>
          <a:ln w="9525">
            <a:noFill/>
            <a:miter lim="800000"/>
            <a:headEnd/>
            <a:tailEnd/>
          </a:ln>
        </p:spPr>
      </p:pic>
      <p:pic>
        <p:nvPicPr>
          <p:cNvPr id="11" name="Picture 76" descr="PHENIX big logo"/>
          <p:cNvPicPr>
            <a:picLocks noChangeAspect="1" noChangeArrowheads="1"/>
          </p:cNvPicPr>
          <p:nvPr/>
        </p:nvPicPr>
        <p:blipFill>
          <a:blip r:embed="rId5" cstate="print"/>
          <a:srcRect/>
          <a:stretch>
            <a:fillRect/>
          </a:stretch>
        </p:blipFill>
        <p:spPr bwMode="auto">
          <a:xfrm>
            <a:off x="2175417" y="5637527"/>
            <a:ext cx="1405983" cy="458473"/>
          </a:xfrm>
          <a:prstGeom prst="rect">
            <a:avLst/>
          </a:prstGeom>
          <a:noFill/>
        </p:spPr>
      </p:pic>
      <p:sp>
        <p:nvSpPr>
          <p:cNvPr id="5" name="Slide Number Placeholder 4"/>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smtClean="0"/>
              <a:t>Drell</a:t>
            </a:r>
            <a:r>
              <a:rPr lang="en-US" dirty="0" smtClean="0"/>
              <a:t>-Yan complementary to DIS</a:t>
            </a:r>
            <a:endParaRPr lang="en-US" dirty="0"/>
          </a:p>
        </p:txBody>
      </p:sp>
      <p:sp>
        <p:nvSpPr>
          <p:cNvPr id="5" name="Footer Placeholder 4"/>
          <p:cNvSpPr>
            <a:spLocks noGrp="1"/>
          </p:cNvSpPr>
          <p:nvPr>
            <p:ph type="ftr" sz="quarter" idx="11"/>
          </p:nvPr>
        </p:nvSpPr>
        <p:spPr/>
        <p:txBody>
          <a:bodyPr/>
          <a:lstStyle/>
          <a:p>
            <a:r>
              <a:rPr lang="en-US" smtClean="0"/>
              <a:t>C. Aidala, Notre Dame, January 29, 2014</a:t>
            </a:r>
            <a:endParaRPr lang="en-US"/>
          </a:p>
        </p:txBody>
      </p:sp>
      <p:pic>
        <p:nvPicPr>
          <p:cNvPr id="317444" name="Picture 4"/>
          <p:cNvPicPr>
            <a:picLocks noChangeAspect="1" noChangeArrowheads="1"/>
          </p:cNvPicPr>
          <p:nvPr/>
        </p:nvPicPr>
        <p:blipFill>
          <a:blip r:embed="rId2" cstate="print"/>
          <a:srcRect/>
          <a:stretch>
            <a:fillRect/>
          </a:stretch>
        </p:blipFill>
        <p:spPr bwMode="auto">
          <a:xfrm>
            <a:off x="519179" y="1371600"/>
            <a:ext cx="8243821" cy="513527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Fermilab</a:t>
            </a:r>
            <a:r>
              <a:rPr lang="en-US" sz="3600" dirty="0" smtClean="0"/>
              <a:t> E906/</a:t>
            </a:r>
            <a:r>
              <a:rPr lang="en-US" sz="3600" dirty="0" err="1" smtClean="0"/>
              <a:t>Seaquest</a:t>
            </a:r>
            <a:r>
              <a:rPr lang="en-US" sz="3600" dirty="0" smtClean="0"/>
              <a:t>: A dedicated </a:t>
            </a:r>
            <a:r>
              <a:rPr lang="en-US" sz="3600" dirty="0" err="1" smtClean="0"/>
              <a:t>Drell</a:t>
            </a:r>
            <a:r>
              <a:rPr lang="en-US" sz="3600" dirty="0" smtClean="0"/>
              <a:t>-Yan experiment</a:t>
            </a:r>
            <a:endParaRPr lang="en-US" sz="3600" dirty="0"/>
          </a:p>
        </p:txBody>
      </p:sp>
      <p:sp>
        <p:nvSpPr>
          <p:cNvPr id="3" name="Content Placeholder 2"/>
          <p:cNvSpPr>
            <a:spLocks noGrp="1"/>
          </p:cNvSpPr>
          <p:nvPr>
            <p:ph idx="1"/>
          </p:nvPr>
        </p:nvSpPr>
        <p:spPr>
          <a:xfrm>
            <a:off x="457200" y="2133600"/>
            <a:ext cx="4572000" cy="3992563"/>
          </a:xfrm>
        </p:spPr>
        <p:txBody>
          <a:bodyPr>
            <a:normAutofit fontScale="92500" lnSpcReduction="10000"/>
          </a:bodyPr>
          <a:lstStyle/>
          <a:p>
            <a:r>
              <a:rPr lang="en-US" dirty="0" smtClean="0"/>
              <a:t>Follow-up experiment to FNAL E866 with main goal of extending measurements to higher </a:t>
            </a:r>
            <a:r>
              <a:rPr lang="en-US" i="1" dirty="0" smtClean="0"/>
              <a:t>x</a:t>
            </a:r>
          </a:p>
          <a:p>
            <a:r>
              <a:rPr lang="en-US" dirty="0" smtClean="0"/>
              <a:t>120 </a:t>
            </a:r>
            <a:r>
              <a:rPr lang="en-US" dirty="0" err="1" smtClean="0"/>
              <a:t>GeV</a:t>
            </a:r>
            <a:r>
              <a:rPr lang="en-US" dirty="0" smtClean="0"/>
              <a:t> proton beam from FNAL Main Injector (E866: 800 </a:t>
            </a:r>
            <a:r>
              <a:rPr lang="en-US" dirty="0" err="1" smtClean="0"/>
              <a:t>GeV</a:t>
            </a:r>
            <a:r>
              <a:rPr lang="en-US" dirty="0" smtClean="0"/>
              <a:t>)</a:t>
            </a:r>
          </a:p>
          <a:p>
            <a:pPr lvl="1"/>
            <a:r>
              <a:rPr lang="en-US" dirty="0" smtClean="0"/>
              <a:t>D-Y cross section ~1/s – improved statistics</a:t>
            </a:r>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grpSp>
        <p:nvGrpSpPr>
          <p:cNvPr id="6" name="Group 8"/>
          <p:cNvGrpSpPr/>
          <p:nvPr/>
        </p:nvGrpSpPr>
        <p:grpSpPr>
          <a:xfrm>
            <a:off x="5257800" y="1797911"/>
            <a:ext cx="3657600" cy="2393089"/>
            <a:chOff x="2419350" y="2052638"/>
            <a:chExt cx="4305300" cy="2752725"/>
          </a:xfrm>
        </p:grpSpPr>
        <p:pic>
          <p:nvPicPr>
            <p:cNvPr id="120833" name="Picture 1"/>
            <p:cNvPicPr>
              <a:picLocks noChangeAspect="1" noChangeArrowheads="1"/>
            </p:cNvPicPr>
            <p:nvPr/>
          </p:nvPicPr>
          <p:blipFill>
            <a:blip r:embed="rId3" cstate="print"/>
            <a:srcRect/>
            <a:stretch>
              <a:fillRect/>
            </a:stretch>
          </p:blipFill>
          <p:spPr bwMode="auto">
            <a:xfrm>
              <a:off x="2419350" y="2052638"/>
              <a:ext cx="4305300" cy="2752725"/>
            </a:xfrm>
            <a:prstGeom prst="rect">
              <a:avLst/>
            </a:prstGeom>
            <a:noFill/>
            <a:ln w="9525">
              <a:noFill/>
              <a:miter lim="800000"/>
              <a:headEnd/>
              <a:tailEnd/>
            </a:ln>
          </p:spPr>
        </p:pic>
        <p:sp>
          <p:nvSpPr>
            <p:cNvPr id="8" name="Rectangle 7"/>
            <p:cNvSpPr/>
            <p:nvPr/>
          </p:nvSpPr>
          <p:spPr>
            <a:xfrm>
              <a:off x="2427452" y="2348087"/>
              <a:ext cx="247096"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Object 9"/>
          <p:cNvGraphicFramePr>
            <a:graphicFrameLocks noChangeAspect="1"/>
          </p:cNvGraphicFramePr>
          <p:nvPr/>
        </p:nvGraphicFramePr>
        <p:xfrm>
          <a:off x="228600" y="1371600"/>
          <a:ext cx="4667250" cy="685800"/>
        </p:xfrm>
        <a:graphic>
          <a:graphicData uri="http://schemas.openxmlformats.org/presentationml/2006/ole">
            <mc:AlternateContent xmlns:mc="http://schemas.openxmlformats.org/markup-compatibility/2006">
              <mc:Choice xmlns:v="urn:schemas-microsoft-com:vml" Requires="v">
                <p:oleObj spid="_x0000_s453725" name="Equation" r:id="rId4" imgW="3111480" imgH="457200" progId="Equation.3">
                  <p:embed/>
                </p:oleObj>
              </mc:Choice>
              <mc:Fallback>
                <p:oleObj name="Equation" r:id="rId4" imgW="3111480" imgH="457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71600"/>
                        <a:ext cx="4667250" cy="685800"/>
                      </a:xfrm>
                      <a:prstGeom prst="rect">
                        <a:avLst/>
                      </a:prstGeom>
                      <a:solidFill>
                        <a:schemeClr val="bg1"/>
                      </a:solidFill>
                    </p:spPr>
                  </p:pic>
                </p:oleObj>
              </mc:Fallback>
            </mc:AlternateContent>
          </a:graphicData>
        </a:graphic>
      </p:graphicFrame>
      <p:pic>
        <p:nvPicPr>
          <p:cNvPr id="11" name="Picture 3"/>
          <p:cNvPicPr>
            <a:picLocks noChangeAspect="1" noChangeArrowheads="1"/>
          </p:cNvPicPr>
          <p:nvPr/>
        </p:nvPicPr>
        <p:blipFill>
          <a:blip r:embed="rId6" cstate="print"/>
          <a:srcRect/>
          <a:stretch>
            <a:fillRect/>
          </a:stretch>
        </p:blipFill>
        <p:spPr bwMode="auto">
          <a:xfrm>
            <a:off x="7315200" y="888274"/>
            <a:ext cx="1447800" cy="821977"/>
          </a:xfrm>
          <a:prstGeom prst="rect">
            <a:avLst/>
          </a:prstGeom>
          <a:noFill/>
          <a:ln w="9525">
            <a:noFill/>
            <a:miter lim="800000"/>
            <a:headEnd/>
            <a:tailEnd/>
          </a:ln>
        </p:spPr>
      </p:pic>
      <p:pic>
        <p:nvPicPr>
          <p:cNvPr id="12" name="Picture 3"/>
          <p:cNvPicPr>
            <a:picLocks noChangeAspect="1" noChangeArrowheads="1"/>
          </p:cNvPicPr>
          <p:nvPr/>
        </p:nvPicPr>
        <p:blipFill>
          <a:blip r:embed="rId7" cstate="print"/>
          <a:srcRect/>
          <a:stretch>
            <a:fillRect/>
          </a:stretch>
        </p:blipFill>
        <p:spPr bwMode="auto">
          <a:xfrm>
            <a:off x="5791200" y="4180046"/>
            <a:ext cx="2733675" cy="2399280"/>
          </a:xfrm>
          <a:prstGeom prst="rect">
            <a:avLst/>
          </a:prstGeom>
          <a:noFill/>
          <a:ln w="9525">
            <a:noFill/>
            <a:miter lim="800000"/>
            <a:headEnd/>
            <a:tailEnd/>
          </a:ln>
        </p:spPr>
      </p:pic>
      <p:sp>
        <p:nvSpPr>
          <p:cNvPr id="13" name="TextBox 12"/>
          <p:cNvSpPr txBox="1"/>
          <p:nvPr/>
        </p:nvSpPr>
        <p:spPr>
          <a:xfrm>
            <a:off x="6336074" y="5055513"/>
            <a:ext cx="750526" cy="430887"/>
          </a:xfrm>
          <a:prstGeom prst="rect">
            <a:avLst/>
          </a:prstGeom>
          <a:noFill/>
        </p:spPr>
        <p:txBody>
          <a:bodyPr wrap="none" rtlCol="0">
            <a:spAutoFit/>
          </a:bodyPr>
          <a:lstStyle/>
          <a:p>
            <a:r>
              <a:rPr lang="en-US" sz="2200" dirty="0" smtClean="0"/>
              <a:t>E866</a:t>
            </a:r>
            <a:endParaRPr lang="en-US" sz="2200" dirty="0"/>
          </a:p>
        </p:txBody>
      </p:sp>
      <p:sp>
        <p:nvSpPr>
          <p:cNvPr id="14" name="TextBox 13"/>
          <p:cNvSpPr txBox="1"/>
          <p:nvPr/>
        </p:nvSpPr>
        <p:spPr>
          <a:xfrm>
            <a:off x="7848600" y="2133600"/>
            <a:ext cx="647934" cy="369332"/>
          </a:xfrm>
          <a:prstGeom prst="rect">
            <a:avLst/>
          </a:prstGeom>
          <a:noFill/>
        </p:spPr>
        <p:txBody>
          <a:bodyPr wrap="none" rtlCol="0">
            <a:spAutoFit/>
          </a:bodyPr>
          <a:lstStyle/>
          <a:p>
            <a:r>
              <a:rPr lang="en-US" dirty="0" smtClean="0"/>
              <a:t>E906</a:t>
            </a:r>
            <a:endParaRPr lang="en-US" dirty="0"/>
          </a:p>
        </p:txBody>
      </p:sp>
      <p:pic>
        <p:nvPicPr>
          <p:cNvPr id="126978" name="Picture 2"/>
          <p:cNvPicPr>
            <a:picLocks noChangeAspect="1" noChangeArrowheads="1"/>
          </p:cNvPicPr>
          <p:nvPr/>
        </p:nvPicPr>
        <p:blipFill>
          <a:blip r:embed="rId8" cstate="print"/>
          <a:srcRect/>
          <a:stretch>
            <a:fillRect/>
          </a:stretch>
        </p:blipFill>
        <p:spPr bwMode="auto">
          <a:xfrm>
            <a:off x="5029200" y="1802674"/>
            <a:ext cx="3889829" cy="38290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126978"/>
                                        </p:tgtEl>
                                        <p:attrNameLst>
                                          <p:attrName>style.visibility</p:attrName>
                                        </p:attrNameLst>
                                      </p:cBhvr>
                                      <p:to>
                                        <p:strVal val="visible"/>
                                      </p:to>
                                    </p:set>
                                    <p:animEffect transition="in" filter="blinds(horizontal)">
                                      <p:cBhvr>
                                        <p:cTn id="10" dur="5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229600" cy="1143000"/>
          </a:xfrm>
        </p:spPr>
        <p:txBody>
          <a:bodyPr/>
          <a:lstStyle/>
          <a:p>
            <a:r>
              <a:rPr lang="en-US" dirty="0" err="1" smtClean="0"/>
              <a:t>Fermilab</a:t>
            </a:r>
            <a:r>
              <a:rPr lang="en-US" dirty="0" smtClean="0"/>
              <a:t> E906</a:t>
            </a:r>
            <a:endParaRPr lang="en-US" dirty="0"/>
          </a:p>
        </p:txBody>
      </p:sp>
      <p:sp>
        <p:nvSpPr>
          <p:cNvPr id="3" name="Content Placeholder 2"/>
          <p:cNvSpPr>
            <a:spLocks noGrp="1"/>
          </p:cNvSpPr>
          <p:nvPr>
            <p:ph idx="1"/>
          </p:nvPr>
        </p:nvSpPr>
        <p:spPr>
          <a:xfrm>
            <a:off x="304800" y="1600200"/>
            <a:ext cx="2895600" cy="4525963"/>
          </a:xfrm>
        </p:spPr>
        <p:txBody>
          <a:bodyPr>
            <a:normAutofit fontScale="92500" lnSpcReduction="10000"/>
          </a:bodyPr>
          <a:lstStyle/>
          <a:p>
            <a:r>
              <a:rPr lang="en-US" sz="2800" dirty="0" smtClean="0"/>
              <a:t>Targets: Hydrogen and deuterium (liquid), C, Ca, W nuclei </a:t>
            </a:r>
          </a:p>
          <a:p>
            <a:pPr lvl="1"/>
            <a:r>
              <a:rPr lang="en-US" sz="2400" dirty="0" smtClean="0"/>
              <a:t>Also cold nuclear matter program</a:t>
            </a:r>
          </a:p>
          <a:p>
            <a:r>
              <a:rPr lang="en-US" sz="2800" dirty="0" smtClean="0"/>
              <a:t>Commissioning starts in March, data-taking through ~2013</a:t>
            </a:r>
          </a:p>
          <a:p>
            <a:endParaRPr lang="en-US" sz="2800" dirty="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pic>
        <p:nvPicPr>
          <p:cNvPr id="119809" name="Picture 1"/>
          <p:cNvPicPr>
            <a:picLocks noChangeAspect="1" noChangeArrowheads="1"/>
          </p:cNvPicPr>
          <p:nvPr/>
        </p:nvPicPr>
        <p:blipFill>
          <a:blip r:embed="rId2" cstate="print"/>
          <a:srcRect/>
          <a:stretch>
            <a:fillRect/>
          </a:stretch>
        </p:blipFill>
        <p:spPr bwMode="auto">
          <a:xfrm>
            <a:off x="3200400" y="2102202"/>
            <a:ext cx="5943600" cy="4450997"/>
          </a:xfrm>
          <a:prstGeom prst="rect">
            <a:avLst/>
          </a:prstGeom>
          <a:noFill/>
          <a:ln w="9525">
            <a:noFill/>
            <a:miter lim="800000"/>
            <a:headEnd/>
            <a:tailEnd/>
          </a:ln>
        </p:spPr>
      </p:pic>
      <p:pic>
        <p:nvPicPr>
          <p:cNvPr id="119810" name="Picture 2"/>
          <p:cNvPicPr>
            <a:picLocks noChangeAspect="1" noChangeArrowheads="1"/>
          </p:cNvPicPr>
          <p:nvPr/>
        </p:nvPicPr>
        <p:blipFill>
          <a:blip r:embed="rId3" cstate="print"/>
          <a:srcRect/>
          <a:stretch>
            <a:fillRect/>
          </a:stretch>
        </p:blipFill>
        <p:spPr bwMode="auto">
          <a:xfrm>
            <a:off x="6191250" y="0"/>
            <a:ext cx="2952750" cy="214027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C. Aidala, Notre Dame, January 29, 2014</a:t>
            </a:r>
            <a:endParaRPr lang="en-US"/>
          </a:p>
        </p:txBody>
      </p:sp>
      <p:sp>
        <p:nvSpPr>
          <p:cNvPr id="1344514" name="Rectangle 2"/>
          <p:cNvSpPr>
            <a:spLocks noGrp="1" noChangeArrowheads="1"/>
          </p:cNvSpPr>
          <p:nvPr>
            <p:ph type="title"/>
          </p:nvPr>
        </p:nvSpPr>
        <p:spPr/>
        <p:txBody>
          <a:bodyPr/>
          <a:lstStyle/>
          <a:p>
            <a:r>
              <a:rPr lang="en-US" dirty="0"/>
              <a:t>Nucleon </a:t>
            </a:r>
            <a:r>
              <a:rPr lang="en-US" dirty="0" smtClean="0"/>
              <a:t>structure</a:t>
            </a:r>
            <a:r>
              <a:rPr lang="en-US" dirty="0"/>
              <a:t>:  The </a:t>
            </a:r>
            <a:r>
              <a:rPr lang="en-US" dirty="0" smtClean="0"/>
              <a:t>early </a:t>
            </a:r>
            <a:r>
              <a:rPr lang="en-US" dirty="0"/>
              <a:t>y</a:t>
            </a:r>
            <a:r>
              <a:rPr lang="en-US" dirty="0" smtClean="0"/>
              <a:t>ears</a:t>
            </a:r>
            <a:endParaRPr lang="en-US" dirty="0"/>
          </a:p>
        </p:txBody>
      </p:sp>
      <p:sp>
        <p:nvSpPr>
          <p:cNvPr id="1344515" name="Rectangle 3"/>
          <p:cNvSpPr>
            <a:spLocks noGrp="1" noChangeArrowheads="1"/>
          </p:cNvSpPr>
          <p:nvPr>
            <p:ph type="body" sz="half" idx="1"/>
          </p:nvPr>
        </p:nvSpPr>
        <p:spPr>
          <a:xfrm>
            <a:off x="228600" y="1143000"/>
            <a:ext cx="5791200" cy="4953000"/>
          </a:xfrm>
        </p:spPr>
        <p:txBody>
          <a:bodyPr>
            <a:normAutofit lnSpcReduction="10000"/>
          </a:bodyPr>
          <a:lstStyle/>
          <a:p>
            <a:r>
              <a:rPr lang="en-US" sz="2800" dirty="0"/>
              <a:t>1933:  </a:t>
            </a:r>
            <a:r>
              <a:rPr lang="en-US" sz="2800" dirty="0" err="1"/>
              <a:t>Estermann</a:t>
            </a:r>
            <a:r>
              <a:rPr lang="en-US" sz="2800" dirty="0"/>
              <a:t> and Stern measure the proton’s anomalous magnetic moment </a:t>
            </a:r>
            <a:r>
              <a:rPr lang="en-US" sz="2800" dirty="0">
                <a:sym typeface="Wingdings" pitchFamily="2" charset="2"/>
              </a:rPr>
              <a:t> </a:t>
            </a:r>
            <a:r>
              <a:rPr lang="en-US" sz="2800" dirty="0"/>
              <a:t>indicates proton not a </a:t>
            </a:r>
            <a:r>
              <a:rPr lang="en-US" sz="2800" dirty="0" err="1"/>
              <a:t>pointlike</a:t>
            </a:r>
            <a:r>
              <a:rPr lang="en-US" sz="2800" dirty="0"/>
              <a:t> particle!</a:t>
            </a:r>
          </a:p>
          <a:p>
            <a:r>
              <a:rPr lang="en-US" sz="2800" dirty="0" smtClean="0"/>
              <a:t>1960s</a:t>
            </a:r>
            <a:r>
              <a:rPr lang="en-US" sz="2800" dirty="0"/>
              <a:t>: Quark structure of the </a:t>
            </a:r>
            <a:r>
              <a:rPr lang="en-US" sz="2800" dirty="0" smtClean="0"/>
              <a:t>nucleon</a:t>
            </a:r>
          </a:p>
          <a:p>
            <a:pPr lvl="1"/>
            <a:r>
              <a:rPr lang="en-US" sz="2400" dirty="0" smtClean="0"/>
              <a:t>SLAC inelastic electron-nucleon scattering experiments by Friedman, Kendall, Taylor </a:t>
            </a:r>
            <a:r>
              <a:rPr lang="en-US" sz="2400" dirty="0" smtClean="0">
                <a:sym typeface="Wingdings" pitchFamily="2" charset="2"/>
              </a:rPr>
              <a:t> Nobel Prize</a:t>
            </a:r>
          </a:p>
          <a:p>
            <a:pPr lvl="1"/>
            <a:r>
              <a:rPr lang="en-US" sz="2400" dirty="0" smtClean="0"/>
              <a:t>Theoretical development by Gell-Mann </a:t>
            </a:r>
            <a:r>
              <a:rPr lang="en-US" sz="2400" dirty="0" smtClean="0">
                <a:sym typeface="Wingdings" pitchFamily="2" charset="2"/>
              </a:rPr>
              <a:t> Nobel Prize</a:t>
            </a:r>
            <a:endParaRPr lang="en-US" sz="2800" dirty="0" smtClean="0"/>
          </a:p>
          <a:p>
            <a:r>
              <a:rPr lang="en-US" sz="2800" dirty="0" smtClean="0"/>
              <a:t>1970s: Formulation of QCD . . .</a:t>
            </a:r>
          </a:p>
        </p:txBody>
      </p:sp>
      <p:graphicFrame>
        <p:nvGraphicFramePr>
          <p:cNvPr id="1344516" name="Object 4"/>
          <p:cNvGraphicFramePr>
            <a:graphicFrameLocks noGrp="1" noChangeAspect="1"/>
          </p:cNvGraphicFramePr>
          <p:nvPr>
            <p:ph sz="half" idx="2"/>
          </p:nvPr>
        </p:nvGraphicFramePr>
        <p:xfrm>
          <a:off x="6248400" y="2081213"/>
          <a:ext cx="2319338" cy="2293937"/>
        </p:xfrm>
        <a:graphic>
          <a:graphicData uri="http://schemas.openxmlformats.org/presentationml/2006/ole">
            <mc:AlternateContent xmlns:mc="http://schemas.openxmlformats.org/markup-compatibility/2006">
              <mc:Choice xmlns:v="urn:schemas-microsoft-com:vml" Requires="v">
                <p:oleObj spid="_x0000_s65629" name="Bitmap Image" r:id="rId4" imgW="3571852" imgH="3533981" progId="PBrush">
                  <p:embed/>
                </p:oleObj>
              </mc:Choice>
              <mc:Fallback>
                <p:oleObj name="Bitmap Image" r:id="rId4" imgW="3571852" imgH="3533981"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081213"/>
                        <a:ext cx="2319338"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33787017-3038-4AF4-9EAC-D148795E31DD}" type="slidenum">
              <a:rPr lang="en-US" smtClean="0"/>
              <a:pPr/>
              <a:t>5</a:t>
            </a:fld>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Azimuthal</a:t>
            </a:r>
            <a:r>
              <a:rPr lang="en-US" dirty="0" smtClean="0"/>
              <a:t> dependence of </a:t>
            </a:r>
            <a:r>
              <a:rPr lang="en-US" dirty="0" err="1" smtClean="0"/>
              <a:t>unpolarized</a:t>
            </a:r>
            <a:r>
              <a:rPr lang="en-US" dirty="0" smtClean="0"/>
              <a:t> </a:t>
            </a:r>
            <a:r>
              <a:rPr lang="en-US" dirty="0" err="1" smtClean="0"/>
              <a:t>Drell</a:t>
            </a:r>
            <a:r>
              <a:rPr lang="en-US" dirty="0" smtClean="0"/>
              <a:t>-Yan cross section</a:t>
            </a:r>
            <a:endParaRPr lang="en-US" dirty="0"/>
          </a:p>
        </p:txBody>
      </p:sp>
      <p:graphicFrame>
        <p:nvGraphicFramePr>
          <p:cNvPr id="7" name="Content Placeholder 6"/>
          <p:cNvGraphicFramePr>
            <a:graphicFrameLocks noGrp="1" noChangeAspect="1"/>
          </p:cNvGraphicFramePr>
          <p:nvPr>
            <p:ph sz="half" idx="1"/>
          </p:nvPr>
        </p:nvGraphicFramePr>
        <p:xfrm>
          <a:off x="457200" y="1600200"/>
          <a:ext cx="5984162" cy="858838"/>
        </p:xfrm>
        <a:graphic>
          <a:graphicData uri="http://schemas.openxmlformats.org/presentationml/2006/ole">
            <mc:AlternateContent xmlns:mc="http://schemas.openxmlformats.org/markup-compatibility/2006">
              <mc:Choice xmlns:v="urn:schemas-microsoft-com:vml" Requires="v">
                <p:oleObj spid="_x0000_s454749" name="Equation" r:id="rId3" imgW="2743200" imgH="393480" progId="Equation.3">
                  <p:embed/>
                </p:oleObj>
              </mc:Choice>
              <mc:Fallback>
                <p:oleObj name="Equation" r:id="rId3" imgW="2743200" imgH="393480" progId="Equation.3">
                  <p:embed/>
                  <p:pic>
                    <p:nvPicPr>
                      <p:cNvPr id="0" name="Content Placeholder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5984162" cy="858838"/>
                      </a:xfrm>
                      <a:prstGeom prst="rect">
                        <a:avLst/>
                      </a:prstGeom>
                      <a:solidFill>
                        <a:schemeClr val="bg1"/>
                      </a:solidFill>
                    </p:spPr>
                  </p:pic>
                </p:oleObj>
              </mc:Fallback>
            </mc:AlternateContent>
          </a:graphicData>
        </a:graphic>
      </p:graphicFrame>
      <p:sp>
        <p:nvSpPr>
          <p:cNvPr id="9" name="Content Placeholder 8"/>
          <p:cNvSpPr>
            <a:spLocks noGrp="1"/>
          </p:cNvSpPr>
          <p:nvPr>
            <p:ph sz="half" idx="2"/>
          </p:nvPr>
        </p:nvSpPr>
        <p:spPr>
          <a:xfrm>
            <a:off x="4648200" y="2438400"/>
            <a:ext cx="4267200" cy="3687763"/>
          </a:xfrm>
        </p:spPr>
        <p:txBody>
          <a:bodyPr>
            <a:normAutofit lnSpcReduction="10000"/>
          </a:bodyPr>
          <a:lstStyle/>
          <a:p>
            <a:r>
              <a:rPr lang="en-US" dirty="0" smtClean="0"/>
              <a:t>cos2</a:t>
            </a:r>
            <a:r>
              <a:rPr lang="en-US" dirty="0" smtClean="0">
                <a:latin typeface="Symbol" pitchFamily="18" charset="2"/>
              </a:rPr>
              <a:t>f</a:t>
            </a:r>
            <a:r>
              <a:rPr lang="en-US" dirty="0" smtClean="0"/>
              <a:t> term sensitive to correlations between quark transverse spin and quark transverse momentum! </a:t>
            </a:r>
            <a:r>
              <a:rPr lang="en-US" dirty="0" smtClean="0">
                <a:sym typeface="Wingdings" pitchFamily="2" charset="2"/>
              </a:rPr>
              <a:t> Boer-</a:t>
            </a:r>
            <a:r>
              <a:rPr lang="en-US" dirty="0" err="1" smtClean="0">
                <a:sym typeface="Wingdings" pitchFamily="2" charset="2"/>
              </a:rPr>
              <a:t>Mulders</a:t>
            </a:r>
            <a:r>
              <a:rPr lang="en-US" dirty="0" smtClean="0">
                <a:sym typeface="Wingdings" pitchFamily="2" charset="2"/>
              </a:rPr>
              <a:t> TMD</a:t>
            </a:r>
            <a:endParaRPr lang="en-US" dirty="0" smtClean="0"/>
          </a:p>
          <a:p>
            <a:r>
              <a:rPr lang="en-US" dirty="0" smtClean="0"/>
              <a:t>Large cos2</a:t>
            </a:r>
            <a:r>
              <a:rPr lang="en-US" dirty="0" smtClean="0">
                <a:latin typeface="Symbol" pitchFamily="18" charset="2"/>
              </a:rPr>
              <a:t>f</a:t>
            </a:r>
            <a:r>
              <a:rPr lang="en-US" dirty="0" smtClean="0"/>
              <a:t> dependence seen in </a:t>
            </a:r>
            <a:r>
              <a:rPr lang="en-US" dirty="0" err="1" smtClean="0"/>
              <a:t>pion</a:t>
            </a:r>
            <a:r>
              <a:rPr lang="en-US" dirty="0" smtClean="0"/>
              <a:t>-induced </a:t>
            </a:r>
            <a:r>
              <a:rPr lang="en-US" dirty="0" err="1" smtClean="0"/>
              <a:t>Drell</a:t>
            </a:r>
            <a:r>
              <a:rPr lang="en-US" dirty="0" smtClean="0"/>
              <a:t>-Yan</a:t>
            </a:r>
          </a:p>
        </p:txBody>
      </p:sp>
      <p:sp>
        <p:nvSpPr>
          <p:cNvPr id="4" name="Footer Placeholder 3"/>
          <p:cNvSpPr>
            <a:spLocks noGrp="1"/>
          </p:cNvSpPr>
          <p:nvPr>
            <p:ph type="ftr" sz="quarter" idx="11"/>
          </p:nvPr>
        </p:nvSpPr>
        <p:spPr/>
        <p:txBody>
          <a:bodyPr/>
          <a:lstStyle/>
          <a:p>
            <a:r>
              <a:rPr lang="en-US" smtClean="0"/>
              <a:t>C. Aidala, Notre Dame, January 29, 2014</a:t>
            </a:r>
            <a:endParaRPr lang="en-US" dirty="0"/>
          </a:p>
        </p:txBody>
      </p:sp>
      <p:grpSp>
        <p:nvGrpSpPr>
          <p:cNvPr id="3" name="Group 12"/>
          <p:cNvGrpSpPr/>
          <p:nvPr/>
        </p:nvGrpSpPr>
        <p:grpSpPr>
          <a:xfrm>
            <a:off x="685800" y="2743200"/>
            <a:ext cx="3095625" cy="2867025"/>
            <a:chOff x="685800" y="2743200"/>
            <a:chExt cx="3095625" cy="2867025"/>
          </a:xfrm>
        </p:grpSpPr>
        <p:pic>
          <p:nvPicPr>
            <p:cNvPr id="243715" name="Picture 3"/>
            <p:cNvPicPr>
              <a:picLocks noChangeAspect="1" noChangeArrowheads="1"/>
            </p:cNvPicPr>
            <p:nvPr/>
          </p:nvPicPr>
          <p:blipFill>
            <a:blip r:embed="rId5" cstate="print"/>
            <a:srcRect/>
            <a:stretch>
              <a:fillRect/>
            </a:stretch>
          </p:blipFill>
          <p:spPr bwMode="auto">
            <a:xfrm>
              <a:off x="685800" y="2743200"/>
              <a:ext cx="3095625" cy="2867025"/>
            </a:xfrm>
            <a:prstGeom prst="rect">
              <a:avLst/>
            </a:prstGeom>
            <a:noFill/>
            <a:ln w="9525">
              <a:noFill/>
              <a:miter lim="800000"/>
              <a:headEnd/>
              <a:tailEnd/>
            </a:ln>
          </p:spPr>
        </p:pic>
        <p:sp>
          <p:nvSpPr>
            <p:cNvPr id="10" name="TextBox 9"/>
            <p:cNvSpPr txBox="1"/>
            <p:nvPr/>
          </p:nvSpPr>
          <p:spPr>
            <a:xfrm>
              <a:off x="685800" y="2895600"/>
              <a:ext cx="357790" cy="492443"/>
            </a:xfrm>
            <a:prstGeom prst="rect">
              <a:avLst/>
            </a:prstGeom>
            <a:solidFill>
              <a:schemeClr val="bg1"/>
            </a:solidFill>
          </p:spPr>
          <p:txBody>
            <a:bodyPr wrap="none" rtlCol="0">
              <a:spAutoFit/>
            </a:bodyPr>
            <a:lstStyle/>
            <a:p>
              <a:r>
                <a:rPr lang="en-US" sz="2600" dirty="0" smtClean="0">
                  <a:latin typeface="Symbol" pitchFamily="18" charset="2"/>
                </a:rPr>
                <a:t>n</a:t>
              </a:r>
              <a:endParaRPr lang="en-US" sz="2600" dirty="0">
                <a:latin typeface="Symbol" pitchFamily="18" charset="2"/>
              </a:endParaRPr>
            </a:p>
          </p:txBody>
        </p:sp>
        <p:sp>
          <p:nvSpPr>
            <p:cNvPr id="11" name="TextBox 10"/>
            <p:cNvSpPr txBox="1"/>
            <p:nvPr/>
          </p:nvSpPr>
          <p:spPr>
            <a:xfrm>
              <a:off x="2776185" y="5246915"/>
              <a:ext cx="996876" cy="338554"/>
            </a:xfrm>
            <a:prstGeom prst="rect">
              <a:avLst/>
            </a:prstGeom>
            <a:solidFill>
              <a:schemeClr val="bg1"/>
            </a:solidFill>
          </p:spPr>
          <p:txBody>
            <a:bodyPr wrap="square" rtlCol="0">
              <a:spAutoFit/>
            </a:bodyPr>
            <a:lstStyle/>
            <a:p>
              <a:r>
                <a:rPr lang="en-US" sz="1600" dirty="0" smtClean="0"/>
                <a:t>Q</a:t>
              </a:r>
              <a:r>
                <a:rPr lang="en-US" sz="1600" baseline="-25000" dirty="0" smtClean="0"/>
                <a:t>T</a:t>
              </a:r>
              <a:r>
                <a:rPr lang="en-US" sz="1600" dirty="0" smtClean="0"/>
                <a:t> (</a:t>
              </a:r>
              <a:r>
                <a:rPr lang="en-US" sz="1600" dirty="0" err="1" smtClean="0"/>
                <a:t>GeV</a:t>
              </a:r>
              <a:r>
                <a:rPr lang="en-US" sz="1600" dirty="0" smtClean="0"/>
                <a:t>)</a:t>
              </a:r>
              <a:endParaRPr lang="en-US" sz="1600" dirty="0"/>
            </a:p>
          </p:txBody>
        </p:sp>
      </p:grpSp>
      <p:sp>
        <p:nvSpPr>
          <p:cNvPr id="12" name="TextBox 11"/>
          <p:cNvSpPr txBox="1"/>
          <p:nvPr/>
        </p:nvSpPr>
        <p:spPr>
          <a:xfrm>
            <a:off x="685800" y="5638800"/>
            <a:ext cx="3060903" cy="369332"/>
          </a:xfrm>
          <a:prstGeom prst="rect">
            <a:avLst/>
          </a:prstGeom>
          <a:noFill/>
        </p:spPr>
        <p:txBody>
          <a:bodyPr wrap="none" rtlCol="0">
            <a:spAutoFit/>
          </a:bodyPr>
          <a:lstStyle/>
          <a:p>
            <a:r>
              <a:rPr lang="en-US" dirty="0" smtClean="0">
                <a:solidFill>
                  <a:srgbClr val="FFFFCC"/>
                </a:solidFill>
              </a:rPr>
              <a:t>D. Boer, PRD60, 014012 (1999)</a:t>
            </a:r>
            <a:endParaRPr lang="en-US" dirty="0">
              <a:solidFill>
                <a:srgbClr val="FFFFCC"/>
              </a:solidFill>
            </a:endParaRPr>
          </a:p>
        </p:txBody>
      </p:sp>
      <p:sp>
        <p:nvSpPr>
          <p:cNvPr id="14" name="TextBox 13"/>
          <p:cNvSpPr txBox="1"/>
          <p:nvPr/>
        </p:nvSpPr>
        <p:spPr>
          <a:xfrm>
            <a:off x="1371600" y="3124200"/>
            <a:ext cx="1152816" cy="646331"/>
          </a:xfrm>
          <a:prstGeom prst="rect">
            <a:avLst/>
          </a:prstGeom>
          <a:noFill/>
        </p:spPr>
        <p:txBody>
          <a:bodyPr wrap="none" rtlCol="0">
            <a:spAutoFit/>
          </a:bodyPr>
          <a:lstStyle/>
          <a:p>
            <a:r>
              <a:rPr lang="en-US" dirty="0" smtClean="0"/>
              <a:t>194 </a:t>
            </a:r>
            <a:r>
              <a:rPr lang="en-US" dirty="0" err="1" smtClean="0"/>
              <a:t>GeV</a:t>
            </a:r>
            <a:r>
              <a:rPr lang="en-US" dirty="0" smtClean="0"/>
              <a:t>/c</a:t>
            </a:r>
          </a:p>
          <a:p>
            <a:r>
              <a:rPr lang="en-US" dirty="0" smtClean="0">
                <a:latin typeface="Symbol" pitchFamily="18" charset="2"/>
              </a:rPr>
              <a:t>p</a:t>
            </a:r>
            <a:r>
              <a:rPr lang="en-US" baseline="30000" dirty="0" smtClean="0">
                <a:latin typeface="Symbol" pitchFamily="18" charset="2"/>
              </a:rPr>
              <a:t>-</a:t>
            </a:r>
            <a:r>
              <a:rPr lang="en-US" dirty="0" smtClean="0"/>
              <a:t>+W</a:t>
            </a:r>
            <a:endParaRPr lang="en-US" dirty="0"/>
          </a:p>
        </p:txBody>
      </p:sp>
      <p:sp>
        <p:nvSpPr>
          <p:cNvPr id="15" name="TextBox 14"/>
          <p:cNvSpPr txBox="1"/>
          <p:nvPr/>
        </p:nvSpPr>
        <p:spPr>
          <a:xfrm>
            <a:off x="1397726" y="2882537"/>
            <a:ext cx="1279389" cy="369332"/>
          </a:xfrm>
          <a:prstGeom prst="rect">
            <a:avLst/>
          </a:prstGeom>
          <a:noFill/>
        </p:spPr>
        <p:txBody>
          <a:bodyPr wrap="none" rtlCol="0">
            <a:spAutoFit/>
          </a:bodyPr>
          <a:lstStyle/>
          <a:p>
            <a:r>
              <a:rPr lang="en-US" dirty="0" smtClean="0"/>
              <a:t>NA10 </a:t>
            </a:r>
            <a:r>
              <a:rPr lang="en-US" dirty="0" err="1" smtClean="0"/>
              <a:t>dataa</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What about proton-induced </a:t>
            </a:r>
            <a:r>
              <a:rPr lang="en-US" dirty="0" err="1" smtClean="0"/>
              <a:t>Drell</a:t>
            </a:r>
            <a:r>
              <a:rPr lang="en-US" dirty="0" smtClean="0"/>
              <a:t>-Yan?</a:t>
            </a:r>
            <a:endParaRPr lang="en-US" dirty="0"/>
          </a:p>
        </p:txBody>
      </p:sp>
      <p:sp>
        <p:nvSpPr>
          <p:cNvPr id="9" name="Content Placeholder 8"/>
          <p:cNvSpPr>
            <a:spLocks noGrp="1"/>
          </p:cNvSpPr>
          <p:nvPr>
            <p:ph idx="1"/>
          </p:nvPr>
        </p:nvSpPr>
        <p:spPr>
          <a:xfrm>
            <a:off x="5105400" y="1600200"/>
            <a:ext cx="3581400" cy="4525963"/>
          </a:xfrm>
        </p:spPr>
        <p:txBody>
          <a:bodyPr>
            <a:normAutofit/>
          </a:bodyPr>
          <a:lstStyle/>
          <a:p>
            <a:r>
              <a:rPr lang="en-US" sz="2400" dirty="0" smtClean="0"/>
              <a:t>Significantly reduced cos2</a:t>
            </a:r>
            <a:r>
              <a:rPr lang="en-US" sz="2400" dirty="0" smtClean="0">
                <a:latin typeface="Symbol" pitchFamily="18" charset="2"/>
              </a:rPr>
              <a:t>f</a:t>
            </a:r>
            <a:r>
              <a:rPr lang="en-US" sz="2400" dirty="0" smtClean="0"/>
              <a:t> dependence in proton-induced D-Y</a:t>
            </a:r>
          </a:p>
          <a:p>
            <a:r>
              <a:rPr lang="en-US" sz="2400" dirty="0" smtClean="0"/>
              <a:t>Suggests sea quark transverse spin-momentum correlations small?</a:t>
            </a:r>
          </a:p>
          <a:p>
            <a:r>
              <a:rPr lang="en-US" sz="2400" dirty="0" smtClean="0"/>
              <a:t>Will be interesting to measure for higher-</a:t>
            </a:r>
            <a:r>
              <a:rPr lang="en-US" sz="2400" i="1" dirty="0" smtClean="0"/>
              <a:t>x</a:t>
            </a:r>
            <a:r>
              <a:rPr lang="en-US" sz="2400" dirty="0" smtClean="0"/>
              <a:t> sea quarks in E906!</a:t>
            </a:r>
            <a:endParaRPr lang="en-US" sz="2400" dirty="0"/>
          </a:p>
        </p:txBody>
      </p:sp>
      <p:sp>
        <p:nvSpPr>
          <p:cNvPr id="5" name="Footer Placeholder 4"/>
          <p:cNvSpPr>
            <a:spLocks noGrp="1"/>
          </p:cNvSpPr>
          <p:nvPr>
            <p:ph type="ftr" sz="quarter" idx="11"/>
          </p:nvPr>
        </p:nvSpPr>
        <p:spPr/>
        <p:txBody>
          <a:bodyPr/>
          <a:lstStyle/>
          <a:p>
            <a:r>
              <a:rPr lang="en-US" smtClean="0"/>
              <a:t>C. Aidala, Notre Dame, January 29, 2014</a:t>
            </a:r>
            <a:endParaRPr lang="en-US"/>
          </a:p>
        </p:txBody>
      </p:sp>
      <p:pic>
        <p:nvPicPr>
          <p:cNvPr id="380930" name="Picture 2"/>
          <p:cNvPicPr>
            <a:picLocks noChangeAspect="1" noChangeArrowheads="1"/>
          </p:cNvPicPr>
          <p:nvPr/>
        </p:nvPicPr>
        <p:blipFill>
          <a:blip r:embed="rId3" cstate="print"/>
          <a:srcRect/>
          <a:stretch>
            <a:fillRect/>
          </a:stretch>
        </p:blipFill>
        <p:spPr bwMode="auto">
          <a:xfrm>
            <a:off x="457200" y="1600200"/>
            <a:ext cx="4321908" cy="3200400"/>
          </a:xfrm>
          <a:prstGeom prst="rect">
            <a:avLst/>
          </a:prstGeom>
          <a:noFill/>
          <a:ln w="9525">
            <a:noFill/>
            <a:miter lim="800000"/>
            <a:headEnd/>
            <a:tailEnd/>
          </a:ln>
        </p:spPr>
      </p:pic>
      <p:sp>
        <p:nvSpPr>
          <p:cNvPr id="10" name="TextBox 9"/>
          <p:cNvSpPr txBox="1"/>
          <p:nvPr/>
        </p:nvSpPr>
        <p:spPr>
          <a:xfrm>
            <a:off x="3505200" y="3657600"/>
            <a:ext cx="647934" cy="369332"/>
          </a:xfrm>
          <a:prstGeom prst="rect">
            <a:avLst/>
          </a:prstGeom>
          <a:noFill/>
        </p:spPr>
        <p:txBody>
          <a:bodyPr wrap="none" rtlCol="0">
            <a:spAutoFit/>
          </a:bodyPr>
          <a:lstStyle/>
          <a:p>
            <a:r>
              <a:rPr lang="en-US" dirty="0" smtClean="0"/>
              <a:t>E866</a:t>
            </a:r>
            <a:endParaRPr lang="en-US" dirty="0"/>
          </a:p>
        </p:txBody>
      </p:sp>
      <p:sp>
        <p:nvSpPr>
          <p:cNvPr id="11" name="Rectangle 10"/>
          <p:cNvSpPr/>
          <p:nvPr/>
        </p:nvSpPr>
        <p:spPr>
          <a:xfrm>
            <a:off x="4622074" y="3810000"/>
            <a:ext cx="16459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0931" name="Picture 3"/>
          <p:cNvPicPr>
            <a:picLocks noChangeAspect="1" noChangeArrowheads="1"/>
          </p:cNvPicPr>
          <p:nvPr/>
        </p:nvPicPr>
        <p:blipFill>
          <a:blip r:embed="rId4" cstate="print"/>
          <a:srcRect/>
          <a:stretch>
            <a:fillRect/>
          </a:stretch>
        </p:blipFill>
        <p:spPr bwMode="auto">
          <a:xfrm>
            <a:off x="152400" y="5497285"/>
            <a:ext cx="5442045" cy="838200"/>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176348" y="5005252"/>
          <a:ext cx="2772833" cy="381000"/>
        </p:xfrm>
        <a:graphic>
          <a:graphicData uri="http://schemas.openxmlformats.org/presentationml/2006/ole">
            <mc:AlternateContent xmlns:mc="http://schemas.openxmlformats.org/markup-compatibility/2006">
              <mc:Choice xmlns:v="urn:schemas-microsoft-com:vml" Requires="v">
                <p:oleObj spid="_x0000_s455773" name="Equation" r:id="rId5" imgW="1663560" imgH="228600" progId="Equation.3">
                  <p:embed/>
                </p:oleObj>
              </mc:Choice>
              <mc:Fallback>
                <p:oleObj name="Equation" r:id="rId5" imgW="1663560" imgH="2286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48" y="5005252"/>
                        <a:ext cx="2772833" cy="381000"/>
                      </a:xfrm>
                      <a:prstGeom prst="rect">
                        <a:avLst/>
                      </a:prstGeom>
                      <a:solidFill>
                        <a:schemeClr val="bg1"/>
                      </a:solidFill>
                    </p:spPr>
                  </p:pic>
                </p:oleObj>
              </mc:Fallback>
            </mc:AlternateContent>
          </a:graphicData>
        </a:graphic>
      </p:graphicFrame>
      <p:sp>
        <p:nvSpPr>
          <p:cNvPr id="12" name="TextBox 11"/>
          <p:cNvSpPr txBox="1"/>
          <p:nvPr/>
        </p:nvSpPr>
        <p:spPr>
          <a:xfrm>
            <a:off x="990600" y="2438400"/>
            <a:ext cx="2252540" cy="646331"/>
          </a:xfrm>
          <a:prstGeom prst="rect">
            <a:avLst/>
          </a:prstGeom>
          <a:noFill/>
        </p:spPr>
        <p:txBody>
          <a:bodyPr wrap="none" rtlCol="0">
            <a:spAutoFit/>
          </a:bodyPr>
          <a:lstStyle/>
          <a:p>
            <a:r>
              <a:rPr lang="en-US" dirty="0" smtClean="0"/>
              <a:t>E866, PRL 99, 082301 </a:t>
            </a:r>
          </a:p>
          <a:p>
            <a:r>
              <a:rPr lang="en-US" dirty="0" smtClean="0"/>
              <a:t>(2007)</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did we build RHIC? </a:t>
            </a:r>
            <a:endParaRPr lang="en-US" dirty="0"/>
          </a:p>
        </p:txBody>
      </p:sp>
      <p:sp>
        <p:nvSpPr>
          <p:cNvPr id="3" name="Content Placeholder 2"/>
          <p:cNvSpPr>
            <a:spLocks noGrp="1"/>
          </p:cNvSpPr>
          <p:nvPr>
            <p:ph idx="1"/>
          </p:nvPr>
        </p:nvSpPr>
        <p:spPr>
          <a:xfrm>
            <a:off x="228600" y="1600200"/>
            <a:ext cx="8610600" cy="4800600"/>
          </a:xfrm>
        </p:spPr>
        <p:txBody>
          <a:bodyPr>
            <a:normAutofit fontScale="85000" lnSpcReduction="20000"/>
          </a:bodyPr>
          <a:lstStyle/>
          <a:p>
            <a:r>
              <a:rPr lang="en-US" sz="4200" dirty="0" smtClean="0"/>
              <a:t>To study QCD!</a:t>
            </a:r>
          </a:p>
          <a:p>
            <a:r>
              <a:rPr lang="en-US" dirty="0" smtClean="0"/>
              <a:t>An accelerator-based program, but not designed to be at the energy (or intensity) frontier.  More closely analogous to many areas of condensed matter research—create a system and study its properties!</a:t>
            </a:r>
          </a:p>
          <a:p>
            <a:r>
              <a:rPr lang="en-US" dirty="0" smtClean="0"/>
              <a:t>What systems are we studying?  </a:t>
            </a:r>
          </a:p>
          <a:p>
            <a:pPr lvl="1"/>
            <a:r>
              <a:rPr lang="en-US" dirty="0" smtClean="0"/>
              <a:t>“Simple” QCD bound states—the proton is the simplest stable bound state in QCD (and conveniently, nature has already created it for us!)</a:t>
            </a:r>
          </a:p>
          <a:p>
            <a:pPr lvl="1"/>
            <a:r>
              <a:rPr lang="en-US" dirty="0" smtClean="0"/>
              <a:t>Collections of QCD bound states (nuclei, also available out of the box!)</a:t>
            </a:r>
          </a:p>
          <a:p>
            <a:pPr lvl="1"/>
            <a:r>
              <a:rPr lang="en-US" dirty="0" smtClean="0"/>
              <a:t>QCD </a:t>
            </a:r>
            <a:r>
              <a:rPr lang="en-US" dirty="0" err="1" smtClean="0"/>
              <a:t>deconfined</a:t>
            </a:r>
            <a:r>
              <a:rPr lang="en-US" dirty="0" smtClean="0"/>
              <a:t>! (quark-gluon plasma, some assembly required!)</a:t>
            </a:r>
            <a:endParaRPr lang="en-US" dirty="0"/>
          </a:p>
        </p:txBody>
      </p:sp>
      <p:sp>
        <p:nvSpPr>
          <p:cNvPr id="4" name="Footer Placeholder 3"/>
          <p:cNvSpPr>
            <a:spLocks noGrp="1"/>
          </p:cNvSpPr>
          <p:nvPr>
            <p:ph type="ftr" sz="quarter" idx="11"/>
          </p:nvPr>
        </p:nvSpPr>
        <p:spPr/>
        <p:txBody>
          <a:bodyPr/>
          <a:lstStyle/>
          <a:p>
            <a:r>
              <a:rPr lang="en-US" smtClean="0"/>
              <a:t>C. Aidala, Notre Dame, January 29, 2014</a:t>
            </a:r>
            <a:endParaRPr lang="en-US"/>
          </a:p>
        </p:txBody>
      </p:sp>
      <p:pic>
        <p:nvPicPr>
          <p:cNvPr id="47105" name="Picture 1"/>
          <p:cNvPicPr>
            <a:picLocks noChangeAspect="1" noChangeArrowheads="1"/>
          </p:cNvPicPr>
          <p:nvPr/>
        </p:nvPicPr>
        <p:blipFill>
          <a:blip r:embed="rId2" cstate="print"/>
          <a:srcRect/>
          <a:stretch>
            <a:fillRect/>
          </a:stretch>
        </p:blipFill>
        <p:spPr bwMode="auto">
          <a:xfrm>
            <a:off x="6287022" y="3133678"/>
            <a:ext cx="1049829" cy="822960"/>
          </a:xfrm>
          <a:prstGeom prst="rect">
            <a:avLst/>
          </a:prstGeom>
          <a:noFill/>
          <a:ln w="9525">
            <a:noFill/>
            <a:miter lim="800000"/>
            <a:headEnd/>
            <a:tailEnd/>
          </a:ln>
        </p:spPr>
      </p:pic>
      <p:pic>
        <p:nvPicPr>
          <p:cNvPr id="47106" name="Picture 2"/>
          <p:cNvPicPr>
            <a:picLocks noChangeAspect="1" noChangeArrowheads="1"/>
          </p:cNvPicPr>
          <p:nvPr/>
        </p:nvPicPr>
        <p:blipFill>
          <a:blip r:embed="rId3" cstate="print"/>
          <a:srcRect/>
          <a:stretch>
            <a:fillRect/>
          </a:stretch>
        </p:blipFill>
        <p:spPr bwMode="auto">
          <a:xfrm>
            <a:off x="5322043" y="3138062"/>
            <a:ext cx="855022" cy="822960"/>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7443117" y="3139440"/>
            <a:ext cx="1319883" cy="822960"/>
          </a:xfrm>
          <a:prstGeom prst="rect">
            <a:avLst/>
          </a:prstGeom>
          <a:noFill/>
          <a:ln w="9525">
            <a:noFill/>
            <a:miter lim="800000"/>
            <a:headEnd/>
            <a:tailEnd/>
          </a:ln>
        </p:spPr>
      </p:pic>
      <p:sp>
        <p:nvSpPr>
          <p:cNvPr id="10" name="Text Box 4"/>
          <p:cNvSpPr txBox="1">
            <a:spLocks noChangeArrowheads="1"/>
          </p:cNvSpPr>
          <p:nvPr/>
        </p:nvSpPr>
        <p:spPr bwMode="auto">
          <a:xfrm>
            <a:off x="838200" y="2936319"/>
            <a:ext cx="7315200" cy="2092881"/>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b="1" i="1" dirty="0" smtClean="0">
                <a:latin typeface="Times New Roman" pitchFamily="18" charset="0"/>
                <a:cs typeface="Times New Roman" pitchFamily="18" charset="0"/>
              </a:rPr>
              <a:t>Understand more complex QCD systems within </a:t>
            </a:r>
          </a:p>
          <a:p>
            <a:pPr algn="ctr"/>
            <a:r>
              <a:rPr lang="en-US" sz="2600" b="1" i="1" dirty="0" smtClean="0">
                <a:latin typeface="Times New Roman" pitchFamily="18" charset="0"/>
                <a:cs typeface="Times New Roman" pitchFamily="18" charset="0"/>
              </a:rPr>
              <a:t>the context of simpler ones </a:t>
            </a:r>
          </a:p>
          <a:p>
            <a:pPr algn="ctr">
              <a:buFont typeface="Wingdings" pitchFamily="2" charset="2"/>
              <a:buChar char="à"/>
            </a:pPr>
            <a:r>
              <a:rPr lang="en-US" sz="2600" dirty="0" smtClean="0">
                <a:latin typeface="Times New Roman" pitchFamily="18" charset="0"/>
                <a:cs typeface="Times New Roman" pitchFamily="18" charset="0"/>
                <a:sym typeface="Wingdings" pitchFamily="2" charset="2"/>
              </a:rPr>
              <a:t>RHIC was designed from the start as a </a:t>
            </a:r>
            <a:r>
              <a:rPr lang="en-US" sz="2600" i="1" dirty="0" smtClean="0">
                <a:latin typeface="Times New Roman" pitchFamily="18" charset="0"/>
                <a:cs typeface="Times New Roman" pitchFamily="18" charset="0"/>
                <a:sym typeface="Wingdings" pitchFamily="2" charset="2"/>
              </a:rPr>
              <a:t>single</a:t>
            </a:r>
            <a:r>
              <a:rPr lang="en-US" sz="2600" dirty="0" smtClean="0">
                <a:latin typeface="Times New Roman" pitchFamily="18" charset="0"/>
                <a:cs typeface="Times New Roman" pitchFamily="18" charset="0"/>
                <a:sym typeface="Wingdings" pitchFamily="2" charset="2"/>
              </a:rPr>
              <a:t> facility capable of nucleus-nucleus, proton-nucleus, and proton-proton collisions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val="12389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7106"/>
                                        </p:tgtEl>
                                        <p:attrNameLst>
                                          <p:attrName>style.visibility</p:attrName>
                                        </p:attrNameLst>
                                      </p:cBhvr>
                                      <p:to>
                                        <p:strVal val="visible"/>
                                      </p:to>
                                    </p:set>
                                    <p:animEffect transition="in" filter="blinds(horizontal)">
                                      <p:cBhvr>
                                        <p:cTn id="19" dur="500"/>
                                        <p:tgtEl>
                                          <p:spTgt spid="4710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47105"/>
                                        </p:tgtEl>
                                        <p:attrNameLst>
                                          <p:attrName>style.visibility</p:attrName>
                                        </p:attrNameLst>
                                      </p:cBhvr>
                                      <p:to>
                                        <p:strVal val="visible"/>
                                      </p:to>
                                    </p:set>
                                    <p:animEffect transition="in" filter="blinds(horizontal)">
                                      <p:cBhvr>
                                        <p:cTn id="27" dur="500"/>
                                        <p:tgtEl>
                                          <p:spTgt spid="4710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7107"/>
                                        </p:tgtEl>
                                        <p:attrNameLst>
                                          <p:attrName>style.visibility</p:attrName>
                                        </p:attrNameLst>
                                      </p:cBhvr>
                                      <p:to>
                                        <p:strVal val="visible"/>
                                      </p:to>
                                    </p:set>
                                    <p:animEffect transition="in" filter="blinds(horizontal)">
                                      <p:cBhvr>
                                        <p:cTn id="35" dur="500"/>
                                        <p:tgtEl>
                                          <p:spTgt spid="4710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bg/>
                                          </p:spTgt>
                                        </p:tgtEl>
                                        <p:attrNameLst>
                                          <p:attrName>style.visibility</p:attrName>
                                        </p:attrNameLst>
                                      </p:cBhvr>
                                      <p:to>
                                        <p:strVal val="visible"/>
                                      </p:to>
                                    </p:set>
                                    <p:anim calcmode="lin" valueType="num">
                                      <p:cBhvr additive="base">
                                        <p:cTn id="40"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41" dur="500" fill="hold"/>
                                        <p:tgtEl>
                                          <p:spTgt spid="10">
                                            <p:bg/>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 calcmode="lin" valueType="num">
                                      <p:cBhvr additive="base">
                                        <p:cTn id="4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 calcmode="lin" valueType="num">
                                      <p:cBhvr additive="base">
                                        <p:cTn id="4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 calcmode="lin" valueType="num">
                                      <p:cBhvr additive="base">
                                        <p:cTn id="5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522" name="Text Box 186"/>
          <p:cNvSpPr txBox="1">
            <a:spLocks noChangeArrowheads="1"/>
          </p:cNvSpPr>
          <p:nvPr/>
        </p:nvSpPr>
        <p:spPr bwMode="auto">
          <a:xfrm>
            <a:off x="6324600" y="4038600"/>
            <a:ext cx="2743200" cy="1200329"/>
          </a:xfrm>
          <a:prstGeom prst="rect">
            <a:avLst/>
          </a:prstGeom>
          <a:noFill/>
          <a:ln w="9525">
            <a:noFill/>
            <a:miter lim="800000"/>
            <a:headEnd/>
            <a:tailEnd/>
          </a:ln>
        </p:spPr>
        <p:txBody>
          <a:bodyPr>
            <a:spAutoFit/>
          </a:bodyPr>
          <a:lstStyle/>
          <a:p>
            <a:pPr eaLnBrk="0" hangingPunct="0"/>
            <a:r>
              <a:rPr lang="en-US" dirty="0">
                <a:solidFill>
                  <a:srgbClr val="FFFFCC"/>
                </a:solidFill>
              </a:rPr>
              <a:t>Various equipment to </a:t>
            </a:r>
            <a:r>
              <a:rPr lang="en-US" i="1" dirty="0">
                <a:solidFill>
                  <a:srgbClr val="00FFFF"/>
                </a:solidFill>
              </a:rPr>
              <a:t>maintain</a:t>
            </a:r>
            <a:r>
              <a:rPr lang="en-US" dirty="0"/>
              <a:t> </a:t>
            </a:r>
            <a:r>
              <a:rPr lang="en-US" dirty="0">
                <a:solidFill>
                  <a:srgbClr val="FFFFCC"/>
                </a:solidFill>
              </a:rPr>
              <a:t>and</a:t>
            </a:r>
            <a:r>
              <a:rPr lang="en-US" dirty="0"/>
              <a:t> </a:t>
            </a:r>
            <a:r>
              <a:rPr lang="en-US" i="1" dirty="0">
                <a:solidFill>
                  <a:srgbClr val="FFCC00"/>
                </a:solidFill>
              </a:rPr>
              <a:t>measure</a:t>
            </a:r>
            <a:r>
              <a:rPr lang="en-US" dirty="0"/>
              <a:t> </a:t>
            </a:r>
            <a:r>
              <a:rPr lang="en-US" dirty="0">
                <a:solidFill>
                  <a:srgbClr val="FFFFCC"/>
                </a:solidFill>
              </a:rPr>
              <a:t>beam  polarization through acceleration and storage</a:t>
            </a:r>
          </a:p>
        </p:txBody>
      </p:sp>
      <p:sp>
        <p:nvSpPr>
          <p:cNvPr id="1655812" name="Footer Placeholder 3"/>
          <p:cNvSpPr>
            <a:spLocks noGrp="1"/>
          </p:cNvSpPr>
          <p:nvPr>
            <p:ph type="ftr" sz="quarter" idx="11"/>
          </p:nvPr>
        </p:nvSpPr>
        <p:spPr>
          <a:noFill/>
        </p:spPr>
        <p:txBody>
          <a:bodyPr/>
          <a:lstStyle/>
          <a:p>
            <a:r>
              <a:rPr lang="en-US" smtClean="0"/>
              <a:t>C. Aidala, Notre Dame, January 29, 2014</a:t>
            </a:r>
          </a:p>
        </p:txBody>
      </p:sp>
      <p:sp>
        <p:nvSpPr>
          <p:cNvPr id="1655815"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eaLnBrk="0" hangingPunct="0"/>
            <a:fld id="{7D96EB90-5077-47E1-A21A-7DF76CC05573}" type="slidenum">
              <a:rPr lang="en-US" sz="1400">
                <a:solidFill>
                  <a:schemeClr val="bg2"/>
                </a:solidFill>
              </a:rPr>
              <a:pPr algn="r" eaLnBrk="0" hangingPunct="0"/>
              <a:t>53</a:t>
            </a:fld>
            <a:endParaRPr lang="en-US" sz="1400">
              <a:solidFill>
                <a:schemeClr val="bg2"/>
              </a:solidFill>
            </a:endParaRPr>
          </a:p>
        </p:txBody>
      </p:sp>
      <p:sp>
        <p:nvSpPr>
          <p:cNvPr id="1655816"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p:spPr>
        <p:txBody>
          <a:bodyPr/>
          <a:lstStyle/>
          <a:p>
            <a:endParaRPr lang="en-US"/>
          </a:p>
        </p:txBody>
      </p:sp>
      <p:sp>
        <p:nvSpPr>
          <p:cNvPr id="1655817" name="Rectangle 3"/>
          <p:cNvSpPr>
            <a:spLocks noChangeArrowheads="1"/>
          </p:cNvSpPr>
          <p:nvPr/>
        </p:nvSpPr>
        <p:spPr bwMode="auto">
          <a:xfrm>
            <a:off x="685800" y="304800"/>
            <a:ext cx="7793038" cy="762000"/>
          </a:xfrm>
          <a:prstGeom prst="rect">
            <a:avLst/>
          </a:prstGeom>
          <a:noFill/>
          <a:ln w="9525">
            <a:noFill/>
            <a:miter lim="800000"/>
            <a:headEnd/>
            <a:tailEnd/>
          </a:ln>
        </p:spPr>
        <p:txBody>
          <a:bodyPr lIns="92075" tIns="46038" rIns="92075" bIns="46038" anchor="b"/>
          <a:lstStyle/>
          <a:p>
            <a:pPr algn="ctr"/>
            <a:endParaRPr lang="en-US">
              <a:solidFill>
                <a:schemeClr val="tx1"/>
              </a:solidFill>
            </a:endParaRPr>
          </a:p>
        </p:txBody>
      </p:sp>
      <p:sp>
        <p:nvSpPr>
          <p:cNvPr id="1655818"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p:spPr>
        <p:txBody>
          <a:bodyPr/>
          <a:lstStyle/>
          <a:p>
            <a:endParaRPr lang="en-US"/>
          </a:p>
        </p:txBody>
      </p:sp>
      <p:sp>
        <p:nvSpPr>
          <p:cNvPr id="1655819" name="Freeform 5"/>
          <p:cNvSpPr>
            <a:spLocks/>
          </p:cNvSpPr>
          <p:nvPr/>
        </p:nvSpPr>
        <p:spPr bwMode="auto">
          <a:xfrm>
            <a:off x="6221413" y="3325813"/>
            <a:ext cx="465137" cy="392112"/>
          </a:xfrm>
          <a:custGeom>
            <a:avLst/>
            <a:gdLst>
              <a:gd name="T0" fmla="*/ 0 w 293"/>
              <a:gd name="T1" fmla="*/ 2147483647 h 247"/>
              <a:gd name="T2" fmla="*/ 2147483647 w 293"/>
              <a:gd name="T3" fmla="*/ 2147483647 h 247"/>
              <a:gd name="T4" fmla="*/ 2147483647 w 293"/>
              <a:gd name="T5" fmla="*/ 2147483647 h 247"/>
              <a:gd name="T6" fmla="*/ 2147483647 w 293"/>
              <a:gd name="T7" fmla="*/ 2147483647 h 247"/>
              <a:gd name="T8" fmla="*/ 2147483647 w 293"/>
              <a:gd name="T9" fmla="*/ 2147483647 h 247"/>
              <a:gd name="T10" fmla="*/ 2147483647 w 293"/>
              <a:gd name="T11" fmla="*/ 0 h 247"/>
              <a:gd name="T12" fmla="*/ 0 60000 65536"/>
              <a:gd name="T13" fmla="*/ 0 60000 65536"/>
              <a:gd name="T14" fmla="*/ 0 60000 65536"/>
              <a:gd name="T15" fmla="*/ 0 60000 65536"/>
              <a:gd name="T16" fmla="*/ 0 60000 65536"/>
              <a:gd name="T17" fmla="*/ 0 60000 65536"/>
              <a:gd name="T18" fmla="*/ 0 w 293"/>
              <a:gd name="T19" fmla="*/ 0 h 247"/>
              <a:gd name="T20" fmla="*/ 293 w 293"/>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293" h="247">
                <a:moveTo>
                  <a:pt x="0" y="246"/>
                </a:moveTo>
                <a:lnTo>
                  <a:pt x="64" y="214"/>
                </a:lnTo>
                <a:lnTo>
                  <a:pt x="66" y="172"/>
                </a:lnTo>
                <a:lnTo>
                  <a:pt x="232" y="106"/>
                </a:lnTo>
                <a:lnTo>
                  <a:pt x="232" y="61"/>
                </a:lnTo>
                <a:lnTo>
                  <a:pt x="292" y="0"/>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20" name="Oval 6"/>
          <p:cNvSpPr>
            <a:spLocks noChangeArrowheads="1"/>
          </p:cNvSpPr>
          <p:nvPr/>
        </p:nvSpPr>
        <p:spPr bwMode="auto">
          <a:xfrm>
            <a:off x="1446213" y="2300288"/>
            <a:ext cx="5508625" cy="1587500"/>
          </a:xfrm>
          <a:prstGeom prst="ellipse">
            <a:avLst/>
          </a:prstGeom>
          <a:noFill/>
          <a:ln w="9525">
            <a:noFill/>
            <a:round/>
            <a:headEnd/>
            <a:tailEnd/>
          </a:ln>
        </p:spPr>
        <p:txBody>
          <a:bodyPr wrap="none" anchor="ctr"/>
          <a:lstStyle/>
          <a:p>
            <a:pPr algn="ctr" eaLnBrk="0" hangingPunct="0"/>
            <a:endParaRPr lang="en-US"/>
          </a:p>
        </p:txBody>
      </p:sp>
      <p:sp>
        <p:nvSpPr>
          <p:cNvPr id="1655821" name="Rectangle 7"/>
          <p:cNvSpPr>
            <a:spLocks noChangeArrowheads="1"/>
          </p:cNvSpPr>
          <p:nvPr/>
        </p:nvSpPr>
        <p:spPr bwMode="auto">
          <a:xfrm>
            <a:off x="3814763" y="1860550"/>
            <a:ext cx="1106487" cy="276225"/>
          </a:xfrm>
          <a:prstGeom prst="rect">
            <a:avLst/>
          </a:prstGeom>
          <a:noFill/>
          <a:ln w="9525">
            <a:noFill/>
            <a:miter lim="800000"/>
            <a:headEnd/>
            <a:tailEnd/>
          </a:ln>
        </p:spPr>
        <p:txBody>
          <a:bodyPr wrap="none" anchor="ctr"/>
          <a:lstStyle/>
          <a:p>
            <a:pPr algn="ctr" eaLnBrk="0" hangingPunct="0"/>
            <a:endParaRPr lang="en-US"/>
          </a:p>
        </p:txBody>
      </p:sp>
      <p:sp>
        <p:nvSpPr>
          <p:cNvPr id="1655822" name="Rectangle 8"/>
          <p:cNvSpPr>
            <a:spLocks noChangeArrowheads="1"/>
          </p:cNvSpPr>
          <p:nvPr/>
        </p:nvSpPr>
        <p:spPr bwMode="auto">
          <a:xfrm>
            <a:off x="5930900" y="1968500"/>
            <a:ext cx="1830388" cy="481013"/>
          </a:xfrm>
          <a:prstGeom prst="rect">
            <a:avLst/>
          </a:prstGeom>
          <a:noFill/>
          <a:ln w="9525">
            <a:noFill/>
            <a:miter lim="800000"/>
            <a:headEnd/>
            <a:tailEnd/>
          </a:ln>
        </p:spPr>
        <p:txBody>
          <a:bodyPr wrap="none" anchor="ctr"/>
          <a:lstStyle/>
          <a:p>
            <a:pPr algn="ctr" eaLnBrk="0" hangingPunct="0"/>
            <a:endParaRPr lang="en-US"/>
          </a:p>
        </p:txBody>
      </p:sp>
      <p:sp>
        <p:nvSpPr>
          <p:cNvPr id="1655823" name="Rectangle 9"/>
          <p:cNvSpPr>
            <a:spLocks noChangeArrowheads="1"/>
          </p:cNvSpPr>
          <p:nvPr/>
        </p:nvSpPr>
        <p:spPr bwMode="auto">
          <a:xfrm>
            <a:off x="6488113" y="3543300"/>
            <a:ext cx="1022350" cy="276225"/>
          </a:xfrm>
          <a:prstGeom prst="rect">
            <a:avLst/>
          </a:prstGeom>
          <a:noFill/>
          <a:ln w="9525">
            <a:noFill/>
            <a:miter lim="800000"/>
            <a:headEnd/>
            <a:tailEnd/>
          </a:ln>
        </p:spPr>
        <p:txBody>
          <a:bodyPr wrap="none" anchor="ctr"/>
          <a:lstStyle/>
          <a:p>
            <a:pPr algn="ctr" eaLnBrk="0" hangingPunct="0"/>
            <a:endParaRPr lang="en-US"/>
          </a:p>
        </p:txBody>
      </p:sp>
      <p:sp>
        <p:nvSpPr>
          <p:cNvPr id="1655824" name="Rectangle 10"/>
          <p:cNvSpPr>
            <a:spLocks noChangeArrowheads="1"/>
          </p:cNvSpPr>
          <p:nvPr/>
        </p:nvSpPr>
        <p:spPr bwMode="auto">
          <a:xfrm>
            <a:off x="4246563" y="3957638"/>
            <a:ext cx="1019175" cy="482600"/>
          </a:xfrm>
          <a:prstGeom prst="rect">
            <a:avLst/>
          </a:prstGeom>
          <a:noFill/>
          <a:ln w="9525">
            <a:noFill/>
            <a:miter lim="800000"/>
            <a:headEnd/>
            <a:tailEnd/>
          </a:ln>
        </p:spPr>
        <p:txBody>
          <a:bodyPr wrap="none" anchor="ctr"/>
          <a:lstStyle/>
          <a:p>
            <a:pPr algn="ctr" eaLnBrk="0" hangingPunct="0"/>
            <a:endParaRPr lang="en-US"/>
          </a:p>
        </p:txBody>
      </p:sp>
      <p:sp>
        <p:nvSpPr>
          <p:cNvPr id="1655825" name="Rectangle 11"/>
          <p:cNvSpPr>
            <a:spLocks noChangeArrowheads="1"/>
          </p:cNvSpPr>
          <p:nvPr/>
        </p:nvSpPr>
        <p:spPr bwMode="auto">
          <a:xfrm>
            <a:off x="3687763" y="2800350"/>
            <a:ext cx="901700" cy="434975"/>
          </a:xfrm>
          <a:prstGeom prst="rect">
            <a:avLst/>
          </a:prstGeom>
          <a:noFill/>
          <a:ln w="9525">
            <a:noFill/>
            <a:miter lim="800000"/>
            <a:headEnd/>
            <a:tailEnd/>
          </a:ln>
        </p:spPr>
        <p:txBody>
          <a:bodyPr wrap="none" anchor="ctr"/>
          <a:lstStyle/>
          <a:p>
            <a:pPr algn="ctr" eaLnBrk="0" hangingPunct="0"/>
            <a:endParaRPr lang="en-US"/>
          </a:p>
        </p:txBody>
      </p:sp>
      <p:sp>
        <p:nvSpPr>
          <p:cNvPr id="1655826" name="Rectangle 12"/>
          <p:cNvSpPr>
            <a:spLocks noChangeArrowheads="1"/>
          </p:cNvSpPr>
          <p:nvPr/>
        </p:nvSpPr>
        <p:spPr bwMode="auto">
          <a:xfrm>
            <a:off x="3486150" y="4943475"/>
            <a:ext cx="531813" cy="298450"/>
          </a:xfrm>
          <a:prstGeom prst="rect">
            <a:avLst/>
          </a:prstGeom>
          <a:noFill/>
          <a:ln w="9525">
            <a:noFill/>
            <a:miter lim="800000"/>
            <a:headEnd/>
            <a:tailEnd/>
          </a:ln>
        </p:spPr>
        <p:txBody>
          <a:bodyPr wrap="none" anchor="ctr"/>
          <a:lstStyle/>
          <a:p>
            <a:pPr algn="ctr" eaLnBrk="0" hangingPunct="0"/>
            <a:endParaRPr lang="en-US"/>
          </a:p>
        </p:txBody>
      </p:sp>
      <p:sp>
        <p:nvSpPr>
          <p:cNvPr id="1655827" name="Rectangle 13"/>
          <p:cNvSpPr>
            <a:spLocks noChangeArrowheads="1"/>
          </p:cNvSpPr>
          <p:nvPr/>
        </p:nvSpPr>
        <p:spPr bwMode="auto">
          <a:xfrm>
            <a:off x="3651250" y="5043488"/>
            <a:ext cx="679450" cy="274637"/>
          </a:xfrm>
          <a:prstGeom prst="rect">
            <a:avLst/>
          </a:prstGeom>
          <a:noFill/>
          <a:ln w="9525">
            <a:noFill/>
            <a:miter lim="800000"/>
            <a:headEnd/>
            <a:tailEnd/>
          </a:ln>
        </p:spPr>
        <p:txBody>
          <a:bodyPr lIns="0" tIns="0" rIns="0" bIns="0">
            <a:spAutoFit/>
          </a:bodyPr>
          <a:lstStyle/>
          <a:p>
            <a:pPr eaLnBrk="0" hangingPunct="0"/>
            <a:r>
              <a:rPr lang="en-US" sz="1800" b="1">
                <a:solidFill>
                  <a:srgbClr val="FFFFCC"/>
                </a:solidFill>
                <a:latin typeface="Arial" charset="0"/>
              </a:rPr>
              <a:t>AGS</a:t>
            </a:r>
          </a:p>
        </p:txBody>
      </p:sp>
      <p:sp>
        <p:nvSpPr>
          <p:cNvPr id="1655828" name="Rectangle 14"/>
          <p:cNvSpPr>
            <a:spLocks noChangeArrowheads="1"/>
          </p:cNvSpPr>
          <p:nvPr/>
        </p:nvSpPr>
        <p:spPr bwMode="auto">
          <a:xfrm>
            <a:off x="1535113" y="4838700"/>
            <a:ext cx="628650" cy="254000"/>
          </a:xfrm>
          <a:prstGeom prst="rect">
            <a:avLst/>
          </a:prstGeom>
          <a:noFill/>
          <a:ln w="9525">
            <a:noFill/>
            <a:miter lim="800000"/>
            <a:headEnd/>
            <a:tailEnd/>
          </a:ln>
        </p:spPr>
        <p:txBody>
          <a:bodyPr wrap="none" anchor="ctr"/>
          <a:lstStyle/>
          <a:p>
            <a:pPr algn="ctr" eaLnBrk="0" hangingPunct="0"/>
            <a:endParaRPr lang="en-US"/>
          </a:p>
        </p:txBody>
      </p:sp>
      <p:sp>
        <p:nvSpPr>
          <p:cNvPr id="1655829" name="Rectangle 15"/>
          <p:cNvSpPr>
            <a:spLocks noChangeArrowheads="1"/>
          </p:cNvSpPr>
          <p:nvPr/>
        </p:nvSpPr>
        <p:spPr bwMode="auto">
          <a:xfrm>
            <a:off x="1828800" y="4999038"/>
            <a:ext cx="609600" cy="184666"/>
          </a:xfrm>
          <a:prstGeom prst="rect">
            <a:avLst/>
          </a:prstGeom>
          <a:noFill/>
          <a:ln w="9525">
            <a:noFill/>
            <a:miter lim="800000"/>
            <a:headEnd/>
            <a:tailEnd/>
          </a:ln>
        </p:spPr>
        <p:txBody>
          <a:bodyPr lIns="0" tIns="0" rIns="0" bIns="0">
            <a:spAutoFit/>
          </a:bodyPr>
          <a:lstStyle/>
          <a:p>
            <a:pPr eaLnBrk="0" hangingPunct="0"/>
            <a:r>
              <a:rPr lang="en-US" sz="1200" b="1">
                <a:solidFill>
                  <a:srgbClr val="FFFFCC"/>
                </a:solidFill>
                <a:latin typeface="Arial" charset="0"/>
              </a:rPr>
              <a:t>LINAC</a:t>
            </a:r>
          </a:p>
        </p:txBody>
      </p:sp>
      <p:sp>
        <p:nvSpPr>
          <p:cNvPr id="1655830" name="Rectangle 16"/>
          <p:cNvSpPr>
            <a:spLocks noChangeArrowheads="1"/>
          </p:cNvSpPr>
          <p:nvPr/>
        </p:nvSpPr>
        <p:spPr bwMode="auto">
          <a:xfrm>
            <a:off x="2362200" y="5181600"/>
            <a:ext cx="627063"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FFFFCC"/>
                </a:solidFill>
                <a:latin typeface="Arial" charset="0"/>
              </a:rPr>
              <a:t>BOOSTER</a:t>
            </a:r>
          </a:p>
        </p:txBody>
      </p:sp>
      <p:sp>
        <p:nvSpPr>
          <p:cNvPr id="1655831" name="Rectangle 17"/>
          <p:cNvSpPr>
            <a:spLocks noChangeArrowheads="1"/>
          </p:cNvSpPr>
          <p:nvPr/>
        </p:nvSpPr>
        <p:spPr bwMode="auto">
          <a:xfrm>
            <a:off x="2163763" y="4284663"/>
            <a:ext cx="993775" cy="254000"/>
          </a:xfrm>
          <a:prstGeom prst="rect">
            <a:avLst/>
          </a:prstGeom>
          <a:noFill/>
          <a:ln w="9525">
            <a:noFill/>
            <a:miter lim="800000"/>
            <a:headEnd/>
            <a:tailEnd/>
          </a:ln>
        </p:spPr>
        <p:txBody>
          <a:bodyPr wrap="none" anchor="ctr"/>
          <a:lstStyle/>
          <a:p>
            <a:pPr algn="ctr" eaLnBrk="0" hangingPunct="0"/>
            <a:endParaRPr lang="en-US"/>
          </a:p>
        </p:txBody>
      </p:sp>
      <p:sp>
        <p:nvSpPr>
          <p:cNvPr id="1655832" name="Oval 18"/>
          <p:cNvSpPr>
            <a:spLocks noChangeArrowheads="1"/>
          </p:cNvSpPr>
          <p:nvPr/>
        </p:nvSpPr>
        <p:spPr bwMode="auto">
          <a:xfrm>
            <a:off x="3009900" y="4803775"/>
            <a:ext cx="1663700" cy="747713"/>
          </a:xfrm>
          <a:prstGeom prst="ellipse">
            <a:avLst/>
          </a:prstGeom>
          <a:noFill/>
          <a:ln w="25400">
            <a:solidFill>
              <a:srgbClr val="FF0000"/>
            </a:solidFill>
            <a:round/>
            <a:headEnd/>
            <a:tailEnd/>
          </a:ln>
        </p:spPr>
        <p:txBody>
          <a:bodyPr wrap="none" anchor="ctr"/>
          <a:lstStyle/>
          <a:p>
            <a:pPr algn="ctr" eaLnBrk="0" hangingPunct="0"/>
            <a:endParaRPr lang="en-US"/>
          </a:p>
        </p:txBody>
      </p:sp>
      <p:sp>
        <p:nvSpPr>
          <p:cNvPr id="1655833" name="Arc 19"/>
          <p:cNvSpPr>
            <a:spLocks/>
          </p:cNvSpPr>
          <p:nvPr/>
        </p:nvSpPr>
        <p:spPr bwMode="auto">
          <a:xfrm>
            <a:off x="2365375" y="2376488"/>
            <a:ext cx="1893888" cy="711200"/>
          </a:xfrm>
          <a:custGeom>
            <a:avLst/>
            <a:gdLst>
              <a:gd name="T0" fmla="*/ 0 w 15471"/>
              <a:gd name="T1" fmla="*/ 2147483647 h 21113"/>
              <a:gd name="T2" fmla="*/ 2147483647 w 15471"/>
              <a:gd name="T3" fmla="*/ 0 h 21113"/>
              <a:gd name="T4" fmla="*/ 2147483647 w 15471"/>
              <a:gd name="T5" fmla="*/ 2147483647 h 21113"/>
              <a:gd name="T6" fmla="*/ 0 60000 65536"/>
              <a:gd name="T7" fmla="*/ 0 60000 65536"/>
              <a:gd name="T8" fmla="*/ 0 60000 65536"/>
              <a:gd name="T9" fmla="*/ 0 w 15471"/>
              <a:gd name="T10" fmla="*/ 0 h 21113"/>
              <a:gd name="T11" fmla="*/ 15471 w 15471"/>
              <a:gd name="T12" fmla="*/ 21113 h 21113"/>
            </a:gdLst>
            <a:ahLst/>
            <a:cxnLst>
              <a:cxn ang="T6">
                <a:pos x="T0" y="T1"/>
              </a:cxn>
              <a:cxn ang="T7">
                <a:pos x="T2" y="T3"/>
              </a:cxn>
              <a:cxn ang="T8">
                <a:pos x="T4" y="T5"/>
              </a:cxn>
            </a:cxnLst>
            <a:rect l="T9" t="T10" r="T11" b="T12"/>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4" name="Arc 20"/>
          <p:cNvSpPr>
            <a:spLocks/>
          </p:cNvSpPr>
          <p:nvPr/>
        </p:nvSpPr>
        <p:spPr bwMode="auto">
          <a:xfrm>
            <a:off x="1552575" y="2795588"/>
            <a:ext cx="2646363" cy="544512"/>
          </a:xfrm>
          <a:custGeom>
            <a:avLst/>
            <a:gdLst>
              <a:gd name="T0" fmla="*/ 2147483647 w 21600"/>
              <a:gd name="T1" fmla="*/ 2147483647 h 16134"/>
              <a:gd name="T2" fmla="*/ 2147483647 w 21600"/>
              <a:gd name="T3" fmla="*/ 0 h 16134"/>
              <a:gd name="T4" fmla="*/ 2147483647 w 21600"/>
              <a:gd name="T5" fmla="*/ 2147483647 h 16134"/>
              <a:gd name="T6" fmla="*/ 0 60000 65536"/>
              <a:gd name="T7" fmla="*/ 0 60000 65536"/>
              <a:gd name="T8" fmla="*/ 0 60000 65536"/>
              <a:gd name="T9" fmla="*/ 0 w 21600"/>
              <a:gd name="T10" fmla="*/ 0 h 16134"/>
              <a:gd name="T11" fmla="*/ 21600 w 21600"/>
              <a:gd name="T12" fmla="*/ 16134 h 16134"/>
            </a:gdLst>
            <a:ahLst/>
            <a:cxnLst>
              <a:cxn ang="T6">
                <a:pos x="T0" y="T1"/>
              </a:cxn>
              <a:cxn ang="T7">
                <a:pos x="T2" y="T3"/>
              </a:cxn>
              <a:cxn ang="T8">
                <a:pos x="T4" y="T5"/>
              </a:cxn>
            </a:cxnLst>
            <a:rect l="T9" t="T10" r="T11" b="T12"/>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5" name="Arc 21"/>
          <p:cNvSpPr>
            <a:spLocks/>
          </p:cNvSpPr>
          <p:nvPr/>
        </p:nvSpPr>
        <p:spPr bwMode="auto">
          <a:xfrm>
            <a:off x="4192588" y="2790825"/>
            <a:ext cx="2646362" cy="538163"/>
          </a:xfrm>
          <a:custGeom>
            <a:avLst/>
            <a:gdLst>
              <a:gd name="T0" fmla="*/ 2147483647 w 21600"/>
              <a:gd name="T1" fmla="*/ 0 h 15991"/>
              <a:gd name="T2" fmla="*/ 2147483647 w 21600"/>
              <a:gd name="T3" fmla="*/ 2147483647 h 15991"/>
              <a:gd name="T4" fmla="*/ 0 w 21600"/>
              <a:gd name="T5" fmla="*/ 2147483647 h 15991"/>
              <a:gd name="T6" fmla="*/ 0 60000 65536"/>
              <a:gd name="T7" fmla="*/ 0 60000 65536"/>
              <a:gd name="T8" fmla="*/ 0 60000 65536"/>
              <a:gd name="T9" fmla="*/ 0 w 21600"/>
              <a:gd name="T10" fmla="*/ 0 h 15991"/>
              <a:gd name="T11" fmla="*/ 21600 w 21600"/>
              <a:gd name="T12" fmla="*/ 15991 h 15991"/>
            </a:gdLst>
            <a:ahLst/>
            <a:cxnLst>
              <a:cxn ang="T6">
                <a:pos x="T0" y="T1"/>
              </a:cxn>
              <a:cxn ang="T7">
                <a:pos x="T2" y="T3"/>
              </a:cxn>
              <a:cxn ang="T8">
                <a:pos x="T4" y="T5"/>
              </a:cxn>
            </a:cxnLst>
            <a:rect l="T9" t="T10" r="T11" b="T12"/>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6" name="Arc 22"/>
          <p:cNvSpPr>
            <a:spLocks/>
          </p:cNvSpPr>
          <p:nvPr/>
        </p:nvSpPr>
        <p:spPr bwMode="auto">
          <a:xfrm>
            <a:off x="4330700" y="2971800"/>
            <a:ext cx="1779588" cy="828675"/>
          </a:xfrm>
          <a:custGeom>
            <a:avLst/>
            <a:gdLst>
              <a:gd name="T0" fmla="*/ 2147483647 w 14608"/>
              <a:gd name="T1" fmla="*/ 2147483647 h 21394"/>
              <a:gd name="T2" fmla="*/ 2147483647 w 14608"/>
              <a:gd name="T3" fmla="*/ 2147483647 h 21394"/>
              <a:gd name="T4" fmla="*/ 0 w 14608"/>
              <a:gd name="T5" fmla="*/ 0 h 21394"/>
              <a:gd name="T6" fmla="*/ 0 60000 65536"/>
              <a:gd name="T7" fmla="*/ 0 60000 65536"/>
              <a:gd name="T8" fmla="*/ 0 60000 65536"/>
              <a:gd name="T9" fmla="*/ 0 w 14608"/>
              <a:gd name="T10" fmla="*/ 0 h 21394"/>
              <a:gd name="T11" fmla="*/ 14608 w 14608"/>
              <a:gd name="T12" fmla="*/ 21394 h 21394"/>
            </a:gdLst>
            <a:ahLst/>
            <a:cxnLst>
              <a:cxn ang="T6">
                <a:pos x="T0" y="T1"/>
              </a:cxn>
              <a:cxn ang="T7">
                <a:pos x="T2" y="T3"/>
              </a:cxn>
              <a:cxn ang="T8">
                <a:pos x="T4" y="T5"/>
              </a:cxn>
            </a:cxnLst>
            <a:rect l="T9" t="T10" r="T11" b="T12"/>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7" name="Arc 23"/>
          <p:cNvSpPr>
            <a:spLocks/>
          </p:cNvSpPr>
          <p:nvPr/>
        </p:nvSpPr>
        <p:spPr bwMode="auto">
          <a:xfrm>
            <a:off x="2336800" y="3162300"/>
            <a:ext cx="1973263" cy="631825"/>
          </a:xfrm>
          <a:custGeom>
            <a:avLst/>
            <a:gdLst>
              <a:gd name="T0" fmla="*/ 2147483647 w 16166"/>
              <a:gd name="T1" fmla="*/ 2147483647 h 21024"/>
              <a:gd name="T2" fmla="*/ 0 w 16166"/>
              <a:gd name="T3" fmla="*/ 2147483647 h 21024"/>
              <a:gd name="T4" fmla="*/ 2147483647 w 16166"/>
              <a:gd name="T5" fmla="*/ 0 h 21024"/>
              <a:gd name="T6" fmla="*/ 0 60000 65536"/>
              <a:gd name="T7" fmla="*/ 0 60000 65536"/>
              <a:gd name="T8" fmla="*/ 0 60000 65536"/>
              <a:gd name="T9" fmla="*/ 0 w 16166"/>
              <a:gd name="T10" fmla="*/ 0 h 21024"/>
              <a:gd name="T11" fmla="*/ 16166 w 16166"/>
              <a:gd name="T12" fmla="*/ 21024 h 21024"/>
            </a:gdLst>
            <a:ahLst/>
            <a:cxnLst>
              <a:cxn ang="T6">
                <a:pos x="T0" y="T1"/>
              </a:cxn>
              <a:cxn ang="T7">
                <a:pos x="T2" y="T3"/>
              </a:cxn>
              <a:cxn ang="T8">
                <a:pos x="T4" y="T5"/>
              </a:cxn>
            </a:cxnLst>
            <a:rect l="T9" t="T10" r="T11" b="T12"/>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8" name="Arc 24"/>
          <p:cNvSpPr>
            <a:spLocks/>
          </p:cNvSpPr>
          <p:nvPr/>
        </p:nvSpPr>
        <p:spPr bwMode="auto">
          <a:xfrm>
            <a:off x="4186238" y="2382838"/>
            <a:ext cx="1846262" cy="700087"/>
          </a:xfrm>
          <a:custGeom>
            <a:avLst/>
            <a:gdLst>
              <a:gd name="T0" fmla="*/ 2147483647 w 15057"/>
              <a:gd name="T1" fmla="*/ 0 h 21197"/>
              <a:gd name="T2" fmla="*/ 2147483647 w 15057"/>
              <a:gd name="T3" fmla="*/ 2147483647 h 21197"/>
              <a:gd name="T4" fmla="*/ 0 w 15057"/>
              <a:gd name="T5" fmla="*/ 2147483647 h 21197"/>
              <a:gd name="T6" fmla="*/ 0 60000 65536"/>
              <a:gd name="T7" fmla="*/ 0 60000 65536"/>
              <a:gd name="T8" fmla="*/ 0 60000 65536"/>
              <a:gd name="T9" fmla="*/ 0 w 15057"/>
              <a:gd name="T10" fmla="*/ 0 h 21197"/>
              <a:gd name="T11" fmla="*/ 15057 w 15057"/>
              <a:gd name="T12" fmla="*/ 21197 h 21197"/>
            </a:gdLst>
            <a:ahLst/>
            <a:cxnLst>
              <a:cxn ang="T6">
                <a:pos x="T0" y="T1"/>
              </a:cxn>
              <a:cxn ang="T7">
                <a:pos x="T2" y="T3"/>
              </a:cxn>
              <a:cxn ang="T8">
                <a:pos x="T4" y="T5"/>
              </a:cxn>
            </a:cxnLst>
            <a:rect l="T9" t="T10" r="T11" b="T12"/>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9" name="Arc 25"/>
          <p:cNvSpPr>
            <a:spLocks/>
          </p:cNvSpPr>
          <p:nvPr/>
        </p:nvSpPr>
        <p:spPr bwMode="auto">
          <a:xfrm>
            <a:off x="4178300" y="3124200"/>
            <a:ext cx="2016125" cy="847725"/>
          </a:xfrm>
          <a:custGeom>
            <a:avLst/>
            <a:gdLst>
              <a:gd name="T0" fmla="*/ 2147483647 w 15336"/>
              <a:gd name="T1" fmla="*/ 2147483647 h 21251"/>
              <a:gd name="T2" fmla="*/ 2147483647 w 15336"/>
              <a:gd name="T3" fmla="*/ 2147483647 h 21251"/>
              <a:gd name="T4" fmla="*/ 0 w 15336"/>
              <a:gd name="T5" fmla="*/ 0 h 21251"/>
              <a:gd name="T6" fmla="*/ 0 60000 65536"/>
              <a:gd name="T7" fmla="*/ 0 60000 65536"/>
              <a:gd name="T8" fmla="*/ 0 60000 65536"/>
              <a:gd name="T9" fmla="*/ 0 w 15336"/>
              <a:gd name="T10" fmla="*/ 0 h 21251"/>
              <a:gd name="T11" fmla="*/ 15336 w 15336"/>
              <a:gd name="T12" fmla="*/ 21251 h 21251"/>
            </a:gdLst>
            <a:ahLst/>
            <a:cxnLst>
              <a:cxn ang="T6">
                <a:pos x="T0" y="T1"/>
              </a:cxn>
              <a:cxn ang="T7">
                <a:pos x="T2" y="T3"/>
              </a:cxn>
              <a:cxn ang="T8">
                <a:pos x="T4" y="T5"/>
              </a:cxn>
            </a:cxnLst>
            <a:rect l="T9" t="T10" r="T11" b="T12"/>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0" name="Arc 26"/>
          <p:cNvSpPr>
            <a:spLocks/>
          </p:cNvSpPr>
          <p:nvPr/>
        </p:nvSpPr>
        <p:spPr bwMode="auto">
          <a:xfrm>
            <a:off x="2230438" y="3106738"/>
            <a:ext cx="1981200" cy="847725"/>
          </a:xfrm>
          <a:custGeom>
            <a:avLst/>
            <a:gdLst>
              <a:gd name="T0" fmla="*/ 2147483647 w 15059"/>
              <a:gd name="T1" fmla="*/ 2147483647 h 21231"/>
              <a:gd name="T2" fmla="*/ 0 w 15059"/>
              <a:gd name="T3" fmla="*/ 2147483647 h 21231"/>
              <a:gd name="T4" fmla="*/ 2147483647 w 15059"/>
              <a:gd name="T5" fmla="*/ 0 h 21231"/>
              <a:gd name="T6" fmla="*/ 0 60000 65536"/>
              <a:gd name="T7" fmla="*/ 0 60000 65536"/>
              <a:gd name="T8" fmla="*/ 0 60000 65536"/>
              <a:gd name="T9" fmla="*/ 0 w 15059"/>
              <a:gd name="T10" fmla="*/ 0 h 21231"/>
              <a:gd name="T11" fmla="*/ 15059 w 15059"/>
              <a:gd name="T12" fmla="*/ 21231 h 21231"/>
            </a:gdLst>
            <a:ahLst/>
            <a:cxnLst>
              <a:cxn ang="T6">
                <a:pos x="T0" y="T1"/>
              </a:cxn>
              <a:cxn ang="T7">
                <a:pos x="T2" y="T3"/>
              </a:cxn>
              <a:cxn ang="T8">
                <a:pos x="T4" y="T5"/>
              </a:cxn>
            </a:cxnLst>
            <a:rect l="T9" t="T10" r="T11" b="T12"/>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1" name="Arc 27"/>
          <p:cNvSpPr>
            <a:spLocks/>
          </p:cNvSpPr>
          <p:nvPr/>
        </p:nvSpPr>
        <p:spPr bwMode="auto">
          <a:xfrm>
            <a:off x="1373188" y="2738438"/>
            <a:ext cx="2838450" cy="704850"/>
          </a:xfrm>
          <a:custGeom>
            <a:avLst/>
            <a:gdLst>
              <a:gd name="T0" fmla="*/ 2147483647 w 21600"/>
              <a:gd name="T1" fmla="*/ 2147483647 h 17626"/>
              <a:gd name="T2" fmla="*/ 2147483647 w 21600"/>
              <a:gd name="T3" fmla="*/ 0 h 17626"/>
              <a:gd name="T4" fmla="*/ 2147483647 w 21600"/>
              <a:gd name="T5" fmla="*/ 2147483647 h 17626"/>
              <a:gd name="T6" fmla="*/ 0 60000 65536"/>
              <a:gd name="T7" fmla="*/ 0 60000 65536"/>
              <a:gd name="T8" fmla="*/ 0 60000 65536"/>
              <a:gd name="T9" fmla="*/ 0 w 21600"/>
              <a:gd name="T10" fmla="*/ 0 h 17626"/>
              <a:gd name="T11" fmla="*/ 21600 w 21600"/>
              <a:gd name="T12" fmla="*/ 17626 h 17626"/>
            </a:gdLst>
            <a:ahLst/>
            <a:cxnLst>
              <a:cxn ang="T6">
                <a:pos x="T0" y="T1"/>
              </a:cxn>
              <a:cxn ang="T7">
                <a:pos x="T2" y="T3"/>
              </a:cxn>
              <a:cxn ang="T8">
                <a:pos x="T4" y="T5"/>
              </a:cxn>
            </a:cxnLst>
            <a:rect l="T9" t="T10" r="T11" b="T12"/>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2" name="Arc 28"/>
          <p:cNvSpPr>
            <a:spLocks/>
          </p:cNvSpPr>
          <p:nvPr/>
        </p:nvSpPr>
        <p:spPr bwMode="auto">
          <a:xfrm>
            <a:off x="2276475" y="2257425"/>
            <a:ext cx="1935163" cy="860425"/>
          </a:xfrm>
          <a:custGeom>
            <a:avLst/>
            <a:gdLst>
              <a:gd name="T0" fmla="*/ 0 w 14743"/>
              <a:gd name="T1" fmla="*/ 2147483647 h 21260"/>
              <a:gd name="T2" fmla="*/ 2147483647 w 14743"/>
              <a:gd name="T3" fmla="*/ 0 h 21260"/>
              <a:gd name="T4" fmla="*/ 2147483647 w 14743"/>
              <a:gd name="T5" fmla="*/ 2147483647 h 21260"/>
              <a:gd name="T6" fmla="*/ 0 60000 65536"/>
              <a:gd name="T7" fmla="*/ 0 60000 65536"/>
              <a:gd name="T8" fmla="*/ 0 60000 65536"/>
              <a:gd name="T9" fmla="*/ 0 w 14743"/>
              <a:gd name="T10" fmla="*/ 0 h 21260"/>
              <a:gd name="T11" fmla="*/ 14743 w 14743"/>
              <a:gd name="T12" fmla="*/ 21260 h 21260"/>
            </a:gdLst>
            <a:ahLst/>
            <a:cxnLst>
              <a:cxn ang="T6">
                <a:pos x="T0" y="T1"/>
              </a:cxn>
              <a:cxn ang="T7">
                <a:pos x="T2" y="T3"/>
              </a:cxn>
              <a:cxn ang="T8">
                <a:pos x="T4" y="T5"/>
              </a:cxn>
            </a:cxnLst>
            <a:rect l="T9" t="T10" r="T11" b="T12"/>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p:spPr>
        <p:txBody>
          <a:bodyPr/>
          <a:lstStyle/>
          <a:p>
            <a:pPr algn="ctr" eaLnBrk="0" hangingPunct="0"/>
            <a:endParaRPr lang="en-US"/>
          </a:p>
        </p:txBody>
      </p:sp>
      <p:sp>
        <p:nvSpPr>
          <p:cNvPr id="1655843" name="Arc 29"/>
          <p:cNvSpPr>
            <a:spLocks/>
          </p:cNvSpPr>
          <p:nvPr/>
        </p:nvSpPr>
        <p:spPr bwMode="auto">
          <a:xfrm>
            <a:off x="4198938" y="2262188"/>
            <a:ext cx="1925637" cy="854075"/>
          </a:xfrm>
          <a:custGeom>
            <a:avLst/>
            <a:gdLst>
              <a:gd name="T0" fmla="*/ 2147483647 w 14651"/>
              <a:gd name="T1" fmla="*/ 0 h 21252"/>
              <a:gd name="T2" fmla="*/ 2147483647 w 14651"/>
              <a:gd name="T3" fmla="*/ 2147483647 h 21252"/>
              <a:gd name="T4" fmla="*/ 0 w 14651"/>
              <a:gd name="T5" fmla="*/ 2147483647 h 21252"/>
              <a:gd name="T6" fmla="*/ 0 60000 65536"/>
              <a:gd name="T7" fmla="*/ 0 60000 65536"/>
              <a:gd name="T8" fmla="*/ 0 60000 65536"/>
              <a:gd name="T9" fmla="*/ 0 w 14651"/>
              <a:gd name="T10" fmla="*/ 0 h 21252"/>
              <a:gd name="T11" fmla="*/ 14651 w 14651"/>
              <a:gd name="T12" fmla="*/ 21252 h 21252"/>
            </a:gdLst>
            <a:ahLst/>
            <a:cxnLst>
              <a:cxn ang="T6">
                <a:pos x="T0" y="T1"/>
              </a:cxn>
              <a:cxn ang="T7">
                <a:pos x="T2" y="T3"/>
              </a:cxn>
              <a:cxn ang="T8">
                <a:pos x="T4" y="T5"/>
              </a:cxn>
            </a:cxnLst>
            <a:rect l="T9" t="T10" r="T11" b="T12"/>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p:spPr>
        <p:txBody>
          <a:bodyPr/>
          <a:lstStyle/>
          <a:p>
            <a:pPr algn="ctr" eaLnBrk="0" hangingPunct="0"/>
            <a:endParaRPr lang="en-US"/>
          </a:p>
        </p:txBody>
      </p:sp>
      <p:sp>
        <p:nvSpPr>
          <p:cNvPr id="1655844" name="Arc 30"/>
          <p:cNvSpPr>
            <a:spLocks/>
          </p:cNvSpPr>
          <p:nvPr/>
        </p:nvSpPr>
        <p:spPr bwMode="auto">
          <a:xfrm>
            <a:off x="4198938" y="2727325"/>
            <a:ext cx="2838450" cy="715963"/>
          </a:xfrm>
          <a:custGeom>
            <a:avLst/>
            <a:gdLst>
              <a:gd name="T0" fmla="*/ 2147483647 w 21600"/>
              <a:gd name="T1" fmla="*/ 0 h 17978"/>
              <a:gd name="T2" fmla="*/ 2147483647 w 21600"/>
              <a:gd name="T3" fmla="*/ 2147483647 h 17978"/>
              <a:gd name="T4" fmla="*/ 0 w 21600"/>
              <a:gd name="T5" fmla="*/ 2147483647 h 17978"/>
              <a:gd name="T6" fmla="*/ 0 60000 65536"/>
              <a:gd name="T7" fmla="*/ 0 60000 65536"/>
              <a:gd name="T8" fmla="*/ 0 60000 65536"/>
              <a:gd name="T9" fmla="*/ 0 w 21600"/>
              <a:gd name="T10" fmla="*/ 0 h 17978"/>
              <a:gd name="T11" fmla="*/ 21600 w 21600"/>
              <a:gd name="T12" fmla="*/ 17978 h 17978"/>
            </a:gdLst>
            <a:ahLst/>
            <a:cxnLst>
              <a:cxn ang="T6">
                <a:pos x="T0" y="T1"/>
              </a:cxn>
              <a:cxn ang="T7">
                <a:pos x="T2" y="T3"/>
              </a:cxn>
              <a:cxn ang="T8">
                <a:pos x="T4" y="T5"/>
              </a:cxn>
            </a:cxnLst>
            <a:rect l="T9" t="T10" r="T11" b="T12"/>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5" name="Freeform 31"/>
          <p:cNvSpPr>
            <a:spLocks/>
          </p:cNvSpPr>
          <p:nvPr/>
        </p:nvSpPr>
        <p:spPr bwMode="auto">
          <a:xfrm>
            <a:off x="3700463" y="3794125"/>
            <a:ext cx="1017587" cy="158750"/>
          </a:xfrm>
          <a:custGeom>
            <a:avLst/>
            <a:gdLst>
              <a:gd name="T0" fmla="*/ 0 w 641"/>
              <a:gd name="T1" fmla="*/ 0 h 100"/>
              <a:gd name="T2" fmla="*/ 2147483647 w 641"/>
              <a:gd name="T3" fmla="*/ 2147483647 h 100"/>
              <a:gd name="T4" fmla="*/ 2147483647 w 641"/>
              <a:gd name="T5" fmla="*/ 2147483647 h 100"/>
              <a:gd name="T6" fmla="*/ 2147483647 w 641"/>
              <a:gd name="T7" fmla="*/ 2147483647 h 100"/>
              <a:gd name="T8" fmla="*/ 2147483647 w 641"/>
              <a:gd name="T9" fmla="*/ 2147483647 h 100"/>
              <a:gd name="T10" fmla="*/ 2147483647 w 641"/>
              <a:gd name="T11" fmla="*/ 2147483647 h 100"/>
              <a:gd name="T12" fmla="*/ 0 60000 65536"/>
              <a:gd name="T13" fmla="*/ 0 60000 65536"/>
              <a:gd name="T14" fmla="*/ 0 60000 65536"/>
              <a:gd name="T15" fmla="*/ 0 60000 65536"/>
              <a:gd name="T16" fmla="*/ 0 60000 65536"/>
              <a:gd name="T17" fmla="*/ 0 60000 65536"/>
              <a:gd name="T18" fmla="*/ 0 w 641"/>
              <a:gd name="T19" fmla="*/ 0 h 100"/>
              <a:gd name="T20" fmla="*/ 641 w 641"/>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641" h="100">
                <a:moveTo>
                  <a:pt x="0" y="0"/>
                </a:moveTo>
                <a:lnTo>
                  <a:pt x="172" y="18"/>
                </a:lnTo>
                <a:lnTo>
                  <a:pt x="220" y="57"/>
                </a:lnTo>
                <a:lnTo>
                  <a:pt x="407" y="57"/>
                </a:lnTo>
                <a:lnTo>
                  <a:pt x="446" y="95"/>
                </a:lnTo>
                <a:lnTo>
                  <a:pt x="640" y="99"/>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6" name="Freeform 32"/>
          <p:cNvSpPr>
            <a:spLocks/>
          </p:cNvSpPr>
          <p:nvPr/>
        </p:nvSpPr>
        <p:spPr bwMode="auto">
          <a:xfrm>
            <a:off x="3694113" y="3798888"/>
            <a:ext cx="1000125" cy="155575"/>
          </a:xfrm>
          <a:custGeom>
            <a:avLst/>
            <a:gdLst>
              <a:gd name="T0" fmla="*/ 0 w 630"/>
              <a:gd name="T1" fmla="*/ 2147483647 h 98"/>
              <a:gd name="T2" fmla="*/ 2147483647 w 630"/>
              <a:gd name="T3" fmla="*/ 2147483647 h 98"/>
              <a:gd name="T4" fmla="*/ 2147483647 w 630"/>
              <a:gd name="T5" fmla="*/ 2147483647 h 98"/>
              <a:gd name="T6" fmla="*/ 2147483647 w 630"/>
              <a:gd name="T7" fmla="*/ 2147483647 h 98"/>
              <a:gd name="T8" fmla="*/ 2147483647 w 630"/>
              <a:gd name="T9" fmla="*/ 2147483647 h 98"/>
              <a:gd name="T10" fmla="*/ 2147483647 w 630"/>
              <a:gd name="T11" fmla="*/ 0 h 98"/>
              <a:gd name="T12" fmla="*/ 0 60000 65536"/>
              <a:gd name="T13" fmla="*/ 0 60000 65536"/>
              <a:gd name="T14" fmla="*/ 0 60000 65536"/>
              <a:gd name="T15" fmla="*/ 0 60000 65536"/>
              <a:gd name="T16" fmla="*/ 0 60000 65536"/>
              <a:gd name="T17" fmla="*/ 0 60000 65536"/>
              <a:gd name="T18" fmla="*/ 0 w 630"/>
              <a:gd name="T19" fmla="*/ 0 h 98"/>
              <a:gd name="T20" fmla="*/ 630 w 630"/>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630" h="98">
                <a:moveTo>
                  <a:pt x="0" y="97"/>
                </a:moveTo>
                <a:lnTo>
                  <a:pt x="177" y="96"/>
                </a:lnTo>
                <a:lnTo>
                  <a:pt x="225" y="51"/>
                </a:lnTo>
                <a:lnTo>
                  <a:pt x="407" y="51"/>
                </a:lnTo>
                <a:lnTo>
                  <a:pt x="448" y="15"/>
                </a:lnTo>
                <a:lnTo>
                  <a:pt x="629" y="0"/>
                </a:lnTo>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7"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48" name="Arc 34"/>
          <p:cNvSpPr>
            <a:spLocks/>
          </p:cNvSpPr>
          <p:nvPr/>
        </p:nvSpPr>
        <p:spPr bwMode="auto">
          <a:xfrm>
            <a:off x="3182938" y="3932238"/>
            <a:ext cx="1019175" cy="492125"/>
          </a:xfrm>
          <a:custGeom>
            <a:avLst/>
            <a:gdLst>
              <a:gd name="T0" fmla="*/ 2147483647 w 21600"/>
              <a:gd name="T1" fmla="*/ 0 h 21187"/>
              <a:gd name="T2" fmla="*/ 2147483647 w 21600"/>
              <a:gd name="T3" fmla="*/ 2147483647 h 21187"/>
              <a:gd name="T4" fmla="*/ 0 w 21600"/>
              <a:gd name="T5" fmla="*/ 2147483647 h 21187"/>
              <a:gd name="T6" fmla="*/ 0 60000 65536"/>
              <a:gd name="T7" fmla="*/ 0 60000 65536"/>
              <a:gd name="T8" fmla="*/ 0 60000 65536"/>
              <a:gd name="T9" fmla="*/ 0 w 21600"/>
              <a:gd name="T10" fmla="*/ 0 h 21187"/>
              <a:gd name="T11" fmla="*/ 21600 w 21600"/>
              <a:gd name="T12" fmla="*/ 21187 h 21187"/>
            </a:gdLst>
            <a:ahLst/>
            <a:cxnLst>
              <a:cxn ang="T6">
                <a:pos x="T0" y="T1"/>
              </a:cxn>
              <a:cxn ang="T7">
                <a:pos x="T2" y="T3"/>
              </a:cxn>
              <a:cxn ang="T8">
                <a:pos x="T4" y="T5"/>
              </a:cxn>
            </a:cxnLst>
            <a:rect l="T9" t="T10" r="T11" b="T12"/>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9" name="Arc 35"/>
          <p:cNvSpPr>
            <a:spLocks/>
          </p:cNvSpPr>
          <p:nvPr/>
        </p:nvSpPr>
        <p:spPr bwMode="auto">
          <a:xfrm>
            <a:off x="4208463" y="3932238"/>
            <a:ext cx="1019175" cy="492125"/>
          </a:xfrm>
          <a:custGeom>
            <a:avLst/>
            <a:gdLst>
              <a:gd name="T0" fmla="*/ 0 w 21600"/>
              <a:gd name="T1" fmla="*/ 2147483647 h 21180"/>
              <a:gd name="T2" fmla="*/ 2147483647 w 21600"/>
              <a:gd name="T3" fmla="*/ 0 h 21180"/>
              <a:gd name="T4" fmla="*/ 2147483647 w 21600"/>
              <a:gd name="T5" fmla="*/ 2147483647 h 21180"/>
              <a:gd name="T6" fmla="*/ 0 60000 65536"/>
              <a:gd name="T7" fmla="*/ 0 60000 65536"/>
              <a:gd name="T8" fmla="*/ 0 60000 65536"/>
              <a:gd name="T9" fmla="*/ 0 w 21600"/>
              <a:gd name="T10" fmla="*/ 0 h 21180"/>
              <a:gd name="T11" fmla="*/ 21600 w 21600"/>
              <a:gd name="T12" fmla="*/ 21180 h 21180"/>
            </a:gdLst>
            <a:ahLst/>
            <a:cxnLst>
              <a:cxn ang="T6">
                <a:pos x="T0" y="T1"/>
              </a:cxn>
              <a:cxn ang="T7">
                <a:pos x="T2" y="T3"/>
              </a:cxn>
              <a:cxn ang="T8">
                <a:pos x="T4" y="T5"/>
              </a:cxn>
            </a:cxnLst>
            <a:rect l="T9" t="T10" r="T11" b="T12"/>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0" name="Freeform 36"/>
          <p:cNvSpPr>
            <a:spLocks/>
          </p:cNvSpPr>
          <p:nvPr/>
        </p:nvSpPr>
        <p:spPr bwMode="auto">
          <a:xfrm>
            <a:off x="3695700" y="2254250"/>
            <a:ext cx="1011238" cy="128588"/>
          </a:xfrm>
          <a:custGeom>
            <a:avLst/>
            <a:gdLst>
              <a:gd name="T0" fmla="*/ 0 w 637"/>
              <a:gd name="T1" fmla="*/ 0 h 81"/>
              <a:gd name="T2" fmla="*/ 2147483647 w 637"/>
              <a:gd name="T3" fmla="*/ 2147483647 h 81"/>
              <a:gd name="T4" fmla="*/ 2147483647 w 637"/>
              <a:gd name="T5" fmla="*/ 2147483647 h 81"/>
              <a:gd name="T6" fmla="*/ 2147483647 w 637"/>
              <a:gd name="T7" fmla="*/ 2147483647 h 81"/>
              <a:gd name="T8" fmla="*/ 2147483647 w 637"/>
              <a:gd name="T9" fmla="*/ 2147483647 h 81"/>
              <a:gd name="T10" fmla="*/ 2147483647 w 637"/>
              <a:gd name="T11" fmla="*/ 2147483647 h 81"/>
              <a:gd name="T12" fmla="*/ 0 60000 65536"/>
              <a:gd name="T13" fmla="*/ 0 60000 65536"/>
              <a:gd name="T14" fmla="*/ 0 60000 65536"/>
              <a:gd name="T15" fmla="*/ 0 60000 65536"/>
              <a:gd name="T16" fmla="*/ 0 60000 65536"/>
              <a:gd name="T17" fmla="*/ 0 60000 65536"/>
              <a:gd name="T18" fmla="*/ 0 w 637"/>
              <a:gd name="T19" fmla="*/ 0 h 81"/>
              <a:gd name="T20" fmla="*/ 637 w 637"/>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37" h="81">
                <a:moveTo>
                  <a:pt x="0" y="0"/>
                </a:moveTo>
                <a:lnTo>
                  <a:pt x="172" y="2"/>
                </a:lnTo>
                <a:lnTo>
                  <a:pt x="222" y="32"/>
                </a:lnTo>
                <a:lnTo>
                  <a:pt x="400" y="30"/>
                </a:lnTo>
                <a:lnTo>
                  <a:pt x="446" y="68"/>
                </a:lnTo>
                <a:lnTo>
                  <a:pt x="636" y="80"/>
                </a:lnTo>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51" name="Freeform 37"/>
          <p:cNvSpPr>
            <a:spLocks/>
          </p:cNvSpPr>
          <p:nvPr/>
        </p:nvSpPr>
        <p:spPr bwMode="auto">
          <a:xfrm>
            <a:off x="3694113" y="2251075"/>
            <a:ext cx="1012825" cy="128588"/>
          </a:xfrm>
          <a:custGeom>
            <a:avLst/>
            <a:gdLst>
              <a:gd name="T0" fmla="*/ 0 w 638"/>
              <a:gd name="T1" fmla="*/ 2147483647 h 81"/>
              <a:gd name="T2" fmla="*/ 2147483647 w 638"/>
              <a:gd name="T3" fmla="*/ 2147483647 h 81"/>
              <a:gd name="T4" fmla="*/ 2147483647 w 638"/>
              <a:gd name="T5" fmla="*/ 2147483647 h 81"/>
              <a:gd name="T6" fmla="*/ 2147483647 w 638"/>
              <a:gd name="T7" fmla="*/ 2147483647 h 81"/>
              <a:gd name="T8" fmla="*/ 2147483647 w 638"/>
              <a:gd name="T9" fmla="*/ 0 h 81"/>
              <a:gd name="T10" fmla="*/ 2147483647 w 638"/>
              <a:gd name="T11" fmla="*/ 2147483647 h 81"/>
              <a:gd name="T12" fmla="*/ 0 60000 65536"/>
              <a:gd name="T13" fmla="*/ 0 60000 65536"/>
              <a:gd name="T14" fmla="*/ 0 60000 65536"/>
              <a:gd name="T15" fmla="*/ 0 60000 65536"/>
              <a:gd name="T16" fmla="*/ 0 60000 65536"/>
              <a:gd name="T17" fmla="*/ 0 60000 65536"/>
              <a:gd name="T18" fmla="*/ 0 w 638"/>
              <a:gd name="T19" fmla="*/ 0 h 81"/>
              <a:gd name="T20" fmla="*/ 638 w 638"/>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38" h="81">
                <a:moveTo>
                  <a:pt x="0" y="80"/>
                </a:moveTo>
                <a:lnTo>
                  <a:pt x="178" y="74"/>
                </a:lnTo>
                <a:lnTo>
                  <a:pt x="222" y="32"/>
                </a:lnTo>
                <a:lnTo>
                  <a:pt x="397" y="32"/>
                </a:lnTo>
                <a:lnTo>
                  <a:pt x="451" y="0"/>
                </a:lnTo>
                <a:lnTo>
                  <a:pt x="637" y="4"/>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2" name="Freeform 38"/>
          <p:cNvSpPr>
            <a:spLocks/>
          </p:cNvSpPr>
          <p:nvPr/>
        </p:nvSpPr>
        <p:spPr bwMode="auto">
          <a:xfrm>
            <a:off x="1593850" y="3444875"/>
            <a:ext cx="749300" cy="153988"/>
          </a:xfrm>
          <a:custGeom>
            <a:avLst/>
            <a:gdLst>
              <a:gd name="T0" fmla="*/ 0 w 472"/>
              <a:gd name="T1" fmla="*/ 0 h 97"/>
              <a:gd name="T2" fmla="*/ 2147483647 w 472"/>
              <a:gd name="T3" fmla="*/ 2147483647 h 97"/>
              <a:gd name="T4" fmla="*/ 2147483647 w 472"/>
              <a:gd name="T5" fmla="*/ 2147483647 h 97"/>
              <a:gd name="T6" fmla="*/ 2147483647 w 472"/>
              <a:gd name="T7" fmla="*/ 2147483647 h 97"/>
              <a:gd name="T8" fmla="*/ 2147483647 w 472"/>
              <a:gd name="T9" fmla="*/ 2147483647 h 97"/>
              <a:gd name="T10" fmla="*/ 2147483647 w 472"/>
              <a:gd name="T11" fmla="*/ 2147483647 h 97"/>
              <a:gd name="T12" fmla="*/ 0 60000 65536"/>
              <a:gd name="T13" fmla="*/ 0 60000 65536"/>
              <a:gd name="T14" fmla="*/ 0 60000 65536"/>
              <a:gd name="T15" fmla="*/ 0 60000 65536"/>
              <a:gd name="T16" fmla="*/ 0 60000 65536"/>
              <a:gd name="T17" fmla="*/ 0 60000 65536"/>
              <a:gd name="T18" fmla="*/ 0 w 472"/>
              <a:gd name="T19" fmla="*/ 0 h 97"/>
              <a:gd name="T20" fmla="*/ 472 w 472"/>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472" h="97">
                <a:moveTo>
                  <a:pt x="0" y="0"/>
                </a:moveTo>
                <a:lnTo>
                  <a:pt x="106" y="54"/>
                </a:lnTo>
                <a:lnTo>
                  <a:pt x="152" y="44"/>
                </a:lnTo>
                <a:lnTo>
                  <a:pt x="271" y="90"/>
                </a:lnTo>
                <a:lnTo>
                  <a:pt x="345" y="68"/>
                </a:lnTo>
                <a:lnTo>
                  <a:pt x="471" y="96"/>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3" name="Freeform 39"/>
          <p:cNvSpPr>
            <a:spLocks/>
          </p:cNvSpPr>
          <p:nvPr/>
        </p:nvSpPr>
        <p:spPr bwMode="auto">
          <a:xfrm>
            <a:off x="1719263" y="3336925"/>
            <a:ext cx="523875" cy="395288"/>
          </a:xfrm>
          <a:custGeom>
            <a:avLst/>
            <a:gdLst>
              <a:gd name="T0" fmla="*/ 0 w 330"/>
              <a:gd name="T1" fmla="*/ 0 h 249"/>
              <a:gd name="T2" fmla="*/ 2147483647 w 330"/>
              <a:gd name="T3" fmla="*/ 2147483647 h 249"/>
              <a:gd name="T4" fmla="*/ 2147483647 w 330"/>
              <a:gd name="T5" fmla="*/ 2147483647 h 249"/>
              <a:gd name="T6" fmla="*/ 2147483647 w 330"/>
              <a:gd name="T7" fmla="*/ 2147483647 h 249"/>
              <a:gd name="T8" fmla="*/ 2147483647 w 330"/>
              <a:gd name="T9" fmla="*/ 2147483647 h 249"/>
              <a:gd name="T10" fmla="*/ 2147483647 w 330"/>
              <a:gd name="T11" fmla="*/ 2147483647 h 249"/>
              <a:gd name="T12" fmla="*/ 0 60000 65536"/>
              <a:gd name="T13" fmla="*/ 0 60000 65536"/>
              <a:gd name="T14" fmla="*/ 0 60000 65536"/>
              <a:gd name="T15" fmla="*/ 0 60000 65536"/>
              <a:gd name="T16" fmla="*/ 0 60000 65536"/>
              <a:gd name="T17" fmla="*/ 0 60000 65536"/>
              <a:gd name="T18" fmla="*/ 0 w 330"/>
              <a:gd name="T19" fmla="*/ 0 h 249"/>
              <a:gd name="T20" fmla="*/ 330 w 330"/>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30" h="249">
                <a:moveTo>
                  <a:pt x="0" y="0"/>
                </a:moveTo>
                <a:lnTo>
                  <a:pt x="68" y="46"/>
                </a:lnTo>
                <a:lnTo>
                  <a:pt x="78" y="110"/>
                </a:lnTo>
                <a:lnTo>
                  <a:pt x="191" y="156"/>
                </a:lnTo>
                <a:lnTo>
                  <a:pt x="195" y="202"/>
                </a:lnTo>
                <a:lnTo>
                  <a:pt x="329" y="248"/>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54"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5" name="Freeform 41"/>
          <p:cNvSpPr>
            <a:spLocks/>
          </p:cNvSpPr>
          <p:nvPr/>
        </p:nvSpPr>
        <p:spPr bwMode="auto">
          <a:xfrm>
            <a:off x="1643063" y="2571750"/>
            <a:ext cx="725487" cy="176213"/>
          </a:xfrm>
          <a:custGeom>
            <a:avLst/>
            <a:gdLst>
              <a:gd name="T0" fmla="*/ 0 w 457"/>
              <a:gd name="T1" fmla="*/ 2147483647 h 111"/>
              <a:gd name="T2" fmla="*/ 2147483647 w 457"/>
              <a:gd name="T3" fmla="*/ 2147483647 h 111"/>
              <a:gd name="T4" fmla="*/ 2147483647 w 457"/>
              <a:gd name="T5" fmla="*/ 2147483647 h 111"/>
              <a:gd name="T6" fmla="*/ 2147483647 w 457"/>
              <a:gd name="T7" fmla="*/ 2147483647 h 111"/>
              <a:gd name="T8" fmla="*/ 2147483647 w 457"/>
              <a:gd name="T9" fmla="*/ 2147483647 h 111"/>
              <a:gd name="T10" fmla="*/ 2147483647 w 457"/>
              <a:gd name="T11" fmla="*/ 0 h 111"/>
              <a:gd name="T12" fmla="*/ 0 60000 65536"/>
              <a:gd name="T13" fmla="*/ 0 60000 65536"/>
              <a:gd name="T14" fmla="*/ 0 60000 65536"/>
              <a:gd name="T15" fmla="*/ 0 60000 65536"/>
              <a:gd name="T16" fmla="*/ 0 60000 65536"/>
              <a:gd name="T17" fmla="*/ 0 60000 65536"/>
              <a:gd name="T18" fmla="*/ 0 w 457"/>
              <a:gd name="T19" fmla="*/ 0 h 111"/>
              <a:gd name="T20" fmla="*/ 457 w 457"/>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457" h="111">
                <a:moveTo>
                  <a:pt x="0" y="110"/>
                </a:moveTo>
                <a:lnTo>
                  <a:pt x="80" y="70"/>
                </a:lnTo>
                <a:lnTo>
                  <a:pt x="136" y="68"/>
                </a:lnTo>
                <a:lnTo>
                  <a:pt x="296" y="2"/>
                </a:lnTo>
                <a:lnTo>
                  <a:pt x="348" y="22"/>
                </a:lnTo>
                <a:lnTo>
                  <a:pt x="456" y="0"/>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6" name="Freeform 42"/>
          <p:cNvSpPr>
            <a:spLocks/>
          </p:cNvSpPr>
          <p:nvPr/>
        </p:nvSpPr>
        <p:spPr bwMode="auto">
          <a:xfrm>
            <a:off x="1763713" y="2473325"/>
            <a:ext cx="511175" cy="325438"/>
          </a:xfrm>
          <a:custGeom>
            <a:avLst/>
            <a:gdLst>
              <a:gd name="T0" fmla="*/ 0 w 322"/>
              <a:gd name="T1" fmla="*/ 2147483647 h 205"/>
              <a:gd name="T2" fmla="*/ 2147483647 w 322"/>
              <a:gd name="T3" fmla="*/ 2147483647 h 205"/>
              <a:gd name="T4" fmla="*/ 2147483647 w 322"/>
              <a:gd name="T5" fmla="*/ 2147483647 h 205"/>
              <a:gd name="T6" fmla="*/ 2147483647 w 322"/>
              <a:gd name="T7" fmla="*/ 2147483647 h 205"/>
              <a:gd name="T8" fmla="*/ 2147483647 w 322"/>
              <a:gd name="T9" fmla="*/ 2147483647 h 205"/>
              <a:gd name="T10" fmla="*/ 2147483647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204"/>
                </a:moveTo>
                <a:lnTo>
                  <a:pt x="58" y="164"/>
                </a:lnTo>
                <a:lnTo>
                  <a:pt x="58" y="130"/>
                </a:lnTo>
                <a:lnTo>
                  <a:pt x="217" y="66"/>
                </a:lnTo>
                <a:lnTo>
                  <a:pt x="221" y="30"/>
                </a:lnTo>
                <a:lnTo>
                  <a:pt x="321" y="0"/>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57" name="Rectangle 43"/>
          <p:cNvSpPr>
            <a:spLocks noChangeArrowheads="1"/>
          </p:cNvSpPr>
          <p:nvPr/>
        </p:nvSpPr>
        <p:spPr bwMode="auto">
          <a:xfrm rot="-1320000">
            <a:off x="1925638" y="2578100"/>
            <a:ext cx="142875"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8"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9" name="Freeform 45"/>
          <p:cNvSpPr>
            <a:spLocks/>
          </p:cNvSpPr>
          <p:nvPr/>
        </p:nvSpPr>
        <p:spPr bwMode="auto">
          <a:xfrm>
            <a:off x="6126163" y="2474913"/>
            <a:ext cx="503237" cy="314325"/>
          </a:xfrm>
          <a:custGeom>
            <a:avLst/>
            <a:gdLst>
              <a:gd name="T0" fmla="*/ 0 w 317"/>
              <a:gd name="T1" fmla="*/ 0 h 198"/>
              <a:gd name="T2" fmla="*/ 2147483647 w 317"/>
              <a:gd name="T3" fmla="*/ 2147483647 h 198"/>
              <a:gd name="T4" fmla="*/ 2147483647 w 317"/>
              <a:gd name="T5" fmla="*/ 2147483647 h 198"/>
              <a:gd name="T6" fmla="*/ 2147483647 w 317"/>
              <a:gd name="T7" fmla="*/ 2147483647 h 198"/>
              <a:gd name="T8" fmla="*/ 2147483647 w 317"/>
              <a:gd name="T9" fmla="*/ 2147483647 h 198"/>
              <a:gd name="T10" fmla="*/ 2147483647 w 317"/>
              <a:gd name="T11" fmla="*/ 2147483647 h 198"/>
              <a:gd name="T12" fmla="*/ 0 60000 65536"/>
              <a:gd name="T13" fmla="*/ 0 60000 65536"/>
              <a:gd name="T14" fmla="*/ 0 60000 65536"/>
              <a:gd name="T15" fmla="*/ 0 60000 65536"/>
              <a:gd name="T16" fmla="*/ 0 60000 65536"/>
              <a:gd name="T17" fmla="*/ 0 60000 65536"/>
              <a:gd name="T18" fmla="*/ 0 w 317"/>
              <a:gd name="T19" fmla="*/ 0 h 198"/>
              <a:gd name="T20" fmla="*/ 317 w 31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317" h="198">
                <a:moveTo>
                  <a:pt x="0" y="0"/>
                </a:moveTo>
                <a:lnTo>
                  <a:pt x="75" y="24"/>
                </a:lnTo>
                <a:lnTo>
                  <a:pt x="87" y="57"/>
                </a:lnTo>
                <a:lnTo>
                  <a:pt x="264" y="125"/>
                </a:lnTo>
                <a:lnTo>
                  <a:pt x="262" y="164"/>
                </a:lnTo>
                <a:lnTo>
                  <a:pt x="316" y="197"/>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60" name="Freeform 46"/>
          <p:cNvSpPr>
            <a:spLocks/>
          </p:cNvSpPr>
          <p:nvPr/>
        </p:nvSpPr>
        <p:spPr bwMode="auto">
          <a:xfrm>
            <a:off x="6107113" y="3440113"/>
            <a:ext cx="712787" cy="160337"/>
          </a:xfrm>
          <a:custGeom>
            <a:avLst/>
            <a:gdLst>
              <a:gd name="T0" fmla="*/ 0 w 449"/>
              <a:gd name="T1" fmla="*/ 2147483647 h 101"/>
              <a:gd name="T2" fmla="*/ 2147483647 w 449"/>
              <a:gd name="T3" fmla="*/ 2147483647 h 101"/>
              <a:gd name="T4" fmla="*/ 2147483647 w 449"/>
              <a:gd name="T5" fmla="*/ 2147483647 h 101"/>
              <a:gd name="T6" fmla="*/ 2147483647 w 449"/>
              <a:gd name="T7" fmla="*/ 2147483647 h 101"/>
              <a:gd name="T8" fmla="*/ 2147483647 w 449"/>
              <a:gd name="T9" fmla="*/ 2147483647 h 101"/>
              <a:gd name="T10" fmla="*/ 2147483647 w 449"/>
              <a:gd name="T11" fmla="*/ 0 h 101"/>
              <a:gd name="T12" fmla="*/ 0 60000 65536"/>
              <a:gd name="T13" fmla="*/ 0 60000 65536"/>
              <a:gd name="T14" fmla="*/ 0 60000 65536"/>
              <a:gd name="T15" fmla="*/ 0 60000 65536"/>
              <a:gd name="T16" fmla="*/ 0 60000 65536"/>
              <a:gd name="T17" fmla="*/ 0 60000 65536"/>
              <a:gd name="T18" fmla="*/ 0 w 449"/>
              <a:gd name="T19" fmla="*/ 0 h 101"/>
              <a:gd name="T20" fmla="*/ 449 w 449"/>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449" h="101">
                <a:moveTo>
                  <a:pt x="0" y="92"/>
                </a:moveTo>
                <a:lnTo>
                  <a:pt x="93" y="73"/>
                </a:lnTo>
                <a:lnTo>
                  <a:pt x="141" y="100"/>
                </a:lnTo>
                <a:lnTo>
                  <a:pt x="304" y="33"/>
                </a:lnTo>
                <a:lnTo>
                  <a:pt x="354" y="52"/>
                </a:lnTo>
                <a:lnTo>
                  <a:pt x="448" y="0"/>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61" name="Rectangle 47"/>
          <p:cNvSpPr>
            <a:spLocks noChangeArrowheads="1"/>
          </p:cNvSpPr>
          <p:nvPr/>
        </p:nvSpPr>
        <p:spPr bwMode="auto">
          <a:xfrm rot="-1320000">
            <a:off x="6386513" y="3497263"/>
            <a:ext cx="144462"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62" name="Freeform 48"/>
          <p:cNvSpPr>
            <a:spLocks/>
          </p:cNvSpPr>
          <p:nvPr/>
        </p:nvSpPr>
        <p:spPr bwMode="auto">
          <a:xfrm>
            <a:off x="6034088" y="2568575"/>
            <a:ext cx="715962" cy="161925"/>
          </a:xfrm>
          <a:custGeom>
            <a:avLst/>
            <a:gdLst>
              <a:gd name="T0" fmla="*/ 0 w 451"/>
              <a:gd name="T1" fmla="*/ 0 h 102"/>
              <a:gd name="T2" fmla="*/ 2147483647 w 451"/>
              <a:gd name="T3" fmla="*/ 2147483647 h 102"/>
              <a:gd name="T4" fmla="*/ 2147483647 w 451"/>
              <a:gd name="T5" fmla="*/ 0 h 102"/>
              <a:gd name="T6" fmla="*/ 2147483647 w 451"/>
              <a:gd name="T7" fmla="*/ 2147483647 h 102"/>
              <a:gd name="T8" fmla="*/ 2147483647 w 451"/>
              <a:gd name="T9" fmla="*/ 2147483647 h 102"/>
              <a:gd name="T10" fmla="*/ 2147483647 w 451"/>
              <a:gd name="T11" fmla="*/ 2147483647 h 102"/>
              <a:gd name="T12" fmla="*/ 0 60000 65536"/>
              <a:gd name="T13" fmla="*/ 0 60000 65536"/>
              <a:gd name="T14" fmla="*/ 0 60000 65536"/>
              <a:gd name="T15" fmla="*/ 0 60000 65536"/>
              <a:gd name="T16" fmla="*/ 0 60000 65536"/>
              <a:gd name="T17" fmla="*/ 0 60000 65536"/>
              <a:gd name="T18" fmla="*/ 0 w 451"/>
              <a:gd name="T19" fmla="*/ 0 h 102"/>
              <a:gd name="T20" fmla="*/ 451 w 451"/>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451" h="102">
                <a:moveTo>
                  <a:pt x="0" y="0"/>
                </a:moveTo>
                <a:lnTo>
                  <a:pt x="84" y="20"/>
                </a:lnTo>
                <a:lnTo>
                  <a:pt x="147" y="0"/>
                </a:lnTo>
                <a:lnTo>
                  <a:pt x="319" y="69"/>
                </a:lnTo>
                <a:lnTo>
                  <a:pt x="379" y="60"/>
                </a:lnTo>
                <a:lnTo>
                  <a:pt x="450" y="101"/>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63"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grpSp>
        <p:nvGrpSpPr>
          <p:cNvPr id="2" name="Group 50"/>
          <p:cNvGrpSpPr>
            <a:grpSpLocks/>
          </p:cNvGrpSpPr>
          <p:nvPr/>
        </p:nvGrpSpPr>
        <p:grpSpPr bwMode="auto">
          <a:xfrm>
            <a:off x="4410075" y="3884613"/>
            <a:ext cx="225425" cy="123825"/>
            <a:chOff x="2778" y="2447"/>
            <a:chExt cx="142" cy="78"/>
          </a:xfrm>
        </p:grpSpPr>
        <p:sp>
          <p:nvSpPr>
            <p:cNvPr id="1656008"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9" name="Freeform 52"/>
            <p:cNvSpPr>
              <a:spLocks/>
            </p:cNvSpPr>
            <p:nvPr/>
          </p:nvSpPr>
          <p:spPr bwMode="auto">
            <a:xfrm>
              <a:off x="2811" y="2456"/>
              <a:ext cx="83" cy="62"/>
            </a:xfrm>
            <a:custGeom>
              <a:avLst/>
              <a:gdLst>
                <a:gd name="T0" fmla="*/ 1 w 83"/>
                <a:gd name="T1" fmla="*/ 50 h 62"/>
                <a:gd name="T2" fmla="*/ 2 w 83"/>
                <a:gd name="T3" fmla="*/ 39 h 62"/>
                <a:gd name="T4" fmla="*/ 5 w 83"/>
                <a:gd name="T5" fmla="*/ 29 h 62"/>
                <a:gd name="T6" fmla="*/ 9 w 83"/>
                <a:gd name="T7" fmla="*/ 20 h 62"/>
                <a:gd name="T8" fmla="*/ 12 w 83"/>
                <a:gd name="T9" fmla="*/ 14 h 62"/>
                <a:gd name="T10" fmla="*/ 15 w 83"/>
                <a:gd name="T11" fmla="*/ 10 h 62"/>
                <a:gd name="T12" fmla="*/ 17 w 83"/>
                <a:gd name="T13" fmla="*/ 7 h 62"/>
                <a:gd name="T14" fmla="*/ 20 w 83"/>
                <a:gd name="T15" fmla="*/ 5 h 62"/>
                <a:gd name="T16" fmla="*/ 23 w 83"/>
                <a:gd name="T17" fmla="*/ 3 h 62"/>
                <a:gd name="T18" fmla="*/ 26 w 83"/>
                <a:gd name="T19" fmla="*/ 1 h 62"/>
                <a:gd name="T20" fmla="*/ 29 w 83"/>
                <a:gd name="T21" fmla="*/ 0 h 62"/>
                <a:gd name="T22" fmla="*/ 31 w 83"/>
                <a:gd name="T23" fmla="*/ 0 h 62"/>
                <a:gd name="T24" fmla="*/ 50 w 83"/>
                <a:gd name="T25" fmla="*/ 1 h 62"/>
                <a:gd name="T26" fmla="*/ 54 w 83"/>
                <a:gd name="T27" fmla="*/ 2 h 62"/>
                <a:gd name="T28" fmla="*/ 58 w 83"/>
                <a:gd name="T29" fmla="*/ 4 h 62"/>
                <a:gd name="T30" fmla="*/ 61 w 83"/>
                <a:gd name="T31" fmla="*/ 7 h 62"/>
                <a:gd name="T32" fmla="*/ 65 w 83"/>
                <a:gd name="T33" fmla="*/ 11 h 62"/>
                <a:gd name="T34" fmla="*/ 68 w 83"/>
                <a:gd name="T35" fmla="*/ 17 h 62"/>
                <a:gd name="T36" fmla="*/ 70 w 83"/>
                <a:gd name="T37" fmla="*/ 23 h 62"/>
                <a:gd name="T38" fmla="*/ 72 w 83"/>
                <a:gd name="T39" fmla="*/ 29 h 62"/>
                <a:gd name="T40" fmla="*/ 74 w 83"/>
                <a:gd name="T41" fmla="*/ 37 h 62"/>
                <a:gd name="T42" fmla="*/ 66 w 83"/>
                <a:gd name="T43" fmla="*/ 61 h 62"/>
                <a:gd name="T44" fmla="*/ 57 w 83"/>
                <a:gd name="T45" fmla="*/ 36 h 62"/>
                <a:gd name="T46" fmla="*/ 56 w 83"/>
                <a:gd name="T47" fmla="*/ 30 h 62"/>
                <a:gd name="T48" fmla="*/ 55 w 83"/>
                <a:gd name="T49" fmla="*/ 25 h 62"/>
                <a:gd name="T50" fmla="*/ 53 w 83"/>
                <a:gd name="T51" fmla="*/ 20 h 62"/>
                <a:gd name="T52" fmla="*/ 51 w 83"/>
                <a:gd name="T53" fmla="*/ 15 h 62"/>
                <a:gd name="T54" fmla="*/ 49 w 83"/>
                <a:gd name="T55" fmla="*/ 11 h 62"/>
                <a:gd name="T56" fmla="*/ 47 w 83"/>
                <a:gd name="T57" fmla="*/ 8 h 62"/>
                <a:gd name="T58" fmla="*/ 44 w 83"/>
                <a:gd name="T59" fmla="*/ 5 h 62"/>
                <a:gd name="T60" fmla="*/ 41 w 83"/>
                <a:gd name="T61" fmla="*/ 3 h 62"/>
                <a:gd name="T62" fmla="*/ 36 w 83"/>
                <a:gd name="T63" fmla="*/ 6 h 62"/>
                <a:gd name="T64" fmla="*/ 32 w 83"/>
                <a:gd name="T65" fmla="*/ 11 h 62"/>
                <a:gd name="T66" fmla="*/ 28 w 83"/>
                <a:gd name="T67" fmla="*/ 17 h 62"/>
                <a:gd name="T68" fmla="*/ 25 w 83"/>
                <a:gd name="T69" fmla="*/ 23 h 62"/>
                <a:gd name="T70" fmla="*/ 22 w 83"/>
                <a:gd name="T71" fmla="*/ 31 h 62"/>
                <a:gd name="T72" fmla="*/ 19 w 83"/>
                <a:gd name="T73" fmla="*/ 39 h 62"/>
                <a:gd name="T74" fmla="*/ 18 w 83"/>
                <a:gd name="T75" fmla="*/ 48 h 62"/>
                <a:gd name="T76" fmla="*/ 17 w 83"/>
                <a:gd name="T77" fmla="*/ 57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3"/>
                <a:gd name="T118" fmla="*/ 0 h 62"/>
                <a:gd name="T119" fmla="*/ 83 w 8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3" name="Group 53"/>
          <p:cNvGrpSpPr>
            <a:grpSpLocks/>
          </p:cNvGrpSpPr>
          <p:nvPr/>
        </p:nvGrpSpPr>
        <p:grpSpPr bwMode="auto">
          <a:xfrm>
            <a:off x="4402138" y="3743325"/>
            <a:ext cx="225425" cy="123825"/>
            <a:chOff x="2773" y="2358"/>
            <a:chExt cx="142" cy="78"/>
          </a:xfrm>
        </p:grpSpPr>
        <p:sp>
          <p:nvSpPr>
            <p:cNvPr id="1656006" name="Oval 54"/>
            <p:cNvSpPr>
              <a:spLocks noChangeArrowheads="1"/>
            </p:cNvSpPr>
            <p:nvPr/>
          </p:nvSpPr>
          <p:spPr bwMode="auto">
            <a:xfrm rot="-240000">
              <a:off x="2773" y="2358"/>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6007" name="Freeform 55"/>
            <p:cNvSpPr>
              <a:spLocks/>
            </p:cNvSpPr>
            <p:nvPr/>
          </p:nvSpPr>
          <p:spPr bwMode="auto">
            <a:xfrm>
              <a:off x="2808" y="2364"/>
              <a:ext cx="81" cy="60"/>
            </a:xfrm>
            <a:custGeom>
              <a:avLst/>
              <a:gdLst>
                <a:gd name="T0" fmla="*/ 0 w 81"/>
                <a:gd name="T1" fmla="*/ 53 h 60"/>
                <a:gd name="T2" fmla="*/ 1 w 81"/>
                <a:gd name="T3" fmla="*/ 42 h 60"/>
                <a:gd name="T4" fmla="*/ 3 w 81"/>
                <a:gd name="T5" fmla="*/ 31 h 60"/>
                <a:gd name="T6" fmla="*/ 7 w 81"/>
                <a:gd name="T7" fmla="*/ 22 h 60"/>
                <a:gd name="T8" fmla="*/ 9 w 81"/>
                <a:gd name="T9" fmla="*/ 16 h 60"/>
                <a:gd name="T10" fmla="*/ 12 w 81"/>
                <a:gd name="T11" fmla="*/ 12 h 60"/>
                <a:gd name="T12" fmla="*/ 14 w 81"/>
                <a:gd name="T13" fmla="*/ 9 h 60"/>
                <a:gd name="T14" fmla="*/ 16 w 81"/>
                <a:gd name="T15" fmla="*/ 6 h 60"/>
                <a:gd name="T16" fmla="*/ 19 w 81"/>
                <a:gd name="T17" fmla="*/ 4 h 60"/>
                <a:gd name="T18" fmla="*/ 22 w 81"/>
                <a:gd name="T19" fmla="*/ 2 h 60"/>
                <a:gd name="T20" fmla="*/ 25 w 81"/>
                <a:gd name="T21" fmla="*/ 1 h 60"/>
                <a:gd name="T22" fmla="*/ 27 w 81"/>
                <a:gd name="T23" fmla="*/ 0 h 60"/>
                <a:gd name="T24" fmla="*/ 45 w 81"/>
                <a:gd name="T25" fmla="*/ 0 h 60"/>
                <a:gd name="T26" fmla="*/ 49 w 81"/>
                <a:gd name="T27" fmla="*/ 1 h 60"/>
                <a:gd name="T28" fmla="*/ 54 w 81"/>
                <a:gd name="T29" fmla="*/ 2 h 60"/>
                <a:gd name="T30" fmla="*/ 58 w 81"/>
                <a:gd name="T31" fmla="*/ 5 h 60"/>
                <a:gd name="T32" fmla="*/ 61 w 81"/>
                <a:gd name="T33" fmla="*/ 9 h 60"/>
                <a:gd name="T34" fmla="*/ 64 w 81"/>
                <a:gd name="T35" fmla="*/ 14 h 60"/>
                <a:gd name="T36" fmla="*/ 67 w 81"/>
                <a:gd name="T37" fmla="*/ 19 h 60"/>
                <a:gd name="T38" fmla="*/ 70 w 81"/>
                <a:gd name="T39" fmla="*/ 26 h 60"/>
                <a:gd name="T40" fmla="*/ 72 w 81"/>
                <a:gd name="T41" fmla="*/ 33 h 60"/>
                <a:gd name="T42" fmla="*/ 67 w 81"/>
                <a:gd name="T43" fmla="*/ 58 h 60"/>
                <a:gd name="T44" fmla="*/ 55 w 81"/>
                <a:gd name="T45" fmla="*/ 33 h 60"/>
                <a:gd name="T46" fmla="*/ 54 w 81"/>
                <a:gd name="T47" fmla="*/ 28 h 60"/>
                <a:gd name="T48" fmla="*/ 52 w 81"/>
                <a:gd name="T49" fmla="*/ 23 h 60"/>
                <a:gd name="T50" fmla="*/ 50 w 81"/>
                <a:gd name="T51" fmla="*/ 18 h 60"/>
                <a:gd name="T52" fmla="*/ 48 w 81"/>
                <a:gd name="T53" fmla="*/ 14 h 60"/>
                <a:gd name="T54" fmla="*/ 45 w 81"/>
                <a:gd name="T55" fmla="*/ 10 h 60"/>
                <a:gd name="T56" fmla="*/ 43 w 81"/>
                <a:gd name="T57" fmla="*/ 7 h 60"/>
                <a:gd name="T58" fmla="*/ 40 w 81"/>
                <a:gd name="T59" fmla="*/ 4 h 60"/>
                <a:gd name="T60" fmla="*/ 37 w 81"/>
                <a:gd name="T61" fmla="*/ 2 h 60"/>
                <a:gd name="T62" fmla="*/ 33 w 81"/>
                <a:gd name="T63" fmla="*/ 6 h 60"/>
                <a:gd name="T64" fmla="*/ 29 w 81"/>
                <a:gd name="T65" fmla="*/ 11 h 60"/>
                <a:gd name="T66" fmla="*/ 25 w 81"/>
                <a:gd name="T67" fmla="*/ 17 h 60"/>
                <a:gd name="T68" fmla="*/ 23 w 81"/>
                <a:gd name="T69" fmla="*/ 24 h 60"/>
                <a:gd name="T70" fmla="*/ 20 w 81"/>
                <a:gd name="T71" fmla="*/ 31 h 60"/>
                <a:gd name="T72" fmla="*/ 18 w 81"/>
                <a:gd name="T73" fmla="*/ 40 h 60"/>
                <a:gd name="T74" fmla="*/ 17 w 81"/>
                <a:gd name="T75" fmla="*/ 49 h 60"/>
                <a:gd name="T76" fmla="*/ 17 w 81"/>
                <a:gd name="T77" fmla="*/ 58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1"/>
                <a:gd name="T118" fmla="*/ 0 h 60"/>
                <a:gd name="T119" fmla="*/ 81 w 81"/>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4" name="Group 56"/>
          <p:cNvGrpSpPr>
            <a:grpSpLocks/>
          </p:cNvGrpSpPr>
          <p:nvPr/>
        </p:nvGrpSpPr>
        <p:grpSpPr bwMode="auto">
          <a:xfrm>
            <a:off x="3752850" y="3881438"/>
            <a:ext cx="225425" cy="123825"/>
            <a:chOff x="2364" y="2445"/>
            <a:chExt cx="142" cy="78"/>
          </a:xfrm>
        </p:grpSpPr>
        <p:sp>
          <p:nvSpPr>
            <p:cNvPr id="1656004" name="Oval 57"/>
            <p:cNvSpPr>
              <a:spLocks noChangeArrowheads="1"/>
            </p:cNvSpPr>
            <p:nvPr/>
          </p:nvSpPr>
          <p:spPr bwMode="auto">
            <a:xfrm rot="-240000">
              <a:off x="2364" y="2445"/>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6005" name="Freeform 58"/>
            <p:cNvSpPr>
              <a:spLocks/>
            </p:cNvSpPr>
            <p:nvPr/>
          </p:nvSpPr>
          <p:spPr bwMode="auto">
            <a:xfrm>
              <a:off x="2399" y="2451"/>
              <a:ext cx="81" cy="60"/>
            </a:xfrm>
            <a:custGeom>
              <a:avLst/>
              <a:gdLst>
                <a:gd name="T0" fmla="*/ 0 w 81"/>
                <a:gd name="T1" fmla="*/ 53 h 60"/>
                <a:gd name="T2" fmla="*/ 1 w 81"/>
                <a:gd name="T3" fmla="*/ 42 h 60"/>
                <a:gd name="T4" fmla="*/ 3 w 81"/>
                <a:gd name="T5" fmla="*/ 31 h 60"/>
                <a:gd name="T6" fmla="*/ 7 w 81"/>
                <a:gd name="T7" fmla="*/ 22 h 60"/>
                <a:gd name="T8" fmla="*/ 9 w 81"/>
                <a:gd name="T9" fmla="*/ 16 h 60"/>
                <a:gd name="T10" fmla="*/ 12 w 81"/>
                <a:gd name="T11" fmla="*/ 12 h 60"/>
                <a:gd name="T12" fmla="*/ 14 w 81"/>
                <a:gd name="T13" fmla="*/ 9 h 60"/>
                <a:gd name="T14" fmla="*/ 16 w 81"/>
                <a:gd name="T15" fmla="*/ 6 h 60"/>
                <a:gd name="T16" fmla="*/ 19 w 81"/>
                <a:gd name="T17" fmla="*/ 4 h 60"/>
                <a:gd name="T18" fmla="*/ 22 w 81"/>
                <a:gd name="T19" fmla="*/ 2 h 60"/>
                <a:gd name="T20" fmla="*/ 25 w 81"/>
                <a:gd name="T21" fmla="*/ 1 h 60"/>
                <a:gd name="T22" fmla="*/ 27 w 81"/>
                <a:gd name="T23" fmla="*/ 0 h 60"/>
                <a:gd name="T24" fmla="*/ 45 w 81"/>
                <a:gd name="T25" fmla="*/ 0 h 60"/>
                <a:gd name="T26" fmla="*/ 49 w 81"/>
                <a:gd name="T27" fmla="*/ 1 h 60"/>
                <a:gd name="T28" fmla="*/ 54 w 81"/>
                <a:gd name="T29" fmla="*/ 2 h 60"/>
                <a:gd name="T30" fmla="*/ 58 w 81"/>
                <a:gd name="T31" fmla="*/ 5 h 60"/>
                <a:gd name="T32" fmla="*/ 61 w 81"/>
                <a:gd name="T33" fmla="*/ 9 h 60"/>
                <a:gd name="T34" fmla="*/ 64 w 81"/>
                <a:gd name="T35" fmla="*/ 14 h 60"/>
                <a:gd name="T36" fmla="*/ 67 w 81"/>
                <a:gd name="T37" fmla="*/ 19 h 60"/>
                <a:gd name="T38" fmla="*/ 70 w 81"/>
                <a:gd name="T39" fmla="*/ 26 h 60"/>
                <a:gd name="T40" fmla="*/ 72 w 81"/>
                <a:gd name="T41" fmla="*/ 33 h 60"/>
                <a:gd name="T42" fmla="*/ 67 w 81"/>
                <a:gd name="T43" fmla="*/ 58 h 60"/>
                <a:gd name="T44" fmla="*/ 55 w 81"/>
                <a:gd name="T45" fmla="*/ 33 h 60"/>
                <a:gd name="T46" fmla="*/ 54 w 81"/>
                <a:gd name="T47" fmla="*/ 28 h 60"/>
                <a:gd name="T48" fmla="*/ 52 w 81"/>
                <a:gd name="T49" fmla="*/ 23 h 60"/>
                <a:gd name="T50" fmla="*/ 50 w 81"/>
                <a:gd name="T51" fmla="*/ 18 h 60"/>
                <a:gd name="T52" fmla="*/ 48 w 81"/>
                <a:gd name="T53" fmla="*/ 14 h 60"/>
                <a:gd name="T54" fmla="*/ 45 w 81"/>
                <a:gd name="T55" fmla="*/ 10 h 60"/>
                <a:gd name="T56" fmla="*/ 43 w 81"/>
                <a:gd name="T57" fmla="*/ 7 h 60"/>
                <a:gd name="T58" fmla="*/ 40 w 81"/>
                <a:gd name="T59" fmla="*/ 4 h 60"/>
                <a:gd name="T60" fmla="*/ 37 w 81"/>
                <a:gd name="T61" fmla="*/ 2 h 60"/>
                <a:gd name="T62" fmla="*/ 33 w 81"/>
                <a:gd name="T63" fmla="*/ 6 h 60"/>
                <a:gd name="T64" fmla="*/ 29 w 81"/>
                <a:gd name="T65" fmla="*/ 11 h 60"/>
                <a:gd name="T66" fmla="*/ 25 w 81"/>
                <a:gd name="T67" fmla="*/ 17 h 60"/>
                <a:gd name="T68" fmla="*/ 23 w 81"/>
                <a:gd name="T69" fmla="*/ 24 h 60"/>
                <a:gd name="T70" fmla="*/ 20 w 81"/>
                <a:gd name="T71" fmla="*/ 31 h 60"/>
                <a:gd name="T72" fmla="*/ 18 w 81"/>
                <a:gd name="T73" fmla="*/ 40 h 60"/>
                <a:gd name="T74" fmla="*/ 17 w 81"/>
                <a:gd name="T75" fmla="*/ 49 h 60"/>
                <a:gd name="T76" fmla="*/ 17 w 81"/>
                <a:gd name="T77" fmla="*/ 58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1"/>
                <a:gd name="T118" fmla="*/ 0 h 60"/>
                <a:gd name="T119" fmla="*/ 81 w 81"/>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5" name="Group 59"/>
          <p:cNvGrpSpPr>
            <a:grpSpLocks/>
          </p:cNvGrpSpPr>
          <p:nvPr/>
        </p:nvGrpSpPr>
        <p:grpSpPr bwMode="auto">
          <a:xfrm>
            <a:off x="3746500" y="3740150"/>
            <a:ext cx="225425" cy="123825"/>
            <a:chOff x="2360" y="2356"/>
            <a:chExt cx="142" cy="78"/>
          </a:xfrm>
        </p:grpSpPr>
        <p:sp>
          <p:nvSpPr>
            <p:cNvPr id="1656002"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3" name="Freeform 61"/>
            <p:cNvSpPr>
              <a:spLocks/>
            </p:cNvSpPr>
            <p:nvPr/>
          </p:nvSpPr>
          <p:spPr bwMode="auto">
            <a:xfrm>
              <a:off x="2393" y="2365"/>
              <a:ext cx="83" cy="62"/>
            </a:xfrm>
            <a:custGeom>
              <a:avLst/>
              <a:gdLst>
                <a:gd name="T0" fmla="*/ 1 w 83"/>
                <a:gd name="T1" fmla="*/ 50 h 62"/>
                <a:gd name="T2" fmla="*/ 2 w 83"/>
                <a:gd name="T3" fmla="*/ 39 h 62"/>
                <a:gd name="T4" fmla="*/ 5 w 83"/>
                <a:gd name="T5" fmla="*/ 29 h 62"/>
                <a:gd name="T6" fmla="*/ 9 w 83"/>
                <a:gd name="T7" fmla="*/ 20 h 62"/>
                <a:gd name="T8" fmla="*/ 12 w 83"/>
                <a:gd name="T9" fmla="*/ 14 h 62"/>
                <a:gd name="T10" fmla="*/ 15 w 83"/>
                <a:gd name="T11" fmla="*/ 10 h 62"/>
                <a:gd name="T12" fmla="*/ 17 w 83"/>
                <a:gd name="T13" fmla="*/ 7 h 62"/>
                <a:gd name="T14" fmla="*/ 20 w 83"/>
                <a:gd name="T15" fmla="*/ 5 h 62"/>
                <a:gd name="T16" fmla="*/ 23 w 83"/>
                <a:gd name="T17" fmla="*/ 3 h 62"/>
                <a:gd name="T18" fmla="*/ 26 w 83"/>
                <a:gd name="T19" fmla="*/ 1 h 62"/>
                <a:gd name="T20" fmla="*/ 29 w 83"/>
                <a:gd name="T21" fmla="*/ 0 h 62"/>
                <a:gd name="T22" fmla="*/ 31 w 83"/>
                <a:gd name="T23" fmla="*/ 0 h 62"/>
                <a:gd name="T24" fmla="*/ 50 w 83"/>
                <a:gd name="T25" fmla="*/ 1 h 62"/>
                <a:gd name="T26" fmla="*/ 54 w 83"/>
                <a:gd name="T27" fmla="*/ 2 h 62"/>
                <a:gd name="T28" fmla="*/ 58 w 83"/>
                <a:gd name="T29" fmla="*/ 4 h 62"/>
                <a:gd name="T30" fmla="*/ 61 w 83"/>
                <a:gd name="T31" fmla="*/ 7 h 62"/>
                <a:gd name="T32" fmla="*/ 65 w 83"/>
                <a:gd name="T33" fmla="*/ 11 h 62"/>
                <a:gd name="T34" fmla="*/ 68 w 83"/>
                <a:gd name="T35" fmla="*/ 17 h 62"/>
                <a:gd name="T36" fmla="*/ 70 w 83"/>
                <a:gd name="T37" fmla="*/ 23 h 62"/>
                <a:gd name="T38" fmla="*/ 72 w 83"/>
                <a:gd name="T39" fmla="*/ 29 h 62"/>
                <a:gd name="T40" fmla="*/ 74 w 83"/>
                <a:gd name="T41" fmla="*/ 37 h 62"/>
                <a:gd name="T42" fmla="*/ 66 w 83"/>
                <a:gd name="T43" fmla="*/ 61 h 62"/>
                <a:gd name="T44" fmla="*/ 57 w 83"/>
                <a:gd name="T45" fmla="*/ 36 h 62"/>
                <a:gd name="T46" fmla="*/ 56 w 83"/>
                <a:gd name="T47" fmla="*/ 30 h 62"/>
                <a:gd name="T48" fmla="*/ 55 w 83"/>
                <a:gd name="T49" fmla="*/ 25 h 62"/>
                <a:gd name="T50" fmla="*/ 53 w 83"/>
                <a:gd name="T51" fmla="*/ 20 h 62"/>
                <a:gd name="T52" fmla="*/ 51 w 83"/>
                <a:gd name="T53" fmla="*/ 15 h 62"/>
                <a:gd name="T54" fmla="*/ 49 w 83"/>
                <a:gd name="T55" fmla="*/ 11 h 62"/>
                <a:gd name="T56" fmla="*/ 47 w 83"/>
                <a:gd name="T57" fmla="*/ 8 h 62"/>
                <a:gd name="T58" fmla="*/ 44 w 83"/>
                <a:gd name="T59" fmla="*/ 5 h 62"/>
                <a:gd name="T60" fmla="*/ 41 w 83"/>
                <a:gd name="T61" fmla="*/ 3 h 62"/>
                <a:gd name="T62" fmla="*/ 36 w 83"/>
                <a:gd name="T63" fmla="*/ 6 h 62"/>
                <a:gd name="T64" fmla="*/ 32 w 83"/>
                <a:gd name="T65" fmla="*/ 11 h 62"/>
                <a:gd name="T66" fmla="*/ 28 w 83"/>
                <a:gd name="T67" fmla="*/ 17 h 62"/>
                <a:gd name="T68" fmla="*/ 25 w 83"/>
                <a:gd name="T69" fmla="*/ 23 h 62"/>
                <a:gd name="T70" fmla="*/ 22 w 83"/>
                <a:gd name="T71" fmla="*/ 31 h 62"/>
                <a:gd name="T72" fmla="*/ 19 w 83"/>
                <a:gd name="T73" fmla="*/ 39 h 62"/>
                <a:gd name="T74" fmla="*/ 18 w 83"/>
                <a:gd name="T75" fmla="*/ 48 h 62"/>
                <a:gd name="T76" fmla="*/ 17 w 83"/>
                <a:gd name="T77" fmla="*/ 57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3"/>
                <a:gd name="T118" fmla="*/ 0 h 62"/>
                <a:gd name="T119" fmla="*/ 83 w 8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6" name="Group 62"/>
          <p:cNvGrpSpPr>
            <a:grpSpLocks/>
          </p:cNvGrpSpPr>
          <p:nvPr/>
        </p:nvGrpSpPr>
        <p:grpSpPr bwMode="auto">
          <a:xfrm>
            <a:off x="2171700" y="3525838"/>
            <a:ext cx="225425" cy="123825"/>
            <a:chOff x="1368" y="2221"/>
            <a:chExt cx="142" cy="78"/>
          </a:xfrm>
        </p:grpSpPr>
        <p:sp>
          <p:nvSpPr>
            <p:cNvPr id="1656000"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1" name="Freeform 64"/>
            <p:cNvSpPr>
              <a:spLocks/>
            </p:cNvSpPr>
            <p:nvPr/>
          </p:nvSpPr>
          <p:spPr bwMode="auto">
            <a:xfrm>
              <a:off x="1396" y="2229"/>
              <a:ext cx="85" cy="68"/>
            </a:xfrm>
            <a:custGeom>
              <a:avLst/>
              <a:gdLst>
                <a:gd name="T0" fmla="*/ 2 w 85"/>
                <a:gd name="T1" fmla="*/ 42 h 68"/>
                <a:gd name="T2" fmla="*/ 6 w 85"/>
                <a:gd name="T3" fmla="*/ 32 h 68"/>
                <a:gd name="T4" fmla="*/ 11 w 85"/>
                <a:gd name="T5" fmla="*/ 23 h 68"/>
                <a:gd name="T6" fmla="*/ 16 w 85"/>
                <a:gd name="T7" fmla="*/ 15 h 68"/>
                <a:gd name="T8" fmla="*/ 22 w 85"/>
                <a:gd name="T9" fmla="*/ 8 h 68"/>
                <a:gd name="T10" fmla="*/ 25 w 85"/>
                <a:gd name="T11" fmla="*/ 6 h 68"/>
                <a:gd name="T12" fmla="*/ 28 w 85"/>
                <a:gd name="T13" fmla="*/ 4 h 68"/>
                <a:gd name="T14" fmla="*/ 32 w 85"/>
                <a:gd name="T15" fmla="*/ 2 h 68"/>
                <a:gd name="T16" fmla="*/ 35 w 85"/>
                <a:gd name="T17" fmla="*/ 1 h 68"/>
                <a:gd name="T18" fmla="*/ 38 w 85"/>
                <a:gd name="T19" fmla="*/ 0 h 68"/>
                <a:gd name="T20" fmla="*/ 41 w 85"/>
                <a:gd name="T21" fmla="*/ 0 h 68"/>
                <a:gd name="T22" fmla="*/ 44 w 85"/>
                <a:gd name="T23" fmla="*/ 1 h 68"/>
                <a:gd name="T24" fmla="*/ 62 w 85"/>
                <a:gd name="T25" fmla="*/ 6 h 68"/>
                <a:gd name="T26" fmla="*/ 65 w 85"/>
                <a:gd name="T27" fmla="*/ 8 h 68"/>
                <a:gd name="T28" fmla="*/ 68 w 85"/>
                <a:gd name="T29" fmla="*/ 11 h 68"/>
                <a:gd name="T30" fmla="*/ 71 w 85"/>
                <a:gd name="T31" fmla="*/ 16 h 68"/>
                <a:gd name="T32" fmla="*/ 73 w 85"/>
                <a:gd name="T33" fmla="*/ 21 h 68"/>
                <a:gd name="T34" fmla="*/ 75 w 85"/>
                <a:gd name="T35" fmla="*/ 27 h 68"/>
                <a:gd name="T36" fmla="*/ 76 w 85"/>
                <a:gd name="T37" fmla="*/ 34 h 68"/>
                <a:gd name="T38" fmla="*/ 76 w 85"/>
                <a:gd name="T39" fmla="*/ 41 h 68"/>
                <a:gd name="T40" fmla="*/ 84 w 85"/>
                <a:gd name="T41" fmla="*/ 47 h 68"/>
                <a:gd name="T42" fmla="*/ 52 w 85"/>
                <a:gd name="T43" fmla="*/ 38 h 68"/>
                <a:gd name="T44" fmla="*/ 60 w 85"/>
                <a:gd name="T45" fmla="*/ 34 h 68"/>
                <a:gd name="T46" fmla="*/ 59 w 85"/>
                <a:gd name="T47" fmla="*/ 24 h 68"/>
                <a:gd name="T48" fmla="*/ 56 w 85"/>
                <a:gd name="T49" fmla="*/ 15 h 68"/>
                <a:gd name="T50" fmla="*/ 55 w 85"/>
                <a:gd name="T51" fmla="*/ 11 h 68"/>
                <a:gd name="T52" fmla="*/ 53 w 85"/>
                <a:gd name="T53" fmla="*/ 8 h 68"/>
                <a:gd name="T54" fmla="*/ 51 w 85"/>
                <a:gd name="T55" fmla="*/ 5 h 68"/>
                <a:gd name="T56" fmla="*/ 46 w 85"/>
                <a:gd name="T57" fmla="*/ 7 h 68"/>
                <a:gd name="T58" fmla="*/ 41 w 85"/>
                <a:gd name="T59" fmla="*/ 11 h 68"/>
                <a:gd name="T60" fmla="*/ 36 w 85"/>
                <a:gd name="T61" fmla="*/ 15 h 68"/>
                <a:gd name="T62" fmla="*/ 31 w 85"/>
                <a:gd name="T63" fmla="*/ 21 h 68"/>
                <a:gd name="T64" fmla="*/ 27 w 85"/>
                <a:gd name="T65" fmla="*/ 28 h 68"/>
                <a:gd name="T66" fmla="*/ 22 w 85"/>
                <a:gd name="T67" fmla="*/ 36 h 68"/>
                <a:gd name="T68" fmla="*/ 19 w 85"/>
                <a:gd name="T69" fmla="*/ 44 h 68"/>
                <a:gd name="T70" fmla="*/ 16 w 85"/>
                <a:gd name="T71" fmla="*/ 53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68"/>
                <a:gd name="T110" fmla="*/ 85 w 85"/>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7" name="Group 65"/>
          <p:cNvGrpSpPr>
            <a:grpSpLocks/>
          </p:cNvGrpSpPr>
          <p:nvPr/>
        </p:nvGrpSpPr>
        <p:grpSpPr bwMode="auto">
          <a:xfrm>
            <a:off x="2057400" y="3643313"/>
            <a:ext cx="225425" cy="123825"/>
            <a:chOff x="1296" y="2295"/>
            <a:chExt cx="142" cy="78"/>
          </a:xfrm>
        </p:grpSpPr>
        <p:sp>
          <p:nvSpPr>
            <p:cNvPr id="1655998"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9" name="Freeform 67"/>
            <p:cNvSpPr>
              <a:spLocks/>
            </p:cNvSpPr>
            <p:nvPr/>
          </p:nvSpPr>
          <p:spPr bwMode="auto">
            <a:xfrm>
              <a:off x="1325" y="2299"/>
              <a:ext cx="84" cy="70"/>
            </a:xfrm>
            <a:custGeom>
              <a:avLst/>
              <a:gdLst>
                <a:gd name="T0" fmla="*/ 2 w 84"/>
                <a:gd name="T1" fmla="*/ 41 h 70"/>
                <a:gd name="T2" fmla="*/ 7 w 84"/>
                <a:gd name="T3" fmla="*/ 30 h 70"/>
                <a:gd name="T4" fmla="*/ 13 w 84"/>
                <a:gd name="T5" fmla="*/ 21 h 70"/>
                <a:gd name="T6" fmla="*/ 19 w 84"/>
                <a:gd name="T7" fmla="*/ 14 h 70"/>
                <a:gd name="T8" fmla="*/ 25 w 84"/>
                <a:gd name="T9" fmla="*/ 7 h 70"/>
                <a:gd name="T10" fmla="*/ 30 w 84"/>
                <a:gd name="T11" fmla="*/ 4 h 70"/>
                <a:gd name="T12" fmla="*/ 33 w 84"/>
                <a:gd name="T13" fmla="*/ 2 h 70"/>
                <a:gd name="T14" fmla="*/ 36 w 84"/>
                <a:gd name="T15" fmla="*/ 1 h 70"/>
                <a:gd name="T16" fmla="*/ 40 w 84"/>
                <a:gd name="T17" fmla="*/ 0 h 70"/>
                <a:gd name="T18" fmla="*/ 43 w 84"/>
                <a:gd name="T19" fmla="*/ 0 h 70"/>
                <a:gd name="T20" fmla="*/ 46 w 84"/>
                <a:gd name="T21" fmla="*/ 1 h 70"/>
                <a:gd name="T22" fmla="*/ 62 w 84"/>
                <a:gd name="T23" fmla="*/ 7 h 70"/>
                <a:gd name="T24" fmla="*/ 66 w 84"/>
                <a:gd name="T25" fmla="*/ 9 h 70"/>
                <a:gd name="T26" fmla="*/ 69 w 84"/>
                <a:gd name="T27" fmla="*/ 12 h 70"/>
                <a:gd name="T28" fmla="*/ 72 w 84"/>
                <a:gd name="T29" fmla="*/ 16 h 70"/>
                <a:gd name="T30" fmla="*/ 74 w 84"/>
                <a:gd name="T31" fmla="*/ 21 h 70"/>
                <a:gd name="T32" fmla="*/ 75 w 84"/>
                <a:gd name="T33" fmla="*/ 27 h 70"/>
                <a:gd name="T34" fmla="*/ 76 w 84"/>
                <a:gd name="T35" fmla="*/ 33 h 70"/>
                <a:gd name="T36" fmla="*/ 76 w 84"/>
                <a:gd name="T37" fmla="*/ 40 h 70"/>
                <a:gd name="T38" fmla="*/ 76 w 84"/>
                <a:gd name="T39" fmla="*/ 48 h 70"/>
                <a:gd name="T40" fmla="*/ 62 w 84"/>
                <a:gd name="T41" fmla="*/ 69 h 70"/>
                <a:gd name="T42" fmla="*/ 60 w 84"/>
                <a:gd name="T43" fmla="*/ 42 h 70"/>
                <a:gd name="T44" fmla="*/ 61 w 84"/>
                <a:gd name="T45" fmla="*/ 31 h 70"/>
                <a:gd name="T46" fmla="*/ 60 w 84"/>
                <a:gd name="T47" fmla="*/ 22 h 70"/>
                <a:gd name="T48" fmla="*/ 58 w 84"/>
                <a:gd name="T49" fmla="*/ 13 h 70"/>
                <a:gd name="T50" fmla="*/ 56 w 84"/>
                <a:gd name="T51" fmla="*/ 10 h 70"/>
                <a:gd name="T52" fmla="*/ 54 w 84"/>
                <a:gd name="T53" fmla="*/ 7 h 70"/>
                <a:gd name="T54" fmla="*/ 49 w 84"/>
                <a:gd name="T55" fmla="*/ 9 h 70"/>
                <a:gd name="T56" fmla="*/ 43 w 84"/>
                <a:gd name="T57" fmla="*/ 12 h 70"/>
                <a:gd name="T58" fmla="*/ 38 w 84"/>
                <a:gd name="T59" fmla="*/ 16 h 70"/>
                <a:gd name="T60" fmla="*/ 33 w 84"/>
                <a:gd name="T61" fmla="*/ 21 h 70"/>
                <a:gd name="T62" fmla="*/ 28 w 84"/>
                <a:gd name="T63" fmla="*/ 28 h 70"/>
                <a:gd name="T64" fmla="*/ 23 w 84"/>
                <a:gd name="T65" fmla="*/ 35 h 70"/>
                <a:gd name="T66" fmla="*/ 19 w 84"/>
                <a:gd name="T67" fmla="*/ 43 h 70"/>
                <a:gd name="T68" fmla="*/ 15 w 84"/>
                <a:gd name="T69" fmla="*/ 52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70"/>
                <a:gd name="T107" fmla="*/ 84 w 84"/>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8" name="Group 68"/>
          <p:cNvGrpSpPr>
            <a:grpSpLocks/>
          </p:cNvGrpSpPr>
          <p:nvPr/>
        </p:nvGrpSpPr>
        <p:grpSpPr bwMode="auto">
          <a:xfrm>
            <a:off x="1606550" y="3268663"/>
            <a:ext cx="225425" cy="123825"/>
            <a:chOff x="1012" y="2059"/>
            <a:chExt cx="142" cy="78"/>
          </a:xfrm>
        </p:grpSpPr>
        <p:sp>
          <p:nvSpPr>
            <p:cNvPr id="1655996"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7" name="Freeform 70"/>
            <p:cNvSpPr>
              <a:spLocks/>
            </p:cNvSpPr>
            <p:nvPr/>
          </p:nvSpPr>
          <p:spPr bwMode="auto">
            <a:xfrm>
              <a:off x="1039" y="2064"/>
              <a:ext cx="81" cy="73"/>
            </a:xfrm>
            <a:custGeom>
              <a:avLst/>
              <a:gdLst>
                <a:gd name="T0" fmla="*/ 3 w 81"/>
                <a:gd name="T1" fmla="*/ 29 h 73"/>
                <a:gd name="T2" fmla="*/ 11 w 81"/>
                <a:gd name="T3" fmla="*/ 21 h 73"/>
                <a:gd name="T4" fmla="*/ 18 w 81"/>
                <a:gd name="T5" fmla="*/ 13 h 73"/>
                <a:gd name="T6" fmla="*/ 26 w 81"/>
                <a:gd name="T7" fmla="*/ 8 h 73"/>
                <a:gd name="T8" fmla="*/ 34 w 81"/>
                <a:gd name="T9" fmla="*/ 3 h 73"/>
                <a:gd name="T10" fmla="*/ 41 w 81"/>
                <a:gd name="T11" fmla="*/ 1 h 73"/>
                <a:gd name="T12" fmla="*/ 48 w 81"/>
                <a:gd name="T13" fmla="*/ 0 h 73"/>
                <a:gd name="T14" fmla="*/ 51 w 81"/>
                <a:gd name="T15" fmla="*/ 1 h 73"/>
                <a:gd name="T16" fmla="*/ 54 w 81"/>
                <a:gd name="T17" fmla="*/ 2 h 73"/>
                <a:gd name="T18" fmla="*/ 57 w 81"/>
                <a:gd name="T19" fmla="*/ 3 h 73"/>
                <a:gd name="T20" fmla="*/ 72 w 81"/>
                <a:gd name="T21" fmla="*/ 13 h 73"/>
                <a:gd name="T22" fmla="*/ 75 w 81"/>
                <a:gd name="T23" fmla="*/ 17 h 73"/>
                <a:gd name="T24" fmla="*/ 77 w 81"/>
                <a:gd name="T25" fmla="*/ 21 h 73"/>
                <a:gd name="T26" fmla="*/ 78 w 81"/>
                <a:gd name="T27" fmla="*/ 26 h 73"/>
                <a:gd name="T28" fmla="*/ 78 w 81"/>
                <a:gd name="T29" fmla="*/ 31 h 73"/>
                <a:gd name="T30" fmla="*/ 78 w 81"/>
                <a:gd name="T31" fmla="*/ 38 h 73"/>
                <a:gd name="T32" fmla="*/ 76 w 81"/>
                <a:gd name="T33" fmla="*/ 44 h 73"/>
                <a:gd name="T34" fmla="*/ 74 w 81"/>
                <a:gd name="T35" fmla="*/ 51 h 73"/>
                <a:gd name="T36" fmla="*/ 80 w 81"/>
                <a:gd name="T37" fmla="*/ 60 h 73"/>
                <a:gd name="T38" fmla="*/ 53 w 81"/>
                <a:gd name="T39" fmla="*/ 41 h 73"/>
                <a:gd name="T40" fmla="*/ 61 w 81"/>
                <a:gd name="T41" fmla="*/ 41 h 73"/>
                <a:gd name="T42" fmla="*/ 64 w 81"/>
                <a:gd name="T43" fmla="*/ 30 h 73"/>
                <a:gd name="T44" fmla="*/ 64 w 81"/>
                <a:gd name="T45" fmla="*/ 21 h 73"/>
                <a:gd name="T46" fmla="*/ 63 w 81"/>
                <a:gd name="T47" fmla="*/ 13 h 73"/>
                <a:gd name="T48" fmla="*/ 59 w 81"/>
                <a:gd name="T49" fmla="*/ 10 h 73"/>
                <a:gd name="T50" fmla="*/ 54 w 81"/>
                <a:gd name="T51" fmla="*/ 11 h 73"/>
                <a:gd name="T52" fmla="*/ 47 w 81"/>
                <a:gd name="T53" fmla="*/ 13 h 73"/>
                <a:gd name="T54" fmla="*/ 41 w 81"/>
                <a:gd name="T55" fmla="*/ 17 h 73"/>
                <a:gd name="T56" fmla="*/ 35 w 81"/>
                <a:gd name="T57" fmla="*/ 21 h 73"/>
                <a:gd name="T58" fmla="*/ 28 w 81"/>
                <a:gd name="T59" fmla="*/ 27 h 73"/>
                <a:gd name="T60" fmla="*/ 22 w 81"/>
                <a:gd name="T61" fmla="*/ 33 h 73"/>
                <a:gd name="T62" fmla="*/ 17 w 81"/>
                <a:gd name="T63" fmla="*/ 40 h 73"/>
                <a:gd name="T64" fmla="*/ 0 w 81"/>
                <a:gd name="T65" fmla="*/ 34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73"/>
                <a:gd name="T101" fmla="*/ 81 w 81"/>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9" name="Group 71"/>
          <p:cNvGrpSpPr>
            <a:grpSpLocks/>
          </p:cNvGrpSpPr>
          <p:nvPr/>
        </p:nvGrpSpPr>
        <p:grpSpPr bwMode="auto">
          <a:xfrm>
            <a:off x="1506538" y="3379788"/>
            <a:ext cx="225425" cy="125412"/>
            <a:chOff x="949" y="2129"/>
            <a:chExt cx="142" cy="79"/>
          </a:xfrm>
        </p:grpSpPr>
        <p:sp>
          <p:nvSpPr>
            <p:cNvPr id="1655994"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95" name="Freeform 73"/>
            <p:cNvSpPr>
              <a:spLocks/>
            </p:cNvSpPr>
            <p:nvPr/>
          </p:nvSpPr>
          <p:spPr bwMode="auto">
            <a:xfrm>
              <a:off x="974" y="2137"/>
              <a:ext cx="83" cy="71"/>
            </a:xfrm>
            <a:custGeom>
              <a:avLst/>
              <a:gdLst>
                <a:gd name="T0" fmla="*/ 3 w 83"/>
                <a:gd name="T1" fmla="*/ 33 h 71"/>
                <a:gd name="T2" fmla="*/ 10 w 83"/>
                <a:gd name="T3" fmla="*/ 24 h 71"/>
                <a:gd name="T4" fmla="*/ 17 w 83"/>
                <a:gd name="T5" fmla="*/ 16 h 71"/>
                <a:gd name="T6" fmla="*/ 24 w 83"/>
                <a:gd name="T7" fmla="*/ 9 h 71"/>
                <a:gd name="T8" fmla="*/ 31 w 83"/>
                <a:gd name="T9" fmla="*/ 4 h 71"/>
                <a:gd name="T10" fmla="*/ 39 w 83"/>
                <a:gd name="T11" fmla="*/ 1 h 71"/>
                <a:gd name="T12" fmla="*/ 44 w 83"/>
                <a:gd name="T13" fmla="*/ 0 h 71"/>
                <a:gd name="T14" fmla="*/ 47 w 83"/>
                <a:gd name="T15" fmla="*/ 0 h 71"/>
                <a:gd name="T16" fmla="*/ 50 w 83"/>
                <a:gd name="T17" fmla="*/ 0 h 71"/>
                <a:gd name="T18" fmla="*/ 53 w 83"/>
                <a:gd name="T19" fmla="*/ 1 h 71"/>
                <a:gd name="T20" fmla="*/ 68 w 83"/>
                <a:gd name="T21" fmla="*/ 10 h 71"/>
                <a:gd name="T22" fmla="*/ 71 w 83"/>
                <a:gd name="T23" fmla="*/ 12 h 71"/>
                <a:gd name="T24" fmla="*/ 74 w 83"/>
                <a:gd name="T25" fmla="*/ 16 h 71"/>
                <a:gd name="T26" fmla="*/ 76 w 83"/>
                <a:gd name="T27" fmla="*/ 20 h 71"/>
                <a:gd name="T28" fmla="*/ 78 w 83"/>
                <a:gd name="T29" fmla="*/ 25 h 71"/>
                <a:gd name="T30" fmla="*/ 78 w 83"/>
                <a:gd name="T31" fmla="*/ 31 h 71"/>
                <a:gd name="T32" fmla="*/ 78 w 83"/>
                <a:gd name="T33" fmla="*/ 38 h 71"/>
                <a:gd name="T34" fmla="*/ 77 w 83"/>
                <a:gd name="T35" fmla="*/ 45 h 71"/>
                <a:gd name="T36" fmla="*/ 75 w 83"/>
                <a:gd name="T37" fmla="*/ 52 h 71"/>
                <a:gd name="T38" fmla="*/ 58 w 83"/>
                <a:gd name="T39" fmla="*/ 70 h 71"/>
                <a:gd name="T40" fmla="*/ 60 w 83"/>
                <a:gd name="T41" fmla="*/ 44 h 71"/>
                <a:gd name="T42" fmla="*/ 62 w 83"/>
                <a:gd name="T43" fmla="*/ 38 h 71"/>
                <a:gd name="T44" fmla="*/ 63 w 83"/>
                <a:gd name="T45" fmla="*/ 28 h 71"/>
                <a:gd name="T46" fmla="*/ 63 w 83"/>
                <a:gd name="T47" fmla="*/ 19 h 71"/>
                <a:gd name="T48" fmla="*/ 61 w 83"/>
                <a:gd name="T49" fmla="*/ 11 h 71"/>
                <a:gd name="T50" fmla="*/ 57 w 83"/>
                <a:gd name="T51" fmla="*/ 8 h 71"/>
                <a:gd name="T52" fmla="*/ 51 w 83"/>
                <a:gd name="T53" fmla="*/ 10 h 71"/>
                <a:gd name="T54" fmla="*/ 45 w 83"/>
                <a:gd name="T55" fmla="*/ 12 h 71"/>
                <a:gd name="T56" fmla="*/ 39 w 83"/>
                <a:gd name="T57" fmla="*/ 16 h 71"/>
                <a:gd name="T58" fmla="*/ 33 w 83"/>
                <a:gd name="T59" fmla="*/ 21 h 71"/>
                <a:gd name="T60" fmla="*/ 28 w 83"/>
                <a:gd name="T61" fmla="*/ 28 h 71"/>
                <a:gd name="T62" fmla="*/ 22 w 83"/>
                <a:gd name="T63" fmla="*/ 34 h 71"/>
                <a:gd name="T64" fmla="*/ 17 w 83"/>
                <a:gd name="T65" fmla="*/ 42 h 71"/>
                <a:gd name="T66" fmla="*/ 0 w 83"/>
                <a:gd name="T67" fmla="*/ 38 h 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3"/>
                <a:gd name="T103" fmla="*/ 0 h 71"/>
                <a:gd name="T104" fmla="*/ 83 w 83"/>
                <a:gd name="T105" fmla="*/ 71 h 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0" name="Group 74"/>
          <p:cNvGrpSpPr>
            <a:grpSpLocks/>
          </p:cNvGrpSpPr>
          <p:nvPr/>
        </p:nvGrpSpPr>
        <p:grpSpPr bwMode="auto">
          <a:xfrm>
            <a:off x="1392238" y="2781300"/>
            <a:ext cx="225425" cy="133350"/>
            <a:chOff x="877" y="1752"/>
            <a:chExt cx="142" cy="84"/>
          </a:xfrm>
        </p:grpSpPr>
        <p:sp>
          <p:nvSpPr>
            <p:cNvPr id="1655992" name="Oval 75"/>
            <p:cNvSpPr>
              <a:spLocks noChangeArrowheads="1"/>
            </p:cNvSpPr>
            <p:nvPr/>
          </p:nvSpPr>
          <p:spPr bwMode="auto">
            <a:xfrm rot="-2640000">
              <a:off x="877" y="1752"/>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93" name="Freeform 76"/>
            <p:cNvSpPr>
              <a:spLocks/>
            </p:cNvSpPr>
            <p:nvPr/>
          </p:nvSpPr>
          <p:spPr bwMode="auto">
            <a:xfrm>
              <a:off x="917" y="1758"/>
              <a:ext cx="73" cy="78"/>
            </a:xfrm>
            <a:custGeom>
              <a:avLst/>
              <a:gdLst>
                <a:gd name="T0" fmla="*/ 19 w 73"/>
                <a:gd name="T1" fmla="*/ 72 h 78"/>
                <a:gd name="T2" fmla="*/ 12 w 73"/>
                <a:gd name="T3" fmla="*/ 63 h 78"/>
                <a:gd name="T4" fmla="*/ 7 w 73"/>
                <a:gd name="T5" fmla="*/ 54 h 78"/>
                <a:gd name="T6" fmla="*/ 3 w 73"/>
                <a:gd name="T7" fmla="*/ 45 h 78"/>
                <a:gd name="T8" fmla="*/ 1 w 73"/>
                <a:gd name="T9" fmla="*/ 37 h 78"/>
                <a:gd name="T10" fmla="*/ 0 w 73"/>
                <a:gd name="T11" fmla="*/ 29 h 78"/>
                <a:gd name="T12" fmla="*/ 1 w 73"/>
                <a:gd name="T13" fmla="*/ 22 h 78"/>
                <a:gd name="T14" fmla="*/ 4 w 73"/>
                <a:gd name="T15" fmla="*/ 17 h 78"/>
                <a:gd name="T16" fmla="*/ 18 w 73"/>
                <a:gd name="T17" fmla="*/ 4 h 78"/>
                <a:gd name="T18" fmla="*/ 22 w 73"/>
                <a:gd name="T19" fmla="*/ 2 h 78"/>
                <a:gd name="T20" fmla="*/ 26 w 73"/>
                <a:gd name="T21" fmla="*/ 0 h 78"/>
                <a:gd name="T22" fmla="*/ 31 w 73"/>
                <a:gd name="T23" fmla="*/ 0 h 78"/>
                <a:gd name="T24" fmla="*/ 36 w 73"/>
                <a:gd name="T25" fmla="*/ 0 h 78"/>
                <a:gd name="T26" fmla="*/ 42 w 73"/>
                <a:gd name="T27" fmla="*/ 1 h 78"/>
                <a:gd name="T28" fmla="*/ 48 w 73"/>
                <a:gd name="T29" fmla="*/ 4 h 78"/>
                <a:gd name="T30" fmla="*/ 54 w 73"/>
                <a:gd name="T31" fmla="*/ 7 h 78"/>
                <a:gd name="T32" fmla="*/ 60 w 73"/>
                <a:gd name="T33" fmla="*/ 11 h 78"/>
                <a:gd name="T34" fmla="*/ 72 w 73"/>
                <a:gd name="T35" fmla="*/ 33 h 78"/>
                <a:gd name="T36" fmla="*/ 48 w 73"/>
                <a:gd name="T37" fmla="*/ 22 h 78"/>
                <a:gd name="T38" fmla="*/ 38 w 73"/>
                <a:gd name="T39" fmla="*/ 16 h 78"/>
                <a:gd name="T40" fmla="*/ 30 w 73"/>
                <a:gd name="T41" fmla="*/ 12 h 78"/>
                <a:gd name="T42" fmla="*/ 23 w 73"/>
                <a:gd name="T43" fmla="*/ 11 h 78"/>
                <a:gd name="T44" fmla="*/ 19 w 73"/>
                <a:gd name="T45" fmla="*/ 10 h 78"/>
                <a:gd name="T46" fmla="*/ 16 w 73"/>
                <a:gd name="T47" fmla="*/ 11 h 78"/>
                <a:gd name="T48" fmla="*/ 13 w 73"/>
                <a:gd name="T49" fmla="*/ 14 h 78"/>
                <a:gd name="T50" fmla="*/ 13 w 73"/>
                <a:gd name="T51" fmla="*/ 20 h 78"/>
                <a:gd name="T52" fmla="*/ 13 w 73"/>
                <a:gd name="T53" fmla="*/ 26 h 78"/>
                <a:gd name="T54" fmla="*/ 15 w 73"/>
                <a:gd name="T55" fmla="*/ 33 h 78"/>
                <a:gd name="T56" fmla="*/ 18 w 73"/>
                <a:gd name="T57" fmla="*/ 40 h 78"/>
                <a:gd name="T58" fmla="*/ 22 w 73"/>
                <a:gd name="T59" fmla="*/ 48 h 78"/>
                <a:gd name="T60" fmla="*/ 26 w 73"/>
                <a:gd name="T61" fmla="*/ 55 h 78"/>
                <a:gd name="T62" fmla="*/ 32 w 73"/>
                <a:gd name="T63" fmla="*/ 63 h 78"/>
                <a:gd name="T64" fmla="*/ 23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1" name="Group 77"/>
          <p:cNvGrpSpPr>
            <a:grpSpLocks/>
          </p:cNvGrpSpPr>
          <p:nvPr/>
        </p:nvGrpSpPr>
        <p:grpSpPr bwMode="auto">
          <a:xfrm>
            <a:off x="1544638" y="2828925"/>
            <a:ext cx="225425" cy="130175"/>
            <a:chOff x="973" y="1782"/>
            <a:chExt cx="142" cy="82"/>
          </a:xfrm>
        </p:grpSpPr>
        <p:sp>
          <p:nvSpPr>
            <p:cNvPr id="1655990" name="Oval 78"/>
            <p:cNvSpPr>
              <a:spLocks noChangeArrowheads="1"/>
            </p:cNvSpPr>
            <p:nvPr/>
          </p:nvSpPr>
          <p:spPr bwMode="auto">
            <a:xfrm rot="-2700000">
              <a:off x="973" y="1782"/>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1" name="Freeform 79"/>
            <p:cNvSpPr>
              <a:spLocks/>
            </p:cNvSpPr>
            <p:nvPr/>
          </p:nvSpPr>
          <p:spPr bwMode="auto">
            <a:xfrm>
              <a:off x="1010" y="1786"/>
              <a:ext cx="73" cy="78"/>
            </a:xfrm>
            <a:custGeom>
              <a:avLst/>
              <a:gdLst>
                <a:gd name="T0" fmla="*/ 20 w 73"/>
                <a:gd name="T1" fmla="*/ 73 h 78"/>
                <a:gd name="T2" fmla="*/ 13 w 73"/>
                <a:gd name="T3" fmla="*/ 64 h 78"/>
                <a:gd name="T4" fmla="*/ 8 w 73"/>
                <a:gd name="T5" fmla="*/ 55 h 78"/>
                <a:gd name="T6" fmla="*/ 4 w 73"/>
                <a:gd name="T7" fmla="*/ 46 h 78"/>
                <a:gd name="T8" fmla="*/ 1 w 73"/>
                <a:gd name="T9" fmla="*/ 37 h 78"/>
                <a:gd name="T10" fmla="*/ 0 w 73"/>
                <a:gd name="T11" fmla="*/ 30 h 78"/>
                <a:gd name="T12" fmla="*/ 1 w 73"/>
                <a:gd name="T13" fmla="*/ 23 h 78"/>
                <a:gd name="T14" fmla="*/ 4 w 73"/>
                <a:gd name="T15" fmla="*/ 17 h 78"/>
                <a:gd name="T16" fmla="*/ 18 w 73"/>
                <a:gd name="T17" fmla="*/ 4 h 78"/>
                <a:gd name="T18" fmla="*/ 21 w 73"/>
                <a:gd name="T19" fmla="*/ 2 h 78"/>
                <a:gd name="T20" fmla="*/ 26 w 73"/>
                <a:gd name="T21" fmla="*/ 0 h 78"/>
                <a:gd name="T22" fmla="*/ 30 w 73"/>
                <a:gd name="T23" fmla="*/ 0 h 78"/>
                <a:gd name="T24" fmla="*/ 36 w 73"/>
                <a:gd name="T25" fmla="*/ 0 h 78"/>
                <a:gd name="T26" fmla="*/ 41 w 73"/>
                <a:gd name="T27" fmla="*/ 1 h 78"/>
                <a:gd name="T28" fmla="*/ 47 w 73"/>
                <a:gd name="T29" fmla="*/ 4 h 78"/>
                <a:gd name="T30" fmla="*/ 54 w 73"/>
                <a:gd name="T31" fmla="*/ 7 h 78"/>
                <a:gd name="T32" fmla="*/ 60 w 73"/>
                <a:gd name="T33" fmla="*/ 11 h 78"/>
                <a:gd name="T34" fmla="*/ 72 w 73"/>
                <a:gd name="T35" fmla="*/ 32 h 78"/>
                <a:gd name="T36" fmla="*/ 48 w 73"/>
                <a:gd name="T37" fmla="*/ 22 h 78"/>
                <a:gd name="T38" fmla="*/ 38 w 73"/>
                <a:gd name="T39" fmla="*/ 16 h 78"/>
                <a:gd name="T40" fmla="*/ 29 w 73"/>
                <a:gd name="T41" fmla="*/ 12 h 78"/>
                <a:gd name="T42" fmla="*/ 22 w 73"/>
                <a:gd name="T43" fmla="*/ 11 h 78"/>
                <a:gd name="T44" fmla="*/ 19 w 73"/>
                <a:gd name="T45" fmla="*/ 10 h 78"/>
                <a:gd name="T46" fmla="*/ 15 w 73"/>
                <a:gd name="T47" fmla="*/ 11 h 78"/>
                <a:gd name="T48" fmla="*/ 12 w 73"/>
                <a:gd name="T49" fmla="*/ 14 h 78"/>
                <a:gd name="T50" fmla="*/ 12 w 73"/>
                <a:gd name="T51" fmla="*/ 20 h 78"/>
                <a:gd name="T52" fmla="*/ 13 w 73"/>
                <a:gd name="T53" fmla="*/ 26 h 78"/>
                <a:gd name="T54" fmla="*/ 15 w 73"/>
                <a:gd name="T55" fmla="*/ 33 h 78"/>
                <a:gd name="T56" fmla="*/ 18 w 73"/>
                <a:gd name="T57" fmla="*/ 40 h 78"/>
                <a:gd name="T58" fmla="*/ 22 w 73"/>
                <a:gd name="T59" fmla="*/ 48 h 78"/>
                <a:gd name="T60" fmla="*/ 27 w 73"/>
                <a:gd name="T61" fmla="*/ 55 h 78"/>
                <a:gd name="T62" fmla="*/ 33 w 73"/>
                <a:gd name="T63" fmla="*/ 63 h 78"/>
                <a:gd name="T64" fmla="*/ 24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2" name="Group 80"/>
          <p:cNvGrpSpPr>
            <a:grpSpLocks/>
          </p:cNvGrpSpPr>
          <p:nvPr/>
        </p:nvGrpSpPr>
        <p:grpSpPr bwMode="auto">
          <a:xfrm>
            <a:off x="6867525" y="3213100"/>
            <a:ext cx="125413" cy="225425"/>
            <a:chOff x="4326" y="2024"/>
            <a:chExt cx="79" cy="142"/>
          </a:xfrm>
        </p:grpSpPr>
        <p:sp>
          <p:nvSpPr>
            <p:cNvPr id="1655988" name="Oval 81"/>
            <p:cNvSpPr>
              <a:spLocks noChangeArrowheads="1"/>
            </p:cNvSpPr>
            <p:nvPr/>
          </p:nvSpPr>
          <p:spPr bwMode="auto">
            <a:xfrm rot="-2880000">
              <a:off x="4294" y="2056"/>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89" name="Freeform 82"/>
            <p:cNvSpPr>
              <a:spLocks/>
            </p:cNvSpPr>
            <p:nvPr/>
          </p:nvSpPr>
          <p:spPr bwMode="auto">
            <a:xfrm>
              <a:off x="4332" y="2058"/>
              <a:ext cx="73" cy="79"/>
            </a:xfrm>
            <a:custGeom>
              <a:avLst/>
              <a:gdLst>
                <a:gd name="T0" fmla="*/ 22 w 73"/>
                <a:gd name="T1" fmla="*/ 74 h 79"/>
                <a:gd name="T2" fmla="*/ 15 w 73"/>
                <a:gd name="T3" fmla="*/ 65 h 79"/>
                <a:gd name="T4" fmla="*/ 8 w 73"/>
                <a:gd name="T5" fmla="*/ 56 h 79"/>
                <a:gd name="T6" fmla="*/ 4 w 73"/>
                <a:gd name="T7" fmla="*/ 48 h 79"/>
                <a:gd name="T8" fmla="*/ 1 w 73"/>
                <a:gd name="T9" fmla="*/ 39 h 79"/>
                <a:gd name="T10" fmla="*/ 0 w 73"/>
                <a:gd name="T11" fmla="*/ 32 h 79"/>
                <a:gd name="T12" fmla="*/ 1 w 73"/>
                <a:gd name="T13" fmla="*/ 25 h 79"/>
                <a:gd name="T14" fmla="*/ 3 w 73"/>
                <a:gd name="T15" fmla="*/ 19 h 79"/>
                <a:gd name="T16" fmla="*/ 5 w 73"/>
                <a:gd name="T17" fmla="*/ 17 h 79"/>
                <a:gd name="T18" fmla="*/ 18 w 73"/>
                <a:gd name="T19" fmla="*/ 4 h 79"/>
                <a:gd name="T20" fmla="*/ 21 w 73"/>
                <a:gd name="T21" fmla="*/ 2 h 79"/>
                <a:gd name="T22" fmla="*/ 26 w 73"/>
                <a:gd name="T23" fmla="*/ 0 h 79"/>
                <a:gd name="T24" fmla="*/ 31 w 73"/>
                <a:gd name="T25" fmla="*/ 0 h 79"/>
                <a:gd name="T26" fmla="*/ 37 w 73"/>
                <a:gd name="T27" fmla="*/ 1 h 79"/>
                <a:gd name="T28" fmla="*/ 43 w 73"/>
                <a:gd name="T29" fmla="*/ 2 h 79"/>
                <a:gd name="T30" fmla="*/ 49 w 73"/>
                <a:gd name="T31" fmla="*/ 5 h 79"/>
                <a:gd name="T32" fmla="*/ 56 w 73"/>
                <a:gd name="T33" fmla="*/ 8 h 79"/>
                <a:gd name="T34" fmla="*/ 65 w 73"/>
                <a:gd name="T35" fmla="*/ 4 h 79"/>
                <a:gd name="T36" fmla="*/ 41 w 73"/>
                <a:gd name="T37" fmla="*/ 28 h 79"/>
                <a:gd name="T38" fmla="*/ 42 w 73"/>
                <a:gd name="T39" fmla="*/ 19 h 79"/>
                <a:gd name="T40" fmla="*/ 33 w 73"/>
                <a:gd name="T41" fmla="*/ 15 h 79"/>
                <a:gd name="T42" fmla="*/ 26 w 73"/>
                <a:gd name="T43" fmla="*/ 13 h 79"/>
                <a:gd name="T44" fmla="*/ 21 w 73"/>
                <a:gd name="T45" fmla="*/ 12 h 79"/>
                <a:gd name="T46" fmla="*/ 17 w 73"/>
                <a:gd name="T47" fmla="*/ 12 h 79"/>
                <a:gd name="T48" fmla="*/ 14 w 73"/>
                <a:gd name="T49" fmla="*/ 12 h 79"/>
                <a:gd name="T50" fmla="*/ 12 w 73"/>
                <a:gd name="T51" fmla="*/ 16 h 79"/>
                <a:gd name="T52" fmla="*/ 12 w 73"/>
                <a:gd name="T53" fmla="*/ 22 h 79"/>
                <a:gd name="T54" fmla="*/ 13 w 73"/>
                <a:gd name="T55" fmla="*/ 28 h 79"/>
                <a:gd name="T56" fmla="*/ 15 w 73"/>
                <a:gd name="T57" fmla="*/ 35 h 79"/>
                <a:gd name="T58" fmla="*/ 18 w 73"/>
                <a:gd name="T59" fmla="*/ 42 h 79"/>
                <a:gd name="T60" fmla="*/ 23 w 73"/>
                <a:gd name="T61" fmla="*/ 49 h 79"/>
                <a:gd name="T62" fmla="*/ 28 w 73"/>
                <a:gd name="T63" fmla="*/ 57 h 79"/>
                <a:gd name="T64" fmla="*/ 34 w 73"/>
                <a:gd name="T65" fmla="*/ 64 h 79"/>
                <a:gd name="T66" fmla="*/ 26 w 73"/>
                <a:gd name="T67" fmla="*/ 78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3"/>
                <a:gd name="T103" fmla="*/ 0 h 79"/>
                <a:gd name="T104" fmla="*/ 73 w 73"/>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3" name="Group 83"/>
          <p:cNvGrpSpPr>
            <a:grpSpLocks/>
          </p:cNvGrpSpPr>
          <p:nvPr/>
        </p:nvGrpSpPr>
        <p:grpSpPr bwMode="auto">
          <a:xfrm>
            <a:off x="6623050" y="3205163"/>
            <a:ext cx="225425" cy="133350"/>
            <a:chOff x="4172" y="2019"/>
            <a:chExt cx="142" cy="84"/>
          </a:xfrm>
        </p:grpSpPr>
        <p:sp>
          <p:nvSpPr>
            <p:cNvPr id="1655986" name="Oval 84"/>
            <p:cNvSpPr>
              <a:spLocks noChangeArrowheads="1"/>
            </p:cNvSpPr>
            <p:nvPr/>
          </p:nvSpPr>
          <p:spPr bwMode="auto">
            <a:xfrm rot="-2700000">
              <a:off x="4172" y="2019"/>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87" name="Freeform 85"/>
            <p:cNvSpPr>
              <a:spLocks/>
            </p:cNvSpPr>
            <p:nvPr/>
          </p:nvSpPr>
          <p:spPr bwMode="auto">
            <a:xfrm>
              <a:off x="4212" y="2025"/>
              <a:ext cx="73" cy="78"/>
            </a:xfrm>
            <a:custGeom>
              <a:avLst/>
              <a:gdLst>
                <a:gd name="T0" fmla="*/ 19 w 73"/>
                <a:gd name="T1" fmla="*/ 73 h 78"/>
                <a:gd name="T2" fmla="*/ 13 w 73"/>
                <a:gd name="T3" fmla="*/ 64 h 78"/>
                <a:gd name="T4" fmla="*/ 7 w 73"/>
                <a:gd name="T5" fmla="*/ 55 h 78"/>
                <a:gd name="T6" fmla="*/ 3 w 73"/>
                <a:gd name="T7" fmla="*/ 46 h 78"/>
                <a:gd name="T8" fmla="*/ 1 w 73"/>
                <a:gd name="T9" fmla="*/ 37 h 78"/>
                <a:gd name="T10" fmla="*/ 0 w 73"/>
                <a:gd name="T11" fmla="*/ 30 h 78"/>
                <a:gd name="T12" fmla="*/ 1 w 73"/>
                <a:gd name="T13" fmla="*/ 23 h 78"/>
                <a:gd name="T14" fmla="*/ 4 w 73"/>
                <a:gd name="T15" fmla="*/ 17 h 78"/>
                <a:gd name="T16" fmla="*/ 18 w 73"/>
                <a:gd name="T17" fmla="*/ 4 h 78"/>
                <a:gd name="T18" fmla="*/ 21 w 73"/>
                <a:gd name="T19" fmla="*/ 2 h 78"/>
                <a:gd name="T20" fmla="*/ 26 w 73"/>
                <a:gd name="T21" fmla="*/ 0 h 78"/>
                <a:gd name="T22" fmla="*/ 30 w 73"/>
                <a:gd name="T23" fmla="*/ 0 h 78"/>
                <a:gd name="T24" fmla="*/ 36 w 73"/>
                <a:gd name="T25" fmla="*/ 0 h 78"/>
                <a:gd name="T26" fmla="*/ 41 w 73"/>
                <a:gd name="T27" fmla="*/ 1 h 78"/>
                <a:gd name="T28" fmla="*/ 47 w 73"/>
                <a:gd name="T29" fmla="*/ 4 h 78"/>
                <a:gd name="T30" fmla="*/ 54 w 73"/>
                <a:gd name="T31" fmla="*/ 7 h 78"/>
                <a:gd name="T32" fmla="*/ 60 w 73"/>
                <a:gd name="T33" fmla="*/ 11 h 78"/>
                <a:gd name="T34" fmla="*/ 72 w 73"/>
                <a:gd name="T35" fmla="*/ 33 h 78"/>
                <a:gd name="T36" fmla="*/ 48 w 73"/>
                <a:gd name="T37" fmla="*/ 22 h 78"/>
                <a:gd name="T38" fmla="*/ 38 w 73"/>
                <a:gd name="T39" fmla="*/ 16 h 78"/>
                <a:gd name="T40" fmla="*/ 30 w 73"/>
                <a:gd name="T41" fmla="*/ 12 h 78"/>
                <a:gd name="T42" fmla="*/ 23 w 73"/>
                <a:gd name="T43" fmla="*/ 11 h 78"/>
                <a:gd name="T44" fmla="*/ 19 w 73"/>
                <a:gd name="T45" fmla="*/ 10 h 78"/>
                <a:gd name="T46" fmla="*/ 16 w 73"/>
                <a:gd name="T47" fmla="*/ 11 h 78"/>
                <a:gd name="T48" fmla="*/ 13 w 73"/>
                <a:gd name="T49" fmla="*/ 14 h 78"/>
                <a:gd name="T50" fmla="*/ 13 w 73"/>
                <a:gd name="T51" fmla="*/ 20 h 78"/>
                <a:gd name="T52" fmla="*/ 13 w 73"/>
                <a:gd name="T53" fmla="*/ 26 h 78"/>
                <a:gd name="T54" fmla="*/ 15 w 73"/>
                <a:gd name="T55" fmla="*/ 33 h 78"/>
                <a:gd name="T56" fmla="*/ 18 w 73"/>
                <a:gd name="T57" fmla="*/ 40 h 78"/>
                <a:gd name="T58" fmla="*/ 22 w 73"/>
                <a:gd name="T59" fmla="*/ 48 h 78"/>
                <a:gd name="T60" fmla="*/ 27 w 73"/>
                <a:gd name="T61" fmla="*/ 55 h 78"/>
                <a:gd name="T62" fmla="*/ 33 w 73"/>
                <a:gd name="T63" fmla="*/ 63 h 78"/>
                <a:gd name="T64" fmla="*/ 23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876" name="Freeform 86"/>
          <p:cNvSpPr>
            <a:spLocks/>
          </p:cNvSpPr>
          <p:nvPr/>
        </p:nvSpPr>
        <p:spPr bwMode="auto">
          <a:xfrm>
            <a:off x="2463800" y="4903788"/>
            <a:ext cx="282575" cy="142875"/>
          </a:xfrm>
          <a:custGeom>
            <a:avLst/>
            <a:gdLst>
              <a:gd name="T0" fmla="*/ 2147483647 w 178"/>
              <a:gd name="T1" fmla="*/ 0 h 90"/>
              <a:gd name="T2" fmla="*/ 2147483647 w 178"/>
              <a:gd name="T3" fmla="*/ 2147483647 h 90"/>
              <a:gd name="T4" fmla="*/ 2147483647 w 178"/>
              <a:gd name="T5" fmla="*/ 2147483647 h 90"/>
              <a:gd name="T6" fmla="*/ 0 w 178"/>
              <a:gd name="T7" fmla="*/ 2147483647 h 90"/>
              <a:gd name="T8" fmla="*/ 0 60000 65536"/>
              <a:gd name="T9" fmla="*/ 0 60000 65536"/>
              <a:gd name="T10" fmla="*/ 0 60000 65536"/>
              <a:gd name="T11" fmla="*/ 0 60000 65536"/>
              <a:gd name="T12" fmla="*/ 0 w 178"/>
              <a:gd name="T13" fmla="*/ 0 h 90"/>
              <a:gd name="T14" fmla="*/ 178 w 178"/>
              <a:gd name="T15" fmla="*/ 90 h 90"/>
            </a:gdLst>
            <a:ahLst/>
            <a:cxnLst>
              <a:cxn ang="T8">
                <a:pos x="T0" y="T1"/>
              </a:cxn>
              <a:cxn ang="T9">
                <a:pos x="T2" y="T3"/>
              </a:cxn>
              <a:cxn ang="T10">
                <a:pos x="T4" y="T5"/>
              </a:cxn>
              <a:cxn ang="T11">
                <a:pos x="T6" y="T7"/>
              </a:cxn>
            </a:cxnLst>
            <a:rect l="T12" t="T13" r="T14" b="T15"/>
            <a:pathLst>
              <a:path w="178" h="90">
                <a:moveTo>
                  <a:pt x="177" y="0"/>
                </a:moveTo>
                <a:lnTo>
                  <a:pt x="138" y="44"/>
                </a:lnTo>
                <a:lnTo>
                  <a:pt x="155" y="89"/>
                </a:lnTo>
                <a:lnTo>
                  <a:pt x="0" y="36"/>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77"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p:spPr>
        <p:txBody>
          <a:bodyPr/>
          <a:lstStyle/>
          <a:p>
            <a:endParaRPr lang="en-US"/>
          </a:p>
        </p:txBody>
      </p:sp>
      <p:sp>
        <p:nvSpPr>
          <p:cNvPr id="1655878" name="Freeform 88"/>
          <p:cNvSpPr>
            <a:spLocks/>
          </p:cNvSpPr>
          <p:nvPr/>
        </p:nvSpPr>
        <p:spPr bwMode="auto">
          <a:xfrm>
            <a:off x="1595438" y="4721225"/>
            <a:ext cx="165100" cy="146050"/>
          </a:xfrm>
          <a:custGeom>
            <a:avLst/>
            <a:gdLst>
              <a:gd name="T0" fmla="*/ 0 w 104"/>
              <a:gd name="T1" fmla="*/ 2147483647 h 92"/>
              <a:gd name="T2" fmla="*/ 2147483647 w 104"/>
              <a:gd name="T3" fmla="*/ 2147483647 h 92"/>
              <a:gd name="T4" fmla="*/ 2147483647 w 104"/>
              <a:gd name="T5" fmla="*/ 0 h 92"/>
              <a:gd name="T6" fmla="*/ 0 60000 65536"/>
              <a:gd name="T7" fmla="*/ 0 60000 65536"/>
              <a:gd name="T8" fmla="*/ 0 60000 65536"/>
              <a:gd name="T9" fmla="*/ 0 w 104"/>
              <a:gd name="T10" fmla="*/ 0 h 92"/>
              <a:gd name="T11" fmla="*/ 104 w 104"/>
              <a:gd name="T12" fmla="*/ 92 h 92"/>
            </a:gdLst>
            <a:ahLst/>
            <a:cxnLst>
              <a:cxn ang="T6">
                <a:pos x="T0" y="T1"/>
              </a:cxn>
              <a:cxn ang="T7">
                <a:pos x="T2" y="T3"/>
              </a:cxn>
              <a:cxn ang="T8">
                <a:pos x="T4" y="T5"/>
              </a:cxn>
            </a:cxnLst>
            <a:rect l="T9" t="T10" r="T11" b="T12"/>
            <a:pathLst>
              <a:path w="104" h="92">
                <a:moveTo>
                  <a:pt x="0" y="67"/>
                </a:moveTo>
                <a:lnTo>
                  <a:pt x="73" y="91"/>
                </a:lnTo>
                <a:lnTo>
                  <a:pt x="103" y="0"/>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79" name="Freeform 89"/>
          <p:cNvSpPr>
            <a:spLocks/>
          </p:cNvSpPr>
          <p:nvPr/>
        </p:nvSpPr>
        <p:spPr bwMode="auto">
          <a:xfrm>
            <a:off x="3016250" y="4860925"/>
            <a:ext cx="82550" cy="268288"/>
          </a:xfrm>
          <a:custGeom>
            <a:avLst/>
            <a:gdLst>
              <a:gd name="T0" fmla="*/ 2147483647 w 52"/>
              <a:gd name="T1" fmla="*/ 0 h 169"/>
              <a:gd name="T2" fmla="*/ 2147483647 w 52"/>
              <a:gd name="T3" fmla="*/ 2147483647 h 169"/>
              <a:gd name="T4" fmla="*/ 0 w 52"/>
              <a:gd name="T5" fmla="*/ 2147483647 h 169"/>
              <a:gd name="T6" fmla="*/ 0 60000 65536"/>
              <a:gd name="T7" fmla="*/ 0 60000 65536"/>
              <a:gd name="T8" fmla="*/ 0 60000 65536"/>
              <a:gd name="T9" fmla="*/ 0 w 52"/>
              <a:gd name="T10" fmla="*/ 0 h 169"/>
              <a:gd name="T11" fmla="*/ 52 w 52"/>
              <a:gd name="T12" fmla="*/ 169 h 169"/>
            </a:gdLst>
            <a:ahLst/>
            <a:cxnLst>
              <a:cxn ang="T6">
                <a:pos x="T0" y="T1"/>
              </a:cxn>
              <a:cxn ang="T7">
                <a:pos x="T2" y="T3"/>
              </a:cxn>
              <a:cxn ang="T8">
                <a:pos x="T4" y="T5"/>
              </a:cxn>
            </a:cxnLst>
            <a:rect l="T9" t="T10" r="T11" b="T12"/>
            <a:pathLst>
              <a:path w="52" h="169">
                <a:moveTo>
                  <a:pt x="8" y="0"/>
                </a:moveTo>
                <a:lnTo>
                  <a:pt x="51" y="54"/>
                </a:lnTo>
                <a:lnTo>
                  <a:pt x="0" y="168"/>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80" name="Oval 90"/>
          <p:cNvSpPr>
            <a:spLocks noChangeArrowheads="1"/>
          </p:cNvSpPr>
          <p:nvPr/>
        </p:nvSpPr>
        <p:spPr bwMode="auto">
          <a:xfrm>
            <a:off x="2743200" y="4835525"/>
            <a:ext cx="325438" cy="174625"/>
          </a:xfrm>
          <a:prstGeom prst="ellipse">
            <a:avLst/>
          </a:prstGeom>
          <a:noFill/>
          <a:ln w="25400">
            <a:solidFill>
              <a:srgbClr val="FF0000"/>
            </a:solidFill>
            <a:round/>
            <a:headEnd/>
            <a:tailEnd/>
          </a:ln>
        </p:spPr>
        <p:txBody>
          <a:bodyPr wrap="none" anchor="ctr"/>
          <a:lstStyle/>
          <a:p>
            <a:pPr algn="ctr" eaLnBrk="0" hangingPunct="0"/>
            <a:endParaRPr lang="en-US"/>
          </a:p>
        </p:txBody>
      </p:sp>
      <p:sp>
        <p:nvSpPr>
          <p:cNvPr id="1655881" name="Freeform 91"/>
          <p:cNvSpPr>
            <a:spLocks/>
          </p:cNvSpPr>
          <p:nvPr/>
        </p:nvSpPr>
        <p:spPr bwMode="auto">
          <a:xfrm>
            <a:off x="4202113" y="4408488"/>
            <a:ext cx="388937" cy="601662"/>
          </a:xfrm>
          <a:custGeom>
            <a:avLst/>
            <a:gdLst>
              <a:gd name="T0" fmla="*/ 2147483647 w 245"/>
              <a:gd name="T1" fmla="*/ 2147483647 h 379"/>
              <a:gd name="T2" fmla="*/ 2147483647 w 245"/>
              <a:gd name="T3" fmla="*/ 2147483647 h 379"/>
              <a:gd name="T4" fmla="*/ 2147483647 w 245"/>
              <a:gd name="T5" fmla="*/ 2147483647 h 379"/>
              <a:gd name="T6" fmla="*/ 0 w 245"/>
              <a:gd name="T7" fmla="*/ 0 h 379"/>
              <a:gd name="T8" fmla="*/ 0 60000 65536"/>
              <a:gd name="T9" fmla="*/ 0 60000 65536"/>
              <a:gd name="T10" fmla="*/ 0 60000 65536"/>
              <a:gd name="T11" fmla="*/ 0 60000 65536"/>
              <a:gd name="T12" fmla="*/ 0 w 245"/>
              <a:gd name="T13" fmla="*/ 0 h 379"/>
              <a:gd name="T14" fmla="*/ 245 w 245"/>
              <a:gd name="T15" fmla="*/ 379 h 379"/>
            </a:gdLst>
            <a:ahLst/>
            <a:cxnLst>
              <a:cxn ang="T8">
                <a:pos x="T0" y="T1"/>
              </a:cxn>
              <a:cxn ang="T9">
                <a:pos x="T2" y="T3"/>
              </a:cxn>
              <a:cxn ang="T10">
                <a:pos x="T4" y="T5"/>
              </a:cxn>
              <a:cxn ang="T11">
                <a:pos x="T6" y="T7"/>
              </a:cxn>
            </a:cxnLst>
            <a:rect l="T12" t="T13" r="T14" b="T15"/>
            <a:pathLst>
              <a:path w="245" h="379">
                <a:moveTo>
                  <a:pt x="244" y="378"/>
                </a:moveTo>
                <a:lnTo>
                  <a:pt x="90" y="252"/>
                </a:lnTo>
                <a:lnTo>
                  <a:pt x="42" y="180"/>
                </a:lnTo>
                <a:lnTo>
                  <a:pt x="0" y="0"/>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82"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3"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4"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5"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Polarized Source</a:t>
            </a:r>
          </a:p>
        </p:txBody>
      </p:sp>
      <p:sp>
        <p:nvSpPr>
          <p:cNvPr id="1655886"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p:spPr>
        <p:txBody>
          <a:bodyPr wrap="none" lIns="92075" tIns="46038" rIns="92075" bIns="46038">
            <a:spAutoFit/>
          </a:bodyPr>
          <a:lstStyle/>
          <a:p>
            <a:pPr eaLnBrk="0" hangingPunct="0"/>
            <a:r>
              <a:rPr lang="en-US" sz="1400">
                <a:solidFill>
                  <a:schemeClr val="tx1"/>
                </a:solidFill>
                <a:latin typeface="Arial" charset="0"/>
              </a:rPr>
              <a:t>Spin Rotators</a:t>
            </a:r>
          </a:p>
        </p:txBody>
      </p:sp>
      <p:grpSp>
        <p:nvGrpSpPr>
          <p:cNvPr id="14" name="Group 97"/>
          <p:cNvGrpSpPr>
            <a:grpSpLocks/>
          </p:cNvGrpSpPr>
          <p:nvPr/>
        </p:nvGrpSpPr>
        <p:grpSpPr bwMode="auto">
          <a:xfrm>
            <a:off x="3879850" y="4748213"/>
            <a:ext cx="225425" cy="123825"/>
            <a:chOff x="2444" y="2991"/>
            <a:chExt cx="142" cy="78"/>
          </a:xfrm>
        </p:grpSpPr>
        <p:sp>
          <p:nvSpPr>
            <p:cNvPr id="165598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85" name="Freeform 99"/>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888"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p:spPr>
        <p:txBody>
          <a:bodyPr/>
          <a:lstStyle/>
          <a:p>
            <a:endParaRPr lang="en-US"/>
          </a:p>
        </p:txBody>
      </p:sp>
      <p:sp>
        <p:nvSpPr>
          <p:cNvPr id="1655889"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890"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891"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p:spPr>
        <p:txBody>
          <a:bodyPr/>
          <a:lstStyle/>
          <a:p>
            <a:endParaRPr lang="en-US"/>
          </a:p>
        </p:txBody>
      </p:sp>
      <p:grpSp>
        <p:nvGrpSpPr>
          <p:cNvPr id="15" name="Group 104"/>
          <p:cNvGrpSpPr>
            <a:grpSpLocks/>
          </p:cNvGrpSpPr>
          <p:nvPr/>
        </p:nvGrpSpPr>
        <p:grpSpPr bwMode="auto">
          <a:xfrm>
            <a:off x="4419600" y="5332413"/>
            <a:ext cx="155575" cy="153987"/>
            <a:chOff x="2834" y="3316"/>
            <a:chExt cx="98" cy="97"/>
          </a:xfrm>
        </p:grpSpPr>
        <p:sp>
          <p:nvSpPr>
            <p:cNvPr id="1655979"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80"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81"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82"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p:spPr>
          <p:txBody>
            <a:bodyPr/>
            <a:lstStyle/>
            <a:p>
              <a:endParaRPr lang="en-US"/>
            </a:p>
          </p:txBody>
        </p:sp>
        <p:sp>
          <p:nvSpPr>
            <p:cNvPr id="1655983"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p:spPr>
          <p:txBody>
            <a:bodyPr/>
            <a:lstStyle/>
            <a:p>
              <a:endParaRPr lang="en-US"/>
            </a:p>
          </p:txBody>
        </p:sp>
      </p:grpSp>
      <p:grpSp>
        <p:nvGrpSpPr>
          <p:cNvPr id="16" name="Group 110"/>
          <p:cNvGrpSpPr>
            <a:grpSpLocks/>
          </p:cNvGrpSpPr>
          <p:nvPr/>
        </p:nvGrpSpPr>
        <p:grpSpPr bwMode="auto">
          <a:xfrm>
            <a:off x="2808288" y="5033963"/>
            <a:ext cx="153987" cy="174625"/>
            <a:chOff x="1769" y="3171"/>
            <a:chExt cx="97" cy="110"/>
          </a:xfrm>
        </p:grpSpPr>
        <p:sp>
          <p:nvSpPr>
            <p:cNvPr id="1655974"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75"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p:spPr>
          <p:txBody>
            <a:bodyPr/>
            <a:lstStyle/>
            <a:p>
              <a:endParaRPr lang="en-US"/>
            </a:p>
          </p:txBody>
        </p:sp>
        <p:sp>
          <p:nvSpPr>
            <p:cNvPr id="1655976"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p:spPr>
          <p:txBody>
            <a:bodyPr/>
            <a:lstStyle/>
            <a:p>
              <a:endParaRPr lang="en-US"/>
            </a:p>
          </p:txBody>
        </p:sp>
        <p:sp>
          <p:nvSpPr>
            <p:cNvPr id="1655977"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p:spPr>
          <p:txBody>
            <a:bodyPr/>
            <a:lstStyle/>
            <a:p>
              <a:endParaRPr lang="en-US"/>
            </a:p>
          </p:txBody>
        </p:sp>
        <p:sp>
          <p:nvSpPr>
            <p:cNvPr id="1655978"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p:spPr>
          <p:txBody>
            <a:bodyPr/>
            <a:lstStyle/>
            <a:p>
              <a:endParaRPr lang="en-US"/>
            </a:p>
          </p:txBody>
        </p:sp>
      </p:grpSp>
      <p:grpSp>
        <p:nvGrpSpPr>
          <p:cNvPr id="17" name="Group 116"/>
          <p:cNvGrpSpPr>
            <a:grpSpLocks/>
          </p:cNvGrpSpPr>
          <p:nvPr/>
        </p:nvGrpSpPr>
        <p:grpSpPr bwMode="auto">
          <a:xfrm>
            <a:off x="4495800" y="2276475"/>
            <a:ext cx="144463" cy="188913"/>
            <a:chOff x="2832" y="1434"/>
            <a:chExt cx="91" cy="119"/>
          </a:xfrm>
        </p:grpSpPr>
        <p:sp>
          <p:nvSpPr>
            <p:cNvPr id="1655969"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70"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1"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2"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3"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p:spPr>
          <p:txBody>
            <a:bodyPr/>
            <a:lstStyle/>
            <a:p>
              <a:endParaRPr lang="en-US"/>
            </a:p>
          </p:txBody>
        </p:sp>
      </p:grpSp>
      <p:grpSp>
        <p:nvGrpSpPr>
          <p:cNvPr id="18" name="Group 122"/>
          <p:cNvGrpSpPr>
            <a:grpSpLocks/>
          </p:cNvGrpSpPr>
          <p:nvPr/>
        </p:nvGrpSpPr>
        <p:grpSpPr bwMode="auto">
          <a:xfrm>
            <a:off x="4397375" y="2151063"/>
            <a:ext cx="152400" cy="188912"/>
            <a:chOff x="2770" y="1355"/>
            <a:chExt cx="96" cy="119"/>
          </a:xfrm>
        </p:grpSpPr>
        <p:sp>
          <p:nvSpPr>
            <p:cNvPr id="1655964"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65"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6"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7"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8"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p:spPr>
          <p:txBody>
            <a:bodyPr/>
            <a:lstStyle/>
            <a:p>
              <a:endParaRPr lang="en-US"/>
            </a:p>
          </p:txBody>
        </p:sp>
      </p:grpSp>
      <p:sp>
        <p:nvSpPr>
          <p:cNvPr id="1655896"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200 MeV Polarimeter</a:t>
            </a:r>
          </a:p>
        </p:txBody>
      </p:sp>
      <p:sp>
        <p:nvSpPr>
          <p:cNvPr id="1655897"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AGS Internal Polarimeter</a:t>
            </a:r>
          </a:p>
        </p:txBody>
      </p:sp>
      <p:sp>
        <p:nvSpPr>
          <p:cNvPr id="1655898"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p:spPr>
        <p:txBody>
          <a:bodyPr wrap="none" anchor="ctr"/>
          <a:lstStyle/>
          <a:p>
            <a:pPr algn="ctr" eaLnBrk="0" hangingPunct="0"/>
            <a:endParaRPr lang="en-US"/>
          </a:p>
        </p:txBody>
      </p:sp>
      <p:sp>
        <p:nvSpPr>
          <p:cNvPr id="1655899"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Rf Dipole</a:t>
            </a:r>
          </a:p>
        </p:txBody>
      </p:sp>
      <p:sp>
        <p:nvSpPr>
          <p:cNvPr id="1655900"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901"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p:spPr>
        <p:txBody>
          <a:bodyPr/>
          <a:lstStyle/>
          <a:p>
            <a:endParaRPr lang="en-US"/>
          </a:p>
        </p:txBody>
      </p:sp>
      <p:sp>
        <p:nvSpPr>
          <p:cNvPr id="1655902"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903"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p:spPr>
        <p:txBody>
          <a:bodyPr lIns="0" tIns="0" rIns="0" bIns="0" anchor="ctr" anchorCtr="1">
            <a:spAutoFit/>
          </a:bodyPr>
          <a:lstStyle/>
          <a:p>
            <a:pPr eaLnBrk="0" hangingPunct="0"/>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9" name="Group 136"/>
          <p:cNvGrpSpPr>
            <a:grpSpLocks/>
          </p:cNvGrpSpPr>
          <p:nvPr/>
        </p:nvGrpSpPr>
        <p:grpSpPr bwMode="auto">
          <a:xfrm>
            <a:off x="6216650" y="2465388"/>
            <a:ext cx="139700" cy="223837"/>
            <a:chOff x="3916" y="1553"/>
            <a:chExt cx="88" cy="141"/>
          </a:xfrm>
        </p:grpSpPr>
        <p:sp>
          <p:nvSpPr>
            <p:cNvPr id="1655957"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grpSp>
          <p:nvGrpSpPr>
            <p:cNvPr id="20" name="Group 138"/>
            <p:cNvGrpSpPr>
              <a:grpSpLocks/>
            </p:cNvGrpSpPr>
            <p:nvPr/>
          </p:nvGrpSpPr>
          <p:grpSpPr bwMode="auto">
            <a:xfrm>
              <a:off x="3916" y="1658"/>
              <a:ext cx="40" cy="36"/>
              <a:chOff x="3916" y="1658"/>
              <a:chExt cx="40" cy="36"/>
            </a:xfrm>
          </p:grpSpPr>
          <p:sp>
            <p:nvSpPr>
              <p:cNvPr id="1655962"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p:spPr>
            <p:txBody>
              <a:bodyPr/>
              <a:lstStyle/>
              <a:p>
                <a:endParaRPr lang="en-US"/>
              </a:p>
            </p:txBody>
          </p:sp>
          <p:sp>
            <p:nvSpPr>
              <p:cNvPr id="1655963"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p:spPr>
            <p:txBody>
              <a:bodyPr/>
              <a:lstStyle/>
              <a:p>
                <a:endParaRPr lang="en-US"/>
              </a:p>
            </p:txBody>
          </p:sp>
        </p:grpSp>
        <p:grpSp>
          <p:nvGrpSpPr>
            <p:cNvPr id="21" name="Group 141"/>
            <p:cNvGrpSpPr>
              <a:grpSpLocks/>
            </p:cNvGrpSpPr>
            <p:nvPr/>
          </p:nvGrpSpPr>
          <p:grpSpPr bwMode="auto">
            <a:xfrm>
              <a:off x="3964" y="1553"/>
              <a:ext cx="40" cy="36"/>
              <a:chOff x="3964" y="1553"/>
              <a:chExt cx="40" cy="36"/>
            </a:xfrm>
          </p:grpSpPr>
          <p:sp>
            <p:nvSpPr>
              <p:cNvPr id="1655960"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p:spPr>
            <p:txBody>
              <a:bodyPr/>
              <a:lstStyle/>
              <a:p>
                <a:endParaRPr lang="en-US"/>
              </a:p>
            </p:txBody>
          </p:sp>
          <p:sp>
            <p:nvSpPr>
              <p:cNvPr id="1655961"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p:spPr>
            <p:txBody>
              <a:bodyPr/>
              <a:lstStyle/>
              <a:p>
                <a:endParaRPr lang="en-US"/>
              </a:p>
            </p:txBody>
          </p:sp>
        </p:grpSp>
      </p:grpSp>
      <p:grpSp>
        <p:nvGrpSpPr>
          <p:cNvPr id="22" name="Group 144"/>
          <p:cNvGrpSpPr>
            <a:grpSpLocks/>
          </p:cNvGrpSpPr>
          <p:nvPr/>
        </p:nvGrpSpPr>
        <p:grpSpPr bwMode="auto">
          <a:xfrm>
            <a:off x="2438400" y="1600200"/>
            <a:ext cx="2971800" cy="609600"/>
            <a:chOff x="1536" y="1008"/>
            <a:chExt cx="1872" cy="384"/>
          </a:xfrm>
        </p:grpSpPr>
        <p:sp>
          <p:nvSpPr>
            <p:cNvPr id="1655955"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p:spPr>
          <p:txBody>
            <a:bodyPr/>
            <a:lstStyle/>
            <a:p>
              <a:endParaRPr lang="en-US"/>
            </a:p>
          </p:txBody>
        </p:sp>
        <p:sp>
          <p:nvSpPr>
            <p:cNvPr id="1655956"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p:spPr>
          <p:txBody>
            <a:bodyPr lIns="0" tIns="0" rIns="0" bIns="0">
              <a:spAutoFit/>
            </a:bodyPr>
            <a:lstStyle/>
            <a:p>
              <a:pPr eaLnBrk="0" hangingPunct="0"/>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655906"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p:spPr>
        <p:txBody>
          <a:bodyPr/>
          <a:lstStyle/>
          <a:p>
            <a:endParaRPr lang="en-US"/>
          </a:p>
        </p:txBody>
      </p:sp>
      <p:sp>
        <p:nvSpPr>
          <p:cNvPr id="1655907" name="Rectangle 148"/>
          <p:cNvSpPr>
            <a:spLocks noChangeArrowheads="1"/>
          </p:cNvSpPr>
          <p:nvPr/>
        </p:nvSpPr>
        <p:spPr bwMode="auto">
          <a:xfrm>
            <a:off x="1892300" y="3200400"/>
            <a:ext cx="881063" cy="366713"/>
          </a:xfrm>
          <a:prstGeom prst="rect">
            <a:avLst/>
          </a:prstGeom>
          <a:noFill/>
          <a:ln w="9525">
            <a:noFill/>
            <a:miter lim="800000"/>
            <a:headEnd/>
            <a:tailEnd/>
          </a:ln>
        </p:spPr>
        <p:txBody>
          <a:bodyPr wrap="none" lIns="92075" tIns="46038" rIns="92075" bIns="46038">
            <a:spAutoFit/>
          </a:bodyPr>
          <a:lstStyle/>
          <a:p>
            <a:r>
              <a:rPr lang="en-US" sz="1800" b="1">
                <a:solidFill>
                  <a:srgbClr val="FFFFCC"/>
                </a:solidFill>
                <a:latin typeface="Arial" charset="0"/>
              </a:rPr>
              <a:t>P</a:t>
            </a:r>
            <a:r>
              <a:rPr lang="en-US" sz="1400" b="1">
                <a:solidFill>
                  <a:srgbClr val="FFFFCC"/>
                </a:solidFill>
                <a:latin typeface="Arial" charset="0"/>
              </a:rPr>
              <a:t>HENIX</a:t>
            </a:r>
          </a:p>
        </p:txBody>
      </p:sp>
      <p:sp>
        <p:nvSpPr>
          <p:cNvPr id="1655909" name="Rectangle 150"/>
          <p:cNvSpPr>
            <a:spLocks noChangeArrowheads="1"/>
          </p:cNvSpPr>
          <p:nvPr/>
        </p:nvSpPr>
        <p:spPr bwMode="auto">
          <a:xfrm>
            <a:off x="6324600" y="2209800"/>
            <a:ext cx="1803400" cy="366713"/>
          </a:xfrm>
          <a:prstGeom prst="rect">
            <a:avLst/>
          </a:prstGeom>
          <a:noFill/>
          <a:ln w="9525">
            <a:noFill/>
            <a:miter lim="800000"/>
            <a:headEnd/>
            <a:tailEnd/>
          </a:ln>
        </p:spPr>
        <p:txBody>
          <a:bodyPr wrap="none" lIns="92075" tIns="46038" rIns="92075" bIns="46038">
            <a:spAutoFit/>
          </a:bodyPr>
          <a:lstStyle/>
          <a:p>
            <a:r>
              <a:rPr lang="en-US" sz="1800" b="1" dirty="0">
                <a:solidFill>
                  <a:srgbClr val="FFFFCC"/>
                </a:solidFill>
                <a:latin typeface="Arial" charset="0"/>
              </a:rPr>
              <a:t>B</a:t>
            </a:r>
            <a:r>
              <a:rPr lang="en-US" sz="1400" b="1" dirty="0">
                <a:solidFill>
                  <a:srgbClr val="FFFFCC"/>
                </a:solidFill>
                <a:latin typeface="Arial" charset="0"/>
              </a:rPr>
              <a:t>RAHMS &amp; PP2PP</a:t>
            </a:r>
          </a:p>
        </p:txBody>
      </p:sp>
      <p:sp>
        <p:nvSpPr>
          <p:cNvPr id="1655910" name="Rectangle 151"/>
          <p:cNvSpPr>
            <a:spLocks noChangeArrowheads="1"/>
          </p:cNvSpPr>
          <p:nvPr/>
        </p:nvSpPr>
        <p:spPr bwMode="auto">
          <a:xfrm>
            <a:off x="3873500" y="3429000"/>
            <a:ext cx="701675" cy="366713"/>
          </a:xfrm>
          <a:prstGeom prst="rect">
            <a:avLst/>
          </a:prstGeom>
          <a:noFill/>
          <a:ln w="9525">
            <a:noFill/>
            <a:miter lim="800000"/>
            <a:headEnd/>
            <a:tailEnd/>
          </a:ln>
        </p:spPr>
        <p:txBody>
          <a:bodyPr wrap="none" lIns="92075" tIns="46038" rIns="92075" bIns="46038">
            <a:spAutoFit/>
          </a:bodyPr>
          <a:lstStyle/>
          <a:p>
            <a:r>
              <a:rPr lang="en-US" sz="1800" b="1">
                <a:solidFill>
                  <a:srgbClr val="FFFFCC"/>
                </a:solidFill>
                <a:latin typeface="Arial" charset="0"/>
              </a:rPr>
              <a:t>S</a:t>
            </a:r>
            <a:r>
              <a:rPr lang="en-US" sz="1400" b="1">
                <a:solidFill>
                  <a:srgbClr val="FFFFCC"/>
                </a:solidFill>
                <a:latin typeface="Arial" charset="0"/>
              </a:rPr>
              <a:t>TAR</a:t>
            </a:r>
          </a:p>
        </p:txBody>
      </p:sp>
      <p:sp>
        <p:nvSpPr>
          <p:cNvPr id="1655911"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p:spPr>
        <p:txBody>
          <a:bodyPr/>
          <a:lstStyle/>
          <a:p>
            <a:endParaRPr lang="en-US"/>
          </a:p>
        </p:txBody>
      </p:sp>
      <p:sp>
        <p:nvSpPr>
          <p:cNvPr id="1655912"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p:spPr>
        <p:txBody>
          <a:bodyPr/>
          <a:lstStyle/>
          <a:p>
            <a:endParaRPr lang="en-US"/>
          </a:p>
        </p:txBody>
      </p:sp>
      <p:sp>
        <p:nvSpPr>
          <p:cNvPr id="1655913"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p:spPr>
        <p:txBody>
          <a:bodyPr/>
          <a:lstStyle/>
          <a:p>
            <a:endParaRPr lang="en-US"/>
          </a:p>
        </p:txBody>
      </p:sp>
      <p:sp>
        <p:nvSpPr>
          <p:cNvPr id="1655914"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p:spPr>
        <p:txBody>
          <a:bodyPr/>
          <a:lstStyle/>
          <a:p>
            <a:endParaRPr lang="en-US"/>
          </a:p>
        </p:txBody>
      </p:sp>
      <p:sp>
        <p:nvSpPr>
          <p:cNvPr id="1655915"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p:spPr>
        <p:txBody>
          <a:bodyPr/>
          <a:lstStyle/>
          <a:p>
            <a:endParaRPr lang="en-US"/>
          </a:p>
        </p:txBody>
      </p:sp>
      <p:sp>
        <p:nvSpPr>
          <p:cNvPr id="1655916"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p:spPr>
        <p:txBody>
          <a:bodyPr/>
          <a:lstStyle/>
          <a:p>
            <a:endParaRPr lang="en-US"/>
          </a:p>
        </p:txBody>
      </p:sp>
      <p:sp>
        <p:nvSpPr>
          <p:cNvPr id="1655917"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p:spPr>
        <p:txBody>
          <a:bodyPr/>
          <a:lstStyle/>
          <a:p>
            <a:endParaRPr lang="en-US"/>
          </a:p>
        </p:txBody>
      </p:sp>
      <p:sp>
        <p:nvSpPr>
          <p:cNvPr id="1655918"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AGS pC Polarimeter</a:t>
            </a:r>
          </a:p>
        </p:txBody>
      </p:sp>
      <p:grpSp>
        <p:nvGrpSpPr>
          <p:cNvPr id="23" name="Group 160"/>
          <p:cNvGrpSpPr>
            <a:grpSpLocks/>
          </p:cNvGrpSpPr>
          <p:nvPr/>
        </p:nvGrpSpPr>
        <p:grpSpPr bwMode="auto">
          <a:xfrm>
            <a:off x="3432175" y="4752975"/>
            <a:ext cx="225425" cy="123825"/>
            <a:chOff x="2444" y="2991"/>
            <a:chExt cx="142" cy="78"/>
          </a:xfrm>
        </p:grpSpPr>
        <p:sp>
          <p:nvSpPr>
            <p:cNvPr id="1655953"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54" name="Freeform 162"/>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24" name="Group 163"/>
          <p:cNvGrpSpPr>
            <a:grpSpLocks/>
          </p:cNvGrpSpPr>
          <p:nvPr/>
        </p:nvGrpSpPr>
        <p:grpSpPr bwMode="auto">
          <a:xfrm>
            <a:off x="4191000" y="5410200"/>
            <a:ext cx="155575" cy="153988"/>
            <a:chOff x="2834" y="3316"/>
            <a:chExt cx="98" cy="97"/>
          </a:xfrm>
        </p:grpSpPr>
        <p:sp>
          <p:nvSpPr>
            <p:cNvPr id="1655948"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49"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50"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51"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p:spPr>
          <p:txBody>
            <a:bodyPr/>
            <a:lstStyle/>
            <a:p>
              <a:endParaRPr lang="en-US"/>
            </a:p>
          </p:txBody>
        </p:sp>
        <p:sp>
          <p:nvSpPr>
            <p:cNvPr id="1655952"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p:spPr>
          <p:txBody>
            <a:bodyPr/>
            <a:lstStyle/>
            <a:p>
              <a:endParaRPr lang="en-US"/>
            </a:p>
          </p:txBody>
        </p:sp>
      </p:grpSp>
      <p:sp>
        <p:nvSpPr>
          <p:cNvPr id="1655921"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p:spPr>
        <p:txBody>
          <a:bodyPr/>
          <a:lstStyle/>
          <a:p>
            <a:endParaRPr lang="en-US"/>
          </a:p>
        </p:txBody>
      </p:sp>
      <p:grpSp>
        <p:nvGrpSpPr>
          <p:cNvPr id="25" name="Group 170"/>
          <p:cNvGrpSpPr>
            <a:grpSpLocks/>
          </p:cNvGrpSpPr>
          <p:nvPr/>
        </p:nvGrpSpPr>
        <p:grpSpPr bwMode="auto">
          <a:xfrm>
            <a:off x="4575175" y="5057775"/>
            <a:ext cx="225425" cy="123825"/>
            <a:chOff x="2444" y="2991"/>
            <a:chExt cx="142" cy="78"/>
          </a:xfrm>
        </p:grpSpPr>
        <p:sp>
          <p:nvSpPr>
            <p:cNvPr id="1655946"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47" name="Freeform 172"/>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923"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Partial Snake</a:t>
            </a:r>
          </a:p>
        </p:txBody>
      </p:sp>
      <p:sp>
        <p:nvSpPr>
          <p:cNvPr id="1655924"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Siberian Snakes</a:t>
            </a:r>
          </a:p>
        </p:txBody>
      </p:sp>
      <p:sp>
        <p:nvSpPr>
          <p:cNvPr id="1655925"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Siberian Snakes</a:t>
            </a:r>
          </a:p>
        </p:txBody>
      </p:sp>
      <p:grpSp>
        <p:nvGrpSpPr>
          <p:cNvPr id="26" name="Group 176"/>
          <p:cNvGrpSpPr>
            <a:grpSpLocks/>
          </p:cNvGrpSpPr>
          <p:nvPr/>
        </p:nvGrpSpPr>
        <p:grpSpPr bwMode="auto">
          <a:xfrm>
            <a:off x="4765675" y="4267200"/>
            <a:ext cx="1120775" cy="762000"/>
            <a:chOff x="3002" y="2688"/>
            <a:chExt cx="706" cy="480"/>
          </a:xfrm>
        </p:grpSpPr>
        <p:sp>
          <p:nvSpPr>
            <p:cNvPr id="1655944"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Helical Partial</a:t>
              </a:r>
            </a:p>
            <a:p>
              <a:pPr eaLnBrk="0" hangingPunct="0"/>
              <a:r>
                <a:rPr lang="en-US" sz="1200">
                  <a:solidFill>
                    <a:schemeClr val="tx1"/>
                  </a:solidFill>
                  <a:latin typeface="Arial" charset="0"/>
                </a:rPr>
                <a:t>  Snake</a:t>
              </a:r>
            </a:p>
          </p:txBody>
        </p:sp>
        <p:sp>
          <p:nvSpPr>
            <p:cNvPr id="1655945"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p:spPr>
          <p:txBody>
            <a:bodyPr/>
            <a:lstStyle/>
            <a:p>
              <a:endParaRPr lang="en-US"/>
            </a:p>
          </p:txBody>
        </p:sp>
      </p:grpSp>
      <p:grpSp>
        <p:nvGrpSpPr>
          <p:cNvPr id="27" name="Group 179"/>
          <p:cNvGrpSpPr>
            <a:grpSpLocks/>
          </p:cNvGrpSpPr>
          <p:nvPr/>
        </p:nvGrpSpPr>
        <p:grpSpPr bwMode="auto">
          <a:xfrm>
            <a:off x="2057400" y="4440238"/>
            <a:ext cx="1295400" cy="360362"/>
            <a:chOff x="1296" y="2797"/>
            <a:chExt cx="816" cy="227"/>
          </a:xfrm>
        </p:grpSpPr>
        <p:sp>
          <p:nvSpPr>
            <p:cNvPr id="1655942"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Strong Snake</a:t>
              </a:r>
            </a:p>
          </p:txBody>
        </p:sp>
        <p:sp>
          <p:nvSpPr>
            <p:cNvPr id="1655943"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p:spPr>
          <p:txBody>
            <a:bodyPr/>
            <a:lstStyle/>
            <a:p>
              <a:endParaRPr lang="en-US"/>
            </a:p>
          </p:txBody>
        </p:sp>
      </p:grpSp>
      <p:sp>
        <p:nvSpPr>
          <p:cNvPr id="165592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Spin Flipper</a:t>
            </a:r>
          </a:p>
        </p:txBody>
      </p:sp>
      <p:sp>
        <p:nvSpPr>
          <p:cNvPr id="165592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p:spPr>
        <p:txBody>
          <a:bodyPr/>
          <a:lstStyle/>
          <a:p>
            <a:endParaRPr lang="en-US"/>
          </a:p>
        </p:txBody>
      </p:sp>
      <p:sp>
        <p:nvSpPr>
          <p:cNvPr id="1422520" name="Rectangle 184"/>
          <p:cNvSpPr>
            <a:spLocks noGrp="1" noChangeArrowheads="1"/>
          </p:cNvSpPr>
          <p:nvPr>
            <p:ph type="title"/>
          </p:nvPr>
        </p:nvSpPr>
        <p:spPr/>
        <p:txBody>
          <a:bodyPr/>
          <a:lstStyle/>
          <a:p>
            <a:r>
              <a:rPr lang="en-US" dirty="0" smtClean="0"/>
              <a:t>RHIC as a polarized </a:t>
            </a:r>
            <a:r>
              <a:rPr lang="en-US" dirty="0" err="1" smtClean="0"/>
              <a:t>p+p</a:t>
            </a:r>
            <a:r>
              <a:rPr lang="en-US" dirty="0" smtClean="0"/>
              <a:t> collider</a:t>
            </a:r>
          </a:p>
        </p:txBody>
      </p:sp>
      <p:sp>
        <p:nvSpPr>
          <p:cNvPr id="165593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p:spPr>
        <p:txBody>
          <a:bodyPr/>
          <a:lstStyle/>
          <a:p>
            <a:endParaRPr lang="en-US"/>
          </a:p>
        </p:txBody>
      </p:sp>
      <p:sp>
        <p:nvSpPr>
          <p:cNvPr id="165593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p:spPr>
        <p:txBody>
          <a:bodyPr/>
          <a:lstStyle/>
          <a:p>
            <a:endParaRPr lang="en-US"/>
          </a:p>
        </p:txBody>
      </p:sp>
      <p:sp>
        <p:nvSpPr>
          <p:cNvPr id="165593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mc:AlternateContent xmlns:mc="http://schemas.openxmlformats.org/markup-compatibility/2006">
              <mc:Choice xmlns:v="urn:schemas-microsoft-com:vml" Requires="v">
                <p:oleObj spid="_x0000_s458890" name="Bitmap Image" r:id="rId5" imgW="5706272" imgH="4352381" progId="PBrush">
                  <p:embed/>
                </p:oleObj>
              </mc:Choice>
              <mc:Fallback>
                <p:oleObj name="Bitmap Image" r:id="rId5" imgW="5706272" imgH="4352381"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3233738"/>
                        <a:ext cx="1654175"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22527" name="Picture 347" descr="P1010001-cropped"/>
          <p:cNvPicPr>
            <a:picLocks noChangeAspect="1" noChangeArrowheads="1"/>
          </p:cNvPicPr>
          <p:nvPr/>
        </p:nvPicPr>
        <p:blipFill>
          <a:blip r:embed="rId7"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8"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9"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10"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1"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2"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3"/>
          <p:cNvGraphicFramePr>
            <a:graphicFrameLocks noChangeAspect="1"/>
          </p:cNvGraphicFramePr>
          <p:nvPr/>
        </p:nvGraphicFramePr>
        <p:xfrm>
          <a:off x="2309813" y="152400"/>
          <a:ext cx="944562" cy="1447800"/>
        </p:xfrm>
        <a:graphic>
          <a:graphicData uri="http://schemas.openxmlformats.org/presentationml/2006/ole">
            <mc:AlternateContent xmlns:mc="http://schemas.openxmlformats.org/markup-compatibility/2006">
              <mc:Choice xmlns:v="urn:schemas-microsoft-com:vml" Requires="v">
                <p:oleObj spid="_x0000_s458891" name="Photo Editor Photo" r:id="rId13" imgW="3123810" imgH="4800000" progId="">
                  <p:embed/>
                </p:oleObj>
              </mc:Choice>
              <mc:Fallback>
                <p:oleObj name="Photo Editor Photo" r:id="rId13" imgW="3123810" imgH="480000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9813" y="152400"/>
                        <a:ext cx="94456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Slide Number Placeholder 27"/>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2278406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2" grpId="0"/>
      <p:bldP spid="14225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p:cNvSpPr>
            <a:spLocks noGrp="1"/>
          </p:cNvSpPr>
          <p:nvPr>
            <p:ph type="ftr" sz="quarter" idx="11"/>
          </p:nvPr>
        </p:nvSpPr>
        <p:spPr/>
        <p:txBody>
          <a:bodyPr/>
          <a:lstStyle/>
          <a:p>
            <a:r>
              <a:rPr lang="en-US" smtClean="0"/>
              <a:t>C. Aidala, Notre Dame, January 29, 2014</a:t>
            </a:r>
            <a:endParaRPr lang="en-US"/>
          </a:p>
        </p:txBody>
      </p:sp>
      <p:sp>
        <p:nvSpPr>
          <p:cNvPr id="876546" name="Rectangle 2"/>
          <p:cNvSpPr>
            <a:spLocks noGrp="1" noChangeArrowheads="1"/>
          </p:cNvSpPr>
          <p:nvPr>
            <p:ph type="title"/>
          </p:nvPr>
        </p:nvSpPr>
        <p:spPr>
          <a:xfrm>
            <a:off x="228600" y="228600"/>
            <a:ext cx="8686800" cy="685800"/>
          </a:xfrm>
        </p:spPr>
        <p:txBody>
          <a:bodyPr>
            <a:normAutofit fontScale="90000"/>
          </a:bodyPr>
          <a:lstStyle/>
          <a:p>
            <a:r>
              <a:rPr lang="en-US" sz="4000"/>
              <a:t>Spin physics at RHIC</a:t>
            </a:r>
          </a:p>
        </p:txBody>
      </p:sp>
      <p:sp>
        <p:nvSpPr>
          <p:cNvPr id="876547" name="Rectangle 3"/>
          <p:cNvSpPr>
            <a:spLocks noGrp="1" noChangeArrowheads="1"/>
          </p:cNvSpPr>
          <p:nvPr>
            <p:ph type="body" idx="1"/>
          </p:nvPr>
        </p:nvSpPr>
        <p:spPr>
          <a:xfrm>
            <a:off x="228600" y="990600"/>
            <a:ext cx="3886200" cy="5257800"/>
          </a:xfrm>
        </p:spPr>
        <p:txBody>
          <a:bodyPr/>
          <a:lstStyle/>
          <a:p>
            <a:pPr>
              <a:lnSpc>
                <a:spcPct val="90000"/>
              </a:lnSpc>
            </a:pPr>
            <a:r>
              <a:rPr lang="en-US" sz="2400"/>
              <a:t>Polarized protons at RHIC 2002-present</a:t>
            </a:r>
          </a:p>
          <a:p>
            <a:pPr>
              <a:lnSpc>
                <a:spcPct val="90000"/>
              </a:lnSpc>
            </a:pPr>
            <a:r>
              <a:rPr lang="en-US" sz="2400"/>
              <a:t>Mainly </a:t>
            </a:r>
            <a:r>
              <a:rPr lang="en-US" sz="1900">
                <a:latin typeface="Symbol" pitchFamily="18" charset="2"/>
                <a:ea typeface="ＭＳ Ｐゴシック" pitchFamily="50" charset="-128"/>
                <a:sym typeface="Symbol" pitchFamily="18" charset="2"/>
              </a:rPr>
              <a:t>Ö</a:t>
            </a:r>
            <a:r>
              <a:rPr lang="en-US" altLang="ja-JP" sz="1900">
                <a:ea typeface="ＭＳ Ｐゴシック" pitchFamily="50" charset="-128"/>
                <a:sym typeface="Symbol" pitchFamily="18" charset="2"/>
              </a:rPr>
              <a:t>s </a:t>
            </a:r>
            <a:r>
              <a:rPr lang="en-US" sz="2400"/>
              <a:t>= 200 GeV, also 62.4 GeV in 2006, started 500 GeV program in 2009</a:t>
            </a:r>
          </a:p>
          <a:p>
            <a:pPr>
              <a:lnSpc>
                <a:spcPct val="90000"/>
              </a:lnSpc>
            </a:pPr>
            <a:endParaRPr lang="en-US" sz="2400"/>
          </a:p>
          <a:p>
            <a:pPr>
              <a:lnSpc>
                <a:spcPct val="90000"/>
              </a:lnSpc>
            </a:pPr>
            <a:r>
              <a:rPr lang="en-US" sz="2400"/>
              <a:t>Two large multipurpose detectors: STAR and PHENIX</a:t>
            </a:r>
          </a:p>
          <a:p>
            <a:pPr lvl="1">
              <a:lnSpc>
                <a:spcPct val="90000"/>
              </a:lnSpc>
            </a:pPr>
            <a:r>
              <a:rPr lang="en-US" sz="2000"/>
              <a:t>Longitudinal or transverse polarization</a:t>
            </a:r>
          </a:p>
          <a:p>
            <a:pPr>
              <a:lnSpc>
                <a:spcPct val="90000"/>
              </a:lnSpc>
            </a:pPr>
            <a:r>
              <a:rPr lang="en-US" sz="2400"/>
              <a:t>One small spectrometer until 2006: BRAHMS</a:t>
            </a:r>
          </a:p>
          <a:p>
            <a:pPr lvl="1">
              <a:lnSpc>
                <a:spcPct val="90000"/>
              </a:lnSpc>
            </a:pPr>
            <a:r>
              <a:rPr lang="en-US" sz="2000"/>
              <a:t>Transverse polarization only</a:t>
            </a:r>
          </a:p>
        </p:txBody>
      </p:sp>
      <p:pic>
        <p:nvPicPr>
          <p:cNvPr id="876548" name="Picture 4"/>
          <p:cNvPicPr>
            <a:picLocks noChangeAspect="1" noChangeArrowheads="1"/>
          </p:cNvPicPr>
          <p:nvPr/>
        </p:nvPicPr>
        <p:blipFill>
          <a:blip r:embed="rId3" cstate="print"/>
          <a:srcRect r="6363" b="23721"/>
          <a:stretch>
            <a:fillRect/>
          </a:stretch>
        </p:blipFill>
        <p:spPr bwMode="auto">
          <a:xfrm>
            <a:off x="4191000" y="1371600"/>
            <a:ext cx="4800600" cy="3646488"/>
          </a:xfrm>
          <a:prstGeom prst="rect">
            <a:avLst/>
          </a:prstGeom>
          <a:noFill/>
        </p:spPr>
      </p:pic>
      <p:grpSp>
        <p:nvGrpSpPr>
          <p:cNvPr id="2" name="Group 22"/>
          <p:cNvGrpSpPr>
            <a:grpSpLocks/>
          </p:cNvGrpSpPr>
          <p:nvPr/>
        </p:nvGrpSpPr>
        <p:grpSpPr bwMode="auto">
          <a:xfrm>
            <a:off x="7237413" y="1384300"/>
            <a:ext cx="1731962" cy="1646238"/>
            <a:chOff x="4559" y="1023"/>
            <a:chExt cx="1091" cy="1037"/>
          </a:xfrm>
        </p:grpSpPr>
        <p:grpSp>
          <p:nvGrpSpPr>
            <p:cNvPr id="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cstate="print"/>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cstate="print"/>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4" name="Group 13"/>
          <p:cNvGrpSpPr>
            <a:grpSpLocks/>
          </p:cNvGrpSpPr>
          <p:nvPr/>
        </p:nvGrpSpPr>
        <p:grpSpPr bwMode="auto">
          <a:xfrm>
            <a:off x="6276975" y="33162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cstate="print"/>
            <a:srcRect/>
            <a:stretch>
              <a:fillRect/>
            </a:stretch>
          </p:blipFill>
          <p:spPr bwMode="auto">
            <a:xfrm>
              <a:off x="3984" y="2400"/>
              <a:ext cx="816" cy="459"/>
            </a:xfrm>
            <a:prstGeom prst="rect">
              <a:avLst/>
            </a:prstGeom>
            <a:noFill/>
            <a:ln w="9525">
              <a:noFill/>
              <a:miter lim="800000"/>
              <a:headEnd/>
              <a:tailEnd/>
            </a:ln>
            <a:effectLst/>
          </p:spPr>
        </p:pic>
      </p:grpSp>
      <p:grpSp>
        <p:nvGrpSpPr>
          <p:cNvPr id="5" name="Group 16"/>
          <p:cNvGrpSpPr>
            <a:grpSpLocks/>
          </p:cNvGrpSpPr>
          <p:nvPr/>
        </p:nvGrpSpPr>
        <p:grpSpPr bwMode="auto">
          <a:xfrm>
            <a:off x="4308475" y="31130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2226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9512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54</a:t>
            </a:fld>
            <a:endParaRPr lang="en-US"/>
          </a:p>
        </p:txBody>
      </p:sp>
    </p:spTree>
    <p:extLst>
      <p:ext uri="{BB962C8B-B14F-4D97-AF65-F5344CB8AC3E}">
        <p14:creationId xmlns:p14="http://schemas.microsoft.com/office/powerpoint/2010/main" val="32075121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6"/>
          <p:cNvSpPr>
            <a:spLocks noGrp="1"/>
          </p:cNvSpPr>
          <p:nvPr>
            <p:ph type="ftr" sz="quarter" idx="11"/>
          </p:nvPr>
        </p:nvSpPr>
        <p:spPr/>
        <p:txBody>
          <a:bodyPr/>
          <a:lstStyle/>
          <a:p>
            <a:r>
              <a:rPr lang="en-US" smtClean="0"/>
              <a:t>C. Aidala, Notre Dame, January 29, 2014</a:t>
            </a:r>
            <a:endParaRPr lang="en-US"/>
          </a:p>
        </p:txBody>
      </p:sp>
      <p:pic>
        <p:nvPicPr>
          <p:cNvPr id="1243138" name="Picture 2" descr="Phenix_2008"/>
          <p:cNvPicPr>
            <a:picLocks noChangeAspect="1" noChangeArrowheads="1"/>
          </p:cNvPicPr>
          <p:nvPr/>
        </p:nvPicPr>
        <p:blipFill>
          <a:blip r:embed="rId4" cstate="print"/>
          <a:srcRect/>
          <a:stretch>
            <a:fillRect/>
          </a:stretch>
        </p:blipFill>
        <p:spPr bwMode="auto">
          <a:xfrm>
            <a:off x="4661821" y="867696"/>
            <a:ext cx="4359275" cy="5638800"/>
          </a:xfrm>
          <a:prstGeom prst="rect">
            <a:avLst/>
          </a:prstGeom>
          <a:noFill/>
        </p:spPr>
      </p:pic>
      <p:sp>
        <p:nvSpPr>
          <p:cNvPr id="1243139" name="Rectangle 3"/>
          <p:cNvSpPr>
            <a:spLocks noGrp="1" noChangeArrowheads="1"/>
          </p:cNvSpPr>
          <p:nvPr>
            <p:ph type="title"/>
          </p:nvPr>
        </p:nvSpPr>
        <p:spPr>
          <a:xfrm>
            <a:off x="228600" y="228600"/>
            <a:ext cx="8686800" cy="609600"/>
          </a:xfrm>
        </p:spPr>
        <p:txBody>
          <a:bodyPr>
            <a:normAutofit fontScale="90000"/>
          </a:bodyPr>
          <a:lstStyle/>
          <a:p>
            <a:r>
              <a:rPr lang="en-US" sz="4000"/>
              <a:t>PHENIX detector</a:t>
            </a:r>
          </a:p>
        </p:txBody>
      </p:sp>
      <p:sp>
        <p:nvSpPr>
          <p:cNvPr id="1243141" name="Rectangle 5"/>
          <p:cNvSpPr>
            <a:spLocks noGrp="1" noChangeArrowheads="1"/>
          </p:cNvSpPr>
          <p:nvPr>
            <p:ph type="body" sz="half" idx="1"/>
          </p:nvPr>
        </p:nvSpPr>
        <p:spPr>
          <a:xfrm>
            <a:off x="228600" y="2362200"/>
            <a:ext cx="4267200" cy="3962400"/>
          </a:xfrm>
          <a:noFill/>
          <a:ln/>
        </p:spPr>
        <p:txBody>
          <a:bodyPr/>
          <a:lstStyle/>
          <a:p>
            <a:pPr>
              <a:lnSpc>
                <a:spcPct val="80000"/>
              </a:lnSpc>
            </a:pPr>
            <a:r>
              <a:rPr lang="en-US" sz="1600" dirty="0">
                <a:solidFill>
                  <a:srgbClr val="EAEAEA"/>
                </a:solidFill>
              </a:rPr>
              <a:t>2 central spectrometers</a:t>
            </a:r>
          </a:p>
          <a:p>
            <a:pPr lvl="1">
              <a:lnSpc>
                <a:spcPct val="80000"/>
              </a:lnSpc>
            </a:pPr>
            <a:r>
              <a:rPr lang="en-US" sz="1400" dirty="0"/>
              <a:t>Track charged particles and detect electromagnetic processes </a:t>
            </a:r>
          </a:p>
          <a:p>
            <a:pPr>
              <a:lnSpc>
                <a:spcPct val="80000"/>
              </a:lnSpc>
            </a:pPr>
            <a:endParaRPr lang="en-US" sz="1400" dirty="0"/>
          </a:p>
          <a:p>
            <a:pPr>
              <a:lnSpc>
                <a:spcPct val="80000"/>
              </a:lnSpc>
            </a:pPr>
            <a:endParaRPr lang="en-US" sz="1600" dirty="0"/>
          </a:p>
          <a:p>
            <a:pPr>
              <a:lnSpc>
                <a:spcPct val="80000"/>
              </a:lnSpc>
            </a:pPr>
            <a:r>
              <a:rPr lang="en-US" sz="1600" dirty="0">
                <a:solidFill>
                  <a:srgbClr val="EAEAEA"/>
                </a:solidFill>
              </a:rPr>
              <a:t>2 forward muon spectrometers</a:t>
            </a:r>
          </a:p>
          <a:p>
            <a:pPr lvl="1">
              <a:lnSpc>
                <a:spcPct val="80000"/>
              </a:lnSpc>
            </a:pPr>
            <a:r>
              <a:rPr lang="en-US" sz="1400" dirty="0"/>
              <a:t>Identify and track </a:t>
            </a:r>
            <a:r>
              <a:rPr lang="en-US" sz="1400" dirty="0" err="1"/>
              <a:t>muons</a:t>
            </a:r>
            <a:endParaRPr lang="en-US" sz="1400" dirty="0"/>
          </a:p>
          <a:p>
            <a:pPr>
              <a:lnSpc>
                <a:spcPct val="80000"/>
              </a:lnSpc>
            </a:pPr>
            <a:endParaRPr lang="en-US" sz="1400" dirty="0"/>
          </a:p>
          <a:p>
            <a:pPr>
              <a:lnSpc>
                <a:spcPct val="80000"/>
              </a:lnSpc>
            </a:pPr>
            <a:endParaRPr lang="en-US" sz="1600" dirty="0">
              <a:solidFill>
                <a:srgbClr val="EAEAEA"/>
              </a:solidFill>
            </a:endParaRPr>
          </a:p>
          <a:p>
            <a:pPr>
              <a:lnSpc>
                <a:spcPct val="80000"/>
              </a:lnSpc>
            </a:pPr>
            <a:r>
              <a:rPr lang="en-US" sz="1600" dirty="0">
                <a:solidFill>
                  <a:srgbClr val="EAEAEA"/>
                </a:solidFill>
              </a:rPr>
              <a:t>2 forward calorimeters (as of 2007)</a:t>
            </a:r>
          </a:p>
          <a:p>
            <a:pPr lvl="1">
              <a:lnSpc>
                <a:spcPct val="80000"/>
              </a:lnSpc>
            </a:pPr>
            <a:r>
              <a:rPr lang="en-US" sz="1400" dirty="0"/>
              <a:t>Measure forward </a:t>
            </a:r>
            <a:r>
              <a:rPr lang="en-US" sz="1400" dirty="0" err="1"/>
              <a:t>pions</a:t>
            </a:r>
            <a:r>
              <a:rPr lang="en-US" sz="1400" dirty="0"/>
              <a:t>, etas</a:t>
            </a:r>
          </a:p>
          <a:p>
            <a:pPr lvl="1">
              <a:lnSpc>
                <a:spcPct val="80000"/>
              </a:lnSpc>
            </a:pPr>
            <a:endParaRPr lang="en-US" sz="1400" dirty="0"/>
          </a:p>
          <a:p>
            <a:pPr>
              <a:lnSpc>
                <a:spcPct val="80000"/>
              </a:lnSpc>
            </a:pPr>
            <a:endParaRPr lang="en-US" sz="1600" dirty="0">
              <a:solidFill>
                <a:srgbClr val="EAEAEA"/>
              </a:solidFill>
            </a:endParaRPr>
          </a:p>
          <a:p>
            <a:pPr>
              <a:lnSpc>
                <a:spcPct val="80000"/>
              </a:lnSpc>
            </a:pPr>
            <a:r>
              <a:rPr lang="en-US" sz="1600" dirty="0">
                <a:solidFill>
                  <a:srgbClr val="EAEAEA"/>
                </a:solidFill>
              </a:rPr>
              <a:t>Relative Luminosity</a:t>
            </a:r>
            <a:endParaRPr lang="en-US" sz="1600" dirty="0">
              <a:solidFill>
                <a:srgbClr val="EAEAEA"/>
              </a:solidFill>
              <a:latin typeface="Symbol" pitchFamily="18" charset="2"/>
            </a:endParaRPr>
          </a:p>
          <a:p>
            <a:pPr lvl="1">
              <a:lnSpc>
                <a:spcPct val="80000"/>
              </a:lnSpc>
            </a:pPr>
            <a:r>
              <a:rPr lang="en-US" sz="1400" dirty="0"/>
              <a:t>Beam-Beam Counter (BBC) </a:t>
            </a:r>
          </a:p>
          <a:p>
            <a:pPr lvl="1">
              <a:lnSpc>
                <a:spcPct val="80000"/>
              </a:lnSpc>
            </a:pPr>
            <a:r>
              <a:rPr lang="en-US" sz="1400" dirty="0"/>
              <a:t>Zero-Degree Calorimeter (ZDC)</a:t>
            </a:r>
            <a:endParaRPr lang="en-US" sz="1400" dirty="0">
              <a:solidFill>
                <a:srgbClr val="EAEAEA"/>
              </a:solidFill>
            </a:endParaRPr>
          </a:p>
        </p:txBody>
      </p:sp>
      <p:graphicFrame>
        <p:nvGraphicFramePr>
          <p:cNvPr id="1243146" name="Object 10"/>
          <p:cNvGraphicFramePr>
            <a:graphicFrameLocks noGrp="1" noChangeAspect="1"/>
          </p:cNvGraphicFramePr>
          <p:nvPr>
            <p:ph sz="quarter" idx="2"/>
          </p:nvPr>
        </p:nvGraphicFramePr>
        <p:xfrm>
          <a:off x="3179763" y="3733800"/>
          <a:ext cx="1165225" cy="565150"/>
        </p:xfrm>
        <a:graphic>
          <a:graphicData uri="http://schemas.openxmlformats.org/presentationml/2006/ole">
            <mc:AlternateContent xmlns:mc="http://schemas.openxmlformats.org/markup-compatibility/2006">
              <mc:Choice xmlns:v="urn:schemas-microsoft-com:vml" Requires="v">
                <p:oleObj spid="_x0000_s387347" name="Equation" r:id="rId5" imgW="838080" imgH="406080" progId="Equation.3">
                  <p:embed/>
                </p:oleObj>
              </mc:Choice>
              <mc:Fallback>
                <p:oleObj name="Equation" r:id="rId5" imgW="838080" imgH="4060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9763" y="3733800"/>
                        <a:ext cx="1165225" cy="565150"/>
                      </a:xfrm>
                      <a:prstGeom prst="rect">
                        <a:avLst/>
                      </a:prstGeom>
                      <a:solidFill>
                        <a:schemeClr val="hlink"/>
                      </a:solidFill>
                      <a:ln w="9525">
                        <a:solidFill>
                          <a:schemeClr val="tx1"/>
                        </a:solidFill>
                        <a:miter lim="800000"/>
                        <a:headEnd/>
                        <a:tailEnd/>
                      </a:ln>
                    </p:spPr>
                  </p:pic>
                </p:oleObj>
              </mc:Fallback>
            </mc:AlternateContent>
          </a:graphicData>
        </a:graphic>
      </p:graphicFrame>
      <p:pic>
        <p:nvPicPr>
          <p:cNvPr id="1243140" name="Picture 4" descr="PHENIX big logo"/>
          <p:cNvPicPr>
            <a:picLocks noChangeAspect="1" noChangeArrowheads="1"/>
          </p:cNvPicPr>
          <p:nvPr/>
        </p:nvPicPr>
        <p:blipFill>
          <a:blip r:embed="rId7" cstate="print"/>
          <a:srcRect/>
          <a:stretch>
            <a:fillRect/>
          </a:stretch>
        </p:blipFill>
        <p:spPr bwMode="auto">
          <a:xfrm>
            <a:off x="7772400" y="922338"/>
            <a:ext cx="1143000" cy="373062"/>
          </a:xfrm>
          <a:prstGeom prst="rect">
            <a:avLst/>
          </a:prstGeom>
          <a:noFill/>
        </p:spPr>
      </p:pic>
      <p:graphicFrame>
        <p:nvGraphicFramePr>
          <p:cNvPr id="1243144" name="Object 8"/>
          <p:cNvGraphicFramePr>
            <a:graphicFrameLocks noChangeAspect="1"/>
          </p:cNvGraphicFramePr>
          <p:nvPr/>
        </p:nvGraphicFramePr>
        <p:xfrm>
          <a:off x="2971800" y="2819400"/>
          <a:ext cx="1538288" cy="601663"/>
        </p:xfrm>
        <a:graphic>
          <a:graphicData uri="http://schemas.openxmlformats.org/presentationml/2006/ole">
            <mc:AlternateContent xmlns:mc="http://schemas.openxmlformats.org/markup-compatibility/2006">
              <mc:Choice xmlns:v="urn:schemas-microsoft-com:vml" Requires="v">
                <p:oleObj spid="_x0000_s387348" name="Equation" r:id="rId8" imgW="1104840" imgH="431640" progId="Equation.3">
                  <p:embed/>
                </p:oleObj>
              </mc:Choice>
              <mc:Fallback>
                <p:oleObj name="Equation" r:id="rId8" imgW="1104840" imgH="43164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819400"/>
                        <a:ext cx="1538288" cy="601663"/>
                      </a:xfrm>
                      <a:prstGeom prst="rect">
                        <a:avLst/>
                      </a:prstGeom>
                      <a:solidFill>
                        <a:schemeClr val="hlink"/>
                      </a:solidFill>
                      <a:ln w="9525">
                        <a:solidFill>
                          <a:schemeClr val="tx1"/>
                        </a:solidFill>
                        <a:miter lim="800000"/>
                        <a:headEnd/>
                        <a:tailEnd/>
                      </a:ln>
                    </p:spPr>
                  </p:pic>
                </p:oleObj>
              </mc:Fallback>
            </mc:AlternateContent>
          </a:graphicData>
        </a:graphic>
      </p:graphicFrame>
      <p:graphicFrame>
        <p:nvGraphicFramePr>
          <p:cNvPr id="1243148" name="Object 12"/>
          <p:cNvGraphicFramePr>
            <a:graphicFrameLocks noGrp="1" noChangeAspect="1"/>
          </p:cNvGraphicFramePr>
          <p:nvPr>
            <p:ph sz="quarter" idx="3"/>
          </p:nvPr>
        </p:nvGraphicFramePr>
        <p:xfrm>
          <a:off x="3200400" y="4800600"/>
          <a:ext cx="1201738" cy="582613"/>
        </p:xfrm>
        <a:graphic>
          <a:graphicData uri="http://schemas.openxmlformats.org/presentationml/2006/ole">
            <mc:AlternateContent xmlns:mc="http://schemas.openxmlformats.org/markup-compatibility/2006">
              <mc:Choice xmlns:v="urn:schemas-microsoft-com:vml" Requires="v">
                <p:oleObj spid="_x0000_s387349" name="Equation" r:id="rId10" imgW="838080" imgH="406080" progId="Equation.3">
                  <p:embed/>
                </p:oleObj>
              </mc:Choice>
              <mc:Fallback>
                <p:oleObj name="Equation" r:id="rId10" imgW="838080" imgH="40608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4800600"/>
                        <a:ext cx="1201738" cy="582613"/>
                      </a:xfrm>
                      <a:prstGeom prst="rect">
                        <a:avLst/>
                      </a:prstGeom>
                      <a:solidFill>
                        <a:schemeClr val="hlink"/>
                      </a:solidFill>
                      <a:ln w="9525">
                        <a:solidFill>
                          <a:schemeClr val="tx1"/>
                        </a:solidFill>
                        <a:miter lim="800000"/>
                        <a:headEnd/>
                        <a:tailEnd/>
                      </a:ln>
                    </p:spPr>
                  </p:pic>
                </p:oleObj>
              </mc:Fallback>
            </mc:AlternateContent>
          </a:graphicData>
        </a:graphic>
      </p:graphicFrame>
      <p:sp>
        <p:nvSpPr>
          <p:cNvPr id="1243150" name="Text Box 14"/>
          <p:cNvSpPr txBox="1">
            <a:spLocks noChangeArrowheads="1"/>
          </p:cNvSpPr>
          <p:nvPr/>
        </p:nvSpPr>
        <p:spPr bwMode="auto">
          <a:xfrm>
            <a:off x="242888" y="823913"/>
            <a:ext cx="5230812" cy="1385887"/>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600" b="1" u="sng" dirty="0">
                <a:solidFill>
                  <a:srgbClr val="F41E08"/>
                </a:solidFill>
                <a:latin typeface="Comic Sans MS" pitchFamily="66" charset="0"/>
              </a:rPr>
              <a:t>Philosophy:</a:t>
            </a:r>
            <a:endParaRPr lang="en-US" sz="2600" u="sng" dirty="0">
              <a:solidFill>
                <a:schemeClr val="tx1"/>
              </a:solidFill>
              <a:latin typeface="Comic Sans MS" pitchFamily="66" charset="0"/>
            </a:endParaRPr>
          </a:p>
          <a:p>
            <a:pPr lvl="1" algn="l">
              <a:lnSpc>
                <a:spcPct val="140000"/>
              </a:lnSpc>
              <a:buFont typeface="Wingdings" pitchFamily="2" charset="2"/>
              <a:buNone/>
            </a:pPr>
            <a:r>
              <a:rPr lang="en-US" sz="1600" b="1" dirty="0">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dirty="0">
                <a:solidFill>
                  <a:schemeClr val="tx1"/>
                </a:solidFill>
                <a:latin typeface="Comic Sans MS" pitchFamily="66" charset="0"/>
              </a:rPr>
              <a:t>limited acceptance.</a:t>
            </a:r>
          </a:p>
        </p:txBody>
      </p:sp>
      <p:sp>
        <p:nvSpPr>
          <p:cNvPr id="1243152" name="Oval 16"/>
          <p:cNvSpPr>
            <a:spLocks noChangeArrowheads="1"/>
          </p:cNvSpPr>
          <p:nvPr/>
        </p:nvSpPr>
        <p:spPr bwMode="auto">
          <a:xfrm>
            <a:off x="6077871" y="4934871"/>
            <a:ext cx="457200" cy="304800"/>
          </a:xfrm>
          <a:prstGeom prst="ellipse">
            <a:avLst/>
          </a:prstGeom>
          <a:noFill/>
          <a:ln w="34925">
            <a:solidFill>
              <a:srgbClr val="FF0000"/>
            </a:solidFill>
            <a:round/>
            <a:headEnd/>
            <a:tailEnd/>
          </a:ln>
          <a:effectLst/>
        </p:spPr>
        <p:txBody>
          <a:bodyPr wrap="none" anchor="ctr"/>
          <a:lstStyle/>
          <a:p>
            <a:endParaRPr lang="en-US"/>
          </a:p>
        </p:txBody>
      </p:sp>
      <p:sp>
        <p:nvSpPr>
          <p:cNvPr id="1243153" name="Oval 17"/>
          <p:cNvSpPr>
            <a:spLocks noChangeArrowheads="1"/>
          </p:cNvSpPr>
          <p:nvPr/>
        </p:nvSpPr>
        <p:spPr bwMode="auto">
          <a:xfrm>
            <a:off x="7039896" y="4939634"/>
            <a:ext cx="457200" cy="304800"/>
          </a:xfrm>
          <a:prstGeom prst="ellipse">
            <a:avLst/>
          </a:prstGeom>
          <a:noFill/>
          <a:ln w="34925">
            <a:solidFill>
              <a:srgbClr val="FF0000"/>
            </a:solidFill>
            <a:round/>
            <a:headEnd/>
            <a:tailEnd/>
          </a:ln>
          <a:effectLst/>
        </p:spPr>
        <p:txBody>
          <a:bodyPr wrap="none" anchor="ctr"/>
          <a:lstStyle/>
          <a:p>
            <a:endParaRPr lang="en-US"/>
          </a:p>
        </p:txBody>
      </p:sp>
      <p:sp>
        <p:nvSpPr>
          <p:cNvPr id="2" name="Slide Number Placeholder 1"/>
          <p:cNvSpPr>
            <a:spLocks noGrp="1"/>
          </p:cNvSpPr>
          <p:nvPr>
            <p:ph type="sldNum" sz="quarter" idx="12"/>
          </p:nvPr>
        </p:nvSpPr>
        <p:spPr/>
        <p:txBody>
          <a:bodyPr/>
          <a:lstStyle/>
          <a:p>
            <a:fld id="{C4973FE5-1B7E-49CB-8E84-DCF527FC5C4F}" type="slidenum">
              <a:rPr lang="en-US" smtClean="0"/>
              <a:pPr/>
              <a:t>55</a:t>
            </a:fld>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persist up to transverse momenta of 7 GeV/c!</a:t>
            </a:r>
            <a:endParaRPr lang="en-US" dirty="0"/>
          </a:p>
        </p:txBody>
      </p:sp>
      <p:sp>
        <p:nvSpPr>
          <p:cNvPr id="4" name="Content Placeholder 3"/>
          <p:cNvSpPr>
            <a:spLocks noGrp="1"/>
          </p:cNvSpPr>
          <p:nvPr>
            <p:ph sz="half" idx="2"/>
          </p:nvPr>
        </p:nvSpPr>
        <p:spPr>
          <a:xfrm>
            <a:off x="5638800" y="1828800"/>
            <a:ext cx="3429000" cy="4495800"/>
          </a:xfrm>
        </p:spPr>
        <p:txBody>
          <a:bodyPr/>
          <a:lstStyle/>
          <a:p>
            <a:r>
              <a:rPr lang="en-US" i="1" dirty="0" smtClean="0"/>
              <a:t>Can use tools of perturbative QCD to try to interpret!!</a:t>
            </a:r>
            <a:endParaRPr lang="en-US" i="1" dirty="0"/>
          </a:p>
        </p:txBody>
      </p:sp>
      <p:sp>
        <p:nvSpPr>
          <p:cNvPr id="5" name="Footer Placeholder 4"/>
          <p:cNvSpPr>
            <a:spLocks noGrp="1"/>
          </p:cNvSpPr>
          <p:nvPr>
            <p:ph type="ftr" sz="quarter" idx="11"/>
          </p:nvPr>
        </p:nvSpPr>
        <p:spPr/>
        <p:txBody>
          <a:bodyPr/>
          <a:lstStyle/>
          <a:p>
            <a:r>
              <a:rPr lang="en-US" smtClean="0"/>
              <a:t>C. Aidala, Notre Dame, January 29, 2014</a:t>
            </a:r>
            <a:endParaRPr lang="en-US"/>
          </a:p>
        </p:txBody>
      </p:sp>
      <p:sp>
        <p:nvSpPr>
          <p:cNvPr id="6" name="Slide Number Placeholder 5"/>
          <p:cNvSpPr>
            <a:spLocks noGrp="1"/>
          </p:cNvSpPr>
          <p:nvPr>
            <p:ph type="sldNum" sz="quarter" idx="12"/>
          </p:nvPr>
        </p:nvSpPr>
        <p:spPr/>
        <p:txBody>
          <a:bodyPr/>
          <a:lstStyle/>
          <a:p>
            <a:fld id="{A2F42501-B949-4497-900A-85D7539E1911}" type="slidenum">
              <a:rPr lang="en-US" smtClean="0"/>
              <a:pPr/>
              <a:t>56</a:t>
            </a:fld>
            <a:endParaRPr lang="en-US"/>
          </a:p>
        </p:txBody>
      </p:sp>
      <p:pic>
        <p:nvPicPr>
          <p:cNvPr id="199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56007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4019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normAutofit fontScale="90000"/>
          </a:bodyPr>
          <a:lstStyle/>
          <a:p>
            <a:r>
              <a:rPr lang="en-US" sz="4000" dirty="0" smtClean="0"/>
              <a:t>(Not a) </a:t>
            </a:r>
            <a:br>
              <a:rPr lang="en-US" sz="4000" dirty="0" smtClean="0"/>
            </a:br>
            <a:r>
              <a:rPr lang="en-US" sz="4000" dirty="0" smtClean="0"/>
              <a:t>Valence quark effect?</a:t>
            </a:r>
            <a:endParaRPr lang="en-US" sz="4000" dirty="0"/>
          </a:p>
        </p:txBody>
      </p:sp>
      <p:sp>
        <p:nvSpPr>
          <p:cNvPr id="37" name="Footer Placeholder 2"/>
          <p:cNvSpPr>
            <a:spLocks noGrp="1"/>
          </p:cNvSpPr>
          <p:nvPr>
            <p:ph type="ftr" sz="quarter" idx="11"/>
          </p:nvPr>
        </p:nvSpPr>
        <p:spPr/>
        <p:txBody>
          <a:bodyPr/>
          <a:lstStyle/>
          <a:p>
            <a:r>
              <a:rPr lang="en-US" smtClean="0"/>
              <a:t>C. Aidala, Notre Dame, January 29, 2014</a:t>
            </a:r>
            <a:endParaRPr lang="en-US"/>
          </a:p>
        </p:txBody>
      </p:sp>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8" name="Picture 6" descr="k_feng"/>
          <p:cNvPicPr>
            <a:picLocks noChangeAspect="1" noChangeArrowheads="1"/>
          </p:cNvPicPr>
          <p:nvPr/>
        </p:nvPicPr>
        <p:blipFill>
          <a:blip r:embed="rId4" cstate="print"/>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5" cstate="print"/>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6" cstate="print"/>
          <a:srcRect/>
          <a:stretch>
            <a:fillRect/>
          </a:stretch>
        </p:blipFill>
        <p:spPr bwMode="auto">
          <a:xfrm>
            <a:off x="3810000" y="4038600"/>
            <a:ext cx="1447800" cy="774700"/>
          </a:xfrm>
          <a:prstGeom prst="rect">
            <a:avLst/>
          </a:prstGeom>
          <a:noFill/>
        </p:spPr>
      </p:pic>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70" name="Text Box 18"/>
          <p:cNvSpPr txBox="1">
            <a:spLocks noChangeArrowheads="1"/>
          </p:cNvSpPr>
          <p:nvPr/>
        </p:nvSpPr>
        <p:spPr bwMode="auto">
          <a:xfrm>
            <a:off x="3429000" y="2895600"/>
            <a:ext cx="1679691" cy="646331"/>
          </a:xfrm>
          <a:prstGeom prst="rect">
            <a:avLst/>
          </a:prstGeom>
          <a:noFill/>
          <a:ln w="9525">
            <a:noFill/>
            <a:miter lim="800000"/>
            <a:headEnd/>
            <a:tailEnd/>
          </a:ln>
          <a:effectLst/>
        </p:spPr>
        <p:txBody>
          <a:bodyPr wrap="none">
            <a:spAutoFit/>
          </a:bodyPr>
          <a:lstStyle/>
          <a:p>
            <a:r>
              <a:rPr lang="en-US" dirty="0">
                <a:solidFill>
                  <a:srgbClr val="FFFFCC"/>
                </a:solidFill>
              </a:rPr>
              <a:t>K</a:t>
            </a:r>
            <a:r>
              <a:rPr lang="en-US" baseline="30000" dirty="0">
                <a:solidFill>
                  <a:srgbClr val="FFFFCC"/>
                </a:solidFill>
              </a:rPr>
              <a:t>-</a:t>
            </a:r>
            <a:r>
              <a:rPr lang="en-US" dirty="0">
                <a:solidFill>
                  <a:srgbClr val="FFFFCC"/>
                </a:solidFill>
              </a:rPr>
              <a:t> asymmetries </a:t>
            </a:r>
          </a:p>
          <a:p>
            <a:r>
              <a:rPr lang="en-US" dirty="0" err="1">
                <a:solidFill>
                  <a:srgbClr val="FFFFCC"/>
                </a:solidFill>
              </a:rPr>
              <a:t>underpredicted</a:t>
            </a:r>
            <a:endParaRPr lang="en-US" dirty="0">
              <a:solidFill>
                <a:srgbClr val="FFFFCC"/>
              </a:solidFill>
            </a:endParaRPr>
          </a:p>
        </p:txBody>
      </p:sp>
      <p:sp>
        <p:nvSpPr>
          <p:cNvPr id="1457171" name="Line 19"/>
          <p:cNvSpPr>
            <a:spLocks noChangeShapeType="1"/>
          </p:cNvSpPr>
          <p:nvPr/>
        </p:nvSpPr>
        <p:spPr bwMode="auto">
          <a:xfrm>
            <a:off x="3505200" y="2514600"/>
            <a:ext cx="2057400" cy="0"/>
          </a:xfrm>
          <a:prstGeom prst="line">
            <a:avLst/>
          </a:prstGeom>
          <a:noFill/>
          <a:ln w="38100">
            <a:solidFill>
              <a:srgbClr val="FFFFCC"/>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335576" cy="400110"/>
          </a:xfrm>
          <a:prstGeom prst="rect">
            <a:avLst/>
          </a:prstGeom>
          <a:noFill/>
          <a:ln w="9525">
            <a:noFill/>
            <a:miter lim="800000"/>
            <a:headEnd/>
            <a:tailEnd/>
          </a:ln>
          <a:effectLst/>
        </p:spPr>
        <p:txBody>
          <a:bodyPr wrap="none">
            <a:spAutoFit/>
          </a:bodyPr>
          <a:lstStyle/>
          <a:p>
            <a:r>
              <a:rPr lang="en-US" sz="2000" dirty="0">
                <a:solidFill>
                  <a:srgbClr val="FFFFCC"/>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7" cstate="print"/>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8" cstate="print"/>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9" cstate="print"/>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8" cstate="print"/>
            <a:srcRect/>
            <a:stretch>
              <a:fillRect/>
            </a:stretch>
          </p:blipFill>
          <p:spPr bwMode="auto">
            <a:xfrm>
              <a:off x="3543" y="1529"/>
              <a:ext cx="455" cy="1281"/>
            </a:xfrm>
            <a:prstGeom prst="rect">
              <a:avLst/>
            </a:prstGeom>
            <a:noFill/>
            <a:ln w="9525">
              <a:noFill/>
              <a:miter lim="800000"/>
              <a:headEnd/>
              <a:tailEnd/>
            </a:ln>
            <a:effectLst/>
          </p:spPr>
        </p:pic>
      </p:grpSp>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340100" y="5105400"/>
            <a:ext cx="2527300" cy="1200329"/>
          </a:xfrm>
          <a:prstGeom prst="rect">
            <a:avLst/>
          </a:prstGeom>
          <a:noFill/>
          <a:ln w="9525">
            <a:noFill/>
            <a:miter lim="800000"/>
            <a:headEnd/>
            <a:tailEnd/>
          </a:ln>
          <a:effectLst/>
        </p:spPr>
        <p:txBody>
          <a:bodyPr wrap="square">
            <a:spAutoFit/>
          </a:bodyPr>
          <a:lstStyle/>
          <a:p>
            <a:r>
              <a:rPr lang="en-US" dirty="0">
                <a:solidFill>
                  <a:srgbClr val="FFFFCC"/>
                </a:solidFill>
              </a:rPr>
              <a:t>Large antiproton asymmetry</a:t>
            </a:r>
            <a:r>
              <a:rPr lang="en-US" dirty="0" smtClean="0">
                <a:solidFill>
                  <a:srgbClr val="FFFFCC"/>
                </a:solidFill>
              </a:rPr>
              <a:t>?! </a:t>
            </a:r>
          </a:p>
          <a:p>
            <a:r>
              <a:rPr lang="en-US" dirty="0" smtClean="0">
                <a:solidFill>
                  <a:srgbClr val="FFFFCC"/>
                </a:solidFill>
              </a:rPr>
              <a:t>(No one has attempted calculations yet . . .)</a:t>
            </a:r>
            <a:endParaRPr lang="en-US" dirty="0">
              <a:solidFill>
                <a:srgbClr val="FFFFCC"/>
              </a:solidFill>
            </a:endParaRPr>
          </a:p>
        </p:txBody>
      </p:sp>
      <p:sp>
        <p:nvSpPr>
          <p:cNvPr id="38" name="Text Box 34"/>
          <p:cNvSpPr txBox="1">
            <a:spLocks noChangeArrowheads="1"/>
          </p:cNvSpPr>
          <p:nvPr/>
        </p:nvSpPr>
        <p:spPr bwMode="auto">
          <a:xfrm>
            <a:off x="168275" y="1447800"/>
            <a:ext cx="7908925" cy="646331"/>
          </a:xfrm>
          <a:prstGeom prst="rect">
            <a:avLst/>
          </a:prstGeom>
          <a:solidFill>
            <a:srgbClr val="00FFFF"/>
          </a:solidFill>
          <a:ln w="9525">
            <a:solidFill>
              <a:schemeClr val="tx1"/>
            </a:solidFill>
            <a:miter lim="800000"/>
            <a:headEnd/>
            <a:tailEnd/>
          </a:ln>
          <a:effectLst/>
        </p:spPr>
        <p:txBody>
          <a:bodyPr wrap="square">
            <a:spAutoFit/>
          </a:bodyPr>
          <a:lstStyle/>
          <a:p>
            <a:r>
              <a:rPr lang="en-US" dirty="0" smtClean="0">
                <a:solidFill>
                  <a:schemeClr val="tx1"/>
                </a:solidFill>
                <a:latin typeface="Times New Roman" pitchFamily="18" charset="0"/>
                <a:cs typeface="Times New Roman" pitchFamily="18" charset="0"/>
              </a:rPr>
              <a:t>Pattern of </a:t>
            </a:r>
            <a:r>
              <a:rPr lang="en-US" dirty="0" err="1" smtClean="0">
                <a:solidFill>
                  <a:schemeClr val="tx1"/>
                </a:solidFill>
                <a:latin typeface="Times New Roman" pitchFamily="18" charset="0"/>
                <a:cs typeface="Times New Roman" pitchFamily="18" charset="0"/>
              </a:rPr>
              <a:t>pion</a:t>
            </a:r>
            <a:r>
              <a:rPr lang="en-US" dirty="0" smtClean="0">
                <a:solidFill>
                  <a:schemeClr val="tx1"/>
                </a:solidFill>
                <a:latin typeface="Times New Roman" pitchFamily="18" charset="0"/>
                <a:cs typeface="Times New Roman" pitchFamily="18" charset="0"/>
              </a:rPr>
              <a:t> species asymmetries in the forward direction</a:t>
            </a:r>
            <a:r>
              <a:rPr lang="en-US" dirty="0" smtClean="0">
                <a:solidFill>
                  <a:schemeClr val="tx1"/>
                </a:solidFill>
                <a:latin typeface="Times New Roman" pitchFamily="18" charset="0"/>
                <a:cs typeface="Times New Roman" pitchFamily="18" charset="0"/>
                <a:sym typeface="Wingdings" pitchFamily="2" charset="2"/>
              </a:rPr>
              <a:t> valence quark effect.</a:t>
            </a:r>
          </a:p>
          <a:p>
            <a:r>
              <a:rPr lang="en-US" dirty="0" smtClean="0">
                <a:solidFill>
                  <a:schemeClr val="tx1"/>
                </a:solidFill>
                <a:latin typeface="Times New Roman" pitchFamily="18" charset="0"/>
                <a:cs typeface="Times New Roman" pitchFamily="18" charset="0"/>
                <a:sym typeface="Wingdings" pitchFamily="2" charset="2"/>
              </a:rPr>
              <a:t>But this conclusion confounded by </a:t>
            </a:r>
            <a:r>
              <a:rPr lang="en-US" dirty="0" err="1" smtClean="0">
                <a:solidFill>
                  <a:schemeClr val="tx1"/>
                </a:solidFill>
                <a:latin typeface="Times New Roman" pitchFamily="18" charset="0"/>
                <a:cs typeface="Times New Roman" pitchFamily="18" charset="0"/>
                <a:sym typeface="Wingdings" pitchFamily="2" charset="2"/>
              </a:rPr>
              <a:t>kaon</a:t>
            </a:r>
            <a:r>
              <a:rPr lang="en-US" dirty="0" smtClean="0">
                <a:solidFill>
                  <a:schemeClr val="tx1"/>
                </a:solidFill>
                <a:latin typeface="Times New Roman" pitchFamily="18" charset="0"/>
                <a:cs typeface="Times New Roman" pitchFamily="18" charset="0"/>
                <a:sym typeface="Wingdings" pitchFamily="2" charset="2"/>
              </a:rPr>
              <a:t> and antiproton asymmetries from RHIC!</a:t>
            </a:r>
            <a:endParaRPr lang="en-US" dirty="0">
              <a:solidFill>
                <a:schemeClr val="tx1"/>
              </a:solidFill>
              <a:latin typeface="Times New Roman" pitchFamily="18" charset="0"/>
              <a:cs typeface="Times New Roman" pitchFamily="18" charset="0"/>
            </a:endParaRPr>
          </a:p>
        </p:txBody>
      </p:sp>
      <p:sp>
        <p:nvSpPr>
          <p:cNvPr id="29" name="TextBox 28"/>
          <p:cNvSpPr txBox="1"/>
          <p:nvPr/>
        </p:nvSpPr>
        <p:spPr>
          <a:xfrm>
            <a:off x="6281974" y="2057400"/>
            <a:ext cx="2404826" cy="369332"/>
          </a:xfrm>
          <a:prstGeom prst="rect">
            <a:avLst/>
          </a:prstGeom>
          <a:noFill/>
        </p:spPr>
        <p:txBody>
          <a:bodyPr wrap="none" rtlCol="0">
            <a:spAutoFit/>
          </a:bodyPr>
          <a:lstStyle/>
          <a:p>
            <a:r>
              <a:rPr lang="en-US" dirty="0" smtClean="0">
                <a:solidFill>
                  <a:srgbClr val="FFFFCC"/>
                </a:solidFill>
              </a:rPr>
              <a:t>PRL 101, 042001 (2008)</a:t>
            </a:r>
            <a:endParaRPr lang="en-US" dirty="0">
              <a:solidFill>
                <a:srgbClr val="FFFFCC"/>
              </a:solidFill>
            </a:endParaRPr>
          </a:p>
        </p:txBody>
      </p:sp>
      <p:graphicFrame>
        <p:nvGraphicFramePr>
          <p:cNvPr id="30" name="Object 29"/>
          <p:cNvGraphicFramePr>
            <a:graphicFrameLocks noChangeAspect="1"/>
          </p:cNvGraphicFramePr>
          <p:nvPr/>
        </p:nvGraphicFramePr>
        <p:xfrm>
          <a:off x="2319867" y="3352800"/>
          <a:ext cx="804333" cy="762000"/>
        </p:xfrm>
        <a:graphic>
          <a:graphicData uri="http://schemas.openxmlformats.org/presentationml/2006/ole">
            <mc:AlternateContent xmlns:mc="http://schemas.openxmlformats.org/markup-compatibility/2006">
              <mc:Choice xmlns:v="urn:schemas-microsoft-com:vml" Requires="v">
                <p:oleObj spid="_x0000_s468064" name="Equation" r:id="rId10" imgW="482400" imgH="457200" progId="Equation.3">
                  <p:embed/>
                </p:oleObj>
              </mc:Choice>
              <mc:Fallback>
                <p:oleObj name="Equation" r:id="rId10" imgW="48240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9867" y="3352800"/>
                        <a:ext cx="80433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2693" name="Object 5"/>
          <p:cNvGraphicFramePr>
            <a:graphicFrameLocks noChangeAspect="1"/>
          </p:cNvGraphicFramePr>
          <p:nvPr/>
        </p:nvGraphicFramePr>
        <p:xfrm>
          <a:off x="453364" y="457200"/>
          <a:ext cx="1634199" cy="838200"/>
        </p:xfrm>
        <a:graphic>
          <a:graphicData uri="http://schemas.openxmlformats.org/presentationml/2006/ole">
            <mc:AlternateContent xmlns:mc="http://schemas.openxmlformats.org/markup-compatibility/2006">
              <mc:Choice xmlns:v="urn:schemas-microsoft-com:vml" Requires="v">
                <p:oleObj spid="_x0000_s468065" name="Equation" r:id="rId12" imgW="990360" imgH="507960" progId="Equation.3">
                  <p:embed/>
                </p:oleObj>
              </mc:Choice>
              <mc:Fallback>
                <p:oleObj name="Equation" r:id="rId12" imgW="990360" imgH="50796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3364" y="457200"/>
                        <a:ext cx="1634199" cy="838200"/>
                      </a:xfrm>
                      <a:prstGeom prst="rect">
                        <a:avLst/>
                      </a:prstGeom>
                      <a:solidFill>
                        <a:schemeClr val="bg1"/>
                      </a:solidFill>
                    </p:spPr>
                  </p:pic>
                </p:oleObj>
              </mc:Fallback>
            </mc:AlternateContent>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1559820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367" y="1905000"/>
            <a:ext cx="5135433" cy="432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bwMode="auto">
          <a:xfrm>
            <a:off x="457200" y="1524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sz="3600" dirty="0" smtClean="0"/>
              <a:t>Another surprise: Transverse single-spin asymmetry in eta meson production</a:t>
            </a:r>
            <a:endParaRPr lang="en-US" sz="3600" dirty="0"/>
          </a:p>
        </p:txBody>
      </p:sp>
      <p:grpSp>
        <p:nvGrpSpPr>
          <p:cNvPr id="3" name="Group 11"/>
          <p:cNvGrpSpPr>
            <a:grpSpLocks/>
          </p:cNvGrpSpPr>
          <p:nvPr/>
        </p:nvGrpSpPr>
        <p:grpSpPr bwMode="auto">
          <a:xfrm>
            <a:off x="4800600" y="37338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dirty="0">
                  <a:solidFill>
                    <a:srgbClr val="1C0E81"/>
                  </a:solidFill>
                  <a:effectLst>
                    <a:outerShdw blurRad="38100" dist="38100" dir="2700000" algn="tl">
                      <a:srgbClr val="FFFFFF"/>
                    </a:outerShdw>
                  </a:effectLst>
                  <a:latin typeface="" charset="0"/>
                  <a:cs typeface="ＭＳ Ｐゴシック" pitchFamily="34" charset="-128"/>
                </a:rPr>
                <a:t>STAR</a:t>
              </a:r>
            </a:p>
          </p:txBody>
        </p:sp>
      </p:grpSp>
      <p:graphicFrame>
        <p:nvGraphicFramePr>
          <p:cNvPr id="23" name="Object 22"/>
          <p:cNvGraphicFramePr>
            <a:graphicFrameLocks noChangeAspect="1"/>
          </p:cNvGraphicFramePr>
          <p:nvPr/>
        </p:nvGraphicFramePr>
        <p:xfrm>
          <a:off x="182479" y="1962090"/>
          <a:ext cx="3551321" cy="838200"/>
        </p:xfrm>
        <a:graphic>
          <a:graphicData uri="http://schemas.openxmlformats.org/presentationml/2006/ole">
            <mc:AlternateContent xmlns:mc="http://schemas.openxmlformats.org/markup-compatibility/2006">
              <mc:Choice xmlns:v="urn:schemas-microsoft-com:vml" Requires="v">
                <p:oleObj spid="_x0000_s462986" name="Equation" r:id="rId5" imgW="2044440" imgH="482400" progId="Equation.3">
                  <p:embed/>
                </p:oleObj>
              </mc:Choice>
              <mc:Fallback>
                <p:oleObj name="Equation" r:id="rId5" imgW="204444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79" y="1962090"/>
                        <a:ext cx="3551321" cy="838200"/>
                      </a:xfrm>
                      <a:prstGeom prst="rect">
                        <a:avLst/>
                      </a:prstGeom>
                      <a:solidFill>
                        <a:schemeClr val="bg1"/>
                      </a:solidFill>
                    </p:spPr>
                  </p:pic>
                </p:oleObj>
              </mc:Fallback>
            </mc:AlternateContent>
          </a:graphicData>
        </a:graphic>
      </p:graphicFrame>
      <p:sp>
        <p:nvSpPr>
          <p:cNvPr id="24" name="TextBox 23"/>
          <p:cNvSpPr txBox="1"/>
          <p:nvPr/>
        </p:nvSpPr>
        <p:spPr>
          <a:xfrm>
            <a:off x="149642" y="2876490"/>
            <a:ext cx="3123163" cy="400110"/>
          </a:xfrm>
          <a:prstGeom prst="rect">
            <a:avLst/>
          </a:prstGeom>
          <a:noFill/>
        </p:spPr>
        <p:txBody>
          <a:bodyPr wrap="none" rtlCol="0">
            <a:spAutoFit/>
          </a:bodyPr>
          <a:lstStyle/>
          <a:p>
            <a:r>
              <a:rPr lang="en-US" sz="2000" dirty="0" smtClean="0">
                <a:solidFill>
                  <a:srgbClr val="FFFFCC"/>
                </a:solidFill>
                <a:latin typeface="Times New Roman" pitchFamily="18" charset="0"/>
                <a:cs typeface="Times New Roman" pitchFamily="18" charset="0"/>
              </a:rPr>
              <a:t>Larger than the neutral </a:t>
            </a:r>
            <a:r>
              <a:rPr lang="en-US" sz="2000" dirty="0" err="1" smtClean="0">
                <a:solidFill>
                  <a:srgbClr val="FFFFCC"/>
                </a:solidFill>
                <a:latin typeface="Times New Roman" pitchFamily="18" charset="0"/>
                <a:cs typeface="Times New Roman" pitchFamily="18" charset="0"/>
              </a:rPr>
              <a:t>pion</a:t>
            </a:r>
            <a:r>
              <a:rPr lang="en-US" sz="2000" dirty="0" smtClean="0">
                <a:solidFill>
                  <a:srgbClr val="FFFFCC"/>
                </a:solidFill>
                <a:latin typeface="Times New Roman" pitchFamily="18" charset="0"/>
                <a:cs typeface="Times New Roman" pitchFamily="18" charset="0"/>
              </a:rPr>
              <a:t>!</a:t>
            </a:r>
            <a:endParaRPr lang="en-US" sz="2000" dirty="0">
              <a:solidFill>
                <a:srgbClr val="FFFFCC"/>
              </a:solidFill>
              <a:latin typeface="Times New Roman" pitchFamily="18" charset="0"/>
              <a:cs typeface="Times New Roman" pitchFamily="18" charset="0"/>
            </a:endParaRPr>
          </a:p>
        </p:txBody>
      </p:sp>
      <p:graphicFrame>
        <p:nvGraphicFramePr>
          <p:cNvPr id="1894410" name="Object 10"/>
          <p:cNvGraphicFramePr>
            <a:graphicFrameLocks noChangeAspect="1"/>
          </p:cNvGraphicFramePr>
          <p:nvPr/>
        </p:nvGraphicFramePr>
        <p:xfrm>
          <a:off x="914400" y="3352800"/>
          <a:ext cx="1935162" cy="1506537"/>
        </p:xfrm>
        <a:graphic>
          <a:graphicData uri="http://schemas.openxmlformats.org/presentationml/2006/ole">
            <mc:AlternateContent xmlns:mc="http://schemas.openxmlformats.org/markup-compatibility/2006">
              <mc:Choice xmlns:v="urn:schemas-microsoft-com:vml" Requires="v">
                <p:oleObj spid="_x0000_s462987" name="Equation" r:id="rId7" imgW="1143000" imgH="888840" progId="Equation.3">
                  <p:embed/>
                </p:oleObj>
              </mc:Choice>
              <mc:Fallback>
                <p:oleObj name="Equation" r:id="rId7" imgW="114300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352800"/>
                        <a:ext cx="1935162" cy="1506537"/>
                      </a:xfrm>
                      <a:prstGeom prst="rect">
                        <a:avLst/>
                      </a:prstGeom>
                      <a:solidFill>
                        <a:schemeClr val="bg1"/>
                      </a:solidFill>
                      <a:ln w="25400">
                        <a:solidFill>
                          <a:srgbClr val="0000FF"/>
                        </a:solidFill>
                        <a:miter lim="800000"/>
                        <a:headEnd/>
                        <a:tailEnd/>
                      </a:ln>
                    </p:spPr>
                  </p:pic>
                </p:oleObj>
              </mc:Fallback>
            </mc:AlternateContent>
          </a:graphicData>
        </a:graphic>
      </p:graphicFrame>
      <p:sp>
        <p:nvSpPr>
          <p:cNvPr id="22" name="Footer Placeholder 21"/>
          <p:cNvSpPr>
            <a:spLocks noGrp="1"/>
          </p:cNvSpPr>
          <p:nvPr>
            <p:ph type="ftr" sz="quarter" idx="11"/>
          </p:nvPr>
        </p:nvSpPr>
        <p:spPr/>
        <p:txBody>
          <a:bodyPr/>
          <a:lstStyle/>
          <a:p>
            <a:r>
              <a:rPr lang="en-US" smtClean="0"/>
              <a:t>C. Aidala, Notre Dame, January 29, 2014</a:t>
            </a:r>
            <a:endParaRPr lang="en-US"/>
          </a:p>
        </p:txBody>
      </p:sp>
      <p:pic>
        <p:nvPicPr>
          <p:cNvPr id="1894411" name="Picture 11"/>
          <p:cNvPicPr>
            <a:picLocks noChangeAspect="1" noChangeArrowheads="1"/>
          </p:cNvPicPr>
          <p:nvPr/>
        </p:nvPicPr>
        <p:blipFill>
          <a:blip r:embed="rId9" cstate="print"/>
          <a:srcRect/>
          <a:stretch>
            <a:fillRect/>
          </a:stretch>
        </p:blipFill>
        <p:spPr bwMode="auto">
          <a:xfrm>
            <a:off x="3962400" y="1600200"/>
            <a:ext cx="4905604" cy="4800600"/>
          </a:xfrm>
          <a:prstGeom prst="rect">
            <a:avLst/>
          </a:prstGeom>
          <a:noFill/>
          <a:ln w="9525">
            <a:noFill/>
            <a:miter lim="800000"/>
            <a:headEnd/>
            <a:tailEnd/>
          </a:ln>
        </p:spPr>
      </p:pic>
      <p:sp>
        <p:nvSpPr>
          <p:cNvPr id="26" name="Text Box 34"/>
          <p:cNvSpPr txBox="1">
            <a:spLocks noChangeArrowheads="1"/>
          </p:cNvSpPr>
          <p:nvPr/>
        </p:nvSpPr>
        <p:spPr bwMode="auto">
          <a:xfrm>
            <a:off x="701675" y="1371600"/>
            <a:ext cx="7756525" cy="523220"/>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latin typeface="Times New Roman" pitchFamily="18" charset="0"/>
                <a:cs typeface="Times New Roman" pitchFamily="18" charset="0"/>
              </a:rPr>
              <a:t>Further evidence against a valence quark effect!</a:t>
            </a:r>
            <a:endParaRPr lang="en-US" sz="2800" dirty="0">
              <a:solidFill>
                <a:schemeClr val="tx1"/>
              </a:solidFill>
              <a:latin typeface="Times New Roman" pitchFamily="18" charset="0"/>
              <a:cs typeface="Times New Roman" pitchFamily="18" charset="0"/>
            </a:endParaRPr>
          </a:p>
        </p:txBody>
      </p:sp>
      <p:sp>
        <p:nvSpPr>
          <p:cNvPr id="27" name="Text Box 34"/>
          <p:cNvSpPr txBox="1">
            <a:spLocks noChangeArrowheads="1"/>
          </p:cNvSpPr>
          <p:nvPr/>
        </p:nvSpPr>
        <p:spPr bwMode="auto">
          <a:xfrm>
            <a:off x="685800" y="4913293"/>
            <a:ext cx="3048000" cy="1384995"/>
          </a:xfrm>
          <a:prstGeom prst="rect">
            <a:avLst/>
          </a:prstGeom>
          <a:solidFill>
            <a:srgbClr val="00FFFF"/>
          </a:solidFill>
          <a:ln w="9525">
            <a:solidFill>
              <a:schemeClr val="tx1"/>
            </a:solidFill>
            <a:miter lim="800000"/>
            <a:headEnd/>
            <a:tailEnd/>
          </a:ln>
          <a:effectLst/>
        </p:spPr>
        <p:txBody>
          <a:bodyPr wrap="square">
            <a:spAutoFit/>
          </a:bodyPr>
          <a:lstStyle/>
          <a:p>
            <a:r>
              <a:rPr lang="en-US" sz="2800" i="1" dirty="0" smtClean="0">
                <a:solidFill>
                  <a:schemeClr val="tx1"/>
                </a:solidFill>
                <a:latin typeface="Times New Roman" pitchFamily="18" charset="0"/>
                <a:cs typeface="Times New Roman" pitchFamily="18" charset="0"/>
              </a:rPr>
              <a:t>Note earlier </a:t>
            </a:r>
            <a:r>
              <a:rPr lang="en-US" sz="2800" i="1" dirty="0" err="1" smtClean="0">
                <a:solidFill>
                  <a:schemeClr val="tx1"/>
                </a:solidFill>
                <a:latin typeface="Times New Roman" pitchFamily="18" charset="0"/>
                <a:cs typeface="Times New Roman" pitchFamily="18" charset="0"/>
              </a:rPr>
              <a:t>Fermilab</a:t>
            </a:r>
            <a:r>
              <a:rPr lang="en-US" sz="2800" i="1" dirty="0" smtClean="0">
                <a:solidFill>
                  <a:schemeClr val="tx1"/>
                </a:solidFill>
                <a:latin typeface="Times New Roman" pitchFamily="18" charset="0"/>
                <a:cs typeface="Times New Roman" pitchFamily="18" charset="0"/>
              </a:rPr>
              <a:t> E704 data consistent . . .</a:t>
            </a:r>
            <a:endParaRPr lang="en-US" sz="2800" i="1" dirty="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98592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ppt_x"/>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1894411"/>
                                        </p:tgtEl>
                                        <p:attrNameLst>
                                          <p:attrName>style.visibility</p:attrName>
                                        </p:attrNameLst>
                                      </p:cBhvr>
                                      <p:to>
                                        <p:strVal val="visible"/>
                                      </p:to>
                                    </p:set>
                                    <p:animEffect transition="in" filter="blinds(horizontal)">
                                      <p:cBhvr>
                                        <p:cTn id="17" dur="1000"/>
                                        <p:tgtEl>
                                          <p:spTgt spid="1894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400" dirty="0" err="1" smtClean="0"/>
              <a:t>pQCD</a:t>
            </a:r>
            <a:r>
              <a:rPr lang="en-US" sz="3400" dirty="0" smtClean="0"/>
              <a:t> calculations for </a:t>
            </a:r>
            <a:r>
              <a:rPr lang="en-US" sz="3400" dirty="0" smtClean="0">
                <a:latin typeface="Symbol" pitchFamily="18" charset="2"/>
              </a:rPr>
              <a:t>h</a:t>
            </a:r>
            <a:r>
              <a:rPr lang="en-US" sz="3400" dirty="0" smtClean="0"/>
              <a:t> mesons recently enabled by first-ever fragmentation function </a:t>
            </a:r>
            <a:r>
              <a:rPr lang="en-US" sz="3400" dirty="0" err="1" smtClean="0"/>
              <a:t>parametrization</a:t>
            </a:r>
            <a:endParaRPr lang="en-US" sz="3400" dirty="0"/>
          </a:p>
        </p:txBody>
      </p:sp>
      <p:sp>
        <p:nvSpPr>
          <p:cNvPr id="5" name="Content Placeholder 4"/>
          <p:cNvSpPr>
            <a:spLocks noGrp="1"/>
          </p:cNvSpPr>
          <p:nvPr>
            <p:ph idx="1"/>
          </p:nvPr>
        </p:nvSpPr>
        <p:spPr>
          <a:xfrm>
            <a:off x="0" y="1600200"/>
            <a:ext cx="3048000" cy="4525963"/>
          </a:xfrm>
        </p:spPr>
        <p:txBody>
          <a:bodyPr>
            <a:normAutofit fontScale="77500" lnSpcReduction="20000"/>
          </a:bodyPr>
          <a:lstStyle/>
          <a:p>
            <a:r>
              <a:rPr lang="en-US" sz="2800" dirty="0" smtClean="0"/>
              <a:t>Simultaneous fit to world </a:t>
            </a:r>
            <a:r>
              <a:rPr lang="en-US" sz="2800" dirty="0" err="1" smtClean="0"/>
              <a:t>e+e</a:t>
            </a:r>
            <a:r>
              <a:rPr lang="en-US" sz="2800" dirty="0" smtClean="0"/>
              <a:t>- </a:t>
            </a:r>
            <a:r>
              <a:rPr lang="en-US" sz="2800" i="1" dirty="0" smtClean="0"/>
              <a:t>and</a:t>
            </a:r>
            <a:r>
              <a:rPr lang="en-US" sz="2800" dirty="0" smtClean="0"/>
              <a:t> </a:t>
            </a:r>
            <a:r>
              <a:rPr lang="en-US" sz="2800" dirty="0" err="1" smtClean="0"/>
              <a:t>p+p</a:t>
            </a:r>
            <a:r>
              <a:rPr lang="en-US" sz="2800" dirty="0" smtClean="0"/>
              <a:t> data</a:t>
            </a:r>
          </a:p>
          <a:p>
            <a:pPr lvl="1"/>
            <a:r>
              <a:rPr lang="en-US" sz="2400" dirty="0" err="1" smtClean="0"/>
              <a:t>e+e</a:t>
            </a:r>
            <a:r>
              <a:rPr lang="en-US" sz="2400" dirty="0" smtClean="0"/>
              <a:t>- annihilation to hadrons simplest colliding system to study FFs</a:t>
            </a:r>
          </a:p>
          <a:p>
            <a:pPr lvl="1"/>
            <a:r>
              <a:rPr lang="en-US" sz="2400" dirty="0" smtClean="0"/>
              <a:t>Technique to include semi-inclusive deep-inelastic scattering and </a:t>
            </a:r>
            <a:r>
              <a:rPr lang="en-US" sz="2400" dirty="0" err="1" smtClean="0"/>
              <a:t>p+p</a:t>
            </a:r>
            <a:r>
              <a:rPr lang="en-US" sz="2400" dirty="0" smtClean="0"/>
              <a:t> data in addition to </a:t>
            </a:r>
            <a:r>
              <a:rPr lang="en-US" sz="2400" dirty="0" err="1" smtClean="0"/>
              <a:t>e+e</a:t>
            </a:r>
            <a:r>
              <a:rPr lang="en-US" sz="2400" dirty="0" smtClean="0"/>
              <a:t> only developed in 2007!</a:t>
            </a:r>
          </a:p>
          <a:p>
            <a:pPr lvl="1"/>
            <a:r>
              <a:rPr lang="en-US" sz="2400" dirty="0" smtClean="0"/>
              <a:t>Included PHENIX </a:t>
            </a:r>
            <a:r>
              <a:rPr lang="en-US" sz="2400" dirty="0" err="1" smtClean="0"/>
              <a:t>p+p</a:t>
            </a:r>
            <a:r>
              <a:rPr lang="en-US" sz="2400" dirty="0" smtClean="0"/>
              <a:t> cross section in eta FF </a:t>
            </a:r>
            <a:r>
              <a:rPr lang="en-US" sz="2400" dirty="0" err="1" smtClean="0"/>
              <a:t>parametrization</a:t>
            </a:r>
            <a:endParaRPr lang="en-US" sz="2400" dirty="0" smtClean="0"/>
          </a:p>
        </p:txBody>
      </p:sp>
      <p:sp>
        <p:nvSpPr>
          <p:cNvPr id="2" name="Footer Placeholder 1"/>
          <p:cNvSpPr>
            <a:spLocks noGrp="1"/>
          </p:cNvSpPr>
          <p:nvPr>
            <p:ph type="ftr" sz="quarter" idx="11"/>
          </p:nvPr>
        </p:nvSpPr>
        <p:spPr/>
        <p:txBody>
          <a:bodyPr/>
          <a:lstStyle/>
          <a:p>
            <a:r>
              <a:rPr lang="en-US" smtClean="0"/>
              <a:t>C. Aidala, Notre Dame, January 29, 2014</a:t>
            </a:r>
            <a:endParaRPr lang="en-US"/>
          </a:p>
        </p:txBody>
      </p:sp>
      <p:pic>
        <p:nvPicPr>
          <p:cNvPr id="124929" name="Picture 1"/>
          <p:cNvPicPr>
            <a:picLocks noChangeAspect="1" noChangeArrowheads="1"/>
          </p:cNvPicPr>
          <p:nvPr/>
        </p:nvPicPr>
        <p:blipFill>
          <a:blip r:embed="rId3" cstate="print"/>
          <a:srcRect/>
          <a:stretch>
            <a:fillRect/>
          </a:stretch>
        </p:blipFill>
        <p:spPr bwMode="auto">
          <a:xfrm>
            <a:off x="4631055" y="1847850"/>
            <a:ext cx="4208145" cy="895350"/>
          </a:xfrm>
          <a:prstGeom prst="rect">
            <a:avLst/>
          </a:prstGeom>
          <a:noFill/>
          <a:ln w="9525">
            <a:noFill/>
            <a:miter lim="800000"/>
            <a:headEnd/>
            <a:tailEnd/>
          </a:ln>
        </p:spPr>
      </p:pic>
      <p:pic>
        <p:nvPicPr>
          <p:cNvPr id="124930" name="Picture 2"/>
          <p:cNvPicPr>
            <a:picLocks noChangeAspect="1" noChangeArrowheads="1"/>
          </p:cNvPicPr>
          <p:nvPr/>
        </p:nvPicPr>
        <p:blipFill>
          <a:blip r:embed="rId4" cstate="print"/>
          <a:srcRect/>
          <a:stretch>
            <a:fillRect/>
          </a:stretch>
        </p:blipFill>
        <p:spPr bwMode="auto">
          <a:xfrm>
            <a:off x="3055476" y="2906616"/>
            <a:ext cx="3573924" cy="2754217"/>
          </a:xfrm>
          <a:prstGeom prst="rect">
            <a:avLst/>
          </a:prstGeom>
          <a:noFill/>
          <a:ln w="9525">
            <a:noFill/>
            <a:miter lim="800000"/>
            <a:headEnd/>
            <a:tailEnd/>
          </a:ln>
        </p:spPr>
      </p:pic>
      <p:pic>
        <p:nvPicPr>
          <p:cNvPr id="124931" name="Picture 3"/>
          <p:cNvPicPr>
            <a:picLocks noChangeAspect="1" noChangeArrowheads="1"/>
          </p:cNvPicPr>
          <p:nvPr/>
        </p:nvPicPr>
        <p:blipFill>
          <a:blip r:embed="rId5" cstate="print"/>
          <a:srcRect/>
          <a:stretch>
            <a:fillRect/>
          </a:stretch>
        </p:blipFill>
        <p:spPr bwMode="auto">
          <a:xfrm>
            <a:off x="6701729" y="2888468"/>
            <a:ext cx="2327970" cy="2803400"/>
          </a:xfrm>
          <a:prstGeom prst="rect">
            <a:avLst/>
          </a:prstGeom>
          <a:noFill/>
          <a:ln w="9525">
            <a:noFill/>
            <a:miter lim="800000"/>
            <a:headEnd/>
            <a:tailEnd/>
          </a:ln>
        </p:spPr>
      </p:pic>
      <p:sp>
        <p:nvSpPr>
          <p:cNvPr id="9" name="TextBox 8"/>
          <p:cNvSpPr txBox="1"/>
          <p:nvPr/>
        </p:nvSpPr>
        <p:spPr>
          <a:xfrm>
            <a:off x="3461844" y="5754469"/>
            <a:ext cx="5224956" cy="646331"/>
          </a:xfrm>
          <a:prstGeom prst="rect">
            <a:avLst/>
          </a:prstGeom>
          <a:noFill/>
        </p:spPr>
        <p:txBody>
          <a:bodyPr wrap="none" rtlCol="0">
            <a:spAutoFit/>
          </a:bodyPr>
          <a:lstStyle/>
          <a:p>
            <a:r>
              <a:rPr lang="en-US" dirty="0" smtClean="0">
                <a:solidFill>
                  <a:srgbClr val="FFFFCC"/>
                </a:solidFill>
              </a:rPr>
              <a:t>CAA, F. Ellinghaus, R. </a:t>
            </a:r>
            <a:r>
              <a:rPr lang="en-US" dirty="0" err="1" smtClean="0">
                <a:solidFill>
                  <a:srgbClr val="FFFFCC"/>
                </a:solidFill>
              </a:rPr>
              <a:t>Sassot</a:t>
            </a:r>
            <a:r>
              <a:rPr lang="en-US" dirty="0" smtClean="0">
                <a:solidFill>
                  <a:srgbClr val="FFFFCC"/>
                </a:solidFill>
              </a:rPr>
              <a:t>, J.P. Seele, M. Stratmann, </a:t>
            </a:r>
          </a:p>
          <a:p>
            <a:r>
              <a:rPr lang="en-US" dirty="0" smtClean="0">
                <a:solidFill>
                  <a:srgbClr val="FFFFCC"/>
                </a:solidFill>
              </a:rPr>
              <a:t>PRD83, 034002 (2011)</a:t>
            </a:r>
            <a:endParaRPr lang="en-US" dirty="0">
              <a:solidFill>
                <a:srgbClr val="FFFFCC"/>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3695052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Notre Dame, January 29, 2014</a:t>
            </a:r>
            <a:endParaRPr lang="en-US"/>
          </a:p>
        </p:txBody>
      </p:sp>
      <p:sp>
        <p:nvSpPr>
          <p:cNvPr id="1167362" name="Rectangle 2"/>
          <p:cNvSpPr>
            <a:spLocks noGrp="1" noChangeArrowheads="1"/>
          </p:cNvSpPr>
          <p:nvPr>
            <p:ph type="title"/>
          </p:nvPr>
        </p:nvSpPr>
        <p:spPr/>
        <p:txBody>
          <a:bodyPr>
            <a:normAutofit fontScale="90000"/>
          </a:bodyPr>
          <a:lstStyle/>
          <a:p>
            <a:r>
              <a:rPr lang="en-US" sz="4000" dirty="0" smtClean="0"/>
              <a:t>Deep-inelastic lepton-nucleon scattering</a:t>
            </a:r>
            <a:r>
              <a:rPr lang="en-US" sz="4000" dirty="0"/>
              <a:t>: </a:t>
            </a:r>
            <a:br>
              <a:rPr lang="en-US" sz="4000" dirty="0"/>
            </a:br>
            <a:r>
              <a:rPr lang="en-US" sz="4000" dirty="0"/>
              <a:t>A </a:t>
            </a:r>
            <a:r>
              <a:rPr lang="en-US" sz="4000" dirty="0" smtClean="0"/>
              <a:t>tool </a:t>
            </a:r>
            <a:r>
              <a:rPr lang="en-US" sz="4000" dirty="0"/>
              <a:t>of the </a:t>
            </a:r>
            <a:r>
              <a:rPr lang="en-US" sz="4000" dirty="0" smtClean="0"/>
              <a:t>trade</a:t>
            </a:r>
            <a:endParaRPr lang="en-US" sz="4000" dirty="0"/>
          </a:p>
        </p:txBody>
      </p:sp>
      <p:sp>
        <p:nvSpPr>
          <p:cNvPr id="1167363" name="Rectangle 3"/>
          <p:cNvSpPr>
            <a:spLocks noGrp="1" noChangeArrowheads="1"/>
          </p:cNvSpPr>
          <p:nvPr>
            <p:ph type="body" idx="1"/>
          </p:nvPr>
        </p:nvSpPr>
        <p:spPr>
          <a:xfrm>
            <a:off x="228600" y="3733800"/>
            <a:ext cx="8686800" cy="2819400"/>
          </a:xfrm>
        </p:spPr>
        <p:txBody>
          <a:bodyPr/>
          <a:lstStyle/>
          <a:p>
            <a:r>
              <a:rPr lang="en-US" sz="2800"/>
              <a:t>Probe nucleon with an electron or muon beam</a:t>
            </a:r>
          </a:p>
          <a:p>
            <a:r>
              <a:rPr lang="en-US" sz="2800"/>
              <a:t>Interacts electromagnetically with (charged) quarks and antiquarks</a:t>
            </a:r>
          </a:p>
          <a:p>
            <a:r>
              <a:rPr lang="en-US" sz="2800"/>
              <a:t>“Clean” process theoretically—quantum electrodynamics well understood and easy to calculate!</a:t>
            </a:r>
          </a:p>
        </p:txBody>
      </p:sp>
      <p:pic>
        <p:nvPicPr>
          <p:cNvPr id="1167364" name="Picture 4"/>
          <p:cNvPicPr>
            <a:picLocks noChangeAspect="1" noChangeArrowheads="1"/>
          </p:cNvPicPr>
          <p:nvPr/>
        </p:nvPicPr>
        <p:blipFill>
          <a:blip r:embed="rId3" cstate="print"/>
          <a:srcRect/>
          <a:stretch>
            <a:fillRect/>
          </a:stretch>
        </p:blipFill>
        <p:spPr bwMode="auto">
          <a:xfrm>
            <a:off x="3048000" y="1399736"/>
            <a:ext cx="3148013" cy="2286000"/>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44562"/>
          </a:xfrm>
        </p:spPr>
        <p:txBody>
          <a:bodyPr>
            <a:normAutofit fontScale="90000"/>
          </a:bodyPr>
          <a:lstStyle/>
          <a:p>
            <a:r>
              <a:rPr lang="en-US" dirty="0" smtClean="0"/>
              <a:t>Consequences of QCD as a </a:t>
            </a:r>
            <a:br>
              <a:rPr lang="en-US" dirty="0" smtClean="0"/>
            </a:br>
            <a:r>
              <a:rPr lang="en-US" dirty="0" smtClean="0"/>
              <a:t>non-</a:t>
            </a:r>
            <a:r>
              <a:rPr lang="en-US" dirty="0" err="1" smtClean="0"/>
              <a:t>Abelian</a:t>
            </a:r>
            <a:r>
              <a:rPr lang="en-US" dirty="0" smtClean="0"/>
              <a:t> gauge theory</a:t>
            </a:r>
            <a:endParaRPr lang="en-US" dirty="0"/>
          </a:p>
        </p:txBody>
      </p:sp>
      <p:sp>
        <p:nvSpPr>
          <p:cNvPr id="4" name="Footer Placeholder 3"/>
          <p:cNvSpPr>
            <a:spLocks noGrp="1"/>
          </p:cNvSpPr>
          <p:nvPr>
            <p:ph type="ftr" sz="quarter" idx="11"/>
          </p:nvPr>
        </p:nvSpPr>
        <p:spPr/>
        <p:txBody>
          <a:bodyPr/>
          <a:lstStyle/>
          <a:p>
            <a:r>
              <a:rPr lang="nn-NO" smtClean="0"/>
              <a:t>C. Aidala, Notre Dame, January 29, 2014</a:t>
            </a:r>
            <a:endParaRPr lang="en-US"/>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442439"/>
            <a:ext cx="5486400" cy="111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33400" y="1315283"/>
            <a:ext cx="8001000" cy="4247317"/>
          </a:xfrm>
          <a:prstGeom prst="rect">
            <a:avLst/>
          </a:prstGeom>
          <a:noFill/>
        </p:spPr>
        <p:txBody>
          <a:bodyPr wrap="square" rtlCol="0">
            <a:spAutoFit/>
          </a:bodyPr>
          <a:lstStyle/>
          <a:p>
            <a:r>
              <a:rPr lang="en-US" dirty="0" smtClean="0">
                <a:solidFill>
                  <a:srgbClr val="FFFFCC"/>
                </a:solidFill>
              </a:rPr>
              <a:t>2004, 2006: Mulders et al. generalize SIDIS/DY sign flip prediction to production of hadrons in hadronic collisions by including more complicated Wilson lines.</a:t>
            </a:r>
          </a:p>
          <a:p>
            <a:endParaRPr lang="en-US" dirty="0" smtClean="0">
              <a:solidFill>
                <a:srgbClr val="FFFFCC"/>
              </a:solidFill>
            </a:endParaRPr>
          </a:p>
          <a:p>
            <a:r>
              <a:rPr lang="en-US" dirty="0" smtClean="0">
                <a:solidFill>
                  <a:srgbClr val="FFFFCC"/>
                </a:solidFill>
              </a:rPr>
              <a:t>2007: Collins and </a:t>
            </a:r>
            <a:r>
              <a:rPr lang="en-US" dirty="0" err="1" smtClean="0">
                <a:solidFill>
                  <a:srgbClr val="FFFFCC"/>
                </a:solidFill>
              </a:rPr>
              <a:t>Qiu</a:t>
            </a:r>
            <a:r>
              <a:rPr lang="en-US" dirty="0" smtClean="0">
                <a:solidFill>
                  <a:srgbClr val="FFFFCC"/>
                </a:solidFill>
              </a:rPr>
              <a:t> show that observations of Mulders et al. correspond to breakdown of the normal steps in the derivation of factorization.  So factorization breaking identified, but the possibility for some kind of generalized factorization remains open.</a:t>
            </a:r>
          </a:p>
          <a:p>
            <a:endParaRPr lang="en-US" dirty="0" smtClean="0">
              <a:solidFill>
                <a:srgbClr val="FFFFCC"/>
              </a:solidFill>
            </a:endParaRPr>
          </a:p>
          <a:p>
            <a:r>
              <a:rPr lang="en-US" dirty="0" smtClean="0">
                <a:solidFill>
                  <a:srgbClr val="FFFFCC"/>
                </a:solidFill>
              </a:rPr>
              <a:t>(Some years of debate here.  One point that emerges is that the factorization breaking will exist for the unpolarized case just as it does for the original spin-dependent case when TMD distributions are used.)</a:t>
            </a:r>
          </a:p>
          <a:p>
            <a:endParaRPr lang="en-US" dirty="0">
              <a:solidFill>
                <a:srgbClr val="FFFFCC"/>
              </a:solidFill>
            </a:endParaRPr>
          </a:p>
          <a:p>
            <a:r>
              <a:rPr lang="en-US" dirty="0" smtClean="0">
                <a:solidFill>
                  <a:srgbClr val="FFFFCC"/>
                </a:solidFill>
              </a:rPr>
              <a:t>2010: Rogers and Mulders put the nail in the coffin on generalized factorization and predict </a:t>
            </a:r>
            <a:r>
              <a:rPr lang="en-US" i="1" dirty="0" smtClean="0">
                <a:solidFill>
                  <a:srgbClr val="FFFFCC"/>
                </a:solidFill>
              </a:rPr>
              <a:t>color entanglement</a:t>
            </a:r>
            <a:r>
              <a:rPr lang="en-US" dirty="0" smtClean="0">
                <a:solidFill>
                  <a:srgbClr val="FFFFCC"/>
                </a:solidFill>
              </a:rPr>
              <a:t>, </a:t>
            </a:r>
            <a:r>
              <a:rPr lang="en-US" b="1" i="1" dirty="0" smtClean="0">
                <a:solidFill>
                  <a:srgbClr val="FFFFCC"/>
                </a:solidFill>
              </a:rPr>
              <a:t>as </a:t>
            </a:r>
            <a:r>
              <a:rPr lang="en-US" b="1" i="1" dirty="0">
                <a:solidFill>
                  <a:srgbClr val="FFFFCC"/>
                </a:solidFill>
              </a:rPr>
              <a:t>a consequence of QCD specifically as a non-</a:t>
            </a:r>
            <a:r>
              <a:rPr lang="en-US" b="1" i="1" dirty="0" err="1">
                <a:solidFill>
                  <a:srgbClr val="FFFFCC"/>
                </a:solidFill>
              </a:rPr>
              <a:t>Abelian</a:t>
            </a:r>
            <a:r>
              <a:rPr lang="en-US" b="1" i="1" dirty="0">
                <a:solidFill>
                  <a:srgbClr val="FFFFCC"/>
                </a:solidFill>
              </a:rPr>
              <a:t> gauge </a:t>
            </a:r>
            <a:r>
              <a:rPr lang="en-US" b="1" i="1" dirty="0" smtClean="0">
                <a:solidFill>
                  <a:srgbClr val="FFFFCC"/>
                </a:solidFill>
              </a:rPr>
              <a:t>theory.</a:t>
            </a:r>
            <a:endParaRPr lang="en-US" dirty="0">
              <a:solidFill>
                <a:srgbClr val="FFFFCC"/>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367196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fade">
                                      <p:cBhvr>
                                        <p:cTn id="17" dur="500"/>
                                        <p:tgtEl>
                                          <p:spTgt spid="12">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4995"/>
                                        </p:tgtEl>
                                        <p:attrNameLst>
                                          <p:attrName>style.visibility</p:attrName>
                                        </p:attrNameLst>
                                      </p:cBhvr>
                                      <p:to>
                                        <p:strVal val="visible"/>
                                      </p:to>
                                    </p:set>
                                    <p:animEffect transition="in" filter="fade">
                                      <p:cBhvr>
                                        <p:cTn id="20"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5"/>
          <p:cNvSpPr>
            <a:spLocks noGrp="1"/>
          </p:cNvSpPr>
          <p:nvPr>
            <p:ph type="ftr" sz="quarter" idx="11"/>
          </p:nvPr>
        </p:nvSpPr>
        <p:spPr/>
        <p:txBody>
          <a:bodyPr/>
          <a:lstStyle/>
          <a:p>
            <a:r>
              <a:rPr lang="en-US" smtClean="0"/>
              <a:t>C. Aidala, Notre Dame, January 29, 2014</a:t>
            </a:r>
            <a:endParaRPr lang="en-US"/>
          </a:p>
        </p:txBody>
      </p:sp>
      <p:sp>
        <p:nvSpPr>
          <p:cNvPr id="1239042" name="Rectangle 2"/>
          <p:cNvSpPr>
            <a:spLocks noGrp="1" noChangeArrowheads="1"/>
          </p:cNvSpPr>
          <p:nvPr>
            <p:ph type="title"/>
          </p:nvPr>
        </p:nvSpPr>
        <p:spPr>
          <a:xfrm>
            <a:off x="228600" y="228600"/>
            <a:ext cx="8686800" cy="609600"/>
          </a:xfrm>
        </p:spPr>
        <p:txBody>
          <a:bodyPr>
            <a:normAutofit fontScale="90000"/>
          </a:bodyPr>
          <a:lstStyle/>
          <a:p>
            <a:r>
              <a:rPr lang="en-US" sz="3600" dirty="0" smtClean="0"/>
              <a:t>Parton distribution functions inside a nucleon: </a:t>
            </a:r>
            <a:br>
              <a:rPr lang="en-US" sz="3600" dirty="0" smtClean="0"/>
            </a:br>
            <a:r>
              <a:rPr lang="en-US" sz="3600" dirty="0" smtClean="0"/>
              <a:t>The language we’ve developed (so far!)</a:t>
            </a:r>
            <a:endParaRPr lang="en-US" sz="3600" dirty="0"/>
          </a:p>
        </p:txBody>
      </p:sp>
      <p:grpSp>
        <p:nvGrpSpPr>
          <p:cNvPr id="2" name="Group 3"/>
          <p:cNvGrpSpPr>
            <a:grpSpLocks/>
          </p:cNvGrpSpPr>
          <p:nvPr/>
        </p:nvGrpSpPr>
        <p:grpSpPr bwMode="auto">
          <a:xfrm>
            <a:off x="228600" y="1828800"/>
            <a:ext cx="8686800" cy="4343400"/>
            <a:chOff x="144" y="1728"/>
            <a:chExt cx="5472" cy="1541"/>
          </a:xfrm>
        </p:grpSpPr>
        <p:pic>
          <p:nvPicPr>
            <p:cNvPr id="1239044" name="Picture 4" descr="proton_structure3"/>
            <p:cNvPicPr>
              <a:picLocks noChangeAspect="1" noChangeArrowheads="1"/>
            </p:cNvPicPr>
            <p:nvPr/>
          </p:nvPicPr>
          <p:blipFill>
            <a:blip r:embed="rId3" cstate="print"/>
            <a:srcRect/>
            <a:stretch>
              <a:fillRect/>
            </a:stretch>
          </p:blipFill>
          <p:spPr bwMode="auto">
            <a:xfrm>
              <a:off x="144" y="1728"/>
              <a:ext cx="2688" cy="1541"/>
            </a:xfrm>
            <a:prstGeom prst="rect">
              <a:avLst/>
            </a:prstGeom>
            <a:noFill/>
            <a:ln/>
            <a:effectLst/>
          </p:spPr>
        </p:pic>
        <p:pic>
          <p:nvPicPr>
            <p:cNvPr id="1239045" name="Picture 5" descr="proton_structure4"/>
            <p:cNvPicPr>
              <a:picLocks noChangeAspect="1" noChangeArrowheads="1"/>
            </p:cNvPicPr>
            <p:nvPr/>
          </p:nvPicPr>
          <p:blipFill>
            <a:blip r:embed="rId4" cstate="print"/>
            <a:srcRect/>
            <a:stretch>
              <a:fillRect/>
            </a:stretch>
          </p:blipFill>
          <p:spPr bwMode="auto">
            <a:xfrm>
              <a:off x="2928" y="1728"/>
              <a:ext cx="2688" cy="1536"/>
            </a:xfrm>
            <a:prstGeom prst="rect">
              <a:avLst/>
            </a:prstGeom>
            <a:noFill/>
            <a:ln/>
            <a:effectLst/>
          </p:spPr>
        </p:pic>
      </p:grpSp>
      <p:sp>
        <p:nvSpPr>
          <p:cNvPr id="1239046" name="Text Box 6"/>
          <p:cNvSpPr txBox="1">
            <a:spLocks noChangeArrowheads="1"/>
          </p:cNvSpPr>
          <p:nvPr/>
        </p:nvSpPr>
        <p:spPr bwMode="auto">
          <a:xfrm>
            <a:off x="1360488" y="6140450"/>
            <a:ext cx="4987925" cy="381000"/>
          </a:xfrm>
          <a:prstGeom prst="rect">
            <a:avLst/>
          </a:prstGeom>
          <a:noFill/>
          <a:ln w="9525">
            <a:noFill/>
            <a:miter lim="800000"/>
            <a:headEnd/>
            <a:tailEnd/>
          </a:ln>
          <a:effectLst/>
        </p:spPr>
        <p:txBody>
          <a:bodyPr wrap="none">
            <a:spAutoFit/>
          </a:bodyPr>
          <a:lstStyle/>
          <a:p>
            <a:r>
              <a:rPr lang="en-US" sz="1900" dirty="0" err="1">
                <a:solidFill>
                  <a:schemeClr val="accent5">
                    <a:lumMod val="40000"/>
                    <a:lumOff val="60000"/>
                  </a:schemeClr>
                </a:solidFill>
              </a:rPr>
              <a:t>Halzen</a:t>
            </a:r>
            <a:r>
              <a:rPr lang="en-US" sz="1900" dirty="0">
                <a:solidFill>
                  <a:schemeClr val="accent5">
                    <a:lumMod val="40000"/>
                    <a:lumOff val="60000"/>
                  </a:schemeClr>
                </a:solidFill>
              </a:rPr>
              <a:t> and Martin, “Quarks and Leptons”, p. 201</a:t>
            </a:r>
          </a:p>
        </p:txBody>
      </p:sp>
      <p:sp>
        <p:nvSpPr>
          <p:cNvPr id="1239047" name="Text Box 7"/>
          <p:cNvSpPr txBox="1">
            <a:spLocks noChangeArrowheads="1"/>
          </p:cNvSpPr>
          <p:nvPr/>
        </p:nvSpPr>
        <p:spPr bwMode="auto">
          <a:xfrm>
            <a:off x="3276600" y="3551238"/>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8" name="Text Box 8"/>
          <p:cNvSpPr txBox="1">
            <a:spLocks noChangeArrowheads="1"/>
          </p:cNvSpPr>
          <p:nvPr/>
        </p:nvSpPr>
        <p:spPr bwMode="auto">
          <a:xfrm>
            <a:off x="3352800" y="5776913"/>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9" name="Text Box 9"/>
          <p:cNvSpPr txBox="1">
            <a:spLocks noChangeArrowheads="1"/>
          </p:cNvSpPr>
          <p:nvPr/>
        </p:nvSpPr>
        <p:spPr bwMode="auto">
          <a:xfrm>
            <a:off x="4038600" y="3505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0" name="Text Box 10"/>
          <p:cNvSpPr txBox="1">
            <a:spLocks noChangeArrowheads="1"/>
          </p:cNvSpPr>
          <p:nvPr/>
        </p:nvSpPr>
        <p:spPr bwMode="auto">
          <a:xfrm>
            <a:off x="7696200" y="5562600"/>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51" name="Text Box 11"/>
          <p:cNvSpPr txBox="1">
            <a:spLocks noChangeArrowheads="1"/>
          </p:cNvSpPr>
          <p:nvPr/>
        </p:nvSpPr>
        <p:spPr bwMode="auto">
          <a:xfrm>
            <a:off x="4191000" y="5715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2" name="Text Box 12"/>
          <p:cNvSpPr txBox="1">
            <a:spLocks noChangeArrowheads="1"/>
          </p:cNvSpPr>
          <p:nvPr/>
        </p:nvSpPr>
        <p:spPr bwMode="auto">
          <a:xfrm>
            <a:off x="8534400" y="5410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3" name="Text Box 13"/>
          <p:cNvSpPr txBox="1">
            <a:spLocks noChangeArrowheads="1"/>
          </p:cNvSpPr>
          <p:nvPr/>
        </p:nvSpPr>
        <p:spPr bwMode="auto">
          <a:xfrm>
            <a:off x="2971800" y="5715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4" name="Text Box 14"/>
          <p:cNvSpPr txBox="1">
            <a:spLocks noChangeArrowheads="1"/>
          </p:cNvSpPr>
          <p:nvPr/>
        </p:nvSpPr>
        <p:spPr bwMode="auto">
          <a:xfrm>
            <a:off x="7467600" y="54102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5" name="Text Box 15"/>
          <p:cNvSpPr txBox="1">
            <a:spLocks noChangeArrowheads="1"/>
          </p:cNvSpPr>
          <p:nvPr/>
        </p:nvSpPr>
        <p:spPr bwMode="auto">
          <a:xfrm>
            <a:off x="7800975" y="3581400"/>
            <a:ext cx="914400" cy="396875"/>
          </a:xfrm>
          <a:prstGeom prst="rect">
            <a:avLst/>
          </a:prstGeom>
          <a:solidFill>
            <a:schemeClr val="bg1"/>
          </a:solidFill>
          <a:ln w="9525">
            <a:noFill/>
            <a:miter lim="800000"/>
            <a:headEnd/>
            <a:tailEnd/>
          </a:ln>
          <a:effectLst/>
        </p:spPr>
        <p:txBody>
          <a:bodyPr>
            <a:spAutoFit/>
          </a:bodyPr>
          <a:lstStyle/>
          <a:p>
            <a:r>
              <a:rPr lang="en-US" sz="2000" dirty="0" err="1">
                <a:solidFill>
                  <a:schemeClr val="tx1"/>
                </a:solidFill>
              </a:rPr>
              <a:t>x</a:t>
            </a:r>
            <a:r>
              <a:rPr lang="en-US" sz="2000" baseline="-14000" dirty="0" err="1">
                <a:solidFill>
                  <a:schemeClr val="tx1"/>
                </a:solidFill>
              </a:rPr>
              <a:t>Bjorken</a:t>
            </a:r>
            <a:endParaRPr lang="en-US" sz="2000" baseline="-14000" dirty="0">
              <a:solidFill>
                <a:schemeClr val="tx1"/>
              </a:solidFill>
            </a:endParaRPr>
          </a:p>
        </p:txBody>
      </p:sp>
      <p:sp>
        <p:nvSpPr>
          <p:cNvPr id="1239056" name="Text Box 16"/>
          <p:cNvSpPr txBox="1">
            <a:spLocks noChangeArrowheads="1"/>
          </p:cNvSpPr>
          <p:nvPr/>
        </p:nvSpPr>
        <p:spPr bwMode="auto">
          <a:xfrm>
            <a:off x="7543800" y="3429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7" name="Text Box 17"/>
          <p:cNvSpPr txBox="1">
            <a:spLocks noChangeArrowheads="1"/>
          </p:cNvSpPr>
          <p:nvPr/>
        </p:nvSpPr>
        <p:spPr bwMode="auto">
          <a:xfrm>
            <a:off x="8534400" y="3429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8" name="Text Box 18"/>
          <p:cNvSpPr txBox="1">
            <a:spLocks noChangeArrowheads="1"/>
          </p:cNvSpPr>
          <p:nvPr/>
        </p:nvSpPr>
        <p:spPr bwMode="auto">
          <a:xfrm>
            <a:off x="7972425" y="4329113"/>
            <a:ext cx="850900"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Valence</a:t>
            </a:r>
          </a:p>
        </p:txBody>
      </p:sp>
      <p:sp>
        <p:nvSpPr>
          <p:cNvPr id="1239059" name="Text Box 19"/>
          <p:cNvSpPr txBox="1">
            <a:spLocks noChangeArrowheads="1"/>
          </p:cNvSpPr>
          <p:nvPr/>
        </p:nvSpPr>
        <p:spPr bwMode="auto">
          <a:xfrm>
            <a:off x="7289800" y="3854450"/>
            <a:ext cx="477838"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Sea</a:t>
            </a:r>
          </a:p>
        </p:txBody>
      </p:sp>
      <p:sp>
        <p:nvSpPr>
          <p:cNvPr id="1239060" name="Rectangle 20"/>
          <p:cNvSpPr>
            <a:spLocks noChangeArrowheads="1"/>
          </p:cNvSpPr>
          <p:nvPr/>
        </p:nvSpPr>
        <p:spPr bwMode="auto">
          <a:xfrm>
            <a:off x="7696200" y="3962400"/>
            <a:ext cx="381000" cy="152400"/>
          </a:xfrm>
          <a:prstGeom prst="rect">
            <a:avLst/>
          </a:prstGeom>
          <a:solidFill>
            <a:schemeClr val="bg1"/>
          </a:solidFill>
          <a:ln w="9525">
            <a:noFill/>
            <a:miter lim="800000"/>
            <a:headEnd/>
            <a:tailEnd/>
          </a:ln>
          <a:effectLst/>
        </p:spPr>
        <p:txBody>
          <a:bodyPr wrap="none" anchor="ctr"/>
          <a:lstStyle/>
          <a:p>
            <a:endParaRPr lang="en-US"/>
          </a:p>
        </p:txBody>
      </p:sp>
      <p:sp>
        <p:nvSpPr>
          <p:cNvPr id="1239061" name="Text Box 21"/>
          <p:cNvSpPr txBox="1">
            <a:spLocks noChangeArrowheads="1"/>
          </p:cNvSpPr>
          <p:nvPr/>
        </p:nvSpPr>
        <p:spPr bwMode="auto">
          <a:xfrm>
            <a:off x="276225" y="2400300"/>
            <a:ext cx="161925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A point particle</a:t>
            </a:r>
          </a:p>
        </p:txBody>
      </p:sp>
      <p:sp>
        <p:nvSpPr>
          <p:cNvPr id="1239062" name="Text Box 22"/>
          <p:cNvSpPr txBox="1">
            <a:spLocks noChangeArrowheads="1"/>
          </p:cNvSpPr>
          <p:nvPr/>
        </p:nvSpPr>
        <p:spPr bwMode="auto">
          <a:xfrm>
            <a:off x="260350" y="4176713"/>
            <a:ext cx="1720850" cy="366712"/>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valence quarks</a:t>
            </a:r>
          </a:p>
        </p:txBody>
      </p:sp>
      <p:sp>
        <p:nvSpPr>
          <p:cNvPr id="1239063" name="Text Box 23"/>
          <p:cNvSpPr txBox="1">
            <a:spLocks noChangeArrowheads="1"/>
          </p:cNvSpPr>
          <p:nvPr/>
        </p:nvSpPr>
        <p:spPr bwMode="auto">
          <a:xfrm>
            <a:off x="4660900" y="2009775"/>
            <a:ext cx="23495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bound valence quarks</a:t>
            </a:r>
          </a:p>
        </p:txBody>
      </p:sp>
      <p:sp>
        <p:nvSpPr>
          <p:cNvPr id="1239065" name="Text Box 25"/>
          <p:cNvSpPr txBox="1">
            <a:spLocks noChangeArrowheads="1"/>
          </p:cNvSpPr>
          <p:nvPr/>
        </p:nvSpPr>
        <p:spPr bwMode="auto">
          <a:xfrm>
            <a:off x="6205538" y="5535613"/>
            <a:ext cx="731837" cy="304800"/>
          </a:xfrm>
          <a:prstGeom prst="rect">
            <a:avLst/>
          </a:prstGeom>
          <a:solidFill>
            <a:schemeClr val="bg1"/>
          </a:solidFill>
          <a:ln w="9525">
            <a:noFill/>
            <a:miter lim="800000"/>
            <a:headEnd/>
            <a:tailEnd/>
          </a:ln>
          <a:effectLst/>
        </p:spPr>
        <p:txBody>
          <a:bodyPr wrap="none">
            <a:spAutoFit/>
          </a:bodyPr>
          <a:lstStyle/>
          <a:p>
            <a:r>
              <a:rPr lang="en-US" sz="1400">
                <a:solidFill>
                  <a:schemeClr val="tx1"/>
                </a:solidFill>
              </a:rPr>
              <a:t>Small x</a:t>
            </a:r>
          </a:p>
        </p:txBody>
      </p:sp>
      <p:sp>
        <p:nvSpPr>
          <p:cNvPr id="1239066" name="Text Box 26"/>
          <p:cNvSpPr txBox="1">
            <a:spLocks noChangeArrowheads="1"/>
          </p:cNvSpPr>
          <p:nvPr/>
        </p:nvSpPr>
        <p:spPr bwMode="auto">
          <a:xfrm>
            <a:off x="787400" y="1066800"/>
            <a:ext cx="7219220" cy="769441"/>
          </a:xfrm>
          <a:prstGeom prst="rect">
            <a:avLst/>
          </a:prstGeom>
          <a:noFill/>
          <a:ln w="9525">
            <a:noFill/>
            <a:miter lim="800000"/>
            <a:headEnd/>
            <a:tailEnd/>
          </a:ln>
          <a:effectLst/>
        </p:spPr>
        <p:txBody>
          <a:bodyPr wrap="none">
            <a:spAutoFit/>
          </a:bodyPr>
          <a:lstStyle/>
          <a:p>
            <a:r>
              <a:rPr lang="en-US" sz="2200" dirty="0">
                <a:solidFill>
                  <a:srgbClr val="FFFFCC"/>
                </a:solidFill>
              </a:rPr>
              <a:t>What momentum fraction would the scattering particle carry </a:t>
            </a:r>
          </a:p>
          <a:p>
            <a:r>
              <a:rPr lang="en-US" sz="2200" dirty="0">
                <a:solidFill>
                  <a:srgbClr val="FFFFCC"/>
                </a:solidFill>
              </a:rPr>
              <a:t>if the proton were made of …</a:t>
            </a:r>
          </a:p>
        </p:txBody>
      </p:sp>
      <p:sp>
        <p:nvSpPr>
          <p:cNvPr id="1239068" name="Rectangle 28"/>
          <p:cNvSpPr>
            <a:spLocks noChangeArrowheads="1"/>
          </p:cNvSpPr>
          <p:nvPr/>
        </p:nvSpPr>
        <p:spPr bwMode="auto">
          <a:xfrm>
            <a:off x="7216775" y="4267200"/>
            <a:ext cx="457200" cy="1096963"/>
          </a:xfrm>
          <a:prstGeom prst="rect">
            <a:avLst/>
          </a:prstGeom>
          <a:solidFill>
            <a:schemeClr val="bg1"/>
          </a:solidFill>
          <a:ln w="9525">
            <a:noFill/>
            <a:miter lim="800000"/>
            <a:headEnd/>
            <a:tailEnd/>
          </a:ln>
          <a:effectLst/>
        </p:spPr>
        <p:txBody>
          <a:bodyPr wrap="none" anchor="ctr"/>
          <a:lstStyle/>
          <a:p>
            <a:endParaRPr lang="en-US"/>
          </a:p>
        </p:txBody>
      </p:sp>
      <p:sp>
        <p:nvSpPr>
          <p:cNvPr id="31" name="Rectangle 30"/>
          <p:cNvSpPr/>
          <p:nvPr/>
        </p:nvSpPr>
        <p:spPr>
          <a:xfrm>
            <a:off x="4876800" y="3795932"/>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64" name="Text Box 24"/>
          <p:cNvSpPr txBox="1">
            <a:spLocks noChangeArrowheads="1"/>
          </p:cNvSpPr>
          <p:nvPr/>
        </p:nvSpPr>
        <p:spPr bwMode="auto">
          <a:xfrm>
            <a:off x="4670645" y="3575447"/>
            <a:ext cx="2970237" cy="615553"/>
          </a:xfrm>
          <a:prstGeom prst="rect">
            <a:avLst/>
          </a:prstGeom>
          <a:noFill/>
          <a:ln w="9525">
            <a:noFill/>
            <a:miter lim="800000"/>
            <a:headEnd/>
            <a:tailEnd/>
          </a:ln>
          <a:effectLst/>
        </p:spPr>
        <p:txBody>
          <a:bodyPr wrap="none">
            <a:spAutoFit/>
          </a:bodyPr>
          <a:lstStyle/>
          <a:p>
            <a:r>
              <a:rPr lang="en-US" sz="1700" dirty="0">
                <a:solidFill>
                  <a:schemeClr val="tx1"/>
                </a:solidFill>
              </a:rPr>
              <a:t>3 bound valence quarks </a:t>
            </a:r>
            <a:r>
              <a:rPr lang="en-US" sz="1700" dirty="0" smtClean="0"/>
              <a:t>+ some</a:t>
            </a:r>
            <a:endParaRPr lang="en-US" sz="1700" dirty="0">
              <a:solidFill>
                <a:schemeClr val="tx1"/>
              </a:solidFill>
            </a:endParaRPr>
          </a:p>
          <a:p>
            <a:r>
              <a:rPr lang="en-US" sz="1700" dirty="0" smtClean="0"/>
              <a:t>low-momentum</a:t>
            </a:r>
            <a:r>
              <a:rPr lang="en-US" sz="1700" dirty="0" smtClean="0">
                <a:solidFill>
                  <a:schemeClr val="tx1"/>
                </a:solidFill>
              </a:rPr>
              <a:t> </a:t>
            </a:r>
            <a:r>
              <a:rPr lang="en-US" sz="1700" dirty="0">
                <a:solidFill>
                  <a:schemeClr val="tx1"/>
                </a:solidFill>
              </a:rPr>
              <a:t>sea quarks</a:t>
            </a:r>
          </a:p>
        </p:txBody>
      </p:sp>
      <p:sp>
        <p:nvSpPr>
          <p:cNvPr id="3" name="Slide Number Placeholder 2"/>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C. Aidala, Notre Dame, January 29, 2014</a:t>
            </a:r>
            <a:endParaRPr lang="en-US"/>
          </a:p>
        </p:txBody>
      </p:sp>
      <p:sp>
        <p:nvSpPr>
          <p:cNvPr id="1169410" name="Rectangle 2"/>
          <p:cNvSpPr>
            <a:spLocks noGrp="1" noChangeArrowheads="1"/>
          </p:cNvSpPr>
          <p:nvPr>
            <p:ph type="title"/>
          </p:nvPr>
        </p:nvSpPr>
        <p:spPr/>
        <p:txBody>
          <a:bodyPr>
            <a:normAutofit fontScale="90000"/>
          </a:bodyPr>
          <a:lstStyle/>
          <a:p>
            <a:r>
              <a:rPr lang="en-US" sz="3400" dirty="0"/>
              <a:t>Decades of </a:t>
            </a:r>
            <a:r>
              <a:rPr lang="en-US" sz="3400" dirty="0" smtClean="0"/>
              <a:t>deep-inelastic lepton-nucleon scattering data</a:t>
            </a:r>
            <a:r>
              <a:rPr lang="en-US" sz="3400" dirty="0"/>
              <a:t>: What </a:t>
            </a:r>
            <a:r>
              <a:rPr lang="en-US" sz="3400" dirty="0" smtClean="0"/>
              <a:t>have we </a:t>
            </a:r>
            <a:r>
              <a:rPr lang="en-US" sz="3400" dirty="0"/>
              <a:t>l</a:t>
            </a:r>
            <a:r>
              <a:rPr lang="en-US" sz="3400" dirty="0" smtClean="0"/>
              <a:t>earned</a:t>
            </a:r>
            <a:r>
              <a:rPr lang="en-US" sz="3400" dirty="0"/>
              <a:t>?</a:t>
            </a:r>
          </a:p>
        </p:txBody>
      </p:sp>
      <p:sp>
        <p:nvSpPr>
          <p:cNvPr id="1169411" name="Rectangle 3"/>
          <p:cNvSpPr>
            <a:spLocks noGrp="1" noChangeArrowheads="1"/>
          </p:cNvSpPr>
          <p:nvPr>
            <p:ph type="body" sz="half" idx="1"/>
          </p:nvPr>
        </p:nvSpPr>
        <p:spPr>
          <a:xfrm>
            <a:off x="228600" y="1828800"/>
            <a:ext cx="4267200" cy="4495800"/>
          </a:xfrm>
        </p:spPr>
        <p:txBody>
          <a:bodyPr/>
          <a:lstStyle/>
          <a:p>
            <a:r>
              <a:rPr lang="en-US" sz="2800" dirty="0"/>
              <a:t>Wealth of data largely thanks to proton-electron collider, HERA, in Hamburg, which </a:t>
            </a:r>
            <a:r>
              <a:rPr lang="en-US" sz="2800" dirty="0" smtClean="0"/>
              <a:t>run 1992-2007</a:t>
            </a:r>
            <a:endParaRPr lang="en-US" sz="2800" dirty="0"/>
          </a:p>
          <a:p>
            <a:r>
              <a:rPr lang="en-US" sz="2800" dirty="0"/>
              <a:t>Rich structure at low </a:t>
            </a:r>
            <a:r>
              <a:rPr lang="en-US" sz="2800" i="1" dirty="0"/>
              <a:t>x</a:t>
            </a:r>
          </a:p>
          <a:p>
            <a:r>
              <a:rPr lang="en-US" sz="2800" dirty="0"/>
              <a:t>Half proton’s linear momentum carried by gluons!</a:t>
            </a:r>
          </a:p>
        </p:txBody>
      </p:sp>
      <p:sp>
        <p:nvSpPr>
          <p:cNvPr id="1169413" name="Text Box 5"/>
          <p:cNvSpPr txBox="1">
            <a:spLocks noChangeArrowheads="1"/>
          </p:cNvSpPr>
          <p:nvPr/>
        </p:nvSpPr>
        <p:spPr bwMode="auto">
          <a:xfrm>
            <a:off x="5529263" y="5562600"/>
            <a:ext cx="2800350" cy="427038"/>
          </a:xfrm>
          <a:prstGeom prst="rect">
            <a:avLst/>
          </a:prstGeom>
          <a:noFill/>
          <a:ln w="9525">
            <a:noFill/>
            <a:miter lim="800000"/>
            <a:headEnd/>
            <a:tailEnd/>
          </a:ln>
          <a:effectLst/>
        </p:spPr>
        <p:txBody>
          <a:bodyPr wrap="none">
            <a:spAutoFit/>
          </a:bodyPr>
          <a:lstStyle/>
          <a:p>
            <a:r>
              <a:rPr lang="en-US" sz="2200">
                <a:solidFill>
                  <a:srgbClr val="FFFFCC"/>
                </a:solidFill>
              </a:rPr>
              <a:t>PRD67, 012007 (2003)</a:t>
            </a:r>
          </a:p>
        </p:txBody>
      </p:sp>
      <p:pic>
        <p:nvPicPr>
          <p:cNvPr id="1169412" name="Picture 4"/>
          <p:cNvPicPr>
            <a:picLocks noChangeAspect="1" noChangeArrowheads="1"/>
          </p:cNvPicPr>
          <p:nvPr/>
        </p:nvPicPr>
        <p:blipFill>
          <a:blip r:embed="rId4" cstate="print"/>
          <a:srcRect/>
          <a:stretch>
            <a:fillRect/>
          </a:stretch>
        </p:blipFill>
        <p:spPr bwMode="auto">
          <a:xfrm>
            <a:off x="4859338" y="1066800"/>
            <a:ext cx="3903662" cy="4419600"/>
          </a:xfrm>
          <a:prstGeom prst="rect">
            <a:avLst/>
          </a:prstGeom>
          <a:noFill/>
          <a:ln w="9525">
            <a:noFill/>
            <a:miter lim="800000"/>
            <a:headEnd/>
            <a:tailEnd/>
          </a:ln>
          <a:effectLst/>
        </p:spPr>
      </p:pic>
      <p:pic>
        <p:nvPicPr>
          <p:cNvPr id="1169415" name="Picture 7"/>
          <p:cNvPicPr>
            <a:picLocks noChangeAspect="1" noChangeArrowheads="1"/>
          </p:cNvPicPr>
          <p:nvPr/>
        </p:nvPicPr>
        <p:blipFill>
          <a:blip r:embed="rId5" cstate="print"/>
          <a:srcRect/>
          <a:stretch>
            <a:fillRect/>
          </a:stretch>
        </p:blipFill>
        <p:spPr bwMode="auto">
          <a:xfrm>
            <a:off x="4840288" y="10668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2192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Grp="1" noChangeAspect="1"/>
          </p:cNvGraphicFramePr>
          <p:nvPr>
            <p:ph sz="half" idx="2"/>
            <p:extLst>
              <p:ext uri="{D42A27DB-BD31-4B8C-83A1-F6EECF244321}">
                <p14:modId xmlns:p14="http://schemas.microsoft.com/office/powerpoint/2010/main" val="3281337188"/>
              </p:ext>
            </p:extLst>
          </p:nvPr>
        </p:nvGraphicFramePr>
        <p:xfrm>
          <a:off x="33338" y="1155700"/>
          <a:ext cx="4767262" cy="673100"/>
        </p:xfrm>
        <a:graphic>
          <a:graphicData uri="http://schemas.openxmlformats.org/presentationml/2006/ole">
            <mc:AlternateContent xmlns:mc="http://schemas.openxmlformats.org/markup-compatibility/2006">
              <mc:Choice xmlns:v="urn:schemas-microsoft-com:vml" Requires="v">
                <p:oleObj spid="_x0000_s67678" name="Equation" r:id="rId6" imgW="3606480" imgH="507960" progId="Equation.3">
                  <p:embed/>
                </p:oleObj>
              </mc:Choice>
              <mc:Fallback>
                <p:oleObj name="Equation" r:id="rId6" imgW="3606480" imgH="50796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1155700"/>
                        <a:ext cx="4767262" cy="673100"/>
                      </a:xfrm>
                      <a:prstGeom prst="rect">
                        <a:avLst/>
                      </a:prstGeom>
                      <a:solidFill>
                        <a:schemeClr val="bg1"/>
                      </a:solidFill>
                    </p:spPr>
                  </p:pic>
                </p:oleObj>
              </mc:Fallback>
            </mc:AlternateContent>
          </a:graphicData>
        </a:graphic>
      </p:graphicFrame>
      <p:sp>
        <p:nvSpPr>
          <p:cNvPr id="2" name="Slide Number Placeholder 1"/>
          <p:cNvSpPr>
            <a:spLocks noGrp="1"/>
          </p:cNvSpPr>
          <p:nvPr>
            <p:ph type="sldNum" sz="quarter" idx="12"/>
          </p:nvPr>
        </p:nvSpPr>
        <p:spPr/>
        <p:txBody>
          <a:bodyPr/>
          <a:lstStyle/>
          <a:p>
            <a:fld id="{33787017-3038-4AF4-9EAC-D148795E31DD}" type="slidenum">
              <a:rPr lang="en-US" smtClean="0"/>
              <a:pPr/>
              <a:t>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69416"/>
                                        </p:tgtEl>
                                      </p:cBhvr>
                                    </p:animEffect>
                                    <p:set>
                                      <p:cBhvr>
                                        <p:cTn id="12" dur="1" fill="hold">
                                          <p:stCondLst>
                                            <p:cond delay="499"/>
                                          </p:stCondLst>
                                        </p:cTn>
                                        <p:tgtEl>
                                          <p:spTgt spid="1169416"/>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1169415"/>
                                        </p:tgtEl>
                                      </p:cBhvr>
                                    </p:animEffect>
                                    <p:set>
                                      <p:cBhvr>
                                        <p:cTn id="15" dur="1" fill="hold">
                                          <p:stCondLst>
                                            <p:cond delay="499"/>
                                          </p:stCondLst>
                                        </p:cTn>
                                        <p:tgtEl>
                                          <p:spTgt spid="1169415"/>
                                        </p:tgtEl>
                                        <p:attrNameLst>
                                          <p:attrName>style.visibility</p:attrName>
                                        </p:attrNameLst>
                                      </p:cBhvr>
                                      <p:to>
                                        <p:strVal val="hidden"/>
                                      </p:to>
                                    </p:se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169412"/>
                                        </p:tgtEl>
                                        <p:attrNameLst>
                                          <p:attrName>style.visibility</p:attrName>
                                        </p:attrNameLst>
                                      </p:cBhvr>
                                      <p:to>
                                        <p:strVal val="visible"/>
                                      </p:to>
                                    </p:set>
                                    <p:animEffect transition="in" filter="blinds(horizontal)">
                                      <p:cBhvr>
                                        <p:cTn id="19" dur="500"/>
                                        <p:tgtEl>
                                          <p:spTgt spid="116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dirty="0" smtClean="0"/>
              <a:t>C. Aidala, Notre Dame, January 29, 2014</a:t>
            </a:r>
            <a:endParaRPr lang="en-US" dirty="0"/>
          </a:p>
        </p:txBody>
      </p:sp>
      <p:sp>
        <p:nvSpPr>
          <p:cNvPr id="1173506" name="Rectangle 2"/>
          <p:cNvSpPr>
            <a:spLocks noGrp="1" noChangeArrowheads="1"/>
          </p:cNvSpPr>
          <p:nvPr>
            <p:ph type="title"/>
          </p:nvPr>
        </p:nvSpPr>
        <p:spPr/>
        <p:txBody>
          <a:bodyPr>
            <a:normAutofit fontScale="90000"/>
          </a:bodyPr>
          <a:lstStyle/>
          <a:p>
            <a:r>
              <a:rPr lang="en-US" sz="4000" dirty="0"/>
              <a:t>And a </a:t>
            </a:r>
            <a:r>
              <a:rPr lang="en-US" sz="4000" dirty="0" smtClean="0"/>
              <a:t>(relatively</a:t>
            </a:r>
            <a:r>
              <a:rPr lang="en-US" sz="4000" dirty="0"/>
              <a:t>) </a:t>
            </a:r>
            <a:r>
              <a:rPr lang="en-US" sz="4000" dirty="0" smtClean="0"/>
              <a:t>recent surprise </a:t>
            </a:r>
            <a:r>
              <a:rPr lang="en-US" sz="4000" dirty="0"/>
              <a:t>f</a:t>
            </a:r>
            <a:r>
              <a:rPr lang="en-US" sz="4000" dirty="0" smtClean="0"/>
              <a:t>rom </a:t>
            </a:r>
            <a:br>
              <a:rPr lang="en-US" sz="4000" dirty="0" smtClean="0"/>
            </a:br>
            <a:r>
              <a:rPr lang="en-US" sz="4000" dirty="0" err="1" smtClean="0"/>
              <a:t>p+p</a:t>
            </a:r>
            <a:r>
              <a:rPr lang="en-US" sz="4000" dirty="0"/>
              <a:t>, </a:t>
            </a:r>
            <a:r>
              <a:rPr lang="en-US" sz="4000" dirty="0" err="1"/>
              <a:t>p+d</a:t>
            </a:r>
            <a:r>
              <a:rPr lang="en-US" sz="4000" dirty="0"/>
              <a:t> </a:t>
            </a:r>
            <a:r>
              <a:rPr lang="en-US" sz="4000" dirty="0" smtClean="0"/>
              <a:t>collisions</a:t>
            </a:r>
            <a:endParaRPr lang="en-US" sz="4000" dirty="0"/>
          </a:p>
        </p:txBody>
      </p:sp>
      <p:sp>
        <p:nvSpPr>
          <p:cNvPr id="1173507" name="Rectangle 3"/>
          <p:cNvSpPr>
            <a:spLocks noGrp="1" noChangeArrowheads="1"/>
          </p:cNvSpPr>
          <p:nvPr>
            <p:ph type="body" sz="half" idx="1"/>
          </p:nvPr>
        </p:nvSpPr>
        <p:spPr>
          <a:xfrm>
            <a:off x="152400" y="1371600"/>
            <a:ext cx="4495800" cy="4953000"/>
          </a:xfrm>
        </p:spPr>
        <p:txBody>
          <a:bodyPr>
            <a:normAutofit fontScale="85000" lnSpcReduction="20000"/>
          </a:bodyPr>
          <a:lstStyle/>
          <a:p>
            <a:pPr>
              <a:lnSpc>
                <a:spcPct val="90000"/>
              </a:lnSpc>
            </a:pPr>
            <a:r>
              <a:rPr lang="en-US" sz="2800" dirty="0" err="1"/>
              <a:t>Fermilab</a:t>
            </a:r>
            <a:r>
              <a:rPr lang="en-US" sz="2800" dirty="0"/>
              <a:t> Experiment 866 used proton-hydrogen and proton-deuterium collisions to probe nucleon structure via the </a:t>
            </a:r>
            <a:r>
              <a:rPr lang="en-US" sz="2800" dirty="0" err="1"/>
              <a:t>Drell</a:t>
            </a:r>
            <a:r>
              <a:rPr lang="en-US" sz="2800" dirty="0"/>
              <a:t>-Yan process </a:t>
            </a:r>
          </a:p>
          <a:p>
            <a:pPr>
              <a:lnSpc>
                <a:spcPct val="90000"/>
              </a:lnSpc>
            </a:pPr>
            <a:endParaRPr lang="en-US" sz="2800" dirty="0"/>
          </a:p>
          <a:p>
            <a:pPr>
              <a:lnSpc>
                <a:spcPct val="90000"/>
              </a:lnSpc>
            </a:pPr>
            <a:r>
              <a:rPr lang="en-US" sz="2800" dirty="0" smtClean="0"/>
              <a:t>Would expect anti-up/anti-down ratio of 1 if sea quarks are only generated dynamically by gluon splitting into quark-antiquark pairs</a:t>
            </a:r>
          </a:p>
          <a:p>
            <a:pPr>
              <a:lnSpc>
                <a:spcPct val="90000"/>
              </a:lnSpc>
            </a:pPr>
            <a:r>
              <a:rPr lang="en-US" sz="2800" dirty="0" smtClean="0"/>
              <a:t>Measured flavor </a:t>
            </a:r>
            <a:r>
              <a:rPr lang="en-US" sz="2800" dirty="0"/>
              <a:t>asymmetry in the quark </a:t>
            </a:r>
            <a:r>
              <a:rPr lang="en-US" sz="2800" dirty="0" smtClean="0"/>
              <a:t>sea, </a:t>
            </a:r>
            <a:r>
              <a:rPr lang="en-US" sz="2800" dirty="0"/>
              <a:t>with striking </a:t>
            </a:r>
            <a:r>
              <a:rPr lang="en-US" sz="2800" i="1" dirty="0"/>
              <a:t>x</a:t>
            </a:r>
            <a:r>
              <a:rPr lang="en-US" sz="2800" dirty="0"/>
              <a:t> </a:t>
            </a:r>
            <a:r>
              <a:rPr lang="en-US" sz="2800" dirty="0" smtClean="0"/>
              <a:t>behavior</a:t>
            </a:r>
          </a:p>
          <a:p>
            <a:pPr>
              <a:lnSpc>
                <a:spcPct val="90000"/>
              </a:lnSpc>
            </a:pPr>
            <a:r>
              <a:rPr lang="en-US" sz="2800" dirty="0" smtClean="0"/>
              <a:t>Indicates some kind of “primordial” sea quarks!</a:t>
            </a:r>
            <a:endParaRPr lang="en-US" sz="2800" dirty="0"/>
          </a:p>
        </p:txBody>
      </p:sp>
      <p:pic>
        <p:nvPicPr>
          <p:cNvPr id="1173510" name="Picture 6"/>
          <p:cNvPicPr>
            <a:picLocks noChangeAspect="1" noChangeArrowheads="1"/>
          </p:cNvPicPr>
          <p:nvPr/>
        </p:nvPicPr>
        <p:blipFill>
          <a:blip r:embed="rId4" cstate="print"/>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5462588" y="5738813"/>
            <a:ext cx="2800350" cy="427037"/>
          </a:xfrm>
          <a:prstGeom prst="rect">
            <a:avLst/>
          </a:prstGeom>
          <a:noFill/>
          <a:ln w="9525">
            <a:noFill/>
            <a:miter lim="800000"/>
            <a:headEnd/>
            <a:tailEnd/>
          </a:ln>
          <a:effectLst/>
        </p:spPr>
        <p:txBody>
          <a:bodyPr wrap="none">
            <a:spAutoFit/>
          </a:bodyPr>
          <a:lstStyle/>
          <a:p>
            <a:r>
              <a:rPr lang="en-US" sz="2200" dirty="0">
                <a:solidFill>
                  <a:srgbClr val="FFFFCC"/>
                </a:solidFill>
              </a:rPr>
              <a:t>PRD64, 052002 (2001)</a:t>
            </a:r>
          </a:p>
        </p:txBody>
      </p:sp>
      <p:graphicFrame>
        <p:nvGraphicFramePr>
          <p:cNvPr id="1173512" name="Object 8"/>
          <p:cNvGraphicFramePr>
            <a:graphicFrameLocks noGrp="1" noChangeAspect="1"/>
          </p:cNvGraphicFramePr>
          <p:nvPr>
            <p:ph sz="half" idx="2"/>
            <p:extLst>
              <p:ext uri="{D42A27DB-BD31-4B8C-83A1-F6EECF244321}">
                <p14:modId xmlns:p14="http://schemas.microsoft.com/office/powerpoint/2010/main" val="2022386260"/>
              </p:ext>
            </p:extLst>
          </p:nvPr>
        </p:nvGraphicFramePr>
        <p:xfrm>
          <a:off x="990600" y="2514600"/>
          <a:ext cx="2819400" cy="611188"/>
        </p:xfrm>
        <a:graphic>
          <a:graphicData uri="http://schemas.openxmlformats.org/presentationml/2006/ole">
            <mc:AlternateContent xmlns:mc="http://schemas.openxmlformats.org/markup-compatibility/2006">
              <mc:Choice xmlns:v="urn:schemas-microsoft-com:vml" Requires="v">
                <p:oleObj spid="_x0000_s68794" name="Equation" r:id="rId5" imgW="1054080" imgH="228600" progId="Equation.3">
                  <p:embed/>
                </p:oleObj>
              </mc:Choice>
              <mc:Fallback>
                <p:oleObj name="Equation" r:id="rId5" imgW="1054080" imgH="2286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514600"/>
                        <a:ext cx="2819400" cy="611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5867400" y="1676400"/>
          <a:ext cx="520700" cy="662709"/>
        </p:xfrm>
        <a:graphic>
          <a:graphicData uri="http://schemas.openxmlformats.org/presentationml/2006/ole">
            <mc:AlternateContent xmlns:mc="http://schemas.openxmlformats.org/markup-compatibility/2006">
              <mc:Choice xmlns:v="urn:schemas-microsoft-com:vml" Requires="v">
                <p:oleObj spid="_x0000_s68795" name="Equation" r:id="rId7" imgW="279360" imgH="355320" progId="Equation.3">
                  <p:embed/>
                </p:oleObj>
              </mc:Choice>
              <mc:Fallback>
                <p:oleObj name="Equation" r:id="rId7" imgW="279360" imgH="35532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676400"/>
                        <a:ext cx="520700" cy="662709"/>
                      </a:xfrm>
                      <a:prstGeom prst="rect">
                        <a:avLst/>
                      </a:prstGeom>
                      <a:solidFill>
                        <a:schemeClr val="bg1"/>
                      </a:solidFill>
                    </p:spPr>
                  </p:pic>
                </p:oleObj>
              </mc:Fallback>
            </mc:AlternateContent>
          </a:graphicData>
        </a:graphic>
      </p:graphicFrame>
      <p:cxnSp>
        <p:nvCxnSpPr>
          <p:cNvPr id="3" name="Straight Connector 2"/>
          <p:cNvCxnSpPr/>
          <p:nvPr/>
        </p:nvCxnSpPr>
        <p:spPr>
          <a:xfrm>
            <a:off x="5562600" y="3502152"/>
            <a:ext cx="2895600" cy="0"/>
          </a:xfrm>
          <a:prstGeom prst="line">
            <a:avLst/>
          </a:prstGeom>
        </p:spPr>
        <p:style>
          <a:lnRef idx="1">
            <a:schemeClr val="accent1"/>
          </a:lnRef>
          <a:fillRef idx="0">
            <a:schemeClr val="accent1"/>
          </a:fillRef>
          <a:effectRef idx="0">
            <a:schemeClr val="accent1"/>
          </a:effectRef>
          <a:fontRef idx="minor">
            <a:schemeClr val="tx1"/>
          </a:fontRef>
        </p:style>
      </p:cxnSp>
      <p:sp>
        <p:nvSpPr>
          <p:cNvPr id="1173514" name="Text Box 10"/>
          <p:cNvSpPr txBox="1">
            <a:spLocks noChangeArrowheads="1"/>
          </p:cNvSpPr>
          <p:nvPr/>
        </p:nvSpPr>
        <p:spPr bwMode="auto">
          <a:xfrm>
            <a:off x="838200" y="2806700"/>
            <a:ext cx="7224932" cy="1692771"/>
          </a:xfrm>
          <a:prstGeom prst="rect">
            <a:avLst/>
          </a:prstGeom>
          <a:solidFill>
            <a:srgbClr val="00FFFF"/>
          </a:solidFill>
          <a:ln w="9525">
            <a:solidFill>
              <a:schemeClr val="tx1"/>
            </a:solidFill>
            <a:miter lim="800000"/>
            <a:headEnd/>
            <a:tailEnd/>
          </a:ln>
          <a:effectLst/>
        </p:spPr>
        <p:txBody>
          <a:bodyPr wrap="square">
            <a:spAutoFit/>
          </a:bodyPr>
          <a:lstStyle/>
          <a:p>
            <a:r>
              <a:rPr lang="en-US" sz="2600" i="1" dirty="0">
                <a:solidFill>
                  <a:schemeClr val="tx1"/>
                </a:solidFill>
                <a:latin typeface="Times New Roman" pitchFamily="18" charset="0"/>
                <a:cs typeface="Times New Roman" pitchFamily="18" charset="0"/>
              </a:rPr>
              <a:t>Hadronic collisions play a complementary role to </a:t>
            </a:r>
            <a:r>
              <a:rPr lang="en-US" sz="2600" i="1" dirty="0" smtClean="0">
                <a:latin typeface="Times New Roman" pitchFamily="18" charset="0"/>
                <a:cs typeface="Times New Roman" pitchFamily="18" charset="0"/>
              </a:rPr>
              <a:t>electron-nucleon scattering</a:t>
            </a:r>
            <a:r>
              <a:rPr lang="en-US" sz="2600" i="1" dirty="0" smtClean="0">
                <a:solidFill>
                  <a:schemeClr val="tx1"/>
                </a:solidFill>
                <a:latin typeface="Times New Roman" pitchFamily="18" charset="0"/>
                <a:cs typeface="Times New Roman" pitchFamily="18" charset="0"/>
              </a:rPr>
              <a:t> </a:t>
            </a:r>
            <a:r>
              <a:rPr lang="en-US" sz="2600" i="1" dirty="0">
                <a:solidFill>
                  <a:schemeClr val="tx1"/>
                </a:solidFill>
                <a:latin typeface="Times New Roman" pitchFamily="18" charset="0"/>
                <a:cs typeface="Times New Roman" pitchFamily="18" charset="0"/>
              </a:rPr>
              <a:t>and have let us continue to find surprises in the rich linear momentum structure of the proton, even after &gt; 40 years!</a:t>
            </a:r>
          </a:p>
        </p:txBody>
      </p:sp>
      <p:sp>
        <p:nvSpPr>
          <p:cNvPr id="4" name="Slide Number Placeholder 3"/>
          <p:cNvSpPr>
            <a:spLocks noGrp="1"/>
          </p:cNvSpPr>
          <p:nvPr>
            <p:ph type="sldNum" sz="quarter" idx="12"/>
          </p:nvPr>
        </p:nvSpPr>
        <p:spPr/>
        <p:txBody>
          <a:bodyPr/>
          <a:lstStyle/>
          <a:p>
            <a:fld id="{33787017-3038-4AF4-9EAC-D148795E31DD}" type="slidenum">
              <a:rPr lang="en-US" smtClean="0"/>
              <a:pPr/>
              <a:t>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73507">
                                            <p:txEl>
                                              <p:pRg st="2" end="2"/>
                                            </p:txEl>
                                          </p:spTgt>
                                        </p:tgtEl>
                                        <p:attrNameLst>
                                          <p:attrName>style.visibility</p:attrName>
                                        </p:attrNameLst>
                                      </p:cBhvr>
                                      <p:to>
                                        <p:strVal val="visible"/>
                                      </p:to>
                                    </p:set>
                                    <p:animEffect transition="in" filter="blinds(horizontal)">
                                      <p:cBhvr>
                                        <p:cTn id="7" dur="500"/>
                                        <p:tgtEl>
                                          <p:spTgt spid="1173507">
                                            <p:txEl>
                                              <p:pRg st="2" end="2"/>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73507">
                                            <p:txEl>
                                              <p:pRg st="3" end="3"/>
                                            </p:txEl>
                                          </p:spTgt>
                                        </p:tgtEl>
                                        <p:attrNameLst>
                                          <p:attrName>style.visibility</p:attrName>
                                        </p:attrNameLst>
                                      </p:cBhvr>
                                      <p:to>
                                        <p:strVal val="visible"/>
                                      </p:to>
                                    </p:set>
                                    <p:animEffect transition="in" filter="blinds(horizontal)">
                                      <p:cBhvr>
                                        <p:cTn id="11" dur="500"/>
                                        <p:tgtEl>
                                          <p:spTgt spid="1173507">
                                            <p:txEl>
                                              <p:pRg st="3" end="3"/>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173507">
                                            <p:txEl>
                                              <p:pRg st="4" end="4"/>
                                            </p:txEl>
                                          </p:spTgt>
                                        </p:tgtEl>
                                        <p:attrNameLst>
                                          <p:attrName>style.visibility</p:attrName>
                                        </p:attrNameLst>
                                      </p:cBhvr>
                                      <p:to>
                                        <p:strVal val="visible"/>
                                      </p:to>
                                    </p:set>
                                    <p:animEffect transition="in" filter="blinds(horizontal)">
                                      <p:cBhvr>
                                        <p:cTn id="15" dur="500"/>
                                        <p:tgtEl>
                                          <p:spTgt spid="117350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73514"/>
                                        </p:tgtEl>
                                        <p:attrNameLst>
                                          <p:attrName>style.visibility</p:attrName>
                                        </p:attrNameLst>
                                      </p:cBhvr>
                                      <p:to>
                                        <p:strVal val="visible"/>
                                      </p:to>
                                    </p:set>
                                    <p:anim calcmode="lin" valueType="num">
                                      <p:cBhvr additive="base">
                                        <p:cTn id="20" dur="500" fill="hold"/>
                                        <p:tgtEl>
                                          <p:spTgt spid="1173514"/>
                                        </p:tgtEl>
                                        <p:attrNameLst>
                                          <p:attrName>ppt_x</p:attrName>
                                        </p:attrNameLst>
                                      </p:cBhvr>
                                      <p:tavLst>
                                        <p:tav tm="0">
                                          <p:val>
                                            <p:strVal val="#ppt_x"/>
                                          </p:val>
                                        </p:tav>
                                        <p:tav tm="100000">
                                          <p:val>
                                            <p:strVal val="#ppt_x"/>
                                          </p:val>
                                        </p:tav>
                                      </p:tavLst>
                                    </p:anim>
                                    <p:anim calcmode="lin" valueType="num">
                                      <p:cBhvr additive="base">
                                        <p:cTn id="21"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14411</TotalTime>
  <Words>4312</Words>
  <Application>Microsoft Office PowerPoint</Application>
  <PresentationFormat>On-screen Show (4:3)</PresentationFormat>
  <Paragraphs>624</Paragraphs>
  <Slides>60</Slides>
  <Notes>34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60</vt:i4>
      </vt:variant>
    </vt:vector>
  </HeadingPairs>
  <TitlesOfParts>
    <vt:vector size="64" baseType="lpstr">
      <vt:lpstr>Office Theme</vt:lpstr>
      <vt:lpstr>Equation</vt:lpstr>
      <vt:lpstr>Bitmap Image</vt:lpstr>
      <vt:lpstr>Photo Editor Photo</vt:lpstr>
      <vt:lpstr>From Quarks and Gluons to the World Around Us: Advancing Quantum Chromodynamics by Probing Nucleon Structure</vt:lpstr>
      <vt:lpstr>Theory of strong interactions:  Quantum Chromodynamics</vt:lpstr>
      <vt:lpstr>How do we understand the visible matter in our universe in terms of the fundamental quarks and gluons of QCD?</vt:lpstr>
      <vt:lpstr>The proton as a QCD “laboratory”</vt:lpstr>
      <vt:lpstr>Nucleon structure:  The early years</vt:lpstr>
      <vt:lpstr>Deep-inelastic lepton-nucleon scattering:  A tool of the trade</vt:lpstr>
      <vt:lpstr>Parton distribution functions inside a nucleon:  The language we’ve developed (so far!)</vt:lpstr>
      <vt:lpstr>Decades of deep-inelastic lepton-nucleon scattering data: What have we learned?</vt:lpstr>
      <vt:lpstr>And a (relatively) recent surprise from  p+p, p+d collisions</vt:lpstr>
      <vt:lpstr>Observations with different probes allow us to learn different things!</vt:lpstr>
      <vt:lpstr>Mapping out the proton</vt:lpstr>
      <vt:lpstr>Perturbative QCD</vt:lpstr>
      <vt:lpstr>Predictive power of pQCD</vt:lpstr>
      <vt:lpstr>Factorization and universality in perturbative QCD</vt:lpstr>
      <vt:lpstr>QCD: How far have we come?</vt:lpstr>
      <vt:lpstr>Advancing into the era of quantitative QCD: Theory already forging ahead!</vt:lpstr>
      <vt:lpstr>Example: Threshold resummation to extend pQCD to lower energies </vt:lpstr>
      <vt:lpstr>Example: Phenomenological applications of a non-linear gluon saturation regime at low x</vt:lpstr>
      <vt:lpstr>Dropping the simplifying assumption of collinearity: Transverse-momentum-dependent distributions</vt:lpstr>
      <vt:lpstr>Pushing forward experimentally: Perform experimental work where quarks and gluons are relevant d.o.f. in the processes studied</vt:lpstr>
      <vt:lpstr>Evidence for variety of spin-momentum correlations in proton,  and in process of hadronization!</vt:lpstr>
      <vt:lpstr>PowerPoint Presentation</vt:lpstr>
      <vt:lpstr>Single-spin asymmetries and  the proton as a QCD “laboratory” </vt:lpstr>
      <vt:lpstr>Transversely polarized hadronic collisions:  ~40% spin-momentum correlation effects!</vt:lpstr>
      <vt:lpstr>Transverse single-spin asymmetries:  From low to high energies!</vt:lpstr>
      <vt:lpstr>Modified universality of T-odd  transverse-momentum-dependent distributions:  Color in action! </vt:lpstr>
      <vt:lpstr>What things “look” like depends on  how you “look”!</vt:lpstr>
      <vt:lpstr>The other side of the  “confinement coin”:  Formation of QCD bound states</vt:lpstr>
      <vt:lpstr>Moving beyond traditional quark and gluon fragmentation functions</vt:lpstr>
      <vt:lpstr>Evidence of other hadronization mechanisms in the presence of additional quarks and gluons </vt:lpstr>
      <vt:lpstr>Evidence of other hadronization mechanisms in the presence of additional quarks and gluons </vt:lpstr>
      <vt:lpstr>Bound states of QCD bound states: Creating nuclei (and antinuclei!)  in high-energy heavy ion collisions</vt:lpstr>
      <vt:lpstr>Physical consequences of a  gauge-invariant quantum theory:  Aharonov-Bohm (1959)</vt:lpstr>
      <vt:lpstr>Physical consequences of a  gauge-invariant quantum theory:  Aharonov-Bohm (1959)</vt:lpstr>
      <vt:lpstr>Physical consequences of a  gauge-invariant quantum theory:  Aharonov-Bohm effect in QCD!!</vt:lpstr>
      <vt:lpstr>QCD Aharonov-Bohm effect:  Color entanglement</vt:lpstr>
      <vt:lpstr>Testing the Aharonov-Bohm effect in QCD as a non-Abelian gauge theory</vt:lpstr>
      <vt:lpstr>Testing the Aharonov-Bohm effect in QCD as a non-Abelian gauge theory</vt:lpstr>
      <vt:lpstr>Consequences of QCD as a  non-Abelian gauge theory:  New predictions emerging</vt:lpstr>
      <vt:lpstr>Summary and outlook</vt:lpstr>
      <vt:lpstr>Afterword:  QCD “versus” nucleon structure? A personal perspective</vt:lpstr>
      <vt:lpstr>PowerPoint Presentation</vt:lpstr>
      <vt:lpstr>Extra</vt:lpstr>
      <vt:lpstr>Additional recent theoretical progress in QCD</vt:lpstr>
      <vt:lpstr>Nuclei: Not simple superpositions of nucleons!</vt:lpstr>
      <vt:lpstr>Testing factorization breaking with p+p comparison measurements for heavy ion physics: Unanticipated synergy between programs!</vt:lpstr>
      <vt:lpstr>Drell-Yan complementary to DIS</vt:lpstr>
      <vt:lpstr>Fermilab E906/Seaquest: A dedicated Drell-Yan experiment</vt:lpstr>
      <vt:lpstr>Fermilab E906</vt:lpstr>
      <vt:lpstr>Azimuthal dependence of unpolarized Drell-Yan cross section</vt:lpstr>
      <vt:lpstr>What about proton-induced Drell-Yan?</vt:lpstr>
      <vt:lpstr>Why did we build RHIC? </vt:lpstr>
      <vt:lpstr>RHIC as a polarized p+p collider</vt:lpstr>
      <vt:lpstr>Spin physics at RHIC</vt:lpstr>
      <vt:lpstr>PHENIX detector</vt:lpstr>
      <vt:lpstr>Effects persist up to transverse momenta of 7 GeV/c!</vt:lpstr>
      <vt:lpstr>(Not a)  Valence quark effect?</vt:lpstr>
      <vt:lpstr>Another surprise: Transverse single-spin asymmetry in eta meson production</vt:lpstr>
      <vt:lpstr>pQCD calculations for h mesons recently enabled by first-ever fragmentation function parametrization</vt:lpstr>
      <vt:lpstr>Consequences of QCD as a  non-Abelian gauge theory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Collinear pdf’s: Moving into a new era in understanding nucleon structure</dc:title>
  <dc:creator>Christine Aidala</dc:creator>
  <cp:lastModifiedBy>Aidala, Christine</cp:lastModifiedBy>
  <cp:revision>1793</cp:revision>
  <dcterms:created xsi:type="dcterms:W3CDTF">2006-08-16T00:00:00Z</dcterms:created>
  <dcterms:modified xsi:type="dcterms:W3CDTF">2014-01-29T14:49:59Z</dcterms:modified>
</cp:coreProperties>
</file>