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98" r:id="rId3"/>
    <p:sldId id="300" r:id="rId4"/>
    <p:sldId id="301" r:id="rId5"/>
    <p:sldId id="299" r:id="rId6"/>
    <p:sldId id="302" r:id="rId7"/>
    <p:sldId id="303" r:id="rId8"/>
    <p:sldId id="304" r:id="rId9"/>
    <p:sldId id="305" r:id="rId10"/>
    <p:sldId id="306" r:id="rId11"/>
    <p:sldId id="308" r:id="rId12"/>
    <p:sldId id="309" r:id="rId13"/>
    <p:sldId id="310" r:id="rId14"/>
    <p:sldId id="320" r:id="rId15"/>
    <p:sldId id="322" r:id="rId16"/>
    <p:sldId id="315" r:id="rId17"/>
    <p:sldId id="326" r:id="rId18"/>
    <p:sldId id="316" r:id="rId19"/>
    <p:sldId id="317" r:id="rId20"/>
    <p:sldId id="323" r:id="rId21"/>
    <p:sldId id="318" r:id="rId22"/>
    <p:sldId id="324" r:id="rId23"/>
    <p:sldId id="319" r:id="rId24"/>
    <p:sldId id="327" r:id="rId25"/>
    <p:sldId id="325" r:id="rId26"/>
    <p:sldId id="259" r:id="rId27"/>
    <p:sldId id="284" r:id="rId28"/>
    <p:sldId id="282" r:id="rId29"/>
    <p:sldId id="285" r:id="rId30"/>
    <p:sldId id="286" r:id="rId31"/>
    <p:sldId id="276"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CC"/>
    <a:srgbClr val="00CCFF"/>
    <a:srgbClr val="8A0000"/>
    <a:srgbClr val="990000"/>
    <a:srgbClr val="68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3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1/11/2011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FA26AE-329F-40BA-887F-D5BA9F469FC5}" type="slidenum">
              <a:rPr lang="en-US"/>
              <a:pPr/>
              <a:t>14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0EB6C0-A6AE-43A9-921E-71B304935665}" type="slidenum">
              <a:rPr lang="en-US"/>
              <a:pPr/>
              <a:t>6</a:t>
            </a:fld>
            <a:endParaRPr lang="en-US"/>
          </a:p>
        </p:txBody>
      </p:sp>
      <p:sp>
        <p:nvSpPr>
          <p:cNvPr id="1444866" name="Rectangle 2"/>
          <p:cNvSpPr>
            <a:spLocks noGrp="1" noRot="1" noChangeAspect="1" noChangeArrowheads="1" noTextEdit="1"/>
          </p:cNvSpPr>
          <p:nvPr>
            <p:ph type="sldImg"/>
          </p:nvPr>
        </p:nvSpPr>
        <p:spPr>
          <a:ln/>
        </p:spPr>
      </p:sp>
      <p:sp>
        <p:nvSpPr>
          <p:cNvPr id="1444867" name="Rectangle 3"/>
          <p:cNvSpPr>
            <a:spLocks noGrp="1" noChangeArrowheads="1"/>
          </p:cNvSpPr>
          <p:nvPr>
            <p:ph type="body" idx="1"/>
          </p:nvPr>
        </p:nvSpPr>
        <p:spPr/>
        <p:txBody>
          <a:bodyPr/>
          <a:lstStyle/>
          <a:p>
            <a:r>
              <a:rPr lang="en-US"/>
              <a:t>I’d like to close this section of my talk with what I feel is a nice story of the stimulating interplay these years between theory and experiment in transverse spin physics.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B0BDF-5860-4826-956E-2A16756C6938}" type="slidenum">
              <a:rPr lang="en-US"/>
              <a:pPr/>
              <a:t>31</a:t>
            </a:fld>
            <a:endParaRPr lang="en-US"/>
          </a:p>
        </p:txBody>
      </p:sp>
      <p:sp>
        <p:nvSpPr>
          <p:cNvPr id="1353730" name="Rectangle 2"/>
          <p:cNvSpPr>
            <a:spLocks noGrp="1" noRot="1" noChangeAspect="1" noChangeArrowheads="1" noTextEdit="1"/>
          </p:cNvSpPr>
          <p:nvPr>
            <p:ph type="sldImg"/>
          </p:nvPr>
        </p:nvSpPr>
        <p:spPr>
          <a:xfrm>
            <a:off x="1133475" y="674688"/>
            <a:ext cx="4605338" cy="3454400"/>
          </a:xfrm>
          <a:ln/>
        </p:spPr>
      </p:sp>
      <p:sp>
        <p:nvSpPr>
          <p:cNvPr id="1353731" name="Rectangle 3"/>
          <p:cNvSpPr>
            <a:spLocks noGrp="1" noChangeArrowheads="1"/>
          </p:cNvSpPr>
          <p:nvPr>
            <p:ph type="body" idx="1"/>
          </p:nvPr>
        </p:nvSpPr>
        <p:spPr>
          <a:xfrm>
            <a:off x="896217" y="4354361"/>
            <a:ext cx="5078037" cy="4128891"/>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01BEC-79A9-40A5-80EF-D014B7577D6E}" type="slidenum">
              <a:rPr lang="en-US"/>
              <a:pPr/>
              <a:t>7</a:t>
            </a:fld>
            <a:endParaRPr lang="en-US"/>
          </a:p>
        </p:txBody>
      </p:sp>
      <p:sp>
        <p:nvSpPr>
          <p:cNvPr id="1448962" name="Rectangle 2"/>
          <p:cNvSpPr>
            <a:spLocks noGrp="1" noRot="1" noChangeAspect="1" noChangeArrowheads="1" noTextEdit="1"/>
          </p:cNvSpPr>
          <p:nvPr>
            <p:ph type="sldImg"/>
          </p:nvPr>
        </p:nvSpPr>
        <p:spPr>
          <a:xfrm>
            <a:off x="1143000" y="685800"/>
            <a:ext cx="4572000" cy="3429000"/>
          </a:xfrm>
          <a:ln/>
        </p:spPr>
      </p:sp>
      <p:sp>
        <p:nvSpPr>
          <p:cNvPr id="144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5EE90-C452-4DEC-87D7-75BAA496263B}" type="slidenum">
              <a:rPr lang="en-US"/>
              <a:pPr/>
              <a:t>8</a:t>
            </a:fld>
            <a:endParaRPr lang="en-US"/>
          </a:p>
        </p:txBody>
      </p:sp>
      <p:sp>
        <p:nvSpPr>
          <p:cNvPr id="1451010" name="Rectangle 2"/>
          <p:cNvSpPr>
            <a:spLocks noGrp="1" noRot="1" noChangeAspect="1" noChangeArrowheads="1" noTextEdit="1"/>
          </p:cNvSpPr>
          <p:nvPr>
            <p:ph type="sldImg"/>
          </p:nvPr>
        </p:nvSpPr>
        <p:spPr>
          <a:ln/>
        </p:spPr>
      </p:sp>
      <p:sp>
        <p:nvSpPr>
          <p:cNvPr id="145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9</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B466AEB-58A0-453D-A796-70A931AAB5D7}" type="datetime1">
              <a:rPr lang="en-US" smtClean="0"/>
              <a:pPr/>
              <a:t>1/11/2011</a:t>
            </a:fld>
            <a:endParaRPr lang="en-US"/>
          </a:p>
        </p:txBody>
      </p:sp>
      <p:sp>
        <p:nvSpPr>
          <p:cNvPr id="5" name="Footer Placeholder 4"/>
          <p:cNvSpPr>
            <a:spLocks noGrp="1"/>
          </p:cNvSpPr>
          <p:nvPr>
            <p:ph type="ftr" sz="quarter" idx="11"/>
          </p:nvPr>
        </p:nvSpPr>
        <p:spPr/>
        <p:txBody>
          <a:bodyPr/>
          <a:lstStyle/>
          <a:p>
            <a:r>
              <a:rPr lang="en-US" smtClean="0"/>
              <a:t>C. Aidala, PHENIX Collaboration Meeting, January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2782D-EA4F-472C-AF48-EE7FDF2A967E}" type="datetime1">
              <a:rPr lang="en-US" smtClean="0"/>
              <a:pPr/>
              <a:t>1/11/2011</a:t>
            </a:fld>
            <a:endParaRPr lang="en-US"/>
          </a:p>
        </p:txBody>
      </p:sp>
      <p:sp>
        <p:nvSpPr>
          <p:cNvPr id="5" name="Footer Placeholder 4"/>
          <p:cNvSpPr>
            <a:spLocks noGrp="1"/>
          </p:cNvSpPr>
          <p:nvPr>
            <p:ph type="ftr" sz="quarter" idx="11"/>
          </p:nvPr>
        </p:nvSpPr>
        <p:spPr/>
        <p:txBody>
          <a:bodyPr/>
          <a:lstStyle/>
          <a:p>
            <a:r>
              <a:rPr lang="en-US" smtClean="0"/>
              <a:t>C. Aidala, PHENIX Collaboration Meeting, January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4BE26-A22A-4808-A05D-20992664A83C}" type="datetime1">
              <a:rPr lang="en-US" smtClean="0"/>
              <a:pPr/>
              <a:t>1/11/2011</a:t>
            </a:fld>
            <a:endParaRPr lang="en-US"/>
          </a:p>
        </p:txBody>
      </p:sp>
      <p:sp>
        <p:nvSpPr>
          <p:cNvPr id="5" name="Footer Placeholder 4"/>
          <p:cNvSpPr>
            <a:spLocks noGrp="1"/>
          </p:cNvSpPr>
          <p:nvPr>
            <p:ph type="ftr" sz="quarter" idx="11"/>
          </p:nvPr>
        </p:nvSpPr>
        <p:spPr/>
        <p:txBody>
          <a:bodyPr/>
          <a:lstStyle/>
          <a:p>
            <a:r>
              <a:rPr lang="en-US" smtClean="0"/>
              <a:t>C. Aidala, PHENIX Collaboration Meeting, January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3B5EA5CA-46D6-43DC-BD3C-5D9123AD04BE}" type="datetime1">
              <a:rPr lang="en-US" smtClean="0"/>
              <a:pPr/>
              <a:t>1/11/2011</a:t>
            </a:fld>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en-US" smtClean="0"/>
              <a:t>C. Aidala, PHENIX Collaboration Meeting, January 2011</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2F42501-B949-4497-900A-85D7539E1911}"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41CB5B2-87BE-458B-A698-2BB40A931EC4}" type="datetime1">
              <a:rPr lang="en-US" smtClean="0"/>
              <a:pPr/>
              <a:t>1/11/2011</a:t>
            </a:fld>
            <a:endParaRPr lang="en-US"/>
          </a:p>
        </p:txBody>
      </p:sp>
      <p:sp>
        <p:nvSpPr>
          <p:cNvPr id="5" name="Footer Placeholder 4"/>
          <p:cNvSpPr>
            <a:spLocks noGrp="1"/>
          </p:cNvSpPr>
          <p:nvPr>
            <p:ph type="ftr" sz="quarter" idx="11"/>
          </p:nvPr>
        </p:nvSpPr>
        <p:spPr/>
        <p:txBody>
          <a:bodyPr/>
          <a:lstStyle/>
          <a:p>
            <a:r>
              <a:rPr lang="en-US" smtClean="0"/>
              <a:t>C. Aidala, PHENIX Collaboration Meeting, January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5B877-7BCA-49CB-83A8-BD210BEABEC6}" type="datetime1">
              <a:rPr lang="en-US" smtClean="0"/>
              <a:pPr/>
              <a:t>1/11/2011</a:t>
            </a:fld>
            <a:endParaRPr lang="en-US"/>
          </a:p>
        </p:txBody>
      </p:sp>
      <p:sp>
        <p:nvSpPr>
          <p:cNvPr id="5" name="Footer Placeholder 4"/>
          <p:cNvSpPr>
            <a:spLocks noGrp="1"/>
          </p:cNvSpPr>
          <p:nvPr>
            <p:ph type="ftr" sz="quarter" idx="11"/>
          </p:nvPr>
        </p:nvSpPr>
        <p:spPr/>
        <p:txBody>
          <a:bodyPr/>
          <a:lstStyle/>
          <a:p>
            <a:r>
              <a:rPr lang="en-US" smtClean="0"/>
              <a:t>C. Aidala, PHENIX Collaboration Meeting, January 2011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EDCF90-E1DD-4752-98ED-ECBD8B995299}" type="datetime1">
              <a:rPr lang="en-US" smtClean="0"/>
              <a:pPr/>
              <a:t>1/11/2011</a:t>
            </a:fld>
            <a:endParaRPr lang="en-US"/>
          </a:p>
        </p:txBody>
      </p:sp>
      <p:sp>
        <p:nvSpPr>
          <p:cNvPr id="6" name="Footer Placeholder 5"/>
          <p:cNvSpPr>
            <a:spLocks noGrp="1"/>
          </p:cNvSpPr>
          <p:nvPr>
            <p:ph type="ftr" sz="quarter" idx="11"/>
          </p:nvPr>
        </p:nvSpPr>
        <p:spPr/>
        <p:txBody>
          <a:bodyPr/>
          <a:lstStyle/>
          <a:p>
            <a:r>
              <a:rPr lang="en-US" smtClean="0"/>
              <a:t>C. Aidala, PHENIX Collaboration Meeting, January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937782-5080-4933-BCD3-356B11692084}" type="datetime1">
              <a:rPr lang="en-US" smtClean="0"/>
              <a:pPr/>
              <a:t>1/11/2011</a:t>
            </a:fld>
            <a:endParaRPr lang="en-US"/>
          </a:p>
        </p:txBody>
      </p:sp>
      <p:sp>
        <p:nvSpPr>
          <p:cNvPr id="8" name="Footer Placeholder 7"/>
          <p:cNvSpPr>
            <a:spLocks noGrp="1"/>
          </p:cNvSpPr>
          <p:nvPr>
            <p:ph type="ftr" sz="quarter" idx="11"/>
          </p:nvPr>
        </p:nvSpPr>
        <p:spPr/>
        <p:txBody>
          <a:bodyPr/>
          <a:lstStyle/>
          <a:p>
            <a:r>
              <a:rPr lang="en-US" smtClean="0"/>
              <a:t>C. Aidala, PHENIX Collaboration Meeting, January 2011</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342089-2CEF-424C-8529-D8DFC191BF3E}" type="datetime1">
              <a:rPr lang="en-US" smtClean="0"/>
              <a:pPr/>
              <a:t>1/11/2011</a:t>
            </a:fld>
            <a:endParaRPr lang="en-US"/>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6F69D-3695-493E-9E08-0182E7D52DF6}" type="datetime1">
              <a:rPr lang="en-US" smtClean="0"/>
              <a:pPr/>
              <a:t>1/11/2011</a:t>
            </a:fld>
            <a:endParaRPr lang="en-US"/>
          </a:p>
        </p:txBody>
      </p:sp>
      <p:sp>
        <p:nvSpPr>
          <p:cNvPr id="3" name="Footer Placeholder 2"/>
          <p:cNvSpPr>
            <a:spLocks noGrp="1"/>
          </p:cNvSpPr>
          <p:nvPr>
            <p:ph type="ftr" sz="quarter" idx="11"/>
          </p:nvPr>
        </p:nvSpPr>
        <p:spPr/>
        <p:txBody>
          <a:bodyPr/>
          <a:lstStyle/>
          <a:p>
            <a:r>
              <a:rPr lang="en-US" smtClean="0"/>
              <a:t>C. Aidala, PHENIX Collaboration Meeting, January 2011</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2B30D-476E-4FBF-A4CD-481291800465}" type="datetime1">
              <a:rPr lang="en-US" smtClean="0"/>
              <a:pPr/>
              <a:t>1/11/2011</a:t>
            </a:fld>
            <a:endParaRPr lang="en-US"/>
          </a:p>
        </p:txBody>
      </p:sp>
      <p:sp>
        <p:nvSpPr>
          <p:cNvPr id="6" name="Footer Placeholder 5"/>
          <p:cNvSpPr>
            <a:spLocks noGrp="1"/>
          </p:cNvSpPr>
          <p:nvPr>
            <p:ph type="ftr" sz="quarter" idx="11"/>
          </p:nvPr>
        </p:nvSpPr>
        <p:spPr/>
        <p:txBody>
          <a:bodyPr/>
          <a:lstStyle/>
          <a:p>
            <a:r>
              <a:rPr lang="en-US" smtClean="0"/>
              <a:t>C. Aidala, PHENIX Collaboration Meeting, January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4E233-DF75-4E94-A756-9B931011562E}" type="datetime1">
              <a:rPr lang="en-US" smtClean="0"/>
              <a:pPr/>
              <a:t>1/11/2011</a:t>
            </a:fld>
            <a:endParaRPr lang="en-US"/>
          </a:p>
        </p:txBody>
      </p:sp>
      <p:sp>
        <p:nvSpPr>
          <p:cNvPr id="6" name="Footer Placeholder 5"/>
          <p:cNvSpPr>
            <a:spLocks noGrp="1"/>
          </p:cNvSpPr>
          <p:nvPr>
            <p:ph type="ftr" sz="quarter" idx="11"/>
          </p:nvPr>
        </p:nvSpPr>
        <p:spPr/>
        <p:txBody>
          <a:bodyPr/>
          <a:lstStyle/>
          <a:p>
            <a:r>
              <a:rPr lang="en-US" smtClean="0"/>
              <a:t>C. Aidala, PHENIX Collaboration Meeting, January 2011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A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703A6-B324-44C8-9EFA-8C8E5E22586B}" type="datetime1">
              <a:rPr lang="en-US" smtClean="0"/>
              <a:pPr/>
              <a:t>1/11/2011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Aidala, PHENIX Collaboration Meeting, January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2"/>
          <p:cNvPicPr>
            <a:picLocks noChangeAspect="1" noChangeArrowheads="1"/>
          </p:cNvPicPr>
          <p:nvPr userDrawn="1"/>
        </p:nvPicPr>
        <p:blipFill>
          <a:blip r:embed="rId14" cstate="print"/>
          <a:srcRect/>
          <a:stretch>
            <a:fillRect/>
          </a:stretch>
        </p:blipFill>
        <p:spPr bwMode="auto">
          <a:xfrm>
            <a:off x="76200" y="6388768"/>
            <a:ext cx="914400" cy="39303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wmf"/><Relationship Id="rId4" Type="http://schemas.openxmlformats.org/officeDocument/2006/relationships/image" Target="../media/image3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2152650"/>
          </a:xfrm>
        </p:spPr>
        <p:txBody>
          <a:bodyPr>
            <a:noAutofit/>
          </a:bodyPr>
          <a:lstStyle/>
          <a:p>
            <a:r>
              <a:rPr lang="en-US" dirty="0" smtClean="0"/>
              <a:t>Formulating the Future </a:t>
            </a:r>
            <a:br>
              <a:rPr lang="en-US" dirty="0" smtClean="0"/>
            </a:br>
            <a:r>
              <a:rPr lang="en-US" dirty="0" smtClean="0"/>
              <a:t>of a Facility: </a:t>
            </a:r>
            <a:br>
              <a:rPr lang="en-US" dirty="0" smtClean="0"/>
            </a:br>
            <a:r>
              <a:rPr lang="en-US" dirty="0" smtClean="0"/>
              <a:t>Studying QCD in Hadrons Using </a:t>
            </a:r>
            <a:r>
              <a:rPr lang="en-US" dirty="0" err="1" smtClean="0"/>
              <a:t>p+p</a:t>
            </a:r>
            <a:r>
              <a:rPr lang="en-US" dirty="0" smtClean="0"/>
              <a:t> Collisions at RHIC</a:t>
            </a:r>
            <a:endParaRPr lang="en-US" dirty="0"/>
          </a:p>
        </p:txBody>
      </p:sp>
      <p:sp>
        <p:nvSpPr>
          <p:cNvPr id="3" name="Subtitle 2"/>
          <p:cNvSpPr>
            <a:spLocks noGrp="1"/>
          </p:cNvSpPr>
          <p:nvPr>
            <p:ph type="subTitle" idx="1"/>
          </p:nvPr>
        </p:nvSpPr>
        <p:spPr>
          <a:xfrm>
            <a:off x="1371600" y="3962400"/>
            <a:ext cx="6400800" cy="2209800"/>
          </a:xfrm>
        </p:spPr>
        <p:txBody>
          <a:bodyPr>
            <a:normAutofit fontScale="70000" lnSpcReduction="20000"/>
          </a:bodyPr>
          <a:lstStyle/>
          <a:p>
            <a:r>
              <a:rPr lang="en-US" sz="4400" smtClean="0"/>
              <a:t>Christine Aidala</a:t>
            </a:r>
            <a:endParaRPr lang="en-US" sz="4400" dirty="0" smtClean="0"/>
          </a:p>
          <a:p>
            <a:r>
              <a:rPr lang="en-US" sz="4400" dirty="0" smtClean="0"/>
              <a:t>LANL</a:t>
            </a:r>
          </a:p>
          <a:p>
            <a:endParaRPr lang="en-US" sz="3800" dirty="0" smtClean="0"/>
          </a:p>
          <a:p>
            <a:r>
              <a:rPr lang="en-US" dirty="0" smtClean="0"/>
              <a:t>PHENIX Collaboration Meeting</a:t>
            </a:r>
          </a:p>
          <a:p>
            <a:r>
              <a:rPr lang="en-US" dirty="0" smtClean="0"/>
              <a:t>January 2011</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J/Psi A</a:t>
            </a:r>
            <a:r>
              <a:rPr lang="en-US" sz="4000" baseline="-25000" dirty="0" smtClean="0"/>
              <a:t>N</a:t>
            </a:r>
            <a:r>
              <a:rPr lang="en-US" sz="4000" dirty="0" smtClean="0"/>
              <a:t> and gluon correlations with the (transverse) spin of the proton</a:t>
            </a:r>
            <a:endParaRPr lang="en-US" sz="4000" dirty="0"/>
          </a:p>
        </p:txBody>
      </p:sp>
      <p:sp>
        <p:nvSpPr>
          <p:cNvPr id="5" name="Content Placeholder 4"/>
          <p:cNvSpPr>
            <a:spLocks noGrp="1"/>
          </p:cNvSpPr>
          <p:nvPr>
            <p:ph idx="1"/>
          </p:nvPr>
        </p:nvSpPr>
        <p:spPr>
          <a:xfrm>
            <a:off x="76200" y="1371600"/>
            <a:ext cx="4648200" cy="4495800"/>
          </a:xfrm>
        </p:spPr>
        <p:txBody>
          <a:bodyPr>
            <a:normAutofit lnSpcReduction="10000"/>
          </a:bodyPr>
          <a:lstStyle/>
          <a:p>
            <a:r>
              <a:rPr lang="en-US" sz="2600" dirty="0" smtClean="0"/>
              <a:t>Other consequences of non-universality of </a:t>
            </a:r>
            <a:r>
              <a:rPr lang="en-US" sz="2600" dirty="0" err="1" smtClean="0"/>
              <a:t>Sivers</a:t>
            </a:r>
            <a:r>
              <a:rPr lang="en-US" sz="2600" dirty="0" smtClean="0"/>
              <a:t> TMD (and other T-odd TMDs and their collinear, twist-3 cousins) now being realized!</a:t>
            </a:r>
          </a:p>
          <a:p>
            <a:pPr lvl="1"/>
            <a:r>
              <a:rPr lang="en-US" sz="2000" dirty="0" smtClean="0"/>
              <a:t>PRD 78, 014024 (2008)—F. Yuan predicts that J/Psi transverse single-spin asymmetry sensitive to J/Psi production mechanism, with different expectations for </a:t>
            </a:r>
            <a:r>
              <a:rPr lang="en-US" sz="2000" dirty="0" err="1" smtClean="0"/>
              <a:t>p+p</a:t>
            </a:r>
            <a:r>
              <a:rPr lang="en-US" sz="2000" dirty="0" smtClean="0"/>
              <a:t> vs. SIDIS</a:t>
            </a:r>
          </a:p>
          <a:p>
            <a:r>
              <a:rPr lang="en-US" sz="2400" dirty="0" smtClean="0"/>
              <a:t>PHENIX recently published  </a:t>
            </a:r>
            <a:r>
              <a:rPr lang="en-US" sz="2400" dirty="0" err="1" smtClean="0"/>
              <a:t>p+p</a:t>
            </a:r>
            <a:r>
              <a:rPr lang="en-US" sz="2400" dirty="0" smtClean="0"/>
              <a:t> results</a:t>
            </a:r>
            <a:endParaRPr lang="en-US" sz="2400" dirty="0"/>
          </a:p>
        </p:txBody>
      </p:sp>
      <p:sp>
        <p:nvSpPr>
          <p:cNvPr id="3" name="Footer Placeholder 2"/>
          <p:cNvSpPr>
            <a:spLocks noGrp="1"/>
          </p:cNvSpPr>
          <p:nvPr>
            <p:ph type="ftr" sz="quarter" idx="11"/>
          </p:nvPr>
        </p:nvSpPr>
        <p:spPr/>
        <p:txBody>
          <a:bodyPr/>
          <a:lstStyle/>
          <a:p>
            <a:r>
              <a:rPr lang="en-US" smtClean="0"/>
              <a:t>C. Aidala, PHENIX Collaboration Meeting, January 2011</a:t>
            </a:r>
            <a:endParaRPr lang="en-US"/>
          </a:p>
        </p:txBody>
      </p:sp>
      <p:sp>
        <p:nvSpPr>
          <p:cNvPr id="6" name="Rectangle 5"/>
          <p:cNvSpPr/>
          <p:nvPr/>
        </p:nvSpPr>
        <p:spPr>
          <a:xfrm>
            <a:off x="5715000" y="4953000"/>
            <a:ext cx="2384179" cy="369332"/>
          </a:xfrm>
          <a:prstGeom prst="rect">
            <a:avLst/>
          </a:prstGeom>
        </p:spPr>
        <p:txBody>
          <a:bodyPr wrap="none">
            <a:spAutoFit/>
          </a:bodyPr>
          <a:lstStyle/>
          <a:p>
            <a:r>
              <a:rPr lang="en-US" dirty="0" smtClean="0">
                <a:solidFill>
                  <a:srgbClr val="FFFFCC"/>
                </a:solidFill>
              </a:rPr>
              <a:t>PRD, 82, 112008 (2010)</a:t>
            </a:r>
            <a:endParaRPr lang="en-US" dirty="0">
              <a:solidFill>
                <a:srgbClr val="FFFFCC"/>
              </a:solidFill>
            </a:endParaRPr>
          </a:p>
        </p:txBody>
      </p:sp>
      <p:pic>
        <p:nvPicPr>
          <p:cNvPr id="2013186" name="Picture 2"/>
          <p:cNvPicPr>
            <a:picLocks noChangeAspect="1" noChangeArrowheads="1"/>
          </p:cNvPicPr>
          <p:nvPr/>
        </p:nvPicPr>
        <p:blipFill>
          <a:blip r:embed="rId3" cstate="print"/>
          <a:srcRect/>
          <a:stretch>
            <a:fillRect/>
          </a:stretch>
        </p:blipFill>
        <p:spPr bwMode="auto">
          <a:xfrm>
            <a:off x="4674874" y="1600200"/>
            <a:ext cx="4469126" cy="336232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9CCA4942-7CEE-491C-9F3A-ADE7BC2C4973}" type="slidenum">
              <a:rPr lang="en-US" smtClean="0"/>
              <a:pPr/>
              <a:t>10</a:t>
            </a:fld>
            <a:endParaRPr lang="en-US"/>
          </a:p>
        </p:txBody>
      </p:sp>
      <p:pic>
        <p:nvPicPr>
          <p:cNvPr id="2050" name="Picture 2"/>
          <p:cNvPicPr>
            <a:picLocks noChangeAspect="1" noChangeArrowheads="1"/>
          </p:cNvPicPr>
          <p:nvPr/>
        </p:nvPicPr>
        <p:blipFill>
          <a:blip r:embed="rId4" cstate="print"/>
          <a:srcRect/>
          <a:stretch>
            <a:fillRect/>
          </a:stretch>
        </p:blipFill>
        <p:spPr bwMode="auto">
          <a:xfrm>
            <a:off x="4648200" y="1524000"/>
            <a:ext cx="4495800" cy="3428999"/>
          </a:xfrm>
          <a:prstGeom prst="rect">
            <a:avLst/>
          </a:prstGeom>
          <a:noFill/>
          <a:ln w="9525">
            <a:noFill/>
            <a:miter lim="800000"/>
            <a:headEnd/>
            <a:tailEnd/>
          </a:ln>
        </p:spPr>
      </p:pic>
      <p:sp>
        <p:nvSpPr>
          <p:cNvPr id="11" name="TextBox 10"/>
          <p:cNvSpPr txBox="1"/>
          <p:nvPr/>
        </p:nvSpPr>
        <p:spPr>
          <a:xfrm>
            <a:off x="5029200" y="5257800"/>
            <a:ext cx="3581400" cy="1477328"/>
          </a:xfrm>
          <a:prstGeom prst="rect">
            <a:avLst/>
          </a:prstGeom>
          <a:solidFill>
            <a:schemeClr val="bg1"/>
          </a:solidFill>
        </p:spPr>
        <p:txBody>
          <a:bodyPr wrap="square" rtlCol="0">
            <a:spAutoFit/>
          </a:bodyPr>
          <a:lstStyle/>
          <a:p>
            <a:r>
              <a:rPr lang="en-US" dirty="0" smtClean="0">
                <a:solidFill>
                  <a:srgbClr val="0070C0"/>
                </a:solidFill>
              </a:rPr>
              <a:t>J/Psi projections for 40 pb</a:t>
            </a:r>
            <a:r>
              <a:rPr lang="en-US" baseline="30000" dirty="0" smtClean="0">
                <a:solidFill>
                  <a:srgbClr val="0070C0"/>
                </a:solidFill>
              </a:rPr>
              <a:t>-1</a:t>
            </a:r>
            <a:r>
              <a:rPr lang="en-US" dirty="0" smtClean="0">
                <a:solidFill>
                  <a:srgbClr val="0070C0"/>
                </a:solidFill>
              </a:rPr>
              <a:t>, 65% </a:t>
            </a:r>
            <a:r>
              <a:rPr lang="en-US" dirty="0" err="1" smtClean="0">
                <a:solidFill>
                  <a:srgbClr val="0070C0"/>
                </a:solidFill>
              </a:rPr>
              <a:t>pol</a:t>
            </a:r>
            <a:r>
              <a:rPr lang="en-US" dirty="0" smtClean="0">
                <a:solidFill>
                  <a:srgbClr val="0070C0"/>
                </a:solidFill>
              </a:rPr>
              <a:t>, expected by 2015 with current detector.  Open heavy flavor also quite interesting—VTX and FVTX will help!</a:t>
            </a:r>
            <a:endParaRPr lang="en-US" dirty="0">
              <a:solidFill>
                <a:srgbClr val="0070C0"/>
              </a:solidFill>
            </a:endParaRPr>
          </a:p>
        </p:txBody>
      </p:sp>
      <p:sp>
        <p:nvSpPr>
          <p:cNvPr id="12" name="Text Box 34"/>
          <p:cNvSpPr txBox="1">
            <a:spLocks noChangeArrowheads="1"/>
          </p:cNvSpPr>
          <p:nvPr/>
        </p:nvSpPr>
        <p:spPr bwMode="auto">
          <a:xfrm>
            <a:off x="228600" y="3655874"/>
            <a:ext cx="4495800" cy="2308324"/>
          </a:xfrm>
          <a:prstGeom prst="rect">
            <a:avLst/>
          </a:prstGeom>
          <a:solidFill>
            <a:srgbClr val="00FFFF"/>
          </a:solidFill>
          <a:ln w="9525">
            <a:solidFill>
              <a:schemeClr val="tx1"/>
            </a:solidFill>
            <a:miter lim="800000"/>
            <a:headEnd/>
            <a:tailEnd/>
          </a:ln>
          <a:effectLst/>
        </p:spPr>
        <p:txBody>
          <a:bodyPr wrap="square">
            <a:spAutoFit/>
          </a:bodyPr>
          <a:lstStyle/>
          <a:p>
            <a:r>
              <a:rPr lang="en-US" dirty="0" smtClean="0">
                <a:solidFill>
                  <a:schemeClr val="tx1"/>
                </a:solidFill>
                <a:latin typeface="Times New Roman" pitchFamily="18" charset="0"/>
                <a:cs typeface="Times New Roman" pitchFamily="18" charset="0"/>
              </a:rPr>
              <a:t>New forward spectrometer </a:t>
            </a:r>
            <a:r>
              <a:rPr lang="en-US" dirty="0" smtClean="0">
                <a:solidFill>
                  <a:schemeClr val="tx1"/>
                </a:solidFill>
                <a:latin typeface="Times New Roman" pitchFamily="18" charset="0"/>
                <a:cs typeface="Times New Roman" pitchFamily="18" charset="0"/>
              </a:rPr>
              <a:t>would </a:t>
            </a:r>
            <a:r>
              <a:rPr lang="en-US" dirty="0" smtClean="0">
                <a:solidFill>
                  <a:schemeClr val="tx1"/>
                </a:solidFill>
                <a:latin typeface="Times New Roman" pitchFamily="18" charset="0"/>
                <a:cs typeface="Times New Roman" pitchFamily="18" charset="0"/>
              </a:rPr>
              <a:t>allow measurements over wider kinematic coverage.  </a:t>
            </a:r>
          </a:p>
          <a:p>
            <a:endParaRPr lang="en-US" dirty="0" smtClean="0">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Measurements in </a:t>
            </a:r>
            <a:r>
              <a:rPr lang="en-US" dirty="0" err="1" smtClean="0">
                <a:solidFill>
                  <a:schemeClr val="tx1"/>
                </a:solidFill>
                <a:latin typeface="Times New Roman" pitchFamily="18" charset="0"/>
                <a:cs typeface="Times New Roman" pitchFamily="18" charset="0"/>
              </a:rPr>
              <a:t>e+p</a:t>
            </a:r>
            <a:r>
              <a:rPr lang="en-US" dirty="0" smtClean="0">
                <a:solidFill>
                  <a:schemeClr val="tx1"/>
                </a:solidFill>
                <a:latin typeface="Times New Roman" pitchFamily="18" charset="0"/>
                <a:cs typeface="Times New Roman" pitchFamily="18" charset="0"/>
              </a:rPr>
              <a:t> as well would allow direct comparison of DIS and </a:t>
            </a:r>
            <a:r>
              <a:rPr lang="en-US" dirty="0" err="1" smtClean="0">
                <a:solidFill>
                  <a:schemeClr val="tx1"/>
                </a:solidFill>
                <a:latin typeface="Times New Roman" pitchFamily="18" charset="0"/>
                <a:cs typeface="Times New Roman" pitchFamily="18" charset="0"/>
              </a:rPr>
              <a:t>p+p</a:t>
            </a:r>
            <a:r>
              <a:rPr lang="en-US" dirty="0" smtClean="0">
                <a:solidFill>
                  <a:schemeClr val="tx1"/>
                </a:solidFill>
                <a:latin typeface="Times New Roman" pitchFamily="18" charset="0"/>
                <a:cs typeface="Times New Roman" pitchFamily="18" charset="0"/>
              </a:rPr>
              <a:t> results, providing further information not only on gluon dynamics but on J/Psi production mechanism! </a:t>
            </a:r>
          </a:p>
        </p:txBody>
      </p:sp>
      <p:sp>
        <p:nvSpPr>
          <p:cNvPr id="10" name="Text Box 34"/>
          <p:cNvSpPr txBox="1">
            <a:spLocks noChangeArrowheads="1"/>
          </p:cNvSpPr>
          <p:nvPr/>
        </p:nvSpPr>
        <p:spPr bwMode="auto">
          <a:xfrm>
            <a:off x="228600" y="1752600"/>
            <a:ext cx="4495800" cy="1754326"/>
          </a:xfrm>
          <a:prstGeom prst="rect">
            <a:avLst/>
          </a:prstGeom>
          <a:solidFill>
            <a:srgbClr val="00FFFF"/>
          </a:solidFill>
          <a:ln w="9525">
            <a:solidFill>
              <a:schemeClr val="tx1"/>
            </a:solidFill>
            <a:miter lim="800000"/>
            <a:headEnd/>
            <a:tailEnd/>
          </a:ln>
          <a:effectLst/>
        </p:spPr>
        <p:txBody>
          <a:bodyPr wrap="square">
            <a:spAutoFit/>
          </a:bodyPr>
          <a:lstStyle/>
          <a:p>
            <a:r>
              <a:rPr lang="en-US" dirty="0" smtClean="0">
                <a:solidFill>
                  <a:schemeClr val="tx1"/>
                </a:solidFill>
                <a:latin typeface="Times New Roman" pitchFamily="18" charset="0"/>
                <a:cs typeface="Times New Roman" pitchFamily="18" charset="0"/>
              </a:rPr>
              <a:t>3.3</a:t>
            </a:r>
            <a:r>
              <a:rPr lang="en-US" dirty="0" smtClean="0">
                <a:solidFill>
                  <a:schemeClr val="tx1"/>
                </a:solidFill>
                <a:latin typeface="Symbol" pitchFamily="18" charset="2"/>
                <a:cs typeface="Times New Roman" pitchFamily="18" charset="0"/>
              </a:rPr>
              <a:t>s</a:t>
            </a:r>
            <a:r>
              <a:rPr lang="en-US" dirty="0" smtClean="0">
                <a:solidFill>
                  <a:schemeClr val="tx1"/>
                </a:solidFill>
                <a:latin typeface="Times New Roman" pitchFamily="18" charset="0"/>
                <a:cs typeface="Times New Roman" pitchFamily="18" charset="0"/>
              </a:rPr>
              <a:t> negative asymmetry at (slightly) forward rapidity observed.  </a:t>
            </a:r>
          </a:p>
          <a:p>
            <a:r>
              <a:rPr lang="en-US" dirty="0" smtClean="0">
                <a:solidFill>
                  <a:schemeClr val="tx1"/>
                </a:solidFill>
                <a:latin typeface="Times New Roman" pitchFamily="18" charset="0"/>
                <a:cs typeface="Times New Roman" pitchFamily="18" charset="0"/>
              </a:rPr>
              <a:t>J/Psi at RHIC produced via </a:t>
            </a:r>
            <a:r>
              <a:rPr lang="en-US" dirty="0" err="1" smtClean="0">
                <a:solidFill>
                  <a:schemeClr val="tx1"/>
                </a:solidFill>
                <a:latin typeface="Times New Roman" pitchFamily="18" charset="0"/>
                <a:cs typeface="Times New Roman" pitchFamily="18" charset="0"/>
              </a:rPr>
              <a:t>gg</a:t>
            </a:r>
            <a:r>
              <a:rPr lang="en-US" dirty="0" smtClean="0">
                <a:solidFill>
                  <a:schemeClr val="tx1"/>
                </a:solidFill>
                <a:latin typeface="Times New Roman" pitchFamily="18" charset="0"/>
                <a:cs typeface="Times New Roman" pitchFamily="18" charset="0"/>
              </a:rPr>
              <a:t> interactions </a:t>
            </a:r>
            <a:r>
              <a:rPr lang="en-US" dirty="0" smtClean="0">
                <a:solidFill>
                  <a:schemeClr val="tx1"/>
                </a:solidFill>
                <a:latin typeface="Times New Roman" pitchFamily="18" charset="0"/>
                <a:cs typeface="Times New Roman" pitchFamily="18" charset="0"/>
                <a:sym typeface="Wingdings" pitchFamily="2" charset="2"/>
              </a:rPr>
              <a:t> sensitive to gluon dynamics</a:t>
            </a:r>
            <a:r>
              <a:rPr lang="en-US" dirty="0" smtClean="0">
                <a:solidFill>
                  <a:schemeClr val="tx1"/>
                </a:solidFill>
                <a:latin typeface="Times New Roman" pitchFamily="18" charset="0"/>
                <a:cs typeface="Times New Roman" pitchFamily="18" charset="0"/>
              </a:rPr>
              <a:t> in transversely polarized proton.  </a:t>
            </a:r>
          </a:p>
          <a:p>
            <a:r>
              <a:rPr lang="en-US" dirty="0" smtClean="0">
                <a:solidFill>
                  <a:schemeClr val="tx1"/>
                </a:solidFill>
                <a:latin typeface="Times New Roman" pitchFamily="18" charset="0"/>
                <a:cs typeface="Times New Roman" pitchFamily="18" charset="0"/>
              </a:rPr>
              <a:t>Will need more data to confirm!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linds(horizontal)">
                                      <p:cBhvr>
                                        <p:cTn id="13" dur="500"/>
                                        <p:tgtEl>
                                          <p:spTgt spid="205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Factorization, color, and </a:t>
            </a:r>
            <a:r>
              <a:rPr lang="en-US" dirty="0" err="1" smtClean="0"/>
              <a:t>hadronic</a:t>
            </a:r>
            <a:r>
              <a:rPr lang="en-US" dirty="0" smtClean="0"/>
              <a:t> collisions</a:t>
            </a:r>
            <a:endParaRPr lang="en-US" dirty="0"/>
          </a:p>
        </p:txBody>
      </p:sp>
      <p:sp>
        <p:nvSpPr>
          <p:cNvPr id="3" name="Content Placeholder 2"/>
          <p:cNvSpPr>
            <a:spLocks noGrp="1"/>
          </p:cNvSpPr>
          <p:nvPr>
            <p:ph idx="1"/>
          </p:nvPr>
        </p:nvSpPr>
        <p:spPr/>
        <p:txBody>
          <a:bodyPr>
            <a:normAutofit lnSpcReduction="10000"/>
          </a:bodyPr>
          <a:lstStyle/>
          <a:p>
            <a:pPr marL="342900" lvl="1" indent="-342900">
              <a:buFontTx/>
              <a:buChar char="•"/>
            </a:pPr>
            <a:r>
              <a:rPr lang="en-US" dirty="0" smtClean="0"/>
              <a:t>Last year, work by T. Rogers, P. Mulders (PRD 81:094006, 2010) claimed </a:t>
            </a:r>
            <a:r>
              <a:rPr lang="en-US" dirty="0" err="1" smtClean="0"/>
              <a:t>pQCD</a:t>
            </a:r>
            <a:r>
              <a:rPr lang="en-US" dirty="0" smtClean="0"/>
              <a:t> factorization broken in processes involving more than two hadrons total if parton </a:t>
            </a:r>
            <a:r>
              <a:rPr lang="en-US" dirty="0" err="1" smtClean="0"/>
              <a:t>k</a:t>
            </a:r>
            <a:r>
              <a:rPr lang="en-US" baseline="-25000" dirty="0" err="1" smtClean="0"/>
              <a:t>T</a:t>
            </a:r>
            <a:r>
              <a:rPr lang="en-US" dirty="0" smtClean="0"/>
              <a:t> taken into account (TMD </a:t>
            </a:r>
            <a:r>
              <a:rPr lang="en-US" dirty="0" err="1" smtClean="0"/>
              <a:t>pdfs</a:t>
            </a:r>
            <a:r>
              <a:rPr lang="en-US" dirty="0" smtClean="0"/>
              <a:t> and/or FFs)</a:t>
            </a:r>
          </a:p>
          <a:p>
            <a:pPr lvl="1"/>
            <a:r>
              <a:rPr lang="en-US" dirty="0" smtClean="0"/>
              <a:t>“Color entanglement”</a:t>
            </a:r>
          </a:p>
          <a:p>
            <a:pPr lvl="1"/>
            <a:r>
              <a:rPr lang="en-US" dirty="0" smtClean="0"/>
              <a:t>To understand further, useful to be able to compare measurements with 2, 3, and 4 hadrons in different combinations of initial and final state</a:t>
            </a:r>
          </a:p>
          <a:p>
            <a:pPr lvl="2"/>
            <a:r>
              <a:rPr lang="en-US" dirty="0" smtClean="0"/>
              <a:t>SIDIS, </a:t>
            </a:r>
            <a:r>
              <a:rPr lang="en-US" dirty="0" err="1" smtClean="0"/>
              <a:t>Drell</a:t>
            </a:r>
            <a:r>
              <a:rPr lang="en-US" dirty="0" smtClean="0"/>
              <a:t>-Yan, </a:t>
            </a:r>
            <a:r>
              <a:rPr lang="en-US" dirty="0" err="1" smtClean="0"/>
              <a:t>p+p</a:t>
            </a:r>
            <a:r>
              <a:rPr lang="en-US" dirty="0" smtClean="0"/>
              <a:t> </a:t>
            </a:r>
            <a:r>
              <a:rPr lang="en-US" dirty="0" smtClean="0">
                <a:sym typeface="Wingdings" pitchFamily="2" charset="2"/>
              </a:rPr>
              <a:t> photon-</a:t>
            </a:r>
            <a:r>
              <a:rPr lang="en-US" dirty="0" err="1" smtClean="0">
                <a:sym typeface="Wingdings" pitchFamily="2" charset="2"/>
              </a:rPr>
              <a:t>hadron</a:t>
            </a:r>
            <a:r>
              <a:rPr lang="en-US" dirty="0" smtClean="0">
                <a:sym typeface="Wingdings" pitchFamily="2" charset="2"/>
              </a:rPr>
              <a:t> and hadron-hadron correlations, . . .</a:t>
            </a:r>
            <a:endParaRPr lang="en-US" dirty="0"/>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6" name="Text Box 34"/>
          <p:cNvSpPr txBox="1">
            <a:spLocks noChangeArrowheads="1"/>
          </p:cNvSpPr>
          <p:nvPr/>
        </p:nvSpPr>
        <p:spPr bwMode="auto">
          <a:xfrm>
            <a:off x="914400" y="2399943"/>
            <a:ext cx="7375525" cy="240065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000" i="1" dirty="0" smtClean="0">
                <a:solidFill>
                  <a:schemeClr val="tx1"/>
                </a:solidFill>
                <a:latin typeface="Times New Roman" pitchFamily="18" charset="0"/>
                <a:cs typeface="Times New Roman" pitchFamily="18" charset="0"/>
              </a:rPr>
              <a:t>TMDs an exciting sub-field—lots of recent experimental activity, and theoretical questions probing deep issues of both universality and factorization in (perturbative) QCD!</a:t>
            </a:r>
            <a:endParaRPr lang="en-US" sz="3000" i="1" dirty="0">
              <a:solidFill>
                <a:schemeClr val="tx1"/>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9CCA4942-7CEE-491C-9F3A-ADE7BC2C4973}" type="slidenum">
              <a:rPr lang="en-US" smtClean="0"/>
              <a:pPr/>
              <a:t>11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4200" dirty="0" smtClean="0"/>
              <a:t>Testing TMD factorization breaking with </a:t>
            </a:r>
            <a:r>
              <a:rPr lang="en-US" sz="4200" dirty="0" err="1" smtClean="0"/>
              <a:t>unpolarized</a:t>
            </a:r>
            <a:r>
              <a:rPr lang="en-US" sz="4200" dirty="0" smtClean="0"/>
              <a:t> </a:t>
            </a:r>
            <a:r>
              <a:rPr lang="en-US" sz="4200" dirty="0" err="1" smtClean="0"/>
              <a:t>p+p</a:t>
            </a:r>
            <a:r>
              <a:rPr lang="en-US" sz="4200" dirty="0" smtClean="0"/>
              <a:t> collisions?</a:t>
            </a:r>
            <a:endParaRPr lang="en-US" sz="4200" dirty="0"/>
          </a:p>
        </p:txBody>
      </p:sp>
      <p:sp>
        <p:nvSpPr>
          <p:cNvPr id="3" name="Content Placeholder 2"/>
          <p:cNvSpPr>
            <a:spLocks noGrp="1"/>
          </p:cNvSpPr>
          <p:nvPr>
            <p:ph idx="1"/>
          </p:nvPr>
        </p:nvSpPr>
        <p:spPr>
          <a:xfrm>
            <a:off x="228600" y="1600200"/>
            <a:ext cx="4191000" cy="4495800"/>
          </a:xfrm>
        </p:spPr>
        <p:txBody>
          <a:bodyPr>
            <a:normAutofit/>
          </a:bodyPr>
          <a:lstStyle/>
          <a:p>
            <a:r>
              <a:rPr lang="en-US" sz="2200" dirty="0" smtClean="0"/>
              <a:t>Discussion after Ted Rogers’ talk at Trento—implications for observables describable using Collins-</a:t>
            </a:r>
            <a:r>
              <a:rPr lang="en-US" sz="2200" dirty="0" err="1" smtClean="0"/>
              <a:t>Soper</a:t>
            </a:r>
            <a:r>
              <a:rPr lang="en-US" sz="2200" dirty="0" smtClean="0"/>
              <a:t>-Sterman (CSS, or “Q</a:t>
            </a:r>
            <a:r>
              <a:rPr lang="en-US" sz="2200" baseline="-25000" dirty="0" smtClean="0"/>
              <a:t>T</a:t>
            </a:r>
            <a:r>
              <a:rPr lang="en-US" sz="2200" dirty="0" smtClean="0"/>
              <a:t>”) </a:t>
            </a:r>
            <a:r>
              <a:rPr lang="en-US" sz="2200" dirty="0" err="1" smtClean="0"/>
              <a:t>resummation</a:t>
            </a:r>
            <a:r>
              <a:rPr lang="en-US" sz="2200" dirty="0" smtClean="0"/>
              <a:t> formalism</a:t>
            </a:r>
          </a:p>
          <a:p>
            <a:r>
              <a:rPr lang="en-US" sz="2200" dirty="0" smtClean="0"/>
              <a:t>Would like to test using photon-hadron and dihadron correlation measurements in unpolarized </a:t>
            </a:r>
            <a:r>
              <a:rPr lang="en-US" sz="2200" dirty="0" err="1" smtClean="0"/>
              <a:t>p+p</a:t>
            </a:r>
            <a:r>
              <a:rPr lang="en-US" sz="2200" dirty="0" smtClean="0"/>
              <a:t> collisions at RHIC</a:t>
            </a:r>
          </a:p>
          <a:p>
            <a:r>
              <a:rPr lang="en-US" sz="2200" dirty="0" smtClean="0"/>
              <a:t>Lots of expertise on such measurements within PHENIX, driven by heavy ion program!</a:t>
            </a:r>
            <a:endParaRPr lang="en-US" sz="2200" dirty="0"/>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6" name="Slide Number Placeholder 5"/>
          <p:cNvSpPr>
            <a:spLocks noGrp="1"/>
          </p:cNvSpPr>
          <p:nvPr>
            <p:ph type="sldNum" sz="quarter" idx="12"/>
          </p:nvPr>
        </p:nvSpPr>
        <p:spPr/>
        <p:txBody>
          <a:bodyPr/>
          <a:lstStyle/>
          <a:p>
            <a:fld id="{9CCA4942-7CEE-491C-9F3A-ADE7BC2C4973}" type="slidenum">
              <a:rPr lang="en-US" smtClean="0"/>
              <a:pPr/>
              <a:t>12</a:t>
            </a:fld>
            <a:endParaRPr lang="en-US"/>
          </a:p>
        </p:txBody>
      </p:sp>
      <p:pic>
        <p:nvPicPr>
          <p:cNvPr id="2032642" name="Picture 2"/>
          <p:cNvPicPr>
            <a:picLocks noChangeAspect="1" noChangeArrowheads="1"/>
          </p:cNvPicPr>
          <p:nvPr/>
        </p:nvPicPr>
        <p:blipFill>
          <a:blip r:embed="rId3" cstate="print"/>
          <a:srcRect/>
          <a:stretch>
            <a:fillRect/>
          </a:stretch>
        </p:blipFill>
        <p:spPr bwMode="auto">
          <a:xfrm>
            <a:off x="4490660" y="1600200"/>
            <a:ext cx="4500939" cy="3069628"/>
          </a:xfrm>
          <a:prstGeom prst="rect">
            <a:avLst/>
          </a:prstGeom>
          <a:noFill/>
          <a:ln w="9525">
            <a:noFill/>
            <a:miter lim="800000"/>
            <a:headEnd/>
            <a:tailEnd/>
          </a:ln>
        </p:spPr>
      </p:pic>
      <p:sp>
        <p:nvSpPr>
          <p:cNvPr id="8" name="TextBox 7"/>
          <p:cNvSpPr txBox="1"/>
          <p:nvPr/>
        </p:nvSpPr>
        <p:spPr>
          <a:xfrm>
            <a:off x="4745926" y="1219200"/>
            <a:ext cx="3732112" cy="430887"/>
          </a:xfrm>
          <a:prstGeom prst="rect">
            <a:avLst/>
          </a:prstGeom>
          <a:noFill/>
        </p:spPr>
        <p:txBody>
          <a:bodyPr wrap="none" rtlCol="0">
            <a:spAutoFit/>
          </a:bodyPr>
          <a:lstStyle/>
          <a:p>
            <a:r>
              <a:rPr lang="en-US" sz="2200" dirty="0" smtClean="0">
                <a:solidFill>
                  <a:srgbClr val="FFFFCC"/>
                </a:solidFill>
              </a:rPr>
              <a:t>PHENIX, PRD82, 072001 (2010)</a:t>
            </a:r>
            <a:endParaRPr lang="en-US" sz="2200" dirty="0">
              <a:solidFill>
                <a:srgbClr val="FFFFCC"/>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4200" dirty="0" smtClean="0"/>
              <a:t>Testing TMD factorization breaking with </a:t>
            </a:r>
            <a:r>
              <a:rPr lang="en-US" sz="4200" dirty="0" err="1" smtClean="0"/>
              <a:t>unpolarized</a:t>
            </a:r>
            <a:r>
              <a:rPr lang="en-US" sz="4200" dirty="0" smtClean="0"/>
              <a:t> </a:t>
            </a:r>
            <a:r>
              <a:rPr lang="en-US" sz="4200" dirty="0" err="1" smtClean="0"/>
              <a:t>p+p</a:t>
            </a:r>
            <a:r>
              <a:rPr lang="en-US" sz="4200" dirty="0" smtClean="0"/>
              <a:t> collisions?</a:t>
            </a:r>
            <a:endParaRPr lang="en-US" sz="4200" dirty="0"/>
          </a:p>
        </p:txBody>
      </p:sp>
      <p:sp>
        <p:nvSpPr>
          <p:cNvPr id="3" name="Content Placeholder 2"/>
          <p:cNvSpPr>
            <a:spLocks noGrp="1"/>
          </p:cNvSpPr>
          <p:nvPr>
            <p:ph idx="1"/>
          </p:nvPr>
        </p:nvSpPr>
        <p:spPr>
          <a:xfrm>
            <a:off x="228600" y="1371600"/>
            <a:ext cx="4343400" cy="5029200"/>
          </a:xfrm>
        </p:spPr>
        <p:txBody>
          <a:bodyPr>
            <a:normAutofit lnSpcReduction="10000"/>
          </a:bodyPr>
          <a:lstStyle/>
          <a:p>
            <a:r>
              <a:rPr lang="en-US" sz="2100" dirty="0" smtClean="0"/>
              <a:t>Rogers working with Mert Aybat to produce calculations of p</a:t>
            </a:r>
            <a:r>
              <a:rPr lang="en-US" sz="2100" baseline="-25000" dirty="0" smtClean="0"/>
              <a:t>out</a:t>
            </a:r>
            <a:r>
              <a:rPr lang="en-US" sz="2100" dirty="0" smtClean="0"/>
              <a:t> distributions </a:t>
            </a:r>
            <a:r>
              <a:rPr lang="en-US" sz="2100" i="1" dirty="0" smtClean="0"/>
              <a:t>assuming factorization works</a:t>
            </a:r>
          </a:p>
          <a:p>
            <a:r>
              <a:rPr lang="en-US" sz="2100" dirty="0" smtClean="0"/>
              <a:t>Take CSS soft factor from parameterizations of </a:t>
            </a:r>
            <a:r>
              <a:rPr lang="en-US" sz="2100" dirty="0" err="1" smtClean="0"/>
              <a:t>Drell</a:t>
            </a:r>
            <a:r>
              <a:rPr lang="en-US" sz="2100" dirty="0" smtClean="0"/>
              <a:t>-Yan and Z boson measurements</a:t>
            </a:r>
          </a:p>
          <a:p>
            <a:r>
              <a:rPr lang="en-US" sz="2100" dirty="0" smtClean="0"/>
              <a:t>Take (preliminary) TMD FFs from Anselmino et al. for </a:t>
            </a:r>
            <a:r>
              <a:rPr lang="en-US" sz="2100" dirty="0" smtClean="0">
                <a:latin typeface="Symbol" pitchFamily="18" charset="2"/>
              </a:rPr>
              <a:t>p</a:t>
            </a:r>
            <a:r>
              <a:rPr lang="en-US" sz="2100" baseline="30000" dirty="0" smtClean="0"/>
              <a:t>0</a:t>
            </a:r>
            <a:r>
              <a:rPr lang="en-US" sz="2100" dirty="0" smtClean="0"/>
              <a:t> – charged hadron case</a:t>
            </a:r>
          </a:p>
          <a:p>
            <a:r>
              <a:rPr lang="en-US" sz="2100" dirty="0" smtClean="0"/>
              <a:t>Will show different shape than data??  </a:t>
            </a:r>
          </a:p>
          <a:p>
            <a:r>
              <a:rPr lang="en-US" sz="2100" dirty="0" smtClean="0"/>
              <a:t>Difference between factorized calculation and data will vary for 3-hadron vs. 4-hadron processes??</a:t>
            </a:r>
          </a:p>
          <a:p>
            <a:endParaRPr lang="en-US" sz="2100" dirty="0" smtClean="0"/>
          </a:p>
          <a:p>
            <a:endParaRPr lang="en-US" sz="2400" dirty="0"/>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13</a:t>
            </a:fld>
            <a:endParaRPr lang="en-US"/>
          </a:p>
        </p:txBody>
      </p:sp>
      <p:pic>
        <p:nvPicPr>
          <p:cNvPr id="6" name="Picture 2"/>
          <p:cNvPicPr>
            <a:picLocks noChangeAspect="1" noChangeArrowheads="1"/>
          </p:cNvPicPr>
          <p:nvPr/>
        </p:nvPicPr>
        <p:blipFill>
          <a:blip r:embed="rId3" cstate="print"/>
          <a:srcRect/>
          <a:stretch>
            <a:fillRect/>
          </a:stretch>
        </p:blipFill>
        <p:spPr bwMode="auto">
          <a:xfrm>
            <a:off x="4490660" y="1600200"/>
            <a:ext cx="4500939" cy="3069628"/>
          </a:xfrm>
          <a:prstGeom prst="rect">
            <a:avLst/>
          </a:prstGeom>
          <a:noFill/>
          <a:ln w="9525">
            <a:noFill/>
            <a:miter lim="800000"/>
            <a:headEnd/>
            <a:tailEnd/>
          </a:ln>
        </p:spPr>
      </p:pic>
      <p:sp>
        <p:nvSpPr>
          <p:cNvPr id="7" name="TextBox 6"/>
          <p:cNvSpPr txBox="1"/>
          <p:nvPr/>
        </p:nvSpPr>
        <p:spPr>
          <a:xfrm>
            <a:off x="4745926" y="1219200"/>
            <a:ext cx="3732112" cy="430887"/>
          </a:xfrm>
          <a:prstGeom prst="rect">
            <a:avLst/>
          </a:prstGeom>
          <a:noFill/>
        </p:spPr>
        <p:txBody>
          <a:bodyPr wrap="none" rtlCol="0">
            <a:spAutoFit/>
          </a:bodyPr>
          <a:lstStyle/>
          <a:p>
            <a:r>
              <a:rPr lang="en-US" sz="2200" dirty="0" smtClean="0">
                <a:solidFill>
                  <a:srgbClr val="FFFFCC"/>
                </a:solidFill>
              </a:rPr>
              <a:t>PHENIX, PRD82, 072001 (2010)</a:t>
            </a:r>
            <a:endParaRPr lang="en-US" sz="2200" dirty="0">
              <a:solidFill>
                <a:srgbClr val="FFFFCC"/>
              </a:solidFill>
            </a:endParaRPr>
          </a:p>
        </p:txBody>
      </p:sp>
      <p:sp>
        <p:nvSpPr>
          <p:cNvPr id="8" name="Rectangle 7"/>
          <p:cNvSpPr/>
          <p:nvPr/>
        </p:nvSpPr>
        <p:spPr>
          <a:xfrm>
            <a:off x="4419600" y="4648200"/>
            <a:ext cx="4572000" cy="707886"/>
          </a:xfrm>
          <a:prstGeom prst="rect">
            <a:avLst/>
          </a:prstGeom>
        </p:spPr>
        <p:txBody>
          <a:bodyPr>
            <a:spAutoFit/>
          </a:bodyPr>
          <a:lstStyle/>
          <a:p>
            <a:r>
              <a:rPr lang="en-US" sz="2000" dirty="0" smtClean="0">
                <a:solidFill>
                  <a:srgbClr val="FFFFCC"/>
                </a:solidFill>
              </a:rPr>
              <a:t>(Curves shown here just empirical parameterizations from PHENIX paper)</a:t>
            </a:r>
            <a:endParaRPr lang="en-US" sz="2000" dirty="0">
              <a:solidFill>
                <a:srgbClr val="FFFFCC"/>
              </a:solidFill>
            </a:endParaRPr>
          </a:p>
        </p:txBody>
      </p:sp>
      <p:pic>
        <p:nvPicPr>
          <p:cNvPr id="2035714" name="Picture 2"/>
          <p:cNvPicPr>
            <a:picLocks noChangeAspect="1" noChangeArrowheads="1"/>
          </p:cNvPicPr>
          <p:nvPr/>
        </p:nvPicPr>
        <p:blipFill>
          <a:blip r:embed="rId4" cstate="print"/>
          <a:srcRect/>
          <a:stretch>
            <a:fillRect/>
          </a:stretch>
        </p:blipFill>
        <p:spPr bwMode="auto">
          <a:xfrm>
            <a:off x="4876800" y="5334000"/>
            <a:ext cx="3867150" cy="1304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4200" dirty="0" smtClean="0"/>
              <a:t>Other inclusive transverse SSA measurements</a:t>
            </a:r>
            <a:endParaRPr lang="en-US" sz="4200" dirty="0"/>
          </a:p>
        </p:txBody>
      </p:sp>
      <p:sp>
        <p:nvSpPr>
          <p:cNvPr id="6" name="Footer Placeholder 5"/>
          <p:cNvSpPr>
            <a:spLocks noGrp="1"/>
          </p:cNvSpPr>
          <p:nvPr>
            <p:ph type="ftr" sz="quarter" idx="11"/>
          </p:nvPr>
        </p:nvSpPr>
        <p:spPr/>
        <p:txBody>
          <a:bodyPr/>
          <a:lstStyle/>
          <a:p>
            <a:r>
              <a:rPr lang="nn-NO" smtClean="0"/>
              <a:t>C. Aidala, INT, November 4, 2010</a:t>
            </a:r>
            <a:endParaRPr lang="en-US"/>
          </a:p>
        </p:txBody>
      </p:sp>
      <p:sp>
        <p:nvSpPr>
          <p:cNvPr id="7" name="Slide Number Placeholder 6"/>
          <p:cNvSpPr>
            <a:spLocks noGrp="1"/>
          </p:cNvSpPr>
          <p:nvPr>
            <p:ph type="sldNum" sz="quarter" idx="12"/>
          </p:nvPr>
        </p:nvSpPr>
        <p:spPr/>
        <p:txBody>
          <a:bodyPr/>
          <a:lstStyle/>
          <a:p>
            <a:fld id="{9CCA4942-7CEE-491C-9F3A-ADE7BC2C4973}" type="slidenum">
              <a:rPr lang="en-US" smtClean="0"/>
              <a:pPr/>
              <a:t>14</a:t>
            </a:fld>
            <a:endParaRPr lang="en-US"/>
          </a:p>
        </p:txBody>
      </p:sp>
      <p:pic>
        <p:nvPicPr>
          <p:cNvPr id="117764" name="Picture 4"/>
          <p:cNvPicPr>
            <a:picLocks noGrp="1" noChangeAspect="1" noChangeArrowheads="1"/>
          </p:cNvPicPr>
          <p:nvPr>
            <p:ph idx="4294967295"/>
          </p:nvPr>
        </p:nvPicPr>
        <p:blipFill>
          <a:blip r:embed="rId3" cstate="print">
            <a:lum bright="-10000" contrast="26000"/>
          </a:blip>
          <a:srcRect/>
          <a:stretch>
            <a:fillRect/>
          </a:stretch>
        </p:blipFill>
        <p:spPr bwMode="auto">
          <a:xfrm>
            <a:off x="8467" y="2362200"/>
            <a:ext cx="4563533" cy="3200400"/>
          </a:xfrm>
          <a:noFill/>
          <a:ln>
            <a:miter lim="800000"/>
            <a:headEnd/>
            <a:tailEnd/>
          </a:ln>
        </p:spPr>
      </p:pic>
      <p:sp>
        <p:nvSpPr>
          <p:cNvPr id="117765" name="Text Box 5"/>
          <p:cNvSpPr txBox="1">
            <a:spLocks noChangeArrowheads="1"/>
          </p:cNvSpPr>
          <p:nvPr/>
        </p:nvSpPr>
        <p:spPr bwMode="auto">
          <a:xfrm>
            <a:off x="1752600" y="3911025"/>
            <a:ext cx="2853429" cy="584775"/>
          </a:xfrm>
          <a:prstGeom prst="rect">
            <a:avLst/>
          </a:prstGeom>
          <a:noFill/>
          <a:ln w="9525">
            <a:noFill/>
            <a:miter lim="800000"/>
            <a:headEnd/>
            <a:tailEnd/>
          </a:ln>
          <a:effectLst/>
        </p:spPr>
        <p:txBody>
          <a:bodyPr wrap="square">
            <a:spAutoFit/>
          </a:bodyPr>
          <a:lstStyle/>
          <a:p>
            <a:pPr>
              <a:spcBef>
                <a:spcPct val="50000"/>
              </a:spcBef>
            </a:pPr>
            <a:r>
              <a:rPr lang="en-US" sz="1600" dirty="0">
                <a:solidFill>
                  <a:schemeClr val="tx1"/>
                </a:solidFill>
                <a:latin typeface="Times" charset="0"/>
              </a:rPr>
              <a:t>Black points: </a:t>
            </a:r>
            <a:r>
              <a:rPr lang="en-US" sz="1600" dirty="0" smtClean="0">
                <a:solidFill>
                  <a:schemeClr val="tx1"/>
                </a:solidFill>
                <a:latin typeface="Times" charset="0"/>
              </a:rPr>
              <a:t>PRL </a:t>
            </a:r>
            <a:r>
              <a:rPr lang="en-US" sz="1600" dirty="0">
                <a:solidFill>
                  <a:schemeClr val="tx1"/>
                </a:solidFill>
                <a:latin typeface="Times" charset="0"/>
              </a:rPr>
              <a:t>101, 222001 (2008)</a:t>
            </a:r>
          </a:p>
        </p:txBody>
      </p:sp>
      <p:sp>
        <p:nvSpPr>
          <p:cNvPr id="9" name="Oval 8"/>
          <p:cNvSpPr/>
          <p:nvPr/>
        </p:nvSpPr>
        <p:spPr bwMode="auto">
          <a:xfrm>
            <a:off x="2286000" y="2743200"/>
            <a:ext cx="2282989" cy="829734"/>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10" name="TextBox 9"/>
          <p:cNvSpPr txBox="1"/>
          <p:nvPr/>
        </p:nvSpPr>
        <p:spPr>
          <a:xfrm>
            <a:off x="1219200" y="1447800"/>
            <a:ext cx="6096000" cy="769441"/>
          </a:xfrm>
          <a:prstGeom prst="rect">
            <a:avLst/>
          </a:prstGeom>
          <a:noFill/>
        </p:spPr>
        <p:txBody>
          <a:bodyPr wrap="square" rtlCol="0">
            <a:spAutoFit/>
          </a:bodyPr>
          <a:lstStyle/>
          <a:p>
            <a:r>
              <a:rPr lang="en-US" sz="2200" dirty="0" smtClean="0">
                <a:solidFill>
                  <a:srgbClr val="FFFFCC"/>
                </a:solidFill>
                <a:latin typeface="Times New Roman" pitchFamily="18" charset="0"/>
                <a:cs typeface="Times New Roman" pitchFamily="18" charset="0"/>
              </a:rPr>
              <a:t>Predicted turn-over at “high” </a:t>
            </a:r>
            <a:r>
              <a:rPr lang="en-US" sz="2200" dirty="0" err="1" smtClean="0">
                <a:solidFill>
                  <a:srgbClr val="FFFFCC"/>
                </a:solidFill>
                <a:latin typeface="Times New Roman" pitchFamily="18" charset="0"/>
                <a:cs typeface="Times New Roman" pitchFamily="18" charset="0"/>
              </a:rPr>
              <a:t>p</a:t>
            </a:r>
            <a:r>
              <a:rPr lang="en-US" sz="2200" baseline="-25000" dirty="0" err="1" smtClean="0">
                <a:solidFill>
                  <a:srgbClr val="FFFFCC"/>
                </a:solidFill>
                <a:latin typeface="Times New Roman" pitchFamily="18" charset="0"/>
                <a:cs typeface="Times New Roman" pitchFamily="18" charset="0"/>
              </a:rPr>
              <a:t>T</a:t>
            </a:r>
            <a:r>
              <a:rPr lang="en-US" sz="2200" dirty="0" smtClean="0">
                <a:solidFill>
                  <a:srgbClr val="FFFFCC"/>
                </a:solidFill>
                <a:latin typeface="Times New Roman" pitchFamily="18" charset="0"/>
                <a:cs typeface="Times New Roman" pitchFamily="18" charset="0"/>
              </a:rPr>
              <a:t> unclear in </a:t>
            </a:r>
            <a:r>
              <a:rPr lang="en-US" sz="2200" dirty="0" err="1" smtClean="0">
                <a:solidFill>
                  <a:srgbClr val="FFFFCC"/>
                </a:solidFill>
                <a:latin typeface="Times New Roman" pitchFamily="18" charset="0"/>
                <a:cs typeface="Times New Roman" pitchFamily="18" charset="0"/>
              </a:rPr>
              <a:t>p+p</a:t>
            </a:r>
            <a:r>
              <a:rPr lang="en-US" sz="2200" dirty="0" smtClean="0">
                <a:solidFill>
                  <a:srgbClr val="FFFFCC"/>
                </a:solidFill>
                <a:latin typeface="Times New Roman" pitchFamily="18" charset="0"/>
                <a:cs typeface="Times New Roman" pitchFamily="18" charset="0"/>
              </a:rPr>
              <a:t> data.   Should be clear within next five years</a:t>
            </a:r>
            <a:endParaRPr lang="en-US" sz="2200" dirty="0">
              <a:solidFill>
                <a:srgbClr val="FFFFCC"/>
              </a:solidFill>
              <a:latin typeface="Times New Roman" pitchFamily="18" charset="0"/>
              <a:cs typeface="Times New Roman" pitchFamily="18" charset="0"/>
            </a:endParaRPr>
          </a:p>
        </p:txBody>
      </p:sp>
      <p:grpSp>
        <p:nvGrpSpPr>
          <p:cNvPr id="11" name="Group 11"/>
          <p:cNvGrpSpPr>
            <a:grpSpLocks/>
          </p:cNvGrpSpPr>
          <p:nvPr/>
        </p:nvGrpSpPr>
        <p:grpSpPr bwMode="auto">
          <a:xfrm>
            <a:off x="381000" y="2590800"/>
            <a:ext cx="1257300" cy="669925"/>
            <a:chOff x="4525" y="3840"/>
            <a:chExt cx="850" cy="413"/>
          </a:xfrm>
        </p:grpSpPr>
        <p:sp>
          <p:nvSpPr>
            <p:cNvPr id="12" name="AutoShape 12"/>
            <p:cNvSpPr>
              <a:spLocks noChangeArrowheads="1"/>
            </p:cNvSpPr>
            <p:nvPr/>
          </p:nvSpPr>
          <p:spPr bwMode="auto">
            <a:xfrm>
              <a:off x="4525" y="3840"/>
              <a:ext cx="468" cy="413"/>
            </a:xfrm>
            <a:prstGeom prst="star5">
              <a:avLst/>
            </a:prstGeom>
            <a:solidFill>
              <a:srgbClr val="FF0000"/>
            </a:solidFill>
            <a:ln w="9525">
              <a:solidFill>
                <a:srgbClr val="FF0000"/>
              </a:solidFill>
              <a:miter lim="800000"/>
              <a:headEnd type="none" w="sm" len="sm"/>
              <a:tailEnd type="none" w="sm" len="sm"/>
            </a:ln>
            <a:effectLst/>
          </p:spPr>
          <p:txBody>
            <a:bodyPr wrap="none" anchor="ctr"/>
            <a:lstStyle/>
            <a:p>
              <a:endParaRPr lang="en-US" b="1" i="1">
                <a:solidFill>
                  <a:schemeClr val="tx1"/>
                </a:solidFill>
                <a:latin typeface="Arial" charset="0"/>
                <a:ea typeface="ＭＳ Ｐゴシック" pitchFamily="34" charset="-128"/>
              </a:endParaRPr>
            </a:p>
          </p:txBody>
        </p:sp>
        <p:sp>
          <p:nvSpPr>
            <p:cNvPr id="13" name="Text Box 13"/>
            <p:cNvSpPr txBox="1">
              <a:spLocks noChangeArrowheads="1"/>
            </p:cNvSpPr>
            <p:nvPr/>
          </p:nvSpPr>
          <p:spPr bwMode="auto">
            <a:xfrm>
              <a:off x="4689" y="3953"/>
              <a:ext cx="686" cy="282"/>
            </a:xfrm>
            <a:prstGeom prst="rect">
              <a:avLst/>
            </a:prstGeom>
            <a:noFill/>
            <a:ln w="12700">
              <a:noFill/>
              <a:miter lim="800000"/>
              <a:headEnd type="none" w="sm" len="sm"/>
              <a:tailEnd type="none" w="sm" len="sm"/>
            </a:ln>
            <a:effectLst/>
          </p:spPr>
          <p:txBody>
            <a:bodyPr wrap="none">
              <a:spAutoFit/>
            </a:bodyPr>
            <a:lstStyle/>
            <a:p>
              <a:pPr algn="l"/>
              <a:r>
                <a:rPr lang="en-US" b="1" i="1">
                  <a:solidFill>
                    <a:schemeClr val="accent2"/>
                  </a:solidFill>
                  <a:effectLst>
                    <a:outerShdw blurRad="38100" dist="38100" dir="2700000" algn="tl">
                      <a:srgbClr val="000000"/>
                    </a:outerShdw>
                  </a:effectLst>
                  <a:latin typeface="Helvetica" pitchFamily="34" charset="0"/>
                  <a:ea typeface="ＭＳ Ｐゴシック" pitchFamily="34" charset="-128"/>
                </a:rPr>
                <a:t>STAR</a:t>
              </a:r>
            </a:p>
          </p:txBody>
        </p:sp>
      </p:grpSp>
      <p:pic>
        <p:nvPicPr>
          <p:cNvPr id="14" name="Picture 2"/>
          <p:cNvPicPr>
            <a:picLocks noChangeAspect="1" noChangeArrowheads="1"/>
          </p:cNvPicPr>
          <p:nvPr/>
        </p:nvPicPr>
        <p:blipFill>
          <a:blip r:embed="rId4" cstate="print"/>
          <a:srcRect/>
          <a:stretch>
            <a:fillRect/>
          </a:stretch>
        </p:blipFill>
        <p:spPr bwMode="auto">
          <a:xfrm>
            <a:off x="4648200" y="2362200"/>
            <a:ext cx="4512733" cy="3200400"/>
          </a:xfrm>
          <a:prstGeom prst="rect">
            <a:avLst/>
          </a:prstGeom>
          <a:noFill/>
          <a:ln w="9525">
            <a:noFill/>
            <a:miter lim="800000"/>
            <a:headEnd/>
            <a:tailEnd/>
          </a:ln>
        </p:spPr>
      </p:pic>
      <p:pic>
        <p:nvPicPr>
          <p:cNvPr id="15" name="Picture 9" descr="1phenix-logo"/>
          <p:cNvPicPr>
            <a:picLocks noChangeAspect="1" noChangeArrowheads="1"/>
          </p:cNvPicPr>
          <p:nvPr/>
        </p:nvPicPr>
        <p:blipFill>
          <a:blip r:embed="rId5" cstate="print"/>
          <a:srcRect/>
          <a:stretch>
            <a:fillRect/>
          </a:stretch>
        </p:blipFill>
        <p:spPr bwMode="auto">
          <a:xfrm>
            <a:off x="5334000" y="2590800"/>
            <a:ext cx="1371600" cy="498872"/>
          </a:xfrm>
          <a:prstGeom prst="rect">
            <a:avLst/>
          </a:prstGeom>
          <a:noFill/>
        </p:spPr>
      </p:pic>
      <p:sp>
        <p:nvSpPr>
          <p:cNvPr id="16" name="TextBox 15"/>
          <p:cNvSpPr txBox="1"/>
          <p:nvPr/>
        </p:nvSpPr>
        <p:spPr>
          <a:xfrm>
            <a:off x="5334000" y="2971800"/>
            <a:ext cx="1256819" cy="369332"/>
          </a:xfrm>
          <a:prstGeom prst="rect">
            <a:avLst/>
          </a:prstGeom>
          <a:noFill/>
        </p:spPr>
        <p:txBody>
          <a:bodyPr wrap="none" rtlCol="0">
            <a:spAutoFit/>
          </a:bodyPr>
          <a:lstStyle/>
          <a:p>
            <a:r>
              <a:rPr lang="en-US" dirty="0" smtClean="0"/>
              <a:t>Preliminary</a:t>
            </a:r>
            <a:endParaRPr lang="en-US" dirty="0"/>
          </a:p>
        </p:txBody>
      </p:sp>
      <p:sp>
        <p:nvSpPr>
          <p:cNvPr id="17" name="Rectangle 16"/>
          <p:cNvSpPr/>
          <p:nvPr/>
        </p:nvSpPr>
        <p:spPr>
          <a:xfrm>
            <a:off x="6172200" y="4601496"/>
            <a:ext cx="2438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bwMode="auto">
          <a:xfrm>
            <a:off x="6157452" y="3215148"/>
            <a:ext cx="1752600" cy="829734"/>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19" name="TextBox 18"/>
          <p:cNvSpPr txBox="1"/>
          <p:nvPr/>
        </p:nvSpPr>
        <p:spPr>
          <a:xfrm>
            <a:off x="1447800" y="2819400"/>
            <a:ext cx="503664" cy="523220"/>
          </a:xfrm>
          <a:prstGeom prst="rect">
            <a:avLst/>
          </a:prstGeom>
          <a:noFill/>
        </p:spPr>
        <p:txBody>
          <a:bodyPr wrap="none" rtlCol="0">
            <a:spAutoFit/>
          </a:bodyPr>
          <a:lstStyle/>
          <a:p>
            <a:r>
              <a:rPr lang="en-US" sz="2800" dirty="0" smtClean="0">
                <a:latin typeface="Symbol" pitchFamily="18" charset="2"/>
              </a:rPr>
              <a:t>p</a:t>
            </a:r>
            <a:r>
              <a:rPr lang="en-US" sz="2800" baseline="30000" dirty="0" smtClean="0"/>
              <a:t>0</a:t>
            </a:r>
            <a:endParaRPr lang="en-US" sz="2800" baseline="30000" dirty="0"/>
          </a:p>
        </p:txBody>
      </p:sp>
      <p:sp>
        <p:nvSpPr>
          <p:cNvPr id="20" name="TextBox 19"/>
          <p:cNvSpPr txBox="1"/>
          <p:nvPr/>
        </p:nvSpPr>
        <p:spPr>
          <a:xfrm>
            <a:off x="5562600" y="5105400"/>
            <a:ext cx="3161956" cy="369332"/>
          </a:xfrm>
          <a:prstGeom prst="rect">
            <a:avLst/>
          </a:prstGeom>
          <a:noFill/>
        </p:spPr>
        <p:txBody>
          <a:bodyPr wrap="none" rtlCol="0">
            <a:spAutoFit/>
          </a:bodyPr>
          <a:lstStyle/>
          <a:p>
            <a:r>
              <a:rPr lang="en-US" dirty="0" smtClean="0"/>
              <a:t>Projected uncertainties by 2015</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304800" y="1219200"/>
            <a:ext cx="4038600" cy="5562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2" name="Title 1"/>
          <p:cNvSpPr>
            <a:spLocks noGrp="1"/>
          </p:cNvSpPr>
          <p:nvPr>
            <p:ph type="title"/>
          </p:nvPr>
        </p:nvSpPr>
        <p:spPr>
          <a:xfrm>
            <a:off x="457200" y="152400"/>
            <a:ext cx="8229600" cy="1020762"/>
          </a:xfrm>
        </p:spPr>
        <p:txBody>
          <a:bodyPr>
            <a:normAutofit fontScale="90000"/>
          </a:bodyPr>
          <a:lstStyle/>
          <a:p>
            <a:r>
              <a:rPr lang="en-US" sz="3800" dirty="0" smtClean="0"/>
              <a:t>Comparing to DIS: </a:t>
            </a:r>
            <a:r>
              <a:rPr lang="en-US" sz="3800" dirty="0" err="1" smtClean="0"/>
              <a:t>p</a:t>
            </a:r>
            <a:r>
              <a:rPr lang="en-US" sz="3800" baseline="-25000" dirty="0" err="1" smtClean="0"/>
              <a:t>T</a:t>
            </a:r>
            <a:r>
              <a:rPr lang="en-US" sz="3800" dirty="0" smtClean="0"/>
              <a:t> dependence of HERMES inclusive(!) </a:t>
            </a:r>
            <a:r>
              <a:rPr lang="en-US" sz="3800" dirty="0" err="1" smtClean="0"/>
              <a:t>hadron</a:t>
            </a:r>
            <a:r>
              <a:rPr lang="en-US" sz="3800" dirty="0" smtClean="0"/>
              <a:t> data</a:t>
            </a:r>
            <a:endParaRPr lang="en-US" sz="3800" dirty="0"/>
          </a:p>
        </p:txBody>
      </p:sp>
      <p:sp>
        <p:nvSpPr>
          <p:cNvPr id="5" name="Footer Placeholder 4"/>
          <p:cNvSpPr>
            <a:spLocks noGrp="1"/>
          </p:cNvSpPr>
          <p:nvPr>
            <p:ph type="ftr" sz="quarter" idx="11"/>
          </p:nvPr>
        </p:nvSpPr>
        <p:spPr/>
        <p:txBody>
          <a:bodyPr/>
          <a:lstStyle/>
          <a:p>
            <a:r>
              <a:rPr lang="nn-NO" smtClean="0"/>
              <a:t>C. Aidala, INT, November 4, 2010</a:t>
            </a:r>
            <a:endParaRPr lang="en-US"/>
          </a:p>
        </p:txBody>
      </p:sp>
      <p:sp>
        <p:nvSpPr>
          <p:cNvPr id="6" name="Slide Number Placeholder 5"/>
          <p:cNvSpPr>
            <a:spLocks noGrp="1"/>
          </p:cNvSpPr>
          <p:nvPr>
            <p:ph type="sldNum" sz="quarter" idx="12"/>
          </p:nvPr>
        </p:nvSpPr>
        <p:spPr/>
        <p:txBody>
          <a:bodyPr/>
          <a:lstStyle/>
          <a:p>
            <a:fld id="{DBCAA7B0-FB55-442B-B730-0F02697EC4DB}" type="slidenum">
              <a:rPr lang="en-US" smtClean="0"/>
              <a:pPr/>
              <a:t>15</a:t>
            </a:fld>
            <a:endParaRPr lang="en-US"/>
          </a:p>
        </p:txBody>
      </p:sp>
      <p:pic>
        <p:nvPicPr>
          <p:cNvPr id="2033666" name="Picture 2"/>
          <p:cNvPicPr>
            <a:picLocks noChangeAspect="1" noChangeArrowheads="1"/>
          </p:cNvPicPr>
          <p:nvPr/>
        </p:nvPicPr>
        <p:blipFill>
          <a:blip r:embed="rId3" cstate="print"/>
          <a:srcRect/>
          <a:stretch>
            <a:fillRect/>
          </a:stretch>
        </p:blipFill>
        <p:spPr bwMode="auto">
          <a:xfrm>
            <a:off x="261116" y="1375048"/>
            <a:ext cx="2373696" cy="5406751"/>
          </a:xfrm>
          <a:prstGeom prst="rect">
            <a:avLst/>
          </a:prstGeom>
          <a:noFill/>
          <a:ln w="9525">
            <a:noFill/>
            <a:miter lim="800000"/>
            <a:headEnd/>
            <a:tailEnd/>
          </a:ln>
        </p:spPr>
      </p:pic>
      <p:pic>
        <p:nvPicPr>
          <p:cNvPr id="2033669" name="Picture 5"/>
          <p:cNvPicPr>
            <a:picLocks noChangeAspect="1" noChangeArrowheads="1"/>
          </p:cNvPicPr>
          <p:nvPr/>
        </p:nvPicPr>
        <p:blipFill>
          <a:blip r:embed="rId4" cstate="print"/>
          <a:srcRect/>
          <a:stretch>
            <a:fillRect/>
          </a:stretch>
        </p:blipFill>
        <p:spPr bwMode="auto">
          <a:xfrm>
            <a:off x="2614613" y="1277766"/>
            <a:ext cx="1738312" cy="5334821"/>
          </a:xfrm>
          <a:prstGeom prst="rect">
            <a:avLst/>
          </a:prstGeom>
          <a:noFill/>
          <a:ln w="9525">
            <a:noFill/>
            <a:miter lim="800000"/>
            <a:headEnd/>
            <a:tailEnd/>
          </a:ln>
        </p:spPr>
      </p:pic>
      <p:pic>
        <p:nvPicPr>
          <p:cNvPr id="2033670" name="Picture 6"/>
          <p:cNvPicPr>
            <a:picLocks noChangeAspect="1" noChangeArrowheads="1"/>
          </p:cNvPicPr>
          <p:nvPr/>
        </p:nvPicPr>
        <p:blipFill>
          <a:blip r:embed="rId5" cstate="print"/>
          <a:srcRect/>
          <a:stretch>
            <a:fillRect/>
          </a:stretch>
        </p:blipFill>
        <p:spPr bwMode="auto">
          <a:xfrm>
            <a:off x="228600" y="685800"/>
            <a:ext cx="993321" cy="762000"/>
          </a:xfrm>
          <a:prstGeom prst="rect">
            <a:avLst/>
          </a:prstGeom>
          <a:noFill/>
          <a:ln w="9525">
            <a:noFill/>
            <a:miter lim="800000"/>
            <a:headEnd/>
            <a:tailEnd/>
          </a:ln>
        </p:spPr>
      </p:pic>
      <p:sp>
        <p:nvSpPr>
          <p:cNvPr id="13" name="TextBox 12"/>
          <p:cNvSpPr txBox="1"/>
          <p:nvPr/>
        </p:nvSpPr>
        <p:spPr>
          <a:xfrm>
            <a:off x="1470690" y="2064470"/>
            <a:ext cx="606599" cy="523220"/>
          </a:xfrm>
          <a:prstGeom prst="rect">
            <a:avLst/>
          </a:prstGeom>
          <a:noFill/>
        </p:spPr>
        <p:txBody>
          <a:bodyPr wrap="square" rtlCol="0">
            <a:spAutoFit/>
          </a:bodyPr>
          <a:lstStyle/>
          <a:p>
            <a:r>
              <a:rPr lang="en-US" sz="2800" dirty="0" smtClean="0">
                <a:solidFill>
                  <a:schemeClr val="tx1"/>
                </a:solidFill>
                <a:latin typeface="Symbol" pitchFamily="18" charset="2"/>
              </a:rPr>
              <a:t>p</a:t>
            </a:r>
            <a:r>
              <a:rPr lang="en-US" sz="2800" baseline="30000" dirty="0" smtClean="0">
                <a:solidFill>
                  <a:schemeClr val="tx1"/>
                </a:solidFill>
              </a:rPr>
              <a:t>+</a:t>
            </a:r>
            <a:endParaRPr lang="en-US" sz="2800" baseline="30000" dirty="0">
              <a:solidFill>
                <a:schemeClr val="tx1"/>
              </a:solidFill>
            </a:endParaRPr>
          </a:p>
        </p:txBody>
      </p:sp>
      <p:sp>
        <p:nvSpPr>
          <p:cNvPr id="14" name="TextBox 13"/>
          <p:cNvSpPr txBox="1"/>
          <p:nvPr/>
        </p:nvSpPr>
        <p:spPr>
          <a:xfrm>
            <a:off x="3203400" y="2064470"/>
            <a:ext cx="606599" cy="523220"/>
          </a:xfrm>
          <a:prstGeom prst="rect">
            <a:avLst/>
          </a:prstGeom>
          <a:noFill/>
        </p:spPr>
        <p:txBody>
          <a:bodyPr wrap="square" rtlCol="0">
            <a:spAutoFit/>
          </a:bodyPr>
          <a:lstStyle/>
          <a:p>
            <a:r>
              <a:rPr lang="en-US" sz="2800" dirty="0" smtClean="0">
                <a:solidFill>
                  <a:schemeClr val="tx1"/>
                </a:solidFill>
                <a:latin typeface="Symbol" pitchFamily="18" charset="2"/>
              </a:rPr>
              <a:t>K</a:t>
            </a:r>
            <a:r>
              <a:rPr lang="en-US" sz="2800" baseline="30000" dirty="0" smtClean="0">
                <a:solidFill>
                  <a:schemeClr val="tx1"/>
                </a:solidFill>
              </a:rPr>
              <a:t>+</a:t>
            </a:r>
            <a:endParaRPr lang="en-US" sz="2800" baseline="30000" dirty="0">
              <a:solidFill>
                <a:schemeClr val="tx1"/>
              </a:solidFill>
            </a:endParaRPr>
          </a:p>
        </p:txBody>
      </p:sp>
      <p:sp>
        <p:nvSpPr>
          <p:cNvPr id="15" name="TextBox 14"/>
          <p:cNvSpPr txBox="1"/>
          <p:nvPr/>
        </p:nvSpPr>
        <p:spPr>
          <a:xfrm>
            <a:off x="1576830" y="6330839"/>
            <a:ext cx="1547370" cy="369332"/>
          </a:xfrm>
          <a:prstGeom prst="rect">
            <a:avLst/>
          </a:prstGeom>
          <a:noFill/>
        </p:spPr>
        <p:txBody>
          <a:bodyPr wrap="square" rtlCol="0">
            <a:spAutoFit/>
          </a:bodyPr>
          <a:lstStyle/>
          <a:p>
            <a:r>
              <a:rPr lang="en-US" dirty="0" err="1" smtClean="0">
                <a:solidFill>
                  <a:schemeClr val="tx1"/>
                </a:solidFill>
              </a:rPr>
              <a:t>p</a:t>
            </a:r>
            <a:r>
              <a:rPr lang="en-US" baseline="-25000" dirty="0" err="1" smtClean="0">
                <a:solidFill>
                  <a:schemeClr val="tx1"/>
                </a:solidFill>
              </a:rPr>
              <a:t>T</a:t>
            </a:r>
            <a:r>
              <a:rPr lang="en-US" dirty="0" smtClean="0">
                <a:solidFill>
                  <a:schemeClr val="tx1"/>
                </a:solidFill>
              </a:rPr>
              <a:t> (GeV/c)</a:t>
            </a:r>
            <a:endParaRPr lang="en-US" dirty="0">
              <a:solidFill>
                <a:schemeClr val="tx1"/>
              </a:solidFill>
            </a:endParaRPr>
          </a:p>
        </p:txBody>
      </p:sp>
      <p:sp>
        <p:nvSpPr>
          <p:cNvPr id="16" name="TextBox 15"/>
          <p:cNvSpPr txBox="1"/>
          <p:nvPr/>
        </p:nvSpPr>
        <p:spPr>
          <a:xfrm>
            <a:off x="1278548" y="2653846"/>
            <a:ext cx="1274696" cy="369332"/>
          </a:xfrm>
          <a:prstGeom prst="rect">
            <a:avLst/>
          </a:prstGeom>
          <a:noFill/>
        </p:spPr>
        <p:txBody>
          <a:bodyPr wrap="square" rtlCol="0">
            <a:spAutoFit/>
          </a:bodyPr>
          <a:lstStyle/>
          <a:p>
            <a:r>
              <a:rPr lang="en-US" sz="1800" dirty="0" smtClean="0">
                <a:solidFill>
                  <a:schemeClr val="tx1"/>
                </a:solidFill>
              </a:rPr>
              <a:t>0.2 &lt; </a:t>
            </a:r>
            <a:r>
              <a:rPr lang="en-US" sz="1800" dirty="0" err="1" smtClean="0">
                <a:solidFill>
                  <a:schemeClr val="tx1"/>
                </a:solidFill>
              </a:rPr>
              <a:t>x</a:t>
            </a:r>
            <a:r>
              <a:rPr lang="en-US" sz="1800" baseline="-25000" dirty="0" err="1" smtClean="0">
                <a:solidFill>
                  <a:schemeClr val="tx1"/>
                </a:solidFill>
              </a:rPr>
              <a:t>F</a:t>
            </a:r>
            <a:r>
              <a:rPr lang="en-US" sz="1800" dirty="0" smtClean="0">
                <a:solidFill>
                  <a:schemeClr val="tx1"/>
                </a:solidFill>
              </a:rPr>
              <a:t> &lt; 1</a:t>
            </a:r>
            <a:endParaRPr lang="en-US" sz="1800" dirty="0">
              <a:solidFill>
                <a:schemeClr val="tx1"/>
              </a:solidFill>
            </a:endParaRPr>
          </a:p>
        </p:txBody>
      </p:sp>
      <p:sp>
        <p:nvSpPr>
          <p:cNvPr id="17" name="TextBox 16"/>
          <p:cNvSpPr txBox="1"/>
          <p:nvPr/>
        </p:nvSpPr>
        <p:spPr>
          <a:xfrm>
            <a:off x="2868202" y="2635126"/>
            <a:ext cx="1322798" cy="369332"/>
          </a:xfrm>
          <a:prstGeom prst="rect">
            <a:avLst/>
          </a:prstGeom>
          <a:noFill/>
        </p:spPr>
        <p:txBody>
          <a:bodyPr wrap="none" rtlCol="0">
            <a:spAutoFit/>
          </a:bodyPr>
          <a:lstStyle/>
          <a:p>
            <a:r>
              <a:rPr lang="en-US" sz="1800" dirty="0" smtClean="0">
                <a:solidFill>
                  <a:schemeClr val="tx1"/>
                </a:solidFill>
              </a:rPr>
              <a:t>0.2 &lt; </a:t>
            </a:r>
            <a:r>
              <a:rPr lang="en-US" sz="1800" dirty="0" err="1" smtClean="0">
                <a:solidFill>
                  <a:schemeClr val="tx1"/>
                </a:solidFill>
              </a:rPr>
              <a:t>x</a:t>
            </a:r>
            <a:r>
              <a:rPr lang="en-US" sz="1800" baseline="-25000" dirty="0" err="1" smtClean="0">
                <a:solidFill>
                  <a:schemeClr val="tx1"/>
                </a:solidFill>
              </a:rPr>
              <a:t>F</a:t>
            </a:r>
            <a:r>
              <a:rPr lang="en-US" sz="1800" dirty="0" smtClean="0">
                <a:solidFill>
                  <a:schemeClr val="tx1"/>
                </a:solidFill>
              </a:rPr>
              <a:t> &lt; 1</a:t>
            </a:r>
            <a:endParaRPr lang="en-US" sz="1800" dirty="0">
              <a:solidFill>
                <a:schemeClr val="tx1"/>
              </a:solidFill>
            </a:endParaRPr>
          </a:p>
        </p:txBody>
      </p:sp>
      <p:sp>
        <p:nvSpPr>
          <p:cNvPr id="18" name="TextBox 17"/>
          <p:cNvSpPr txBox="1"/>
          <p:nvPr/>
        </p:nvSpPr>
        <p:spPr>
          <a:xfrm>
            <a:off x="1153591" y="4207658"/>
            <a:ext cx="1511038" cy="369332"/>
          </a:xfrm>
          <a:prstGeom prst="rect">
            <a:avLst/>
          </a:prstGeom>
          <a:noFill/>
        </p:spPr>
        <p:txBody>
          <a:bodyPr wrap="square" rtlCol="0">
            <a:spAutoFit/>
          </a:bodyPr>
          <a:lstStyle/>
          <a:p>
            <a:r>
              <a:rPr lang="en-US" sz="1800" dirty="0" smtClean="0">
                <a:solidFill>
                  <a:schemeClr val="tx1"/>
                </a:solidFill>
              </a:rPr>
              <a:t>0.08 &lt; </a:t>
            </a:r>
            <a:r>
              <a:rPr lang="en-US" sz="1800" dirty="0" err="1" smtClean="0">
                <a:solidFill>
                  <a:schemeClr val="tx1"/>
                </a:solidFill>
              </a:rPr>
              <a:t>x</a:t>
            </a:r>
            <a:r>
              <a:rPr lang="en-US" sz="1800" baseline="-25000" dirty="0" err="1" smtClean="0">
                <a:solidFill>
                  <a:schemeClr val="tx1"/>
                </a:solidFill>
              </a:rPr>
              <a:t>F</a:t>
            </a:r>
            <a:r>
              <a:rPr lang="en-US" sz="1800" dirty="0" smtClean="0">
                <a:solidFill>
                  <a:schemeClr val="tx1"/>
                </a:solidFill>
              </a:rPr>
              <a:t> &lt; 0.2</a:t>
            </a:r>
            <a:endParaRPr lang="en-US" sz="1800" dirty="0">
              <a:solidFill>
                <a:schemeClr val="tx1"/>
              </a:solidFill>
            </a:endParaRPr>
          </a:p>
        </p:txBody>
      </p:sp>
      <p:sp>
        <p:nvSpPr>
          <p:cNvPr id="19" name="TextBox 18"/>
          <p:cNvSpPr txBox="1"/>
          <p:nvPr/>
        </p:nvSpPr>
        <p:spPr>
          <a:xfrm>
            <a:off x="2791347" y="4193928"/>
            <a:ext cx="1511038" cy="369332"/>
          </a:xfrm>
          <a:prstGeom prst="rect">
            <a:avLst/>
          </a:prstGeom>
          <a:noFill/>
        </p:spPr>
        <p:txBody>
          <a:bodyPr wrap="square" rtlCol="0">
            <a:spAutoFit/>
          </a:bodyPr>
          <a:lstStyle/>
          <a:p>
            <a:r>
              <a:rPr lang="en-US" sz="1800" dirty="0" smtClean="0">
                <a:solidFill>
                  <a:schemeClr val="tx1"/>
                </a:solidFill>
              </a:rPr>
              <a:t>0.08 &lt; </a:t>
            </a:r>
            <a:r>
              <a:rPr lang="en-US" sz="1800" dirty="0" err="1" smtClean="0">
                <a:solidFill>
                  <a:schemeClr val="tx1"/>
                </a:solidFill>
              </a:rPr>
              <a:t>x</a:t>
            </a:r>
            <a:r>
              <a:rPr lang="en-US" sz="1800" baseline="-25000" dirty="0" err="1" smtClean="0">
                <a:solidFill>
                  <a:schemeClr val="tx1"/>
                </a:solidFill>
              </a:rPr>
              <a:t>F</a:t>
            </a:r>
            <a:r>
              <a:rPr lang="en-US" sz="1800" dirty="0" smtClean="0">
                <a:solidFill>
                  <a:schemeClr val="tx1"/>
                </a:solidFill>
              </a:rPr>
              <a:t> &lt; 0.2</a:t>
            </a:r>
            <a:endParaRPr lang="en-US" sz="1800" dirty="0">
              <a:solidFill>
                <a:schemeClr val="tx1"/>
              </a:solidFill>
            </a:endParaRPr>
          </a:p>
        </p:txBody>
      </p:sp>
      <p:sp>
        <p:nvSpPr>
          <p:cNvPr id="20" name="TextBox 19"/>
          <p:cNvSpPr txBox="1"/>
          <p:nvPr/>
        </p:nvSpPr>
        <p:spPr>
          <a:xfrm>
            <a:off x="1117916" y="5807858"/>
            <a:ext cx="1585184" cy="369332"/>
          </a:xfrm>
          <a:prstGeom prst="rect">
            <a:avLst/>
          </a:prstGeom>
          <a:noFill/>
        </p:spPr>
        <p:txBody>
          <a:bodyPr wrap="square" rtlCol="0">
            <a:spAutoFit/>
          </a:bodyPr>
          <a:lstStyle/>
          <a:p>
            <a:r>
              <a:rPr lang="en-US" sz="1800" dirty="0" smtClean="0">
                <a:solidFill>
                  <a:schemeClr val="tx1"/>
                </a:solidFill>
              </a:rPr>
              <a:t>-0.1 &lt; </a:t>
            </a:r>
            <a:r>
              <a:rPr lang="en-US" sz="1800" dirty="0" err="1" smtClean="0">
                <a:solidFill>
                  <a:schemeClr val="tx1"/>
                </a:solidFill>
              </a:rPr>
              <a:t>x</a:t>
            </a:r>
            <a:r>
              <a:rPr lang="en-US" sz="1800" baseline="-25000" dirty="0" err="1" smtClean="0">
                <a:solidFill>
                  <a:schemeClr val="tx1"/>
                </a:solidFill>
              </a:rPr>
              <a:t>F</a:t>
            </a:r>
            <a:r>
              <a:rPr lang="en-US" sz="1800" dirty="0" smtClean="0">
                <a:solidFill>
                  <a:schemeClr val="tx1"/>
                </a:solidFill>
              </a:rPr>
              <a:t> &lt; 0.08</a:t>
            </a:r>
            <a:endParaRPr lang="en-US" sz="1800" dirty="0">
              <a:solidFill>
                <a:schemeClr val="tx1"/>
              </a:solidFill>
            </a:endParaRPr>
          </a:p>
        </p:txBody>
      </p:sp>
      <p:sp>
        <p:nvSpPr>
          <p:cNvPr id="21" name="TextBox 20"/>
          <p:cNvSpPr txBox="1"/>
          <p:nvPr/>
        </p:nvSpPr>
        <p:spPr>
          <a:xfrm>
            <a:off x="2755672" y="5794128"/>
            <a:ext cx="1585184" cy="369332"/>
          </a:xfrm>
          <a:prstGeom prst="rect">
            <a:avLst/>
          </a:prstGeom>
          <a:noFill/>
        </p:spPr>
        <p:txBody>
          <a:bodyPr wrap="square" rtlCol="0">
            <a:spAutoFit/>
          </a:bodyPr>
          <a:lstStyle/>
          <a:p>
            <a:r>
              <a:rPr lang="en-US" sz="1800" dirty="0" smtClean="0">
                <a:solidFill>
                  <a:schemeClr val="tx1"/>
                </a:solidFill>
              </a:rPr>
              <a:t>-0.1 &lt; </a:t>
            </a:r>
            <a:r>
              <a:rPr lang="en-US" sz="1800" dirty="0" err="1" smtClean="0">
                <a:solidFill>
                  <a:schemeClr val="tx1"/>
                </a:solidFill>
              </a:rPr>
              <a:t>x</a:t>
            </a:r>
            <a:r>
              <a:rPr lang="en-US" sz="1800" baseline="-25000" dirty="0" err="1" smtClean="0">
                <a:solidFill>
                  <a:schemeClr val="tx1"/>
                </a:solidFill>
              </a:rPr>
              <a:t>F</a:t>
            </a:r>
            <a:r>
              <a:rPr lang="en-US" sz="1800" dirty="0" smtClean="0">
                <a:solidFill>
                  <a:schemeClr val="tx1"/>
                </a:solidFill>
              </a:rPr>
              <a:t> &lt; 0.08</a:t>
            </a:r>
            <a:endParaRPr lang="en-US" sz="1800" dirty="0">
              <a:solidFill>
                <a:schemeClr val="tx1"/>
              </a:solidFill>
            </a:endParaRPr>
          </a:p>
        </p:txBody>
      </p:sp>
      <p:sp>
        <p:nvSpPr>
          <p:cNvPr id="22" name="TextBox 21"/>
          <p:cNvSpPr txBox="1"/>
          <p:nvPr/>
        </p:nvSpPr>
        <p:spPr>
          <a:xfrm>
            <a:off x="4572000" y="1295400"/>
            <a:ext cx="4343400" cy="5170646"/>
          </a:xfrm>
          <a:prstGeom prst="rect">
            <a:avLst/>
          </a:prstGeom>
          <a:noFill/>
        </p:spPr>
        <p:txBody>
          <a:bodyPr wrap="square" rtlCol="0">
            <a:spAutoFit/>
          </a:bodyPr>
          <a:lstStyle/>
          <a:p>
            <a:r>
              <a:rPr lang="en-US" sz="2200" dirty="0" smtClean="0">
                <a:solidFill>
                  <a:srgbClr val="FFFFCC"/>
                </a:solidFill>
                <a:latin typeface="Times New Roman" pitchFamily="18" charset="0"/>
                <a:cs typeface="Times New Roman" pitchFamily="18" charset="0"/>
              </a:rPr>
              <a:t>Inclusive </a:t>
            </a:r>
            <a:r>
              <a:rPr lang="en-US" sz="2200" dirty="0" err="1" smtClean="0">
                <a:solidFill>
                  <a:srgbClr val="FFFFCC"/>
                </a:solidFill>
                <a:latin typeface="Times New Roman" pitchFamily="18" charset="0"/>
                <a:cs typeface="Times New Roman" pitchFamily="18" charset="0"/>
              </a:rPr>
              <a:t>p+p</a:t>
            </a:r>
            <a:r>
              <a:rPr lang="en-US" sz="2200" dirty="0" smtClean="0">
                <a:solidFill>
                  <a:srgbClr val="FFFFCC"/>
                </a:solidFill>
                <a:latin typeface="Times New Roman" pitchFamily="18" charset="0"/>
                <a:cs typeface="Times New Roman" pitchFamily="18" charset="0"/>
              </a:rPr>
              <a:t> data intriguing enough for a DIS experiment to attempt a similar measurement by giving up measuring their precious scattered electron!!</a:t>
            </a:r>
          </a:p>
          <a:p>
            <a:endParaRPr lang="en-US" sz="2200" dirty="0" smtClean="0">
              <a:solidFill>
                <a:srgbClr val="FFFFCC"/>
              </a:solidFill>
              <a:latin typeface="Times New Roman" pitchFamily="18" charset="0"/>
              <a:cs typeface="Times New Roman" pitchFamily="18" charset="0"/>
            </a:endParaRPr>
          </a:p>
          <a:p>
            <a:r>
              <a:rPr lang="en-US" sz="2200" dirty="0" smtClean="0">
                <a:solidFill>
                  <a:srgbClr val="FFFFCC"/>
                </a:solidFill>
                <a:latin typeface="Times New Roman" pitchFamily="18" charset="0"/>
                <a:cs typeface="Times New Roman" pitchFamily="18" charset="0"/>
              </a:rPr>
              <a:t>In this case, clear rise from low </a:t>
            </a:r>
            <a:r>
              <a:rPr lang="en-US" sz="2200" dirty="0" err="1" smtClean="0">
                <a:solidFill>
                  <a:srgbClr val="FFFFCC"/>
                </a:solidFill>
                <a:latin typeface="Times New Roman" pitchFamily="18" charset="0"/>
                <a:cs typeface="Times New Roman" pitchFamily="18" charset="0"/>
              </a:rPr>
              <a:t>p</a:t>
            </a:r>
            <a:r>
              <a:rPr lang="en-US" sz="2200" baseline="-25000" dirty="0" err="1" smtClean="0">
                <a:solidFill>
                  <a:srgbClr val="FFFFCC"/>
                </a:solidFill>
                <a:latin typeface="Times New Roman" pitchFamily="18" charset="0"/>
                <a:cs typeface="Times New Roman" pitchFamily="18" charset="0"/>
              </a:rPr>
              <a:t>T</a:t>
            </a:r>
            <a:r>
              <a:rPr lang="en-US" sz="2200" dirty="0" smtClean="0">
                <a:solidFill>
                  <a:srgbClr val="FFFFCC"/>
                </a:solidFill>
                <a:latin typeface="Times New Roman" pitchFamily="18" charset="0"/>
                <a:cs typeface="Times New Roman" pitchFamily="18" charset="0"/>
              </a:rPr>
              <a:t> and turn-over at ~0.8 GeV/c, for both pions and </a:t>
            </a:r>
            <a:r>
              <a:rPr lang="en-US" sz="2200" dirty="0" err="1" smtClean="0">
                <a:solidFill>
                  <a:srgbClr val="FFFFCC"/>
                </a:solidFill>
                <a:latin typeface="Times New Roman" pitchFamily="18" charset="0"/>
                <a:cs typeface="Times New Roman" pitchFamily="18" charset="0"/>
              </a:rPr>
              <a:t>kaons</a:t>
            </a:r>
            <a:r>
              <a:rPr lang="en-US" sz="2200" dirty="0" smtClean="0">
                <a:solidFill>
                  <a:srgbClr val="FFFFCC"/>
                </a:solidFill>
                <a:latin typeface="Times New Roman" pitchFamily="18" charset="0"/>
                <a:cs typeface="Times New Roman" pitchFamily="18" charset="0"/>
              </a:rPr>
              <a:t>.</a:t>
            </a:r>
          </a:p>
          <a:p>
            <a:endParaRPr lang="en-US" sz="2200" dirty="0" smtClean="0">
              <a:solidFill>
                <a:srgbClr val="FFFFCC"/>
              </a:solidFill>
              <a:latin typeface="Times New Roman" pitchFamily="18" charset="0"/>
              <a:cs typeface="Times New Roman" pitchFamily="18" charset="0"/>
            </a:endParaRPr>
          </a:p>
          <a:p>
            <a:r>
              <a:rPr lang="en-US" sz="2200" dirty="0" smtClean="0">
                <a:solidFill>
                  <a:srgbClr val="FFFFCC"/>
                </a:solidFill>
                <a:latin typeface="Times New Roman" pitchFamily="18" charset="0"/>
                <a:cs typeface="Times New Roman" pitchFamily="18" charset="0"/>
              </a:rPr>
              <a:t>Relationship between DIS and </a:t>
            </a:r>
            <a:r>
              <a:rPr lang="en-US" sz="2200" dirty="0" err="1" smtClean="0">
                <a:solidFill>
                  <a:srgbClr val="FFFFCC"/>
                </a:solidFill>
                <a:latin typeface="Times New Roman" pitchFamily="18" charset="0"/>
                <a:cs typeface="Times New Roman" pitchFamily="18" charset="0"/>
              </a:rPr>
              <a:t>p+p</a:t>
            </a:r>
            <a:r>
              <a:rPr lang="en-US" sz="2200" dirty="0" smtClean="0">
                <a:solidFill>
                  <a:srgbClr val="FFFFCC"/>
                </a:solidFill>
                <a:latin typeface="Times New Roman" pitchFamily="18" charset="0"/>
                <a:cs typeface="Times New Roman" pitchFamily="18" charset="0"/>
              </a:rPr>
              <a:t> measurements not yet understood!  Can inclusive </a:t>
            </a:r>
            <a:r>
              <a:rPr lang="en-US" sz="2200" dirty="0" err="1" smtClean="0">
                <a:solidFill>
                  <a:srgbClr val="FFFFCC"/>
                </a:solidFill>
                <a:latin typeface="Times New Roman" pitchFamily="18" charset="0"/>
                <a:cs typeface="Times New Roman" pitchFamily="18" charset="0"/>
              </a:rPr>
              <a:t>hadron</a:t>
            </a:r>
            <a:r>
              <a:rPr lang="en-US" sz="2200" dirty="0" smtClean="0">
                <a:solidFill>
                  <a:srgbClr val="FFFFCC"/>
                </a:solidFill>
                <a:latin typeface="Times New Roman" pitchFamily="18" charset="0"/>
                <a:cs typeface="Times New Roman" pitchFamily="18" charset="0"/>
              </a:rPr>
              <a:t> measurements in DIS help us to understand the </a:t>
            </a:r>
            <a:r>
              <a:rPr lang="en-US" sz="2200" dirty="0" err="1" smtClean="0">
                <a:solidFill>
                  <a:srgbClr val="FFFFCC"/>
                </a:solidFill>
                <a:latin typeface="Times New Roman" pitchFamily="18" charset="0"/>
                <a:cs typeface="Times New Roman" pitchFamily="18" charset="0"/>
              </a:rPr>
              <a:t>p+p</a:t>
            </a:r>
            <a:r>
              <a:rPr lang="en-US" sz="2200" dirty="0" smtClean="0">
                <a:solidFill>
                  <a:srgbClr val="FFFFCC"/>
                </a:solidFill>
                <a:latin typeface="Times New Roman" pitchFamily="18" charset="0"/>
                <a:cs typeface="Times New Roman" pitchFamily="18" charset="0"/>
              </a:rPr>
              <a:t>??</a:t>
            </a:r>
            <a:endParaRPr lang="en-US" sz="2200" dirty="0">
              <a:solidFill>
                <a:srgbClr val="FFFFCC"/>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Improved forward detection capabilities</a:t>
            </a:r>
            <a:endParaRPr lang="en-US" dirty="0"/>
          </a:p>
        </p:txBody>
      </p:sp>
      <p:sp>
        <p:nvSpPr>
          <p:cNvPr id="3" name="Content Placeholder 2"/>
          <p:cNvSpPr>
            <a:spLocks noGrp="1"/>
          </p:cNvSpPr>
          <p:nvPr>
            <p:ph idx="1"/>
          </p:nvPr>
        </p:nvSpPr>
        <p:spPr>
          <a:xfrm>
            <a:off x="228600" y="1447800"/>
            <a:ext cx="4572000" cy="5105400"/>
          </a:xfrm>
        </p:spPr>
        <p:txBody>
          <a:bodyPr>
            <a:normAutofit fontScale="85000" lnSpcReduction="20000"/>
          </a:bodyPr>
          <a:lstStyle/>
          <a:p>
            <a:r>
              <a:rPr lang="en-US" sz="2600" dirty="0" smtClean="0"/>
              <a:t>Many of the striking effects related to </a:t>
            </a:r>
            <a:r>
              <a:rPr lang="en-US" sz="2600" dirty="0" err="1" smtClean="0"/>
              <a:t>parton</a:t>
            </a:r>
            <a:r>
              <a:rPr lang="en-US" sz="2600" dirty="0" smtClean="0"/>
              <a:t> dynamics have been observed at forward </a:t>
            </a:r>
            <a:r>
              <a:rPr lang="en-US" sz="2600" dirty="0" err="1" smtClean="0"/>
              <a:t>rapidities</a:t>
            </a:r>
            <a:r>
              <a:rPr lang="en-US" sz="2600" dirty="0" smtClean="0">
                <a:sym typeface="Wingdings" pitchFamily="2" charset="2"/>
              </a:rPr>
              <a:t> </a:t>
            </a:r>
            <a:r>
              <a:rPr lang="en-US" sz="2600" dirty="0" smtClean="0"/>
              <a:t>Large-acceptance forward spectrometer </a:t>
            </a:r>
          </a:p>
          <a:p>
            <a:r>
              <a:rPr lang="en-US" sz="2600" dirty="0" smtClean="0"/>
              <a:t>Full jet reconstruction capabilities </a:t>
            </a:r>
            <a:r>
              <a:rPr lang="en-US" sz="2600" dirty="0" smtClean="0">
                <a:sym typeface="Wingdings" pitchFamily="2" charset="2"/>
              </a:rPr>
              <a:t> </a:t>
            </a:r>
            <a:r>
              <a:rPr lang="en-US" sz="2600" dirty="0" smtClean="0"/>
              <a:t>allow separation of effects (</a:t>
            </a:r>
            <a:r>
              <a:rPr lang="en-US" sz="2600" dirty="0" err="1" smtClean="0"/>
              <a:t>Sivers</a:t>
            </a:r>
            <a:r>
              <a:rPr lang="en-US" sz="2600" dirty="0" smtClean="0"/>
              <a:t>/Collins)</a:t>
            </a:r>
          </a:p>
          <a:p>
            <a:r>
              <a:rPr lang="en-US" sz="2600" dirty="0" smtClean="0"/>
              <a:t>PID </a:t>
            </a:r>
            <a:r>
              <a:rPr lang="en-US" sz="2600" dirty="0" smtClean="0">
                <a:sym typeface="Wingdings" pitchFamily="2" charset="2"/>
              </a:rPr>
              <a:t> Study surprising species dependences (e.g. </a:t>
            </a:r>
            <a:r>
              <a:rPr lang="en-US" sz="2600" dirty="0" err="1" smtClean="0">
                <a:sym typeface="Wingdings" pitchFamily="2" charset="2"/>
              </a:rPr>
              <a:t>kaons</a:t>
            </a:r>
            <a:r>
              <a:rPr lang="en-US" sz="2600" dirty="0" smtClean="0">
                <a:sym typeface="Wingdings" pitchFamily="2" charset="2"/>
              </a:rPr>
              <a:t>, antiprotons)</a:t>
            </a:r>
          </a:p>
          <a:p>
            <a:r>
              <a:rPr lang="en-US" sz="2600" dirty="0" smtClean="0">
                <a:sym typeface="Wingdings" pitchFamily="2" charset="2"/>
              </a:rPr>
              <a:t>Tracking and </a:t>
            </a:r>
            <a:r>
              <a:rPr lang="en-US" sz="2600" dirty="0" err="1" smtClean="0">
                <a:sym typeface="Wingdings" pitchFamily="2" charset="2"/>
              </a:rPr>
              <a:t>EMCal</a:t>
            </a:r>
            <a:r>
              <a:rPr lang="en-US" sz="2600" dirty="0" smtClean="0">
                <a:sym typeface="Wingdings" pitchFamily="2" charset="2"/>
              </a:rPr>
              <a:t>  </a:t>
            </a:r>
            <a:r>
              <a:rPr lang="en-US" sz="2600" dirty="0" err="1" smtClean="0">
                <a:sym typeface="Wingdings" pitchFamily="2" charset="2"/>
              </a:rPr>
              <a:t>Drell</a:t>
            </a:r>
            <a:r>
              <a:rPr lang="en-US" sz="2600" dirty="0" smtClean="0">
                <a:sym typeface="Wingdings" pitchFamily="2" charset="2"/>
              </a:rPr>
              <a:t>-Yan measurements</a:t>
            </a:r>
          </a:p>
          <a:p>
            <a:r>
              <a:rPr lang="en-US" sz="2600" dirty="0" smtClean="0"/>
              <a:t>Design single detector for </a:t>
            </a:r>
            <a:r>
              <a:rPr lang="en-US" sz="2600" dirty="0" err="1" smtClean="0"/>
              <a:t>hadronic</a:t>
            </a:r>
            <a:r>
              <a:rPr lang="en-US" sz="2600" dirty="0" smtClean="0"/>
              <a:t> collisions and DIS?  Optimal strategy to get the most physics out of the facility still to be worked out.</a:t>
            </a:r>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16</a:t>
            </a:fld>
            <a:endParaRPr lang="en-US" dirty="0"/>
          </a:p>
        </p:txBody>
      </p:sp>
      <p:pic>
        <p:nvPicPr>
          <p:cNvPr id="2038786" name="Picture 2"/>
          <p:cNvPicPr>
            <a:picLocks noChangeAspect="1" noChangeArrowheads="1"/>
          </p:cNvPicPr>
          <p:nvPr/>
        </p:nvPicPr>
        <p:blipFill>
          <a:blip r:embed="rId3" cstate="print"/>
          <a:srcRect/>
          <a:stretch>
            <a:fillRect/>
          </a:stretch>
        </p:blipFill>
        <p:spPr bwMode="auto">
          <a:xfrm>
            <a:off x="4861448" y="2133600"/>
            <a:ext cx="4282551"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Drell</a:t>
            </a:r>
            <a:r>
              <a:rPr lang="en-US" dirty="0" smtClean="0"/>
              <a:t>-Yan transverse SSA predictions</a:t>
            </a:r>
            <a:endParaRPr lang="en-US" dirty="0"/>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384484" y="1311909"/>
            <a:ext cx="6464116" cy="4936491"/>
          </a:xfrm>
          <a:prstGeom prst="rect">
            <a:avLst/>
          </a:prstGeom>
          <a:noFill/>
          <a:ln w="9525">
            <a:noFill/>
            <a:miter lim="800000"/>
            <a:headEnd/>
            <a:tailEnd/>
          </a:ln>
        </p:spPr>
      </p:pic>
      <p:sp>
        <p:nvSpPr>
          <p:cNvPr id="7" name="TextBox 6"/>
          <p:cNvSpPr txBox="1"/>
          <p:nvPr/>
        </p:nvSpPr>
        <p:spPr>
          <a:xfrm>
            <a:off x="4141216" y="3429000"/>
            <a:ext cx="354584" cy="369332"/>
          </a:xfrm>
          <a:prstGeom prst="rect">
            <a:avLst/>
          </a:prstGeom>
          <a:noFill/>
        </p:spPr>
        <p:txBody>
          <a:bodyPr wrap="none" rtlCol="0">
            <a:spAutoFit/>
          </a:bodyPr>
          <a:lstStyle/>
          <a:p>
            <a:r>
              <a:rPr lang="en-US" dirty="0" err="1" smtClean="0"/>
              <a:t>x</a:t>
            </a:r>
            <a:r>
              <a:rPr lang="en-US" baseline="-25000" dirty="0" err="1" smtClean="0"/>
              <a:t>F</a:t>
            </a:r>
            <a:endParaRPr lang="en-US" baseline="-25000" dirty="0"/>
          </a:p>
        </p:txBody>
      </p:sp>
      <p:sp>
        <p:nvSpPr>
          <p:cNvPr id="8" name="TextBox 7"/>
          <p:cNvSpPr txBox="1"/>
          <p:nvPr/>
        </p:nvSpPr>
        <p:spPr>
          <a:xfrm>
            <a:off x="7189216" y="3440668"/>
            <a:ext cx="354584" cy="369332"/>
          </a:xfrm>
          <a:prstGeom prst="rect">
            <a:avLst/>
          </a:prstGeom>
          <a:noFill/>
        </p:spPr>
        <p:txBody>
          <a:bodyPr wrap="none" rtlCol="0">
            <a:spAutoFit/>
          </a:bodyPr>
          <a:lstStyle/>
          <a:p>
            <a:r>
              <a:rPr lang="en-US" dirty="0" err="1" smtClean="0"/>
              <a:t>x</a:t>
            </a:r>
            <a:r>
              <a:rPr lang="en-US" baseline="-25000" dirty="0" err="1" smtClean="0"/>
              <a:t>F</a:t>
            </a:r>
            <a:endParaRPr lang="en-US" baseline="-25000" dirty="0"/>
          </a:p>
        </p:txBody>
      </p:sp>
      <p:sp>
        <p:nvSpPr>
          <p:cNvPr id="9" name="TextBox 8"/>
          <p:cNvSpPr txBox="1"/>
          <p:nvPr/>
        </p:nvSpPr>
        <p:spPr>
          <a:xfrm>
            <a:off x="4238894" y="5864320"/>
            <a:ext cx="288862" cy="369332"/>
          </a:xfrm>
          <a:prstGeom prst="rect">
            <a:avLst/>
          </a:prstGeom>
          <a:noFill/>
        </p:spPr>
        <p:txBody>
          <a:bodyPr wrap="none" rtlCol="0">
            <a:spAutoFit/>
          </a:bodyPr>
          <a:lstStyle/>
          <a:p>
            <a:r>
              <a:rPr lang="en-US" dirty="0" smtClean="0"/>
              <a:t>y</a:t>
            </a:r>
            <a:endParaRPr lang="en-US" baseline="-25000" dirty="0"/>
          </a:p>
        </p:txBody>
      </p:sp>
      <p:sp>
        <p:nvSpPr>
          <p:cNvPr id="10" name="TextBox 9"/>
          <p:cNvSpPr txBox="1"/>
          <p:nvPr/>
        </p:nvSpPr>
        <p:spPr>
          <a:xfrm>
            <a:off x="7316390" y="5867400"/>
            <a:ext cx="288862" cy="369332"/>
          </a:xfrm>
          <a:prstGeom prst="rect">
            <a:avLst/>
          </a:prstGeom>
          <a:noFill/>
        </p:spPr>
        <p:txBody>
          <a:bodyPr wrap="none" rtlCol="0">
            <a:spAutoFit/>
          </a:bodyPr>
          <a:lstStyle/>
          <a:p>
            <a:r>
              <a:rPr lang="en-US" dirty="0" smtClean="0"/>
              <a:t>y</a:t>
            </a:r>
            <a:endParaRPr lang="en-US" baseline="-25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accelerator prospects</a:t>
            </a:r>
            <a:endParaRPr lang="en-US" dirty="0"/>
          </a:p>
        </p:txBody>
      </p:sp>
      <p:sp>
        <p:nvSpPr>
          <p:cNvPr id="3" name="Content Placeholder 2"/>
          <p:cNvSpPr>
            <a:spLocks noGrp="1"/>
          </p:cNvSpPr>
          <p:nvPr>
            <p:ph idx="1"/>
          </p:nvPr>
        </p:nvSpPr>
        <p:spPr/>
        <p:txBody>
          <a:bodyPr/>
          <a:lstStyle/>
          <a:p>
            <a:r>
              <a:rPr lang="en-US" dirty="0" smtClean="0"/>
              <a:t>Could go up to energies as high as </a:t>
            </a:r>
            <a:r>
              <a:rPr lang="en-US" dirty="0" err="1" smtClean="0"/>
              <a:t>sqrt</a:t>
            </a:r>
            <a:r>
              <a:rPr lang="en-US" dirty="0" smtClean="0"/>
              <a:t>(s)=650 GeV with new DX magnets</a:t>
            </a:r>
          </a:p>
          <a:p>
            <a:pPr lvl="1"/>
            <a:r>
              <a:rPr lang="en-US" dirty="0" smtClean="0"/>
              <a:t>Should know much more about prospects for polarization with higher beam energies after imminent long 500 </a:t>
            </a:r>
            <a:r>
              <a:rPr lang="en-US" dirty="0" err="1" smtClean="0"/>
              <a:t>GeV</a:t>
            </a:r>
            <a:r>
              <a:rPr lang="en-US" dirty="0" smtClean="0"/>
              <a:t> run</a:t>
            </a:r>
          </a:p>
          <a:p>
            <a:pPr lvl="1"/>
            <a:r>
              <a:rPr lang="en-US" dirty="0" smtClean="0"/>
              <a:t>W cross section ~2x higher</a:t>
            </a:r>
          </a:p>
          <a:p>
            <a:r>
              <a:rPr lang="en-US" dirty="0" smtClean="0"/>
              <a:t>Polarized He</a:t>
            </a:r>
            <a:r>
              <a:rPr lang="en-US" baseline="30000" dirty="0" smtClean="0"/>
              <a:t>3</a:t>
            </a:r>
            <a:r>
              <a:rPr lang="en-US" dirty="0" smtClean="0"/>
              <a:t> beams?</a:t>
            </a:r>
          </a:p>
          <a:p>
            <a:pPr lvl="1"/>
            <a:r>
              <a:rPr lang="en-US" dirty="0" smtClean="0"/>
              <a:t>R&amp;D for polarized He</a:t>
            </a:r>
            <a:r>
              <a:rPr lang="en-US" baseline="30000" dirty="0" smtClean="0"/>
              <a:t>3 </a:t>
            </a:r>
            <a:r>
              <a:rPr lang="en-US" dirty="0" smtClean="0"/>
              <a:t>source starting now</a:t>
            </a:r>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Example: </a:t>
            </a:r>
            <a:br>
              <a:rPr lang="en-US" sz="4000" dirty="0" smtClean="0"/>
            </a:br>
            <a:r>
              <a:rPr lang="en-US" sz="4000" dirty="0" smtClean="0"/>
              <a:t>Flavor separation of TMDs using He</a:t>
            </a:r>
            <a:r>
              <a:rPr lang="en-US" sz="4000" baseline="30000" dirty="0" smtClean="0"/>
              <a:t>3</a:t>
            </a:r>
            <a:endParaRPr lang="en-US" sz="4000" dirty="0"/>
          </a:p>
        </p:txBody>
      </p:sp>
      <p:sp>
        <p:nvSpPr>
          <p:cNvPr id="3" name="Content Placeholder 2"/>
          <p:cNvSpPr>
            <a:spLocks noGrp="1"/>
          </p:cNvSpPr>
          <p:nvPr>
            <p:ph idx="1"/>
          </p:nvPr>
        </p:nvSpPr>
        <p:spPr>
          <a:xfrm>
            <a:off x="228600" y="4267200"/>
            <a:ext cx="8686800" cy="1828800"/>
          </a:xfrm>
        </p:spPr>
        <p:txBody>
          <a:bodyPr>
            <a:normAutofit fontScale="92500" lnSpcReduction="20000"/>
          </a:bodyPr>
          <a:lstStyle/>
          <a:p>
            <a:r>
              <a:rPr lang="en-US" sz="2800" dirty="0" smtClean="0"/>
              <a:t>With polarized He</a:t>
            </a:r>
            <a:r>
              <a:rPr lang="en-US" sz="2800" baseline="30000" dirty="0" smtClean="0"/>
              <a:t>3</a:t>
            </a:r>
            <a:r>
              <a:rPr lang="en-US" sz="2800" dirty="0" smtClean="0"/>
              <a:t> as well as proton beams at RHIC, new handles on flavor separation of various transverse spin observables possible</a:t>
            </a:r>
          </a:p>
          <a:p>
            <a:pPr lvl="1"/>
            <a:r>
              <a:rPr lang="en-US" sz="2600" dirty="0" smtClean="0"/>
              <a:t>What will the status of the (non-)valence quark puzzle be by then??</a:t>
            </a:r>
            <a:endParaRPr lang="en-US" sz="2600" dirty="0"/>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5" name="Slide Number Placeholder 4"/>
          <p:cNvSpPr>
            <a:spLocks noGrp="1"/>
          </p:cNvSpPr>
          <p:nvPr>
            <p:ph type="sldNum" sz="quarter" idx="12"/>
          </p:nvPr>
        </p:nvSpPr>
        <p:spPr/>
        <p:txBody>
          <a:bodyPr/>
          <a:lstStyle/>
          <a:p>
            <a:fld id="{9CCA4942-7CEE-491C-9F3A-ADE7BC2C4973}" type="slidenum">
              <a:rPr lang="en-US" smtClean="0"/>
              <a:pPr/>
              <a:t>19</a:t>
            </a:fld>
            <a:endParaRPr lang="en-US"/>
          </a:p>
        </p:txBody>
      </p:sp>
      <p:pic>
        <p:nvPicPr>
          <p:cNvPr id="2039811" name="Picture 3"/>
          <p:cNvPicPr>
            <a:picLocks noChangeAspect="1" noChangeArrowheads="1"/>
          </p:cNvPicPr>
          <p:nvPr/>
        </p:nvPicPr>
        <p:blipFill>
          <a:blip r:embed="rId3" cstate="print"/>
          <a:srcRect/>
          <a:stretch>
            <a:fillRect/>
          </a:stretch>
        </p:blipFill>
        <p:spPr bwMode="auto">
          <a:xfrm>
            <a:off x="609600" y="1447800"/>
            <a:ext cx="6831580" cy="2752725"/>
          </a:xfrm>
          <a:prstGeom prst="rect">
            <a:avLst/>
          </a:prstGeom>
          <a:noFill/>
          <a:ln w="9525">
            <a:noFill/>
            <a:miter lim="800000"/>
            <a:headEnd/>
            <a:tailEnd/>
          </a:ln>
        </p:spPr>
      </p:pic>
      <p:sp>
        <p:nvSpPr>
          <p:cNvPr id="8" name="TextBox 7"/>
          <p:cNvSpPr txBox="1"/>
          <p:nvPr/>
        </p:nvSpPr>
        <p:spPr>
          <a:xfrm>
            <a:off x="7515600" y="1981200"/>
            <a:ext cx="1274708" cy="769441"/>
          </a:xfrm>
          <a:prstGeom prst="rect">
            <a:avLst/>
          </a:prstGeom>
          <a:noFill/>
        </p:spPr>
        <p:txBody>
          <a:bodyPr wrap="none" rtlCol="0">
            <a:spAutoFit/>
          </a:bodyPr>
          <a:lstStyle/>
          <a:p>
            <a:r>
              <a:rPr lang="en-US" sz="2200" dirty="0" smtClean="0">
                <a:solidFill>
                  <a:srgbClr val="FFFFCC"/>
                </a:solidFill>
              </a:rPr>
              <a:t>Zhongbo </a:t>
            </a:r>
          </a:p>
          <a:p>
            <a:r>
              <a:rPr lang="en-US" sz="2200" dirty="0" smtClean="0">
                <a:solidFill>
                  <a:srgbClr val="FFFFCC"/>
                </a:solidFill>
              </a:rPr>
              <a:t>Kang</a:t>
            </a:r>
            <a:endParaRPr lang="en-US" sz="2200" dirty="0">
              <a:solidFill>
                <a:srgbClr val="FFFFCC"/>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Isn’t this the “spin” talk?? </a:t>
            </a:r>
            <a:endParaRPr lang="en-US" dirty="0"/>
          </a:p>
        </p:txBody>
      </p:sp>
      <p:sp>
        <p:nvSpPr>
          <p:cNvPr id="3" name="Content Placeholder 2"/>
          <p:cNvSpPr>
            <a:spLocks noGrp="1"/>
          </p:cNvSpPr>
          <p:nvPr>
            <p:ph idx="1"/>
          </p:nvPr>
        </p:nvSpPr>
        <p:spPr/>
        <p:txBody>
          <a:bodyPr>
            <a:normAutofit fontScale="70000" lnSpcReduction="20000"/>
          </a:bodyPr>
          <a:lstStyle/>
          <a:p>
            <a:r>
              <a:rPr lang="en-US" sz="3700" dirty="0" smtClean="0"/>
              <a:t>RHIC a unique facility as the first and only </a:t>
            </a:r>
            <a:r>
              <a:rPr lang="en-US" sz="3700" i="1" dirty="0" smtClean="0"/>
              <a:t>polarized proton collider</a:t>
            </a:r>
          </a:p>
          <a:p>
            <a:r>
              <a:rPr lang="en-US" sz="3700" i="1" dirty="0" smtClean="0"/>
              <a:t>But also</a:t>
            </a:r>
            <a:r>
              <a:rPr lang="en-US" sz="3700" dirty="0" smtClean="0"/>
              <a:t>—a unique facility as the first and only collider </a:t>
            </a:r>
            <a:r>
              <a:rPr lang="en-US" sz="3700" i="1" dirty="0" smtClean="0"/>
              <a:t>built</a:t>
            </a:r>
            <a:r>
              <a:rPr lang="en-US" sz="3700" dirty="0" smtClean="0"/>
              <a:t> (in part) </a:t>
            </a:r>
            <a:r>
              <a:rPr lang="en-US" sz="3700" i="1" dirty="0" smtClean="0"/>
              <a:t>specifically to study nucleon structure</a:t>
            </a:r>
          </a:p>
          <a:p>
            <a:pPr lvl="1"/>
            <a:r>
              <a:rPr lang="en-US" dirty="0" smtClean="0"/>
              <a:t>(HERA was designed as a HEP machine to search for new physics!)</a:t>
            </a:r>
          </a:p>
          <a:p>
            <a:pPr lvl="1"/>
            <a:r>
              <a:rPr lang="en-US" dirty="0" smtClean="0"/>
              <a:t>RHIC was built by and has attracted a nice community of different institutions and groups interested in understanding the structure of the nucleon</a:t>
            </a:r>
          </a:p>
          <a:p>
            <a:pPr lvl="1"/>
            <a:r>
              <a:rPr lang="en-US" dirty="0" smtClean="0"/>
              <a:t>The “proton spin crisis,” related to the decomposition of the proton’s </a:t>
            </a:r>
            <a:r>
              <a:rPr lang="en-US" dirty="0" err="1" smtClean="0"/>
              <a:t>helicity</a:t>
            </a:r>
            <a:r>
              <a:rPr lang="en-US" dirty="0" smtClean="0"/>
              <a:t>, was one of the hottest topics in nucleon structure when RHIC was being designed in the 1990s (EMC paper was published 1988!)</a:t>
            </a:r>
          </a:p>
          <a:p>
            <a:pPr lvl="1"/>
            <a:r>
              <a:rPr lang="en-US" dirty="0" smtClean="0"/>
              <a:t>As the field has advanced, other aspects of nucleon structure have risen to the forefront—</a:t>
            </a:r>
            <a:r>
              <a:rPr lang="en-US" dirty="0" err="1" smtClean="0"/>
              <a:t>parton</a:t>
            </a:r>
            <a:r>
              <a:rPr lang="en-US" dirty="0" smtClean="0"/>
              <a:t> </a:t>
            </a:r>
            <a:r>
              <a:rPr lang="en-US" i="1" dirty="0" smtClean="0"/>
              <a:t>dynamics</a:t>
            </a:r>
            <a:r>
              <a:rPr lang="en-US" dirty="0" smtClean="0"/>
              <a:t> in the nucleon, the role of color, . . .</a:t>
            </a:r>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6" name="Text Box 4"/>
          <p:cNvSpPr txBox="1">
            <a:spLocks noChangeArrowheads="1"/>
          </p:cNvSpPr>
          <p:nvPr/>
        </p:nvSpPr>
        <p:spPr bwMode="auto">
          <a:xfrm>
            <a:off x="533400" y="1507629"/>
            <a:ext cx="8012113" cy="1692771"/>
          </a:xfrm>
          <a:prstGeom prst="rect">
            <a:avLst/>
          </a:prstGeom>
          <a:solidFill>
            <a:srgbClr val="00FFFF"/>
          </a:solidFill>
          <a:ln w="9525">
            <a:solidFill>
              <a:schemeClr val="tx1"/>
            </a:solidFill>
            <a:miter lim="800000"/>
            <a:headEnd/>
            <a:tailEnd/>
          </a:ln>
          <a:effectLst/>
        </p:spPr>
        <p:txBody>
          <a:bodyPr>
            <a:spAutoFit/>
          </a:bodyPr>
          <a:lstStyle/>
          <a:p>
            <a:r>
              <a:rPr lang="en-US" sz="2600" dirty="0" smtClean="0">
                <a:latin typeface="Times New Roman" pitchFamily="18" charset="0"/>
                <a:cs typeface="Times New Roman" pitchFamily="18" charset="0"/>
              </a:rPr>
              <a:t>Strong community with its roots in nucleon structure already invested here—we should aim to create a future that enables us to address whatever the driving questions of the field are in as comprehensive a manner as possible  </a:t>
            </a:r>
          </a:p>
        </p:txBody>
      </p:sp>
      <p:sp>
        <p:nvSpPr>
          <p:cNvPr id="7" name="Text Box 4"/>
          <p:cNvSpPr txBox="1">
            <a:spLocks noChangeArrowheads="1"/>
          </p:cNvSpPr>
          <p:nvPr/>
        </p:nvSpPr>
        <p:spPr bwMode="auto">
          <a:xfrm>
            <a:off x="533400" y="4038600"/>
            <a:ext cx="8012113" cy="892552"/>
          </a:xfrm>
          <a:prstGeom prst="rect">
            <a:avLst/>
          </a:prstGeom>
          <a:solidFill>
            <a:srgbClr val="00FFFF"/>
          </a:solidFill>
          <a:ln w="9525">
            <a:solidFill>
              <a:schemeClr val="tx1"/>
            </a:solidFill>
            <a:miter lim="800000"/>
            <a:headEnd/>
            <a:tailEnd/>
          </a:ln>
          <a:effectLst/>
        </p:spPr>
        <p:txBody>
          <a:bodyPr>
            <a:spAutoFit/>
          </a:bodyPr>
          <a:lstStyle/>
          <a:p>
            <a:r>
              <a:rPr lang="en-US" sz="2600" dirty="0" smtClean="0">
                <a:latin typeface="Times New Roman" pitchFamily="18" charset="0"/>
                <a:cs typeface="Times New Roman" pitchFamily="18" charset="0"/>
              </a:rPr>
              <a:t>Should also be trying to attract community members to our (future) facility from elsewhere!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7">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Full flavor separation of light quark </a:t>
            </a:r>
            <a:r>
              <a:rPr lang="en-US" sz="3600" dirty="0" err="1" smtClean="0"/>
              <a:t>helicity</a:t>
            </a:r>
            <a:r>
              <a:rPr lang="en-US" sz="3600" dirty="0" smtClean="0"/>
              <a:t> distributions with </a:t>
            </a:r>
            <a:r>
              <a:rPr lang="en-US" sz="3600" dirty="0" err="1" smtClean="0"/>
              <a:t>p+p</a:t>
            </a:r>
            <a:r>
              <a:rPr lang="en-US" sz="3600" dirty="0" smtClean="0"/>
              <a:t> and p+He</a:t>
            </a:r>
            <a:r>
              <a:rPr lang="en-US" sz="3600" baseline="30000" dirty="0" smtClean="0"/>
              <a:t>3</a:t>
            </a:r>
            <a:endParaRPr lang="en-US" sz="3600" baseline="30000" dirty="0"/>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pic>
        <p:nvPicPr>
          <p:cNvPr id="4099" name="Picture 3"/>
          <p:cNvPicPr>
            <a:picLocks noChangeAspect="1" noChangeArrowheads="1"/>
          </p:cNvPicPr>
          <p:nvPr/>
        </p:nvPicPr>
        <p:blipFill>
          <a:blip r:embed="rId2" cstate="print"/>
          <a:srcRect/>
          <a:stretch>
            <a:fillRect/>
          </a:stretch>
        </p:blipFill>
        <p:spPr bwMode="auto">
          <a:xfrm>
            <a:off x="1162050" y="1419225"/>
            <a:ext cx="6819900"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 . .Why use </a:t>
            </a:r>
            <a:r>
              <a:rPr lang="en-US" dirty="0" err="1" smtClean="0"/>
              <a:t>hadronic</a:t>
            </a:r>
            <a:r>
              <a:rPr lang="en-US" dirty="0" smtClean="0"/>
              <a:t> collisions to study QCD in hadrons?</a:t>
            </a:r>
            <a:endParaRPr lang="en-US" dirty="0"/>
          </a:p>
        </p:txBody>
      </p:sp>
      <p:sp>
        <p:nvSpPr>
          <p:cNvPr id="3" name="Content Placeholder 2"/>
          <p:cNvSpPr>
            <a:spLocks noGrp="1"/>
          </p:cNvSpPr>
          <p:nvPr>
            <p:ph idx="1"/>
          </p:nvPr>
        </p:nvSpPr>
        <p:spPr/>
        <p:txBody>
          <a:bodyPr/>
          <a:lstStyle/>
          <a:p>
            <a:r>
              <a:rPr lang="en-US" sz="2400" dirty="0" smtClean="0"/>
              <a:t>Unique handles on </a:t>
            </a:r>
            <a:r>
              <a:rPr lang="en-US" sz="2400" dirty="0" err="1" smtClean="0"/>
              <a:t>antiquarks</a:t>
            </a:r>
            <a:r>
              <a:rPr lang="en-US" sz="2400" dirty="0" smtClean="0"/>
              <a:t> – </a:t>
            </a:r>
            <a:r>
              <a:rPr lang="en-US" sz="2400" dirty="0" err="1" smtClean="0"/>
              <a:t>Drell</a:t>
            </a:r>
            <a:r>
              <a:rPr lang="en-US" sz="2400" dirty="0" smtClean="0"/>
              <a:t>-Yan, W production</a:t>
            </a:r>
          </a:p>
          <a:p>
            <a:r>
              <a:rPr lang="en-US" sz="2400" dirty="0" smtClean="0"/>
              <a:t>Unique handles on gluons </a:t>
            </a:r>
          </a:p>
          <a:p>
            <a:r>
              <a:rPr lang="en-US" sz="2400" dirty="0" smtClean="0"/>
              <a:t>Different color interactions compared to DIS!!</a:t>
            </a:r>
          </a:p>
          <a:p>
            <a:pPr lvl="1"/>
            <a:r>
              <a:rPr lang="en-US" sz="2000" dirty="0" smtClean="0"/>
              <a:t>Going beyond collinear, leading-twist </a:t>
            </a:r>
            <a:r>
              <a:rPr lang="en-US" sz="2000" dirty="0" err="1" smtClean="0"/>
              <a:t>pdfs</a:t>
            </a:r>
            <a:r>
              <a:rPr lang="en-US" sz="2000" dirty="0" smtClean="0"/>
              <a:t> has been probing deep issues of universality, factorization, and color interactions in (perturbative) QCD</a:t>
            </a:r>
          </a:p>
          <a:p>
            <a:r>
              <a:rPr lang="en-US" sz="2400" dirty="0" smtClean="0"/>
              <a:t>And hadronic collisions will be increasingly tractable through upcoming years </a:t>
            </a:r>
          </a:p>
          <a:p>
            <a:pPr lvl="1"/>
            <a:r>
              <a:rPr lang="en-US" sz="2000" dirty="0" smtClean="0"/>
              <a:t>As more is learned from the simpler systems of DIS and </a:t>
            </a:r>
            <a:r>
              <a:rPr lang="en-US" sz="2000" dirty="0" err="1" smtClean="0"/>
              <a:t>e+e</a:t>
            </a:r>
            <a:r>
              <a:rPr lang="en-US" sz="2000" dirty="0" smtClean="0"/>
              <a:t>-</a:t>
            </a:r>
          </a:p>
          <a:p>
            <a:pPr lvl="1"/>
            <a:r>
              <a:rPr lang="en-US" sz="2000" dirty="0" smtClean="0"/>
              <a:t>As the limits of applicability of </a:t>
            </a:r>
            <a:r>
              <a:rPr lang="en-US" sz="2000" dirty="0" err="1" smtClean="0"/>
              <a:t>pQCD</a:t>
            </a:r>
            <a:r>
              <a:rPr lang="en-US" sz="2000" dirty="0" smtClean="0"/>
              <a:t> are pushed ever further</a:t>
            </a:r>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dirty="0"/>
          </a:p>
        </p:txBody>
      </p:sp>
      <p:sp>
        <p:nvSpPr>
          <p:cNvPr id="6" name="Slide Number Placeholder 5"/>
          <p:cNvSpPr>
            <a:spLocks noGrp="1"/>
          </p:cNvSpPr>
          <p:nvPr>
            <p:ph type="sldNum" sz="quarter" idx="12"/>
          </p:nvPr>
        </p:nvSpPr>
        <p:spPr/>
        <p:txBody>
          <a:bodyPr/>
          <a:lstStyle/>
          <a:p>
            <a:fld id="{9CCA4942-7CEE-491C-9F3A-ADE7BC2C4973}" type="slidenum">
              <a:rPr lang="en-US" smtClean="0"/>
              <a:pPr/>
              <a:t>21</a:t>
            </a:fld>
            <a:endParaRPr lang="en-US"/>
          </a:p>
        </p:txBody>
      </p:sp>
      <p:sp>
        <p:nvSpPr>
          <p:cNvPr id="8" name="Rectangle 7"/>
          <p:cNvSpPr/>
          <p:nvPr/>
        </p:nvSpPr>
        <p:spPr>
          <a:xfrm>
            <a:off x="609600" y="4221540"/>
            <a:ext cx="7924800" cy="1569660"/>
          </a:xfrm>
          <a:prstGeom prst="rect">
            <a:avLst/>
          </a:prstGeom>
          <a:solidFill>
            <a:srgbClr val="00FFFF"/>
          </a:solidFill>
          <a:ln>
            <a:solidFill>
              <a:schemeClr val="tx1"/>
            </a:solidFill>
          </a:ln>
        </p:spPr>
        <p:txBody>
          <a:bodyPr wrap="square">
            <a:spAutoFit/>
          </a:bodyPr>
          <a:lstStyle/>
          <a:p>
            <a:r>
              <a:rPr lang="en-US" sz="3200" i="1" dirty="0" smtClean="0">
                <a:solidFill>
                  <a:schemeClr val="tx1"/>
                </a:solidFill>
                <a:latin typeface="Times New Roman" pitchFamily="18" charset="0"/>
                <a:cs typeface="Times New Roman" pitchFamily="18" charset="0"/>
              </a:rPr>
              <a:t>If you can’t understand </a:t>
            </a:r>
            <a:r>
              <a:rPr lang="en-US" sz="3200" i="1" dirty="0" err="1" smtClean="0">
                <a:solidFill>
                  <a:schemeClr val="tx1"/>
                </a:solidFill>
                <a:latin typeface="Times New Roman" pitchFamily="18" charset="0"/>
                <a:cs typeface="Times New Roman" pitchFamily="18" charset="0"/>
              </a:rPr>
              <a:t>p+p</a:t>
            </a:r>
            <a:r>
              <a:rPr lang="en-US" sz="3200" i="1" dirty="0" smtClean="0">
                <a:solidFill>
                  <a:schemeClr val="tx1"/>
                </a:solidFill>
                <a:latin typeface="Times New Roman" pitchFamily="18" charset="0"/>
                <a:cs typeface="Times New Roman" pitchFamily="18" charset="0"/>
              </a:rPr>
              <a:t> collisions, your work isn’t done yet in understanding QCD in hadrons!</a:t>
            </a:r>
          </a:p>
        </p:txBody>
      </p:sp>
      <p:sp>
        <p:nvSpPr>
          <p:cNvPr id="9" name="Rectangle 8"/>
          <p:cNvSpPr/>
          <p:nvPr/>
        </p:nvSpPr>
        <p:spPr>
          <a:xfrm>
            <a:off x="609600" y="1560255"/>
            <a:ext cx="7924800" cy="2554545"/>
          </a:xfrm>
          <a:prstGeom prst="rect">
            <a:avLst/>
          </a:prstGeom>
          <a:solidFill>
            <a:srgbClr val="00FFFF"/>
          </a:solidFill>
          <a:ln>
            <a:solidFill>
              <a:schemeClr val="tx1"/>
            </a:solidFill>
          </a:ln>
        </p:spPr>
        <p:txBody>
          <a:bodyPr wrap="square">
            <a:spAutoFit/>
          </a:bodyPr>
          <a:lstStyle/>
          <a:p>
            <a:r>
              <a:rPr lang="en-US" sz="3200" dirty="0" smtClean="0">
                <a:solidFill>
                  <a:schemeClr val="tx1"/>
                </a:solidFill>
                <a:latin typeface="Times New Roman" pitchFamily="18" charset="0"/>
                <a:cs typeface="Times New Roman" pitchFamily="18" charset="0"/>
              </a:rPr>
              <a:t>Complementary information can be learned from hadronic collisions vs. DIS, and there’s an interplay between the two—having the ability to do both here at RHIC would make for a formidable facility!</a:t>
            </a:r>
            <a:endParaRPr lang="en-US" sz="320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Afterthought (Reminder?): </a:t>
            </a:r>
            <a:br>
              <a:rPr lang="en-US" sz="3600" dirty="0" smtClean="0"/>
            </a:br>
            <a:r>
              <a:rPr lang="en-US" sz="3600" dirty="0" smtClean="0"/>
              <a:t>Is this really a decadal plan we’ve been talking about??</a:t>
            </a:r>
            <a:endParaRPr lang="en-US" sz="3600" dirty="0"/>
          </a:p>
        </p:txBody>
      </p:sp>
      <p:sp>
        <p:nvSpPr>
          <p:cNvPr id="3" name="Content Placeholder 2"/>
          <p:cNvSpPr>
            <a:spLocks noGrp="1"/>
          </p:cNvSpPr>
          <p:nvPr>
            <p:ph idx="1"/>
          </p:nvPr>
        </p:nvSpPr>
        <p:spPr>
          <a:xfrm>
            <a:off x="457200" y="1828800"/>
            <a:ext cx="8229600" cy="4525963"/>
          </a:xfrm>
        </p:spPr>
        <p:txBody>
          <a:bodyPr/>
          <a:lstStyle/>
          <a:p>
            <a:r>
              <a:rPr lang="en-US" dirty="0" smtClean="0"/>
              <a:t>Not really.  We’re talking about how we could, </a:t>
            </a:r>
            <a:r>
              <a:rPr lang="en-US" i="1" dirty="0" smtClean="0"/>
              <a:t>by 2020, be starting to embark on a new longer-term program here at RHIC</a:t>
            </a:r>
            <a:r>
              <a:rPr lang="en-US" dirty="0" smtClean="0"/>
              <a:t>, with both electron-</a:t>
            </a:r>
            <a:r>
              <a:rPr lang="en-US" dirty="0" err="1" smtClean="0"/>
              <a:t>hadron</a:t>
            </a:r>
            <a:r>
              <a:rPr lang="en-US" dirty="0" smtClean="0"/>
              <a:t> and </a:t>
            </a:r>
            <a:r>
              <a:rPr lang="en-US" dirty="0" err="1" smtClean="0"/>
              <a:t>hadron-hadron</a:t>
            </a:r>
            <a:r>
              <a:rPr lang="en-US" dirty="0" smtClean="0"/>
              <a:t> collisions available to us, and with major new detection </a:t>
            </a:r>
            <a:r>
              <a:rPr lang="en-US" dirty="0" smtClean="0"/>
              <a:t>capabilities </a:t>
            </a:r>
            <a:r>
              <a:rPr lang="en-US" dirty="0" smtClean="0"/>
              <a:t>designed to allow us to pursue a comprehensive QCD program!</a:t>
            </a:r>
            <a:endParaRPr lang="en-US" dirty="0"/>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2152650"/>
          </a:xfrm>
        </p:spPr>
        <p:txBody>
          <a:bodyPr>
            <a:noAutofit/>
          </a:bodyPr>
          <a:lstStyle/>
          <a:p>
            <a:r>
              <a:rPr lang="en-US" sz="3800" b="0" dirty="0" smtClean="0"/>
              <a:t>Formulating the Future </a:t>
            </a:r>
            <a:br>
              <a:rPr lang="en-US" sz="3800" b="0" dirty="0" smtClean="0"/>
            </a:br>
            <a:r>
              <a:rPr lang="en-US" sz="3800" b="0" dirty="0" smtClean="0"/>
              <a:t>of a Facility: </a:t>
            </a:r>
            <a:br>
              <a:rPr lang="en-US" sz="3800" b="0" dirty="0" smtClean="0"/>
            </a:br>
            <a:r>
              <a:rPr lang="en-US" sz="3800" b="0" dirty="0" smtClean="0"/>
              <a:t>Studying QCD in Hadrons Using </a:t>
            </a:r>
            <a:br>
              <a:rPr lang="en-US" sz="3800" b="0" dirty="0" smtClean="0"/>
            </a:br>
            <a:r>
              <a:rPr lang="en-US" sz="3800" b="0" dirty="0" err="1" smtClean="0"/>
              <a:t>p+p</a:t>
            </a:r>
            <a:r>
              <a:rPr lang="en-US" sz="3800" b="0" dirty="0" smtClean="0"/>
              <a:t> Collisions at RHIC</a:t>
            </a:r>
            <a:endParaRPr lang="en-US" sz="3800" b="0" dirty="0"/>
          </a:p>
        </p:txBody>
      </p:sp>
      <p:sp>
        <p:nvSpPr>
          <p:cNvPr id="5" name="TextBox 4"/>
          <p:cNvSpPr txBox="1"/>
          <p:nvPr/>
        </p:nvSpPr>
        <p:spPr>
          <a:xfrm>
            <a:off x="2719863" y="2472396"/>
            <a:ext cx="2173993" cy="615553"/>
          </a:xfrm>
          <a:prstGeom prst="rect">
            <a:avLst/>
          </a:prstGeom>
          <a:noFill/>
        </p:spPr>
        <p:txBody>
          <a:bodyPr wrap="none" rtlCol="0">
            <a:spAutoFit/>
          </a:bodyPr>
          <a:lstStyle/>
          <a:p>
            <a:r>
              <a:rPr lang="en-US" sz="3400" i="1" dirty="0" smtClean="0">
                <a:solidFill>
                  <a:srgbClr val="FFFF00"/>
                </a:solidFill>
                <a:latin typeface="Bradley Hand ITC" pitchFamily="66" charset="0"/>
                <a:cs typeface="Times New Roman" pitchFamily="18" charset="0"/>
              </a:rPr>
              <a:t>^and </a:t>
            </a:r>
            <a:r>
              <a:rPr lang="en-US" sz="3400" i="1" dirty="0" err="1" smtClean="0">
                <a:solidFill>
                  <a:srgbClr val="FFFF00"/>
                </a:solidFill>
                <a:latin typeface="Bradley Hand ITC" pitchFamily="66" charset="0"/>
                <a:cs typeface="Times New Roman" pitchFamily="18" charset="0"/>
              </a:rPr>
              <a:t>e+p</a:t>
            </a:r>
            <a:endParaRPr lang="en-US" sz="3400" i="1" dirty="0">
              <a:solidFill>
                <a:srgbClr val="FFFF00"/>
              </a:solidFill>
              <a:latin typeface="Bradley Hand ITC" pitchFamily="66" charset="0"/>
              <a:cs typeface="Times New Roman" pitchFamily="18" charset="0"/>
            </a:endParaRPr>
          </a:p>
        </p:txBody>
      </p:sp>
      <p:sp>
        <p:nvSpPr>
          <p:cNvPr id="6" name="Title 1"/>
          <p:cNvSpPr txBox="1">
            <a:spLocks/>
          </p:cNvSpPr>
          <p:nvPr/>
        </p:nvSpPr>
        <p:spPr>
          <a:xfrm>
            <a:off x="685800" y="3638550"/>
            <a:ext cx="7772400" cy="21526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i="1"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Formulating the Future </a:t>
            </a:r>
            <a:br>
              <a:rPr kumimoji="0" lang="en-US" sz="3800" i="1"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br>
            <a:r>
              <a:rPr kumimoji="0" lang="en-US" sz="3800" i="1"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of a Facility: </a:t>
            </a:r>
            <a:br>
              <a:rPr kumimoji="0" lang="en-US" sz="3800" i="1"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br>
            <a:r>
              <a:rPr kumimoji="0" lang="en-US" sz="3800" i="1"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Studying </a:t>
            </a:r>
            <a:r>
              <a:rPr kumimoji="0" lang="en-US" sz="3800" b="1" i="1"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QCD</a:t>
            </a:r>
            <a:r>
              <a:rPr kumimoji="0" lang="en-US" sz="3800" i="1"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 </a:t>
            </a:r>
            <a:r>
              <a:rPr kumimoji="0" lang="en-US" sz="3800" i="1" u="none" strike="sng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in Hadrons</a:t>
            </a:r>
            <a:r>
              <a:rPr kumimoji="0" lang="en-US" sz="3800" i="1" u="non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 </a:t>
            </a:r>
            <a:r>
              <a:rPr kumimoji="0" lang="en-US" sz="3800" i="1"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Using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i="1" u="none" strike="sngStrike" kern="1200" cap="none" spc="0" normalizeH="0" baseline="0" noProof="0" dirty="0" err="1" smtClean="0">
                <a:ln>
                  <a:noFill/>
                </a:ln>
                <a:solidFill>
                  <a:srgbClr val="FFFF00"/>
                </a:solidFill>
                <a:effectLst/>
                <a:uLnTx/>
                <a:uFillTx/>
                <a:latin typeface="Times New Roman" pitchFamily="18" charset="0"/>
                <a:ea typeface="+mj-ea"/>
                <a:cs typeface="Times New Roman" pitchFamily="18" charset="0"/>
              </a:rPr>
              <a:t>p+p</a:t>
            </a:r>
            <a:r>
              <a:rPr kumimoji="0" lang="en-US" sz="3800" i="1"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 </a:t>
            </a:r>
            <a:r>
              <a:rPr kumimoji="0" lang="en-US" sz="3800" i="1" u="none" strike="noStrike" kern="1200" cap="none" spc="0" normalizeH="0" baseline="0" noProof="0" dirty="0" err="1" smtClean="0">
                <a:ln>
                  <a:noFill/>
                </a:ln>
                <a:solidFill>
                  <a:srgbClr val="FFFF00"/>
                </a:solidFill>
                <a:effectLst/>
                <a:uLnTx/>
                <a:uFillTx/>
                <a:latin typeface="Bradley Hand ITC" pitchFamily="66" charset="0"/>
                <a:ea typeface="+mj-ea"/>
                <a:cs typeface="Times New Roman" pitchFamily="18" charset="0"/>
              </a:rPr>
              <a:t>Hadronic</a:t>
            </a:r>
            <a:r>
              <a:rPr kumimoji="0" lang="en-US" sz="3800" i="1" u="none" strike="noStrike" kern="1200" cap="none" spc="0" normalizeH="0" baseline="0" noProof="0" dirty="0" smtClean="0">
                <a:ln>
                  <a:noFill/>
                </a:ln>
                <a:solidFill>
                  <a:srgbClr val="FFFF00"/>
                </a:solidFill>
                <a:effectLst/>
                <a:uLnTx/>
                <a:uFillTx/>
                <a:latin typeface="Bradley Hand ITC" pitchFamily="66" charset="0"/>
                <a:ea typeface="+mj-ea"/>
                <a:cs typeface="Times New Roman" pitchFamily="18" charset="0"/>
              </a:rPr>
              <a:t> and Electroweak </a:t>
            </a:r>
            <a:r>
              <a:rPr kumimoji="0" lang="en-US" sz="3800" i="1"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Collisions at RHIC</a:t>
            </a:r>
            <a:endParaRPr kumimoji="0" lang="en-US" sz="3800" i="1"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10" name="TextBox 9"/>
          <p:cNvSpPr txBox="1"/>
          <p:nvPr/>
        </p:nvSpPr>
        <p:spPr>
          <a:xfrm>
            <a:off x="3505200" y="-914400"/>
            <a:ext cx="1957587" cy="4708981"/>
          </a:xfrm>
          <a:prstGeom prst="rect">
            <a:avLst/>
          </a:prstGeom>
          <a:noFill/>
        </p:spPr>
        <p:txBody>
          <a:bodyPr wrap="none" rtlCol="0">
            <a:spAutoFit/>
          </a:bodyPr>
          <a:lstStyle/>
          <a:p>
            <a:r>
              <a:rPr lang="en-US" sz="30000" dirty="0" smtClean="0">
                <a:latin typeface="Bradley Hand ITC" pitchFamily="66" charset="0"/>
              </a:rPr>
              <a:t>x</a:t>
            </a:r>
            <a:endParaRPr lang="en-US" sz="30000" dirty="0">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1000"/>
                                        <p:tgtEl>
                                          <p:spTgt spid="10"/>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Proton’s a Proton</a:t>
            </a:r>
            <a:endParaRPr lang="en-US" dirty="0"/>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4724400" y="1577881"/>
            <a:ext cx="4267200" cy="342274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04800" y="3505200"/>
            <a:ext cx="4286250" cy="2857500"/>
          </a:xfrm>
          <a:prstGeom prst="rect">
            <a:avLst/>
          </a:prstGeom>
          <a:noFill/>
          <a:ln w="9525">
            <a:noFill/>
            <a:miter lim="800000"/>
            <a:headEnd/>
            <a:tailEnd/>
          </a:ln>
        </p:spPr>
      </p:pic>
      <p:sp>
        <p:nvSpPr>
          <p:cNvPr id="9" name="TextBox 8"/>
          <p:cNvSpPr txBox="1"/>
          <p:nvPr/>
        </p:nvSpPr>
        <p:spPr>
          <a:xfrm>
            <a:off x="685800" y="1337608"/>
            <a:ext cx="2895600" cy="1938992"/>
          </a:xfrm>
          <a:prstGeom prst="rect">
            <a:avLst/>
          </a:prstGeom>
          <a:noFill/>
        </p:spPr>
        <p:txBody>
          <a:bodyPr wrap="square" rtlCol="0">
            <a:spAutoFit/>
          </a:bodyPr>
          <a:lstStyle/>
          <a:p>
            <a:r>
              <a:rPr lang="en-US" sz="2400" dirty="0" smtClean="0">
                <a:solidFill>
                  <a:srgbClr val="FFFFCC"/>
                </a:solidFill>
                <a:latin typeface="Times New Roman" pitchFamily="18" charset="0"/>
                <a:cs typeface="Times New Roman" pitchFamily="18" charset="0"/>
              </a:rPr>
              <a:t>But we won’t be able to understand all there is to know by examining it in just one way!</a:t>
            </a:r>
            <a:endParaRPr lang="en-US" sz="2400" dirty="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Collinear factorization in </a:t>
            </a:r>
            <a:r>
              <a:rPr lang="en-US" dirty="0" err="1" smtClean="0"/>
              <a:t>pQCD</a:t>
            </a:r>
            <a:r>
              <a:rPr lang="en-US" dirty="0" smtClean="0"/>
              <a:t>:</a:t>
            </a:r>
            <a:br>
              <a:rPr lang="en-US" dirty="0" smtClean="0"/>
            </a:br>
            <a:r>
              <a:rPr lang="en-US" dirty="0" smtClean="0"/>
              <a:t>Long history, relatively well tested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Origins ~30 years ago</a:t>
            </a:r>
          </a:p>
          <a:p>
            <a:r>
              <a:rPr lang="en-US" dirty="0" smtClean="0"/>
              <a:t>Wealth of data on linear momentum structure of the nucleon that can be described in terms of twist-2, collinear </a:t>
            </a:r>
            <a:r>
              <a:rPr lang="en-US" dirty="0" err="1" smtClean="0"/>
              <a:t>pdf’s</a:t>
            </a:r>
            <a:endParaRPr lang="en-US" dirty="0" smtClean="0"/>
          </a:p>
          <a:p>
            <a:pPr lvl="1"/>
            <a:r>
              <a:rPr lang="en-US" dirty="0" smtClean="0"/>
              <a:t>Less experimental data for the polarized case, but (most) theoretical concepts for the polarized twist-2, collinear distributions shared the same origin as in the </a:t>
            </a:r>
            <a:r>
              <a:rPr lang="en-US" dirty="0" err="1" smtClean="0"/>
              <a:t>unpolarized</a:t>
            </a:r>
            <a:r>
              <a:rPr lang="en-US" dirty="0" smtClean="0"/>
              <a:t> case</a:t>
            </a:r>
          </a:p>
          <a:p>
            <a:r>
              <a:rPr lang="en-US" dirty="0" smtClean="0"/>
              <a:t>Realm in which the </a:t>
            </a:r>
            <a:r>
              <a:rPr lang="en-US" dirty="0" smtClean="0">
                <a:latin typeface="Symbol" pitchFamily="18" charset="2"/>
              </a:rPr>
              <a:t>D</a:t>
            </a:r>
            <a:r>
              <a:rPr lang="en-US" dirty="0" smtClean="0"/>
              <a:t>G and W </a:t>
            </a:r>
            <a:r>
              <a:rPr lang="en-US" dirty="0" err="1" smtClean="0"/>
              <a:t>helicity</a:t>
            </a:r>
            <a:r>
              <a:rPr lang="en-US" dirty="0" smtClean="0"/>
              <a:t> programs at RHIC exist</a:t>
            </a:r>
          </a:p>
          <a:p>
            <a:r>
              <a:rPr lang="en-US" dirty="0" smtClean="0"/>
              <a:t>Everything described as a function of linear momentum fraction</a:t>
            </a:r>
          </a:p>
        </p:txBody>
      </p:sp>
      <p:sp>
        <p:nvSpPr>
          <p:cNvPr id="4" name="Rectangle 3"/>
          <p:cNvSpPr/>
          <p:nvPr/>
        </p:nvSpPr>
        <p:spPr>
          <a:xfrm>
            <a:off x="762000" y="2209800"/>
            <a:ext cx="7467600" cy="954107"/>
          </a:xfrm>
          <a:prstGeom prst="rect">
            <a:avLst/>
          </a:prstGeom>
          <a:solidFill>
            <a:srgbClr val="00FFFF"/>
          </a:solidFill>
          <a:ln>
            <a:solidFill>
              <a:schemeClr val="tx1"/>
            </a:solidFill>
          </a:ln>
        </p:spPr>
        <p:txBody>
          <a:bodyPr wrap="square">
            <a:spAutoFit/>
          </a:bodyPr>
          <a:lstStyle/>
          <a:p>
            <a:pPr algn="ctr"/>
            <a:r>
              <a:rPr lang="en-US" sz="2800" i="1" dirty="0" smtClean="0">
                <a:latin typeface="Times New Roman" pitchFamily="18" charset="0"/>
                <a:cs typeface="Times New Roman" pitchFamily="18" charset="0"/>
              </a:rPr>
              <a:t>If want to access QCD </a:t>
            </a:r>
            <a:r>
              <a:rPr lang="en-US" sz="2800" b="1" i="1" dirty="0" smtClean="0">
                <a:latin typeface="Times New Roman" pitchFamily="18" charset="0"/>
                <a:cs typeface="Times New Roman" pitchFamily="18" charset="0"/>
              </a:rPr>
              <a:t>dynamics</a:t>
            </a:r>
            <a:r>
              <a:rPr lang="en-US" sz="2800" i="1" dirty="0" smtClean="0">
                <a:latin typeface="Times New Roman" pitchFamily="18" charset="0"/>
                <a:cs typeface="Times New Roman" pitchFamily="18" charset="0"/>
              </a:rPr>
              <a:t>, need to go beyond the twist-2, collinearly factorized picture.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C. Aidala, PHENIX Collaboration Meeting, January 2011</a:t>
            </a:r>
            <a:endParaRPr lang="en-US"/>
          </a:p>
        </p:txBody>
      </p:sp>
      <p:sp>
        <p:nvSpPr>
          <p:cNvPr id="7" name="Rectangle 6"/>
          <p:cNvSpPr/>
          <p:nvPr/>
        </p:nvSpPr>
        <p:spPr>
          <a:xfrm>
            <a:off x="762000" y="3810000"/>
            <a:ext cx="7467600" cy="523220"/>
          </a:xfrm>
          <a:prstGeom prst="rect">
            <a:avLst/>
          </a:prstGeom>
          <a:solidFill>
            <a:srgbClr val="00FFFF"/>
          </a:solidFill>
          <a:ln>
            <a:solidFill>
              <a:schemeClr val="tx1"/>
            </a:solidFill>
          </a:ln>
        </p:spPr>
        <p:txBody>
          <a:bodyPr wrap="square">
            <a:spAutoFit/>
          </a:bodyPr>
          <a:lstStyle/>
          <a:p>
            <a:pPr algn="ctr"/>
            <a:r>
              <a:rPr lang="en-US" sz="2800" i="1" dirty="0" smtClean="0">
                <a:latin typeface="Times New Roman" pitchFamily="18" charset="0"/>
                <a:cs typeface="Times New Roman" pitchFamily="18" charset="0"/>
              </a:rPr>
              <a:t>Dynamics ↔</a:t>
            </a:r>
            <a:r>
              <a:rPr lang="en-US" sz="2800" i="1" dirty="0" smtClean="0">
                <a:latin typeface="Times New Roman" pitchFamily="18" charset="0"/>
                <a:cs typeface="Times New Roman" pitchFamily="18" charset="0"/>
                <a:sym typeface="Wingdings" pitchFamily="2" charset="2"/>
              </a:rPr>
              <a:t> (transverse) SSA’s ~ S•(p</a:t>
            </a:r>
            <a:r>
              <a:rPr lang="en-US" sz="2800" i="1" baseline="-18000" dirty="0" smtClean="0">
                <a:latin typeface="Times New Roman" pitchFamily="18" charset="0"/>
                <a:cs typeface="Times New Roman" pitchFamily="18" charset="0"/>
                <a:sym typeface="Wingdings" pitchFamily="2" charset="2"/>
              </a:rPr>
              <a:t>1</a:t>
            </a:r>
            <a:r>
              <a:rPr lang="en-US" sz="2800" i="1" dirty="0" smtClean="0">
                <a:latin typeface="Times New Roman" pitchFamily="18" charset="0"/>
                <a:cs typeface="Times New Roman" pitchFamily="18" charset="0"/>
                <a:sym typeface="Wingdings" pitchFamily="2" charset="2"/>
              </a:rPr>
              <a:t>×p</a:t>
            </a:r>
            <a:r>
              <a:rPr lang="en-US" sz="2800" i="1" baseline="-18000" dirty="0" smtClean="0">
                <a:latin typeface="Times New Roman" pitchFamily="18" charset="0"/>
                <a:cs typeface="Times New Roman" pitchFamily="18" charset="0"/>
                <a:sym typeface="Wingdings" pitchFamily="2" charset="2"/>
              </a:rPr>
              <a:t>2</a:t>
            </a:r>
            <a:r>
              <a:rPr lang="en-US" sz="2800" i="1" dirty="0" smtClean="0">
                <a:latin typeface="Times New Roman" pitchFamily="18" charset="0"/>
                <a:cs typeface="Times New Roman" pitchFamily="18" charset="0"/>
                <a:sym typeface="Wingdings" pitchFamily="2" charset="2"/>
              </a:rPr>
              <a:t>)</a:t>
            </a:r>
            <a:endParaRPr lang="en-US" sz="28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Twist-two </a:t>
            </a:r>
            <a:r>
              <a:rPr lang="en-US" sz="3400" dirty="0" err="1" smtClean="0"/>
              <a:t>pdf’s</a:t>
            </a:r>
            <a:r>
              <a:rPr lang="en-US" sz="3400" dirty="0" smtClean="0"/>
              <a:t> and FF’s, including TMD’s</a:t>
            </a:r>
            <a:endParaRPr lang="en-US" sz="3400" dirty="0"/>
          </a:p>
        </p:txBody>
      </p:sp>
      <p:pic>
        <p:nvPicPr>
          <p:cNvPr id="34818" name="Picture 2"/>
          <p:cNvPicPr>
            <a:picLocks noChangeAspect="1" noChangeArrowheads="1"/>
          </p:cNvPicPr>
          <p:nvPr/>
        </p:nvPicPr>
        <p:blipFill>
          <a:blip r:embed="rId3" cstate="print"/>
          <a:srcRect/>
          <a:stretch>
            <a:fillRect/>
          </a:stretch>
        </p:blipFill>
        <p:spPr bwMode="auto">
          <a:xfrm>
            <a:off x="76200" y="1295400"/>
            <a:ext cx="8901708" cy="4343400"/>
          </a:xfrm>
          <a:prstGeom prst="rect">
            <a:avLst/>
          </a:prstGeom>
          <a:noFill/>
          <a:ln w="9525">
            <a:noFill/>
            <a:miter lim="800000"/>
            <a:headEnd/>
            <a:tailEnd/>
          </a:ln>
        </p:spPr>
      </p:pic>
      <p:grpSp>
        <p:nvGrpSpPr>
          <p:cNvPr id="12" name="Group 11"/>
          <p:cNvGrpSpPr/>
          <p:nvPr/>
        </p:nvGrpSpPr>
        <p:grpSpPr>
          <a:xfrm>
            <a:off x="152400" y="2209800"/>
            <a:ext cx="6400800" cy="2895600"/>
            <a:chOff x="152400" y="2514600"/>
            <a:chExt cx="6400800" cy="2895600"/>
          </a:xfrm>
        </p:grpSpPr>
        <p:sp>
          <p:nvSpPr>
            <p:cNvPr id="4" name="Oval 3"/>
            <p:cNvSpPr/>
            <p:nvPr/>
          </p:nvSpPr>
          <p:spPr>
            <a:xfrm>
              <a:off x="152400" y="3429000"/>
              <a:ext cx="1981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2400" y="4191000"/>
              <a:ext cx="1981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 y="4757058"/>
              <a:ext cx="1981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0" y="4876800"/>
              <a:ext cx="1981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971800"/>
              <a:ext cx="1981200" cy="533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2400" y="2514600"/>
              <a:ext cx="1981200" cy="533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39342" y="2514600"/>
              <a:ext cx="1981200" cy="533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57400" y="3886200"/>
              <a:ext cx="2425472" cy="430887"/>
            </a:xfrm>
            <a:prstGeom prst="rect">
              <a:avLst/>
            </a:prstGeom>
            <a:noFill/>
          </p:spPr>
          <p:txBody>
            <a:bodyPr wrap="none" rtlCol="0">
              <a:spAutoFit/>
            </a:bodyPr>
            <a:lstStyle/>
            <a:p>
              <a:r>
                <a:rPr lang="en-US" sz="2200" dirty="0" smtClean="0">
                  <a:solidFill>
                    <a:schemeClr val="accent1">
                      <a:lumMod val="50000"/>
                    </a:schemeClr>
                  </a:solidFill>
                </a:rPr>
                <a:t>Measured non-zero</a:t>
              </a:r>
              <a:endParaRPr lang="en-US" sz="2200" dirty="0">
                <a:solidFill>
                  <a:schemeClr val="accent1">
                    <a:lumMod val="50000"/>
                  </a:schemeClr>
                </a:solidFill>
              </a:endParaRPr>
            </a:p>
          </p:txBody>
        </p:sp>
      </p:grpSp>
      <p:sp>
        <p:nvSpPr>
          <p:cNvPr id="13" name="TextBox 12"/>
          <p:cNvSpPr txBox="1"/>
          <p:nvPr/>
        </p:nvSpPr>
        <p:spPr>
          <a:xfrm>
            <a:off x="457200" y="5715000"/>
            <a:ext cx="8384796" cy="646331"/>
          </a:xfrm>
          <a:prstGeom prst="rect">
            <a:avLst/>
          </a:prstGeom>
          <a:noFill/>
        </p:spPr>
        <p:txBody>
          <a:bodyPr wrap="none" rtlCol="0">
            <a:spAutoFit/>
          </a:bodyPr>
          <a:lstStyle/>
          <a:p>
            <a:r>
              <a:rPr lang="en-US" dirty="0" smtClean="0">
                <a:solidFill>
                  <a:srgbClr val="FFFFCC"/>
                </a:solidFill>
              </a:rPr>
              <a:t>N.B. Also experimental evidence for non-zero collinear “interference” or “</a:t>
            </a:r>
            <a:r>
              <a:rPr lang="en-US" dirty="0" err="1" smtClean="0">
                <a:solidFill>
                  <a:srgbClr val="FFFFCC"/>
                </a:solidFill>
              </a:rPr>
              <a:t>di-hadron</a:t>
            </a:r>
            <a:r>
              <a:rPr lang="en-US" dirty="0" smtClean="0">
                <a:solidFill>
                  <a:srgbClr val="FFFFCC"/>
                </a:solidFill>
              </a:rPr>
              <a:t>” FF.</a:t>
            </a:r>
          </a:p>
          <a:p>
            <a:r>
              <a:rPr lang="en-US" dirty="0" smtClean="0">
                <a:solidFill>
                  <a:srgbClr val="FFFFCC"/>
                </a:solidFill>
              </a:rPr>
              <a:t>Only single-</a:t>
            </a:r>
            <a:r>
              <a:rPr lang="en-US" dirty="0" err="1" smtClean="0">
                <a:solidFill>
                  <a:srgbClr val="FFFFCC"/>
                </a:solidFill>
              </a:rPr>
              <a:t>hadron</a:t>
            </a:r>
            <a:r>
              <a:rPr lang="en-US" dirty="0" smtClean="0">
                <a:solidFill>
                  <a:srgbClr val="FFFFCC"/>
                </a:solidFill>
              </a:rPr>
              <a:t> FF’s shown here.</a:t>
            </a:r>
            <a:endParaRPr lang="en-US" dirty="0">
              <a:solidFill>
                <a:srgbClr val="FFFFCC"/>
              </a:solidFill>
            </a:endParaRPr>
          </a:p>
        </p:txBody>
      </p:sp>
      <p:sp>
        <p:nvSpPr>
          <p:cNvPr id="14" name="Slide Number Placeholder 13"/>
          <p:cNvSpPr>
            <a:spLocks noGrp="1"/>
          </p:cNvSpPr>
          <p:nvPr>
            <p:ph type="sldNum" sz="quarter" idx="12"/>
          </p:nvPr>
        </p:nvSpPr>
        <p:spPr/>
        <p:txBody>
          <a:bodyPr/>
          <a:lstStyle/>
          <a:p>
            <a:fld id="{B6F15528-21DE-4FAA-801E-634DDDAF4B2B}" type="slidenum">
              <a:rPr lang="en-US" smtClean="0"/>
              <a:pPr/>
              <a:t>27</a:t>
            </a:fld>
            <a:endParaRPr lang="en-US"/>
          </a:p>
        </p:txBody>
      </p:sp>
      <p:sp>
        <p:nvSpPr>
          <p:cNvPr id="15" name="TextBox 14"/>
          <p:cNvSpPr txBox="1"/>
          <p:nvPr/>
        </p:nvSpPr>
        <p:spPr>
          <a:xfrm>
            <a:off x="2057400" y="3228975"/>
            <a:ext cx="1294072" cy="369332"/>
          </a:xfrm>
          <a:prstGeom prst="rect">
            <a:avLst/>
          </a:prstGeom>
          <a:noFill/>
        </p:spPr>
        <p:txBody>
          <a:bodyPr wrap="none" rtlCol="0">
            <a:spAutoFit/>
          </a:bodyPr>
          <a:lstStyle/>
          <a:p>
            <a:r>
              <a:rPr lang="en-US" dirty="0" err="1" smtClean="0">
                <a:solidFill>
                  <a:srgbClr val="C00000"/>
                </a:solidFill>
              </a:rPr>
              <a:t>Transversity</a:t>
            </a:r>
            <a:endParaRPr lang="en-US" dirty="0">
              <a:solidFill>
                <a:srgbClr val="C00000"/>
              </a:solidFill>
            </a:endParaRPr>
          </a:p>
        </p:txBody>
      </p:sp>
      <p:sp>
        <p:nvSpPr>
          <p:cNvPr id="16" name="TextBox 15"/>
          <p:cNvSpPr txBox="1"/>
          <p:nvPr/>
        </p:nvSpPr>
        <p:spPr>
          <a:xfrm>
            <a:off x="2057400" y="3962400"/>
            <a:ext cx="726674" cy="369332"/>
          </a:xfrm>
          <a:prstGeom prst="rect">
            <a:avLst/>
          </a:prstGeom>
          <a:noFill/>
        </p:spPr>
        <p:txBody>
          <a:bodyPr wrap="none" rtlCol="0">
            <a:spAutoFit/>
          </a:bodyPr>
          <a:lstStyle/>
          <a:p>
            <a:r>
              <a:rPr lang="en-US" dirty="0" err="1" smtClean="0">
                <a:solidFill>
                  <a:srgbClr val="C00000"/>
                </a:solidFill>
              </a:rPr>
              <a:t>Sivers</a:t>
            </a:r>
            <a:endParaRPr lang="en-US" dirty="0">
              <a:solidFill>
                <a:srgbClr val="C00000"/>
              </a:solidFill>
            </a:endParaRPr>
          </a:p>
        </p:txBody>
      </p:sp>
      <p:sp>
        <p:nvSpPr>
          <p:cNvPr id="17" name="TextBox 16"/>
          <p:cNvSpPr txBox="1"/>
          <p:nvPr/>
        </p:nvSpPr>
        <p:spPr>
          <a:xfrm>
            <a:off x="2047875" y="4469368"/>
            <a:ext cx="1472711" cy="369332"/>
          </a:xfrm>
          <a:prstGeom prst="rect">
            <a:avLst/>
          </a:prstGeom>
          <a:noFill/>
        </p:spPr>
        <p:txBody>
          <a:bodyPr wrap="none" rtlCol="0">
            <a:spAutoFit/>
          </a:bodyPr>
          <a:lstStyle/>
          <a:p>
            <a:r>
              <a:rPr lang="en-US" dirty="0" smtClean="0">
                <a:solidFill>
                  <a:srgbClr val="C00000"/>
                </a:solidFill>
              </a:rPr>
              <a:t>Boer-</a:t>
            </a:r>
            <a:r>
              <a:rPr lang="en-US" dirty="0" err="1" smtClean="0">
                <a:solidFill>
                  <a:srgbClr val="C00000"/>
                </a:solidFill>
              </a:rPr>
              <a:t>Mulders</a:t>
            </a:r>
            <a:endParaRPr lang="en-US" dirty="0">
              <a:solidFill>
                <a:srgbClr val="C00000"/>
              </a:solidFill>
            </a:endParaRPr>
          </a:p>
        </p:txBody>
      </p:sp>
      <p:sp>
        <p:nvSpPr>
          <p:cNvPr id="18" name="TextBox 17"/>
          <p:cNvSpPr txBox="1"/>
          <p:nvPr/>
        </p:nvSpPr>
        <p:spPr>
          <a:xfrm>
            <a:off x="3005030" y="4745593"/>
            <a:ext cx="1271695" cy="369332"/>
          </a:xfrm>
          <a:prstGeom prst="rect">
            <a:avLst/>
          </a:prstGeom>
          <a:noFill/>
        </p:spPr>
        <p:txBody>
          <a:bodyPr wrap="none" rtlCol="0">
            <a:spAutoFit/>
          </a:bodyPr>
          <a:lstStyle/>
          <a:p>
            <a:r>
              <a:rPr lang="en-US" dirty="0" err="1" smtClean="0">
                <a:solidFill>
                  <a:srgbClr val="C00000"/>
                </a:solidFill>
              </a:rPr>
              <a:t>Pretzelosity</a:t>
            </a:r>
            <a:endParaRPr lang="en-US" dirty="0">
              <a:solidFill>
                <a:srgbClr val="C00000"/>
              </a:solidFill>
            </a:endParaRPr>
          </a:p>
        </p:txBody>
      </p:sp>
      <p:sp>
        <p:nvSpPr>
          <p:cNvPr id="19" name="TextBox 18"/>
          <p:cNvSpPr txBox="1"/>
          <p:nvPr/>
        </p:nvSpPr>
        <p:spPr>
          <a:xfrm>
            <a:off x="6486406" y="4621768"/>
            <a:ext cx="800219" cy="369332"/>
          </a:xfrm>
          <a:prstGeom prst="rect">
            <a:avLst/>
          </a:prstGeom>
          <a:noFill/>
        </p:spPr>
        <p:txBody>
          <a:bodyPr wrap="none" rtlCol="0">
            <a:spAutoFit/>
          </a:bodyPr>
          <a:lstStyle/>
          <a:p>
            <a:r>
              <a:rPr lang="en-US" dirty="0" smtClean="0">
                <a:solidFill>
                  <a:srgbClr val="C00000"/>
                </a:solidFill>
              </a:rPr>
              <a:t>Collins</a:t>
            </a:r>
            <a:endParaRPr lang="en-US" dirty="0">
              <a:solidFill>
                <a:srgbClr val="C00000"/>
              </a:solidFill>
            </a:endParaRPr>
          </a:p>
        </p:txBody>
      </p:sp>
      <p:sp>
        <p:nvSpPr>
          <p:cNvPr id="20" name="TextBox 19"/>
          <p:cNvSpPr txBox="1"/>
          <p:nvPr/>
        </p:nvSpPr>
        <p:spPr>
          <a:xfrm>
            <a:off x="6477000" y="4038600"/>
            <a:ext cx="1356653" cy="369332"/>
          </a:xfrm>
          <a:prstGeom prst="rect">
            <a:avLst/>
          </a:prstGeom>
          <a:noFill/>
        </p:spPr>
        <p:txBody>
          <a:bodyPr wrap="none" rtlCol="0">
            <a:spAutoFit/>
          </a:bodyPr>
          <a:lstStyle/>
          <a:p>
            <a:r>
              <a:rPr lang="en-US" dirty="0" smtClean="0">
                <a:solidFill>
                  <a:srgbClr val="C00000"/>
                </a:solidFill>
              </a:rPr>
              <a:t>Polarizing FF</a:t>
            </a:r>
            <a:endParaRPr lang="en-US" dirty="0">
              <a:solidFill>
                <a:srgbClr val="C00000"/>
              </a:solidFill>
            </a:endParaRPr>
          </a:p>
        </p:txBody>
      </p:sp>
      <p:sp>
        <p:nvSpPr>
          <p:cNvPr id="21" name="Footer Placeholder 20"/>
          <p:cNvSpPr>
            <a:spLocks noGrp="1"/>
          </p:cNvSpPr>
          <p:nvPr>
            <p:ph type="ftr" sz="quarter" idx="11"/>
          </p:nvPr>
        </p:nvSpPr>
        <p:spPr/>
        <p:txBody>
          <a:bodyPr/>
          <a:lstStyle/>
          <a:p>
            <a:r>
              <a:rPr lang="en-US" smtClean="0"/>
              <a:t>C. Aidala, PHENIX Collaboration Meeting, January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1000"/>
                                        <p:tgtEl>
                                          <p:spTgt spid="12"/>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ox(i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762000" y="152400"/>
            <a:ext cx="7515225" cy="3819525"/>
          </a:xfrm>
          <a:prstGeom prst="rect">
            <a:avLst/>
          </a:prstGeom>
          <a:noFill/>
          <a:ln w="9525">
            <a:noFill/>
            <a:miter lim="800000"/>
            <a:headEnd/>
            <a:tailEnd/>
          </a:ln>
        </p:spPr>
      </p:pic>
      <p:grpSp>
        <p:nvGrpSpPr>
          <p:cNvPr id="16" name="Group 15"/>
          <p:cNvGrpSpPr/>
          <p:nvPr/>
        </p:nvGrpSpPr>
        <p:grpSpPr>
          <a:xfrm>
            <a:off x="2362200" y="1219200"/>
            <a:ext cx="4238625" cy="4362450"/>
            <a:chOff x="4343400" y="2209800"/>
            <a:chExt cx="4238625" cy="4362450"/>
          </a:xfrm>
        </p:grpSpPr>
        <p:pic>
          <p:nvPicPr>
            <p:cNvPr id="35843" name="Picture 3"/>
            <p:cNvPicPr>
              <a:picLocks noChangeAspect="1" noChangeArrowheads="1"/>
            </p:cNvPicPr>
            <p:nvPr/>
          </p:nvPicPr>
          <p:blipFill>
            <a:blip r:embed="rId4" cstate="print"/>
            <a:srcRect/>
            <a:stretch>
              <a:fillRect/>
            </a:stretch>
          </p:blipFill>
          <p:spPr bwMode="auto">
            <a:xfrm>
              <a:off x="4343400" y="2209800"/>
              <a:ext cx="4238625" cy="4362450"/>
            </a:xfrm>
            <a:prstGeom prst="rect">
              <a:avLst/>
            </a:prstGeom>
            <a:noFill/>
            <a:ln w="9525">
              <a:noFill/>
              <a:miter lim="800000"/>
              <a:headEnd/>
              <a:tailEnd/>
            </a:ln>
          </p:spPr>
        </p:pic>
        <p:sp>
          <p:nvSpPr>
            <p:cNvPr id="11" name="TextBox 10"/>
            <p:cNvSpPr txBox="1"/>
            <p:nvPr/>
          </p:nvSpPr>
          <p:spPr>
            <a:xfrm>
              <a:off x="4964707" y="2590800"/>
              <a:ext cx="3188693" cy="338554"/>
            </a:xfrm>
            <a:prstGeom prst="rect">
              <a:avLst/>
            </a:prstGeom>
            <a:noFill/>
          </p:spPr>
          <p:txBody>
            <a:bodyPr wrap="none" rtlCol="0">
              <a:spAutoFit/>
            </a:bodyPr>
            <a:lstStyle/>
            <a:p>
              <a:r>
                <a:rPr lang="en-US" sz="1600" dirty="0" smtClean="0"/>
                <a:t>BELLE Collins: PRL96, 232002 (2006)</a:t>
              </a:r>
              <a:endParaRPr lang="en-US" sz="1600" dirty="0"/>
            </a:p>
          </p:txBody>
        </p:sp>
      </p:grpSp>
      <p:pic>
        <p:nvPicPr>
          <p:cNvPr id="35845" name="Picture 5"/>
          <p:cNvPicPr>
            <a:picLocks noChangeAspect="1" noChangeArrowheads="1"/>
          </p:cNvPicPr>
          <p:nvPr/>
        </p:nvPicPr>
        <p:blipFill>
          <a:blip r:embed="rId5" cstate="print"/>
          <a:srcRect/>
          <a:stretch>
            <a:fillRect/>
          </a:stretch>
        </p:blipFill>
        <p:spPr bwMode="auto">
          <a:xfrm>
            <a:off x="838200" y="4191000"/>
            <a:ext cx="7239000" cy="24003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a:p>
        </p:txBody>
      </p:sp>
      <p:sp>
        <p:nvSpPr>
          <p:cNvPr id="8" name="TextBox 7"/>
          <p:cNvSpPr txBox="1"/>
          <p:nvPr/>
        </p:nvSpPr>
        <p:spPr>
          <a:xfrm>
            <a:off x="1143000" y="457200"/>
            <a:ext cx="726674" cy="369332"/>
          </a:xfrm>
          <a:prstGeom prst="rect">
            <a:avLst/>
          </a:prstGeom>
          <a:noFill/>
        </p:spPr>
        <p:txBody>
          <a:bodyPr wrap="none" rtlCol="0">
            <a:spAutoFit/>
          </a:bodyPr>
          <a:lstStyle/>
          <a:p>
            <a:r>
              <a:rPr lang="en-US" dirty="0" err="1" smtClean="0"/>
              <a:t>Sivers</a:t>
            </a:r>
            <a:endParaRPr lang="en-US" dirty="0"/>
          </a:p>
        </p:txBody>
      </p:sp>
      <p:sp>
        <p:nvSpPr>
          <p:cNvPr id="9" name="TextBox 8"/>
          <p:cNvSpPr txBox="1"/>
          <p:nvPr/>
        </p:nvSpPr>
        <p:spPr>
          <a:xfrm>
            <a:off x="4876800" y="457200"/>
            <a:ext cx="800219" cy="369332"/>
          </a:xfrm>
          <a:prstGeom prst="rect">
            <a:avLst/>
          </a:prstGeom>
          <a:noFill/>
        </p:spPr>
        <p:txBody>
          <a:bodyPr wrap="none" rtlCol="0">
            <a:spAutoFit/>
          </a:bodyPr>
          <a:lstStyle/>
          <a:p>
            <a:r>
              <a:rPr lang="en-US" dirty="0" smtClean="0"/>
              <a:t>Collins</a:t>
            </a:r>
            <a:endParaRPr lang="en-US" dirty="0"/>
          </a:p>
        </p:txBody>
      </p:sp>
      <p:sp>
        <p:nvSpPr>
          <p:cNvPr id="10" name="TextBox 9"/>
          <p:cNvSpPr txBox="1"/>
          <p:nvPr/>
        </p:nvSpPr>
        <p:spPr>
          <a:xfrm>
            <a:off x="5371981" y="4572000"/>
            <a:ext cx="800219" cy="369332"/>
          </a:xfrm>
          <a:prstGeom prst="rect">
            <a:avLst/>
          </a:prstGeom>
          <a:noFill/>
        </p:spPr>
        <p:txBody>
          <a:bodyPr wrap="none" rtlCol="0">
            <a:spAutoFit/>
          </a:bodyPr>
          <a:lstStyle/>
          <a:p>
            <a:r>
              <a:rPr lang="en-US" dirty="0" smtClean="0"/>
              <a:t>Collins</a:t>
            </a:r>
            <a:endParaRPr lang="en-US" dirty="0"/>
          </a:p>
        </p:txBody>
      </p:sp>
      <p:sp>
        <p:nvSpPr>
          <p:cNvPr id="12" name="Footer Placeholder 11"/>
          <p:cNvSpPr>
            <a:spLocks noGrp="1"/>
          </p:cNvSpPr>
          <p:nvPr>
            <p:ph type="ftr" sz="quarter" idx="11"/>
          </p:nvPr>
        </p:nvSpPr>
        <p:spPr/>
        <p:txBody>
          <a:bodyPr/>
          <a:lstStyle/>
          <a:p>
            <a:r>
              <a:rPr lang="en-US" smtClean="0"/>
              <a:t>C. Aidala, PHENIX Collaboration Meeting, January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blinds(horizontal)">
                                      <p:cBhvr>
                                        <p:cTn id="12" dur="500"/>
                                        <p:tgtEl>
                                          <p:spTgt spid="3584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3" cstate="print"/>
          <a:srcRect/>
          <a:stretch>
            <a:fillRect/>
          </a:stretch>
        </p:blipFill>
        <p:spPr bwMode="auto">
          <a:xfrm>
            <a:off x="656148" y="4114800"/>
            <a:ext cx="7849984" cy="2533650"/>
          </a:xfrm>
          <a:prstGeom prst="rect">
            <a:avLst/>
          </a:prstGeom>
          <a:noFill/>
          <a:ln w="9525">
            <a:noFill/>
            <a:miter lim="800000"/>
            <a:headEnd/>
            <a:tailEnd/>
          </a:ln>
        </p:spPr>
      </p:pic>
      <p:grpSp>
        <p:nvGrpSpPr>
          <p:cNvPr id="7" name="Group 6"/>
          <p:cNvGrpSpPr/>
          <p:nvPr/>
        </p:nvGrpSpPr>
        <p:grpSpPr>
          <a:xfrm>
            <a:off x="800714" y="152400"/>
            <a:ext cx="7524750" cy="3314700"/>
            <a:chOff x="800714" y="152400"/>
            <a:chExt cx="7524750" cy="3314700"/>
          </a:xfrm>
        </p:grpSpPr>
        <p:pic>
          <p:nvPicPr>
            <p:cNvPr id="5" name="Picture 1"/>
            <p:cNvPicPr>
              <a:picLocks noChangeAspect="1" noChangeArrowheads="1"/>
            </p:cNvPicPr>
            <p:nvPr/>
          </p:nvPicPr>
          <p:blipFill>
            <a:blip r:embed="rId4" cstate="print"/>
            <a:srcRect/>
            <a:stretch>
              <a:fillRect/>
            </a:stretch>
          </p:blipFill>
          <p:spPr bwMode="auto">
            <a:xfrm>
              <a:off x="800714" y="152400"/>
              <a:ext cx="7524750" cy="3314700"/>
            </a:xfrm>
            <a:prstGeom prst="rect">
              <a:avLst/>
            </a:prstGeom>
            <a:noFill/>
            <a:ln w="9525">
              <a:noFill/>
              <a:miter lim="800000"/>
              <a:headEnd/>
              <a:tailEnd/>
            </a:ln>
          </p:spPr>
        </p:pic>
        <p:sp>
          <p:nvSpPr>
            <p:cNvPr id="6" name="TextBox 5"/>
            <p:cNvSpPr txBox="1"/>
            <p:nvPr/>
          </p:nvSpPr>
          <p:spPr>
            <a:xfrm>
              <a:off x="5715000" y="533400"/>
              <a:ext cx="979114" cy="369332"/>
            </a:xfrm>
            <a:prstGeom prst="rect">
              <a:avLst/>
            </a:prstGeom>
            <a:noFill/>
          </p:spPr>
          <p:txBody>
            <a:bodyPr wrap="none" rtlCol="0">
              <a:spAutoFit/>
            </a:bodyPr>
            <a:lstStyle/>
            <a:p>
              <a:r>
                <a:rPr lang="en-US" dirty="0" smtClean="0"/>
                <a:t>HERMES</a:t>
              </a:r>
              <a:endParaRPr lang="en-US" dirty="0"/>
            </a:p>
          </p:txBody>
        </p:sp>
      </p:grpSp>
      <p:grpSp>
        <p:nvGrpSpPr>
          <p:cNvPr id="9" name="Group 8"/>
          <p:cNvGrpSpPr/>
          <p:nvPr/>
        </p:nvGrpSpPr>
        <p:grpSpPr>
          <a:xfrm>
            <a:off x="381000" y="1883888"/>
            <a:ext cx="8458200" cy="2611912"/>
            <a:chOff x="381000" y="1883888"/>
            <a:chExt cx="8458200" cy="2611912"/>
          </a:xfrm>
        </p:grpSpPr>
        <p:pic>
          <p:nvPicPr>
            <p:cNvPr id="4" name="Picture 4"/>
            <p:cNvPicPr>
              <a:picLocks noChangeAspect="1" noChangeArrowheads="1"/>
            </p:cNvPicPr>
            <p:nvPr/>
          </p:nvPicPr>
          <p:blipFill>
            <a:blip r:embed="rId5" cstate="print"/>
            <a:srcRect/>
            <a:stretch>
              <a:fillRect/>
            </a:stretch>
          </p:blipFill>
          <p:spPr bwMode="auto">
            <a:xfrm>
              <a:off x="381000" y="1883888"/>
              <a:ext cx="8458200" cy="2611912"/>
            </a:xfrm>
            <a:prstGeom prst="rect">
              <a:avLst/>
            </a:prstGeom>
            <a:noFill/>
            <a:ln w="9525">
              <a:noFill/>
              <a:miter lim="800000"/>
              <a:headEnd/>
              <a:tailEnd/>
            </a:ln>
          </p:spPr>
        </p:pic>
        <p:sp>
          <p:nvSpPr>
            <p:cNvPr id="8" name="TextBox 7"/>
            <p:cNvSpPr txBox="1"/>
            <p:nvPr/>
          </p:nvSpPr>
          <p:spPr>
            <a:xfrm>
              <a:off x="6934200" y="2209800"/>
              <a:ext cx="1083951" cy="369332"/>
            </a:xfrm>
            <a:prstGeom prst="rect">
              <a:avLst/>
            </a:prstGeom>
            <a:noFill/>
          </p:spPr>
          <p:txBody>
            <a:bodyPr wrap="none" rtlCol="0">
              <a:spAutoFit/>
            </a:bodyPr>
            <a:lstStyle/>
            <a:p>
              <a:r>
                <a:rPr lang="en-US" dirty="0" smtClean="0"/>
                <a:t>SPIN2008</a:t>
              </a:r>
              <a:endParaRPr lang="en-US" dirty="0"/>
            </a:p>
          </p:txBody>
        </p:sp>
      </p:grpSp>
      <p:sp>
        <p:nvSpPr>
          <p:cNvPr id="10" name="Slide Number Placeholder 9"/>
          <p:cNvSpPr>
            <a:spLocks noGrp="1"/>
          </p:cNvSpPr>
          <p:nvPr>
            <p:ph type="sldNum" sz="quarter" idx="12"/>
          </p:nvPr>
        </p:nvSpPr>
        <p:spPr/>
        <p:txBody>
          <a:bodyPr/>
          <a:lstStyle/>
          <a:p>
            <a:fld id="{B6F15528-21DE-4FAA-801E-634DDDAF4B2B}" type="slidenum">
              <a:rPr lang="en-US" smtClean="0"/>
              <a:pPr/>
              <a:t>29</a:t>
            </a:fld>
            <a:endParaRPr lang="en-US"/>
          </a:p>
        </p:txBody>
      </p:sp>
      <p:sp>
        <p:nvSpPr>
          <p:cNvPr id="11" name="TextBox 10"/>
          <p:cNvSpPr txBox="1"/>
          <p:nvPr/>
        </p:nvSpPr>
        <p:spPr>
          <a:xfrm>
            <a:off x="2971800" y="2133600"/>
            <a:ext cx="1472711" cy="369332"/>
          </a:xfrm>
          <a:prstGeom prst="rect">
            <a:avLst/>
          </a:prstGeom>
          <a:noFill/>
        </p:spPr>
        <p:txBody>
          <a:bodyPr wrap="none" rtlCol="0">
            <a:spAutoFit/>
          </a:bodyPr>
          <a:lstStyle/>
          <a:p>
            <a:r>
              <a:rPr lang="en-US" dirty="0" smtClean="0"/>
              <a:t>Boer-</a:t>
            </a:r>
            <a:r>
              <a:rPr lang="en-US" dirty="0" err="1" smtClean="0"/>
              <a:t>Mulders</a:t>
            </a:r>
            <a:endParaRPr lang="en-US" dirty="0"/>
          </a:p>
        </p:txBody>
      </p:sp>
      <p:sp>
        <p:nvSpPr>
          <p:cNvPr id="12" name="TextBox 11"/>
          <p:cNvSpPr txBox="1"/>
          <p:nvPr/>
        </p:nvSpPr>
        <p:spPr>
          <a:xfrm>
            <a:off x="3708889" y="457200"/>
            <a:ext cx="1604350" cy="369332"/>
          </a:xfrm>
          <a:prstGeom prst="rect">
            <a:avLst/>
          </a:prstGeom>
          <a:noFill/>
        </p:spPr>
        <p:txBody>
          <a:bodyPr wrap="none" rtlCol="0">
            <a:spAutoFit/>
          </a:bodyPr>
          <a:lstStyle/>
          <a:p>
            <a:r>
              <a:rPr lang="en-US" dirty="0" smtClean="0"/>
              <a:t>Interference FF</a:t>
            </a:r>
            <a:endParaRPr lang="en-US" dirty="0"/>
          </a:p>
        </p:txBody>
      </p:sp>
      <p:sp>
        <p:nvSpPr>
          <p:cNvPr id="13" name="TextBox 12"/>
          <p:cNvSpPr txBox="1"/>
          <p:nvPr/>
        </p:nvSpPr>
        <p:spPr>
          <a:xfrm>
            <a:off x="3505200" y="4355068"/>
            <a:ext cx="1604350" cy="369332"/>
          </a:xfrm>
          <a:prstGeom prst="rect">
            <a:avLst/>
          </a:prstGeom>
          <a:noFill/>
        </p:spPr>
        <p:txBody>
          <a:bodyPr wrap="none" rtlCol="0">
            <a:spAutoFit/>
          </a:bodyPr>
          <a:lstStyle/>
          <a:p>
            <a:r>
              <a:rPr lang="en-US" dirty="0" smtClean="0"/>
              <a:t>Interference FF</a:t>
            </a:r>
            <a:endParaRPr lang="en-US" dirty="0"/>
          </a:p>
        </p:txBody>
      </p:sp>
      <p:sp>
        <p:nvSpPr>
          <p:cNvPr id="14" name="Rectangle 13"/>
          <p:cNvSpPr/>
          <p:nvPr/>
        </p:nvSpPr>
        <p:spPr>
          <a:xfrm>
            <a:off x="1066800" y="3160693"/>
            <a:ext cx="7010400" cy="954107"/>
          </a:xfrm>
          <a:prstGeom prst="rect">
            <a:avLst/>
          </a:prstGeom>
          <a:solidFill>
            <a:srgbClr val="00FFFF"/>
          </a:solidFill>
          <a:ln>
            <a:solidFill>
              <a:schemeClr val="tx1"/>
            </a:solidFill>
          </a:ln>
        </p:spPr>
        <p:txBody>
          <a:bodyPr wrap="square">
            <a:spAutoFit/>
          </a:bodyPr>
          <a:lstStyle/>
          <a:p>
            <a:pPr algn="ctr"/>
            <a:r>
              <a:rPr lang="en-US" sz="2800" i="1" dirty="0" smtClean="0">
                <a:latin typeface="Times New Roman" pitchFamily="18" charset="0"/>
                <a:cs typeface="Times New Roman" pitchFamily="18" charset="0"/>
              </a:rPr>
              <a:t>A flurry of new experimental results from semi-inclusive DIS and </a:t>
            </a:r>
            <a:r>
              <a:rPr lang="en-US" sz="2800" i="1" dirty="0" err="1" smtClean="0">
                <a:latin typeface="Times New Roman" pitchFamily="18" charset="0"/>
                <a:cs typeface="Times New Roman" pitchFamily="18" charset="0"/>
              </a:rPr>
              <a:t>e+e</a:t>
            </a:r>
            <a:r>
              <a:rPr lang="en-US" sz="2800" i="1" dirty="0" smtClean="0">
                <a:latin typeface="Times New Roman" pitchFamily="18" charset="0"/>
                <a:cs typeface="Times New Roman" pitchFamily="18" charset="0"/>
              </a:rPr>
              <a:t>- over last ~7 years</a:t>
            </a:r>
            <a:endParaRPr lang="en-US" sz="2800" i="1" dirty="0">
              <a:latin typeface="Times New Roman" pitchFamily="18" charset="0"/>
              <a:cs typeface="Times New Roman" pitchFamily="18" charset="0"/>
            </a:endParaRPr>
          </a:p>
        </p:txBody>
      </p:sp>
      <p:sp>
        <p:nvSpPr>
          <p:cNvPr id="15" name="Footer Placeholder 14"/>
          <p:cNvSpPr>
            <a:spLocks noGrp="1"/>
          </p:cNvSpPr>
          <p:nvPr>
            <p:ph type="ftr" sz="quarter" idx="11"/>
          </p:nvPr>
        </p:nvSpPr>
        <p:spPr/>
        <p:txBody>
          <a:bodyPr/>
          <a:lstStyle/>
          <a:p>
            <a:r>
              <a:rPr lang="en-US" smtClean="0"/>
              <a:t>C. Aidala, PHENIX Collaboration Meeting, January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par>
                                <p:cTn id="15" presetID="3" presetClass="entr" presetSubtype="1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“QCD in hadrons”?  Aren’t we studying proton structure?</a:t>
            </a:r>
            <a:endParaRPr lang="en-US" dirty="0"/>
          </a:p>
        </p:txBody>
      </p:sp>
      <p:sp>
        <p:nvSpPr>
          <p:cNvPr id="3" name="Content Placeholder 2"/>
          <p:cNvSpPr>
            <a:spLocks noGrp="1"/>
          </p:cNvSpPr>
          <p:nvPr>
            <p:ph idx="1"/>
          </p:nvPr>
        </p:nvSpPr>
        <p:spPr/>
        <p:txBody>
          <a:bodyPr>
            <a:normAutofit/>
          </a:bodyPr>
          <a:lstStyle/>
          <a:p>
            <a:r>
              <a:rPr lang="en-US" dirty="0" smtClean="0"/>
              <a:t>In my opinion, the most fundamental question we’re trying to address with this part of the RHIC program is how the quarks and gluons of QCD are confined in the colorless bound states we can observe in the world around us</a:t>
            </a:r>
          </a:p>
          <a:p>
            <a:pPr lvl="1"/>
            <a:r>
              <a:rPr lang="en-US" dirty="0" smtClean="0"/>
              <a:t>Protons certainly a convenient QCD bound state to study.  Stable, electromagnetically charged (for acceleration), naturally abundant . . . </a:t>
            </a:r>
          </a:p>
          <a:p>
            <a:pPr lvl="1"/>
            <a:r>
              <a:rPr lang="en-US" dirty="0" smtClean="0"/>
              <a:t>Component of everyday matter</a:t>
            </a:r>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6" name="Text Box 4"/>
          <p:cNvSpPr txBox="1">
            <a:spLocks noChangeArrowheads="1"/>
          </p:cNvSpPr>
          <p:nvPr/>
        </p:nvSpPr>
        <p:spPr bwMode="auto">
          <a:xfrm>
            <a:off x="533400" y="1600200"/>
            <a:ext cx="8012113" cy="3293209"/>
          </a:xfrm>
          <a:prstGeom prst="rect">
            <a:avLst/>
          </a:prstGeom>
          <a:solidFill>
            <a:srgbClr val="00FFFF"/>
          </a:solidFill>
          <a:ln w="9525">
            <a:solidFill>
              <a:schemeClr val="tx1"/>
            </a:solidFill>
            <a:miter lim="800000"/>
            <a:headEnd/>
            <a:tailEnd/>
          </a:ln>
          <a:effectLst/>
        </p:spPr>
        <p:txBody>
          <a:bodyPr>
            <a:spAutoFit/>
          </a:bodyPr>
          <a:lstStyle/>
          <a:p>
            <a:pPr>
              <a:buFont typeface="Arial" pitchFamily="34" charset="0"/>
              <a:buChar char="•"/>
            </a:pPr>
            <a:r>
              <a:rPr lang="en-US" sz="2600" dirty="0" smtClean="0">
                <a:latin typeface="Times New Roman" pitchFamily="18" charset="0"/>
                <a:cs typeface="Times New Roman" pitchFamily="18" charset="0"/>
              </a:rPr>
              <a:t> QCD in hadrons (how do the quark and gluon </a:t>
            </a:r>
            <a:r>
              <a:rPr lang="en-US" sz="2600" dirty="0" err="1" smtClean="0">
                <a:latin typeface="Times New Roman" pitchFamily="18" charset="0"/>
                <a:cs typeface="Times New Roman" pitchFamily="18" charset="0"/>
              </a:rPr>
              <a:t>d.o.f</a:t>
            </a:r>
            <a:r>
              <a:rPr lang="en-US" sz="2600" dirty="0" smtClean="0">
                <a:latin typeface="Times New Roman" pitchFamily="18" charset="0"/>
                <a:cs typeface="Times New Roman" pitchFamily="18" charset="0"/>
              </a:rPr>
              <a:t>. of QCD form colorless bound states?)</a:t>
            </a:r>
          </a:p>
          <a:p>
            <a:endParaRPr lang="en-US" sz="2600" dirty="0" smtClean="0">
              <a:latin typeface="Times New Roman" pitchFamily="18" charset="0"/>
              <a:cs typeface="Times New Roman" pitchFamily="18" charset="0"/>
            </a:endParaRPr>
          </a:p>
          <a:p>
            <a:pPr>
              <a:buFont typeface="Arial" pitchFamily="34" charset="0"/>
              <a:buChar char="•"/>
            </a:pPr>
            <a:r>
              <a:rPr lang="en-US" sz="2600" dirty="0" smtClean="0">
                <a:latin typeface="Times New Roman" pitchFamily="18" charset="0"/>
                <a:cs typeface="Times New Roman" pitchFamily="18" charset="0"/>
              </a:rPr>
              <a:t> QCD in nuclei (cold nuclear matter—how is a nucleus different from a mere collection of nucleons?)</a:t>
            </a:r>
          </a:p>
          <a:p>
            <a:endParaRPr lang="en-US" sz="2600" dirty="0" smtClean="0">
              <a:latin typeface="Times New Roman" pitchFamily="18" charset="0"/>
              <a:cs typeface="Times New Roman" pitchFamily="18" charset="0"/>
            </a:endParaRPr>
          </a:p>
          <a:p>
            <a:pPr>
              <a:buFont typeface="Arial" pitchFamily="34" charset="0"/>
              <a:buChar char="•"/>
            </a:pPr>
            <a:r>
              <a:rPr lang="en-US" sz="2600" dirty="0" smtClean="0">
                <a:latin typeface="Times New Roman" pitchFamily="18" charset="0"/>
                <a:cs typeface="Times New Roman" pitchFamily="18" charset="0"/>
              </a:rPr>
              <a:t> QCD unconfined! (QGP—what happens in QCD when it’s too hot for bound states to form?) </a:t>
            </a:r>
          </a:p>
        </p:txBody>
      </p:sp>
      <p:sp>
        <p:nvSpPr>
          <p:cNvPr id="7" name="Text Box 4"/>
          <p:cNvSpPr txBox="1">
            <a:spLocks noChangeArrowheads="1"/>
          </p:cNvSpPr>
          <p:nvPr/>
        </p:nvSpPr>
        <p:spPr bwMode="auto">
          <a:xfrm>
            <a:off x="533400" y="4953000"/>
            <a:ext cx="8012113" cy="892552"/>
          </a:xfrm>
          <a:prstGeom prst="rect">
            <a:avLst/>
          </a:prstGeom>
          <a:solidFill>
            <a:srgbClr val="00FFFF"/>
          </a:solidFill>
          <a:ln w="9525">
            <a:solidFill>
              <a:schemeClr val="tx1"/>
            </a:solidFill>
            <a:miter lim="800000"/>
            <a:headEnd/>
            <a:tailEnd/>
          </a:ln>
          <a:effectLst/>
        </p:spPr>
        <p:txBody>
          <a:bodyPr>
            <a:spAutoFit/>
          </a:bodyPr>
          <a:lstStyle/>
          <a:p>
            <a:r>
              <a:rPr lang="en-US" sz="2600" dirty="0" smtClean="0">
                <a:latin typeface="Times New Roman" pitchFamily="18" charset="0"/>
                <a:cs typeface="Times New Roman" pitchFamily="18" charset="0"/>
              </a:rPr>
              <a:t>And flipping our questions around—from </a:t>
            </a:r>
            <a:r>
              <a:rPr lang="en-US" sz="2600" dirty="0" err="1" smtClean="0">
                <a:latin typeface="Times New Roman" pitchFamily="18" charset="0"/>
                <a:cs typeface="Times New Roman" pitchFamily="18" charset="0"/>
              </a:rPr>
              <a:t>partonic</a:t>
            </a:r>
            <a:r>
              <a:rPr lang="en-US" sz="2600" dirty="0" smtClean="0">
                <a:latin typeface="Times New Roman" pitchFamily="18" charset="0"/>
                <a:cs typeface="Times New Roman" pitchFamily="18" charset="0"/>
              </a:rPr>
              <a:t> to </a:t>
            </a:r>
            <a:r>
              <a:rPr lang="en-US" sz="2600" dirty="0" err="1" smtClean="0">
                <a:latin typeface="Times New Roman" pitchFamily="18" charset="0"/>
                <a:cs typeface="Times New Roman" pitchFamily="18" charset="0"/>
              </a:rPr>
              <a:t>hadronic</a:t>
            </a:r>
            <a:r>
              <a:rPr lang="en-US" sz="2600" dirty="0" smtClean="0">
                <a:latin typeface="Times New Roman" pitchFamily="18" charset="0"/>
                <a:cs typeface="Times New Roman" pitchFamily="18" charset="0"/>
              </a:rPr>
              <a:t>—hard scattering/freeze-</a:t>
            </a:r>
            <a:r>
              <a:rPr lang="en-US" sz="2600" dirty="0" err="1" smtClean="0">
                <a:latin typeface="Times New Roman" pitchFamily="18" charset="0"/>
                <a:cs typeface="Times New Roman" pitchFamily="18" charset="0"/>
              </a:rPr>
              <a:t>out</a:t>
            </a:r>
            <a:r>
              <a:rPr lang="en-US" sz="2600" dirty="0" err="1" smtClean="0">
                <a:latin typeface="Times New Roman" pitchFamily="18" charset="0"/>
                <a:cs typeface="Times New Roman" pitchFamily="18" charset="0"/>
                <a:sym typeface="Wingdings" pitchFamily="2" charset="2"/>
              </a:rPr>
              <a:t></a:t>
            </a:r>
            <a:r>
              <a:rPr lang="en-US" sz="2600" dirty="0" err="1" smtClean="0">
                <a:latin typeface="Times New Roman" pitchFamily="18" charset="0"/>
                <a:cs typeface="Times New Roman" pitchFamily="18" charset="0"/>
              </a:rPr>
              <a:t>hadronization</a:t>
            </a:r>
            <a:r>
              <a:rPr lang="en-US" sz="2600" dirty="0" smtClean="0">
                <a:latin typeface="Times New Roman" pitchFamily="18" charset="0"/>
                <a:cs typeface="Times New Roman"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ox(i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4798874"/>
            <a:ext cx="7391400" cy="1477328"/>
          </a:xfrm>
          <a:prstGeom prst="rect">
            <a:avLst/>
          </a:prstGeom>
        </p:spPr>
        <p:txBody>
          <a:bodyPr wrap="square">
            <a:spAutoFit/>
          </a:bodyPr>
          <a:lstStyle/>
          <a:p>
            <a:r>
              <a:rPr lang="en-US" dirty="0" smtClean="0">
                <a:solidFill>
                  <a:srgbClr val="FFFFCC"/>
                </a:solidFill>
                <a:latin typeface="Times New Roman" pitchFamily="18" charset="0"/>
                <a:cs typeface="Times New Roman" pitchFamily="18" charset="0"/>
              </a:rPr>
              <a:t>One recent example:</a:t>
            </a:r>
          </a:p>
          <a:p>
            <a:r>
              <a:rPr lang="en-US" dirty="0" smtClean="0">
                <a:solidFill>
                  <a:srgbClr val="FFFFCC"/>
                </a:solidFill>
                <a:latin typeface="Times New Roman" pitchFamily="18" charset="0"/>
                <a:cs typeface="Times New Roman" pitchFamily="18" charset="0"/>
              </a:rPr>
              <a:t>Almeida, Sterman, </a:t>
            </a:r>
            <a:r>
              <a:rPr lang="en-US" dirty="0" err="1" smtClean="0">
                <a:solidFill>
                  <a:srgbClr val="FFFFCC"/>
                </a:solidFill>
                <a:latin typeface="Times New Roman" pitchFamily="18" charset="0"/>
                <a:cs typeface="Times New Roman" pitchFamily="18" charset="0"/>
              </a:rPr>
              <a:t>Vogelsang</a:t>
            </a:r>
            <a:r>
              <a:rPr lang="en-US" dirty="0" smtClean="0">
                <a:solidFill>
                  <a:srgbClr val="FFFFCC"/>
                </a:solidFill>
                <a:latin typeface="Times New Roman" pitchFamily="18" charset="0"/>
                <a:cs typeface="Times New Roman" pitchFamily="18" charset="0"/>
              </a:rPr>
              <a:t>  PRD80, 074016 (2009) </a:t>
            </a:r>
          </a:p>
          <a:p>
            <a:r>
              <a:rPr lang="en-US" dirty="0" smtClean="0">
                <a:solidFill>
                  <a:srgbClr val="FFFFCC"/>
                </a:solidFill>
                <a:latin typeface="Times New Roman" pitchFamily="18" charset="0"/>
                <a:cs typeface="Times New Roman" pitchFamily="18" charset="0"/>
              </a:rPr>
              <a:t>Cross section for </a:t>
            </a:r>
            <a:r>
              <a:rPr lang="en-US" dirty="0" err="1" smtClean="0">
                <a:solidFill>
                  <a:srgbClr val="FFFFCC"/>
                </a:solidFill>
                <a:latin typeface="Times New Roman" pitchFamily="18" charset="0"/>
                <a:cs typeface="Times New Roman" pitchFamily="18" charset="0"/>
              </a:rPr>
              <a:t>dihadron</a:t>
            </a:r>
            <a:r>
              <a:rPr lang="en-US" dirty="0" smtClean="0">
                <a:solidFill>
                  <a:srgbClr val="FFFFCC"/>
                </a:solidFill>
                <a:latin typeface="Times New Roman" pitchFamily="18" charset="0"/>
                <a:cs typeface="Times New Roman" pitchFamily="18" charset="0"/>
              </a:rPr>
              <a:t> production vs. invariant mass at </a:t>
            </a:r>
            <a:r>
              <a:rPr lang="en-US" dirty="0" err="1" smtClean="0">
                <a:solidFill>
                  <a:srgbClr val="FFFFCC"/>
                </a:solidFill>
                <a:latin typeface="Times New Roman" pitchFamily="18" charset="0"/>
                <a:cs typeface="Times New Roman" pitchFamily="18" charset="0"/>
              </a:rPr>
              <a:t>sqrt</a:t>
            </a:r>
            <a:r>
              <a:rPr lang="en-US" dirty="0" smtClean="0">
                <a:solidFill>
                  <a:srgbClr val="FFFFCC"/>
                </a:solidFill>
                <a:latin typeface="Times New Roman" pitchFamily="18" charset="0"/>
                <a:cs typeface="Times New Roman" pitchFamily="18" charset="0"/>
              </a:rPr>
              <a:t>(s)~20-40 </a:t>
            </a:r>
            <a:r>
              <a:rPr lang="en-US" dirty="0" err="1" smtClean="0">
                <a:solidFill>
                  <a:srgbClr val="FFFFCC"/>
                </a:solidFill>
                <a:latin typeface="Times New Roman" pitchFamily="18" charset="0"/>
                <a:cs typeface="Times New Roman" pitchFamily="18" charset="0"/>
              </a:rPr>
              <a:t>GeV</a:t>
            </a:r>
            <a:r>
              <a:rPr lang="en-US" dirty="0" smtClean="0">
                <a:solidFill>
                  <a:srgbClr val="FFFFCC"/>
                </a:solidFill>
                <a:latin typeface="Times New Roman" pitchFamily="18" charset="0"/>
                <a:cs typeface="Times New Roman" pitchFamily="18" charset="0"/>
              </a:rPr>
              <a:t> using threshold </a:t>
            </a:r>
            <a:r>
              <a:rPr lang="en-US" dirty="0" err="1" smtClean="0">
                <a:solidFill>
                  <a:srgbClr val="FFFFCC"/>
                </a:solidFill>
                <a:latin typeface="Times New Roman" pitchFamily="18" charset="0"/>
                <a:cs typeface="Times New Roman" pitchFamily="18" charset="0"/>
              </a:rPr>
              <a:t>resummation</a:t>
            </a:r>
            <a:r>
              <a:rPr lang="en-US" dirty="0" smtClean="0">
                <a:solidFill>
                  <a:srgbClr val="FFFFCC"/>
                </a:solidFill>
                <a:latin typeface="Times New Roman" pitchFamily="18" charset="0"/>
                <a:cs typeface="Times New Roman" pitchFamily="18" charset="0"/>
              </a:rPr>
              <a:t> (rigorous method for implementing </a:t>
            </a:r>
            <a:r>
              <a:rPr lang="en-US" dirty="0" err="1" smtClean="0">
                <a:solidFill>
                  <a:srgbClr val="FFFFCC"/>
                </a:solidFill>
                <a:latin typeface="Times New Roman" pitchFamily="18" charset="0"/>
                <a:cs typeface="Times New Roman" pitchFamily="18" charset="0"/>
              </a:rPr>
              <a:t>p</a:t>
            </a:r>
            <a:r>
              <a:rPr lang="en-US" baseline="-18000" dirty="0" err="1" smtClean="0">
                <a:solidFill>
                  <a:srgbClr val="FFFFCC"/>
                </a:solidFill>
                <a:latin typeface="Times New Roman" pitchFamily="18" charset="0"/>
                <a:cs typeface="Times New Roman" pitchFamily="18" charset="0"/>
              </a:rPr>
              <a:t>T</a:t>
            </a:r>
            <a:r>
              <a:rPr lang="en-US" dirty="0" smtClean="0">
                <a:solidFill>
                  <a:srgbClr val="FFFFCC"/>
                </a:solidFill>
                <a:latin typeface="Times New Roman" pitchFamily="18" charset="0"/>
                <a:cs typeface="Times New Roman" pitchFamily="18" charset="0"/>
              </a:rPr>
              <a:t> and rapidity cuts on hadrons to match experiment)</a:t>
            </a:r>
            <a:endParaRPr lang="en-US" dirty="0">
              <a:solidFill>
                <a:srgbClr val="FFFFCC"/>
              </a:solidFill>
              <a:latin typeface="Times New Roman" pitchFamily="18" charset="0"/>
              <a:cs typeface="Times New Roman" pitchFamily="18" charset="0"/>
            </a:endParaRPr>
          </a:p>
        </p:txBody>
      </p:sp>
      <p:pic>
        <p:nvPicPr>
          <p:cNvPr id="36867" name="Picture 3"/>
          <p:cNvPicPr>
            <a:picLocks noChangeAspect="1" noChangeArrowheads="1"/>
          </p:cNvPicPr>
          <p:nvPr/>
        </p:nvPicPr>
        <p:blipFill>
          <a:blip r:embed="rId3" cstate="print"/>
          <a:srcRect/>
          <a:stretch>
            <a:fillRect/>
          </a:stretch>
        </p:blipFill>
        <p:spPr bwMode="auto">
          <a:xfrm>
            <a:off x="4724400" y="1752600"/>
            <a:ext cx="4267200" cy="2978989"/>
          </a:xfrm>
          <a:prstGeom prst="rect">
            <a:avLst/>
          </a:prstGeom>
          <a:noFill/>
          <a:ln w="9525">
            <a:noFill/>
            <a:miter lim="800000"/>
            <a:headEnd/>
            <a:tailEnd/>
          </a:ln>
        </p:spPr>
      </p:pic>
      <p:pic>
        <p:nvPicPr>
          <p:cNvPr id="36866" name="Picture 2"/>
          <p:cNvPicPr>
            <a:picLocks noChangeAspect="1" noChangeArrowheads="1"/>
          </p:cNvPicPr>
          <p:nvPr/>
        </p:nvPicPr>
        <p:blipFill>
          <a:blip r:embed="rId4" cstate="print"/>
          <a:srcRect/>
          <a:stretch>
            <a:fillRect/>
          </a:stretch>
        </p:blipFill>
        <p:spPr bwMode="auto">
          <a:xfrm>
            <a:off x="152400" y="1752600"/>
            <a:ext cx="4267200" cy="2958429"/>
          </a:xfrm>
          <a:prstGeom prst="rect">
            <a:avLst/>
          </a:prstGeom>
          <a:noFill/>
          <a:ln w="9525">
            <a:noFill/>
            <a:miter lim="800000"/>
            <a:headEnd/>
            <a:tailEnd/>
          </a:ln>
        </p:spPr>
      </p:pic>
      <p:sp>
        <p:nvSpPr>
          <p:cNvPr id="10" name="Title 9"/>
          <p:cNvSpPr>
            <a:spLocks noGrp="1"/>
          </p:cNvSpPr>
          <p:nvPr>
            <p:ph type="title"/>
          </p:nvPr>
        </p:nvSpPr>
        <p:spPr/>
        <p:txBody>
          <a:bodyPr>
            <a:normAutofit fontScale="90000"/>
          </a:bodyPr>
          <a:lstStyle/>
          <a:p>
            <a:r>
              <a:rPr lang="en-US" dirty="0" smtClean="0"/>
              <a:t>Other progress in </a:t>
            </a:r>
            <a:r>
              <a:rPr lang="en-US" dirty="0" err="1" smtClean="0"/>
              <a:t>pQCD</a:t>
            </a:r>
            <a:r>
              <a:rPr lang="en-US" dirty="0" smtClean="0"/>
              <a:t> </a:t>
            </a:r>
            <a:br>
              <a:rPr lang="en-US" dirty="0" smtClean="0"/>
            </a:br>
            <a:r>
              <a:rPr lang="en-US" dirty="0" err="1" smtClean="0"/>
              <a:t>calculational</a:t>
            </a:r>
            <a:r>
              <a:rPr lang="en-US" dirty="0" smtClean="0"/>
              <a:t> techniques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30</a:t>
            </a:fld>
            <a:endParaRPr lang="en-US" dirty="0"/>
          </a:p>
        </p:txBody>
      </p:sp>
      <p:sp>
        <p:nvSpPr>
          <p:cNvPr id="11" name="Rectangle 10"/>
          <p:cNvSpPr/>
          <p:nvPr/>
        </p:nvSpPr>
        <p:spPr>
          <a:xfrm>
            <a:off x="1066800" y="3776008"/>
            <a:ext cx="6781800" cy="1938992"/>
          </a:xfrm>
          <a:prstGeom prst="rect">
            <a:avLst/>
          </a:prstGeom>
          <a:solidFill>
            <a:srgbClr val="00FFFF"/>
          </a:solidFill>
          <a:ln>
            <a:solidFill>
              <a:schemeClr val="tx1"/>
            </a:solidFill>
          </a:ln>
        </p:spPr>
        <p:txBody>
          <a:bodyPr wrap="square">
            <a:spAutoFit/>
          </a:bodyPr>
          <a:lstStyle/>
          <a:p>
            <a:pPr algn="ctr"/>
            <a:r>
              <a:rPr lang="en-US" sz="2400" i="1" dirty="0" smtClean="0">
                <a:latin typeface="Times New Roman" pitchFamily="18" charset="0"/>
                <a:cs typeface="Times New Roman" pitchFamily="18" charset="0"/>
              </a:rPr>
              <a:t>“Modern-day ‘testing’ of (</a:t>
            </a:r>
            <a:r>
              <a:rPr lang="en-US" sz="2400" i="1" dirty="0" err="1" smtClean="0">
                <a:latin typeface="Times New Roman" pitchFamily="18" charset="0"/>
                <a:cs typeface="Times New Roman" pitchFamily="18" charset="0"/>
              </a:rPr>
              <a:t>perturbative</a:t>
            </a:r>
            <a:r>
              <a:rPr lang="en-US" sz="2400" i="1" dirty="0" smtClean="0">
                <a:latin typeface="Times New Roman" pitchFamily="18" charset="0"/>
                <a:cs typeface="Times New Roman" pitchFamily="18" charset="0"/>
              </a:rPr>
              <a:t>) QCD is as much about pushing the boundaries of its applicability as about the verification that QCD is the correct theory of </a:t>
            </a:r>
            <a:r>
              <a:rPr lang="en-US" sz="2400" i="1" dirty="0" err="1" smtClean="0">
                <a:latin typeface="Times New Roman" pitchFamily="18" charset="0"/>
                <a:cs typeface="Times New Roman" pitchFamily="18" charset="0"/>
              </a:rPr>
              <a:t>hadronic</a:t>
            </a:r>
            <a:r>
              <a:rPr lang="en-US" sz="2400" i="1" dirty="0" smtClean="0">
                <a:latin typeface="Times New Roman" pitchFamily="18" charset="0"/>
                <a:cs typeface="Times New Roman" pitchFamily="18" charset="0"/>
              </a:rPr>
              <a:t> physics.” </a:t>
            </a:r>
          </a:p>
          <a:p>
            <a:pPr algn="ctr"/>
            <a:r>
              <a:rPr lang="en-US" sz="2400" i="1" dirty="0" smtClean="0">
                <a:latin typeface="Times New Roman" pitchFamily="18" charset="0"/>
                <a:cs typeface="Times New Roman" pitchFamily="18" charset="0"/>
              </a:rPr>
              <a:t>– G. Salam, </a:t>
            </a:r>
            <a:r>
              <a:rPr lang="en-US" sz="2400" i="1" dirty="0" err="1" smtClean="0">
                <a:latin typeface="Times New Roman" pitchFamily="18" charset="0"/>
                <a:cs typeface="Times New Roman" pitchFamily="18" charset="0"/>
              </a:rPr>
              <a:t>hep</a:t>
            </a:r>
            <a:r>
              <a:rPr lang="en-US" sz="2400" i="1" dirty="0" smtClean="0">
                <a:latin typeface="Times New Roman" pitchFamily="18" charset="0"/>
                <a:cs typeface="Times New Roman" pitchFamily="18" charset="0"/>
              </a:rPr>
              <a:t>-ph/0207147 (DIS2002 proceedings)</a:t>
            </a:r>
            <a:endParaRPr lang="en-US" sz="2400" i="1" dirty="0">
              <a:latin typeface="Times New Roman" pitchFamily="18" charset="0"/>
              <a:cs typeface="Times New Roman" pitchFamily="18" charset="0"/>
            </a:endParaRPr>
          </a:p>
        </p:txBody>
      </p:sp>
      <p:sp>
        <p:nvSpPr>
          <p:cNvPr id="12" name="Footer Placeholder 11"/>
          <p:cNvSpPr>
            <a:spLocks noGrp="1"/>
          </p:cNvSpPr>
          <p:nvPr>
            <p:ph type="ftr" sz="quarter" idx="11"/>
          </p:nvPr>
        </p:nvSpPr>
        <p:spPr/>
        <p:txBody>
          <a:bodyPr/>
          <a:lstStyle/>
          <a:p>
            <a:r>
              <a:rPr lang="en-US" dirty="0" smtClean="0"/>
              <a:t>C. Aidala, PHENIX Collaboration Meeting, January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Grp="1" noChangeArrowheads="1"/>
          </p:cNvSpPr>
          <p:nvPr>
            <p:ph type="title"/>
          </p:nvPr>
        </p:nvSpPr>
        <p:spPr/>
        <p:txBody>
          <a:bodyPr>
            <a:normAutofit fontScale="90000"/>
          </a:bodyPr>
          <a:lstStyle/>
          <a:p>
            <a:r>
              <a:rPr lang="en-US" sz="3600" i="1" dirty="0">
                <a:solidFill>
                  <a:srgbClr val="FFFF00"/>
                </a:solidFill>
                <a:latin typeface="Times New Roman" pitchFamily="18" charset="0"/>
                <a:cs typeface="Times New Roman" pitchFamily="18" charset="0"/>
              </a:rPr>
              <a:t>Transverse </a:t>
            </a:r>
            <a:r>
              <a:rPr lang="en-US" sz="3600" i="1" dirty="0" smtClean="0">
                <a:solidFill>
                  <a:srgbClr val="FFFF00"/>
                </a:solidFill>
                <a:latin typeface="Times New Roman" pitchFamily="18" charset="0"/>
                <a:cs typeface="Times New Roman" pitchFamily="18" charset="0"/>
              </a:rPr>
              <a:t>single-spin asymmetries</a:t>
            </a:r>
            <a:r>
              <a:rPr lang="en-US" sz="3600" i="1" dirty="0">
                <a:solidFill>
                  <a:srgbClr val="FFFF00"/>
                </a:solidFill>
                <a:latin typeface="Times New Roman" pitchFamily="18" charset="0"/>
                <a:cs typeface="Times New Roman" pitchFamily="18" charset="0"/>
              </a:rPr>
              <a:t/>
            </a:r>
            <a:br>
              <a:rPr lang="en-US" sz="3600" i="1" dirty="0">
                <a:solidFill>
                  <a:srgbClr val="FFFF00"/>
                </a:solidFill>
                <a:latin typeface="Times New Roman" pitchFamily="18" charset="0"/>
                <a:cs typeface="Times New Roman" pitchFamily="18" charset="0"/>
              </a:rPr>
            </a:br>
            <a:r>
              <a:rPr lang="en-US" sz="3600" i="1" dirty="0" smtClean="0">
                <a:solidFill>
                  <a:srgbClr val="FFFF00"/>
                </a:solidFill>
                <a:latin typeface="Times New Roman" pitchFamily="18" charset="0"/>
                <a:cs typeface="Times New Roman" pitchFamily="18" charset="0"/>
              </a:rPr>
              <a:t>persist at RHIC energies</a:t>
            </a:r>
            <a:endParaRPr lang="en-US" sz="3600" i="1" dirty="0">
              <a:solidFill>
                <a:srgbClr val="FFFF00"/>
              </a:solidFill>
              <a:latin typeface="Times New Roman" pitchFamily="18" charset="0"/>
              <a:cs typeface="Times New Roman" pitchFamily="18" charset="0"/>
            </a:endParaRPr>
          </a:p>
        </p:txBody>
      </p:sp>
      <p:sp>
        <p:nvSpPr>
          <p:cNvPr id="1352712" name="Text Box 8"/>
          <p:cNvSpPr txBox="1">
            <a:spLocks noChangeArrowheads="1"/>
          </p:cNvSpPr>
          <p:nvPr/>
        </p:nvSpPr>
        <p:spPr bwMode="auto">
          <a:xfrm>
            <a:off x="448548" y="1357086"/>
            <a:ext cx="1306768" cy="646331"/>
          </a:xfrm>
          <a:prstGeom prst="rect">
            <a:avLst/>
          </a:prstGeom>
          <a:noFill/>
          <a:ln w="9525">
            <a:noFill/>
            <a:miter lim="800000"/>
            <a:headEnd/>
            <a:tailEnd/>
          </a:ln>
          <a:effectLst/>
        </p:spPr>
        <p:txBody>
          <a:bodyPr wrap="none">
            <a:spAutoFit/>
          </a:bodyPr>
          <a:lstStyle/>
          <a:p>
            <a:r>
              <a:rPr lang="en-US" dirty="0" smtClean="0">
                <a:solidFill>
                  <a:srgbClr val="FFFFCC"/>
                </a:solidFill>
              </a:rPr>
              <a:t>ANL  ZGS</a:t>
            </a:r>
          </a:p>
          <a:p>
            <a:r>
              <a:rPr lang="en-US" altLang="ja-JP" dirty="0" smtClean="0">
                <a:solidFill>
                  <a:srgbClr val="FFFFCC"/>
                </a:solidFill>
                <a:ea typeface="ＭＳ Ｐゴシック" pitchFamily="34" charset="-128"/>
                <a:sym typeface="Symbol" pitchFamily="18" charset="2"/>
              </a:rPr>
              <a:t></a:t>
            </a:r>
            <a:r>
              <a:rPr lang="en-US" altLang="ja-JP" dirty="0">
                <a:solidFill>
                  <a:srgbClr val="FFFFCC"/>
                </a:solidFill>
                <a:ea typeface="ＭＳ Ｐゴシック" pitchFamily="34" charset="-128"/>
              </a:rPr>
              <a:t>s=4.9 </a:t>
            </a:r>
            <a:r>
              <a:rPr lang="en-US" altLang="ja-JP" dirty="0" err="1">
                <a:solidFill>
                  <a:srgbClr val="FFFFCC"/>
                </a:solidFill>
                <a:ea typeface="ＭＳ Ｐゴシック" pitchFamily="34" charset="-128"/>
              </a:rPr>
              <a:t>GeV</a:t>
            </a:r>
            <a:r>
              <a:rPr lang="en-US" dirty="0">
                <a:solidFill>
                  <a:srgbClr val="FFFFCC"/>
                </a:solidFill>
              </a:rPr>
              <a:t> </a:t>
            </a:r>
          </a:p>
        </p:txBody>
      </p:sp>
      <p:sp>
        <p:nvSpPr>
          <p:cNvPr id="17" name="Slide Number Placeholder 16"/>
          <p:cNvSpPr>
            <a:spLocks noGrp="1"/>
          </p:cNvSpPr>
          <p:nvPr>
            <p:ph type="sldNum" sz="quarter" idx="12"/>
          </p:nvPr>
        </p:nvSpPr>
        <p:spPr/>
        <p:txBody>
          <a:bodyPr/>
          <a:lstStyle/>
          <a:p>
            <a:fld id="{A2F42501-B949-4497-900A-85D7539E1911}" type="slidenum">
              <a:rPr lang="en-US" smtClean="0"/>
              <a:pPr/>
              <a:t>31</a:t>
            </a:fld>
            <a:endParaRPr lang="en-US"/>
          </a:p>
        </p:txBody>
      </p:sp>
      <p:pic>
        <p:nvPicPr>
          <p:cNvPr id="1892356" name="Picture 4"/>
          <p:cNvPicPr>
            <a:picLocks noChangeAspect="1" noChangeArrowheads="1"/>
          </p:cNvPicPr>
          <p:nvPr/>
        </p:nvPicPr>
        <p:blipFill>
          <a:blip r:embed="rId3" cstate="print"/>
          <a:srcRect/>
          <a:stretch>
            <a:fillRect/>
          </a:stretch>
        </p:blipFill>
        <p:spPr bwMode="auto">
          <a:xfrm>
            <a:off x="0" y="2214975"/>
            <a:ext cx="9144000" cy="2697258"/>
          </a:xfrm>
          <a:prstGeom prst="rect">
            <a:avLst/>
          </a:prstGeom>
          <a:noFill/>
          <a:ln w="9525">
            <a:noFill/>
            <a:miter lim="800000"/>
            <a:headEnd/>
            <a:tailEnd/>
          </a:ln>
          <a:effectLst/>
        </p:spPr>
      </p:pic>
      <p:sp>
        <p:nvSpPr>
          <p:cNvPr id="18" name="Rectangle 17"/>
          <p:cNvSpPr/>
          <p:nvPr/>
        </p:nvSpPr>
        <p:spPr>
          <a:xfrm>
            <a:off x="2714685" y="1349883"/>
            <a:ext cx="1306768" cy="646331"/>
          </a:xfrm>
          <a:prstGeom prst="rect">
            <a:avLst/>
          </a:prstGeom>
        </p:spPr>
        <p:txBody>
          <a:bodyPr wrap="none">
            <a:spAutoFit/>
          </a:bodyPr>
          <a:lstStyle/>
          <a:p>
            <a:r>
              <a:rPr lang="en-US" dirty="0" smtClean="0">
                <a:solidFill>
                  <a:srgbClr val="FFFFCC"/>
                </a:solidFill>
              </a:rPr>
              <a:t>BNL AGS</a:t>
            </a:r>
          </a:p>
          <a:p>
            <a:r>
              <a:rPr lang="en-US" altLang="ja-JP" dirty="0" smtClean="0">
                <a:solidFill>
                  <a:srgbClr val="FFFFCC"/>
                </a:solidFill>
                <a:ea typeface="ＭＳ Ｐゴシック" pitchFamily="34" charset="-128"/>
                <a:sym typeface="Symbol" pitchFamily="18" charset="2"/>
              </a:rPr>
              <a:t></a:t>
            </a:r>
            <a:r>
              <a:rPr lang="en-US" altLang="ja-JP" dirty="0" smtClean="0">
                <a:solidFill>
                  <a:srgbClr val="FFFFCC"/>
                </a:solidFill>
                <a:ea typeface="ＭＳ Ｐゴシック" pitchFamily="34" charset="-128"/>
              </a:rPr>
              <a:t>s=6.6 </a:t>
            </a:r>
            <a:r>
              <a:rPr lang="en-US" altLang="ja-JP" dirty="0" err="1" smtClean="0">
                <a:solidFill>
                  <a:srgbClr val="FFFFCC"/>
                </a:solidFill>
                <a:ea typeface="ＭＳ Ｐゴシック" pitchFamily="34" charset="-128"/>
              </a:rPr>
              <a:t>GeV</a:t>
            </a:r>
            <a:r>
              <a:rPr lang="en-US" dirty="0" smtClean="0">
                <a:solidFill>
                  <a:srgbClr val="FFFFCC"/>
                </a:solidFill>
              </a:rPr>
              <a:t> </a:t>
            </a:r>
            <a:endParaRPr lang="en-US" dirty="0">
              <a:solidFill>
                <a:srgbClr val="FFFFCC"/>
              </a:solidFill>
            </a:endParaRPr>
          </a:p>
        </p:txBody>
      </p:sp>
      <p:sp>
        <p:nvSpPr>
          <p:cNvPr id="19" name="Rectangle 18"/>
          <p:cNvSpPr/>
          <p:nvPr/>
        </p:nvSpPr>
        <p:spPr>
          <a:xfrm>
            <a:off x="4866660" y="1295400"/>
            <a:ext cx="1423788" cy="646331"/>
          </a:xfrm>
          <a:prstGeom prst="rect">
            <a:avLst/>
          </a:prstGeom>
        </p:spPr>
        <p:txBody>
          <a:bodyPr wrap="none">
            <a:spAutoFit/>
          </a:bodyPr>
          <a:lstStyle/>
          <a:p>
            <a:r>
              <a:rPr lang="en-US" dirty="0" smtClean="0">
                <a:solidFill>
                  <a:srgbClr val="FFFFCC"/>
                </a:solidFill>
              </a:rPr>
              <a:t>FNAL </a:t>
            </a:r>
          </a:p>
          <a:p>
            <a:r>
              <a:rPr lang="en-US" altLang="ja-JP" dirty="0" smtClean="0">
                <a:solidFill>
                  <a:srgbClr val="FFFFCC"/>
                </a:solidFill>
                <a:ea typeface="ＭＳ Ｐゴシック" pitchFamily="34" charset="-128"/>
                <a:sym typeface="Symbol" pitchFamily="18" charset="2"/>
              </a:rPr>
              <a:t></a:t>
            </a:r>
            <a:r>
              <a:rPr lang="en-US" altLang="ja-JP" dirty="0" smtClean="0">
                <a:solidFill>
                  <a:srgbClr val="FFFFCC"/>
                </a:solidFill>
                <a:ea typeface="ＭＳ Ｐゴシック" pitchFamily="34" charset="-128"/>
              </a:rPr>
              <a:t>s=19.4 </a:t>
            </a:r>
            <a:r>
              <a:rPr lang="en-US" altLang="ja-JP" dirty="0" err="1" smtClean="0">
                <a:solidFill>
                  <a:srgbClr val="FFFFCC"/>
                </a:solidFill>
                <a:ea typeface="ＭＳ Ｐゴシック" pitchFamily="34" charset="-128"/>
              </a:rPr>
              <a:t>GeV</a:t>
            </a:r>
            <a:r>
              <a:rPr lang="en-US" dirty="0" smtClean="0">
                <a:solidFill>
                  <a:srgbClr val="FFFFCC"/>
                </a:solidFill>
              </a:rPr>
              <a:t> </a:t>
            </a:r>
            <a:endParaRPr lang="en-US" dirty="0">
              <a:solidFill>
                <a:srgbClr val="FFFFCC"/>
              </a:solidFill>
            </a:endParaRPr>
          </a:p>
        </p:txBody>
      </p:sp>
      <p:sp>
        <p:nvSpPr>
          <p:cNvPr id="20" name="Rectangle 19"/>
          <p:cNvSpPr/>
          <p:nvPr/>
        </p:nvSpPr>
        <p:spPr>
          <a:xfrm>
            <a:off x="7145621" y="1302711"/>
            <a:ext cx="1423788" cy="646331"/>
          </a:xfrm>
          <a:prstGeom prst="rect">
            <a:avLst/>
          </a:prstGeom>
        </p:spPr>
        <p:txBody>
          <a:bodyPr wrap="none">
            <a:spAutoFit/>
          </a:bodyPr>
          <a:lstStyle/>
          <a:p>
            <a:r>
              <a:rPr lang="en-US" dirty="0" smtClean="0">
                <a:solidFill>
                  <a:srgbClr val="FFFFCC"/>
                </a:solidFill>
              </a:rPr>
              <a:t>RHIC </a:t>
            </a:r>
          </a:p>
          <a:p>
            <a:r>
              <a:rPr lang="en-US" altLang="ja-JP" dirty="0" smtClean="0">
                <a:solidFill>
                  <a:srgbClr val="FFFFCC"/>
                </a:solidFill>
                <a:ea typeface="ＭＳ Ｐゴシック" pitchFamily="34" charset="-128"/>
                <a:sym typeface="Symbol" pitchFamily="18" charset="2"/>
              </a:rPr>
              <a:t></a:t>
            </a:r>
            <a:r>
              <a:rPr lang="en-US" altLang="ja-JP" dirty="0" smtClean="0">
                <a:solidFill>
                  <a:srgbClr val="FFFFCC"/>
                </a:solidFill>
                <a:ea typeface="ＭＳ Ｐゴシック" pitchFamily="34" charset="-128"/>
              </a:rPr>
              <a:t>s=62.4 </a:t>
            </a:r>
            <a:r>
              <a:rPr lang="en-US" altLang="ja-JP" dirty="0" err="1" smtClean="0">
                <a:solidFill>
                  <a:srgbClr val="FFFFCC"/>
                </a:solidFill>
                <a:ea typeface="ＭＳ Ｐゴシック" pitchFamily="34" charset="-128"/>
              </a:rPr>
              <a:t>GeV</a:t>
            </a:r>
            <a:r>
              <a:rPr lang="en-US" dirty="0" smtClean="0">
                <a:solidFill>
                  <a:srgbClr val="FFFFCC"/>
                </a:solidFill>
              </a:rPr>
              <a:t> </a:t>
            </a:r>
            <a:endParaRPr lang="en-US" dirty="0">
              <a:solidFill>
                <a:srgbClr val="FFFFCC"/>
              </a:solidFill>
            </a:endParaRPr>
          </a:p>
        </p:txBody>
      </p:sp>
      <p:grpSp>
        <p:nvGrpSpPr>
          <p:cNvPr id="2" name="Group 7"/>
          <p:cNvGrpSpPr>
            <a:grpSpLocks/>
          </p:cNvGrpSpPr>
          <p:nvPr/>
        </p:nvGrpSpPr>
        <p:grpSpPr bwMode="auto">
          <a:xfrm>
            <a:off x="4876800" y="4953000"/>
            <a:ext cx="3048000" cy="1566862"/>
            <a:chOff x="1680" y="3141"/>
            <a:chExt cx="1872" cy="864"/>
          </a:xfrm>
        </p:grpSpPr>
        <p:sp>
          <p:nvSpPr>
            <p:cNvPr id="22"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3" name="Group 9"/>
            <p:cNvGrpSpPr>
              <a:grpSpLocks/>
            </p:cNvGrpSpPr>
            <p:nvPr/>
          </p:nvGrpSpPr>
          <p:grpSpPr bwMode="auto">
            <a:xfrm>
              <a:off x="1776" y="3141"/>
              <a:ext cx="1579" cy="845"/>
              <a:chOff x="1776" y="2666"/>
              <a:chExt cx="2088" cy="1271"/>
            </a:xfrm>
          </p:grpSpPr>
          <p:sp>
            <p:nvSpPr>
              <p:cNvPr id="24"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a:effectLst/>
            </p:spPr>
            <p:txBody>
              <a:bodyPr/>
              <a:lstStyle/>
              <a:p>
                <a:endParaRPr lang="en-US"/>
              </a:p>
            </p:txBody>
          </p:sp>
          <p:grpSp>
            <p:nvGrpSpPr>
              <p:cNvPr id="4" name="Group 11"/>
              <p:cNvGrpSpPr>
                <a:grpSpLocks/>
              </p:cNvGrpSpPr>
              <p:nvPr/>
            </p:nvGrpSpPr>
            <p:grpSpPr bwMode="auto">
              <a:xfrm>
                <a:off x="2352" y="3072"/>
                <a:ext cx="288" cy="480"/>
                <a:chOff x="4320" y="1488"/>
                <a:chExt cx="288" cy="480"/>
              </a:xfrm>
            </p:grpSpPr>
            <p:sp>
              <p:nvSpPr>
                <p:cNvPr id="32"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B2B2B2">
                        <a:gamma/>
                        <a:shade val="0"/>
                        <a:invGamma/>
                      </a:srgbClr>
                    </a:gs>
                    <a:gs pos="50000">
                      <a:srgbClr val="B2B2B2"/>
                    </a:gs>
                    <a:gs pos="100000">
                      <a:srgbClr val="B2B2B2">
                        <a:gamma/>
                        <a:shade val="0"/>
                        <a:invGamma/>
                      </a:srgbClr>
                    </a:gs>
                  </a:gsLst>
                  <a:lin ang="0" scaled="1"/>
                </a:gradFill>
                <a:ln w="9525">
                  <a:solidFill>
                    <a:srgbClr val="333399"/>
                  </a:solidFill>
                  <a:miter lim="800000"/>
                  <a:headEnd/>
                  <a:tailEnd/>
                </a:ln>
                <a:effectLst/>
              </p:spPr>
              <p:txBody>
                <a:bodyPr vert="eaVert" wrap="none" anchor="ctr"/>
                <a:lstStyle/>
                <a:p>
                  <a:endParaRPr lang="en-US"/>
                </a:p>
              </p:txBody>
            </p:sp>
            <p:sp>
              <p:nvSpPr>
                <p:cNvPr id="33"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grpSp>
          <p:sp>
            <p:nvSpPr>
              <p:cNvPr id="26"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sp>
            <p:nvSpPr>
              <p:cNvPr id="27"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a:effectLst/>
            </p:spPr>
            <p:txBody>
              <a:bodyPr wrap="none" anchor="ctr"/>
              <a:lstStyle/>
              <a:p>
                <a:endParaRPr lang="en-US"/>
              </a:p>
            </p:txBody>
          </p:sp>
          <p:sp>
            <p:nvSpPr>
              <p:cNvPr id="28"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a:effectLst/>
            </p:spPr>
            <p:txBody>
              <a:bodyPr/>
              <a:lstStyle/>
              <a:p>
                <a:endParaRPr lang="en-US"/>
              </a:p>
            </p:txBody>
          </p:sp>
          <p:sp>
            <p:nvSpPr>
              <p:cNvPr id="29"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a:effectLst/>
            </p:spPr>
            <p:txBody>
              <a:bodyPr/>
              <a:lstStyle/>
              <a:p>
                <a:endParaRPr lang="en-US"/>
              </a:p>
            </p:txBody>
          </p:sp>
          <p:sp>
            <p:nvSpPr>
              <p:cNvPr id="30" name="Text Box 18"/>
              <p:cNvSpPr txBox="1">
                <a:spLocks noChangeArrowheads="1"/>
              </p:cNvSpPr>
              <p:nvPr/>
            </p:nvSpPr>
            <p:spPr bwMode="auto">
              <a:xfrm>
                <a:off x="2823" y="2666"/>
                <a:ext cx="589" cy="481"/>
              </a:xfrm>
              <a:prstGeom prst="rect">
                <a:avLst/>
              </a:prstGeom>
              <a:noFill/>
              <a:ln w="9525">
                <a:noFill/>
                <a:miter lim="800000"/>
                <a:headEnd/>
                <a:tailEnd/>
              </a:ln>
              <a:effectLst/>
            </p:spPr>
            <p:txBody>
              <a:bodyPr wrap="none">
                <a:spAutoFit/>
              </a:bodyPr>
              <a:lstStyle/>
              <a:p>
                <a:pPr algn="l"/>
                <a:r>
                  <a:rPr lang="en-US" altLang="ja-JP" sz="3200">
                    <a:solidFill>
                      <a:srgbClr val="FF3399"/>
                    </a:solidFill>
                    <a:ea typeface="ＭＳ Ｐゴシック" pitchFamily="34" charset="-128"/>
                  </a:rPr>
                  <a:t>left</a:t>
                </a:r>
              </a:p>
            </p:txBody>
          </p:sp>
          <p:sp>
            <p:nvSpPr>
              <p:cNvPr id="31" name="Text Box 19"/>
              <p:cNvSpPr txBox="1">
                <a:spLocks noChangeArrowheads="1"/>
              </p:cNvSpPr>
              <p:nvPr/>
            </p:nvSpPr>
            <p:spPr bwMode="auto">
              <a:xfrm>
                <a:off x="3073" y="3457"/>
                <a:ext cx="791" cy="480"/>
              </a:xfrm>
              <a:prstGeom prst="rect">
                <a:avLst/>
              </a:prstGeom>
              <a:noFill/>
              <a:ln w="9525">
                <a:noFill/>
                <a:miter lim="800000"/>
                <a:headEnd/>
                <a:tailEnd/>
              </a:ln>
              <a:effectLst/>
            </p:spPr>
            <p:txBody>
              <a:bodyPr>
                <a:spAutoFit/>
              </a:bodyPr>
              <a:lstStyle/>
              <a:p>
                <a:pPr algn="l"/>
                <a:r>
                  <a:rPr lang="en-US" altLang="ja-JP" sz="3200">
                    <a:solidFill>
                      <a:srgbClr val="FF3399"/>
                    </a:solidFill>
                    <a:ea typeface="ＭＳ Ｐゴシック" pitchFamily="34" charset="-128"/>
                  </a:rPr>
                  <a:t>right</a:t>
                </a:r>
              </a:p>
            </p:txBody>
          </p:sp>
        </p:grpSp>
      </p:grpSp>
      <p:pic>
        <p:nvPicPr>
          <p:cNvPr id="34" name="Picture 17"/>
          <p:cNvPicPr>
            <a:picLocks noChangeAspect="1"/>
          </p:cNvPicPr>
          <p:nvPr/>
        </p:nvPicPr>
        <p:blipFill>
          <a:blip r:embed="rId4" cstate="print"/>
          <a:srcRect/>
          <a:stretch>
            <a:fillRect/>
          </a:stretch>
        </p:blipFill>
        <p:spPr bwMode="auto">
          <a:xfrm>
            <a:off x="2209800" y="1371600"/>
            <a:ext cx="4629150" cy="4467225"/>
          </a:xfrm>
          <a:prstGeom prst="rect">
            <a:avLst/>
          </a:prstGeom>
          <a:noFill/>
          <a:ln w="25400">
            <a:noFill/>
            <a:miter lim="800000"/>
            <a:headEnd/>
            <a:tailEnd/>
          </a:ln>
          <a:effectLst/>
        </p:spPr>
      </p:pic>
      <p:sp>
        <p:nvSpPr>
          <p:cNvPr id="35" name="Text Box 19"/>
          <p:cNvSpPr txBox="1">
            <a:spLocks noChangeArrowheads="1"/>
          </p:cNvSpPr>
          <p:nvPr/>
        </p:nvSpPr>
        <p:spPr bwMode="auto">
          <a:xfrm>
            <a:off x="5289550" y="2943225"/>
            <a:ext cx="654050" cy="731838"/>
          </a:xfrm>
          <a:prstGeom prst="rect">
            <a:avLst/>
          </a:prstGeom>
          <a:noFill/>
          <a:ln w="9525">
            <a:noFill/>
            <a:miter lim="800000"/>
            <a:headEnd/>
            <a:tailEnd/>
          </a:ln>
          <a:effectLst/>
        </p:spPr>
        <p:txBody>
          <a:bodyPr wrap="none">
            <a:spAutoFit/>
          </a:bodyPr>
          <a:lstStyle/>
          <a:p>
            <a:r>
              <a:rPr lang="en-US" sz="4200" dirty="0">
                <a:solidFill>
                  <a:schemeClr val="tx1"/>
                </a:solidFill>
                <a:latin typeface="Symbol" pitchFamily="18" charset="2"/>
              </a:rPr>
              <a:t>p</a:t>
            </a:r>
            <a:r>
              <a:rPr lang="en-US" sz="4200" baseline="30000" dirty="0">
                <a:solidFill>
                  <a:schemeClr val="tx1"/>
                </a:solidFill>
              </a:rPr>
              <a:t>0</a:t>
            </a:r>
          </a:p>
        </p:txBody>
      </p:sp>
      <p:pic>
        <p:nvPicPr>
          <p:cNvPr id="36" name="Picture 8" descr="BRAHMSlogo"/>
          <p:cNvPicPr>
            <a:picLocks noChangeAspect="1" noChangeArrowheads="1"/>
          </p:cNvPicPr>
          <p:nvPr/>
        </p:nvPicPr>
        <p:blipFill>
          <a:blip r:embed="rId5" cstate="print"/>
          <a:srcRect/>
          <a:stretch>
            <a:fillRect/>
          </a:stretch>
        </p:blipFill>
        <p:spPr bwMode="auto">
          <a:xfrm>
            <a:off x="8077200" y="917742"/>
            <a:ext cx="990600" cy="530058"/>
          </a:xfrm>
          <a:prstGeom prst="rect">
            <a:avLst/>
          </a:prstGeom>
          <a:noFill/>
        </p:spPr>
      </p:pic>
      <p:grpSp>
        <p:nvGrpSpPr>
          <p:cNvPr id="5" name="Group 3"/>
          <p:cNvGrpSpPr>
            <a:grpSpLocks/>
          </p:cNvGrpSpPr>
          <p:nvPr/>
        </p:nvGrpSpPr>
        <p:grpSpPr bwMode="auto">
          <a:xfrm>
            <a:off x="3124200" y="5410200"/>
            <a:ext cx="1484313" cy="628650"/>
            <a:chOff x="0" y="0"/>
            <a:chExt cx="983" cy="444"/>
          </a:xfrm>
        </p:grpSpPr>
        <p:grpSp>
          <p:nvGrpSpPr>
            <p:cNvPr id="6" name="Group 4"/>
            <p:cNvGrpSpPr>
              <a:grpSpLocks/>
            </p:cNvGrpSpPr>
            <p:nvPr/>
          </p:nvGrpSpPr>
          <p:grpSpPr bwMode="auto">
            <a:xfrm>
              <a:off x="0" y="0"/>
              <a:ext cx="496" cy="438"/>
              <a:chOff x="0" y="0"/>
              <a:chExt cx="496" cy="438"/>
            </a:xfrm>
          </p:grpSpPr>
          <p:sp>
            <p:nvSpPr>
              <p:cNvPr id="40" name="AutoShape 5"/>
              <p:cNvSpPr>
                <a:spLocks/>
              </p:cNvSpPr>
              <p:nvPr/>
            </p:nvSpPr>
            <p:spPr bwMode="auto">
              <a:xfrm>
                <a:off x="0" y="0"/>
                <a:ext cx="496" cy="438"/>
              </a:xfrm>
              <a:custGeom>
                <a:avLst/>
                <a:gdLst/>
                <a:ahLst/>
                <a:cxnLst/>
                <a:rect l="0" t="0" r="r" b="b"/>
                <a:pathLst>
                  <a:path w="21600" h="21600">
                    <a:moveTo>
                      <a:pt x="0" y="8272"/>
                    </a:moveTo>
                    <a:lnTo>
                      <a:pt x="8264" y="8272"/>
                    </a:lnTo>
                    <a:lnTo>
                      <a:pt x="10800" y="0"/>
                    </a:lnTo>
                    <a:lnTo>
                      <a:pt x="13336" y="8272"/>
                    </a:lnTo>
                    <a:lnTo>
                      <a:pt x="21600" y="8272"/>
                    </a:lnTo>
                    <a:lnTo>
                      <a:pt x="14932" y="13328"/>
                    </a:lnTo>
                    <a:lnTo>
                      <a:pt x="17468" y="21600"/>
                    </a:lnTo>
                    <a:lnTo>
                      <a:pt x="10800" y="16499"/>
                    </a:lnTo>
                    <a:lnTo>
                      <a:pt x="4132" y="21600"/>
                    </a:lnTo>
                    <a:lnTo>
                      <a:pt x="6668" y="13328"/>
                    </a:lnTo>
                    <a:close/>
                    <a:moveTo>
                      <a:pt x="0" y="8272"/>
                    </a:moveTo>
                  </a:path>
                </a:pathLst>
              </a:custGeom>
              <a:solidFill>
                <a:srgbClr val="FF0000"/>
              </a:solidFill>
              <a:ln w="12700">
                <a:solidFill>
                  <a:srgbClr val="FF0000"/>
                </a:solidFill>
                <a:miter lim="800000"/>
                <a:headEnd/>
                <a:tailEnd/>
              </a:ln>
            </p:spPr>
            <p:txBody>
              <a:bodyPr lIns="0" tIns="0" rIns="0" bIns="0"/>
              <a:lstStyle/>
              <a:p>
                <a:endParaRPr lang="en-US"/>
              </a:p>
            </p:txBody>
          </p:sp>
          <p:sp>
            <p:nvSpPr>
              <p:cNvPr id="41" name="Rectangle 6"/>
              <p:cNvSpPr>
                <a:spLocks/>
              </p:cNvSpPr>
              <p:nvPr/>
            </p:nvSpPr>
            <p:spPr bwMode="auto">
              <a:xfrm>
                <a:off x="152" y="165"/>
                <a:ext cx="190" cy="167"/>
              </a:xfrm>
              <a:prstGeom prst="rect">
                <a:avLst/>
              </a:prstGeom>
              <a:noFill/>
              <a:ln w="12700">
                <a:noFill/>
                <a:miter lim="800000"/>
                <a:headEnd/>
                <a:tailEnd/>
              </a:ln>
            </p:spPr>
            <p:txBody>
              <a:bodyPr wrap="none" lIns="0" tIns="0" rIns="0" bIns="0">
                <a:spAutoFit/>
              </a:bodyPr>
              <a:lstStyle/>
              <a:p>
                <a:endParaRPr lang="en-US"/>
              </a:p>
            </p:txBody>
          </p:sp>
        </p:grpSp>
        <p:sp>
          <p:nvSpPr>
            <p:cNvPr id="39" name="Rectangle 7"/>
            <p:cNvSpPr>
              <a:spLocks/>
            </p:cNvSpPr>
            <p:nvPr/>
          </p:nvSpPr>
          <p:spPr bwMode="auto">
            <a:xfrm>
              <a:off x="172" y="118"/>
              <a:ext cx="811" cy="326"/>
            </a:xfrm>
            <a:prstGeom prst="rect">
              <a:avLst/>
            </a:prstGeom>
            <a:noFill/>
            <a:ln w="12700">
              <a:noFill/>
              <a:miter lim="800000"/>
              <a:headEnd/>
              <a:tailEnd/>
            </a:ln>
          </p:spPr>
          <p:txBody>
            <a:bodyPr wrap="none" lIns="0" tIns="0" rIns="57799" bIns="0">
              <a:spAutoFit/>
            </a:bodyPr>
            <a:lstStyle/>
            <a:p>
              <a:pPr marL="57150" algn="l" eaLnBrk="1" hangingPunct="1"/>
              <a:r>
                <a:rPr lang="en-US" sz="3400" b="1" i="1" dirty="0">
                  <a:solidFill>
                    <a:srgbClr val="333399"/>
                  </a:solidFill>
                  <a:effectLst>
                    <a:outerShdw blurRad="38100" dist="38100" dir="2700000" algn="tl">
                      <a:srgbClr val="000000"/>
                    </a:outerShdw>
                  </a:effectLst>
                  <a:latin typeface="Helvetica"/>
                  <a:sym typeface="Helvetica"/>
                </a:rPr>
                <a:t>STAR</a:t>
              </a:r>
            </a:p>
          </p:txBody>
        </p:sp>
      </p:grpSp>
      <p:sp>
        <p:nvSpPr>
          <p:cNvPr id="42" name="Rectangle 41"/>
          <p:cNvSpPr/>
          <p:nvPr/>
        </p:nvSpPr>
        <p:spPr>
          <a:xfrm>
            <a:off x="4615543" y="1419225"/>
            <a:ext cx="1404258" cy="646331"/>
          </a:xfrm>
          <a:prstGeom prst="rect">
            <a:avLst/>
          </a:prstGeom>
          <a:solidFill>
            <a:schemeClr val="bg1"/>
          </a:solidFill>
          <a:ln>
            <a:solidFill>
              <a:schemeClr val="tx1"/>
            </a:solidFill>
          </a:ln>
        </p:spPr>
        <p:txBody>
          <a:bodyPr wrap="square">
            <a:spAutoFit/>
          </a:bodyPr>
          <a:lstStyle/>
          <a:p>
            <a:r>
              <a:rPr lang="en-US" dirty="0" smtClean="0">
                <a:solidFill>
                  <a:schemeClr val="tx1"/>
                </a:solidFill>
              </a:rPr>
              <a:t>RHIC </a:t>
            </a:r>
          </a:p>
          <a:p>
            <a:r>
              <a:rPr lang="en-US" altLang="ja-JP" dirty="0" smtClean="0">
                <a:solidFill>
                  <a:schemeClr val="tx1"/>
                </a:solidFill>
                <a:ea typeface="ＭＳ Ｐゴシック" pitchFamily="34" charset="-128"/>
                <a:sym typeface="Symbol" pitchFamily="18" charset="2"/>
              </a:rPr>
              <a:t></a:t>
            </a:r>
            <a:r>
              <a:rPr lang="en-US" altLang="ja-JP" dirty="0" smtClean="0">
                <a:solidFill>
                  <a:schemeClr val="tx1"/>
                </a:solidFill>
                <a:ea typeface="ＭＳ Ｐゴシック" pitchFamily="34" charset="-128"/>
              </a:rPr>
              <a:t>s=200 </a:t>
            </a:r>
            <a:r>
              <a:rPr lang="en-US" altLang="ja-JP" dirty="0" err="1" smtClean="0">
                <a:solidFill>
                  <a:schemeClr val="tx1"/>
                </a:solidFill>
                <a:ea typeface="ＭＳ Ｐゴシック" pitchFamily="34" charset="-128"/>
              </a:rPr>
              <a:t>GeV</a:t>
            </a:r>
            <a:r>
              <a:rPr lang="en-US" altLang="ja-JP" dirty="0" smtClean="0">
                <a:solidFill>
                  <a:schemeClr val="tx1"/>
                </a:solidFill>
                <a:ea typeface="ＭＳ Ｐゴシック" pitchFamily="34" charset="-128"/>
              </a:rPr>
              <a:t>!</a:t>
            </a:r>
            <a:r>
              <a:rPr lang="en-US" dirty="0" smtClean="0">
                <a:solidFill>
                  <a:schemeClr val="tx1"/>
                </a:solidFill>
              </a:rPr>
              <a:t> </a:t>
            </a:r>
            <a:endParaRPr lang="en-US" dirty="0">
              <a:solidFill>
                <a:schemeClr val="tx1"/>
              </a:solidFill>
            </a:endParaRPr>
          </a:p>
        </p:txBody>
      </p:sp>
      <p:sp>
        <p:nvSpPr>
          <p:cNvPr id="43" name="Rectangle 42"/>
          <p:cNvSpPr/>
          <p:nvPr/>
        </p:nvSpPr>
        <p:spPr bwMode="auto">
          <a:xfrm>
            <a:off x="6858000" y="2057400"/>
            <a:ext cx="2286000" cy="3048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7" name="Rectangle 36"/>
          <p:cNvSpPr/>
          <p:nvPr/>
        </p:nvSpPr>
        <p:spPr>
          <a:xfrm>
            <a:off x="1066800" y="2514600"/>
            <a:ext cx="7162800" cy="1384995"/>
          </a:xfrm>
          <a:prstGeom prst="rect">
            <a:avLst/>
          </a:prstGeom>
          <a:solidFill>
            <a:srgbClr val="00FFFF"/>
          </a:solidFill>
          <a:ln>
            <a:solidFill>
              <a:schemeClr val="tx1"/>
            </a:solidFill>
          </a:ln>
        </p:spPr>
        <p:txBody>
          <a:bodyPr wrap="square">
            <a:spAutoFit/>
          </a:bodyPr>
          <a:lstStyle/>
          <a:p>
            <a:pPr algn="ctr"/>
            <a:r>
              <a:rPr lang="en-US" sz="2800" i="1" dirty="0" smtClean="0">
                <a:latin typeface="Times New Roman" pitchFamily="18" charset="0"/>
                <a:cs typeface="Times New Roman" pitchFamily="18" charset="0"/>
              </a:rPr>
              <a:t>Effects persist to RHIC energies</a:t>
            </a:r>
          </a:p>
          <a:p>
            <a:pPr algn="ctr"/>
            <a:r>
              <a:rPr lang="en-US" sz="2800" i="1" dirty="0" smtClean="0">
                <a:latin typeface="Times New Roman" pitchFamily="18" charset="0"/>
                <a:cs typeface="Times New Roman" pitchFamily="18" charset="0"/>
                <a:sym typeface="Wingdings" pitchFamily="2" charset="2"/>
              </a:rPr>
              <a:t> Can probe this non-</a:t>
            </a:r>
            <a:r>
              <a:rPr lang="en-US" sz="2800" i="1" dirty="0" err="1" smtClean="0">
                <a:latin typeface="Times New Roman" pitchFamily="18" charset="0"/>
                <a:cs typeface="Times New Roman" pitchFamily="18" charset="0"/>
                <a:sym typeface="Wingdings" pitchFamily="2" charset="2"/>
              </a:rPr>
              <a:t>perturbative</a:t>
            </a:r>
            <a:r>
              <a:rPr lang="en-US" sz="2800" i="1" dirty="0" smtClean="0">
                <a:latin typeface="Times New Roman" pitchFamily="18" charset="0"/>
                <a:cs typeface="Times New Roman" pitchFamily="18" charset="0"/>
                <a:sym typeface="Wingdings" pitchFamily="2" charset="2"/>
              </a:rPr>
              <a:t> structure of nucleon in a calculable regime!</a:t>
            </a:r>
            <a:endParaRPr lang="en-US" sz="2800" i="1" dirty="0">
              <a:latin typeface="Times New Roman" pitchFamily="18" charset="0"/>
              <a:cs typeface="Times New Roman" pitchFamily="18" charset="0"/>
            </a:endParaRPr>
          </a:p>
        </p:txBody>
      </p:sp>
      <p:sp>
        <p:nvSpPr>
          <p:cNvPr id="38" name="Footer Placeholder 37"/>
          <p:cNvSpPr>
            <a:spLocks noGrp="1"/>
          </p:cNvSpPr>
          <p:nvPr>
            <p:ph type="ftr" sz="quarter" idx="11"/>
          </p:nvPr>
        </p:nvSpPr>
        <p:spPr/>
        <p:txBody>
          <a:bodyPr/>
          <a:lstStyle/>
          <a:p>
            <a:r>
              <a:rPr lang="en-US" smtClean="0"/>
              <a:t>C. Aidala, PHENIX Collaboration Meeting, January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diamond(in)">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linds(horizontal)">
                                      <p:cBhvr>
                                        <p:cTn id="15" dur="500"/>
                                        <p:tgtEl>
                                          <p:spTgt spid="35"/>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linds(horizontal)">
                                      <p:cBhvr>
                                        <p:cTn id="21" dur="500"/>
                                        <p:tgtEl>
                                          <p:spTgt spid="42"/>
                                        </p:tgtEl>
                                      </p:cBhvr>
                                    </p:animEffect>
                                  </p:childTnLst>
                                </p:cTn>
                              </p:par>
                            </p:childTnLst>
                          </p:cTn>
                        </p:par>
                        <p:par>
                          <p:cTn id="22" fill="hold">
                            <p:stCondLst>
                              <p:cond delay="500"/>
                            </p:stCondLst>
                            <p:childTnLst>
                              <p:par>
                                <p:cTn id="23" presetID="2" presetClass="entr" presetSubtype="4" fill="hold" grpId="0" nodeType="afterEffect">
                                  <p:stCondLst>
                                    <p:cond delay="50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animBg="1"/>
      <p:bldP spid="43" grpId="0" animBg="1"/>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Hadron</a:t>
            </a:r>
            <a:r>
              <a:rPr lang="en-US" dirty="0" smtClean="0"/>
              <a:t> collider as a discovery machine . . .</a:t>
            </a:r>
            <a:endParaRPr lang="en-US" dirty="0"/>
          </a:p>
        </p:txBody>
      </p:sp>
      <p:pic>
        <p:nvPicPr>
          <p:cNvPr id="6" name="Picture 6" descr="k_feng"/>
          <p:cNvPicPr>
            <a:picLocks noChangeAspect="1" noChangeArrowheads="1"/>
          </p:cNvPicPr>
          <p:nvPr/>
        </p:nvPicPr>
        <p:blipFill>
          <a:blip r:embed="rId3" cstate="print"/>
          <a:srcRect/>
          <a:stretch>
            <a:fillRect/>
          </a:stretch>
        </p:blipFill>
        <p:spPr bwMode="auto">
          <a:xfrm>
            <a:off x="152400" y="1676400"/>
            <a:ext cx="3200400" cy="2157413"/>
          </a:xfrm>
          <a:prstGeom prst="rect">
            <a:avLst/>
          </a:prstGeom>
          <a:noFill/>
        </p:spPr>
      </p:pic>
      <p:sp>
        <p:nvSpPr>
          <p:cNvPr id="7" name="Text Box 10"/>
          <p:cNvSpPr txBox="1">
            <a:spLocks noChangeArrowheads="1"/>
          </p:cNvSpPr>
          <p:nvPr/>
        </p:nvSpPr>
        <p:spPr bwMode="auto">
          <a:xfrm>
            <a:off x="722313" y="1912938"/>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8" name="Text Box 13"/>
          <p:cNvSpPr txBox="1">
            <a:spLocks noChangeArrowheads="1"/>
          </p:cNvSpPr>
          <p:nvPr/>
        </p:nvSpPr>
        <p:spPr bwMode="auto">
          <a:xfrm>
            <a:off x="728663" y="2971800"/>
            <a:ext cx="1293812"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9" name="Text Box 18"/>
          <p:cNvSpPr txBox="1">
            <a:spLocks noChangeArrowheads="1"/>
          </p:cNvSpPr>
          <p:nvPr/>
        </p:nvSpPr>
        <p:spPr bwMode="auto">
          <a:xfrm>
            <a:off x="3429001" y="2209800"/>
            <a:ext cx="2133600" cy="1323439"/>
          </a:xfrm>
          <a:prstGeom prst="rect">
            <a:avLst/>
          </a:prstGeom>
          <a:noFill/>
          <a:ln w="9525">
            <a:noFill/>
            <a:miter lim="800000"/>
            <a:headEnd/>
            <a:tailEnd/>
          </a:ln>
          <a:effectLst/>
        </p:spPr>
        <p:txBody>
          <a:bodyPr wrap="square">
            <a:spAutoFit/>
          </a:bodyPr>
          <a:lstStyle/>
          <a:p>
            <a:pPr algn="ctr"/>
            <a:r>
              <a:rPr lang="en-US" sz="2000" dirty="0" smtClean="0">
                <a:solidFill>
                  <a:srgbClr val="FFFFCC"/>
                </a:solidFill>
              </a:rPr>
              <a:t>Charged </a:t>
            </a:r>
            <a:r>
              <a:rPr lang="en-US" sz="2000" dirty="0" err="1" smtClean="0">
                <a:solidFill>
                  <a:srgbClr val="FFFFCC"/>
                </a:solidFill>
              </a:rPr>
              <a:t>kaon</a:t>
            </a:r>
            <a:r>
              <a:rPr lang="en-US" sz="2000" dirty="0" smtClean="0">
                <a:solidFill>
                  <a:srgbClr val="FFFFCC"/>
                </a:solidFill>
              </a:rPr>
              <a:t> asymmetries same sign and magnitude!</a:t>
            </a:r>
            <a:endParaRPr lang="en-US" sz="2000" dirty="0">
              <a:solidFill>
                <a:srgbClr val="FFFFCC"/>
              </a:solidFill>
            </a:endParaRPr>
          </a:p>
        </p:txBody>
      </p:sp>
      <p:sp>
        <p:nvSpPr>
          <p:cNvPr id="10" name="Line 19"/>
          <p:cNvSpPr>
            <a:spLocks noChangeShapeType="1"/>
          </p:cNvSpPr>
          <p:nvPr/>
        </p:nvSpPr>
        <p:spPr bwMode="auto">
          <a:xfrm>
            <a:off x="3505200" y="1828800"/>
            <a:ext cx="2057400" cy="0"/>
          </a:xfrm>
          <a:prstGeom prst="line">
            <a:avLst/>
          </a:prstGeom>
          <a:noFill/>
          <a:ln w="38100">
            <a:solidFill>
              <a:schemeClr val="hlink"/>
            </a:solidFill>
            <a:round/>
            <a:headEnd/>
            <a:tailEnd type="triangle" w="med" len="med"/>
          </a:ln>
          <a:effectLst/>
        </p:spPr>
        <p:txBody>
          <a:bodyPr/>
          <a:lstStyle/>
          <a:p>
            <a:endParaRPr lang="en-US"/>
          </a:p>
        </p:txBody>
      </p:sp>
      <p:grpSp>
        <p:nvGrpSpPr>
          <p:cNvPr id="11" name="Group 25"/>
          <p:cNvGrpSpPr>
            <a:grpSpLocks/>
          </p:cNvGrpSpPr>
          <p:nvPr/>
        </p:nvGrpSpPr>
        <p:grpSpPr bwMode="auto">
          <a:xfrm>
            <a:off x="5791200" y="1741488"/>
            <a:ext cx="3276600" cy="2039937"/>
            <a:chOff x="3543" y="1529"/>
            <a:chExt cx="2169" cy="1285"/>
          </a:xfrm>
        </p:grpSpPr>
        <p:pic>
          <p:nvPicPr>
            <p:cNvPr id="12" name="Picture 26"/>
            <p:cNvPicPr>
              <a:picLocks noChangeAspect="1" noChangeArrowheads="1"/>
            </p:cNvPicPr>
            <p:nvPr/>
          </p:nvPicPr>
          <p:blipFill>
            <a:blip r:embed="rId4" cstate="print"/>
            <a:srcRect/>
            <a:stretch>
              <a:fillRect/>
            </a:stretch>
          </p:blipFill>
          <p:spPr bwMode="auto">
            <a:xfrm>
              <a:off x="3909" y="1539"/>
              <a:ext cx="1803" cy="1275"/>
            </a:xfrm>
            <a:prstGeom prst="rect">
              <a:avLst/>
            </a:prstGeom>
            <a:noFill/>
            <a:ln w="9525">
              <a:noFill/>
              <a:miter lim="800000"/>
              <a:headEnd/>
              <a:tailEnd/>
            </a:ln>
            <a:effectLst/>
          </p:spPr>
        </p:pic>
        <p:pic>
          <p:nvPicPr>
            <p:cNvPr id="13" name="Picture 27"/>
            <p:cNvPicPr>
              <a:picLocks noChangeAspect="1" noChangeArrowheads="1"/>
            </p:cNvPicPr>
            <p:nvPr/>
          </p:nvPicPr>
          <p:blipFill>
            <a:blip r:embed="rId5" cstate="print"/>
            <a:srcRect/>
            <a:stretch>
              <a:fillRect/>
            </a:stretch>
          </p:blipFill>
          <p:spPr bwMode="auto">
            <a:xfrm>
              <a:off x="3543" y="1529"/>
              <a:ext cx="455" cy="1281"/>
            </a:xfrm>
            <a:prstGeom prst="rect">
              <a:avLst/>
            </a:prstGeom>
            <a:noFill/>
            <a:ln w="9525">
              <a:noFill/>
              <a:miter lim="800000"/>
              <a:headEnd/>
              <a:tailEnd/>
            </a:ln>
            <a:effectLst/>
          </p:spPr>
        </p:pic>
      </p:grpSp>
      <p:sp>
        <p:nvSpPr>
          <p:cNvPr id="14" name="Text Box 29"/>
          <p:cNvSpPr txBox="1">
            <a:spLocks noChangeArrowheads="1"/>
          </p:cNvSpPr>
          <p:nvPr/>
        </p:nvSpPr>
        <p:spPr bwMode="auto">
          <a:xfrm>
            <a:off x="6434138" y="30480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5" name="Text Box 32"/>
          <p:cNvSpPr txBox="1">
            <a:spLocks noChangeArrowheads="1"/>
          </p:cNvSpPr>
          <p:nvPr/>
        </p:nvSpPr>
        <p:spPr bwMode="auto">
          <a:xfrm>
            <a:off x="6510338" y="1882775"/>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6" name="Text Box 20"/>
          <p:cNvSpPr txBox="1">
            <a:spLocks noChangeArrowheads="1"/>
          </p:cNvSpPr>
          <p:nvPr/>
        </p:nvSpPr>
        <p:spPr bwMode="auto">
          <a:xfrm>
            <a:off x="3411538" y="1812925"/>
            <a:ext cx="2281237" cy="396875"/>
          </a:xfrm>
          <a:prstGeom prst="rect">
            <a:avLst/>
          </a:prstGeom>
          <a:noFill/>
          <a:ln w="9525">
            <a:noFill/>
            <a:miter lim="800000"/>
            <a:headEnd/>
            <a:tailEnd/>
          </a:ln>
          <a:effectLst/>
        </p:spPr>
        <p:txBody>
          <a:bodyPr wrap="none">
            <a:spAutoFit/>
          </a:bodyPr>
          <a:lstStyle/>
          <a:p>
            <a:r>
              <a:rPr lang="en-US" sz="2000">
                <a:solidFill>
                  <a:schemeClr val="hlink"/>
                </a:solidFill>
              </a:rPr>
              <a:t>Note different scales</a:t>
            </a:r>
          </a:p>
        </p:txBody>
      </p:sp>
      <p:sp>
        <p:nvSpPr>
          <p:cNvPr id="17" name="Rectangle 4"/>
          <p:cNvSpPr>
            <a:spLocks noChangeArrowheads="1"/>
          </p:cNvSpPr>
          <p:nvPr/>
        </p:nvSpPr>
        <p:spPr bwMode="auto">
          <a:xfrm>
            <a:off x="5703888" y="4114800"/>
            <a:ext cx="3354387" cy="2209800"/>
          </a:xfrm>
          <a:prstGeom prst="rect">
            <a:avLst/>
          </a:prstGeom>
          <a:solidFill>
            <a:schemeClr val="bg1"/>
          </a:solidFill>
          <a:ln w="9525">
            <a:noFill/>
            <a:miter lim="800000"/>
            <a:headEnd/>
            <a:tailEnd/>
          </a:ln>
          <a:effectLst/>
        </p:spPr>
        <p:txBody>
          <a:bodyPr wrap="none" anchor="ctr"/>
          <a:lstStyle/>
          <a:p>
            <a:endParaRPr lang="en-US"/>
          </a:p>
        </p:txBody>
      </p:sp>
      <p:pic>
        <p:nvPicPr>
          <p:cNvPr id="18" name="Picture 7" descr="p"/>
          <p:cNvPicPr>
            <a:picLocks noChangeAspect="1" noChangeArrowheads="1"/>
          </p:cNvPicPr>
          <p:nvPr/>
        </p:nvPicPr>
        <p:blipFill>
          <a:blip r:embed="rId6" cstate="print"/>
          <a:srcRect/>
          <a:stretch>
            <a:fillRect/>
          </a:stretch>
        </p:blipFill>
        <p:spPr bwMode="auto">
          <a:xfrm>
            <a:off x="152400" y="4140200"/>
            <a:ext cx="3200400" cy="2157413"/>
          </a:xfrm>
          <a:prstGeom prst="rect">
            <a:avLst/>
          </a:prstGeom>
          <a:noFill/>
        </p:spPr>
      </p:pic>
      <p:pic>
        <p:nvPicPr>
          <p:cNvPr id="19" name="Picture 8" descr="BRAHMSlogo"/>
          <p:cNvPicPr>
            <a:picLocks noChangeAspect="1" noChangeArrowheads="1"/>
          </p:cNvPicPr>
          <p:nvPr/>
        </p:nvPicPr>
        <p:blipFill>
          <a:blip r:embed="rId7" cstate="print"/>
          <a:srcRect/>
          <a:stretch>
            <a:fillRect/>
          </a:stretch>
        </p:blipFill>
        <p:spPr bwMode="auto">
          <a:xfrm>
            <a:off x="3810000" y="3581400"/>
            <a:ext cx="1447800" cy="774700"/>
          </a:xfrm>
          <a:prstGeom prst="rect">
            <a:avLst/>
          </a:prstGeom>
          <a:noFill/>
        </p:spPr>
      </p:pic>
      <p:sp>
        <p:nvSpPr>
          <p:cNvPr id="20" name="Text Box 11"/>
          <p:cNvSpPr txBox="1">
            <a:spLocks noChangeArrowheads="1"/>
          </p:cNvSpPr>
          <p:nvPr/>
        </p:nvSpPr>
        <p:spPr bwMode="auto">
          <a:xfrm>
            <a:off x="812800" y="434340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21" name="Text Box 14"/>
          <p:cNvSpPr txBox="1">
            <a:spLocks noChangeArrowheads="1"/>
          </p:cNvSpPr>
          <p:nvPr/>
        </p:nvSpPr>
        <p:spPr bwMode="auto">
          <a:xfrm>
            <a:off x="739775" y="54864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grpSp>
        <p:nvGrpSpPr>
          <p:cNvPr id="22" name="Group 22"/>
          <p:cNvGrpSpPr>
            <a:grpSpLocks/>
          </p:cNvGrpSpPr>
          <p:nvPr/>
        </p:nvGrpSpPr>
        <p:grpSpPr bwMode="auto">
          <a:xfrm>
            <a:off x="5703888" y="4179888"/>
            <a:ext cx="3298825" cy="2001837"/>
            <a:chOff x="3552" y="2921"/>
            <a:chExt cx="2078" cy="1261"/>
          </a:xfrm>
        </p:grpSpPr>
        <p:pic>
          <p:nvPicPr>
            <p:cNvPr id="23" name="Picture 23"/>
            <p:cNvPicPr>
              <a:picLocks noChangeAspect="1" noChangeArrowheads="1"/>
            </p:cNvPicPr>
            <p:nvPr/>
          </p:nvPicPr>
          <p:blipFill>
            <a:blip r:embed="rId8" cstate="print"/>
            <a:srcRect/>
            <a:stretch>
              <a:fillRect/>
            </a:stretch>
          </p:blipFill>
          <p:spPr bwMode="auto">
            <a:xfrm>
              <a:off x="3854" y="2929"/>
              <a:ext cx="1776" cy="1248"/>
            </a:xfrm>
            <a:prstGeom prst="rect">
              <a:avLst/>
            </a:prstGeom>
            <a:noFill/>
            <a:ln w="9525">
              <a:noFill/>
              <a:miter lim="800000"/>
              <a:headEnd/>
              <a:tailEnd/>
            </a:ln>
            <a:effectLst/>
          </p:spPr>
        </p:pic>
        <p:pic>
          <p:nvPicPr>
            <p:cNvPr id="24" name="Picture 24"/>
            <p:cNvPicPr>
              <a:picLocks noChangeAspect="1" noChangeArrowheads="1"/>
            </p:cNvPicPr>
            <p:nvPr/>
          </p:nvPicPr>
          <p:blipFill>
            <a:blip r:embed="rId5" cstate="print"/>
            <a:srcRect/>
            <a:stretch>
              <a:fillRect/>
            </a:stretch>
          </p:blipFill>
          <p:spPr bwMode="auto">
            <a:xfrm>
              <a:off x="3552" y="2921"/>
              <a:ext cx="443" cy="1261"/>
            </a:xfrm>
            <a:prstGeom prst="rect">
              <a:avLst/>
            </a:prstGeom>
            <a:noFill/>
            <a:ln w="9525">
              <a:noFill/>
              <a:miter lim="800000"/>
              <a:headEnd/>
              <a:tailEnd/>
            </a:ln>
            <a:effectLst/>
          </p:spPr>
        </p:pic>
      </p:grpSp>
      <p:sp>
        <p:nvSpPr>
          <p:cNvPr id="25" name="Text Box 30"/>
          <p:cNvSpPr txBox="1">
            <a:spLocks noChangeArrowheads="1"/>
          </p:cNvSpPr>
          <p:nvPr/>
        </p:nvSpPr>
        <p:spPr bwMode="auto">
          <a:xfrm>
            <a:off x="6400800" y="5486400"/>
            <a:ext cx="1370013"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26" name="Text Box 31"/>
          <p:cNvSpPr txBox="1">
            <a:spLocks noChangeArrowheads="1"/>
          </p:cNvSpPr>
          <p:nvPr/>
        </p:nvSpPr>
        <p:spPr bwMode="auto">
          <a:xfrm>
            <a:off x="6597650" y="431165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27" name="Text Box 33"/>
          <p:cNvSpPr txBox="1">
            <a:spLocks noChangeArrowheads="1"/>
          </p:cNvSpPr>
          <p:nvPr/>
        </p:nvSpPr>
        <p:spPr bwMode="auto">
          <a:xfrm>
            <a:off x="3276600" y="4648200"/>
            <a:ext cx="2438400" cy="1477328"/>
          </a:xfrm>
          <a:prstGeom prst="rect">
            <a:avLst/>
          </a:prstGeom>
          <a:noFill/>
          <a:ln w="9525">
            <a:noFill/>
            <a:miter lim="800000"/>
            <a:headEnd/>
            <a:tailEnd/>
          </a:ln>
          <a:effectLst/>
        </p:spPr>
        <p:txBody>
          <a:bodyPr wrap="square">
            <a:spAutoFit/>
          </a:bodyPr>
          <a:lstStyle/>
          <a:p>
            <a:pPr algn="ctr"/>
            <a:r>
              <a:rPr lang="en-US" dirty="0">
                <a:solidFill>
                  <a:srgbClr val="FFFFCC"/>
                </a:solidFill>
              </a:rPr>
              <a:t>Large antiproton </a:t>
            </a:r>
            <a:r>
              <a:rPr lang="en-US" dirty="0" smtClean="0">
                <a:solidFill>
                  <a:srgbClr val="FFFFCC"/>
                </a:solidFill>
              </a:rPr>
              <a:t>but zero proton SSA?</a:t>
            </a:r>
          </a:p>
          <a:p>
            <a:pPr algn="ctr"/>
            <a:r>
              <a:rPr lang="en-US" dirty="0" smtClean="0">
                <a:solidFill>
                  <a:srgbClr val="FFFFCC"/>
                </a:solidFill>
              </a:rPr>
              <a:t>Polarizing FF??  </a:t>
            </a:r>
            <a:r>
              <a:rPr lang="en-US" dirty="0">
                <a:solidFill>
                  <a:srgbClr val="FFFFCC"/>
                </a:solidFill>
              </a:rPr>
              <a:t>Unfortunately no 62.4 </a:t>
            </a:r>
            <a:r>
              <a:rPr lang="en-US" dirty="0" err="1">
                <a:solidFill>
                  <a:srgbClr val="FFFFCC"/>
                </a:solidFill>
              </a:rPr>
              <a:t>GeV</a:t>
            </a:r>
            <a:r>
              <a:rPr lang="en-US" dirty="0">
                <a:solidFill>
                  <a:srgbClr val="FFFFCC"/>
                </a:solidFill>
              </a:rPr>
              <a:t> measurement</a:t>
            </a:r>
          </a:p>
        </p:txBody>
      </p:sp>
      <p:sp>
        <p:nvSpPr>
          <p:cNvPr id="28" name="Slide Number Placeholder 38"/>
          <p:cNvSpPr>
            <a:spLocks noGrp="1"/>
          </p:cNvSpPr>
          <p:nvPr>
            <p:ph type="sldNum" sz="quarter" idx="12"/>
          </p:nvPr>
        </p:nvSpPr>
        <p:spPr>
          <a:xfrm>
            <a:off x="6553200" y="5899150"/>
            <a:ext cx="2133600" cy="365125"/>
          </a:xfrm>
        </p:spPr>
        <p:txBody>
          <a:bodyPr/>
          <a:lstStyle/>
          <a:p>
            <a:fld id="{83F159FB-7DEB-45DF-BF94-DE0F7425313E}" type="slidenum">
              <a:rPr lang="en-US" smtClean="0"/>
              <a:pPr/>
              <a:t>32</a:t>
            </a:fld>
            <a:endParaRPr lang="en-US"/>
          </a:p>
        </p:txBody>
      </p:sp>
      <p:sp>
        <p:nvSpPr>
          <p:cNvPr id="29" name="Footer Placeholder 28"/>
          <p:cNvSpPr>
            <a:spLocks noGrp="1"/>
          </p:cNvSpPr>
          <p:nvPr>
            <p:ph type="ftr" sz="quarter" idx="11"/>
          </p:nvPr>
        </p:nvSpPr>
        <p:spPr/>
        <p:txBody>
          <a:bodyPr/>
          <a:lstStyle/>
          <a:p>
            <a:r>
              <a:rPr lang="en-US" smtClean="0"/>
              <a:t>C. Aidala, PHENIX Collaboration Meeting, January 2011</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2438"/>
            <a:ext cx="8229600" cy="2544762"/>
          </a:xfrm>
        </p:spPr>
        <p:txBody>
          <a:bodyPr>
            <a:normAutofit fontScale="90000"/>
          </a:bodyPr>
          <a:lstStyle/>
          <a:p>
            <a:r>
              <a:rPr lang="en-US" dirty="0" smtClean="0"/>
              <a:t>If major new investment in RHIC as a facility is tied to adding an electron ring, aren’t </a:t>
            </a:r>
            <a:r>
              <a:rPr lang="en-US" dirty="0" err="1" smtClean="0"/>
              <a:t>e+p</a:t>
            </a:r>
            <a:r>
              <a:rPr lang="en-US" dirty="0" smtClean="0"/>
              <a:t> collisions better for studying nucleon structure anyway??</a:t>
            </a:r>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Repeating the obvious(?)</a:t>
            </a:r>
            <a:br>
              <a:rPr lang="en-US" sz="3800" dirty="0" smtClean="0"/>
            </a:br>
            <a:r>
              <a:rPr lang="en-US" sz="3800" dirty="0" smtClean="0"/>
              <a:t>(Or saying it out loud for the first time?)</a:t>
            </a:r>
            <a:endParaRPr lang="en-US" sz="3800" dirty="0"/>
          </a:p>
        </p:txBody>
      </p:sp>
      <p:sp>
        <p:nvSpPr>
          <p:cNvPr id="3" name="Content Placeholder 2"/>
          <p:cNvSpPr>
            <a:spLocks noGrp="1"/>
          </p:cNvSpPr>
          <p:nvPr>
            <p:ph idx="1"/>
          </p:nvPr>
        </p:nvSpPr>
        <p:spPr/>
        <p:txBody>
          <a:bodyPr>
            <a:normAutofit fontScale="92500" lnSpcReduction="20000"/>
          </a:bodyPr>
          <a:lstStyle/>
          <a:p>
            <a:r>
              <a:rPr lang="en-US" dirty="0" smtClean="0"/>
              <a:t>While electrons offer several advantages (interactions easy to calculate, reconstruct kinematics exactly), </a:t>
            </a:r>
            <a:r>
              <a:rPr lang="en-US" b="1" dirty="0" smtClean="0"/>
              <a:t>you can’t learn everything about the proton by probing it with an electron!!  </a:t>
            </a:r>
          </a:p>
          <a:p>
            <a:pPr lvl="1"/>
            <a:r>
              <a:rPr lang="en-US" dirty="0" smtClean="0"/>
              <a:t>(Recall the ‘C’ in ‘QCD’ . . .)</a:t>
            </a:r>
          </a:p>
          <a:p>
            <a:endParaRPr lang="en-US" dirty="0" smtClean="0"/>
          </a:p>
          <a:p>
            <a:r>
              <a:rPr lang="en-US" dirty="0" smtClean="0"/>
              <a:t>Strategy: Develop and propose an </a:t>
            </a:r>
            <a:r>
              <a:rPr lang="en-US" i="1" dirty="0" smtClean="0"/>
              <a:t>integrated, comprehensive</a:t>
            </a:r>
            <a:r>
              <a:rPr lang="en-US" dirty="0" smtClean="0"/>
              <a:t> program for the future of the facility taking full advantage of </a:t>
            </a:r>
            <a:r>
              <a:rPr lang="en-US" i="1" dirty="0" smtClean="0"/>
              <a:t>both</a:t>
            </a:r>
            <a:r>
              <a:rPr lang="en-US" dirty="0" smtClean="0"/>
              <a:t> electroweak and </a:t>
            </a:r>
            <a:r>
              <a:rPr lang="en-US" dirty="0" err="1" smtClean="0"/>
              <a:t>hadronic</a:t>
            </a:r>
            <a:r>
              <a:rPr lang="en-US" dirty="0" smtClean="0"/>
              <a:t> collisions!</a:t>
            </a:r>
          </a:p>
        </p:txBody>
      </p:sp>
      <p:sp>
        <p:nvSpPr>
          <p:cNvPr id="4"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4"/>
          <p:cNvSpPr>
            <a:spLocks noGrp="1"/>
          </p:cNvSpPr>
          <p:nvPr>
            <p:ph type="ftr" sz="quarter" idx="11"/>
          </p:nvPr>
        </p:nvSpPr>
        <p:spPr/>
        <p:txBody>
          <a:bodyPr/>
          <a:lstStyle/>
          <a:p>
            <a:r>
              <a:rPr lang="en-US" smtClean="0"/>
              <a:t>C. Aidala, PHENIX Collaboration Meeting, January 2011</a:t>
            </a:r>
            <a:endParaRPr lang="en-US"/>
          </a:p>
        </p:txBody>
      </p:sp>
      <p:sp>
        <p:nvSpPr>
          <p:cNvPr id="42" name="Slide Number Placeholder 5"/>
          <p:cNvSpPr>
            <a:spLocks noGrp="1"/>
          </p:cNvSpPr>
          <p:nvPr>
            <p:ph type="sldNum" sz="quarter" idx="12"/>
          </p:nvPr>
        </p:nvSpPr>
        <p:spPr/>
        <p:txBody>
          <a:bodyPr/>
          <a:lstStyle/>
          <a:p>
            <a:fld id="{92DDCEF0-1D01-464F-BDC7-C432671B197E}" type="slidenum">
              <a:rPr lang="en-US"/>
              <a:pPr/>
              <a:t>6</a:t>
            </a:fld>
            <a:endParaRPr lang="en-US"/>
          </a:p>
        </p:txBody>
      </p:sp>
      <p:grpSp>
        <p:nvGrpSpPr>
          <p:cNvPr id="2" name="Group 2"/>
          <p:cNvGrpSpPr>
            <a:grpSpLocks/>
          </p:cNvGrpSpPr>
          <p:nvPr/>
        </p:nvGrpSpPr>
        <p:grpSpPr bwMode="auto">
          <a:xfrm>
            <a:off x="6859588" y="2047875"/>
            <a:ext cx="1541462" cy="4616450"/>
            <a:chOff x="4321" y="1290"/>
            <a:chExt cx="971" cy="2908"/>
          </a:xfrm>
        </p:grpSpPr>
        <p:pic>
          <p:nvPicPr>
            <p:cNvPr id="1443843" name="Picture 3" descr="jet_schematic_seed"/>
            <p:cNvPicPr>
              <a:picLocks noChangeAspect="1" noChangeArrowheads="1"/>
            </p:cNvPicPr>
            <p:nvPr/>
          </p:nvPicPr>
          <p:blipFill>
            <a:blip r:embed="rId3" cstate="print"/>
            <a:srcRect/>
            <a:stretch>
              <a:fillRect/>
            </a:stretch>
          </p:blipFill>
          <p:spPr bwMode="auto">
            <a:xfrm rot="10208186">
              <a:off x="4349" y="2689"/>
              <a:ext cx="943" cy="1509"/>
            </a:xfrm>
            <a:prstGeom prst="rect">
              <a:avLst/>
            </a:prstGeom>
            <a:noFill/>
          </p:spPr>
        </p:pic>
        <p:pic>
          <p:nvPicPr>
            <p:cNvPr id="1443844" name="Picture 4" descr="jet_schematic_seed"/>
            <p:cNvPicPr>
              <a:picLocks noChangeAspect="1" noChangeArrowheads="1"/>
            </p:cNvPicPr>
            <p:nvPr/>
          </p:nvPicPr>
          <p:blipFill>
            <a:blip r:embed="rId3" cstate="print"/>
            <a:srcRect/>
            <a:stretch>
              <a:fillRect/>
            </a:stretch>
          </p:blipFill>
          <p:spPr bwMode="auto">
            <a:xfrm rot="462155">
              <a:off x="4321" y="1290"/>
              <a:ext cx="943" cy="1509"/>
            </a:xfrm>
            <a:prstGeom prst="rect">
              <a:avLst/>
            </a:prstGeom>
            <a:noFill/>
          </p:spPr>
        </p:pic>
      </p:grpSp>
      <p:grpSp>
        <p:nvGrpSpPr>
          <p:cNvPr id="3" name="Group 5"/>
          <p:cNvGrpSpPr>
            <a:grpSpLocks/>
          </p:cNvGrpSpPr>
          <p:nvPr/>
        </p:nvGrpSpPr>
        <p:grpSpPr bwMode="auto">
          <a:xfrm>
            <a:off x="6484938" y="2047875"/>
            <a:ext cx="1547812" cy="4619625"/>
            <a:chOff x="4085" y="1290"/>
            <a:chExt cx="975" cy="2910"/>
          </a:xfrm>
        </p:grpSpPr>
        <p:pic>
          <p:nvPicPr>
            <p:cNvPr id="1443846" name="Picture 6" descr="jet_schematic_seed"/>
            <p:cNvPicPr>
              <a:picLocks noChangeAspect="1" noChangeArrowheads="1"/>
            </p:cNvPicPr>
            <p:nvPr/>
          </p:nvPicPr>
          <p:blipFill>
            <a:blip r:embed="rId3" cstate="print"/>
            <a:srcRect/>
            <a:stretch>
              <a:fillRect/>
            </a:stretch>
          </p:blipFill>
          <p:spPr bwMode="auto">
            <a:xfrm rot="11489252">
              <a:off x="4085" y="2691"/>
              <a:ext cx="943" cy="1509"/>
            </a:xfrm>
            <a:prstGeom prst="rect">
              <a:avLst/>
            </a:prstGeom>
            <a:noFill/>
          </p:spPr>
        </p:pic>
        <p:pic>
          <p:nvPicPr>
            <p:cNvPr id="1443847" name="Picture 7" descr="jet_schematic_seed"/>
            <p:cNvPicPr>
              <a:picLocks noChangeAspect="1" noChangeArrowheads="1"/>
            </p:cNvPicPr>
            <p:nvPr/>
          </p:nvPicPr>
          <p:blipFill>
            <a:blip r:embed="rId3" cstate="print"/>
            <a:srcRect/>
            <a:stretch>
              <a:fillRect/>
            </a:stretch>
          </p:blipFill>
          <p:spPr bwMode="auto">
            <a:xfrm rot="-562438">
              <a:off x="4117" y="1290"/>
              <a:ext cx="943" cy="1509"/>
            </a:xfrm>
            <a:prstGeom prst="rect">
              <a:avLst/>
            </a:prstGeom>
            <a:noFill/>
          </p:spPr>
        </p:pic>
      </p:grpSp>
      <p:grpSp>
        <p:nvGrpSpPr>
          <p:cNvPr id="4" name="Group 8"/>
          <p:cNvGrpSpPr>
            <a:grpSpLocks/>
          </p:cNvGrpSpPr>
          <p:nvPr/>
        </p:nvGrpSpPr>
        <p:grpSpPr bwMode="auto">
          <a:xfrm>
            <a:off x="6707188" y="2028825"/>
            <a:ext cx="1503362" cy="4648200"/>
            <a:chOff x="4225" y="1278"/>
            <a:chExt cx="947" cy="2928"/>
          </a:xfrm>
        </p:grpSpPr>
        <p:pic>
          <p:nvPicPr>
            <p:cNvPr id="1443849" name="Picture 9" descr="jet_schematic_seed"/>
            <p:cNvPicPr>
              <a:picLocks noChangeAspect="1" noChangeArrowheads="1"/>
            </p:cNvPicPr>
            <p:nvPr/>
          </p:nvPicPr>
          <p:blipFill>
            <a:blip r:embed="rId3" cstate="print"/>
            <a:srcRect/>
            <a:stretch>
              <a:fillRect/>
            </a:stretch>
          </p:blipFill>
          <p:spPr bwMode="auto">
            <a:xfrm>
              <a:off x="4225" y="1278"/>
              <a:ext cx="943" cy="1509"/>
            </a:xfrm>
            <a:prstGeom prst="rect">
              <a:avLst/>
            </a:prstGeom>
            <a:noFill/>
          </p:spPr>
        </p:pic>
        <p:pic>
          <p:nvPicPr>
            <p:cNvPr id="1443850" name="Picture 10" descr="jet_schematic_seed"/>
            <p:cNvPicPr>
              <a:picLocks noChangeAspect="1" noChangeArrowheads="1"/>
            </p:cNvPicPr>
            <p:nvPr/>
          </p:nvPicPr>
          <p:blipFill>
            <a:blip r:embed="rId3" cstate="print"/>
            <a:srcRect/>
            <a:stretch>
              <a:fillRect/>
            </a:stretch>
          </p:blipFill>
          <p:spPr bwMode="auto">
            <a:xfrm rot="10800000">
              <a:off x="4229" y="2697"/>
              <a:ext cx="943" cy="1509"/>
            </a:xfrm>
            <a:prstGeom prst="rect">
              <a:avLst/>
            </a:prstGeom>
            <a:noFill/>
          </p:spPr>
        </p:pic>
      </p:grpSp>
      <p:grpSp>
        <p:nvGrpSpPr>
          <p:cNvPr id="5" name="Group 11"/>
          <p:cNvGrpSpPr>
            <a:grpSpLocks/>
          </p:cNvGrpSpPr>
          <p:nvPr/>
        </p:nvGrpSpPr>
        <p:grpSpPr bwMode="auto">
          <a:xfrm>
            <a:off x="7081838" y="3784600"/>
            <a:ext cx="449262" cy="639763"/>
            <a:chOff x="4461" y="2384"/>
            <a:chExt cx="283" cy="403"/>
          </a:xfrm>
        </p:grpSpPr>
        <p:sp>
          <p:nvSpPr>
            <p:cNvPr id="1443852" name="AutoShape 12"/>
            <p:cNvSpPr>
              <a:spLocks noChangeArrowheads="1"/>
            </p:cNvSpPr>
            <p:nvPr/>
          </p:nvSpPr>
          <p:spPr bwMode="auto">
            <a:xfrm>
              <a:off x="4646" y="2384"/>
              <a:ext cx="98" cy="318"/>
            </a:xfrm>
            <a:prstGeom prst="upArrow">
              <a:avLst>
                <a:gd name="adj1" fmla="val 50000"/>
                <a:gd name="adj2" fmla="val 81122"/>
              </a:avLst>
            </a:prstGeom>
            <a:solidFill>
              <a:srgbClr val="FF0000"/>
            </a:solidFill>
            <a:ln w="9525">
              <a:solidFill>
                <a:schemeClr val="tx1"/>
              </a:solidFill>
              <a:miter lim="800000"/>
              <a:headEnd/>
              <a:tailEnd/>
            </a:ln>
            <a:effectLst/>
          </p:spPr>
          <p:txBody>
            <a:bodyPr vert="eaVert" wrap="none" anchor="ctr"/>
            <a:lstStyle/>
            <a:p>
              <a:endParaRPr lang="en-US"/>
            </a:p>
          </p:txBody>
        </p:sp>
        <p:sp>
          <p:nvSpPr>
            <p:cNvPr id="1443853" name="AutoShape 13"/>
            <p:cNvSpPr>
              <a:spLocks noChangeArrowheads="1"/>
            </p:cNvSpPr>
            <p:nvPr/>
          </p:nvSpPr>
          <p:spPr bwMode="auto">
            <a:xfrm>
              <a:off x="4461" y="2695"/>
              <a:ext cx="233" cy="92"/>
            </a:xfrm>
            <a:prstGeom prst="leftArrow">
              <a:avLst>
                <a:gd name="adj1" fmla="val 50000"/>
                <a:gd name="adj2" fmla="val 63315"/>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6" name="Group 14"/>
          <p:cNvGrpSpPr>
            <a:grpSpLocks/>
          </p:cNvGrpSpPr>
          <p:nvPr/>
        </p:nvGrpSpPr>
        <p:grpSpPr bwMode="auto">
          <a:xfrm>
            <a:off x="7392988" y="4278313"/>
            <a:ext cx="476250" cy="565150"/>
            <a:chOff x="4657" y="2695"/>
            <a:chExt cx="300" cy="356"/>
          </a:xfrm>
        </p:grpSpPr>
        <p:sp>
          <p:nvSpPr>
            <p:cNvPr id="1443855" name="AutoShape 15"/>
            <p:cNvSpPr>
              <a:spLocks noChangeArrowheads="1"/>
            </p:cNvSpPr>
            <p:nvPr/>
          </p:nvSpPr>
          <p:spPr bwMode="auto">
            <a:xfrm>
              <a:off x="4657" y="2782"/>
              <a:ext cx="92" cy="269"/>
            </a:xfrm>
            <a:prstGeom prst="downArrow">
              <a:avLst>
                <a:gd name="adj1" fmla="val 50000"/>
                <a:gd name="adj2" fmla="val 73098"/>
              </a:avLst>
            </a:prstGeom>
            <a:solidFill>
              <a:srgbClr val="FF0000"/>
            </a:solidFill>
            <a:ln w="9525">
              <a:solidFill>
                <a:schemeClr val="tx1"/>
              </a:solidFill>
              <a:miter lim="800000"/>
              <a:headEnd/>
              <a:tailEnd/>
            </a:ln>
            <a:effectLst/>
          </p:spPr>
          <p:txBody>
            <a:bodyPr vert="eaVert" wrap="none" anchor="ctr"/>
            <a:lstStyle/>
            <a:p>
              <a:endParaRPr lang="en-US"/>
            </a:p>
          </p:txBody>
        </p:sp>
        <p:sp>
          <p:nvSpPr>
            <p:cNvPr id="1443856" name="AutoShape 16"/>
            <p:cNvSpPr>
              <a:spLocks noChangeArrowheads="1"/>
            </p:cNvSpPr>
            <p:nvPr/>
          </p:nvSpPr>
          <p:spPr bwMode="auto">
            <a:xfrm>
              <a:off x="4712" y="2695"/>
              <a:ext cx="245" cy="98"/>
            </a:xfrm>
            <a:prstGeom prst="rightArrow">
              <a:avLst>
                <a:gd name="adj1" fmla="val 50000"/>
                <a:gd name="adj2" fmla="val 62500"/>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7" name="Group 17"/>
          <p:cNvGrpSpPr>
            <a:grpSpLocks/>
          </p:cNvGrpSpPr>
          <p:nvPr/>
        </p:nvGrpSpPr>
        <p:grpSpPr bwMode="auto">
          <a:xfrm>
            <a:off x="5149850" y="2701925"/>
            <a:ext cx="2071688" cy="1524000"/>
            <a:chOff x="2801" y="2713"/>
            <a:chExt cx="1305" cy="960"/>
          </a:xfrm>
        </p:grpSpPr>
        <p:sp>
          <p:nvSpPr>
            <p:cNvPr id="1443858" name="Oval 18"/>
            <p:cNvSpPr>
              <a:spLocks noChangeArrowheads="1"/>
            </p:cNvSpPr>
            <p:nvPr/>
          </p:nvSpPr>
          <p:spPr bwMode="auto">
            <a:xfrm>
              <a:off x="3268" y="3158"/>
              <a:ext cx="104" cy="97"/>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1443859" name="Line 19"/>
            <p:cNvSpPr>
              <a:spLocks noChangeShapeType="1"/>
            </p:cNvSpPr>
            <p:nvPr/>
          </p:nvSpPr>
          <p:spPr bwMode="auto">
            <a:xfrm>
              <a:off x="3281" y="3171"/>
              <a:ext cx="71" cy="71"/>
            </a:xfrm>
            <a:prstGeom prst="line">
              <a:avLst/>
            </a:prstGeom>
            <a:noFill/>
            <a:ln w="19050">
              <a:solidFill>
                <a:schemeClr val="tx1"/>
              </a:solidFill>
              <a:round/>
              <a:headEnd/>
              <a:tailEnd/>
            </a:ln>
            <a:effectLst/>
          </p:spPr>
          <p:txBody>
            <a:bodyPr/>
            <a:lstStyle/>
            <a:p>
              <a:endParaRPr lang="en-US"/>
            </a:p>
          </p:txBody>
        </p:sp>
        <p:sp>
          <p:nvSpPr>
            <p:cNvPr id="1443860" name="Line 20"/>
            <p:cNvSpPr>
              <a:spLocks noChangeShapeType="1"/>
            </p:cNvSpPr>
            <p:nvPr/>
          </p:nvSpPr>
          <p:spPr bwMode="auto">
            <a:xfrm flipV="1">
              <a:off x="3275" y="3172"/>
              <a:ext cx="84" cy="71"/>
            </a:xfrm>
            <a:prstGeom prst="line">
              <a:avLst/>
            </a:prstGeom>
            <a:noFill/>
            <a:ln w="19050">
              <a:solidFill>
                <a:schemeClr val="tx1"/>
              </a:solidFill>
              <a:round/>
              <a:headEnd/>
              <a:tailEnd/>
            </a:ln>
            <a:effectLst/>
          </p:spPr>
          <p:txBody>
            <a:bodyPr/>
            <a:lstStyle/>
            <a:p>
              <a:endParaRPr lang="en-US"/>
            </a:p>
          </p:txBody>
        </p:sp>
        <p:sp>
          <p:nvSpPr>
            <p:cNvPr id="1443861" name="Line 21"/>
            <p:cNvSpPr>
              <a:spLocks noChangeShapeType="1"/>
            </p:cNvSpPr>
            <p:nvPr/>
          </p:nvSpPr>
          <p:spPr bwMode="auto">
            <a:xfrm flipV="1">
              <a:off x="3314" y="2815"/>
              <a:ext cx="0" cy="343"/>
            </a:xfrm>
            <a:prstGeom prst="line">
              <a:avLst/>
            </a:prstGeom>
            <a:noFill/>
            <a:ln w="19050">
              <a:solidFill>
                <a:schemeClr val="tx1"/>
              </a:solidFill>
              <a:round/>
              <a:headEnd/>
              <a:tailEnd type="triangle" w="med" len="med"/>
            </a:ln>
            <a:effectLst/>
          </p:spPr>
          <p:txBody>
            <a:bodyPr/>
            <a:lstStyle/>
            <a:p>
              <a:endParaRPr lang="en-US"/>
            </a:p>
          </p:txBody>
        </p:sp>
        <p:sp>
          <p:nvSpPr>
            <p:cNvPr id="1443862" name="Line 22"/>
            <p:cNvSpPr>
              <a:spLocks noChangeShapeType="1"/>
            </p:cNvSpPr>
            <p:nvPr/>
          </p:nvSpPr>
          <p:spPr bwMode="auto">
            <a:xfrm flipH="1">
              <a:off x="2958" y="3204"/>
              <a:ext cx="310" cy="0"/>
            </a:xfrm>
            <a:prstGeom prst="line">
              <a:avLst/>
            </a:prstGeom>
            <a:noFill/>
            <a:ln w="19050">
              <a:solidFill>
                <a:schemeClr val="tx1"/>
              </a:solidFill>
              <a:round/>
              <a:headEnd/>
              <a:tailEnd type="triangle" w="med" len="med"/>
            </a:ln>
            <a:effectLst/>
          </p:spPr>
          <p:txBody>
            <a:bodyPr/>
            <a:lstStyle/>
            <a:p>
              <a:endParaRPr lang="en-US"/>
            </a:p>
          </p:txBody>
        </p:sp>
        <p:sp>
          <p:nvSpPr>
            <p:cNvPr id="1443863" name="Text Box 23"/>
            <p:cNvSpPr txBox="1">
              <a:spLocks noChangeArrowheads="1"/>
            </p:cNvSpPr>
            <p:nvPr/>
          </p:nvSpPr>
          <p:spPr bwMode="auto">
            <a:xfrm>
              <a:off x="3322" y="3166"/>
              <a:ext cx="252" cy="212"/>
            </a:xfrm>
            <a:prstGeom prst="rect">
              <a:avLst/>
            </a:prstGeom>
            <a:noFill/>
            <a:ln w="9525">
              <a:noFill/>
              <a:miter lim="800000"/>
              <a:headEnd/>
              <a:tailEnd/>
            </a:ln>
            <a:effectLst/>
          </p:spPr>
          <p:txBody>
            <a:bodyPr>
              <a:spAutoFit/>
            </a:bodyPr>
            <a:lstStyle/>
            <a:p>
              <a:pPr algn="l" eaLnBrk="1" hangingPunct="1">
                <a:spcBef>
                  <a:spcPct val="50000"/>
                </a:spcBef>
              </a:pPr>
              <a:r>
                <a:rPr lang="en-US" sz="1600" b="1" i="1">
                  <a:solidFill>
                    <a:schemeClr val="tx1"/>
                  </a:solidFill>
                  <a:latin typeface="Arial" charset="0"/>
                </a:rPr>
                <a:t>z</a:t>
              </a:r>
            </a:p>
          </p:txBody>
        </p:sp>
        <p:sp>
          <p:nvSpPr>
            <p:cNvPr id="1443864" name="Text Box 24"/>
            <p:cNvSpPr txBox="1">
              <a:spLocks noChangeArrowheads="1"/>
            </p:cNvSpPr>
            <p:nvPr/>
          </p:nvSpPr>
          <p:spPr bwMode="auto">
            <a:xfrm>
              <a:off x="2801" y="3081"/>
              <a:ext cx="252" cy="212"/>
            </a:xfrm>
            <a:prstGeom prst="rect">
              <a:avLst/>
            </a:prstGeom>
            <a:noFill/>
            <a:ln w="9525">
              <a:noFill/>
              <a:miter lim="800000"/>
              <a:headEnd/>
              <a:tailEnd/>
            </a:ln>
            <a:effectLst/>
          </p:spPr>
          <p:txBody>
            <a:bodyPr>
              <a:spAutoFit/>
            </a:bodyPr>
            <a:lstStyle/>
            <a:p>
              <a:pPr algn="l" eaLnBrk="1" hangingPunct="1">
                <a:spcBef>
                  <a:spcPct val="50000"/>
                </a:spcBef>
              </a:pPr>
              <a:r>
                <a:rPr lang="en-US" sz="1600" b="1" i="1">
                  <a:solidFill>
                    <a:schemeClr val="tx1"/>
                  </a:solidFill>
                  <a:latin typeface="Arial" charset="0"/>
                </a:rPr>
                <a:t>x</a:t>
              </a:r>
            </a:p>
          </p:txBody>
        </p:sp>
        <p:sp>
          <p:nvSpPr>
            <p:cNvPr id="1443865" name="Text Box 25"/>
            <p:cNvSpPr txBox="1">
              <a:spLocks noChangeArrowheads="1"/>
            </p:cNvSpPr>
            <p:nvPr/>
          </p:nvSpPr>
          <p:spPr bwMode="auto">
            <a:xfrm>
              <a:off x="3311" y="2723"/>
              <a:ext cx="252" cy="212"/>
            </a:xfrm>
            <a:prstGeom prst="rect">
              <a:avLst/>
            </a:prstGeom>
            <a:noFill/>
            <a:ln w="9525">
              <a:noFill/>
              <a:miter lim="800000"/>
              <a:headEnd/>
              <a:tailEnd/>
            </a:ln>
            <a:effectLst/>
          </p:spPr>
          <p:txBody>
            <a:bodyPr>
              <a:spAutoFit/>
            </a:bodyPr>
            <a:lstStyle/>
            <a:p>
              <a:pPr algn="l" eaLnBrk="1" hangingPunct="1">
                <a:spcBef>
                  <a:spcPct val="50000"/>
                </a:spcBef>
              </a:pPr>
              <a:r>
                <a:rPr lang="en-US" sz="1600" b="1" i="1">
                  <a:solidFill>
                    <a:schemeClr val="tx1"/>
                  </a:solidFill>
                  <a:latin typeface="Arial" charset="0"/>
                </a:rPr>
                <a:t>y</a:t>
              </a:r>
            </a:p>
          </p:txBody>
        </p:sp>
        <p:sp>
          <p:nvSpPr>
            <p:cNvPr id="1443866" name="AutoShape 26"/>
            <p:cNvSpPr>
              <a:spLocks noChangeArrowheads="1"/>
            </p:cNvSpPr>
            <p:nvPr/>
          </p:nvSpPr>
          <p:spPr bwMode="auto">
            <a:xfrm rot="798115">
              <a:off x="3066" y="2998"/>
              <a:ext cx="152" cy="675"/>
            </a:xfrm>
            <a:prstGeom prst="upArrow">
              <a:avLst>
                <a:gd name="adj1" fmla="val 50000"/>
                <a:gd name="adj2" fmla="val 111020"/>
              </a:avLst>
            </a:prstGeom>
            <a:solidFill>
              <a:srgbClr val="0000FF"/>
            </a:solidFill>
            <a:ln w="9525">
              <a:miter lim="800000"/>
              <a:headEnd/>
              <a:tailEnd/>
            </a:ln>
            <a:effectLst/>
            <a:scene3d>
              <a:camera prst="legacyPerspectiveTopRight">
                <a:rot lat="16499998" lon="0" rev="0"/>
              </a:camera>
              <a:lightRig rig="legacyFlat3" dir="b"/>
            </a:scene3d>
            <a:sp3d extrusionH="100000" prstMaterial="legacyMatte">
              <a:bevelT w="13500" h="13500" prst="angle"/>
              <a:bevelB w="13500" h="13500" prst="angle"/>
              <a:extrusionClr>
                <a:srgbClr val="0000FF"/>
              </a:extrusionClr>
            </a:sp3d>
          </p:spPr>
          <p:txBody>
            <a:bodyPr vert="eaVert" wrap="none" anchor="ctr">
              <a:flatTx/>
            </a:bodyPr>
            <a:lstStyle/>
            <a:p>
              <a:endParaRPr lang="en-US"/>
            </a:p>
          </p:txBody>
        </p:sp>
        <p:sp>
          <p:nvSpPr>
            <p:cNvPr id="1443867" name="AutoShape 27"/>
            <p:cNvSpPr>
              <a:spLocks noChangeArrowheads="1"/>
            </p:cNvSpPr>
            <p:nvPr/>
          </p:nvSpPr>
          <p:spPr bwMode="auto">
            <a:xfrm rot="798115" flipH="1" flipV="1">
              <a:off x="3447" y="2713"/>
              <a:ext cx="138" cy="644"/>
            </a:xfrm>
            <a:prstGeom prst="upArrow">
              <a:avLst>
                <a:gd name="adj1" fmla="val 50000"/>
                <a:gd name="adj2" fmla="val 116667"/>
              </a:avLst>
            </a:prstGeom>
            <a:solidFill>
              <a:srgbClr val="FF9900"/>
            </a:solidFill>
            <a:ln w="9525">
              <a:miter lim="800000"/>
              <a:headEnd/>
              <a:tailEnd/>
            </a:ln>
            <a:effectLst/>
            <a:scene3d>
              <a:camera prst="legacyPerspectiveTopRight">
                <a:rot lat="16499998" lon="0" rev="0"/>
              </a:camera>
              <a:lightRig rig="legacyFlat3" dir="b"/>
            </a:scene3d>
            <a:sp3d extrusionH="100000" prstMaterial="legacyMatte">
              <a:bevelT w="13500" h="13500" prst="angle"/>
              <a:bevelB w="13500" h="13500" prst="angle"/>
              <a:extrusionClr>
                <a:srgbClr val="FF9900"/>
              </a:extrusionClr>
            </a:sp3d>
          </p:spPr>
          <p:txBody>
            <a:bodyPr vert="eaVert" wrap="none" anchor="ctr">
              <a:flatTx/>
            </a:bodyPr>
            <a:lstStyle/>
            <a:p>
              <a:endParaRPr lang="en-US"/>
            </a:p>
          </p:txBody>
        </p:sp>
        <p:sp>
          <p:nvSpPr>
            <p:cNvPr id="1443868" name="Text Box 28"/>
            <p:cNvSpPr txBox="1">
              <a:spLocks noChangeArrowheads="1"/>
            </p:cNvSpPr>
            <p:nvPr/>
          </p:nvSpPr>
          <p:spPr bwMode="auto">
            <a:xfrm rot="-2263983">
              <a:off x="2928" y="3248"/>
              <a:ext cx="1178" cy="212"/>
            </a:xfrm>
            <a:prstGeom prst="rect">
              <a:avLst/>
            </a:prstGeom>
            <a:noFill/>
            <a:ln w="9525">
              <a:noFill/>
              <a:miter lim="800000"/>
              <a:headEnd/>
              <a:tailEnd/>
            </a:ln>
            <a:effectLst/>
          </p:spPr>
          <p:txBody>
            <a:bodyPr>
              <a:spAutoFit/>
            </a:bodyPr>
            <a:lstStyle/>
            <a:p>
              <a:pPr algn="l" eaLnBrk="1" hangingPunct="1">
                <a:spcBef>
                  <a:spcPct val="50000"/>
                </a:spcBef>
              </a:pPr>
              <a:r>
                <a:rPr lang="en-US" sz="1600">
                  <a:solidFill>
                    <a:schemeClr val="tx1"/>
                  </a:solidFill>
                  <a:latin typeface="Arial" charset="0"/>
                </a:rPr>
                <a:t>Colliding beams</a:t>
              </a:r>
            </a:p>
          </p:txBody>
        </p:sp>
      </p:grpSp>
      <p:grpSp>
        <p:nvGrpSpPr>
          <p:cNvPr id="8" name="Group 29"/>
          <p:cNvGrpSpPr>
            <a:grpSpLocks/>
          </p:cNvGrpSpPr>
          <p:nvPr/>
        </p:nvGrpSpPr>
        <p:grpSpPr bwMode="auto">
          <a:xfrm>
            <a:off x="4340225" y="2265363"/>
            <a:ext cx="2149475" cy="1033462"/>
            <a:chOff x="866" y="2971"/>
            <a:chExt cx="1354" cy="651"/>
          </a:xfrm>
        </p:grpSpPr>
        <p:grpSp>
          <p:nvGrpSpPr>
            <p:cNvPr id="9" name="Group 30"/>
            <p:cNvGrpSpPr>
              <a:grpSpLocks/>
            </p:cNvGrpSpPr>
            <p:nvPr/>
          </p:nvGrpSpPr>
          <p:grpSpPr bwMode="auto">
            <a:xfrm>
              <a:off x="1528" y="3185"/>
              <a:ext cx="283" cy="403"/>
              <a:chOff x="4461" y="2384"/>
              <a:chExt cx="283" cy="403"/>
            </a:xfrm>
          </p:grpSpPr>
          <p:sp>
            <p:nvSpPr>
              <p:cNvPr id="1443871" name="AutoShape 31"/>
              <p:cNvSpPr>
                <a:spLocks noChangeArrowheads="1"/>
              </p:cNvSpPr>
              <p:nvPr/>
            </p:nvSpPr>
            <p:spPr bwMode="auto">
              <a:xfrm>
                <a:off x="4646" y="2384"/>
                <a:ext cx="98" cy="318"/>
              </a:xfrm>
              <a:prstGeom prst="upArrow">
                <a:avLst>
                  <a:gd name="adj1" fmla="val 50000"/>
                  <a:gd name="adj2" fmla="val 81122"/>
                </a:avLst>
              </a:prstGeom>
              <a:solidFill>
                <a:srgbClr val="FF0000"/>
              </a:solidFill>
              <a:ln w="9525">
                <a:solidFill>
                  <a:schemeClr val="tx1"/>
                </a:solidFill>
                <a:miter lim="800000"/>
                <a:headEnd/>
                <a:tailEnd/>
              </a:ln>
              <a:effectLst/>
            </p:spPr>
            <p:txBody>
              <a:bodyPr vert="eaVert" wrap="none" anchor="ctr"/>
              <a:lstStyle/>
              <a:p>
                <a:endParaRPr lang="en-US"/>
              </a:p>
            </p:txBody>
          </p:sp>
          <p:sp>
            <p:nvSpPr>
              <p:cNvPr id="1443872" name="AutoShape 32"/>
              <p:cNvSpPr>
                <a:spLocks noChangeArrowheads="1"/>
              </p:cNvSpPr>
              <p:nvPr/>
            </p:nvSpPr>
            <p:spPr bwMode="auto">
              <a:xfrm>
                <a:off x="4461" y="2695"/>
                <a:ext cx="233" cy="92"/>
              </a:xfrm>
              <a:prstGeom prst="leftArrow">
                <a:avLst>
                  <a:gd name="adj1" fmla="val 50000"/>
                  <a:gd name="adj2" fmla="val 63315"/>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443873" name="Text Box 33"/>
            <p:cNvSpPr txBox="1">
              <a:spLocks noChangeArrowheads="1"/>
            </p:cNvSpPr>
            <p:nvPr/>
          </p:nvSpPr>
          <p:spPr bwMode="auto">
            <a:xfrm>
              <a:off x="1424" y="2971"/>
              <a:ext cx="796" cy="212"/>
            </a:xfrm>
            <a:prstGeom prst="rect">
              <a:avLst/>
            </a:prstGeom>
            <a:noFill/>
            <a:ln w="9525">
              <a:noFill/>
              <a:miter lim="800000"/>
              <a:headEnd/>
              <a:tailEnd/>
            </a:ln>
            <a:effectLst/>
          </p:spPr>
          <p:txBody>
            <a:bodyPr>
              <a:spAutoFit/>
            </a:bodyPr>
            <a:lstStyle/>
            <a:p>
              <a:pPr algn="l" eaLnBrk="1" hangingPunct="1">
                <a:spcBef>
                  <a:spcPct val="50000"/>
                </a:spcBef>
              </a:pPr>
              <a:r>
                <a:rPr lang="en-US" sz="1600">
                  <a:solidFill>
                    <a:schemeClr val="tx1"/>
                  </a:solidFill>
                  <a:latin typeface="Arial" charset="0"/>
                </a:rPr>
                <a:t>proton spin</a:t>
              </a:r>
            </a:p>
          </p:txBody>
        </p:sp>
        <p:sp>
          <p:nvSpPr>
            <p:cNvPr id="1443874" name="Text Box 34"/>
            <p:cNvSpPr txBox="1">
              <a:spLocks noChangeArrowheads="1"/>
            </p:cNvSpPr>
            <p:nvPr/>
          </p:nvSpPr>
          <p:spPr bwMode="auto">
            <a:xfrm>
              <a:off x="866" y="3410"/>
              <a:ext cx="796" cy="212"/>
            </a:xfrm>
            <a:prstGeom prst="rect">
              <a:avLst/>
            </a:prstGeom>
            <a:noFill/>
            <a:ln w="9525">
              <a:noFill/>
              <a:miter lim="800000"/>
              <a:headEnd/>
              <a:tailEnd/>
            </a:ln>
            <a:effectLst/>
          </p:spPr>
          <p:txBody>
            <a:bodyPr>
              <a:spAutoFit/>
            </a:bodyPr>
            <a:lstStyle/>
            <a:p>
              <a:pPr algn="l" eaLnBrk="1" hangingPunct="1">
                <a:spcBef>
                  <a:spcPct val="50000"/>
                </a:spcBef>
              </a:pPr>
              <a:r>
                <a:rPr lang="en-US" sz="1600">
                  <a:solidFill>
                    <a:schemeClr val="tx1"/>
                  </a:solidFill>
                  <a:latin typeface="Arial" charset="0"/>
                </a:rPr>
                <a:t>parton </a:t>
              </a:r>
              <a:r>
                <a:rPr lang="en-US" sz="1600" i="1">
                  <a:solidFill>
                    <a:schemeClr val="tx1"/>
                  </a:solidFill>
                  <a:latin typeface="Arial" charset="0"/>
                </a:rPr>
                <a:t>k</a:t>
              </a:r>
              <a:r>
                <a:rPr lang="en-US" sz="1600" i="1" baseline="-25000">
                  <a:solidFill>
                    <a:schemeClr val="tx1"/>
                  </a:solidFill>
                  <a:latin typeface="Arial" charset="0"/>
                </a:rPr>
                <a:t>T</a:t>
              </a:r>
              <a:r>
                <a:rPr lang="en-US" sz="1600" i="1" baseline="36000">
                  <a:solidFill>
                    <a:schemeClr val="tx1"/>
                  </a:solidFill>
                  <a:latin typeface="Arial" charset="0"/>
                </a:rPr>
                <a:t>x</a:t>
              </a:r>
              <a:endParaRPr lang="en-US" sz="1600">
                <a:solidFill>
                  <a:schemeClr val="tx1"/>
                </a:solidFill>
                <a:latin typeface="Arial" charset="0"/>
              </a:endParaRPr>
            </a:p>
          </p:txBody>
        </p:sp>
      </p:grpSp>
      <p:sp>
        <p:nvSpPr>
          <p:cNvPr id="1443875" name="Rectangle 35"/>
          <p:cNvSpPr>
            <a:spLocks noGrp="1" noChangeArrowheads="1"/>
          </p:cNvSpPr>
          <p:nvPr>
            <p:ph type="title"/>
          </p:nvPr>
        </p:nvSpPr>
        <p:spPr>
          <a:xfrm>
            <a:off x="228600" y="76200"/>
            <a:ext cx="8458200" cy="1143000"/>
          </a:xfrm>
        </p:spPr>
        <p:txBody>
          <a:bodyPr>
            <a:noAutofit/>
          </a:bodyPr>
          <a:lstStyle/>
          <a:p>
            <a:r>
              <a:rPr lang="en-US" sz="3000" dirty="0"/>
              <a:t>Probing the </a:t>
            </a:r>
            <a:r>
              <a:rPr lang="en-US" sz="3000" dirty="0" err="1"/>
              <a:t>Sivers</a:t>
            </a:r>
            <a:r>
              <a:rPr lang="en-US" sz="3000" dirty="0"/>
              <a:t> </a:t>
            </a:r>
            <a:r>
              <a:rPr lang="en-US" sz="3000" dirty="0" smtClean="0"/>
              <a:t>function via </a:t>
            </a:r>
            <a:r>
              <a:rPr lang="en-US" sz="3000" dirty="0" err="1" smtClean="0"/>
              <a:t>p+p</a:t>
            </a:r>
            <a:r>
              <a:rPr lang="en-US" sz="3000" dirty="0" smtClean="0"/>
              <a:t> </a:t>
            </a:r>
            <a:r>
              <a:rPr lang="en-US" sz="3000" dirty="0" smtClean="0">
                <a:sym typeface="Wingdings" pitchFamily="2" charset="2"/>
              </a:rPr>
              <a:t> </a:t>
            </a:r>
            <a:r>
              <a:rPr lang="en-US" sz="3000" dirty="0" err="1" smtClean="0">
                <a:sym typeface="Wingdings" pitchFamily="2" charset="2"/>
              </a:rPr>
              <a:t>d</a:t>
            </a:r>
            <a:r>
              <a:rPr lang="en-US" sz="3000" dirty="0" err="1" smtClean="0"/>
              <a:t>ijets</a:t>
            </a:r>
            <a:r>
              <a:rPr lang="en-US" sz="3000" dirty="0" smtClean="0"/>
              <a:t> vs. DIS:</a:t>
            </a:r>
            <a:br>
              <a:rPr lang="en-US" sz="3000" dirty="0" smtClean="0"/>
            </a:br>
            <a:r>
              <a:rPr lang="en-US" sz="3000" dirty="0" smtClean="0"/>
              <a:t>An Illustrative History</a:t>
            </a:r>
            <a:endParaRPr lang="en-US" sz="3000" dirty="0"/>
          </a:p>
        </p:txBody>
      </p:sp>
      <p:sp>
        <p:nvSpPr>
          <p:cNvPr id="1443876" name="Rectangle 36"/>
          <p:cNvSpPr>
            <a:spLocks noGrp="1" noChangeArrowheads="1"/>
          </p:cNvSpPr>
          <p:nvPr>
            <p:ph type="body" idx="1"/>
          </p:nvPr>
        </p:nvSpPr>
        <p:spPr>
          <a:xfrm>
            <a:off x="228600" y="1143000"/>
            <a:ext cx="3962400" cy="5486400"/>
          </a:xfrm>
        </p:spPr>
        <p:txBody>
          <a:bodyPr/>
          <a:lstStyle/>
          <a:p>
            <a:pPr>
              <a:lnSpc>
                <a:spcPct val="90000"/>
              </a:lnSpc>
            </a:pPr>
            <a:r>
              <a:rPr lang="en-US" sz="2800" dirty="0" err="1">
                <a:sym typeface="Symbol" pitchFamily="18" charset="2"/>
              </a:rPr>
              <a:t>Sivers</a:t>
            </a:r>
            <a:r>
              <a:rPr lang="en-US" sz="2800" dirty="0">
                <a:sym typeface="Symbol" pitchFamily="18" charset="2"/>
              </a:rPr>
              <a:t> effect in </a:t>
            </a:r>
            <a:r>
              <a:rPr lang="en-US" sz="2800" dirty="0" err="1">
                <a:sym typeface="Symbol" pitchFamily="18" charset="2"/>
              </a:rPr>
              <a:t>p+p</a:t>
            </a:r>
            <a:r>
              <a:rPr lang="en-US" sz="2800" dirty="0">
                <a:sym typeface="Symbol" pitchFamily="18" charset="2"/>
              </a:rPr>
              <a:t>  spin-dependent sideways boost to </a:t>
            </a:r>
            <a:r>
              <a:rPr lang="en-US" sz="2800" dirty="0" err="1">
                <a:sym typeface="Symbol" pitchFamily="18" charset="2"/>
              </a:rPr>
              <a:t>dijets</a:t>
            </a:r>
            <a:r>
              <a:rPr lang="en-US" sz="2800" dirty="0">
                <a:sym typeface="Symbol" pitchFamily="18" charset="2"/>
              </a:rPr>
              <a:t>, </a:t>
            </a:r>
            <a:r>
              <a:rPr lang="en-US" sz="2800" dirty="0">
                <a:sym typeface="Wingdings" pitchFamily="2" charset="2"/>
              </a:rPr>
              <a:t>suggested by Boer &amp; </a:t>
            </a:r>
            <a:r>
              <a:rPr lang="en-US" sz="2800" dirty="0" err="1">
                <a:sym typeface="Wingdings" pitchFamily="2" charset="2"/>
              </a:rPr>
              <a:t>Vogelsang</a:t>
            </a:r>
            <a:r>
              <a:rPr lang="en-US" sz="2800" dirty="0">
                <a:sym typeface="Wingdings" pitchFamily="2" charset="2"/>
              </a:rPr>
              <a:t> (PRD 69, 094025 (2004))</a:t>
            </a:r>
          </a:p>
          <a:p>
            <a:pPr>
              <a:lnSpc>
                <a:spcPct val="90000"/>
              </a:lnSpc>
            </a:pPr>
            <a:r>
              <a:rPr lang="en-US" sz="2800" dirty="0">
                <a:sym typeface="Wingdings" pitchFamily="2" charset="2"/>
              </a:rPr>
              <a:t>2005: Prediction by </a:t>
            </a:r>
            <a:r>
              <a:rPr lang="en-US" sz="2800" dirty="0" err="1">
                <a:sym typeface="Wingdings" pitchFamily="2" charset="2"/>
              </a:rPr>
              <a:t>Vogelsang</a:t>
            </a:r>
            <a:r>
              <a:rPr lang="en-US" sz="2800" dirty="0">
                <a:sym typeface="Wingdings" pitchFamily="2" charset="2"/>
              </a:rPr>
              <a:t> and Yuan for </a:t>
            </a:r>
            <a:r>
              <a:rPr lang="en-US" sz="2800" dirty="0" err="1">
                <a:sym typeface="Wingdings" pitchFamily="2" charset="2"/>
              </a:rPr>
              <a:t>p+p</a:t>
            </a:r>
            <a:r>
              <a:rPr lang="en-US" sz="2800" dirty="0">
                <a:sym typeface="Wingdings" pitchFamily="2" charset="2"/>
              </a:rPr>
              <a:t>, based on preliminary </a:t>
            </a:r>
            <a:r>
              <a:rPr lang="en-US" sz="2800" dirty="0" err="1">
                <a:sym typeface="Wingdings" pitchFamily="2" charset="2"/>
              </a:rPr>
              <a:t>Sivers</a:t>
            </a:r>
            <a:r>
              <a:rPr lang="en-US" sz="2800" dirty="0">
                <a:sym typeface="Wingdings" pitchFamily="2" charset="2"/>
              </a:rPr>
              <a:t> moments from </a:t>
            </a:r>
            <a:r>
              <a:rPr lang="en-US" sz="2800" dirty="0" smtClean="0">
                <a:sym typeface="Wingdings" pitchFamily="2" charset="2"/>
              </a:rPr>
              <a:t>HERMES (</a:t>
            </a:r>
            <a:r>
              <a:rPr lang="en-US" sz="2800" dirty="0" err="1" smtClean="0">
                <a:sym typeface="Wingdings" pitchFamily="2" charset="2"/>
              </a:rPr>
              <a:t>e+p</a:t>
            </a:r>
            <a:r>
              <a:rPr lang="en-US" sz="2800" dirty="0" smtClean="0">
                <a:sym typeface="Wingdings" pitchFamily="2" charset="2"/>
              </a:rPr>
              <a:t>)</a:t>
            </a:r>
            <a:endParaRPr lang="en-US" sz="2800" dirty="0">
              <a:sym typeface="Symbol" pitchFamily="18" charset="2"/>
            </a:endParaRPr>
          </a:p>
          <a:p>
            <a:pPr>
              <a:lnSpc>
                <a:spcPct val="90000"/>
              </a:lnSpc>
            </a:pPr>
            <a:endParaRPr lang="en-US" sz="2800" dirty="0">
              <a:sym typeface="Symbol" pitchFamily="18" charset="2"/>
            </a:endParaRPr>
          </a:p>
          <a:p>
            <a:pPr>
              <a:lnSpc>
                <a:spcPct val="90000"/>
              </a:lnSpc>
            </a:pPr>
            <a:endParaRPr lang="en-US" sz="2800" dirty="0"/>
          </a:p>
        </p:txBody>
      </p:sp>
      <p:pic>
        <p:nvPicPr>
          <p:cNvPr id="1443877" name="Picture 37"/>
          <p:cNvPicPr>
            <a:picLocks noChangeAspect="1" noChangeArrowheads="1"/>
          </p:cNvPicPr>
          <p:nvPr/>
        </p:nvPicPr>
        <p:blipFill>
          <a:blip r:embed="rId4" cstate="print"/>
          <a:srcRect/>
          <a:stretch>
            <a:fillRect/>
          </a:stretch>
        </p:blipFill>
        <p:spPr bwMode="auto">
          <a:xfrm>
            <a:off x="4164013" y="4565650"/>
            <a:ext cx="5056187" cy="2309813"/>
          </a:xfrm>
          <a:prstGeom prst="rect">
            <a:avLst/>
          </a:prstGeom>
          <a:noFill/>
          <a:ln w="9525">
            <a:noFill/>
            <a:miter lim="800000"/>
            <a:headEnd/>
            <a:tailEnd/>
          </a:ln>
          <a:effectLst/>
        </p:spPr>
      </p:pic>
      <p:pic>
        <p:nvPicPr>
          <p:cNvPr id="1443878" name="Picture 38"/>
          <p:cNvPicPr>
            <a:picLocks noChangeAspect="1" noChangeArrowheads="1"/>
          </p:cNvPicPr>
          <p:nvPr/>
        </p:nvPicPr>
        <p:blipFill>
          <a:blip r:embed="rId5" cstate="print"/>
          <a:srcRect/>
          <a:stretch>
            <a:fillRect/>
          </a:stretch>
        </p:blipFill>
        <p:spPr bwMode="auto">
          <a:xfrm>
            <a:off x="4294188" y="1160463"/>
            <a:ext cx="4660900" cy="3325812"/>
          </a:xfrm>
          <a:prstGeom prst="rect">
            <a:avLst/>
          </a:prstGeom>
          <a:noFill/>
          <a:ln w="9525">
            <a:noFill/>
            <a:miter lim="800000"/>
            <a:headEnd/>
            <a:tailEnd/>
          </a:ln>
          <a:effectLst/>
        </p:spPr>
      </p:pic>
      <p:sp>
        <p:nvSpPr>
          <p:cNvPr id="1443879" name="Text Box 39"/>
          <p:cNvSpPr txBox="1">
            <a:spLocks noChangeArrowheads="1"/>
          </p:cNvSpPr>
          <p:nvPr/>
        </p:nvSpPr>
        <p:spPr bwMode="auto">
          <a:xfrm>
            <a:off x="4491038" y="4511675"/>
            <a:ext cx="4481512" cy="304800"/>
          </a:xfrm>
          <a:prstGeom prst="rect">
            <a:avLst/>
          </a:prstGeom>
          <a:noFill/>
          <a:ln w="9525">
            <a:noFill/>
            <a:miter lim="800000"/>
            <a:headEnd/>
            <a:tailEnd/>
          </a:ln>
          <a:effectLst/>
        </p:spPr>
        <p:txBody>
          <a:bodyPr>
            <a:spAutoFit/>
          </a:bodyPr>
          <a:lstStyle/>
          <a:p>
            <a:pPr algn="l" eaLnBrk="1" hangingPunct="1">
              <a:spcBef>
                <a:spcPct val="50000"/>
              </a:spcBef>
            </a:pPr>
            <a:r>
              <a:rPr lang="en-US" sz="1400" b="1">
                <a:solidFill>
                  <a:srgbClr val="009900"/>
                </a:solidFill>
                <a:latin typeface="Arial" charset="0"/>
              </a:rPr>
              <a:t>W. Vogelsang and F. Yuan, PRD 72, 054028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par>
                          <p:cTn id="25" fill="hold">
                            <p:stCondLst>
                              <p:cond delay="500"/>
                            </p:stCondLst>
                            <p:childTnLst>
                              <p:par>
                                <p:cTn id="26" presetID="9" presetClass="exit" presetSubtype="0" fill="hold" nodeType="afterEffect">
                                  <p:stCondLst>
                                    <p:cond delay="0"/>
                                  </p:stCondLst>
                                  <p:childTnLst>
                                    <p:animEffect transition="out" filter="dissolv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1000"/>
                            </p:stCondLst>
                            <p:childTnLst>
                              <p:par>
                                <p:cTn id="30" presetID="9"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par>
                          <p:cTn id="33" fill="hold">
                            <p:stCondLst>
                              <p:cond delay="1500"/>
                            </p:stCondLst>
                            <p:childTnLst>
                              <p:par>
                                <p:cTn id="34" presetID="9"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dissolv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443876">
                                            <p:txEl>
                                              <p:pRg st="1" end="1"/>
                                            </p:txEl>
                                          </p:spTgt>
                                        </p:tgtEl>
                                        <p:attrNameLst>
                                          <p:attrName>style.visibility</p:attrName>
                                        </p:attrNameLst>
                                      </p:cBhvr>
                                      <p:to>
                                        <p:strVal val="visible"/>
                                      </p:to>
                                    </p:set>
                                    <p:animEffect transition="in" filter="box(in)">
                                      <p:cBhvr>
                                        <p:cTn id="41" dur="500"/>
                                        <p:tgtEl>
                                          <p:spTgt spid="1443876">
                                            <p:txEl>
                                              <p:pRg st="1" end="1"/>
                                            </p:txEl>
                                          </p:spTgt>
                                        </p:tgtEl>
                                      </p:cBhvr>
                                    </p:animEffect>
                                  </p:childTnLst>
                                </p:cTn>
                              </p:par>
                            </p:childTnLst>
                          </p:cTn>
                        </p:par>
                        <p:par>
                          <p:cTn id="42" fill="hold">
                            <p:stCondLst>
                              <p:cond delay="500"/>
                            </p:stCondLst>
                            <p:childTnLst>
                              <p:par>
                                <p:cTn id="43" presetID="4" presetClass="entr" presetSubtype="16" fill="hold" nodeType="afterEffect">
                                  <p:stCondLst>
                                    <p:cond delay="0"/>
                                  </p:stCondLst>
                                  <p:childTnLst>
                                    <p:set>
                                      <p:cBhvr>
                                        <p:cTn id="44" dur="1" fill="hold">
                                          <p:stCondLst>
                                            <p:cond delay="0"/>
                                          </p:stCondLst>
                                        </p:cTn>
                                        <p:tgtEl>
                                          <p:spTgt spid="1443877"/>
                                        </p:tgtEl>
                                        <p:attrNameLst>
                                          <p:attrName>style.visibility</p:attrName>
                                        </p:attrNameLst>
                                      </p:cBhvr>
                                      <p:to>
                                        <p:strVal val="visible"/>
                                      </p:to>
                                    </p:set>
                                    <p:animEffect transition="in" filter="box(in)">
                                      <p:cBhvr>
                                        <p:cTn id="45" dur="500"/>
                                        <p:tgtEl>
                                          <p:spTgt spid="1443877"/>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443879"/>
                                        </p:tgtEl>
                                        <p:attrNameLst>
                                          <p:attrName>style.visibility</p:attrName>
                                        </p:attrNameLst>
                                      </p:cBhvr>
                                      <p:to>
                                        <p:strVal val="visible"/>
                                      </p:to>
                                    </p:set>
                                    <p:animEffect transition="in" filter="box(in)">
                                      <p:cBhvr>
                                        <p:cTn id="48" dur="500"/>
                                        <p:tgtEl>
                                          <p:spTgt spid="1443879"/>
                                        </p:tgtEl>
                                      </p:cBhvr>
                                    </p:animEffect>
                                  </p:childTnLst>
                                </p:cTn>
                              </p:par>
                              <p:par>
                                <p:cTn id="49" presetID="4" presetClass="entr" presetSubtype="16" fill="hold" nodeType="withEffect">
                                  <p:stCondLst>
                                    <p:cond delay="0"/>
                                  </p:stCondLst>
                                  <p:childTnLst>
                                    <p:set>
                                      <p:cBhvr>
                                        <p:cTn id="50" dur="1" fill="hold">
                                          <p:stCondLst>
                                            <p:cond delay="0"/>
                                          </p:stCondLst>
                                        </p:cTn>
                                        <p:tgtEl>
                                          <p:spTgt spid="1443878"/>
                                        </p:tgtEl>
                                        <p:attrNameLst>
                                          <p:attrName>style.visibility</p:attrName>
                                        </p:attrNameLst>
                                      </p:cBhvr>
                                      <p:to>
                                        <p:strVal val="visible"/>
                                      </p:to>
                                    </p:set>
                                    <p:animEffect transition="in" filter="box(in)">
                                      <p:cBhvr>
                                        <p:cTn id="51" dur="500"/>
                                        <p:tgtEl>
                                          <p:spTgt spid="1443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12" name="Slide Number Placeholder 4"/>
          <p:cNvSpPr>
            <a:spLocks noGrp="1"/>
          </p:cNvSpPr>
          <p:nvPr>
            <p:ph type="sldNum" sz="quarter" idx="12"/>
          </p:nvPr>
        </p:nvSpPr>
        <p:spPr/>
        <p:txBody>
          <a:bodyPr/>
          <a:lstStyle/>
          <a:p>
            <a:fld id="{D71AFB1F-5C0D-4232-BCDA-4B5219216A04}" type="slidenum">
              <a:rPr lang="en-US"/>
              <a:pPr/>
              <a:t>7</a:t>
            </a:fld>
            <a:endParaRPr lang="en-US"/>
          </a:p>
        </p:txBody>
      </p:sp>
      <p:pic>
        <p:nvPicPr>
          <p:cNvPr id="1447938" name="Picture 2"/>
          <p:cNvPicPr>
            <a:picLocks noChangeAspect="1" noChangeArrowheads="1"/>
          </p:cNvPicPr>
          <p:nvPr/>
        </p:nvPicPr>
        <p:blipFill>
          <a:blip r:embed="rId3" cstate="print"/>
          <a:srcRect l="1964" t="11253" r="52658" b="2202"/>
          <a:stretch>
            <a:fillRect/>
          </a:stretch>
        </p:blipFill>
        <p:spPr bwMode="auto">
          <a:xfrm>
            <a:off x="1447800" y="866775"/>
            <a:ext cx="3522662" cy="4297363"/>
          </a:xfrm>
          <a:prstGeom prst="rect">
            <a:avLst/>
          </a:prstGeom>
          <a:noFill/>
          <a:ln w="9525">
            <a:noFill/>
            <a:miter lim="800000"/>
            <a:headEnd/>
            <a:tailEnd/>
          </a:ln>
          <a:effectLst/>
        </p:spPr>
      </p:pic>
      <p:sp>
        <p:nvSpPr>
          <p:cNvPr id="1447939" name="Rectangle 3"/>
          <p:cNvSpPr>
            <a:spLocks noGrp="1" noChangeArrowheads="1"/>
          </p:cNvSpPr>
          <p:nvPr>
            <p:ph type="title"/>
          </p:nvPr>
        </p:nvSpPr>
        <p:spPr>
          <a:xfrm>
            <a:off x="1443038" y="152400"/>
            <a:ext cx="6557962" cy="685800"/>
          </a:xfrm>
        </p:spPr>
        <p:txBody>
          <a:bodyPr>
            <a:normAutofit fontScale="90000"/>
          </a:bodyPr>
          <a:lstStyle/>
          <a:p>
            <a:r>
              <a:rPr lang="en-US" sz="4000" dirty="0"/>
              <a:t>Measured </a:t>
            </a:r>
            <a:r>
              <a:rPr lang="en-US" sz="4000" dirty="0" err="1"/>
              <a:t>Sivers</a:t>
            </a:r>
            <a:r>
              <a:rPr lang="en-US" sz="4000" dirty="0"/>
              <a:t> A</a:t>
            </a:r>
            <a:r>
              <a:rPr lang="en-US" sz="4000" baseline="-25000" dirty="0"/>
              <a:t>N</a:t>
            </a:r>
            <a:r>
              <a:rPr lang="en-US" sz="4000" dirty="0"/>
              <a:t> for </a:t>
            </a:r>
            <a:r>
              <a:rPr lang="en-US" sz="4000" dirty="0" err="1"/>
              <a:t>d</a:t>
            </a:r>
            <a:r>
              <a:rPr lang="en-US" sz="4000" dirty="0" err="1" smtClean="0"/>
              <a:t>ijets</a:t>
            </a:r>
            <a:endParaRPr lang="en-US" sz="4000" dirty="0"/>
          </a:p>
        </p:txBody>
      </p:sp>
      <p:sp>
        <p:nvSpPr>
          <p:cNvPr id="1447940" name="Text Box 4"/>
          <p:cNvSpPr txBox="1">
            <a:spLocks noChangeArrowheads="1"/>
          </p:cNvSpPr>
          <p:nvPr/>
        </p:nvSpPr>
        <p:spPr bwMode="auto">
          <a:xfrm>
            <a:off x="533400" y="5257800"/>
            <a:ext cx="8012113" cy="1200329"/>
          </a:xfrm>
          <a:prstGeom prst="rect">
            <a:avLst/>
          </a:prstGeom>
          <a:solidFill>
            <a:srgbClr val="00FFFF"/>
          </a:solidFill>
          <a:ln w="9525">
            <a:solidFill>
              <a:schemeClr val="tx1"/>
            </a:solidFill>
            <a:miter lim="800000"/>
            <a:headEnd/>
            <a:tailEnd/>
          </a:ln>
          <a:effectLst/>
        </p:spPr>
        <p:txBody>
          <a:bodyPr>
            <a:spAutoFit/>
          </a:bodyPr>
          <a:lstStyle/>
          <a:p>
            <a:pPr algn="l" eaLnBrk="1" hangingPunct="1"/>
            <a:r>
              <a:rPr lang="en-US" sz="2400" dirty="0">
                <a:solidFill>
                  <a:schemeClr val="tx1"/>
                </a:solidFill>
                <a:latin typeface="Times New Roman" pitchFamily="18" charset="0"/>
                <a:ea typeface="ＭＳ Ｐゴシック" pitchFamily="34" charset="-128"/>
                <a:cs typeface="Times New Roman" pitchFamily="18" charset="0"/>
              </a:rPr>
              <a:t>Measured A</a:t>
            </a:r>
            <a:r>
              <a:rPr lang="en-US" sz="2400" baseline="-25000" dirty="0">
                <a:solidFill>
                  <a:schemeClr val="tx1"/>
                </a:solidFill>
                <a:latin typeface="Times New Roman" pitchFamily="18" charset="0"/>
                <a:ea typeface="ＭＳ Ｐゴシック" pitchFamily="34" charset="-128"/>
                <a:cs typeface="Times New Roman" pitchFamily="18" charset="0"/>
              </a:rPr>
              <a:t>N</a:t>
            </a:r>
            <a:r>
              <a:rPr lang="en-US" sz="2400" dirty="0">
                <a:solidFill>
                  <a:schemeClr val="tx1"/>
                </a:solidFill>
                <a:latin typeface="Times New Roman" pitchFamily="18" charset="0"/>
                <a:ea typeface="ＭＳ Ｐゴシック" pitchFamily="34" charset="-128"/>
                <a:cs typeface="Times New Roman" pitchFamily="18" charset="0"/>
              </a:rPr>
              <a:t> consistent with zero </a:t>
            </a:r>
            <a:r>
              <a:rPr lang="en-US" sz="2400" dirty="0">
                <a:solidFill>
                  <a:schemeClr val="tx1"/>
                </a:solidFill>
                <a:latin typeface="Times New Roman" pitchFamily="18" charset="0"/>
                <a:ea typeface="ＭＳ Ｐゴシック" pitchFamily="34" charset="-128"/>
                <a:cs typeface="Times New Roman" pitchFamily="18" charset="0"/>
                <a:sym typeface="Symbol" pitchFamily="18" charset="2"/>
              </a:rPr>
              <a:t> both quark and gluon </a:t>
            </a:r>
            <a:r>
              <a:rPr lang="en-US" sz="2400" dirty="0" err="1">
                <a:solidFill>
                  <a:schemeClr val="tx1"/>
                </a:solidFill>
                <a:latin typeface="Times New Roman" pitchFamily="18" charset="0"/>
                <a:ea typeface="ＭＳ Ｐゴシック" pitchFamily="34" charset="-128"/>
                <a:cs typeface="Times New Roman" pitchFamily="18" charset="0"/>
                <a:sym typeface="Symbol" pitchFamily="18" charset="2"/>
              </a:rPr>
              <a:t>Sivers</a:t>
            </a:r>
            <a:r>
              <a:rPr lang="en-US" sz="2400" dirty="0">
                <a:solidFill>
                  <a:schemeClr val="tx1"/>
                </a:solidFill>
                <a:latin typeface="Times New Roman" pitchFamily="18" charset="0"/>
                <a:ea typeface="ＭＳ Ｐゴシック" pitchFamily="34" charset="-128"/>
                <a:cs typeface="Times New Roman" pitchFamily="18" charset="0"/>
                <a:sym typeface="Symbol" pitchFamily="18" charset="2"/>
              </a:rPr>
              <a:t> effects much smaller in </a:t>
            </a:r>
            <a:r>
              <a:rPr lang="en-US" sz="2400" dirty="0" err="1">
                <a:solidFill>
                  <a:schemeClr val="tx1"/>
                </a:solidFill>
                <a:latin typeface="Times New Roman" pitchFamily="18" charset="0"/>
                <a:ea typeface="ＭＳ Ｐゴシック" pitchFamily="34" charset="-128"/>
                <a:cs typeface="Times New Roman" pitchFamily="18" charset="0"/>
                <a:sym typeface="Symbol" pitchFamily="18" charset="2"/>
              </a:rPr>
              <a:t>p+p</a:t>
            </a:r>
            <a:r>
              <a:rPr lang="en-US" sz="2400" dirty="0">
                <a:solidFill>
                  <a:schemeClr val="tx1"/>
                </a:solidFill>
                <a:latin typeface="Times New Roman" pitchFamily="18" charset="0"/>
                <a:ea typeface="ＭＳ Ｐゴシック" pitchFamily="34" charset="-128"/>
                <a:cs typeface="Times New Roman" pitchFamily="18" charset="0"/>
                <a:sym typeface="Symbol" pitchFamily="18" charset="2"/>
              </a:rPr>
              <a:t>  </a:t>
            </a:r>
            <a:r>
              <a:rPr lang="en-US" sz="2400" dirty="0" err="1">
                <a:solidFill>
                  <a:schemeClr val="tx1"/>
                </a:solidFill>
                <a:latin typeface="Times New Roman" pitchFamily="18" charset="0"/>
                <a:ea typeface="ＭＳ Ｐゴシック" pitchFamily="34" charset="-128"/>
                <a:cs typeface="Times New Roman" pitchFamily="18" charset="0"/>
                <a:sym typeface="Symbol" pitchFamily="18" charset="2"/>
              </a:rPr>
              <a:t>dijets</a:t>
            </a:r>
            <a:r>
              <a:rPr lang="en-US" sz="2400" dirty="0">
                <a:solidFill>
                  <a:schemeClr val="tx1"/>
                </a:solidFill>
                <a:latin typeface="Times New Roman" pitchFamily="18" charset="0"/>
                <a:ea typeface="ＭＳ Ｐゴシック" pitchFamily="34" charset="-128"/>
                <a:cs typeface="Times New Roman" pitchFamily="18" charset="0"/>
                <a:sym typeface="Symbol" pitchFamily="18" charset="2"/>
              </a:rPr>
              <a:t> than in HERMES </a:t>
            </a:r>
            <a:r>
              <a:rPr lang="en-US" sz="2400" dirty="0" smtClean="0">
                <a:latin typeface="Times New Roman" pitchFamily="18" charset="0"/>
                <a:ea typeface="ＭＳ Ｐゴシック" pitchFamily="34" charset="-128"/>
                <a:cs typeface="Times New Roman" pitchFamily="18" charset="0"/>
                <a:sym typeface="Symbol" pitchFamily="18" charset="2"/>
              </a:rPr>
              <a:t>semi-inclusive </a:t>
            </a:r>
            <a:r>
              <a:rPr lang="en-US" sz="2400" dirty="0" smtClean="0">
                <a:solidFill>
                  <a:schemeClr val="tx1"/>
                </a:solidFill>
                <a:latin typeface="Times New Roman" pitchFamily="18" charset="0"/>
                <a:ea typeface="ＭＳ Ｐゴシック" pitchFamily="34" charset="-128"/>
                <a:cs typeface="Times New Roman" pitchFamily="18" charset="0"/>
                <a:sym typeface="Symbol" pitchFamily="18" charset="2"/>
              </a:rPr>
              <a:t>DIS??</a:t>
            </a:r>
            <a:endParaRPr lang="en-US" sz="2400" dirty="0">
              <a:solidFill>
                <a:schemeClr val="tx1"/>
              </a:solidFill>
              <a:latin typeface="Times New Roman" pitchFamily="18" charset="0"/>
              <a:ea typeface="ＭＳ Ｐゴシック" pitchFamily="34" charset="-128"/>
              <a:cs typeface="Times New Roman" pitchFamily="18" charset="0"/>
              <a:sym typeface="Symbol" pitchFamily="18" charset="2"/>
            </a:endParaRPr>
          </a:p>
        </p:txBody>
      </p:sp>
      <p:sp>
        <p:nvSpPr>
          <p:cNvPr id="1447941" name="AutoShape 5"/>
          <p:cNvSpPr>
            <a:spLocks/>
          </p:cNvSpPr>
          <p:nvPr/>
        </p:nvSpPr>
        <p:spPr bwMode="auto">
          <a:xfrm rot="16200000">
            <a:off x="3517900" y="901700"/>
            <a:ext cx="203200" cy="1016000"/>
          </a:xfrm>
          <a:prstGeom prst="rightBrace">
            <a:avLst>
              <a:gd name="adj1" fmla="val 41667"/>
              <a:gd name="adj2" fmla="val 50000"/>
            </a:avLst>
          </a:prstGeom>
          <a:noFill/>
          <a:ln w="9525">
            <a:solidFill>
              <a:srgbClr val="FF0000"/>
            </a:solidFill>
            <a:round/>
            <a:headEnd/>
            <a:tailEnd/>
          </a:ln>
          <a:effectLst/>
        </p:spPr>
        <p:txBody>
          <a:bodyPr wrap="none" anchor="ctr"/>
          <a:lstStyle/>
          <a:p>
            <a:endParaRPr lang="en-US"/>
          </a:p>
        </p:txBody>
      </p:sp>
      <p:grpSp>
        <p:nvGrpSpPr>
          <p:cNvPr id="2" name="Group 11"/>
          <p:cNvGrpSpPr>
            <a:grpSpLocks/>
          </p:cNvGrpSpPr>
          <p:nvPr/>
        </p:nvGrpSpPr>
        <p:grpSpPr bwMode="auto">
          <a:xfrm>
            <a:off x="381000" y="2590800"/>
            <a:ext cx="1257300" cy="669925"/>
            <a:chOff x="4525" y="3840"/>
            <a:chExt cx="850" cy="413"/>
          </a:xfrm>
        </p:grpSpPr>
        <p:sp>
          <p:nvSpPr>
            <p:cNvPr id="1447948" name="AutoShape 12"/>
            <p:cNvSpPr>
              <a:spLocks noChangeArrowheads="1"/>
            </p:cNvSpPr>
            <p:nvPr/>
          </p:nvSpPr>
          <p:spPr bwMode="auto">
            <a:xfrm>
              <a:off x="4525" y="3840"/>
              <a:ext cx="468" cy="413"/>
            </a:xfrm>
            <a:prstGeom prst="star5">
              <a:avLst/>
            </a:prstGeom>
            <a:solidFill>
              <a:srgbClr val="FF0000"/>
            </a:solidFill>
            <a:ln w="9525">
              <a:solidFill>
                <a:srgbClr val="FF0000"/>
              </a:solidFill>
              <a:miter lim="800000"/>
              <a:headEnd type="none" w="sm" len="sm"/>
              <a:tailEnd type="none" w="sm" len="sm"/>
            </a:ln>
            <a:effectLst/>
          </p:spPr>
          <p:txBody>
            <a:bodyPr wrap="none" anchor="ctr"/>
            <a:lstStyle/>
            <a:p>
              <a:endParaRPr lang="en-US" b="1" i="1">
                <a:solidFill>
                  <a:schemeClr val="tx1"/>
                </a:solidFill>
                <a:latin typeface="Arial" charset="0"/>
                <a:ea typeface="ＭＳ Ｐゴシック" pitchFamily="34" charset="-128"/>
              </a:endParaRPr>
            </a:p>
          </p:txBody>
        </p:sp>
        <p:sp>
          <p:nvSpPr>
            <p:cNvPr id="1447949" name="Text Box 13"/>
            <p:cNvSpPr txBox="1">
              <a:spLocks noChangeArrowheads="1"/>
            </p:cNvSpPr>
            <p:nvPr/>
          </p:nvSpPr>
          <p:spPr bwMode="auto">
            <a:xfrm>
              <a:off x="4689" y="3953"/>
              <a:ext cx="686" cy="282"/>
            </a:xfrm>
            <a:prstGeom prst="rect">
              <a:avLst/>
            </a:prstGeom>
            <a:noFill/>
            <a:ln w="12700">
              <a:noFill/>
              <a:miter lim="800000"/>
              <a:headEnd type="none" w="sm" len="sm"/>
              <a:tailEnd type="none" w="sm" len="sm"/>
            </a:ln>
            <a:effectLst/>
          </p:spPr>
          <p:txBody>
            <a:bodyPr wrap="none">
              <a:spAutoFit/>
            </a:bodyPr>
            <a:lstStyle/>
            <a:p>
              <a:pPr algn="l"/>
              <a:r>
                <a:rPr lang="en-US" b="1" i="1">
                  <a:solidFill>
                    <a:schemeClr val="accent2"/>
                  </a:solidFill>
                  <a:effectLst>
                    <a:outerShdw blurRad="38100" dist="38100" dir="2700000" algn="tl">
                      <a:srgbClr val="000000"/>
                    </a:outerShdw>
                  </a:effectLst>
                  <a:latin typeface="Helvetica" pitchFamily="34" charset="0"/>
                  <a:ea typeface="ＭＳ Ｐゴシック" pitchFamily="34" charset="-128"/>
                </a:rPr>
                <a:t>STAR</a:t>
              </a:r>
            </a:p>
          </p:txBody>
        </p:sp>
      </p:grpSp>
      <p:sp>
        <p:nvSpPr>
          <p:cNvPr id="1447950" name="Rectangle 14"/>
          <p:cNvSpPr>
            <a:spLocks noChangeArrowheads="1"/>
          </p:cNvSpPr>
          <p:nvPr/>
        </p:nvSpPr>
        <p:spPr bwMode="auto">
          <a:xfrm>
            <a:off x="1981200" y="3625850"/>
            <a:ext cx="2590800" cy="609600"/>
          </a:xfrm>
          <a:prstGeom prst="rect">
            <a:avLst/>
          </a:prstGeom>
          <a:noFill/>
          <a:ln w="9525">
            <a:solidFill>
              <a:srgbClr val="FF0000"/>
            </a:solidFill>
            <a:miter lim="800000"/>
            <a:headEnd/>
            <a:tailEnd/>
          </a:ln>
          <a:effectLst/>
        </p:spPr>
        <p:txBody>
          <a:bodyPr wrap="none" anchor="ctr"/>
          <a:lstStyle/>
          <a:p>
            <a:endParaRPr lang="en-US"/>
          </a:p>
        </p:txBody>
      </p:sp>
      <p:sp>
        <p:nvSpPr>
          <p:cNvPr id="13" name="TextBox 12"/>
          <p:cNvSpPr txBox="1"/>
          <p:nvPr/>
        </p:nvSpPr>
        <p:spPr>
          <a:xfrm>
            <a:off x="5181600" y="1295400"/>
            <a:ext cx="3810001" cy="2246769"/>
          </a:xfrm>
          <a:prstGeom prst="rect">
            <a:avLst/>
          </a:prstGeom>
          <a:noFill/>
        </p:spPr>
        <p:txBody>
          <a:bodyPr wrap="square" rtlCol="0">
            <a:spAutoFit/>
          </a:bodyPr>
          <a:lstStyle/>
          <a:p>
            <a:r>
              <a:rPr lang="en-US" sz="2000" dirty="0" smtClean="0">
                <a:solidFill>
                  <a:schemeClr val="accent2">
                    <a:lumMod val="20000"/>
                    <a:lumOff val="80000"/>
                  </a:schemeClr>
                </a:solidFill>
              </a:rPr>
              <a:t>(Recall—</a:t>
            </a:r>
            <a:r>
              <a:rPr lang="en-US" sz="2000" dirty="0" err="1" smtClean="0">
                <a:solidFill>
                  <a:schemeClr val="accent2">
                    <a:lumMod val="20000"/>
                    <a:lumOff val="80000"/>
                  </a:schemeClr>
                </a:solidFill>
              </a:rPr>
              <a:t>Sivers</a:t>
            </a:r>
            <a:r>
              <a:rPr lang="en-US" sz="2000" dirty="0" smtClean="0">
                <a:solidFill>
                  <a:schemeClr val="accent2">
                    <a:lumMod val="20000"/>
                    <a:lumOff val="80000"/>
                  </a:schemeClr>
                </a:solidFill>
              </a:rPr>
              <a:t> function: a transverse-momentum-dependent </a:t>
            </a:r>
            <a:r>
              <a:rPr lang="en-US" sz="2000" dirty="0" err="1" smtClean="0">
                <a:solidFill>
                  <a:schemeClr val="accent2">
                    <a:lumMod val="20000"/>
                    <a:lumOff val="80000"/>
                  </a:schemeClr>
                </a:solidFill>
              </a:rPr>
              <a:t>parton</a:t>
            </a:r>
            <a:r>
              <a:rPr lang="en-US" sz="2000" dirty="0" smtClean="0">
                <a:solidFill>
                  <a:schemeClr val="accent2">
                    <a:lumMod val="20000"/>
                    <a:lumOff val="80000"/>
                  </a:schemeClr>
                </a:solidFill>
              </a:rPr>
              <a:t> distribution function (TMD) describing the correlation between the </a:t>
            </a:r>
            <a:r>
              <a:rPr lang="en-US" sz="2000" dirty="0" err="1" smtClean="0">
                <a:solidFill>
                  <a:schemeClr val="accent2">
                    <a:lumMod val="20000"/>
                    <a:lumOff val="80000"/>
                  </a:schemeClr>
                </a:solidFill>
              </a:rPr>
              <a:t>k</a:t>
            </a:r>
            <a:r>
              <a:rPr lang="en-US" sz="2000" baseline="-25000" dirty="0" err="1" smtClean="0">
                <a:solidFill>
                  <a:schemeClr val="accent2">
                    <a:lumMod val="20000"/>
                    <a:lumOff val="80000"/>
                  </a:schemeClr>
                </a:solidFill>
              </a:rPr>
              <a:t>T</a:t>
            </a:r>
            <a:r>
              <a:rPr lang="en-US" sz="2000" dirty="0" smtClean="0">
                <a:solidFill>
                  <a:schemeClr val="accent2">
                    <a:lumMod val="20000"/>
                    <a:lumOff val="80000"/>
                  </a:schemeClr>
                </a:solidFill>
              </a:rPr>
              <a:t> of a </a:t>
            </a:r>
            <a:r>
              <a:rPr lang="en-US" sz="2000" dirty="0" err="1" smtClean="0">
                <a:solidFill>
                  <a:schemeClr val="accent2">
                    <a:lumMod val="20000"/>
                    <a:lumOff val="80000"/>
                  </a:schemeClr>
                </a:solidFill>
              </a:rPr>
              <a:t>parton</a:t>
            </a:r>
            <a:r>
              <a:rPr lang="en-US" sz="2000" dirty="0" smtClean="0">
                <a:solidFill>
                  <a:schemeClr val="accent2">
                    <a:lumMod val="20000"/>
                    <a:lumOff val="80000"/>
                  </a:schemeClr>
                </a:solidFill>
              </a:rPr>
              <a:t> and the transverse spin of the parent proton)</a:t>
            </a:r>
            <a:endParaRPr lang="en-US" sz="2000" dirty="0">
              <a:solidFill>
                <a:schemeClr val="accent2">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47940"/>
                                        </p:tgtEl>
                                        <p:attrNameLst>
                                          <p:attrName>style.visibility</p:attrName>
                                        </p:attrNameLst>
                                      </p:cBhvr>
                                      <p:to>
                                        <p:strVal val="visible"/>
                                      </p:to>
                                    </p:set>
                                    <p:anim calcmode="lin" valueType="num">
                                      <p:cBhvr additive="base">
                                        <p:cTn id="7" dur="1000" fill="hold"/>
                                        <p:tgtEl>
                                          <p:spTgt spid="1447940"/>
                                        </p:tgtEl>
                                        <p:attrNameLst>
                                          <p:attrName>ppt_x</p:attrName>
                                        </p:attrNameLst>
                                      </p:cBhvr>
                                      <p:tavLst>
                                        <p:tav tm="0">
                                          <p:val>
                                            <p:strVal val="#ppt_x"/>
                                          </p:val>
                                        </p:tav>
                                        <p:tav tm="100000">
                                          <p:val>
                                            <p:strVal val="#ppt_x"/>
                                          </p:val>
                                        </p:tav>
                                      </p:tavLst>
                                    </p:anim>
                                    <p:anim calcmode="lin" valueType="num">
                                      <p:cBhvr additive="base">
                                        <p:cTn id="8" dur="1000" fill="hold"/>
                                        <p:tgtEl>
                                          <p:spTgt spid="1447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79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p:txBody>
          <a:bodyPr/>
          <a:lstStyle/>
          <a:p>
            <a:r>
              <a:rPr lang="en-US" smtClean="0"/>
              <a:t>C. Aidala, PHENIX Collaboration Meeting, January 2011</a:t>
            </a:r>
            <a:endParaRPr lang="en-US"/>
          </a:p>
        </p:txBody>
      </p:sp>
      <p:sp>
        <p:nvSpPr>
          <p:cNvPr id="19" name="Slide Number Placeholder 4"/>
          <p:cNvSpPr>
            <a:spLocks noGrp="1"/>
          </p:cNvSpPr>
          <p:nvPr>
            <p:ph type="sldNum" sz="quarter" idx="12"/>
          </p:nvPr>
        </p:nvSpPr>
        <p:spPr/>
        <p:txBody>
          <a:bodyPr/>
          <a:lstStyle/>
          <a:p>
            <a:fld id="{1C6D1D1D-D4E6-4669-8CCD-C4EE970304A6}" type="slidenum">
              <a:rPr lang="en-US"/>
              <a:pPr/>
              <a:t>8</a:t>
            </a:fld>
            <a:endParaRPr lang="en-US"/>
          </a:p>
        </p:txBody>
      </p:sp>
      <p:sp>
        <p:nvSpPr>
          <p:cNvPr id="1449986" name="Rectangle 2"/>
          <p:cNvSpPr>
            <a:spLocks noGrp="1" noChangeArrowheads="1"/>
          </p:cNvSpPr>
          <p:nvPr>
            <p:ph type="title"/>
          </p:nvPr>
        </p:nvSpPr>
        <p:spPr>
          <a:xfrm>
            <a:off x="457200" y="274638"/>
            <a:ext cx="8229600" cy="868362"/>
          </a:xfrm>
        </p:spPr>
        <p:txBody>
          <a:bodyPr/>
          <a:lstStyle/>
          <a:p>
            <a:r>
              <a:rPr lang="en-US" dirty="0"/>
              <a:t>Calculations for </a:t>
            </a:r>
            <a:r>
              <a:rPr lang="en-US" dirty="0" err="1"/>
              <a:t>p+p</a:t>
            </a:r>
            <a:r>
              <a:rPr lang="en-US" dirty="0"/>
              <a:t> revisited!</a:t>
            </a:r>
          </a:p>
        </p:txBody>
      </p:sp>
      <p:sp>
        <p:nvSpPr>
          <p:cNvPr id="1449987" name="Rectangle 3"/>
          <p:cNvSpPr>
            <a:spLocks noChangeArrowheads="1"/>
          </p:cNvSpPr>
          <p:nvPr/>
        </p:nvSpPr>
        <p:spPr bwMode="auto">
          <a:xfrm>
            <a:off x="117475" y="928688"/>
            <a:ext cx="8874125" cy="519112"/>
          </a:xfrm>
          <a:prstGeom prst="rect">
            <a:avLst/>
          </a:prstGeom>
          <a:noFill/>
          <a:ln w="9525">
            <a:noFill/>
            <a:miter lim="800000"/>
            <a:headEnd/>
            <a:tailEnd/>
          </a:ln>
          <a:effectLst/>
        </p:spPr>
        <p:txBody>
          <a:bodyPr wrap="none">
            <a:spAutoFit/>
          </a:bodyPr>
          <a:lstStyle/>
          <a:p>
            <a:r>
              <a:rPr lang="en-US" sz="2800" dirty="0" err="1">
                <a:solidFill>
                  <a:srgbClr val="FFFFCC"/>
                </a:solidFill>
                <a:latin typeface="Times New Roman" pitchFamily="18" charset="0"/>
                <a:cs typeface="Times New Roman" pitchFamily="18" charset="0"/>
              </a:rPr>
              <a:t>Bomhof</a:t>
            </a:r>
            <a:r>
              <a:rPr lang="en-US" sz="2800" dirty="0">
                <a:solidFill>
                  <a:srgbClr val="FFFFCC"/>
                </a:solidFill>
                <a:latin typeface="Times New Roman" pitchFamily="18" charset="0"/>
                <a:cs typeface="Times New Roman" pitchFamily="18" charset="0"/>
              </a:rPr>
              <a:t>, </a:t>
            </a:r>
            <a:r>
              <a:rPr lang="en-US" sz="2800" dirty="0" err="1">
                <a:solidFill>
                  <a:srgbClr val="FFFFCC"/>
                </a:solidFill>
                <a:latin typeface="Times New Roman" pitchFamily="18" charset="0"/>
                <a:cs typeface="Times New Roman" pitchFamily="18" charset="0"/>
              </a:rPr>
              <a:t>Mulders</a:t>
            </a:r>
            <a:r>
              <a:rPr lang="en-US" sz="2800" dirty="0">
                <a:solidFill>
                  <a:srgbClr val="FFFFCC"/>
                </a:solidFill>
                <a:latin typeface="Times New Roman" pitchFamily="18" charset="0"/>
                <a:cs typeface="Times New Roman" pitchFamily="18" charset="0"/>
              </a:rPr>
              <a:t>, </a:t>
            </a:r>
            <a:r>
              <a:rPr lang="en-US" sz="2800" dirty="0" err="1">
                <a:solidFill>
                  <a:srgbClr val="FFFFCC"/>
                </a:solidFill>
                <a:latin typeface="Times New Roman" pitchFamily="18" charset="0"/>
                <a:cs typeface="Times New Roman" pitchFamily="18" charset="0"/>
              </a:rPr>
              <a:t>Vogelsang</a:t>
            </a:r>
            <a:r>
              <a:rPr lang="en-US" sz="2800" dirty="0">
                <a:solidFill>
                  <a:srgbClr val="FFFFCC"/>
                </a:solidFill>
                <a:latin typeface="Times New Roman" pitchFamily="18" charset="0"/>
                <a:cs typeface="Times New Roman" pitchFamily="18" charset="0"/>
              </a:rPr>
              <a:t>, Yuan: PRD75, 074019 (2007)</a:t>
            </a:r>
          </a:p>
        </p:txBody>
      </p:sp>
      <p:sp>
        <p:nvSpPr>
          <p:cNvPr id="1449988" name="Text Box 4"/>
          <p:cNvSpPr txBox="1">
            <a:spLocks noChangeArrowheads="1"/>
          </p:cNvSpPr>
          <p:nvPr/>
        </p:nvSpPr>
        <p:spPr bwMode="auto">
          <a:xfrm>
            <a:off x="152400" y="3496270"/>
            <a:ext cx="3735388" cy="969496"/>
          </a:xfrm>
          <a:prstGeom prst="rect">
            <a:avLst/>
          </a:prstGeom>
          <a:noFill/>
          <a:ln w="9525">
            <a:solidFill>
              <a:srgbClr val="FF0000"/>
            </a:solidFill>
            <a:miter lim="800000"/>
            <a:headEnd/>
            <a:tailEnd/>
          </a:ln>
          <a:effectLst/>
        </p:spPr>
        <p:txBody>
          <a:bodyPr>
            <a:spAutoFit/>
          </a:bodyPr>
          <a:lstStyle/>
          <a:p>
            <a:r>
              <a:rPr lang="en-US" sz="1900" dirty="0">
                <a:solidFill>
                  <a:srgbClr val="FFFFCC"/>
                </a:solidFill>
              </a:rPr>
              <a:t>Initial- and final-state cancellations in </a:t>
            </a:r>
            <a:r>
              <a:rPr lang="en-US" sz="1900" dirty="0" err="1">
                <a:solidFill>
                  <a:srgbClr val="FFFFCC"/>
                </a:solidFill>
              </a:rPr>
              <a:t>p+p</a:t>
            </a:r>
            <a:r>
              <a:rPr lang="en-US" sz="1900" dirty="0">
                <a:solidFill>
                  <a:srgbClr val="FFFFCC"/>
                </a:solidFill>
              </a:rPr>
              <a:t> </a:t>
            </a:r>
            <a:r>
              <a:rPr lang="en-US" sz="1900" dirty="0">
                <a:solidFill>
                  <a:srgbClr val="FFFFCC"/>
                </a:solidFill>
                <a:sym typeface="Wingdings" pitchFamily="2" charset="2"/>
              </a:rPr>
              <a:t> </a:t>
            </a:r>
            <a:r>
              <a:rPr lang="en-US" sz="1900" dirty="0" err="1">
                <a:solidFill>
                  <a:srgbClr val="FFFFCC"/>
                </a:solidFill>
                <a:sym typeface="Wingdings" pitchFamily="2" charset="2"/>
              </a:rPr>
              <a:t>jet+jet</a:t>
            </a:r>
            <a:r>
              <a:rPr lang="en-US" sz="1900" dirty="0">
                <a:solidFill>
                  <a:srgbClr val="FFFFCC"/>
                </a:solidFill>
                <a:sym typeface="Wingdings" pitchFamily="2" charset="2"/>
              </a:rPr>
              <a:t> </a:t>
            </a:r>
            <a:r>
              <a:rPr lang="en-US" sz="1900" dirty="0">
                <a:solidFill>
                  <a:srgbClr val="FFFFCC"/>
                </a:solidFill>
              </a:rPr>
              <a:t>found to reduce expected </a:t>
            </a:r>
            <a:r>
              <a:rPr lang="en-US" sz="1900" dirty="0" err="1">
                <a:solidFill>
                  <a:srgbClr val="FFFFCC"/>
                </a:solidFill>
              </a:rPr>
              <a:t>dijet</a:t>
            </a:r>
            <a:r>
              <a:rPr lang="en-US" sz="1900" dirty="0">
                <a:solidFill>
                  <a:srgbClr val="FFFFCC"/>
                </a:solidFill>
              </a:rPr>
              <a:t> asymmetry at RHIC.</a:t>
            </a:r>
          </a:p>
        </p:txBody>
      </p:sp>
      <p:pic>
        <p:nvPicPr>
          <p:cNvPr id="1449989" name="Picture 5"/>
          <p:cNvPicPr>
            <a:picLocks noChangeAspect="1" noChangeArrowheads="1"/>
          </p:cNvPicPr>
          <p:nvPr/>
        </p:nvPicPr>
        <p:blipFill>
          <a:blip r:embed="rId3" cstate="print"/>
          <a:srcRect/>
          <a:stretch>
            <a:fillRect/>
          </a:stretch>
        </p:blipFill>
        <p:spPr bwMode="auto">
          <a:xfrm>
            <a:off x="3986213" y="2057400"/>
            <a:ext cx="4852987" cy="4114800"/>
          </a:xfrm>
          <a:prstGeom prst="rect">
            <a:avLst/>
          </a:prstGeom>
          <a:noFill/>
          <a:ln w="9525">
            <a:noFill/>
            <a:miter lim="800000"/>
            <a:headEnd/>
            <a:tailEnd/>
          </a:ln>
          <a:effectLst/>
        </p:spPr>
      </p:pic>
      <p:sp>
        <p:nvSpPr>
          <p:cNvPr id="1449990" name="Text Box 6"/>
          <p:cNvSpPr txBox="1">
            <a:spLocks noChangeArrowheads="1"/>
          </p:cNvSpPr>
          <p:nvPr/>
        </p:nvSpPr>
        <p:spPr bwMode="auto">
          <a:xfrm>
            <a:off x="533400" y="4800600"/>
            <a:ext cx="3200400" cy="1384995"/>
          </a:xfrm>
          <a:prstGeom prst="rect">
            <a:avLst/>
          </a:prstGeom>
          <a:noFill/>
          <a:ln w="9525">
            <a:solidFill>
              <a:srgbClr val="0000FF"/>
            </a:solidFill>
            <a:miter lim="800000"/>
            <a:headEnd/>
            <a:tailEnd/>
          </a:ln>
          <a:effectLst/>
        </p:spPr>
        <p:txBody>
          <a:bodyPr>
            <a:spAutoFit/>
          </a:bodyPr>
          <a:lstStyle/>
          <a:p>
            <a:pPr algn="l"/>
            <a:r>
              <a:rPr lang="en-US" sz="2100" dirty="0">
                <a:solidFill>
                  <a:srgbClr val="FFFFCC"/>
                </a:solidFill>
              </a:rPr>
              <a:t>Prediction for </a:t>
            </a:r>
            <a:r>
              <a:rPr lang="en-US" sz="2100" dirty="0" err="1">
                <a:solidFill>
                  <a:srgbClr val="FFFFCC"/>
                </a:solidFill>
              </a:rPr>
              <a:t>dijet</a:t>
            </a:r>
            <a:r>
              <a:rPr lang="en-US" sz="2100" dirty="0">
                <a:solidFill>
                  <a:srgbClr val="FFFFCC"/>
                </a:solidFill>
              </a:rPr>
              <a:t> SSA if </a:t>
            </a:r>
            <a:r>
              <a:rPr lang="en-US" sz="2100" dirty="0" err="1">
                <a:solidFill>
                  <a:srgbClr val="FFFFCC"/>
                </a:solidFill>
              </a:rPr>
              <a:t>Sivers</a:t>
            </a:r>
            <a:r>
              <a:rPr lang="en-US" sz="2100" dirty="0">
                <a:solidFill>
                  <a:srgbClr val="FFFFCC"/>
                </a:solidFill>
              </a:rPr>
              <a:t> contributions were same as for </a:t>
            </a:r>
            <a:r>
              <a:rPr lang="en-US" sz="2100" dirty="0" err="1">
                <a:solidFill>
                  <a:srgbClr val="FFFFCC"/>
                </a:solidFill>
              </a:rPr>
              <a:t>Drell</a:t>
            </a:r>
            <a:r>
              <a:rPr lang="en-US" sz="2100" dirty="0">
                <a:solidFill>
                  <a:srgbClr val="FFFFCC"/>
                </a:solidFill>
              </a:rPr>
              <a:t>-Yan </a:t>
            </a:r>
            <a:r>
              <a:rPr lang="en-US" sz="2100" dirty="0" smtClean="0">
                <a:solidFill>
                  <a:srgbClr val="FFFFCC"/>
                </a:solidFill>
              </a:rPr>
              <a:t>(initial-state interactions)</a:t>
            </a:r>
            <a:endParaRPr lang="en-US" sz="2100" dirty="0">
              <a:solidFill>
                <a:srgbClr val="FFFFCC"/>
              </a:solidFill>
            </a:endParaRPr>
          </a:p>
        </p:txBody>
      </p:sp>
      <p:sp>
        <p:nvSpPr>
          <p:cNvPr id="1449991" name="Text Box 7"/>
          <p:cNvSpPr txBox="1">
            <a:spLocks noChangeArrowheads="1"/>
          </p:cNvSpPr>
          <p:nvPr/>
        </p:nvSpPr>
        <p:spPr bwMode="auto">
          <a:xfrm>
            <a:off x="533400" y="1905000"/>
            <a:ext cx="3200400" cy="1384995"/>
          </a:xfrm>
          <a:prstGeom prst="rect">
            <a:avLst/>
          </a:prstGeom>
          <a:noFill/>
          <a:ln w="9525">
            <a:solidFill>
              <a:srgbClr val="0000FF"/>
            </a:solidFill>
            <a:miter lim="800000"/>
            <a:headEnd/>
            <a:tailEnd/>
          </a:ln>
          <a:effectLst/>
        </p:spPr>
        <p:txBody>
          <a:bodyPr>
            <a:spAutoFit/>
          </a:bodyPr>
          <a:lstStyle/>
          <a:p>
            <a:pPr algn="l"/>
            <a:r>
              <a:rPr lang="en-US" sz="2100" dirty="0">
                <a:solidFill>
                  <a:srgbClr val="FFFFCC"/>
                </a:solidFill>
              </a:rPr>
              <a:t>Prediction for </a:t>
            </a:r>
            <a:r>
              <a:rPr lang="en-US" sz="2100" dirty="0" err="1">
                <a:solidFill>
                  <a:srgbClr val="FFFFCC"/>
                </a:solidFill>
              </a:rPr>
              <a:t>dijet</a:t>
            </a:r>
            <a:r>
              <a:rPr lang="en-US" sz="2100" dirty="0">
                <a:solidFill>
                  <a:srgbClr val="FFFFCC"/>
                </a:solidFill>
              </a:rPr>
              <a:t> SSA if </a:t>
            </a:r>
            <a:r>
              <a:rPr lang="en-US" sz="2100" dirty="0" err="1">
                <a:solidFill>
                  <a:srgbClr val="FFFFCC"/>
                </a:solidFill>
              </a:rPr>
              <a:t>Sivers</a:t>
            </a:r>
            <a:r>
              <a:rPr lang="en-US" sz="2100" dirty="0">
                <a:solidFill>
                  <a:srgbClr val="FFFFCC"/>
                </a:solidFill>
              </a:rPr>
              <a:t> contributions were same as for SIDIS </a:t>
            </a:r>
            <a:r>
              <a:rPr lang="en-US" sz="2100" dirty="0" smtClean="0">
                <a:solidFill>
                  <a:srgbClr val="FFFFCC"/>
                </a:solidFill>
              </a:rPr>
              <a:t>(final-state interactions)</a:t>
            </a:r>
            <a:endParaRPr lang="en-US" sz="2100" dirty="0">
              <a:solidFill>
                <a:srgbClr val="FFFFCC"/>
              </a:solidFill>
            </a:endParaRPr>
          </a:p>
        </p:txBody>
      </p:sp>
      <p:sp>
        <p:nvSpPr>
          <p:cNvPr id="1449992" name="Line 8"/>
          <p:cNvSpPr>
            <a:spLocks noChangeShapeType="1"/>
          </p:cNvSpPr>
          <p:nvPr/>
        </p:nvSpPr>
        <p:spPr bwMode="auto">
          <a:xfrm flipV="1">
            <a:off x="3657600" y="4724400"/>
            <a:ext cx="1981200" cy="685800"/>
          </a:xfrm>
          <a:prstGeom prst="line">
            <a:avLst/>
          </a:prstGeom>
          <a:noFill/>
          <a:ln w="9525">
            <a:solidFill>
              <a:srgbClr val="0000FF"/>
            </a:solidFill>
            <a:round/>
            <a:headEnd/>
            <a:tailEnd type="triangle" w="med" len="med"/>
          </a:ln>
          <a:effectLst/>
        </p:spPr>
        <p:txBody>
          <a:bodyPr/>
          <a:lstStyle/>
          <a:p>
            <a:endParaRPr lang="en-US"/>
          </a:p>
        </p:txBody>
      </p:sp>
      <p:sp>
        <p:nvSpPr>
          <p:cNvPr id="1449993" name="Line 9"/>
          <p:cNvSpPr>
            <a:spLocks noChangeShapeType="1"/>
          </p:cNvSpPr>
          <p:nvPr/>
        </p:nvSpPr>
        <p:spPr bwMode="auto">
          <a:xfrm>
            <a:off x="3505200" y="2667000"/>
            <a:ext cx="2438400" cy="1066800"/>
          </a:xfrm>
          <a:prstGeom prst="line">
            <a:avLst/>
          </a:prstGeom>
          <a:noFill/>
          <a:ln w="9525">
            <a:solidFill>
              <a:srgbClr val="0000FF"/>
            </a:solidFill>
            <a:round/>
            <a:headEnd/>
            <a:tailEnd type="triangle" w="med" len="med"/>
          </a:ln>
          <a:effectLst/>
        </p:spPr>
        <p:txBody>
          <a:bodyPr/>
          <a:lstStyle/>
          <a:p>
            <a:endParaRPr lang="en-US"/>
          </a:p>
        </p:txBody>
      </p:sp>
      <p:sp>
        <p:nvSpPr>
          <p:cNvPr id="1449994" name="Line 10"/>
          <p:cNvSpPr>
            <a:spLocks noChangeShapeType="1"/>
          </p:cNvSpPr>
          <p:nvPr/>
        </p:nvSpPr>
        <p:spPr bwMode="auto">
          <a:xfrm>
            <a:off x="3505200" y="4114800"/>
            <a:ext cx="1219200" cy="0"/>
          </a:xfrm>
          <a:prstGeom prst="line">
            <a:avLst/>
          </a:prstGeom>
          <a:noFill/>
          <a:ln w="9525">
            <a:solidFill>
              <a:srgbClr val="FF0000"/>
            </a:solidFill>
            <a:round/>
            <a:headEnd/>
            <a:tailEnd type="triangle" w="med" len="med"/>
          </a:ln>
          <a:effectLst/>
        </p:spPr>
        <p:txBody>
          <a:bodyPr/>
          <a:lstStyle/>
          <a:p>
            <a:endParaRPr lang="en-US"/>
          </a:p>
        </p:txBody>
      </p:sp>
      <p:pic>
        <p:nvPicPr>
          <p:cNvPr id="1449996" name="Picture 12"/>
          <p:cNvPicPr>
            <a:picLocks noChangeAspect="1"/>
          </p:cNvPicPr>
          <p:nvPr/>
        </p:nvPicPr>
        <p:blipFill>
          <a:blip r:embed="rId4" cstate="print"/>
          <a:srcRect/>
          <a:stretch>
            <a:fillRect/>
          </a:stretch>
        </p:blipFill>
        <p:spPr bwMode="auto">
          <a:xfrm>
            <a:off x="152400" y="1438275"/>
            <a:ext cx="5211763" cy="5114925"/>
          </a:xfrm>
          <a:prstGeom prst="rect">
            <a:avLst/>
          </a:prstGeom>
          <a:noFill/>
          <a:ln w="25400">
            <a:noFill/>
            <a:miter lim="800000"/>
            <a:headEnd/>
            <a:tailEnd/>
          </a:ln>
          <a:effectLst/>
        </p:spPr>
      </p:pic>
      <p:sp>
        <p:nvSpPr>
          <p:cNvPr id="1449997" name="Rectangle 13"/>
          <p:cNvSpPr>
            <a:spLocks noChangeArrowheads="1"/>
          </p:cNvSpPr>
          <p:nvPr/>
        </p:nvSpPr>
        <p:spPr bwMode="auto">
          <a:xfrm>
            <a:off x="5410200" y="5758934"/>
            <a:ext cx="2170787" cy="369332"/>
          </a:xfrm>
          <a:prstGeom prst="rect">
            <a:avLst/>
          </a:prstGeom>
          <a:noFill/>
          <a:ln w="9525">
            <a:noFill/>
            <a:miter lim="800000"/>
            <a:headEnd/>
            <a:tailEnd/>
          </a:ln>
          <a:effectLst/>
        </p:spPr>
        <p:txBody>
          <a:bodyPr wrap="none" anchor="ctr">
            <a:spAutoFit/>
          </a:bodyPr>
          <a:lstStyle/>
          <a:p>
            <a:pPr algn="l"/>
            <a:r>
              <a:rPr lang="en-US" dirty="0">
                <a:solidFill>
                  <a:srgbClr val="FFFFCC"/>
                </a:solidFill>
              </a:rPr>
              <a:t>PRL99, 14003 (2007) </a:t>
            </a:r>
          </a:p>
        </p:txBody>
      </p:sp>
      <p:sp>
        <p:nvSpPr>
          <p:cNvPr id="1449995" name="Text Box 11"/>
          <p:cNvSpPr txBox="1">
            <a:spLocks noChangeArrowheads="1"/>
          </p:cNvSpPr>
          <p:nvPr/>
        </p:nvSpPr>
        <p:spPr bwMode="auto">
          <a:xfrm>
            <a:off x="3657600" y="1828800"/>
            <a:ext cx="5281613" cy="1384995"/>
          </a:xfrm>
          <a:prstGeom prst="rect">
            <a:avLst/>
          </a:prstGeom>
          <a:solidFill>
            <a:srgbClr val="00FFFF"/>
          </a:solidFill>
          <a:ln w="9525">
            <a:solidFill>
              <a:schemeClr val="tx1"/>
            </a:solidFill>
            <a:miter lim="800000"/>
            <a:headEnd/>
            <a:tailEnd/>
          </a:ln>
          <a:effectLst/>
        </p:spPr>
        <p:txBody>
          <a:bodyPr>
            <a:spAutoFit/>
          </a:bodyPr>
          <a:lstStyle/>
          <a:p>
            <a:r>
              <a:rPr lang="en-US" sz="2800" i="1" dirty="0" smtClean="0">
                <a:solidFill>
                  <a:schemeClr val="tx1"/>
                </a:solidFill>
                <a:latin typeface="Times New Roman" pitchFamily="18" charset="0"/>
                <a:cs typeface="Times New Roman" pitchFamily="18" charset="0"/>
              </a:rPr>
              <a:t>Conclusion: Asymmetries </a:t>
            </a:r>
            <a:r>
              <a:rPr lang="en-US" sz="2800" i="1" dirty="0">
                <a:solidFill>
                  <a:schemeClr val="tx1"/>
                </a:solidFill>
                <a:latin typeface="Times New Roman" pitchFamily="18" charset="0"/>
                <a:cs typeface="Times New Roman" pitchFamily="18" charset="0"/>
              </a:rPr>
              <a:t>observed at STAR </a:t>
            </a:r>
            <a:r>
              <a:rPr lang="en-US" sz="2800" i="1" dirty="0" smtClean="0">
                <a:solidFill>
                  <a:schemeClr val="tx1"/>
                </a:solidFill>
                <a:latin typeface="Times New Roman" pitchFamily="18" charset="0"/>
                <a:cs typeface="Times New Roman" pitchFamily="18" charset="0"/>
              </a:rPr>
              <a:t>not inconsistent </a:t>
            </a:r>
            <a:r>
              <a:rPr lang="en-US" sz="2800" i="1" dirty="0">
                <a:solidFill>
                  <a:schemeClr val="tx1"/>
                </a:solidFill>
                <a:latin typeface="Times New Roman" pitchFamily="18" charset="0"/>
                <a:cs typeface="Times New Roman" pitchFamily="18" charset="0"/>
              </a:rPr>
              <a:t>with SIDIS </a:t>
            </a:r>
            <a:r>
              <a:rPr lang="en-US" sz="2800" i="1" dirty="0" smtClean="0">
                <a:solidFill>
                  <a:schemeClr val="tx1"/>
                </a:solidFill>
                <a:latin typeface="Times New Roman" pitchFamily="18" charset="0"/>
                <a:cs typeface="Times New Roman" pitchFamily="18" charset="0"/>
              </a:rPr>
              <a:t>results</a:t>
            </a:r>
            <a:endParaRPr lang="en-US" sz="2800" i="1" dirty="0">
              <a:solidFill>
                <a:schemeClr val="tx1"/>
              </a:solidFill>
              <a:latin typeface="Times New Roman" pitchFamily="18" charset="0"/>
              <a:cs typeface="Times New Roman" pitchFamily="18" charset="0"/>
            </a:endParaRPr>
          </a:p>
        </p:txBody>
      </p:sp>
      <p:grpSp>
        <p:nvGrpSpPr>
          <p:cNvPr id="2" name="Group 15"/>
          <p:cNvGrpSpPr>
            <a:grpSpLocks/>
          </p:cNvGrpSpPr>
          <p:nvPr/>
        </p:nvGrpSpPr>
        <p:grpSpPr bwMode="auto">
          <a:xfrm>
            <a:off x="5562600" y="4892675"/>
            <a:ext cx="1257300" cy="669925"/>
            <a:chOff x="4525" y="3840"/>
            <a:chExt cx="850" cy="413"/>
          </a:xfrm>
        </p:grpSpPr>
        <p:sp>
          <p:nvSpPr>
            <p:cNvPr id="1450000" name="AutoShape 16"/>
            <p:cNvSpPr>
              <a:spLocks noChangeArrowheads="1"/>
            </p:cNvSpPr>
            <p:nvPr/>
          </p:nvSpPr>
          <p:spPr bwMode="auto">
            <a:xfrm>
              <a:off x="4525" y="3840"/>
              <a:ext cx="468" cy="413"/>
            </a:xfrm>
            <a:prstGeom prst="star5">
              <a:avLst/>
            </a:prstGeom>
            <a:solidFill>
              <a:srgbClr val="FF0000"/>
            </a:solidFill>
            <a:ln w="9525">
              <a:solidFill>
                <a:srgbClr val="FF0000"/>
              </a:solidFill>
              <a:miter lim="800000"/>
              <a:headEnd type="none" w="sm" len="sm"/>
              <a:tailEnd type="none" w="sm" len="sm"/>
            </a:ln>
            <a:effectLst/>
          </p:spPr>
          <p:txBody>
            <a:bodyPr wrap="none" anchor="ctr"/>
            <a:lstStyle/>
            <a:p>
              <a:endParaRPr lang="en-US" b="1" i="1">
                <a:solidFill>
                  <a:schemeClr val="tx1"/>
                </a:solidFill>
                <a:latin typeface="Arial" charset="0"/>
                <a:ea typeface="ＭＳ Ｐゴシック" pitchFamily="34" charset="-128"/>
              </a:endParaRPr>
            </a:p>
          </p:txBody>
        </p:sp>
        <p:sp>
          <p:nvSpPr>
            <p:cNvPr id="1450001" name="Text Box 17"/>
            <p:cNvSpPr txBox="1">
              <a:spLocks noChangeArrowheads="1"/>
            </p:cNvSpPr>
            <p:nvPr/>
          </p:nvSpPr>
          <p:spPr bwMode="auto">
            <a:xfrm>
              <a:off x="4689" y="3953"/>
              <a:ext cx="686" cy="282"/>
            </a:xfrm>
            <a:prstGeom prst="rect">
              <a:avLst/>
            </a:prstGeom>
            <a:noFill/>
            <a:ln w="12700">
              <a:noFill/>
              <a:miter lim="800000"/>
              <a:headEnd type="none" w="sm" len="sm"/>
              <a:tailEnd type="none" w="sm" len="sm"/>
            </a:ln>
            <a:effectLst/>
          </p:spPr>
          <p:txBody>
            <a:bodyPr wrap="none">
              <a:spAutoFit/>
            </a:bodyPr>
            <a:lstStyle/>
            <a:p>
              <a:pPr algn="l"/>
              <a:r>
                <a:rPr lang="en-US" b="1" i="1">
                  <a:solidFill>
                    <a:schemeClr val="accent2"/>
                  </a:solidFill>
                  <a:effectLst>
                    <a:outerShdw blurRad="38100" dist="38100" dir="2700000" algn="tl">
                      <a:srgbClr val="000000"/>
                    </a:outerShdw>
                  </a:effectLst>
                  <a:latin typeface="Helvetica" pitchFamily="34" charset="0"/>
                  <a:ea typeface="ＭＳ Ｐゴシック" pitchFamily="34" charset="-128"/>
                </a:rPr>
                <a:t>STAR</a:t>
              </a:r>
            </a:p>
          </p:txBody>
        </p:sp>
      </p:grpSp>
      <p:sp>
        <p:nvSpPr>
          <p:cNvPr id="20" name="Text Box 11"/>
          <p:cNvSpPr txBox="1">
            <a:spLocks noChangeArrowheads="1"/>
          </p:cNvSpPr>
          <p:nvPr/>
        </p:nvSpPr>
        <p:spPr bwMode="auto">
          <a:xfrm>
            <a:off x="3657600" y="3491805"/>
            <a:ext cx="5281613" cy="1815882"/>
          </a:xfrm>
          <a:prstGeom prst="rect">
            <a:avLst/>
          </a:prstGeom>
          <a:solidFill>
            <a:srgbClr val="00FFFF"/>
          </a:solidFill>
          <a:ln w="9525">
            <a:solidFill>
              <a:schemeClr val="tx1"/>
            </a:solidFill>
            <a:miter lim="800000"/>
            <a:headEnd/>
            <a:tailEnd/>
          </a:ln>
          <a:effectLst/>
        </p:spPr>
        <p:txBody>
          <a:bodyPr>
            <a:spAutoFit/>
          </a:bodyPr>
          <a:lstStyle/>
          <a:p>
            <a:r>
              <a:rPr lang="en-US" sz="2800" i="1" dirty="0" smtClean="0">
                <a:solidFill>
                  <a:schemeClr val="tx1"/>
                </a:solidFill>
                <a:latin typeface="Times New Roman" pitchFamily="18" charset="0"/>
                <a:cs typeface="Times New Roman" pitchFamily="18" charset="0"/>
              </a:rPr>
              <a:t>Complex </a:t>
            </a:r>
            <a:r>
              <a:rPr lang="en-US" sz="2800" i="1" dirty="0" err="1" smtClean="0">
                <a:solidFill>
                  <a:schemeClr val="tx1"/>
                </a:solidFill>
                <a:latin typeface="Times New Roman" pitchFamily="18" charset="0"/>
                <a:cs typeface="Times New Roman" pitchFamily="18" charset="0"/>
              </a:rPr>
              <a:t>p+p</a:t>
            </a:r>
            <a:r>
              <a:rPr lang="en-US" sz="2800" i="1" dirty="0" smtClean="0">
                <a:solidFill>
                  <a:schemeClr val="tx1"/>
                </a:solidFill>
                <a:latin typeface="Times New Roman" pitchFamily="18" charset="0"/>
                <a:cs typeface="Times New Roman" pitchFamily="18" charset="0"/>
              </a:rPr>
              <a:t> data pushes theorists to think harder (and think again)!</a:t>
            </a:r>
          </a:p>
          <a:p>
            <a:r>
              <a:rPr lang="en-US" sz="2800" i="1" dirty="0" smtClean="0">
                <a:solidFill>
                  <a:schemeClr val="tx1"/>
                </a:solidFill>
                <a:latin typeface="Times New Roman" pitchFamily="18" charset="0"/>
                <a:cs typeface="Times New Roman" pitchFamily="18" charset="0"/>
              </a:rPr>
              <a:t>Interplay between DIS and </a:t>
            </a:r>
            <a:r>
              <a:rPr lang="en-US" sz="2800" i="1" dirty="0" err="1" smtClean="0">
                <a:solidFill>
                  <a:schemeClr val="tx1"/>
                </a:solidFill>
                <a:latin typeface="Times New Roman" pitchFamily="18" charset="0"/>
                <a:cs typeface="Times New Roman" pitchFamily="18" charset="0"/>
              </a:rPr>
              <a:t>p+p</a:t>
            </a:r>
            <a:r>
              <a:rPr lang="en-US" sz="2800" i="1" dirty="0" smtClean="0">
                <a:latin typeface="Times New Roman" pitchFamily="18" charset="0"/>
                <a:cs typeface="Times New Roman" pitchFamily="18" charset="0"/>
              </a:rPr>
              <a:t>, between theory and experiment.</a:t>
            </a:r>
            <a:endParaRPr lang="en-US" sz="2800" i="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449989"/>
                                        </p:tgtEl>
                                      </p:cBhvr>
                                    </p:animEffect>
                                    <p:set>
                                      <p:cBhvr>
                                        <p:cTn id="7" dur="1" fill="hold">
                                          <p:stCondLst>
                                            <p:cond delay="499"/>
                                          </p:stCondLst>
                                        </p:cTn>
                                        <p:tgtEl>
                                          <p:spTgt spid="1449989"/>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449993"/>
                                        </p:tgtEl>
                                      </p:cBhvr>
                                    </p:animEffect>
                                    <p:set>
                                      <p:cBhvr>
                                        <p:cTn id="10" dur="1" fill="hold">
                                          <p:stCondLst>
                                            <p:cond delay="499"/>
                                          </p:stCondLst>
                                        </p:cTn>
                                        <p:tgtEl>
                                          <p:spTgt spid="1449993"/>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1449992"/>
                                        </p:tgtEl>
                                      </p:cBhvr>
                                    </p:animEffect>
                                    <p:set>
                                      <p:cBhvr>
                                        <p:cTn id="13" dur="1" fill="hold">
                                          <p:stCondLst>
                                            <p:cond delay="499"/>
                                          </p:stCondLst>
                                        </p:cTn>
                                        <p:tgtEl>
                                          <p:spTgt spid="1449992"/>
                                        </p:tgtEl>
                                        <p:attrNameLst>
                                          <p:attrName>style.visibility</p:attrName>
                                        </p:attrNameLst>
                                      </p:cBhvr>
                                      <p:to>
                                        <p:strVal val="hidden"/>
                                      </p:to>
                                    </p:se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1449996"/>
                                        </p:tgtEl>
                                        <p:attrNameLst>
                                          <p:attrName>style.visibility</p:attrName>
                                        </p:attrNameLst>
                                      </p:cBhvr>
                                      <p:to>
                                        <p:strVal val="visible"/>
                                      </p:to>
                                    </p:set>
                                    <p:animEffect transition="in" filter="blinds(horizontal)">
                                      <p:cBhvr>
                                        <p:cTn id="17" dur="500"/>
                                        <p:tgtEl>
                                          <p:spTgt spid="1449996"/>
                                        </p:tgtEl>
                                      </p:cBhvr>
                                    </p:animEffect>
                                  </p:childTnLst>
                                </p:cTn>
                              </p:par>
                              <p:par>
                                <p:cTn id="18" presetID="3"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49997"/>
                                        </p:tgtEl>
                                        <p:attrNameLst>
                                          <p:attrName>style.visibility</p:attrName>
                                        </p:attrNameLst>
                                      </p:cBhvr>
                                      <p:to>
                                        <p:strVal val="visible"/>
                                      </p:to>
                                    </p:set>
                                    <p:animEffect transition="in" filter="blinds(horizontal)">
                                      <p:cBhvr>
                                        <p:cTn id="23" dur="500"/>
                                        <p:tgtEl>
                                          <p:spTgt spid="1449997"/>
                                        </p:tgtEl>
                                      </p:cBhvr>
                                    </p:animEffect>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449995"/>
                                        </p:tgtEl>
                                        <p:attrNameLst>
                                          <p:attrName>style.visibility</p:attrName>
                                        </p:attrNameLst>
                                      </p:cBhvr>
                                      <p:to>
                                        <p:strVal val="visible"/>
                                      </p:to>
                                    </p:set>
                                    <p:anim calcmode="lin" valueType="num">
                                      <p:cBhvr additive="base">
                                        <p:cTn id="27" dur="500" fill="hold"/>
                                        <p:tgtEl>
                                          <p:spTgt spid="1449995"/>
                                        </p:tgtEl>
                                        <p:attrNameLst>
                                          <p:attrName>ppt_x</p:attrName>
                                        </p:attrNameLst>
                                      </p:cBhvr>
                                      <p:tavLst>
                                        <p:tav tm="0">
                                          <p:val>
                                            <p:strVal val="#ppt_x"/>
                                          </p:val>
                                        </p:tav>
                                        <p:tav tm="100000">
                                          <p:val>
                                            <p:strVal val="#ppt_x"/>
                                          </p:val>
                                        </p:tav>
                                      </p:tavLst>
                                    </p:anim>
                                    <p:anim calcmode="lin" valueType="num">
                                      <p:cBhvr additive="base">
                                        <p:cTn id="28" dur="500" fill="hold"/>
                                        <p:tgtEl>
                                          <p:spTgt spid="144999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9992" grpId="0" animBg="1"/>
      <p:bldP spid="1449993" grpId="0" animBg="1"/>
      <p:bldP spid="1449997" grpId="0"/>
      <p:bldP spid="1449995"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t>TMDs and universality:</a:t>
            </a:r>
            <a:br>
              <a:rPr lang="en-US" dirty="0" smtClean="0"/>
            </a:br>
            <a:r>
              <a:rPr lang="en-US" u="sng" dirty="0" smtClean="0"/>
              <a:t>Modified universality</a:t>
            </a:r>
            <a:r>
              <a:rPr lang="en-US" dirty="0" smtClean="0"/>
              <a:t> of T-Odd TMDs</a:t>
            </a:r>
            <a:br>
              <a:rPr lang="en-US" dirty="0" smtClean="0"/>
            </a:br>
            <a:endParaRPr lang="en-US" dirty="0"/>
          </a:p>
        </p:txBody>
      </p:sp>
      <p:sp>
        <p:nvSpPr>
          <p:cNvPr id="21" name="Footer Placeholder 2"/>
          <p:cNvSpPr>
            <a:spLocks noGrp="1"/>
          </p:cNvSpPr>
          <p:nvPr>
            <p:ph type="ftr" sz="quarter" idx="11"/>
          </p:nvPr>
        </p:nvSpPr>
        <p:spPr/>
        <p:txBody>
          <a:bodyPr/>
          <a:lstStyle/>
          <a:p>
            <a:r>
              <a:rPr lang="en-US" smtClean="0"/>
              <a:t>C. Aidala, PHENIX Collaboration Meeting, January 2011</a:t>
            </a:r>
            <a:endParaRPr lang="en-US" dirty="0"/>
          </a:p>
        </p:txBody>
      </p:sp>
      <p:sp>
        <p:nvSpPr>
          <p:cNvPr id="12" name="Slide Number Placeholder 11"/>
          <p:cNvSpPr>
            <a:spLocks noGrp="1"/>
          </p:cNvSpPr>
          <p:nvPr>
            <p:ph type="sldNum" sz="quarter" idx="12"/>
          </p:nvPr>
        </p:nvSpPr>
        <p:spPr/>
        <p:txBody>
          <a:bodyPr/>
          <a:lstStyle/>
          <a:p>
            <a:fld id="{83F159FB-7DEB-45DF-BF94-DE0F7425313E}" type="slidenum">
              <a:rPr lang="en-US" smtClean="0"/>
              <a:pPr/>
              <a:t>9</a:t>
            </a:fld>
            <a:endParaRPr lang="en-US"/>
          </a:p>
        </p:txBody>
      </p:sp>
      <p:sp>
        <p:nvSpPr>
          <p:cNvPr id="1563652" name="Text Box 4"/>
          <p:cNvSpPr txBox="1">
            <a:spLocks noChangeArrowheads="1"/>
          </p:cNvSpPr>
          <p:nvPr/>
        </p:nvSpPr>
        <p:spPr bwMode="auto">
          <a:xfrm>
            <a:off x="1066800" y="1748135"/>
            <a:ext cx="3017298" cy="369332"/>
          </a:xfrm>
          <a:prstGeom prst="rect">
            <a:avLst/>
          </a:prstGeom>
          <a:noFill/>
          <a:ln w="28575">
            <a:solidFill>
              <a:srgbClr val="0000FF"/>
            </a:solidFill>
            <a:miter lim="800000"/>
            <a:headEnd/>
            <a:tailEnd/>
          </a:ln>
          <a:effectLst/>
        </p:spPr>
        <p:txBody>
          <a:bodyPr wrap="square">
            <a:spAutoFit/>
          </a:bodyPr>
          <a:lstStyle/>
          <a:p>
            <a:pPr algn="l"/>
            <a:r>
              <a:rPr lang="en-US" b="1" dirty="0">
                <a:solidFill>
                  <a:srgbClr val="FFFFCC"/>
                </a:solidFill>
                <a:latin typeface="Times" charset="0"/>
              </a:rPr>
              <a:t>DIS: </a:t>
            </a:r>
            <a:r>
              <a:rPr lang="en-US" b="1" dirty="0" smtClean="0">
                <a:solidFill>
                  <a:srgbClr val="FFFFCC"/>
                </a:solidFill>
                <a:latin typeface="Times" charset="0"/>
              </a:rPr>
              <a:t>attractive FSI</a:t>
            </a:r>
            <a:endParaRPr lang="en-US" b="1" dirty="0">
              <a:solidFill>
                <a:srgbClr val="FFFFCC"/>
              </a:solidFill>
              <a:latin typeface="Times" charset="0"/>
            </a:endParaRPr>
          </a:p>
        </p:txBody>
      </p:sp>
      <p:sp>
        <p:nvSpPr>
          <p:cNvPr id="1563653" name="Text Box 5"/>
          <p:cNvSpPr txBox="1">
            <a:spLocks noChangeArrowheads="1"/>
          </p:cNvSpPr>
          <p:nvPr/>
        </p:nvSpPr>
        <p:spPr bwMode="auto">
          <a:xfrm>
            <a:off x="4800600" y="1752600"/>
            <a:ext cx="3378199" cy="369332"/>
          </a:xfrm>
          <a:prstGeom prst="rect">
            <a:avLst/>
          </a:prstGeom>
          <a:noFill/>
          <a:ln w="28575">
            <a:solidFill>
              <a:srgbClr val="0000FF"/>
            </a:solidFill>
            <a:miter lim="800000"/>
            <a:headEnd/>
            <a:tailEnd/>
          </a:ln>
          <a:effectLst/>
        </p:spPr>
        <p:txBody>
          <a:bodyPr wrap="square">
            <a:spAutoFit/>
          </a:bodyPr>
          <a:lstStyle/>
          <a:p>
            <a:pPr algn="l"/>
            <a:r>
              <a:rPr lang="en-US" b="1" dirty="0" err="1">
                <a:solidFill>
                  <a:srgbClr val="FFFFCC"/>
                </a:solidFill>
                <a:latin typeface="Times" charset="0"/>
              </a:rPr>
              <a:t>Drell</a:t>
            </a:r>
            <a:r>
              <a:rPr lang="en-US" b="1" dirty="0">
                <a:solidFill>
                  <a:srgbClr val="FFFFCC"/>
                </a:solidFill>
                <a:latin typeface="Times" charset="0"/>
              </a:rPr>
              <a:t>-Yan: </a:t>
            </a:r>
            <a:r>
              <a:rPr lang="en-US" b="1" dirty="0" smtClean="0">
                <a:solidFill>
                  <a:srgbClr val="FFFFCC"/>
                </a:solidFill>
                <a:latin typeface="Times" charset="0"/>
              </a:rPr>
              <a:t>repulsive ISI</a:t>
            </a:r>
            <a:endParaRPr lang="en-US" b="1" dirty="0">
              <a:solidFill>
                <a:srgbClr val="FFFFCC"/>
              </a:solidFill>
              <a:latin typeface="Times" charset="0"/>
            </a:endParaRPr>
          </a:p>
        </p:txBody>
      </p:sp>
      <p:pic>
        <p:nvPicPr>
          <p:cNvPr id="1563655" name="Picture 7"/>
          <p:cNvPicPr>
            <a:picLocks noChangeAspect="1" noChangeArrowheads="1"/>
          </p:cNvPicPr>
          <p:nvPr/>
        </p:nvPicPr>
        <p:blipFill>
          <a:blip r:embed="rId3" cstate="print"/>
          <a:srcRect/>
          <a:stretch>
            <a:fillRect/>
          </a:stretch>
        </p:blipFill>
        <p:spPr bwMode="auto">
          <a:xfrm>
            <a:off x="762000" y="2487612"/>
            <a:ext cx="7556602" cy="2084388"/>
          </a:xfrm>
          <a:prstGeom prst="rect">
            <a:avLst/>
          </a:prstGeom>
          <a:noFill/>
          <a:ln w="9525">
            <a:noFill/>
            <a:miter lim="800000"/>
            <a:headEnd/>
            <a:tailEnd/>
          </a:ln>
          <a:effectLst/>
        </p:spPr>
      </p:pic>
      <p:pic>
        <p:nvPicPr>
          <p:cNvPr id="1563664" name="Picture 16"/>
          <p:cNvPicPr>
            <a:picLocks noChangeAspect="1" noChangeArrowheads="1"/>
          </p:cNvPicPr>
          <p:nvPr/>
        </p:nvPicPr>
        <p:blipFill>
          <a:blip r:embed="rId4" cstate="print"/>
          <a:srcRect/>
          <a:stretch>
            <a:fillRect/>
          </a:stretch>
        </p:blipFill>
        <p:spPr bwMode="auto">
          <a:xfrm>
            <a:off x="2329542" y="5270953"/>
            <a:ext cx="4419600" cy="436418"/>
          </a:xfrm>
          <a:prstGeom prst="rect">
            <a:avLst/>
          </a:prstGeom>
          <a:noFill/>
        </p:spPr>
      </p:pic>
      <p:sp>
        <p:nvSpPr>
          <p:cNvPr id="1563665" name="Text Box 17"/>
          <p:cNvSpPr txBox="1">
            <a:spLocks noChangeArrowheads="1"/>
          </p:cNvSpPr>
          <p:nvPr/>
        </p:nvSpPr>
        <p:spPr bwMode="auto">
          <a:xfrm>
            <a:off x="306388" y="5196114"/>
            <a:ext cx="1309013" cy="369332"/>
          </a:xfrm>
          <a:prstGeom prst="rect">
            <a:avLst/>
          </a:prstGeom>
          <a:noFill/>
          <a:ln w="9525">
            <a:noFill/>
            <a:miter lim="800000"/>
            <a:headEnd/>
            <a:tailEnd/>
          </a:ln>
          <a:effectLst/>
        </p:spPr>
        <p:txBody>
          <a:bodyPr wrap="none">
            <a:spAutoFit/>
          </a:bodyPr>
          <a:lstStyle/>
          <a:p>
            <a:pPr algn="l"/>
            <a:r>
              <a:rPr lang="en-US" b="1" dirty="0">
                <a:solidFill>
                  <a:srgbClr val="FFFFCC"/>
                </a:solidFill>
                <a:latin typeface="Times" charset="0"/>
              </a:rPr>
              <a:t>As a result:</a:t>
            </a:r>
          </a:p>
        </p:txBody>
      </p:sp>
      <p:sp>
        <p:nvSpPr>
          <p:cNvPr id="1563667" name="Rectangle 19"/>
          <p:cNvSpPr>
            <a:spLocks noChangeArrowheads="1"/>
          </p:cNvSpPr>
          <p:nvPr/>
        </p:nvSpPr>
        <p:spPr bwMode="auto">
          <a:xfrm>
            <a:off x="2133600" y="4953000"/>
            <a:ext cx="4800600" cy="1066800"/>
          </a:xfrm>
          <a:prstGeom prst="rect">
            <a:avLst/>
          </a:prstGeom>
          <a:noFill/>
          <a:ln w="38100">
            <a:solidFill>
              <a:srgbClr val="0000FF"/>
            </a:solidFill>
            <a:miter lim="800000"/>
            <a:headEnd/>
            <a:tailEnd/>
          </a:ln>
          <a:effectLst/>
        </p:spPr>
        <p:txBody>
          <a:bodyPr wrap="none" anchor="ctr"/>
          <a:lstStyle/>
          <a:p>
            <a:endParaRPr lang="en-US"/>
          </a:p>
        </p:txBody>
      </p:sp>
      <p:sp>
        <p:nvSpPr>
          <p:cNvPr id="11" name="Text Box 32"/>
          <p:cNvSpPr txBox="1">
            <a:spLocks noChangeArrowheads="1"/>
          </p:cNvSpPr>
          <p:nvPr/>
        </p:nvSpPr>
        <p:spPr bwMode="auto">
          <a:xfrm>
            <a:off x="304800" y="2438400"/>
            <a:ext cx="8458200" cy="249299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i="1" dirty="0" smtClean="0">
                <a:latin typeface="Times New Roman" pitchFamily="18" charset="0"/>
                <a:cs typeface="Times New Roman" pitchFamily="18" charset="0"/>
              </a:rPr>
              <a:t>Some m</a:t>
            </a:r>
            <a:r>
              <a:rPr lang="en-US" sz="2600" i="1" dirty="0" smtClean="0">
                <a:solidFill>
                  <a:schemeClr val="tx1"/>
                </a:solidFill>
                <a:latin typeface="Times New Roman" pitchFamily="18" charset="0"/>
                <a:cs typeface="Times New Roman" pitchFamily="18" charset="0"/>
              </a:rPr>
              <a:t>easurements in semi-inclusive DIS already exist.  A </a:t>
            </a:r>
            <a:r>
              <a:rPr lang="en-US" sz="2600" i="1" dirty="0" err="1" smtClean="0">
                <a:solidFill>
                  <a:schemeClr val="tx1"/>
                </a:solidFill>
                <a:latin typeface="Times New Roman" pitchFamily="18" charset="0"/>
                <a:cs typeface="Times New Roman" pitchFamily="18" charset="0"/>
              </a:rPr>
              <a:t>p+p</a:t>
            </a:r>
            <a:r>
              <a:rPr lang="en-US" sz="2600" i="1" dirty="0" smtClean="0">
                <a:solidFill>
                  <a:schemeClr val="tx1"/>
                </a:solidFill>
                <a:latin typeface="Times New Roman" pitchFamily="18" charset="0"/>
                <a:cs typeface="Times New Roman" pitchFamily="18" charset="0"/>
              </a:rPr>
              <a:t> measurement at RHIC will be a crucial test of our understanding of QCD!</a:t>
            </a:r>
          </a:p>
          <a:p>
            <a:pPr algn="ctr"/>
            <a:endParaRPr lang="en-US" sz="2600" i="1" dirty="0" smtClean="0">
              <a:solidFill>
                <a:schemeClr val="tx1"/>
              </a:solidFill>
              <a:latin typeface="Times New Roman" pitchFamily="18" charset="0"/>
              <a:cs typeface="Times New Roman" pitchFamily="18" charset="0"/>
            </a:endParaRPr>
          </a:p>
          <a:p>
            <a:pPr algn="ctr"/>
            <a:r>
              <a:rPr lang="en-US" sz="2600" i="1" dirty="0" smtClean="0">
                <a:latin typeface="Times New Roman" pitchFamily="18" charset="0"/>
                <a:cs typeface="Times New Roman" pitchFamily="18" charset="0"/>
              </a:rPr>
              <a:t>Being able to make detailed measurements in both DIS and </a:t>
            </a:r>
            <a:r>
              <a:rPr lang="en-US" sz="2600" i="1" dirty="0" err="1" smtClean="0">
                <a:latin typeface="Times New Roman" pitchFamily="18" charset="0"/>
                <a:cs typeface="Times New Roman" pitchFamily="18" charset="0"/>
              </a:rPr>
              <a:t>p+p</a:t>
            </a:r>
            <a:r>
              <a:rPr lang="en-US" sz="2600" i="1" dirty="0" smtClean="0">
                <a:latin typeface="Times New Roman" pitchFamily="18" charset="0"/>
                <a:cs typeface="Times New Roman" pitchFamily="18" charset="0"/>
              </a:rPr>
              <a:t> at the same facility e</a:t>
            </a:r>
            <a:r>
              <a:rPr lang="en-US" sz="2600" i="1" dirty="0" smtClean="0">
                <a:solidFill>
                  <a:schemeClr val="tx1"/>
                </a:solidFill>
                <a:latin typeface="Times New Roman" pitchFamily="18" charset="0"/>
                <a:cs typeface="Times New Roman" pitchFamily="18" charset="0"/>
              </a:rPr>
              <a:t>ven more powerful!</a:t>
            </a:r>
            <a:endParaRPr lang="en-US"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3202</TotalTime>
  <Words>2589</Words>
  <Application>Microsoft Office PowerPoint</Application>
  <PresentationFormat>On-screen Show (4:3)</PresentationFormat>
  <Paragraphs>306</Paragraphs>
  <Slides>32</Slides>
  <Notes>23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Formulating the Future  of a Facility:  Studying QCD in Hadrons Using p+p Collisions at RHIC</vt:lpstr>
      <vt:lpstr>Isn’t this the “spin” talk?? </vt:lpstr>
      <vt:lpstr>Why “QCD in hadrons”?  Aren’t we studying proton structure?</vt:lpstr>
      <vt:lpstr>If major new investment in RHIC as a facility is tied to adding an electron ring, aren’t e+p collisions better for studying nucleon structure anyway??</vt:lpstr>
      <vt:lpstr>Repeating the obvious(?) (Or saying it out loud for the first time?)</vt:lpstr>
      <vt:lpstr>Probing the Sivers function via p+p  dijets vs. DIS: An Illustrative History</vt:lpstr>
      <vt:lpstr>Measured Sivers AN for dijets</vt:lpstr>
      <vt:lpstr>Calculations for p+p revisited!</vt:lpstr>
      <vt:lpstr>TMDs and universality: Modified universality of T-Odd TMDs </vt:lpstr>
      <vt:lpstr>J/Psi AN and gluon correlations with the (transverse) spin of the proton</vt:lpstr>
      <vt:lpstr>Factorization, color, and hadronic collisions</vt:lpstr>
      <vt:lpstr>Testing TMD factorization breaking with unpolarized p+p collisions?</vt:lpstr>
      <vt:lpstr>Testing TMD factorization breaking with unpolarized p+p collisions?</vt:lpstr>
      <vt:lpstr>Other inclusive transverse SSA measurements</vt:lpstr>
      <vt:lpstr>Comparing to DIS: pT dependence of HERMES inclusive(!) hadron data</vt:lpstr>
      <vt:lpstr>Improved forward detection capabilities</vt:lpstr>
      <vt:lpstr>Drell-Yan transverse SSA predictions</vt:lpstr>
      <vt:lpstr>Long-term accelerator prospects</vt:lpstr>
      <vt:lpstr>Example:  Flavor separation of TMDs using He3</vt:lpstr>
      <vt:lpstr>Full flavor separation of light quark helicity distributions with p+p and p+He3</vt:lpstr>
      <vt:lpstr>So . . .Why use hadronic collisions to study QCD in hadrons?</vt:lpstr>
      <vt:lpstr>Afterthought (Reminder?):  Is this really a decadal plan we’ve been talking about??</vt:lpstr>
      <vt:lpstr>Formulating the Future  of a Facility:  Studying QCD in Hadrons Using  p+p Collisions at RHIC</vt:lpstr>
      <vt:lpstr>Extra</vt:lpstr>
      <vt:lpstr>A Proton’s a Proton</vt:lpstr>
      <vt:lpstr>Collinear factorization in pQCD: Long history, relatively well tested</vt:lpstr>
      <vt:lpstr>Twist-two pdf’s and FF’s, including TMD’s</vt:lpstr>
      <vt:lpstr>Slide 28</vt:lpstr>
      <vt:lpstr>Slide 29</vt:lpstr>
      <vt:lpstr>Other progress in pQCD  calculational techniques</vt:lpstr>
      <vt:lpstr>Transverse single-spin asymmetries persist at RHIC energies</vt:lpstr>
      <vt:lpstr>Hadron collider as a discovery machine .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Collinear pdf’s: Moving into a new era in understanding nucleon structure</dc:title>
  <dc:creator>Christine Aidala</dc:creator>
  <cp:lastModifiedBy>Christine A. Aidala</cp:lastModifiedBy>
  <cp:revision>440</cp:revision>
  <dcterms:created xsi:type="dcterms:W3CDTF">2006-08-16T00:00:00Z</dcterms:created>
  <dcterms:modified xsi:type="dcterms:W3CDTF">2011-01-11T14:04:06Z</dcterms:modified>
</cp:coreProperties>
</file>