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348" r:id="rId3"/>
    <p:sldId id="332" r:id="rId4"/>
    <p:sldId id="335" r:id="rId5"/>
    <p:sldId id="350" r:id="rId6"/>
    <p:sldId id="351" r:id="rId7"/>
    <p:sldId id="352" r:id="rId8"/>
    <p:sldId id="331" r:id="rId9"/>
    <p:sldId id="349" r:id="rId10"/>
    <p:sldId id="359" r:id="rId11"/>
    <p:sldId id="334" r:id="rId12"/>
    <p:sldId id="364" r:id="rId13"/>
    <p:sldId id="358" r:id="rId14"/>
    <p:sldId id="356" r:id="rId15"/>
    <p:sldId id="369" r:id="rId16"/>
    <p:sldId id="315" r:id="rId17"/>
    <p:sldId id="368" r:id="rId18"/>
    <p:sldId id="353" r:id="rId19"/>
    <p:sldId id="370" r:id="rId20"/>
    <p:sldId id="327" r:id="rId21"/>
    <p:sldId id="355" r:id="rId22"/>
    <p:sldId id="354" r:id="rId23"/>
    <p:sldId id="371" r:id="rId24"/>
    <p:sldId id="299" r:id="rId25"/>
    <p:sldId id="339" r:id="rId26"/>
    <p:sldId id="308" r:id="rId27"/>
    <p:sldId id="372" r:id="rId28"/>
    <p:sldId id="373" r:id="rId29"/>
    <p:sldId id="3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2"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Designs similar because physics is similar!</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6EEEF-7FB1-449D-9F58-E8B191EB3C7F}" type="slidenum">
              <a:rPr lang="en-US"/>
              <a:pPr/>
              <a:t>21</a:t>
            </a:fld>
            <a:endParaRPr lang="en-US"/>
          </a:p>
        </p:txBody>
      </p:sp>
      <p:sp>
        <p:nvSpPr>
          <p:cNvPr id="923650" name="Rectangle 2"/>
          <p:cNvSpPr>
            <a:spLocks noGrp="1" noRot="1" noChangeAspect="1" noChangeArrowheads="1" noTextEdit="1"/>
          </p:cNvSpPr>
          <p:nvPr>
            <p:ph type="sldImg"/>
          </p:nvPr>
        </p:nvSpPr>
        <p:spPr>
          <a:xfrm>
            <a:off x="1143000" y="684213"/>
            <a:ext cx="4572000" cy="3429000"/>
          </a:xfrm>
          <a:ln/>
        </p:spPr>
      </p:sp>
      <p:sp>
        <p:nvSpPr>
          <p:cNvPr id="923651" name="Rectangle 3"/>
          <p:cNvSpPr>
            <a:spLocks noGrp="1" noChangeArrowheads="1"/>
          </p:cNvSpPr>
          <p:nvPr>
            <p:ph type="body" idx="1"/>
          </p:nvPr>
        </p:nvSpPr>
        <p:spPr>
          <a:xfrm>
            <a:off x="685800" y="4343400"/>
            <a:ext cx="5486400" cy="4116366"/>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23</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25</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4F77-96B2-4CEA-B332-4CEBB059FE48}" type="slidenum">
              <a:rPr lang="en-US"/>
              <a:pPr/>
              <a:t>6</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Baryon anomaly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Hadron spectrum, quark masses, </a:t>
            </a:r>
            <a:r>
              <a:rPr lang="en-US" dirty="0" err="1" smtClean="0"/>
              <a:t>pseudoscalar</a:t>
            </a:r>
            <a:r>
              <a:rPr lang="en-US" dirty="0" smtClean="0"/>
              <a:t> meson decay constants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Decadal Plan p. 195</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all golden measurements or none</a:t>
            </a:r>
            <a:endParaRPr lang="en-US" dirty="0"/>
          </a:p>
        </p:txBody>
      </p:sp>
      <p:sp>
        <p:nvSpPr>
          <p:cNvPr id="4" name="Slide Number Placeholder 3"/>
          <p:cNvSpPr>
            <a:spLocks noGrp="1"/>
          </p:cNvSpPr>
          <p:nvPr>
            <p:ph type="sldNum" sz="quarter" idx="10"/>
          </p:nvPr>
        </p:nvSpPr>
        <p:spPr/>
        <p:txBody>
          <a:bodyPr/>
          <a:lstStyle/>
          <a:p>
            <a:fld id="{240BCBA4-9E5C-46A1-A02A-C15FF80F0D3D}"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8E9DF91-B9D7-42EE-8D21-CC0CBC7021AC}" type="datetime1">
              <a:rPr lang="en-US" smtClean="0"/>
              <a:pPr/>
              <a:t>12/5/2011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6792D-A90F-4756-ACC6-81C52C544246}" type="datetime1">
              <a:rPr lang="en-US" smtClean="0"/>
              <a:pPr/>
              <a:t>12/5/2011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34705-6E4C-46B5-BCE9-18260FC984DD}" type="datetime1">
              <a:rPr lang="en-US" smtClean="0"/>
              <a:pPr/>
              <a:t>12/5/2011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DD470069-A334-4516-A702-9691B2E5ECBC}" type="datetime1">
              <a:rPr lang="en-US" smtClean="0"/>
              <a:pPr/>
              <a:t>12/5/2011</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Stony Brook, February 28, 2011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E564BEF-3DFD-4556-964E-12496436B0E5}" type="datetime1">
              <a:rPr lang="en-US" smtClean="0"/>
              <a:pPr/>
              <a:t>12/5/2011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D2814-F1D7-416F-9453-495866111656}" type="datetime1">
              <a:rPr lang="en-US" smtClean="0"/>
              <a:pPr/>
              <a:t>12/5/2011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807E2-00ED-45CE-8615-6D2DEEC7ECF1}" type="datetime1">
              <a:rPr lang="en-US" smtClean="0"/>
              <a:pPr/>
              <a:t>12/5/2011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December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BAC66-4DEE-4D0D-BF59-02CD6D830ABD}" type="datetime1">
              <a:rPr lang="en-US" smtClean="0"/>
              <a:pPr/>
              <a:t>12/5/2011</a:t>
            </a:fld>
            <a:endParaRPr lang="en-US"/>
          </a:p>
        </p:txBody>
      </p:sp>
      <p:sp>
        <p:nvSpPr>
          <p:cNvPr id="8" name="Footer Placeholder 7"/>
          <p:cNvSpPr>
            <a:spLocks noGrp="1"/>
          </p:cNvSpPr>
          <p:nvPr>
            <p:ph type="ftr" sz="quarter" idx="11"/>
          </p:nvPr>
        </p:nvSpPr>
        <p:spPr/>
        <p:txBody>
          <a:bodyPr/>
          <a:lstStyle/>
          <a:p>
            <a:r>
              <a:rPr lang="en-US" smtClean="0"/>
              <a:t>C. Aidala, PHENIX Collaboration Meeting, December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B37996-7C92-4ECA-B81B-C242C24E1BA3}" type="datetime1">
              <a:rPr lang="en-US" smtClean="0"/>
              <a:pPr/>
              <a:t>12/5/2011</a:t>
            </a:fld>
            <a:endParaRPr lang="en-US"/>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9DB1B-D04C-4D54-A610-2A272DFEAD11}" type="datetime1">
              <a:rPr lang="en-US" smtClean="0"/>
              <a:pPr/>
              <a:t>12/5/2011</a:t>
            </a:fld>
            <a:endParaRPr lang="en-US"/>
          </a:p>
        </p:txBody>
      </p:sp>
      <p:sp>
        <p:nvSpPr>
          <p:cNvPr id="3" name="Footer Placeholder 2"/>
          <p:cNvSpPr>
            <a:spLocks noGrp="1"/>
          </p:cNvSpPr>
          <p:nvPr>
            <p:ph type="ftr" sz="quarter" idx="11"/>
          </p:nvPr>
        </p:nvSpPr>
        <p:spPr/>
        <p:txBody>
          <a:bodyPr/>
          <a:lstStyle/>
          <a:p>
            <a:r>
              <a:rPr lang="en-US" smtClean="0"/>
              <a:t>C. Aidala, PHENIX Collaboration Meeting, December 2011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E69A0-4778-45EE-9818-FC7C5D985908}" type="datetime1">
              <a:rPr lang="en-US" smtClean="0"/>
              <a:pPr/>
              <a:t>12/5/2011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December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F9F9D-0A63-4357-9336-F910A14C4449}" type="datetime1">
              <a:rPr lang="en-US" smtClean="0"/>
              <a:pPr/>
              <a:t>12/5/2011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December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39BFF-D578-4ECF-BEFC-5739EA56C974}" type="datetime1">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PHENIX Collaboration Meeting, December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2"/>
          <p:cNvPicPr>
            <a:picLocks noChangeAspect="1" noChangeArrowheads="1"/>
          </p:cNvPicPr>
          <p:nvPr userDrawn="1"/>
        </p:nvPicPr>
        <p:blipFill>
          <a:blip r:embed="rId14" cstate="print"/>
          <a:srcRect/>
          <a:stretch>
            <a:fillRect/>
          </a:stretch>
        </p:blipFill>
        <p:spPr bwMode="auto">
          <a:xfrm>
            <a:off x="76200" y="6388768"/>
            <a:ext cx="914400" cy="39303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2.bin"/><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erial-BNL2"/>
          <p:cNvPicPr>
            <a:picLocks noChangeAspect="1" noChangeArrowheads="1"/>
          </p:cNvPicPr>
          <p:nvPr/>
        </p:nvPicPr>
        <p:blipFill>
          <a:blip r:embed="rId3" cstate="print">
            <a:lum bright="-20000"/>
          </a:blip>
          <a:srcRect l="6194"/>
          <a:stretch>
            <a:fillRect/>
          </a:stretch>
        </p:blipFill>
        <p:spPr bwMode="auto">
          <a:xfrm>
            <a:off x="242668" y="541337"/>
            <a:ext cx="8610600" cy="5859463"/>
          </a:xfrm>
          <a:prstGeom prst="rect">
            <a:avLst/>
          </a:prstGeom>
          <a:noFill/>
          <a:ln w="9525">
            <a:noFill/>
            <a:miter lim="800000"/>
            <a:headEnd/>
            <a:tailEnd/>
          </a:ln>
        </p:spPr>
      </p:pic>
      <p:sp>
        <p:nvSpPr>
          <p:cNvPr id="7" name="Rectangle 6"/>
          <p:cNvSpPr>
            <a:spLocks noChangeArrowheads="1"/>
          </p:cNvSpPr>
          <p:nvPr/>
        </p:nvSpPr>
        <p:spPr bwMode="auto">
          <a:xfrm>
            <a:off x="228600" y="522288"/>
            <a:ext cx="8610600" cy="5867400"/>
          </a:xfrm>
          <a:prstGeom prst="rect">
            <a:avLst/>
          </a:prstGeom>
          <a:solidFill>
            <a:srgbClr val="333333">
              <a:alpha val="45000"/>
            </a:srgbClr>
          </a:solidFill>
          <a:ln w="9525">
            <a:noFill/>
            <a:miter lim="800000"/>
            <a:headEnd/>
            <a:tailEnd/>
          </a:ln>
          <a:effectLst/>
        </p:spPr>
        <p:txBody>
          <a:bodyPr wrap="none" anchor="ctr"/>
          <a:lstStyle/>
          <a:p>
            <a:endParaRPr lang="it-IT" sz="3000" dirty="0">
              <a:solidFill>
                <a:srgbClr val="FFFF00"/>
              </a:solidFill>
              <a:latin typeface="Lucida Calligraphy" pitchFamily="66" charset="0"/>
              <a:cs typeface="Arial" pitchFamily="34" charset="0"/>
            </a:endParaRPr>
          </a:p>
        </p:txBody>
      </p:sp>
      <p:sp>
        <p:nvSpPr>
          <p:cNvPr id="2" name="Title 1"/>
          <p:cNvSpPr>
            <a:spLocks noGrp="1"/>
          </p:cNvSpPr>
          <p:nvPr>
            <p:ph type="ctrTitle"/>
          </p:nvPr>
        </p:nvSpPr>
        <p:spPr>
          <a:xfrm>
            <a:off x="457200" y="1447800"/>
            <a:ext cx="8153400" cy="2152650"/>
          </a:xfrm>
        </p:spPr>
        <p:txBody>
          <a:bodyPr>
            <a:noAutofit/>
          </a:bodyPr>
          <a:lstStyle/>
          <a:p>
            <a:r>
              <a:rPr lang="en-US" sz="4300" dirty="0" smtClean="0">
                <a:effectLst>
                  <a:outerShdw blurRad="38100" dist="38100" dir="2700000" algn="tl">
                    <a:srgbClr val="000000">
                      <a:alpha val="43137"/>
                    </a:srgbClr>
                  </a:outerShdw>
                </a:effectLst>
              </a:rPr>
              <a:t>PHENIX Future: </a:t>
            </a:r>
            <a:br>
              <a:rPr lang="en-US" sz="4300" dirty="0" smtClean="0">
                <a:effectLst>
                  <a:outerShdw blurRad="38100" dist="38100" dir="2700000" algn="tl">
                    <a:srgbClr val="000000">
                      <a:alpha val="43137"/>
                    </a:srgbClr>
                  </a:outerShdw>
                </a:effectLst>
              </a:rPr>
            </a:br>
            <a:r>
              <a:rPr lang="en-US" sz="4300" dirty="0" smtClean="0">
                <a:effectLst>
                  <a:outerShdw blurRad="38100" dist="38100" dir="2700000" algn="tl">
                    <a:srgbClr val="000000">
                      <a:alpha val="43137"/>
                    </a:srgbClr>
                  </a:outerShdw>
                </a:effectLst>
              </a:rPr>
              <a:t>Entering the Era of Electron Endeavors at RHIC</a:t>
            </a:r>
            <a:endParaRPr lang="en-US" sz="43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dirty="0" smtClean="0"/>
              <a:t>Christine A. Aidala</a:t>
            </a:r>
          </a:p>
          <a:p>
            <a:r>
              <a:rPr lang="en-US" sz="4400" dirty="0" smtClean="0"/>
              <a:t>LANL</a:t>
            </a:r>
          </a:p>
          <a:p>
            <a:endParaRPr lang="en-US" sz="3800" dirty="0" smtClean="0"/>
          </a:p>
          <a:p>
            <a:r>
              <a:rPr lang="en-US" dirty="0" smtClean="0"/>
              <a:t>PHENIX 20</a:t>
            </a:r>
            <a:r>
              <a:rPr lang="en-US" baseline="30000" dirty="0" smtClean="0"/>
              <a:t>th</a:t>
            </a:r>
            <a:r>
              <a:rPr lang="en-US" dirty="0" smtClean="0"/>
              <a:t> Anniversary Celebration</a:t>
            </a:r>
          </a:p>
          <a:p>
            <a:r>
              <a:rPr lang="en-US" dirty="0" smtClean="0"/>
              <a:t>December 2011</a:t>
            </a:r>
          </a:p>
          <a:p>
            <a:endParaRPr lang="en-US" dirty="0"/>
          </a:p>
        </p:txBody>
      </p:sp>
      <p:sp>
        <p:nvSpPr>
          <p:cNvPr id="10" name="Curved Right Arrow 9"/>
          <p:cNvSpPr/>
          <p:nvPr/>
        </p:nvSpPr>
        <p:spPr>
          <a:xfrm>
            <a:off x="1905000" y="685800"/>
            <a:ext cx="609600" cy="1216152"/>
          </a:xfrm>
          <a:prstGeom prst="curv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369276" y="1147897"/>
            <a:ext cx="535724" cy="584775"/>
          </a:xfrm>
          <a:prstGeom prst="rect">
            <a:avLst/>
          </a:prstGeom>
        </p:spPr>
        <p:txBody>
          <a:bodyPr wrap="none">
            <a:spAutoFit/>
          </a:bodyPr>
          <a:lstStyle/>
          <a:p>
            <a:r>
              <a:rPr lang="it-IT" sz="3200" dirty="0" smtClean="0">
                <a:solidFill>
                  <a:srgbClr val="FFFF00"/>
                </a:solidFill>
                <a:latin typeface="Lucida Calligraphy" pitchFamily="66" charset="0"/>
                <a:cs typeface="Arial" pitchFamily="34" charset="0"/>
              </a:rPr>
              <a:t>e-</a:t>
            </a:r>
            <a:endParaRPr lang="it-IT" sz="3200" dirty="0">
              <a:solidFill>
                <a:srgbClr val="FFFF00"/>
              </a:solidFill>
              <a:latin typeface="Lucida Calligraphy"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458200" cy="1143000"/>
          </a:xfrm>
        </p:spPr>
        <p:txBody>
          <a:bodyPr>
            <a:normAutofit fontScale="90000"/>
          </a:bodyPr>
          <a:lstStyle/>
          <a:p>
            <a:r>
              <a:rPr lang="en-US" dirty="0" smtClean="0"/>
              <a:t>The nascent era of q</a:t>
            </a:r>
            <a:r>
              <a:rPr lang="en-US" dirty="0" smtClean="0"/>
              <a:t>uantitative </a:t>
            </a:r>
            <a:r>
              <a:rPr lang="en-US" dirty="0" smtClean="0"/>
              <a:t>QCD!</a:t>
            </a:r>
          </a:p>
        </p:txBody>
      </p:sp>
      <p:sp>
        <p:nvSpPr>
          <p:cNvPr id="3" name="Content Placeholder 2"/>
          <p:cNvSpPr>
            <a:spLocks noGrp="1"/>
          </p:cNvSpPr>
          <p:nvPr>
            <p:ph idx="1"/>
          </p:nvPr>
        </p:nvSpPr>
        <p:spPr>
          <a:xfrm>
            <a:off x="228600" y="1692166"/>
            <a:ext cx="8686800" cy="4876800"/>
          </a:xfrm>
        </p:spPr>
        <p:txBody>
          <a:bodyPr>
            <a:normAutofit fontScale="92500" lnSpcReduction="10000"/>
          </a:bodyPr>
          <a:lstStyle/>
          <a:p>
            <a:pPr>
              <a:defRPr/>
            </a:pPr>
            <a:r>
              <a:rPr lang="en-US" dirty="0" smtClean="0"/>
              <a:t>QCD: Discovery and development </a:t>
            </a:r>
          </a:p>
          <a:p>
            <a:pPr lvl="1">
              <a:defRPr/>
            </a:pPr>
            <a:r>
              <a:rPr lang="en-US" dirty="0" smtClean="0"/>
              <a:t>1973 </a:t>
            </a:r>
            <a:r>
              <a:rPr lang="en-US" dirty="0" smtClean="0">
                <a:sym typeface="Wingdings" pitchFamily="2" charset="2"/>
              </a:rPr>
              <a:t> ~2004</a:t>
            </a:r>
            <a:endParaRPr lang="en-US" dirty="0" smtClean="0"/>
          </a:p>
          <a:p>
            <a:pPr>
              <a:defRPr/>
            </a:pPr>
            <a:r>
              <a:rPr lang="en-US" dirty="0" smtClean="0"/>
              <a:t>Since 1990s starting to consider detailed internal QCD </a:t>
            </a:r>
            <a:r>
              <a:rPr lang="en-US" i="1" dirty="0" smtClean="0"/>
              <a:t>dynamics</a:t>
            </a:r>
            <a:r>
              <a:rPr lang="en-US" dirty="0" smtClean="0"/>
              <a:t> that parts with traditional parton model ways of looking at hadrons—and perform phenomenological calculations using these new ideas/tools!</a:t>
            </a:r>
          </a:p>
          <a:p>
            <a:pPr lvl="1">
              <a:defRPr/>
            </a:pPr>
            <a:r>
              <a:rPr lang="en-US" dirty="0" smtClean="0"/>
              <a:t>Various </a:t>
            </a:r>
            <a:r>
              <a:rPr lang="en-US" i="1" dirty="0" err="1" smtClean="0"/>
              <a:t>resummation</a:t>
            </a:r>
            <a:r>
              <a:rPr lang="en-US" dirty="0" smtClean="0"/>
              <a:t> techniques</a:t>
            </a:r>
          </a:p>
          <a:p>
            <a:pPr lvl="1">
              <a:defRPr/>
            </a:pPr>
            <a:r>
              <a:rPr lang="en-US" i="1" dirty="0" smtClean="0"/>
              <a:t>Non-</a:t>
            </a:r>
            <a:r>
              <a:rPr lang="en-US" i="1" dirty="0" err="1" smtClean="0"/>
              <a:t>collinearity</a:t>
            </a:r>
            <a:r>
              <a:rPr lang="en-US" dirty="0" smtClean="0"/>
              <a:t> of partons with parent hadron</a:t>
            </a:r>
          </a:p>
          <a:p>
            <a:pPr lvl="1">
              <a:defRPr/>
            </a:pPr>
            <a:r>
              <a:rPr lang="en-US" dirty="0" smtClean="0"/>
              <a:t>Various </a:t>
            </a:r>
            <a:r>
              <a:rPr lang="en-US" i="1" dirty="0" smtClean="0"/>
              <a:t>effective field theories</a:t>
            </a:r>
            <a:r>
              <a:rPr lang="en-US" dirty="0" smtClean="0"/>
              <a:t>, e.g. Soft-Collinear Eff. Th.</a:t>
            </a:r>
            <a:endParaRPr lang="en-US" i="1" dirty="0" smtClean="0"/>
          </a:p>
          <a:p>
            <a:pPr lvl="1">
              <a:defRPr/>
            </a:pPr>
            <a:r>
              <a:rPr lang="en-US" i="1" dirty="0" smtClean="0"/>
              <a:t>Non-linear</a:t>
            </a:r>
            <a:r>
              <a:rPr lang="en-US" dirty="0" smtClean="0"/>
              <a:t> evolution at small momentum fractions</a:t>
            </a:r>
          </a:p>
          <a:p>
            <a:pPr>
              <a:defRPr/>
            </a:pPr>
            <a:endParaRPr lang="en-US" dirty="0"/>
          </a:p>
        </p:txBody>
      </p:sp>
      <p:sp>
        <p:nvSpPr>
          <p:cNvPr id="19460" name="Footer Placeholder 3"/>
          <p:cNvSpPr>
            <a:spLocks noGrp="1"/>
          </p:cNvSpPr>
          <p:nvPr>
            <p:ph type="ftr" sz="quarter" idx="11"/>
          </p:nvPr>
        </p:nvSpPr>
        <p:spPr>
          <a:noFill/>
        </p:spPr>
        <p:txBody>
          <a:bodyPr/>
          <a:lstStyle/>
          <a:p>
            <a:r>
              <a:rPr lang="en-US" smtClean="0"/>
              <a:t>C. Aidala, PHENIX Collaboration Meeting, December 2011</a:t>
            </a:r>
            <a:endParaRPr lang="en-US"/>
          </a:p>
        </p:txBody>
      </p:sp>
      <p:pic>
        <p:nvPicPr>
          <p:cNvPr id="7" name="Picture 2"/>
          <p:cNvPicPr>
            <a:picLocks noChangeAspect="1" noChangeArrowheads="1"/>
          </p:cNvPicPr>
          <p:nvPr/>
        </p:nvPicPr>
        <p:blipFill>
          <a:blip r:embed="rId3" cstate="print"/>
          <a:srcRect/>
          <a:stretch>
            <a:fillRect/>
          </a:stretch>
        </p:blipFill>
        <p:spPr bwMode="auto">
          <a:xfrm>
            <a:off x="6324600" y="1295400"/>
            <a:ext cx="2667000" cy="1233985"/>
          </a:xfrm>
          <a:prstGeom prst="rect">
            <a:avLst/>
          </a:prstGeom>
          <a:noFill/>
          <a:ln w="9525">
            <a:noFill/>
            <a:miter lim="800000"/>
            <a:headEnd/>
            <a:tailEnd/>
          </a:ln>
        </p:spPr>
      </p:pic>
      <p:grpSp>
        <p:nvGrpSpPr>
          <p:cNvPr id="2" name="Group 13"/>
          <p:cNvGrpSpPr/>
          <p:nvPr/>
        </p:nvGrpSpPr>
        <p:grpSpPr>
          <a:xfrm>
            <a:off x="304800" y="1524000"/>
            <a:ext cx="4267200" cy="3200400"/>
            <a:chOff x="304800" y="1524000"/>
            <a:chExt cx="4267200" cy="3200400"/>
          </a:xfrm>
        </p:grpSpPr>
        <p:pic>
          <p:nvPicPr>
            <p:cNvPr id="8" name="Picture 2"/>
            <p:cNvPicPr>
              <a:picLocks noChangeAspect="1" noChangeArrowheads="1"/>
            </p:cNvPicPr>
            <p:nvPr/>
          </p:nvPicPr>
          <p:blipFill>
            <a:blip r:embed="rId4" cstate="print"/>
            <a:srcRect/>
            <a:stretch>
              <a:fillRect/>
            </a:stretch>
          </p:blipFill>
          <p:spPr bwMode="auto">
            <a:xfrm>
              <a:off x="304800" y="1524000"/>
              <a:ext cx="4267200" cy="315022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403475" y="2010840"/>
            <a:ext cx="1839913" cy="446270"/>
          </p:xfrm>
          <a:graphic>
            <a:graphicData uri="http://schemas.openxmlformats.org/presentationml/2006/ole">
              <p:oleObj spid="_x0000_s3074" name="Equation" r:id="rId5" imgW="1002960" imgH="228600" progId="Equation.3">
                <p:embed/>
              </p:oleObj>
            </a:graphicData>
          </a:graphic>
        </p:graphicFrame>
        <p:sp>
          <p:nvSpPr>
            <p:cNvPr id="10" name="TextBox 9"/>
            <p:cNvSpPr txBox="1"/>
            <p:nvPr/>
          </p:nvSpPr>
          <p:spPr>
            <a:xfrm>
              <a:off x="2438400" y="3727203"/>
              <a:ext cx="1676400" cy="491594"/>
            </a:xfrm>
            <a:prstGeom prst="rect">
              <a:avLst/>
            </a:prstGeom>
            <a:noFill/>
          </p:spPr>
          <p:txBody>
            <a:bodyPr wrap="square" rtlCol="0">
              <a:spAutoFit/>
            </a:bodyPr>
            <a:lstStyle/>
            <a:p>
              <a:r>
                <a:rPr lang="en-US" dirty="0" smtClean="0">
                  <a:solidFill>
                    <a:schemeClr val="tx1"/>
                  </a:solidFill>
                </a:rPr>
                <a:t>pp</a:t>
              </a:r>
              <a:r>
                <a:rPr lang="en-US" dirty="0" smtClean="0">
                  <a:solidFill>
                    <a:schemeClr val="tx1"/>
                  </a:solidFill>
                  <a:sym typeface="Wingdings" pitchFamily="2" charset="2"/>
                </a:rPr>
                <a:t></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sym typeface="Wingdings" pitchFamily="2" charset="2"/>
                </a:rPr>
                <a:t>X</a:t>
              </a:r>
              <a:endParaRPr lang="en-US" dirty="0">
                <a:solidFill>
                  <a:schemeClr val="tx1"/>
                </a:solidFill>
              </a:endParaRPr>
            </a:p>
          </p:txBody>
        </p:sp>
        <p:sp>
          <p:nvSpPr>
            <p:cNvPr id="11" name="TextBox 10"/>
            <p:cNvSpPr txBox="1"/>
            <p:nvPr/>
          </p:nvSpPr>
          <p:spPr>
            <a:xfrm>
              <a:off x="2592592" y="4363898"/>
              <a:ext cx="1220207" cy="360502"/>
            </a:xfrm>
            <a:prstGeom prst="rect">
              <a:avLst/>
            </a:prstGeom>
            <a:noFill/>
          </p:spPr>
          <p:txBody>
            <a:bodyPr wrap="square" rtlCol="0">
              <a:spAutoFit/>
            </a:bodyPr>
            <a:lstStyle/>
            <a:p>
              <a:r>
                <a:rPr lang="en-US" sz="1600" dirty="0" smtClean="0">
                  <a:solidFill>
                    <a:schemeClr val="tx1"/>
                  </a:solidFill>
                </a:rPr>
                <a:t>M (</a:t>
              </a:r>
              <a:r>
                <a:rPr lang="en-US" sz="1600" dirty="0" err="1" smtClean="0">
                  <a:solidFill>
                    <a:schemeClr val="tx1"/>
                  </a:solidFill>
                </a:rPr>
                <a:t>GeV</a:t>
              </a:r>
              <a:r>
                <a:rPr lang="en-US" sz="1600" dirty="0" smtClean="0">
                  <a:solidFill>
                    <a:schemeClr val="tx1"/>
                  </a:solidFill>
                </a:rPr>
                <a:t>)</a:t>
              </a:r>
              <a:endParaRPr lang="en-US" sz="1600" dirty="0">
                <a:solidFill>
                  <a:schemeClr val="tx1"/>
                </a:solidFill>
              </a:endParaRPr>
            </a:p>
          </p:txBody>
        </p:sp>
        <p:sp>
          <p:nvSpPr>
            <p:cNvPr id="12" name="Rectangle 11"/>
            <p:cNvSpPr/>
            <p:nvPr/>
          </p:nvSpPr>
          <p:spPr>
            <a:xfrm>
              <a:off x="838200" y="2997030"/>
              <a:ext cx="2743200" cy="622685"/>
            </a:xfrm>
            <a:prstGeom prst="rect">
              <a:avLst/>
            </a:prstGeom>
          </p:spPr>
          <p:txBody>
            <a:bodyPr wrap="square">
              <a:spAutoFit/>
            </a:bodyPr>
            <a:lstStyle/>
            <a:p>
              <a:r>
                <a:rPr lang="en-US" sz="1600" dirty="0" smtClean="0">
                  <a:solidFill>
                    <a:schemeClr val="tx1"/>
                  </a:solidFill>
                  <a:cs typeface="Times New Roman" pitchFamily="18" charset="0"/>
                </a:rPr>
                <a:t>Almeida, Sterman, Vogelsang  </a:t>
              </a:r>
            </a:p>
            <a:p>
              <a:r>
                <a:rPr lang="en-US" sz="1600" dirty="0" smtClean="0">
                  <a:solidFill>
                    <a:schemeClr val="tx1"/>
                  </a:solidFill>
                  <a:cs typeface="Times New Roman" pitchFamily="18" charset="0"/>
                </a:rPr>
                <a:t>PRD80, 074016 (2009) </a:t>
              </a:r>
              <a:endParaRPr lang="en-US" sz="1600" dirty="0">
                <a:solidFill>
                  <a:schemeClr val="tx1"/>
                </a:solidFill>
              </a:endParaRPr>
            </a:p>
          </p:txBody>
        </p:sp>
      </p:grpSp>
      <p:grpSp>
        <p:nvGrpSpPr>
          <p:cNvPr id="4" name="Group 17"/>
          <p:cNvGrpSpPr/>
          <p:nvPr/>
        </p:nvGrpSpPr>
        <p:grpSpPr>
          <a:xfrm>
            <a:off x="609600" y="1445170"/>
            <a:ext cx="8763000" cy="4052614"/>
            <a:chOff x="609600" y="1524000"/>
            <a:chExt cx="8763000" cy="4052614"/>
          </a:xfrm>
        </p:grpSpPr>
        <p:pic>
          <p:nvPicPr>
            <p:cNvPr id="15" name="Picture 4"/>
            <p:cNvPicPr>
              <a:picLocks noChangeAspect="1" noChangeArrowheads="1"/>
            </p:cNvPicPr>
            <p:nvPr/>
          </p:nvPicPr>
          <p:blipFill>
            <a:blip r:embed="rId6" cstate="print"/>
            <a:srcRect/>
            <a:stretch>
              <a:fillRect/>
            </a:stretch>
          </p:blipFill>
          <p:spPr bwMode="auto">
            <a:xfrm>
              <a:off x="4191000" y="2209800"/>
              <a:ext cx="4857750" cy="1819541"/>
            </a:xfrm>
            <a:prstGeom prst="rect">
              <a:avLst/>
            </a:prstGeom>
            <a:noFill/>
            <a:ln w="9525">
              <a:noFill/>
              <a:miter lim="800000"/>
              <a:headEnd/>
              <a:tailEnd/>
            </a:ln>
          </p:spPr>
        </p:pic>
        <p:sp>
          <p:nvSpPr>
            <p:cNvPr id="16" name="Rectangle 15"/>
            <p:cNvSpPr/>
            <p:nvPr/>
          </p:nvSpPr>
          <p:spPr>
            <a:xfrm>
              <a:off x="6324600" y="3102166"/>
              <a:ext cx="3048000" cy="400110"/>
            </a:xfrm>
            <a:prstGeom prst="rect">
              <a:avLst/>
            </a:prstGeom>
          </p:spPr>
          <p:txBody>
            <a:bodyPr wrap="square">
              <a:spAutoFit/>
            </a:bodyPr>
            <a:lstStyle/>
            <a:p>
              <a:r>
                <a:rPr lang="en-US" sz="2000" dirty="0" smtClean="0">
                  <a:solidFill>
                    <a:schemeClr val="tx1"/>
                  </a:solidFill>
                </a:rPr>
                <a:t>PRD80, 034031 (2009)</a:t>
              </a:r>
              <a:endParaRPr lang="en-US" sz="2000" dirty="0">
                <a:solidFill>
                  <a:schemeClr val="tx1"/>
                </a:solidFill>
              </a:endParaRPr>
            </a:p>
          </p:txBody>
        </p:sp>
        <p:pic>
          <p:nvPicPr>
            <p:cNvPr id="17" name="Picture 5"/>
            <p:cNvPicPr>
              <a:picLocks noChangeAspect="1" noChangeArrowheads="1"/>
            </p:cNvPicPr>
            <p:nvPr/>
          </p:nvPicPr>
          <p:blipFill>
            <a:blip r:embed="rId7" cstate="print"/>
            <a:srcRect/>
            <a:stretch>
              <a:fillRect/>
            </a:stretch>
          </p:blipFill>
          <p:spPr bwMode="auto">
            <a:xfrm>
              <a:off x="609600" y="1524000"/>
              <a:ext cx="3557588" cy="4052614"/>
            </a:xfrm>
            <a:prstGeom prst="rect">
              <a:avLst/>
            </a:prstGeom>
            <a:noFill/>
            <a:ln w="9525">
              <a:noFill/>
              <a:miter lim="800000"/>
              <a:headEnd/>
              <a:tailEnd/>
            </a:ln>
          </p:spPr>
        </p:pic>
      </p:grpSp>
      <p:grpSp>
        <p:nvGrpSpPr>
          <p:cNvPr id="5" name="Group 43"/>
          <p:cNvGrpSpPr/>
          <p:nvPr/>
        </p:nvGrpSpPr>
        <p:grpSpPr>
          <a:xfrm>
            <a:off x="914400" y="1143000"/>
            <a:ext cx="7924800" cy="4114800"/>
            <a:chOff x="914400" y="1371600"/>
            <a:chExt cx="7924800" cy="4114800"/>
          </a:xfrm>
        </p:grpSpPr>
        <p:grpSp>
          <p:nvGrpSpPr>
            <p:cNvPr id="6" name="Group 12"/>
            <p:cNvGrpSpPr/>
            <p:nvPr/>
          </p:nvGrpSpPr>
          <p:grpSpPr>
            <a:xfrm>
              <a:off x="4495800" y="1371600"/>
              <a:ext cx="4340982" cy="4114800"/>
              <a:chOff x="4495800" y="1371600"/>
              <a:chExt cx="4340982" cy="4114800"/>
            </a:xfrm>
          </p:grpSpPr>
          <p:pic>
            <p:nvPicPr>
              <p:cNvPr id="48" name="Picture 2"/>
              <p:cNvPicPr>
                <a:picLocks noChangeAspect="1" noChangeArrowheads="1"/>
              </p:cNvPicPr>
              <p:nvPr/>
            </p:nvPicPr>
            <p:blipFill>
              <a:blip r:embed="rId8" cstate="print"/>
              <a:srcRect r="51233"/>
              <a:stretch>
                <a:fillRect/>
              </a:stretch>
            </p:blipFill>
            <p:spPr bwMode="auto">
              <a:xfrm>
                <a:off x="4495800" y="1371600"/>
                <a:ext cx="4340982" cy="4114800"/>
              </a:xfrm>
              <a:prstGeom prst="rect">
                <a:avLst/>
              </a:prstGeom>
              <a:noFill/>
              <a:ln w="9525">
                <a:noFill/>
                <a:miter lim="800000"/>
                <a:headEnd/>
                <a:tailEnd/>
              </a:ln>
            </p:spPr>
          </p:pic>
          <p:sp>
            <p:nvSpPr>
              <p:cNvPr id="49" name="TextBox 48"/>
              <p:cNvSpPr txBox="1"/>
              <p:nvPr/>
            </p:nvSpPr>
            <p:spPr>
              <a:xfrm>
                <a:off x="6349638" y="3109563"/>
                <a:ext cx="1454821" cy="400110"/>
              </a:xfrm>
              <a:prstGeom prst="rect">
                <a:avLst/>
              </a:prstGeom>
              <a:noFill/>
            </p:spPr>
            <p:txBody>
              <a:bodyPr wrap="none" rtlCol="0">
                <a:spAutoFit/>
              </a:bodyPr>
              <a:lstStyle/>
              <a:p>
                <a:r>
                  <a:rPr lang="en-US" sz="2000" dirty="0" err="1" smtClean="0">
                    <a:solidFill>
                      <a:srgbClr val="C00000"/>
                    </a:solidFill>
                  </a:rPr>
                  <a:t>Transversity</a:t>
                </a:r>
                <a:endParaRPr lang="en-US" sz="2000" dirty="0">
                  <a:solidFill>
                    <a:srgbClr val="C00000"/>
                  </a:solidFill>
                </a:endParaRPr>
              </a:p>
            </p:txBody>
          </p:sp>
          <p:sp>
            <p:nvSpPr>
              <p:cNvPr id="50" name="TextBox 49"/>
              <p:cNvSpPr txBox="1"/>
              <p:nvPr/>
            </p:nvSpPr>
            <p:spPr>
              <a:xfrm>
                <a:off x="6321485" y="3830288"/>
                <a:ext cx="824264" cy="400110"/>
              </a:xfrm>
              <a:prstGeom prst="rect">
                <a:avLst/>
              </a:prstGeom>
              <a:noFill/>
            </p:spPr>
            <p:txBody>
              <a:bodyPr wrap="none" rtlCol="0">
                <a:spAutoFit/>
              </a:bodyPr>
              <a:lstStyle/>
              <a:p>
                <a:r>
                  <a:rPr lang="en-US" sz="2000" dirty="0" err="1" smtClean="0">
                    <a:solidFill>
                      <a:srgbClr val="C00000"/>
                    </a:solidFill>
                  </a:rPr>
                  <a:t>Sivers</a:t>
                </a:r>
                <a:endParaRPr lang="en-US" sz="2000" dirty="0">
                  <a:solidFill>
                    <a:srgbClr val="C00000"/>
                  </a:solidFill>
                </a:endParaRPr>
              </a:p>
            </p:txBody>
          </p:sp>
          <p:sp>
            <p:nvSpPr>
              <p:cNvPr id="51" name="TextBox 50"/>
              <p:cNvSpPr txBox="1"/>
              <p:nvPr/>
            </p:nvSpPr>
            <p:spPr>
              <a:xfrm>
                <a:off x="6289197" y="4337256"/>
                <a:ext cx="1615827" cy="400110"/>
              </a:xfrm>
              <a:prstGeom prst="rect">
                <a:avLst/>
              </a:prstGeom>
              <a:noFill/>
            </p:spPr>
            <p:txBody>
              <a:bodyPr wrap="none" rtlCol="0">
                <a:spAutoFit/>
              </a:bodyPr>
              <a:lstStyle/>
              <a:p>
                <a:r>
                  <a:rPr lang="en-US" sz="2000" dirty="0" smtClean="0">
                    <a:solidFill>
                      <a:srgbClr val="C00000"/>
                    </a:solidFill>
                  </a:rPr>
                  <a:t>Boer-</a:t>
                </a:r>
                <a:r>
                  <a:rPr lang="en-US" sz="2000" dirty="0" err="1" smtClean="0">
                    <a:solidFill>
                      <a:srgbClr val="C00000"/>
                    </a:solidFill>
                  </a:rPr>
                  <a:t>Mulders</a:t>
                </a:r>
                <a:endParaRPr lang="en-US" sz="2000" dirty="0">
                  <a:solidFill>
                    <a:srgbClr val="C00000"/>
                  </a:solidFill>
                </a:endParaRPr>
              </a:p>
            </p:txBody>
          </p:sp>
          <p:sp>
            <p:nvSpPr>
              <p:cNvPr id="52" name="TextBox 51"/>
              <p:cNvSpPr txBox="1"/>
              <p:nvPr/>
            </p:nvSpPr>
            <p:spPr>
              <a:xfrm>
                <a:off x="7371273" y="4613481"/>
                <a:ext cx="1391727" cy="400110"/>
              </a:xfrm>
              <a:prstGeom prst="rect">
                <a:avLst/>
              </a:prstGeom>
              <a:noFill/>
            </p:spPr>
            <p:txBody>
              <a:bodyPr wrap="none" rtlCol="0">
                <a:spAutoFit/>
              </a:bodyPr>
              <a:lstStyle/>
              <a:p>
                <a:r>
                  <a:rPr lang="en-US" sz="2000" dirty="0" err="1" smtClean="0">
                    <a:solidFill>
                      <a:srgbClr val="C00000"/>
                    </a:solidFill>
                  </a:rPr>
                  <a:t>Pretzelosity</a:t>
                </a:r>
                <a:endParaRPr lang="en-US" sz="2000" dirty="0">
                  <a:solidFill>
                    <a:srgbClr val="C00000"/>
                  </a:solidFill>
                </a:endParaRPr>
              </a:p>
            </p:txBody>
          </p:sp>
          <p:sp>
            <p:nvSpPr>
              <p:cNvPr id="53" name="TextBox 52"/>
              <p:cNvSpPr txBox="1"/>
              <p:nvPr/>
            </p:nvSpPr>
            <p:spPr>
              <a:xfrm>
                <a:off x="6641749" y="4926568"/>
                <a:ext cx="184730" cy="400110"/>
              </a:xfrm>
              <a:prstGeom prst="rect">
                <a:avLst/>
              </a:prstGeom>
              <a:noFill/>
            </p:spPr>
            <p:txBody>
              <a:bodyPr wrap="none" rtlCol="0">
                <a:spAutoFit/>
              </a:bodyPr>
              <a:lstStyle/>
              <a:p>
                <a:endParaRPr lang="en-US" sz="2000" dirty="0">
                  <a:solidFill>
                    <a:srgbClr val="C00000"/>
                  </a:solidFill>
                </a:endParaRPr>
              </a:p>
            </p:txBody>
          </p:sp>
          <p:sp>
            <p:nvSpPr>
              <p:cNvPr id="54" name="Rectangle 53"/>
              <p:cNvSpPr/>
              <p:nvPr/>
            </p:nvSpPr>
            <p:spPr>
              <a:xfrm>
                <a:off x="4663966" y="2133600"/>
                <a:ext cx="1828800" cy="1524000"/>
              </a:xfrm>
              <a:prstGeom prst="rect">
                <a:avLst/>
              </a:prstGeom>
              <a:solidFill>
                <a:schemeClr val="bg1">
                  <a:lumMod val="6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5" name="TextBox 54"/>
              <p:cNvSpPr txBox="1"/>
              <p:nvPr/>
            </p:nvSpPr>
            <p:spPr>
              <a:xfrm>
                <a:off x="5816534" y="4815348"/>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56" name="TextBox 55"/>
              <p:cNvSpPr txBox="1"/>
              <p:nvPr/>
            </p:nvSpPr>
            <p:spPr>
              <a:xfrm>
                <a:off x="7367570" y="2133600"/>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57" name="Rectangle 56"/>
              <p:cNvSpPr/>
              <p:nvPr/>
            </p:nvSpPr>
            <p:spPr>
              <a:xfrm>
                <a:off x="5390834" y="2153888"/>
                <a:ext cx="1016625" cy="369332"/>
              </a:xfrm>
              <a:prstGeom prst="rect">
                <a:avLst/>
              </a:prstGeom>
            </p:spPr>
            <p:txBody>
              <a:bodyPr wrap="none">
                <a:spAutoFit/>
              </a:bodyPr>
              <a:lstStyle/>
              <a:p>
                <a:pPr algn="ctr"/>
                <a:r>
                  <a:rPr lang="en-US" dirty="0" smtClean="0">
                    <a:solidFill>
                      <a:schemeClr val="tx1">
                        <a:lumMod val="85000"/>
                        <a:lumOff val="15000"/>
                      </a:schemeClr>
                    </a:solidFill>
                  </a:rPr>
                  <a:t>Collinear</a:t>
                </a:r>
                <a:endParaRPr lang="en-US" dirty="0">
                  <a:solidFill>
                    <a:schemeClr val="tx1">
                      <a:lumMod val="85000"/>
                      <a:lumOff val="15000"/>
                    </a:schemeClr>
                  </a:solidFill>
                </a:endParaRPr>
              </a:p>
            </p:txBody>
          </p:sp>
        </p:grpSp>
        <p:sp>
          <p:nvSpPr>
            <p:cNvPr id="46" name="TextBox 45"/>
            <p:cNvSpPr txBox="1"/>
            <p:nvPr/>
          </p:nvSpPr>
          <p:spPr>
            <a:xfrm>
              <a:off x="4482302" y="1371600"/>
              <a:ext cx="4356898" cy="415498"/>
            </a:xfrm>
            <a:prstGeom prst="rect">
              <a:avLst/>
            </a:prstGeom>
            <a:noFill/>
          </p:spPr>
          <p:txBody>
            <a:bodyPr wrap="none" rtlCol="0">
              <a:spAutoFit/>
            </a:bodyPr>
            <a:lstStyle/>
            <a:p>
              <a:r>
                <a:rPr lang="en-US" sz="2100" dirty="0" smtClean="0">
                  <a:solidFill>
                    <a:schemeClr val="tx1"/>
                  </a:solidFill>
                  <a:latin typeface="Arial" pitchFamily="34" charset="0"/>
                  <a:cs typeface="Arial" pitchFamily="34" charset="0"/>
                </a:rPr>
                <a:t>Transverse-Momentum-Dependent</a:t>
              </a:r>
              <a:endParaRPr lang="en-US" sz="2100" dirty="0">
                <a:solidFill>
                  <a:schemeClr val="tx1"/>
                </a:solidFill>
                <a:latin typeface="Arial" pitchFamily="34" charset="0"/>
                <a:cs typeface="Arial" pitchFamily="34" charset="0"/>
              </a:endParaRPr>
            </a:p>
          </p:txBody>
        </p:sp>
        <p:sp>
          <p:nvSpPr>
            <p:cNvPr id="47" name="TextBox 46"/>
            <p:cNvSpPr txBox="1"/>
            <p:nvPr/>
          </p:nvSpPr>
          <p:spPr>
            <a:xfrm>
              <a:off x="914400" y="2209800"/>
              <a:ext cx="3483896" cy="830997"/>
            </a:xfrm>
            <a:prstGeom prst="rect">
              <a:avLst/>
            </a:prstGeom>
            <a:solidFill>
              <a:schemeClr val="bg1"/>
            </a:solidFill>
          </p:spPr>
          <p:txBody>
            <a:bodyPr wrap="square" rtlCol="0">
              <a:spAutoFit/>
            </a:bodyPr>
            <a:lstStyle/>
            <a:p>
              <a:r>
                <a:rPr lang="en-US" dirty="0" smtClean="0">
                  <a:solidFill>
                    <a:schemeClr val="tx1"/>
                  </a:solidFill>
                </a:rPr>
                <a:t>Mulders &amp; </a:t>
              </a:r>
              <a:r>
                <a:rPr lang="en-US" dirty="0" err="1" smtClean="0">
                  <a:solidFill>
                    <a:schemeClr val="tx1"/>
                  </a:solidFill>
                </a:rPr>
                <a:t>Tangerman</a:t>
              </a:r>
              <a:r>
                <a:rPr lang="en-US" dirty="0" smtClean="0">
                  <a:solidFill>
                    <a:schemeClr val="tx1"/>
                  </a:solidFill>
                </a:rPr>
                <a:t>, NPB 461, 197 (1996)</a:t>
              </a:r>
              <a:endParaRPr lang="en-US" dirty="0">
                <a:solidFill>
                  <a:schemeClr val="tx1"/>
                </a:solidFill>
              </a:endParaRPr>
            </a:p>
          </p:txBody>
        </p:sp>
      </p:grpSp>
      <p:sp>
        <p:nvSpPr>
          <p:cNvPr id="31" name="Slide Number Placeholder 30"/>
          <p:cNvSpPr>
            <a:spLocks noGrp="1"/>
          </p:cNvSpPr>
          <p:nvPr>
            <p:ph type="sldNum" sz="quarter" idx="12"/>
          </p:nvPr>
        </p:nvSpPr>
        <p:spPr/>
        <p:txBody>
          <a:bodyPr/>
          <a:lstStyle/>
          <a:p>
            <a:fld id="{9CCA4942-7CEE-491C-9F3A-ADE7BC2C4973}" type="slidenum">
              <a:rPr lang="en-US" smtClean="0"/>
              <a:pPr/>
              <a:t>10</a:t>
            </a:fld>
            <a:endParaRPr lang="en-US"/>
          </a:p>
        </p:txBody>
      </p:sp>
      <p:grpSp>
        <p:nvGrpSpPr>
          <p:cNvPr id="32" name="Group 31"/>
          <p:cNvGrpSpPr/>
          <p:nvPr/>
        </p:nvGrpSpPr>
        <p:grpSpPr>
          <a:xfrm>
            <a:off x="460888" y="1447800"/>
            <a:ext cx="8225912" cy="3162300"/>
            <a:chOff x="460888" y="1447800"/>
            <a:chExt cx="8225912" cy="3162300"/>
          </a:xfrm>
        </p:grpSpPr>
        <p:pic>
          <p:nvPicPr>
            <p:cNvPr id="33" name="Picture 2"/>
            <p:cNvPicPr>
              <a:picLocks noChangeAspect="1" noChangeArrowheads="1"/>
            </p:cNvPicPr>
            <p:nvPr/>
          </p:nvPicPr>
          <p:blipFill>
            <a:blip r:embed="rId9" cstate="print"/>
            <a:srcRect/>
            <a:stretch>
              <a:fillRect/>
            </a:stretch>
          </p:blipFill>
          <p:spPr bwMode="auto">
            <a:xfrm>
              <a:off x="4886325" y="2133600"/>
              <a:ext cx="3800475" cy="2428875"/>
            </a:xfrm>
            <a:prstGeom prst="rect">
              <a:avLst/>
            </a:prstGeom>
            <a:noFill/>
            <a:ln w="9525">
              <a:noFill/>
              <a:miter lim="800000"/>
              <a:headEnd/>
              <a:tailEnd/>
            </a:ln>
          </p:spPr>
        </p:pic>
        <p:pic>
          <p:nvPicPr>
            <p:cNvPr id="34" name="Picture 3"/>
            <p:cNvPicPr>
              <a:picLocks noChangeAspect="1" noChangeArrowheads="1"/>
            </p:cNvPicPr>
            <p:nvPr/>
          </p:nvPicPr>
          <p:blipFill>
            <a:blip r:embed="rId10" cstate="print"/>
            <a:srcRect/>
            <a:stretch>
              <a:fillRect/>
            </a:stretch>
          </p:blipFill>
          <p:spPr bwMode="auto">
            <a:xfrm>
              <a:off x="460888" y="1447800"/>
              <a:ext cx="4386416" cy="3162300"/>
            </a:xfrm>
            <a:prstGeom prst="rect">
              <a:avLst/>
            </a:prstGeom>
            <a:noFill/>
            <a:ln w="9525">
              <a:noFill/>
              <a:miter lim="800000"/>
              <a:headEnd/>
              <a:tailEnd/>
            </a:ln>
          </p:spPr>
        </p:pic>
        <p:sp>
          <p:nvSpPr>
            <p:cNvPr id="35" name="TextBox 34"/>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pT</a:t>
              </a:r>
              <a:endParaRPr lang="en-US" dirty="0"/>
            </a:p>
          </p:txBody>
        </p:sp>
        <p:sp>
          <p:nvSpPr>
            <p:cNvPr id="36" name="Oval 35"/>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par>
                          <p:cTn id="43" fill="hold">
                            <p:stCondLst>
                              <p:cond delay="1000"/>
                            </p:stCondLst>
                            <p:childTnLst>
                              <p:par>
                                <p:cTn id="44" presetID="3" presetClass="entr" presetSubtype="1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par>
                          <p:cTn id="52" fill="hold">
                            <p:stCondLst>
                              <p:cond delay="500"/>
                            </p:stCondLst>
                            <p:childTnLst>
                              <p:par>
                                <p:cTn id="53" presetID="3" presetClass="entr" presetSubtype="1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linds(horizontal)">
                                      <p:cBhvr>
                                        <p:cTn id="55" dur="500"/>
                                        <p:tgtEl>
                                          <p:spTgt spid="3">
                                            <p:txEl>
                                              <p:pRg st="6" end="6"/>
                                            </p:txEl>
                                          </p:spTgt>
                                        </p:tgtEl>
                                      </p:cBhvr>
                                    </p:animEffect>
                                  </p:childTnLst>
                                </p:cTn>
                              </p:par>
                            </p:childTnLst>
                          </p:cTn>
                        </p:par>
                        <p:par>
                          <p:cTn id="56" fill="hold">
                            <p:stCondLst>
                              <p:cond delay="1000"/>
                            </p:stCondLst>
                            <p:childTnLst>
                              <p:par>
                                <p:cTn id="57" presetID="3" presetClass="entr" presetSubtype="1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linds(horizontal)">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Additional recent theoretical progress in QCD</a:t>
            </a:r>
            <a:endParaRPr lang="en-US" sz="4200" dirty="0"/>
          </a:p>
        </p:txBody>
      </p:sp>
      <p:sp>
        <p:nvSpPr>
          <p:cNvPr id="3" name="Content Placeholder 2"/>
          <p:cNvSpPr>
            <a:spLocks noGrp="1"/>
          </p:cNvSpPr>
          <p:nvPr>
            <p:ph idx="1"/>
          </p:nvPr>
        </p:nvSpPr>
        <p:spPr>
          <a:xfrm>
            <a:off x="228600" y="1600200"/>
            <a:ext cx="5791200" cy="4525963"/>
          </a:xfrm>
        </p:spPr>
        <p:txBody>
          <a:bodyPr>
            <a:normAutofit fontScale="92500" lnSpcReduction="10000"/>
          </a:bodyPr>
          <a:lstStyle/>
          <a:p>
            <a:r>
              <a:rPr lang="en-US" dirty="0" smtClean="0"/>
              <a:t>Renaissance in nuclear </a:t>
            </a:r>
            <a:r>
              <a:rPr lang="en-US" dirty="0" err="1" smtClean="0"/>
              <a:t>pdfs</a:t>
            </a:r>
            <a:endParaRPr lang="en-US" dirty="0" smtClean="0"/>
          </a:p>
          <a:p>
            <a:pPr lvl="1"/>
            <a:r>
              <a:rPr lang="en-US" dirty="0" smtClean="0"/>
              <a:t>EPS09 115 citations!</a:t>
            </a:r>
          </a:p>
          <a:p>
            <a:r>
              <a:rPr lang="en-US" dirty="0" smtClean="0"/>
              <a:t>Progress in non-perturbative methods: </a:t>
            </a:r>
          </a:p>
          <a:p>
            <a:pPr lvl="1"/>
            <a:r>
              <a:rPr lang="en-US" dirty="0" smtClean="0"/>
              <a:t>Lattice QCD just starting to                         perform calculations at         physical point!</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pic>
        <p:nvPicPr>
          <p:cNvPr id="6" name="Picture 2"/>
          <p:cNvPicPr>
            <a:picLocks noChangeAspect="1" noChangeArrowheads="1"/>
          </p:cNvPicPr>
          <p:nvPr/>
        </p:nvPicPr>
        <p:blipFill>
          <a:blip r:embed="rId3" cstate="print"/>
          <a:srcRect/>
          <a:stretch>
            <a:fillRect/>
          </a:stretch>
        </p:blipFill>
        <p:spPr bwMode="auto">
          <a:xfrm>
            <a:off x="5486400" y="1522730"/>
            <a:ext cx="3505200" cy="274574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8" name="Picture 2"/>
          <p:cNvPicPr>
            <a:picLocks noChangeAspect="1" noChangeArrowheads="1"/>
          </p:cNvPicPr>
          <p:nvPr/>
        </p:nvPicPr>
        <p:blipFill>
          <a:blip r:embed="rId4" cstate="print"/>
          <a:srcRect/>
          <a:stretch>
            <a:fillRect/>
          </a:stretch>
        </p:blipFill>
        <p:spPr bwMode="auto">
          <a:xfrm>
            <a:off x="685800" y="2736416"/>
            <a:ext cx="7767635" cy="3283384"/>
          </a:xfrm>
          <a:prstGeom prst="rect">
            <a:avLst/>
          </a:prstGeom>
          <a:noFill/>
          <a:ln w="9525">
            <a:noFill/>
            <a:miter lim="800000"/>
            <a:headEnd/>
            <a:tailEnd/>
          </a:ln>
        </p:spPr>
      </p:pic>
      <p:sp>
        <p:nvSpPr>
          <p:cNvPr id="9" name="TextBox 8"/>
          <p:cNvSpPr txBox="1"/>
          <p:nvPr/>
        </p:nvSpPr>
        <p:spPr>
          <a:xfrm>
            <a:off x="3803487" y="4668078"/>
            <a:ext cx="2216313" cy="707886"/>
          </a:xfrm>
          <a:prstGeom prst="rect">
            <a:avLst/>
          </a:prstGeom>
          <a:noFill/>
        </p:spPr>
        <p:txBody>
          <a:bodyPr wrap="square" rtlCol="0">
            <a:spAutoFit/>
          </a:bodyPr>
          <a:lstStyle/>
          <a:p>
            <a:r>
              <a:rPr lang="en-US" sz="2000" dirty="0" smtClean="0"/>
              <a:t>JHEP 0904, 065 (2009)</a:t>
            </a:r>
            <a:endParaRPr lang="en-US" sz="2000" dirty="0"/>
          </a:p>
        </p:txBody>
      </p:sp>
      <p:grpSp>
        <p:nvGrpSpPr>
          <p:cNvPr id="13" name="Group 12"/>
          <p:cNvGrpSpPr/>
          <p:nvPr/>
        </p:nvGrpSpPr>
        <p:grpSpPr>
          <a:xfrm>
            <a:off x="5085522" y="1569821"/>
            <a:ext cx="4070155" cy="3680776"/>
            <a:chOff x="5085522" y="1569821"/>
            <a:chExt cx="4070155" cy="3680776"/>
          </a:xfrm>
        </p:grpSpPr>
        <p:pic>
          <p:nvPicPr>
            <p:cNvPr id="10" name="Picture 3"/>
            <p:cNvPicPr>
              <a:picLocks noChangeAspect="1" noChangeArrowheads="1"/>
            </p:cNvPicPr>
            <p:nvPr/>
          </p:nvPicPr>
          <p:blipFill>
            <a:blip r:embed="rId5" cstate="print"/>
            <a:srcRect/>
            <a:stretch>
              <a:fillRect/>
            </a:stretch>
          </p:blipFill>
          <p:spPr bwMode="auto">
            <a:xfrm>
              <a:off x="5085522" y="1569821"/>
              <a:ext cx="4070155" cy="2849779"/>
            </a:xfrm>
            <a:prstGeom prst="rect">
              <a:avLst/>
            </a:prstGeom>
            <a:noFill/>
            <a:ln w="9525">
              <a:noFill/>
              <a:miter lim="800000"/>
              <a:headEnd/>
              <a:tailEnd/>
            </a:ln>
          </p:spPr>
        </p:pic>
        <p:sp>
          <p:nvSpPr>
            <p:cNvPr id="11" name="TextBox 10"/>
            <p:cNvSpPr txBox="1"/>
            <p:nvPr/>
          </p:nvSpPr>
          <p:spPr>
            <a:xfrm>
              <a:off x="5790981" y="3335947"/>
              <a:ext cx="3293385" cy="646331"/>
            </a:xfrm>
            <a:prstGeom prst="rect">
              <a:avLst/>
            </a:prstGeom>
            <a:noFill/>
          </p:spPr>
          <p:txBody>
            <a:bodyPr wrap="square" rtlCol="0">
              <a:spAutoFit/>
            </a:bodyPr>
            <a:lstStyle/>
            <a:p>
              <a:r>
                <a:rPr lang="en-US" dirty="0" smtClean="0"/>
                <a:t>PACS-CS: PRD81, 074503 (2010)</a:t>
              </a:r>
            </a:p>
            <a:p>
              <a:r>
                <a:rPr lang="en-US" dirty="0" smtClean="0"/>
                <a:t>BMW:      PLB701, 265 (2011)</a:t>
              </a:r>
              <a:endParaRPr lang="en-US" dirty="0"/>
            </a:p>
          </p:txBody>
        </p:sp>
        <p:sp>
          <p:nvSpPr>
            <p:cNvPr id="12" name="TextBox 11"/>
            <p:cNvSpPr txBox="1"/>
            <p:nvPr/>
          </p:nvSpPr>
          <p:spPr>
            <a:xfrm>
              <a:off x="7119648" y="4419600"/>
              <a:ext cx="1871952" cy="830997"/>
            </a:xfrm>
            <a:prstGeom prst="rect">
              <a:avLst/>
            </a:prstGeom>
            <a:noFill/>
          </p:spPr>
          <p:txBody>
            <a:bodyPr wrap="square" rtlCol="0">
              <a:spAutoFit/>
            </a:bodyPr>
            <a:lstStyle/>
            <a:p>
              <a:r>
                <a:rPr lang="en-US" sz="2400" dirty="0" smtClean="0">
                  <a:solidFill>
                    <a:srgbClr val="FFFFCC"/>
                  </a:solidFill>
                </a:rPr>
                <a:t>T. </a:t>
              </a:r>
              <a:r>
                <a:rPr lang="en-US" sz="2400" dirty="0" err="1" smtClean="0">
                  <a:solidFill>
                    <a:srgbClr val="FFFFCC"/>
                  </a:solidFill>
                </a:rPr>
                <a:t>Hatsuda</a:t>
              </a:r>
              <a:r>
                <a:rPr lang="en-US" sz="2400" dirty="0" smtClean="0">
                  <a:solidFill>
                    <a:srgbClr val="FFFFCC"/>
                  </a:solidFill>
                </a:rPr>
                <a:t>, </a:t>
              </a:r>
            </a:p>
            <a:p>
              <a:r>
                <a:rPr lang="en-US" sz="2400" dirty="0" smtClean="0">
                  <a:solidFill>
                    <a:srgbClr val="FFFFCC"/>
                  </a:solidFill>
                </a:rPr>
                <a:t>PANIC 2011</a:t>
              </a:r>
              <a:endParaRPr lang="en-US" sz="2400" dirty="0">
                <a:solidFill>
                  <a:srgbClr val="FFFFCC"/>
                </a:solidFill>
              </a:endParaRPr>
            </a:p>
          </p:txBody>
        </p:sp>
      </p:grpSp>
      <p:sp>
        <p:nvSpPr>
          <p:cNvPr id="14" name="Text Box 4"/>
          <p:cNvSpPr txBox="1">
            <a:spLocks noChangeArrowheads="1"/>
          </p:cNvSpPr>
          <p:nvPr/>
        </p:nvSpPr>
        <p:spPr bwMode="auto">
          <a:xfrm>
            <a:off x="762000" y="2574429"/>
            <a:ext cx="7696200" cy="1477328"/>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So yes!  I believe this </a:t>
            </a:r>
            <a:r>
              <a:rPr lang="en-US" sz="3000" b="1" i="1" dirty="0" smtClean="0">
                <a:latin typeface="Times New Roman" pitchFamily="18" charset="0"/>
                <a:cs typeface="Times New Roman" pitchFamily="18" charset="0"/>
              </a:rPr>
              <a:t>is</a:t>
            </a:r>
            <a:r>
              <a:rPr lang="en-US" sz="3000" i="1" dirty="0" smtClean="0">
                <a:latin typeface="Times New Roman" pitchFamily="18" charset="0"/>
                <a:cs typeface="Times New Roman" pitchFamily="18" charset="0"/>
              </a:rPr>
              <a:t> the right time for such a flexible, multipurpose QCD facility!</a:t>
            </a:r>
          </a:p>
          <a:p>
            <a:pPr algn="ctr"/>
            <a:r>
              <a:rPr lang="en-US" sz="3000" i="1" dirty="0" smtClean="0">
                <a:latin typeface="Times New Roman" pitchFamily="18" charset="0"/>
                <a:cs typeface="Times New Roman" pitchFamily="18" charset="0"/>
              </a:rPr>
              <a:t>Bring the data on!!</a:t>
            </a:r>
            <a:r>
              <a:rPr lang="en-US" sz="3000" i="1" dirty="0" smtClean="0">
                <a:latin typeface="Times New Roman" pitchFamily="18" charset="0"/>
                <a:cs typeface="Times New Roman" pitchFamily="18" charset="0"/>
              </a:rPr>
              <a:t> </a:t>
            </a:r>
            <a:endParaRPr lang="en-US" sz="30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bg/>
                                          </p:spTgt>
                                        </p:tgtEl>
                                        <p:attrNameLst>
                                          <p:attrName>style.visibility</p:attrName>
                                        </p:attrNameLst>
                                      </p:cBhvr>
                                      <p:to>
                                        <p:strVal val="visible"/>
                                      </p:to>
                                    </p:set>
                                    <p:anim calcmode="lin" valueType="num">
                                      <p:cBhvr additive="base">
                                        <p:cTn id="38"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bg/>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additive="base">
                                        <p:cTn id="4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 calcmode="lin" valueType="num">
                                      <p:cBhvr additive="base">
                                        <p:cTn id="46"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do we get started with an electron beam?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Timescale—early 2020s</a:t>
            </a:r>
          </a:p>
          <a:p>
            <a:r>
              <a:rPr lang="en-US" dirty="0" smtClean="0"/>
              <a:t>Initial beam energy 5 </a:t>
            </a:r>
            <a:r>
              <a:rPr lang="en-US" dirty="0" err="1" smtClean="0"/>
              <a:t>GeV</a:t>
            </a:r>
            <a:r>
              <a:rPr lang="en-US" dirty="0" smtClean="0"/>
              <a:t>, to be upgraded over time to 30 </a:t>
            </a:r>
            <a:r>
              <a:rPr lang="en-US" dirty="0" err="1" smtClean="0"/>
              <a:t>GeV</a:t>
            </a:r>
            <a:endParaRPr lang="en-US" dirty="0" smtClean="0"/>
          </a:p>
          <a:p>
            <a:r>
              <a:rPr lang="en-US" dirty="0" smtClean="0"/>
              <a:t>Focus first on </a:t>
            </a:r>
            <a:r>
              <a:rPr lang="en-US" i="1" dirty="0" smtClean="0"/>
              <a:t>inclusive</a:t>
            </a:r>
            <a:r>
              <a:rPr lang="en-US" dirty="0" smtClean="0"/>
              <a:t> and some </a:t>
            </a:r>
            <a:r>
              <a:rPr lang="en-US" i="1" dirty="0" smtClean="0"/>
              <a:t>semi-inclusive </a:t>
            </a:r>
            <a:r>
              <a:rPr lang="en-US" dirty="0" smtClean="0"/>
              <a:t>measurements, which require less </a:t>
            </a:r>
            <a:r>
              <a:rPr lang="en-US" dirty="0" smtClean="0"/>
              <a:t>luminosity and less detector coverage</a:t>
            </a:r>
            <a:endParaRPr lang="en-US" dirty="0" smtClean="0"/>
          </a:p>
          <a:p>
            <a:pPr lvl="1"/>
            <a:r>
              <a:rPr lang="en-US" dirty="0" smtClean="0"/>
              <a:t>Inclusive—measure only energy and angle of scattered electron</a:t>
            </a:r>
          </a:p>
          <a:p>
            <a:pPr lvl="1"/>
            <a:r>
              <a:rPr lang="en-US" dirty="0" smtClean="0"/>
              <a:t>Semi-inclusive—measure scattered electron as well as at least one hadron in the final state</a:t>
            </a:r>
          </a:p>
          <a:p>
            <a:pPr lvl="1"/>
            <a:r>
              <a:rPr lang="en-US" dirty="0" smtClean="0"/>
              <a:t>(Exclusive—measure all final-state particles)</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dirty="0" err="1" smtClean="0"/>
              <a:t>sPHENIX</a:t>
            </a:r>
            <a:r>
              <a:rPr lang="en-US" dirty="0" smtClean="0"/>
              <a:t> forward spectrometer to measure scattered electron?</a:t>
            </a:r>
            <a:endParaRPr lang="en-US" dirty="0"/>
          </a:p>
        </p:txBody>
      </p:sp>
      <p:sp>
        <p:nvSpPr>
          <p:cNvPr id="3" name="Content Placeholder 2"/>
          <p:cNvSpPr>
            <a:spLocks noGrp="1"/>
          </p:cNvSpPr>
          <p:nvPr>
            <p:ph idx="1"/>
          </p:nvPr>
        </p:nvSpPr>
        <p:spPr>
          <a:xfrm>
            <a:off x="4953000" y="4572000"/>
            <a:ext cx="3962400" cy="1554163"/>
          </a:xfrm>
        </p:spPr>
        <p:txBody>
          <a:bodyPr>
            <a:normAutofit fontScale="85000" lnSpcReduction="20000"/>
          </a:bodyPr>
          <a:lstStyle/>
          <a:p>
            <a:r>
              <a:rPr lang="en-US" dirty="0" smtClean="0"/>
              <a:t>Would need to plan accordingly—low-mass tracking, energy and angular resolutions, . . .</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01701" y="1600200"/>
            <a:ext cx="4558787" cy="3505200"/>
          </a:xfrm>
          <a:prstGeom prst="rect">
            <a:avLst/>
          </a:prstGeom>
          <a:noFill/>
          <a:ln w="9525">
            <a:noFill/>
            <a:miter lim="800000"/>
            <a:headEnd/>
            <a:tailEnd/>
          </a:ln>
        </p:spPr>
      </p:pic>
      <p:sp>
        <p:nvSpPr>
          <p:cNvPr id="7" name="TextBox 6"/>
          <p:cNvSpPr txBox="1"/>
          <p:nvPr/>
        </p:nvSpPr>
        <p:spPr>
          <a:xfrm>
            <a:off x="2209800" y="1752600"/>
            <a:ext cx="2487861" cy="646331"/>
          </a:xfrm>
          <a:prstGeom prst="rect">
            <a:avLst/>
          </a:prstGeom>
          <a:noFill/>
        </p:spPr>
        <p:txBody>
          <a:bodyPr wrap="none" rtlCol="0">
            <a:spAutoFit/>
          </a:bodyPr>
          <a:lstStyle/>
          <a:p>
            <a:r>
              <a:rPr lang="en-US" dirty="0" smtClean="0"/>
              <a:t>Measure electron within</a:t>
            </a:r>
          </a:p>
          <a:p>
            <a:r>
              <a:rPr lang="en-US" dirty="0" smtClean="0"/>
              <a:t>-4 &lt; </a:t>
            </a:r>
            <a:r>
              <a:rPr lang="en-US" dirty="0" smtClean="0">
                <a:latin typeface="Symbol" pitchFamily="18" charset="2"/>
              </a:rPr>
              <a:t>h</a:t>
            </a:r>
            <a:r>
              <a:rPr lang="en-US" dirty="0" smtClean="0"/>
              <a:t> </a:t>
            </a:r>
            <a:r>
              <a:rPr lang="en-US" dirty="0" smtClean="0"/>
              <a:t>&lt; +1</a:t>
            </a:r>
            <a:endParaRPr lang="en-US" dirty="0"/>
          </a:p>
        </p:txBody>
      </p:sp>
      <p:grpSp>
        <p:nvGrpSpPr>
          <p:cNvPr id="8" name="Group 9"/>
          <p:cNvGrpSpPr/>
          <p:nvPr/>
        </p:nvGrpSpPr>
        <p:grpSpPr>
          <a:xfrm>
            <a:off x="4876800" y="1600201"/>
            <a:ext cx="4267200" cy="2895599"/>
            <a:chOff x="4191000" y="1923871"/>
            <a:chExt cx="4902525" cy="2924175"/>
          </a:xfrm>
        </p:grpSpPr>
        <p:pic>
          <p:nvPicPr>
            <p:cNvPr id="9" name="Picture 3"/>
            <p:cNvPicPr>
              <a:picLocks noChangeAspect="1" noChangeArrowheads="1"/>
            </p:cNvPicPr>
            <p:nvPr/>
          </p:nvPicPr>
          <p:blipFill>
            <a:blip r:embed="rId4" cstate="print"/>
            <a:srcRect/>
            <a:stretch>
              <a:fillRect/>
            </a:stretch>
          </p:blipFill>
          <p:spPr bwMode="auto">
            <a:xfrm>
              <a:off x="4191000" y="1923871"/>
              <a:ext cx="4902525" cy="2924175"/>
            </a:xfrm>
            <a:prstGeom prst="rect">
              <a:avLst/>
            </a:prstGeom>
            <a:noFill/>
            <a:ln w="9525">
              <a:noFill/>
              <a:miter lim="800000"/>
              <a:headEnd/>
              <a:tailEnd/>
            </a:ln>
          </p:spPr>
        </p:pic>
        <p:sp>
          <p:nvSpPr>
            <p:cNvPr id="10" name="Rectangle 9"/>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cxnSp>
        <p:nvCxnSpPr>
          <p:cNvPr id="12" name="Straight Connector 11"/>
          <p:cNvCxnSpPr/>
          <p:nvPr/>
        </p:nvCxnSpPr>
        <p:spPr>
          <a:xfrm>
            <a:off x="963304" y="3733800"/>
            <a:ext cx="3733800" cy="0"/>
          </a:xfrm>
          <a:prstGeom prst="line">
            <a:avLst/>
          </a:prstGeom>
          <a:ln w="222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Parallelogram 12"/>
          <p:cNvSpPr/>
          <p:nvPr/>
        </p:nvSpPr>
        <p:spPr>
          <a:xfrm>
            <a:off x="2895600" y="3048000"/>
            <a:ext cx="1219200" cy="685800"/>
          </a:xfrm>
          <a:prstGeom prst="parallelogram">
            <a:avLst>
              <a:gd name="adj" fmla="val 663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3668" y="2438400"/>
            <a:ext cx="1500732" cy="646331"/>
          </a:xfrm>
          <a:prstGeom prst="rect">
            <a:avLst/>
          </a:prstGeom>
          <a:noFill/>
        </p:spPr>
        <p:txBody>
          <a:bodyPr wrap="none" rtlCol="0">
            <a:spAutoFit/>
          </a:bodyPr>
          <a:lstStyle/>
          <a:p>
            <a:r>
              <a:rPr lang="en-US" dirty="0" smtClean="0"/>
              <a:t>5 </a:t>
            </a:r>
            <a:r>
              <a:rPr lang="en-US" dirty="0" err="1" smtClean="0"/>
              <a:t>GeV</a:t>
            </a:r>
            <a:r>
              <a:rPr lang="en-US" dirty="0" smtClean="0"/>
              <a:t> e beam</a:t>
            </a:r>
          </a:p>
          <a:p>
            <a:r>
              <a:rPr lang="en-US" dirty="0" smtClean="0"/>
              <a:t>Q</a:t>
            </a:r>
            <a:r>
              <a:rPr lang="en-US" baseline="30000" dirty="0" smtClean="0"/>
              <a:t>2</a:t>
            </a:r>
            <a:r>
              <a:rPr lang="en-US" dirty="0" smtClean="0"/>
              <a:t>&gt;1 GeV</a:t>
            </a:r>
            <a:r>
              <a:rPr lang="en-US" baseline="30000" dirty="0" smtClean="0"/>
              <a:t>2</a:t>
            </a:r>
            <a:endParaRPr lang="en-US" baseline="30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Nuclear modification of </a:t>
            </a:r>
            <a:r>
              <a:rPr lang="en-US" sz="3400" dirty="0" err="1" smtClean="0"/>
              <a:t>pdfs</a:t>
            </a:r>
            <a:r>
              <a:rPr lang="en-US" sz="3400" dirty="0" smtClean="0"/>
              <a:t/>
            </a:r>
            <a:br>
              <a:rPr lang="en-US" sz="3400" dirty="0" smtClean="0"/>
            </a:br>
            <a:r>
              <a:rPr lang="en-US" sz="3000" dirty="0" smtClean="0"/>
              <a:t>5 </a:t>
            </a:r>
            <a:r>
              <a:rPr lang="en-US" sz="3000" dirty="0" err="1" smtClean="0"/>
              <a:t>GeV</a:t>
            </a:r>
            <a:r>
              <a:rPr lang="en-US" sz="3000" dirty="0" smtClean="0"/>
              <a:t> x 100 </a:t>
            </a:r>
            <a:r>
              <a:rPr lang="en-US" sz="3000" dirty="0" err="1" smtClean="0"/>
              <a:t>GeV</a:t>
            </a:r>
            <a:r>
              <a:rPr lang="en-US" sz="3000" dirty="0" smtClean="0"/>
              <a:t>, electron within -4 &lt; </a:t>
            </a:r>
            <a:r>
              <a:rPr lang="en-US" sz="3000" dirty="0" smtClean="0">
                <a:latin typeface="Symbol" pitchFamily="18" charset="2"/>
              </a:rPr>
              <a:t>h</a:t>
            </a:r>
            <a:r>
              <a:rPr lang="en-US" sz="3000" dirty="0" smtClean="0"/>
              <a:t> </a:t>
            </a:r>
            <a:r>
              <a:rPr lang="en-US" sz="3000" dirty="0" smtClean="0"/>
              <a:t>&lt; +1</a:t>
            </a:r>
            <a:endParaRPr lang="en-US" sz="3000" dirty="0"/>
          </a:p>
        </p:txBody>
      </p:sp>
      <p:sp>
        <p:nvSpPr>
          <p:cNvPr id="3" name="Footer Placeholder 2"/>
          <p:cNvSpPr>
            <a:spLocks noGrp="1"/>
          </p:cNvSpPr>
          <p:nvPr>
            <p:ph type="ftr" sz="quarter" idx="11"/>
          </p:nvPr>
        </p:nvSpPr>
        <p:spPr/>
        <p:txBody>
          <a:bodyPr/>
          <a:lstStyle/>
          <a:p>
            <a:r>
              <a:rPr lang="en-US" smtClean="0"/>
              <a:t>C. Aidala, PHENIX Collaboration Meeting, December 2011</a:t>
            </a:r>
            <a:endParaRPr lang="en-US" dirty="0"/>
          </a:p>
        </p:txBody>
      </p:sp>
      <p:pic>
        <p:nvPicPr>
          <p:cNvPr id="2348034" name="Picture 2"/>
          <p:cNvPicPr>
            <a:picLocks noChangeAspect="1" noChangeArrowheads="1"/>
          </p:cNvPicPr>
          <p:nvPr/>
        </p:nvPicPr>
        <p:blipFill>
          <a:blip r:embed="rId2" cstate="print"/>
          <a:srcRect/>
          <a:stretch>
            <a:fillRect/>
          </a:stretch>
        </p:blipFill>
        <p:spPr bwMode="auto">
          <a:xfrm>
            <a:off x="245534" y="1462088"/>
            <a:ext cx="7767635" cy="3283384"/>
          </a:xfrm>
          <a:prstGeom prst="rect">
            <a:avLst/>
          </a:prstGeom>
          <a:noFill/>
          <a:ln w="9525">
            <a:noFill/>
            <a:miter lim="800000"/>
            <a:headEnd/>
            <a:tailEnd/>
          </a:ln>
        </p:spPr>
      </p:pic>
      <p:cxnSp>
        <p:nvCxnSpPr>
          <p:cNvPr id="9" name="Straight Connector 8"/>
          <p:cNvCxnSpPr/>
          <p:nvPr/>
        </p:nvCxnSpPr>
        <p:spPr bwMode="auto">
          <a:xfrm rot="5400000" flipH="1" flipV="1">
            <a:off x="573422" y="3022564"/>
            <a:ext cx="212140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flipH="1" flipV="1">
            <a:off x="2709539" y="3010372"/>
            <a:ext cx="212140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flipH="1" flipV="1">
            <a:off x="4863018" y="3010372"/>
            <a:ext cx="212140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 name="TextBox 13"/>
          <p:cNvSpPr txBox="1"/>
          <p:nvPr/>
        </p:nvSpPr>
        <p:spPr>
          <a:xfrm>
            <a:off x="2971800" y="5051024"/>
            <a:ext cx="5889241" cy="461665"/>
          </a:xfrm>
          <a:prstGeom prst="rect">
            <a:avLst/>
          </a:prstGeom>
          <a:solidFill>
            <a:schemeClr val="bg1"/>
          </a:solidFill>
        </p:spPr>
        <p:txBody>
          <a:bodyPr wrap="none" rtlCol="0">
            <a:spAutoFit/>
          </a:bodyPr>
          <a:lstStyle/>
          <a:p>
            <a:r>
              <a:rPr lang="en-US" sz="2400" dirty="0" smtClean="0">
                <a:solidFill>
                  <a:schemeClr val="tx1"/>
                </a:solidFill>
              </a:rPr>
              <a:t>Lower limit </a:t>
            </a:r>
            <a:r>
              <a:rPr lang="en-US" sz="2400" dirty="0" smtClean="0"/>
              <a:t>with 5 </a:t>
            </a:r>
            <a:r>
              <a:rPr lang="en-US" sz="2400" dirty="0" err="1" smtClean="0"/>
              <a:t>GeV</a:t>
            </a:r>
            <a:r>
              <a:rPr lang="en-US" sz="2400" dirty="0" smtClean="0"/>
              <a:t> electron beam at RHIC</a:t>
            </a:r>
            <a:endParaRPr lang="en-US" sz="2400" dirty="0" smtClean="0">
              <a:solidFill>
                <a:schemeClr val="tx1"/>
              </a:solidFill>
            </a:endParaRPr>
          </a:p>
        </p:txBody>
      </p:sp>
      <p:cxnSp>
        <p:nvCxnSpPr>
          <p:cNvPr id="13" name="Straight Arrow Connector 12"/>
          <p:cNvCxnSpPr/>
          <p:nvPr/>
        </p:nvCxnSpPr>
        <p:spPr bwMode="auto">
          <a:xfrm rot="16200000" flipV="1">
            <a:off x="3735456" y="3848100"/>
            <a:ext cx="1219200" cy="990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5" name="TextBox 14"/>
          <p:cNvSpPr txBox="1"/>
          <p:nvPr/>
        </p:nvSpPr>
        <p:spPr>
          <a:xfrm>
            <a:off x="5237992" y="4705290"/>
            <a:ext cx="2597313" cy="400110"/>
          </a:xfrm>
          <a:prstGeom prst="rect">
            <a:avLst/>
          </a:prstGeom>
          <a:noFill/>
        </p:spPr>
        <p:txBody>
          <a:bodyPr wrap="none" rtlCol="0">
            <a:spAutoFit/>
          </a:bodyPr>
          <a:lstStyle/>
          <a:p>
            <a:r>
              <a:rPr lang="en-US" sz="2000" dirty="0" smtClean="0">
                <a:solidFill>
                  <a:srgbClr val="FFFFCC"/>
                </a:solidFill>
              </a:rPr>
              <a:t>JHEP 0904, 065 (2009)</a:t>
            </a:r>
            <a:endParaRPr lang="en-US" sz="2000" dirty="0">
              <a:solidFill>
                <a:srgbClr val="FFFFCC"/>
              </a:solidFill>
            </a:endParaRPr>
          </a:p>
        </p:txBody>
      </p:sp>
      <p:sp>
        <p:nvSpPr>
          <p:cNvPr id="16" name="Rounded Rectangle 15"/>
          <p:cNvSpPr/>
          <p:nvPr/>
        </p:nvSpPr>
        <p:spPr bwMode="auto">
          <a:xfrm>
            <a:off x="5923722" y="2590800"/>
            <a:ext cx="705678" cy="12954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7" name="Slide Number Placeholder 16"/>
          <p:cNvSpPr>
            <a:spLocks noGrp="1"/>
          </p:cNvSpPr>
          <p:nvPr>
            <p:ph type="sldNum" sz="quarter" idx="12"/>
          </p:nvPr>
        </p:nvSpPr>
        <p:spPr/>
        <p:txBody>
          <a:bodyPr/>
          <a:lstStyle/>
          <a:p>
            <a:fld id="{CC80A51C-0834-4D37-9F6C-E61A03BDE5A5}" type="slidenum">
              <a:rPr lang="en-US" smtClean="0"/>
              <a:pPr/>
              <a:t>14</a:t>
            </a:fld>
            <a:endParaRPr lang="en-US"/>
          </a:p>
        </p:txBody>
      </p:sp>
      <p:pic>
        <p:nvPicPr>
          <p:cNvPr id="21" name="Picture 3"/>
          <p:cNvPicPr>
            <a:picLocks noChangeAspect="1" noChangeArrowheads="1"/>
          </p:cNvPicPr>
          <p:nvPr/>
        </p:nvPicPr>
        <p:blipFill>
          <a:blip r:embed="rId3" cstate="print"/>
          <a:srcRect/>
          <a:stretch>
            <a:fillRect/>
          </a:stretch>
        </p:blipFill>
        <p:spPr bwMode="auto">
          <a:xfrm>
            <a:off x="457200" y="4953000"/>
            <a:ext cx="2138855" cy="83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749300" y="-850900"/>
            <a:ext cx="7313613" cy="634852"/>
          </a:xfrm>
          <a:prstGeom prst="rect">
            <a:avLst/>
          </a:prstGeom>
          <a:scene3d>
            <a:camera prst="orthographicFront"/>
            <a:lightRig rig="chilly" dir="t"/>
          </a:scene3d>
          <a:sp3d extrusionH="12700">
            <a:extrusionClr>
              <a:schemeClr val="bg1"/>
            </a:extrusionClr>
          </a:sp3d>
        </p:spPr>
        <p:txBody>
          <a:bodyPr anchor="b">
            <a:sp3d extrusionH="12700">
              <a:extrusionClr>
                <a:schemeClr val="bg1"/>
              </a:extrusionClr>
            </a:sp3d>
          </a:bodyPr>
          <a:lstStyle/>
          <a:p>
            <a:pPr algn="ctr" defTabSz="914400" fontAlgn="auto">
              <a:lnSpc>
                <a:spcPts val="5600"/>
              </a:lnSpc>
              <a:spcBef>
                <a:spcPts val="0"/>
              </a:spcBef>
              <a:spcAft>
                <a:spcPts val="0"/>
              </a:spcAft>
              <a:defRPr/>
            </a:pPr>
            <a:endParaRPr lang="en-US" sz="2600" b="1" dirty="0">
              <a:gradFill>
                <a:gsLst>
                  <a:gs pos="50000">
                    <a:schemeClr val="tx1">
                      <a:lumMod val="65000"/>
                      <a:lumOff val="35000"/>
                    </a:schemeClr>
                  </a:gs>
                  <a:gs pos="100000">
                    <a:schemeClr val="tx1">
                      <a:lumMod val="85000"/>
                      <a:lumOff val="15000"/>
                    </a:schemeClr>
                  </a:gs>
                </a:gsLst>
                <a:lin ang="5400000" scaled="0"/>
              </a:gradFill>
              <a:effectLst>
                <a:outerShdw blurRad="50800" dist="38100" dir="2700000">
                  <a:srgbClr val="000000">
                    <a:alpha val="43000"/>
                  </a:srgbClr>
                </a:outerShdw>
              </a:effectLst>
              <a:latin typeface="Comic Sans MS"/>
              <a:ea typeface="+mj-ea"/>
              <a:cs typeface="Comic Sans MS"/>
            </a:endParaRPr>
          </a:p>
        </p:txBody>
      </p:sp>
      <p:sp>
        <p:nvSpPr>
          <p:cNvPr id="12" name="Title 11"/>
          <p:cNvSpPr>
            <a:spLocks noGrp="1"/>
          </p:cNvSpPr>
          <p:nvPr>
            <p:ph type="title"/>
          </p:nvPr>
        </p:nvSpPr>
        <p:spPr>
          <a:xfrm>
            <a:off x="0" y="279400"/>
            <a:ext cx="9105900" cy="1016000"/>
          </a:xfrm>
        </p:spPr>
        <p:txBody>
          <a:bodyPr>
            <a:normAutofit fontScale="90000"/>
          </a:bodyPr>
          <a:lstStyle/>
          <a:p>
            <a:pPr fontAlgn="auto">
              <a:spcAft>
                <a:spcPts val="0"/>
              </a:spcAft>
              <a:defRPr/>
            </a:pPr>
            <a:r>
              <a:rPr lang="en-US" sz="4000" dirty="0" smtClean="0"/>
              <a:t>Example: </a:t>
            </a:r>
            <a:r>
              <a:rPr lang="en-US" sz="4000" dirty="0" smtClean="0">
                <a:ea typeface="+mj-ea"/>
              </a:rPr>
              <a:t>Pinning down </a:t>
            </a:r>
            <a:r>
              <a:rPr lang="en-US" sz="4000" dirty="0" smtClean="0">
                <a:latin typeface="Symbol" pitchFamily="18" charset="2"/>
              </a:rPr>
              <a:t>D</a:t>
            </a:r>
            <a:r>
              <a:rPr lang="en-US" sz="4000" dirty="0" smtClean="0"/>
              <a:t>g and</a:t>
            </a:r>
            <a:r>
              <a:rPr lang="en-US" sz="4000" dirty="0" smtClean="0">
                <a:ea typeface="+mj-ea"/>
              </a:rPr>
              <a:t> </a:t>
            </a:r>
            <a:br>
              <a:rPr lang="en-US" sz="4000" dirty="0" smtClean="0">
                <a:ea typeface="+mj-ea"/>
              </a:rPr>
            </a:br>
            <a:r>
              <a:rPr lang="en-US" sz="4000" dirty="0" smtClean="0">
                <a:ea typeface="+mj-ea"/>
              </a:rPr>
              <a:t>its functional form</a:t>
            </a:r>
            <a:r>
              <a:rPr lang="en-US" sz="4000" dirty="0" smtClean="0"/>
              <a:t> </a:t>
            </a:r>
            <a:br>
              <a:rPr lang="en-US" sz="4000" dirty="0" smtClean="0"/>
            </a:br>
            <a:r>
              <a:rPr lang="en-US" sz="3300" dirty="0" smtClean="0"/>
              <a:t>5 </a:t>
            </a:r>
            <a:r>
              <a:rPr lang="en-US" sz="3300" dirty="0" err="1" smtClean="0"/>
              <a:t>GeV</a:t>
            </a:r>
            <a:r>
              <a:rPr lang="en-US" sz="3300" dirty="0" smtClean="0"/>
              <a:t> x 250 </a:t>
            </a:r>
            <a:r>
              <a:rPr lang="en-US" sz="3300" dirty="0" err="1" smtClean="0"/>
              <a:t>GeV</a:t>
            </a:r>
            <a:r>
              <a:rPr lang="en-US" sz="3300" dirty="0" smtClean="0"/>
              <a:t>, electron within -4 &lt; </a:t>
            </a:r>
            <a:r>
              <a:rPr lang="en-US" sz="3300" dirty="0" smtClean="0">
                <a:latin typeface="Symbol" pitchFamily="18" charset="2"/>
              </a:rPr>
              <a:t>h</a:t>
            </a:r>
            <a:r>
              <a:rPr lang="en-US" sz="3300" dirty="0" smtClean="0"/>
              <a:t> </a:t>
            </a:r>
            <a:r>
              <a:rPr lang="en-US" sz="3300" dirty="0" smtClean="0"/>
              <a:t>&lt; +1</a:t>
            </a:r>
            <a:endParaRPr lang="en-US" sz="3300" dirty="0">
              <a:ea typeface="+mj-ea"/>
            </a:endParaRPr>
          </a:p>
        </p:txBody>
      </p:sp>
      <p:sp>
        <p:nvSpPr>
          <p:cNvPr id="29706" name="Footer Placeholder 15"/>
          <p:cNvSpPr>
            <a:spLocks noGrp="1"/>
          </p:cNvSpPr>
          <p:nvPr>
            <p:ph type="ftr" sz="quarter" idx="11"/>
          </p:nvPr>
        </p:nvSpPr>
        <p:spPr bwMode="auto">
          <a:noFill/>
          <a:ln>
            <a:miter lim="800000"/>
            <a:headEnd/>
            <a:tailEnd/>
          </a:ln>
        </p:spPr>
        <p:txBody>
          <a:bodyPr/>
          <a:lstStyle/>
          <a:p>
            <a:r>
              <a:rPr lang="en-US" altLang="ja-JP" smtClean="0"/>
              <a:t>C. Aidala, PHENIX Collaboration Meeting, December 2011</a:t>
            </a:r>
            <a:endParaRPr lang="en-US" altLang="ja-JP"/>
          </a:p>
        </p:txBody>
      </p:sp>
      <p:pic>
        <p:nvPicPr>
          <p:cNvPr id="20" name="Bild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2133600" y="2484120"/>
            <a:ext cx="6120765" cy="4145280"/>
          </a:xfrm>
          <a:prstGeom prst="rect">
            <a:avLst/>
          </a:prstGeom>
          <a:solidFill>
            <a:schemeClr val="bg1">
              <a:lumMod val="95000"/>
            </a:schemeClr>
          </a:solidFill>
          <a:ln w="9525">
            <a:noFill/>
            <a:miter lim="800000"/>
            <a:headEnd/>
            <a:tailEnd/>
          </a:ln>
        </p:spPr>
      </p:pic>
      <p:graphicFrame>
        <p:nvGraphicFramePr>
          <p:cNvPr id="2264067" name="Object 3"/>
          <p:cNvGraphicFramePr>
            <a:graphicFrameLocks noChangeAspect="1"/>
          </p:cNvGraphicFramePr>
          <p:nvPr/>
        </p:nvGraphicFramePr>
        <p:xfrm>
          <a:off x="2362200" y="1646314"/>
          <a:ext cx="4572000" cy="792086"/>
        </p:xfrm>
        <a:graphic>
          <a:graphicData uri="http://schemas.openxmlformats.org/presentationml/2006/ole">
            <p:oleObj spid="_x0000_s34818" name="Equation" r:id="rId5" imgW="1498320" imgH="393480" progId="Equation.3">
              <p:embed/>
            </p:oleObj>
          </a:graphicData>
        </a:graphic>
      </p:graphicFrame>
      <p:cxnSp>
        <p:nvCxnSpPr>
          <p:cNvPr id="19" name="Straight Arrow Connector 18"/>
          <p:cNvCxnSpPr/>
          <p:nvPr/>
        </p:nvCxnSpPr>
        <p:spPr bwMode="auto">
          <a:xfrm rot="5400000">
            <a:off x="3848894" y="4914106"/>
            <a:ext cx="1295400" cy="1588"/>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1" name="Straight Connector 10"/>
          <p:cNvCxnSpPr/>
          <p:nvPr/>
        </p:nvCxnSpPr>
        <p:spPr bwMode="auto">
          <a:xfrm rot="5400000" flipH="1" flipV="1">
            <a:off x="3139966" y="5210502"/>
            <a:ext cx="19812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14" name="TextBox 13"/>
          <p:cNvSpPr txBox="1"/>
          <p:nvPr/>
        </p:nvSpPr>
        <p:spPr>
          <a:xfrm>
            <a:off x="74033" y="2057400"/>
            <a:ext cx="2243499" cy="769441"/>
          </a:xfrm>
          <a:prstGeom prst="rect">
            <a:avLst/>
          </a:prstGeom>
          <a:noFill/>
        </p:spPr>
        <p:txBody>
          <a:bodyPr wrap="none" rtlCol="0">
            <a:spAutoFit/>
          </a:bodyPr>
          <a:lstStyle/>
          <a:p>
            <a:r>
              <a:rPr lang="en-US" sz="2200" dirty="0" smtClean="0">
                <a:solidFill>
                  <a:srgbClr val="FFFFCC"/>
                </a:solidFill>
              </a:rPr>
              <a:t>~1 month running</a:t>
            </a:r>
          </a:p>
          <a:p>
            <a:r>
              <a:rPr lang="en-US" sz="2200" dirty="0" smtClean="0">
                <a:solidFill>
                  <a:srgbClr val="FFFFCC"/>
                </a:solidFill>
              </a:rPr>
              <a:t>5x250 GeV</a:t>
            </a:r>
            <a:r>
              <a:rPr lang="en-US" sz="2200" baseline="30000" dirty="0" smtClean="0">
                <a:solidFill>
                  <a:srgbClr val="FFFFCC"/>
                </a:solidFill>
              </a:rPr>
              <a:t>2</a:t>
            </a:r>
            <a:endParaRPr lang="en-US" sz="2200" dirty="0" smtClean="0">
              <a:solidFill>
                <a:srgbClr val="FFFFCC"/>
              </a:solidFill>
            </a:endParaRPr>
          </a:p>
        </p:txBody>
      </p:sp>
      <p:sp>
        <p:nvSpPr>
          <p:cNvPr id="13" name="TextBox 12"/>
          <p:cNvSpPr txBox="1"/>
          <p:nvPr/>
        </p:nvSpPr>
        <p:spPr>
          <a:xfrm>
            <a:off x="3444766" y="3794234"/>
            <a:ext cx="2670924" cy="338554"/>
          </a:xfrm>
          <a:prstGeom prst="rect">
            <a:avLst/>
          </a:prstGeom>
          <a:solidFill>
            <a:schemeClr val="bg1"/>
          </a:solidFill>
        </p:spPr>
        <p:txBody>
          <a:bodyPr wrap="none" rtlCol="0">
            <a:spAutoFit/>
          </a:bodyPr>
          <a:lstStyle/>
          <a:p>
            <a:r>
              <a:rPr lang="en-US" sz="1550" b="1" dirty="0" smtClean="0">
                <a:solidFill>
                  <a:schemeClr val="tx1"/>
                </a:solidFill>
                <a:latin typeface="Arial" pitchFamily="34" charset="0"/>
                <a:cs typeface="Arial" pitchFamily="34" charset="0"/>
              </a:rPr>
              <a:t>EIC projected uncertainty</a:t>
            </a:r>
            <a:endParaRPr lang="en-US" sz="1550" b="1" dirty="0">
              <a:solidFill>
                <a:schemeClr val="tx1"/>
              </a:solidFill>
              <a:latin typeface="Arial" pitchFamily="34" charset="0"/>
              <a:cs typeface="Arial" pitchFamily="34" charset="0"/>
            </a:endParaRPr>
          </a:p>
        </p:txBody>
      </p:sp>
      <p:sp>
        <p:nvSpPr>
          <p:cNvPr id="15" name="Slide Number Placeholder 14"/>
          <p:cNvSpPr>
            <a:spLocks noGrp="1"/>
          </p:cNvSpPr>
          <p:nvPr>
            <p:ph type="sldNum" sz="quarter" idx="12"/>
          </p:nvPr>
        </p:nvSpPr>
        <p:spPr/>
        <p:txBody>
          <a:bodyPr/>
          <a:lstStyle/>
          <a:p>
            <a:fld id="{CC80A51C-0834-4D37-9F6C-E61A03BDE5A5}" type="slidenum">
              <a:rPr lang="en-US" smtClean="0"/>
              <a:pPr/>
              <a:t>15</a:t>
            </a:fld>
            <a:endParaRPr lang="en-US"/>
          </a:p>
        </p:txBody>
      </p:sp>
      <p:pic>
        <p:nvPicPr>
          <p:cNvPr id="22" name="Bild 2"/>
          <p:cNvPicPr>
            <a:picLocks noChangeAspect="1"/>
          </p:cNvPicPr>
          <p:nvPr/>
        </p:nvPicPr>
        <p:blipFill rotWithShape="1">
          <a:blip r:embed="rId6" cstate="print">
            <a:clrChange>
              <a:clrFrom>
                <a:srgbClr val="FFFFFF"/>
              </a:clrFrom>
              <a:clrTo>
                <a:srgbClr val="FFFFFF">
                  <a:alpha val="0"/>
                </a:srgbClr>
              </a:clrTo>
            </a:clrChange>
          </a:blip>
          <a:srcRect t="10732" r="9524"/>
          <a:stretch/>
        </p:blipFill>
        <p:spPr bwMode="auto">
          <a:xfrm>
            <a:off x="76200" y="2065338"/>
            <a:ext cx="4162425" cy="4106862"/>
          </a:xfrm>
          <a:prstGeom prst="rect">
            <a:avLst/>
          </a:prstGeom>
          <a:solidFill>
            <a:schemeClr val="bg1"/>
          </a:solidFill>
          <a:ln w="9525">
            <a:noFill/>
            <a:miter lim="800000"/>
            <a:headEnd/>
            <a:tailEnd/>
          </a:ln>
        </p:spPr>
      </p:pic>
      <p:pic>
        <p:nvPicPr>
          <p:cNvPr id="23" name="Bild 4"/>
          <p:cNvPicPr>
            <a:picLocks noChangeAspect="1"/>
          </p:cNvPicPr>
          <p:nvPr/>
        </p:nvPicPr>
        <p:blipFill rotWithShape="1">
          <a:blip r:embed="rId7" cstate="print">
            <a:clrChange>
              <a:clrFrom>
                <a:srgbClr val="FFFFFF"/>
              </a:clrFrom>
              <a:clrTo>
                <a:srgbClr val="FFFFFF">
                  <a:alpha val="0"/>
                </a:srgbClr>
              </a:clrTo>
            </a:clrChange>
          </a:blip>
          <a:srcRect t="13009" r="10076"/>
          <a:stretch/>
        </p:blipFill>
        <p:spPr bwMode="auto">
          <a:xfrm>
            <a:off x="76200" y="2165567"/>
            <a:ext cx="4137025" cy="4002088"/>
          </a:xfrm>
          <a:prstGeom prst="rect">
            <a:avLst/>
          </a:prstGeom>
          <a:solidFill>
            <a:schemeClr val="bg1"/>
          </a:solidFill>
          <a:ln w="9525">
            <a:noFill/>
            <a:miter lim="800000"/>
            <a:headEnd/>
            <a:tailEnd/>
          </a:ln>
        </p:spPr>
      </p:pic>
      <p:sp>
        <p:nvSpPr>
          <p:cNvPr id="24" name="TextBox 23"/>
          <p:cNvSpPr txBox="1"/>
          <p:nvPr/>
        </p:nvSpPr>
        <p:spPr>
          <a:xfrm>
            <a:off x="4191000" y="4992469"/>
            <a:ext cx="4953000" cy="646331"/>
          </a:xfrm>
          <a:prstGeom prst="rect">
            <a:avLst/>
          </a:prstGeom>
          <a:noFill/>
        </p:spPr>
        <p:txBody>
          <a:bodyPr wrap="square" rtlCol="0">
            <a:spAutoFit/>
          </a:bodyPr>
          <a:lstStyle/>
          <a:p>
            <a:r>
              <a:rPr lang="en-US" dirty="0" smtClean="0">
                <a:solidFill>
                  <a:srgbClr val="FFFFCC"/>
                </a:solidFill>
              </a:rPr>
              <a:t>DSSV: PRL 101, 072001  (2008); PRD  80, 034030 (2009)</a:t>
            </a:r>
            <a:endParaRPr lang="en-US" dirty="0">
              <a:solidFill>
                <a:srgbClr val="FFFFCC"/>
              </a:solidFill>
            </a:endParaRPr>
          </a:p>
        </p:txBody>
      </p:sp>
      <p:sp>
        <p:nvSpPr>
          <p:cNvPr id="25" name="Textfeld 9"/>
          <p:cNvSpPr txBox="1">
            <a:spLocks noChangeArrowheads="1"/>
          </p:cNvSpPr>
          <p:nvPr/>
        </p:nvSpPr>
        <p:spPr bwMode="auto">
          <a:xfrm>
            <a:off x="4343399" y="1943487"/>
            <a:ext cx="4800601" cy="2323713"/>
          </a:xfrm>
          <a:prstGeom prst="rect">
            <a:avLst/>
          </a:prstGeom>
          <a:noFill/>
          <a:ln w="9525">
            <a:noFill/>
            <a:miter lim="800000"/>
            <a:headEnd/>
            <a:tailEnd/>
          </a:ln>
        </p:spPr>
        <p:txBody>
          <a:bodyPr wrap="square">
            <a:prstTxWarp prst="textNoShape">
              <a:avLst/>
            </a:prstTxWarp>
            <a:spAutoFit/>
          </a:bodyPr>
          <a:lstStyle/>
          <a:p>
            <a:pPr algn="ctr">
              <a:spcAft>
                <a:spcPts val="600"/>
              </a:spcAft>
            </a:pPr>
            <a:r>
              <a:rPr lang="en-US" sz="2600" dirty="0">
                <a:solidFill>
                  <a:srgbClr val="FFFFCC"/>
                </a:solidFill>
                <a:latin typeface="Times New Roman" pitchFamily="18" charset="0"/>
                <a:cs typeface="Times New Roman" pitchFamily="18" charset="0"/>
              </a:rPr>
              <a:t>χ</a:t>
            </a:r>
            <a:r>
              <a:rPr lang="en-US" sz="2600" baseline="30000" dirty="0">
                <a:solidFill>
                  <a:srgbClr val="FFFFCC"/>
                </a:solidFill>
                <a:latin typeface="Times New Roman" pitchFamily="18" charset="0"/>
                <a:cs typeface="Times New Roman" pitchFamily="18" charset="0"/>
              </a:rPr>
              <a:t>2</a:t>
            </a:r>
            <a:r>
              <a:rPr lang="en-US" sz="2600" dirty="0">
                <a:solidFill>
                  <a:srgbClr val="FFFFCC"/>
                </a:solidFill>
                <a:latin typeface="Times New Roman" pitchFamily="18" charset="0"/>
                <a:cs typeface="Times New Roman" pitchFamily="18" charset="0"/>
              </a:rPr>
              <a:t> </a:t>
            </a:r>
            <a:r>
              <a:rPr lang="en-US" sz="2600" dirty="0">
                <a:solidFill>
                  <a:srgbClr val="FFFFCC"/>
                </a:solidFill>
                <a:latin typeface="Times New Roman" pitchFamily="18" charset="0"/>
                <a:ea typeface="Comic Sans MS" charset="0"/>
                <a:cs typeface="Times New Roman" pitchFamily="18" charset="0"/>
              </a:rPr>
              <a:t>profile </a:t>
            </a:r>
            <a:r>
              <a:rPr lang="en-US" sz="2600" dirty="0" smtClean="0">
                <a:solidFill>
                  <a:srgbClr val="FFFFCC"/>
                </a:solidFill>
                <a:latin typeface="Times New Roman" pitchFamily="18" charset="0"/>
                <a:ea typeface="Comic Sans MS" charset="0"/>
                <a:cs typeface="Times New Roman" pitchFamily="18" charset="0"/>
              </a:rPr>
              <a:t>significantly </a:t>
            </a:r>
          </a:p>
          <a:p>
            <a:pPr algn="ctr">
              <a:spcAft>
                <a:spcPts val="600"/>
              </a:spcAft>
            </a:pPr>
            <a:r>
              <a:rPr lang="en-US" sz="2600" dirty="0" smtClean="0">
                <a:solidFill>
                  <a:srgbClr val="FFFFCC"/>
                </a:solidFill>
                <a:latin typeface="Times New Roman" pitchFamily="18" charset="0"/>
                <a:ea typeface="Comic Sans MS" charset="0"/>
                <a:cs typeface="Times New Roman" pitchFamily="18" charset="0"/>
              </a:rPr>
              <a:t>narrower already</a:t>
            </a:r>
            <a:endParaRPr lang="en-US" sz="2600" dirty="0">
              <a:solidFill>
                <a:srgbClr val="FFFFCC"/>
              </a:solidFill>
              <a:latin typeface="Times New Roman" pitchFamily="18" charset="0"/>
              <a:ea typeface="Comic Sans MS" charset="0"/>
              <a:cs typeface="Times New Roman" pitchFamily="18" charset="0"/>
            </a:endParaRPr>
          </a:p>
          <a:p>
            <a:pPr algn="ctr">
              <a:spcAft>
                <a:spcPts val="600"/>
              </a:spcAft>
            </a:pPr>
            <a:r>
              <a:rPr lang="en-US" sz="2600" dirty="0">
                <a:solidFill>
                  <a:srgbClr val="FFFFCC"/>
                </a:solidFill>
                <a:latin typeface="Times New Roman" pitchFamily="18" charset="0"/>
                <a:ea typeface="Comic Sans MS" charset="0"/>
                <a:cs typeface="Times New Roman" pitchFamily="18" charset="0"/>
              </a:rPr>
              <a:t>for </a:t>
            </a:r>
            <a:r>
              <a:rPr lang="en-US" sz="2600" dirty="0" smtClean="0">
                <a:solidFill>
                  <a:srgbClr val="FFFFCC"/>
                </a:solidFill>
                <a:latin typeface="Times New Roman" pitchFamily="18" charset="0"/>
                <a:ea typeface="Comic Sans MS" charset="0"/>
                <a:cs typeface="Times New Roman" pitchFamily="18" charset="0"/>
              </a:rPr>
              <a:t>one month of running </a:t>
            </a:r>
          </a:p>
          <a:p>
            <a:pPr algn="ctr">
              <a:spcAft>
                <a:spcPts val="600"/>
              </a:spcAft>
            </a:pPr>
            <a:r>
              <a:rPr lang="en-US" sz="2600" dirty="0" smtClean="0">
                <a:solidFill>
                  <a:srgbClr val="FFFFCC"/>
                </a:solidFill>
                <a:latin typeface="Times New Roman" pitchFamily="18" charset="0"/>
                <a:ea typeface="Comic Sans MS" charset="0"/>
                <a:cs typeface="Times New Roman" pitchFamily="18" charset="0"/>
              </a:rPr>
              <a:t>with 5 </a:t>
            </a:r>
            <a:r>
              <a:rPr lang="en-US" sz="2600" dirty="0" err="1" smtClean="0">
                <a:solidFill>
                  <a:srgbClr val="FFFFCC"/>
                </a:solidFill>
                <a:latin typeface="Times New Roman" pitchFamily="18" charset="0"/>
                <a:ea typeface="Comic Sans MS" charset="0"/>
                <a:cs typeface="Times New Roman" pitchFamily="18" charset="0"/>
              </a:rPr>
              <a:t>GeV</a:t>
            </a:r>
            <a:r>
              <a:rPr lang="en-US" sz="2600" dirty="0" smtClean="0">
                <a:solidFill>
                  <a:srgbClr val="FFFFCC"/>
                </a:solidFill>
                <a:latin typeface="Times New Roman" pitchFamily="18" charset="0"/>
                <a:ea typeface="Comic Sans MS" charset="0"/>
                <a:cs typeface="Times New Roman" pitchFamily="18" charset="0"/>
              </a:rPr>
              <a:t> x 250 </a:t>
            </a:r>
            <a:r>
              <a:rPr lang="en-US" sz="2600" dirty="0" err="1" smtClean="0">
                <a:solidFill>
                  <a:srgbClr val="FFFFCC"/>
                </a:solidFill>
                <a:latin typeface="Times New Roman" pitchFamily="18" charset="0"/>
                <a:ea typeface="Comic Sans MS" charset="0"/>
                <a:cs typeface="Times New Roman" pitchFamily="18" charset="0"/>
              </a:rPr>
              <a:t>GeV</a:t>
            </a:r>
            <a:r>
              <a:rPr lang="en-US" sz="2600" dirty="0" smtClean="0">
                <a:solidFill>
                  <a:srgbClr val="FFFFCC"/>
                </a:solidFill>
                <a:latin typeface="Times New Roman" pitchFamily="18" charset="0"/>
                <a:ea typeface="Comic Sans MS" charset="0"/>
                <a:cs typeface="Times New Roman" pitchFamily="18" charset="0"/>
              </a:rPr>
              <a:t>, simply based on inclusive measurements! </a:t>
            </a:r>
          </a:p>
        </p:txBody>
      </p:sp>
    </p:spTree>
  </p:cSld>
  <p:clrMapOvr>
    <a:masterClrMapping/>
  </p:clrMapOvr>
  <mc:AlternateContent xmlns:mc="http://schemas.openxmlformats.org/markup-compatibility/2006">
    <mc:Choice xmlns="" xmlns:mp="http://schemas.microsoft.com/office/mac/powerpoint/2008/main" Requires="mp">
      <p:transition xmlns:p14="http://schemas.microsoft.com/office/powerpoint/2010/main">
        <p14:prism/>
      </p:transition>
    </mc:Choice>
    <mc:Fallback>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264067"/>
                                        </p:tgtEl>
                                      </p:cBhvr>
                                    </p:animEffect>
                                    <p:set>
                                      <p:cBhvr>
                                        <p:cTn id="24" dur="1" fill="hold">
                                          <p:stCondLst>
                                            <p:cond delay="499"/>
                                          </p:stCondLst>
                                        </p:cTn>
                                        <p:tgtEl>
                                          <p:spTgt spid="226406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10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err="1" smtClean="0"/>
              <a:t>sPHENIX</a:t>
            </a:r>
            <a:r>
              <a:rPr lang="en-US" dirty="0" smtClean="0"/>
              <a:t> forward spectrometer: Concepts</a:t>
            </a:r>
            <a:endParaRPr lang="en-US" dirty="0"/>
          </a:p>
        </p:txBody>
      </p:sp>
      <p:sp>
        <p:nvSpPr>
          <p:cNvPr id="3" name="Content Placeholder 2"/>
          <p:cNvSpPr>
            <a:spLocks noGrp="1"/>
          </p:cNvSpPr>
          <p:nvPr>
            <p:ph idx="1"/>
          </p:nvPr>
        </p:nvSpPr>
        <p:spPr>
          <a:xfrm>
            <a:off x="228600" y="1371600"/>
            <a:ext cx="4724400" cy="5105400"/>
          </a:xfrm>
        </p:spPr>
        <p:txBody>
          <a:bodyPr>
            <a:normAutofit fontScale="92500" lnSpcReduction="20000"/>
          </a:bodyPr>
          <a:lstStyle/>
          <a:p>
            <a:r>
              <a:rPr lang="en-US" sz="2600" dirty="0" smtClean="0"/>
              <a:t>Many of the striking effects related to parton dynamics have been observed at forward </a:t>
            </a:r>
            <a:r>
              <a:rPr lang="en-US" sz="2600" dirty="0" err="1" smtClean="0"/>
              <a:t>rapidities</a:t>
            </a:r>
            <a:r>
              <a:rPr lang="en-US" sz="2600" dirty="0" smtClean="0">
                <a:sym typeface="Wingdings" pitchFamily="2" charset="2"/>
              </a:rPr>
              <a:t> </a:t>
            </a:r>
            <a:r>
              <a:rPr lang="en-US" sz="2600" dirty="0" smtClean="0"/>
              <a:t>Large-acceptance forward spectrometer </a:t>
            </a:r>
          </a:p>
          <a:p>
            <a:pPr lvl="1"/>
            <a:r>
              <a:rPr lang="en-US" sz="2200" dirty="0" smtClean="0"/>
              <a:t>Spin-momentum correlations</a:t>
            </a:r>
          </a:p>
          <a:p>
            <a:pPr lvl="1"/>
            <a:r>
              <a:rPr lang="en-US" sz="2200" dirty="0" smtClean="0"/>
              <a:t>Gluon saturation</a:t>
            </a:r>
          </a:p>
          <a:p>
            <a:r>
              <a:rPr lang="en-US" sz="2600" dirty="0" smtClean="0"/>
              <a:t>Full jet reconstruction capabilities </a:t>
            </a:r>
            <a:r>
              <a:rPr lang="en-US" sz="2600" dirty="0" smtClean="0">
                <a:sym typeface="Wingdings" pitchFamily="2" charset="2"/>
              </a:rPr>
              <a:t> access parton kinematics, </a:t>
            </a:r>
            <a:r>
              <a:rPr lang="en-US" sz="2600" dirty="0" smtClean="0"/>
              <a:t>allow separation of effects (e.g. Sivers/Collins)</a:t>
            </a:r>
          </a:p>
          <a:p>
            <a:r>
              <a:rPr lang="en-US" sz="2600" dirty="0" smtClean="0"/>
              <a:t>PID </a:t>
            </a:r>
            <a:r>
              <a:rPr lang="en-US" sz="2600" dirty="0" smtClean="0">
                <a:sym typeface="Wingdings" pitchFamily="2" charset="2"/>
              </a:rPr>
              <a:t> Investigate surprises from earlier RHIC data, study hadronization</a:t>
            </a:r>
          </a:p>
          <a:p>
            <a:r>
              <a:rPr lang="en-US" sz="2600" dirty="0" smtClean="0">
                <a:sym typeface="Wingdings" pitchFamily="2" charset="2"/>
              </a:rPr>
              <a:t>Tracking and </a:t>
            </a:r>
            <a:r>
              <a:rPr lang="en-US" sz="2600" dirty="0" err="1" smtClean="0">
                <a:sym typeface="Wingdings" pitchFamily="2" charset="2"/>
              </a:rPr>
              <a:t>EMCal</a:t>
            </a:r>
            <a:r>
              <a:rPr lang="en-US" sz="2600" dirty="0" smtClean="0">
                <a:sym typeface="Wingdings" pitchFamily="2" charset="2"/>
              </a:rPr>
              <a:t>  </a:t>
            </a:r>
            <a:r>
              <a:rPr lang="en-US" sz="2600" dirty="0" err="1" smtClean="0">
                <a:sym typeface="Wingdings" pitchFamily="2" charset="2"/>
              </a:rPr>
              <a:t>Drell</a:t>
            </a:r>
            <a:r>
              <a:rPr lang="en-US" sz="2600" dirty="0" smtClean="0">
                <a:sym typeface="Wingdings" pitchFamily="2" charset="2"/>
              </a:rPr>
              <a:t>-Yan measurements</a:t>
            </a:r>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16</a:t>
            </a:fld>
            <a:endParaRPr lang="en-US" dirty="0"/>
          </a:p>
        </p:txBody>
      </p:sp>
      <p:grpSp>
        <p:nvGrpSpPr>
          <p:cNvPr id="6" name="Group 9"/>
          <p:cNvGrpSpPr/>
          <p:nvPr/>
        </p:nvGrpSpPr>
        <p:grpSpPr>
          <a:xfrm>
            <a:off x="5181600" y="1676400"/>
            <a:ext cx="3886200" cy="3733800"/>
            <a:chOff x="4191000" y="1923871"/>
            <a:chExt cx="4902525" cy="2924175"/>
          </a:xfrm>
        </p:grpSpPr>
        <p:pic>
          <p:nvPicPr>
            <p:cNvPr id="7" name="Picture 3"/>
            <p:cNvPicPr>
              <a:picLocks noChangeAspect="1" noChangeArrowheads="1"/>
            </p:cNvPicPr>
            <p:nvPr/>
          </p:nvPicPr>
          <p:blipFill>
            <a:blip r:embed="rId3" cstate="print"/>
            <a:srcRect/>
            <a:stretch>
              <a:fillRect/>
            </a:stretch>
          </p:blipFill>
          <p:spPr bwMode="auto">
            <a:xfrm>
              <a:off x="4191000" y="1923871"/>
              <a:ext cx="4902525" cy="2924175"/>
            </a:xfrm>
            <a:prstGeom prst="rect">
              <a:avLst/>
            </a:prstGeom>
            <a:noFill/>
            <a:ln w="9525">
              <a:noFill/>
              <a:miter lim="800000"/>
              <a:headEnd/>
              <a:tailEnd/>
            </a:ln>
          </p:spPr>
        </p:pic>
        <p:sp>
          <p:nvSpPr>
            <p:cNvPr id="8" name="Rectangle 7"/>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sp>
        <p:nvSpPr>
          <p:cNvPr id="9" name="Rectangle 8"/>
          <p:cNvSpPr/>
          <p:nvPr/>
        </p:nvSpPr>
        <p:spPr>
          <a:xfrm>
            <a:off x="5410200" y="1723104"/>
            <a:ext cx="1526721" cy="348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What’s the latest conceptual design for an </a:t>
            </a:r>
            <a:r>
              <a:rPr lang="en-US" sz="3600" dirty="0" err="1" smtClean="0"/>
              <a:t>e+p</a:t>
            </a:r>
            <a:r>
              <a:rPr lang="en-US" sz="3600" dirty="0" smtClean="0"/>
              <a:t>/A optimized detector?</a:t>
            </a:r>
            <a:endParaRPr lang="en-US" sz="3600" dirty="0"/>
          </a:p>
        </p:txBody>
      </p:sp>
      <p:sp>
        <p:nvSpPr>
          <p:cNvPr id="3" name="Footer Placeholder 2"/>
          <p:cNvSpPr>
            <a:spLocks noGrp="1"/>
          </p:cNvSpPr>
          <p:nvPr>
            <p:ph type="ftr" sz="quarter" idx="11"/>
          </p:nvPr>
        </p:nvSpPr>
        <p:spPr/>
        <p:txBody>
          <a:bodyPr/>
          <a:lstStyle/>
          <a:p>
            <a:r>
              <a:rPr lang="en-US" smtClean="0"/>
              <a:t>C. Aidala, PHENIX Collaboration Meeting, December 2011</a:t>
            </a:r>
            <a:endParaRPr lang="en-US" dirty="0"/>
          </a:p>
        </p:txBody>
      </p:sp>
      <p:sp>
        <p:nvSpPr>
          <p:cNvPr id="11" name="Slide Number Placeholder 10"/>
          <p:cNvSpPr>
            <a:spLocks noGrp="1"/>
          </p:cNvSpPr>
          <p:nvPr>
            <p:ph type="sldNum" sz="quarter" idx="12"/>
          </p:nvPr>
        </p:nvSpPr>
        <p:spPr/>
        <p:txBody>
          <a:bodyPr/>
          <a:lstStyle/>
          <a:p>
            <a:fld id="{9CCA4942-7CEE-491C-9F3A-ADE7BC2C4973}" type="slidenum">
              <a:rPr lang="en-US" smtClean="0"/>
              <a:pPr/>
              <a:t>17</a:t>
            </a:fld>
            <a:endParaRPr lang="en-US"/>
          </a:p>
        </p:txBody>
      </p:sp>
      <p:grpSp>
        <p:nvGrpSpPr>
          <p:cNvPr id="4" name="Group 39"/>
          <p:cNvGrpSpPr/>
          <p:nvPr/>
        </p:nvGrpSpPr>
        <p:grpSpPr>
          <a:xfrm>
            <a:off x="76200" y="1676400"/>
            <a:ext cx="5638800" cy="4343400"/>
            <a:chOff x="1903730" y="532718"/>
            <a:chExt cx="6126480" cy="3665220"/>
          </a:xfrm>
          <a:solidFill>
            <a:schemeClr val="bg1"/>
          </a:solidFill>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3730" y="532718"/>
              <a:ext cx="6126480" cy="3665220"/>
            </a:xfrm>
            <a:prstGeom prst="rect">
              <a:avLst/>
            </a:prstGeom>
            <a:grpFill/>
          </p:spPr>
        </p:pic>
        <p:cxnSp>
          <p:nvCxnSpPr>
            <p:cNvPr id="7" name="Straight Arrow Connector 6"/>
            <p:cNvCxnSpPr/>
            <p:nvPr/>
          </p:nvCxnSpPr>
          <p:spPr bwMode="auto">
            <a:xfrm rot="10800000">
              <a:off x="2692400" y="3746500"/>
              <a:ext cx="1663700" cy="228600"/>
            </a:xfrm>
            <a:prstGeom prst="straightConnector1">
              <a:avLst/>
            </a:prstGeom>
            <a:grpFill/>
            <a:ln w="3175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4572000" y="3695700"/>
              <a:ext cx="660400" cy="304800"/>
            </a:xfrm>
            <a:prstGeom prst="straightConnector1">
              <a:avLst/>
            </a:prstGeom>
            <a:grpFill/>
            <a:ln w="31750" cap="flat" cmpd="sng" algn="ctr">
              <a:solidFill>
                <a:srgbClr val="FF0000"/>
              </a:solidFill>
              <a:prstDash val="solid"/>
              <a:round/>
              <a:headEnd type="none" w="med" len="med"/>
              <a:tailEnd type="arrow"/>
            </a:ln>
            <a:effectLst/>
          </p:spPr>
        </p:cxnSp>
      </p:grpSp>
      <p:sp>
        <p:nvSpPr>
          <p:cNvPr id="9" name="TextBox 8"/>
          <p:cNvSpPr txBox="1"/>
          <p:nvPr/>
        </p:nvSpPr>
        <p:spPr>
          <a:xfrm>
            <a:off x="4343400" y="1385248"/>
            <a:ext cx="4267200" cy="2862322"/>
          </a:xfrm>
          <a:prstGeom prst="rect">
            <a:avLst/>
          </a:prstGeom>
          <a:solidFill>
            <a:schemeClr val="bg1"/>
          </a:solidFill>
          <a:ln>
            <a:noFill/>
          </a:ln>
          <a:effectLst>
            <a:glow rad="101600">
              <a:schemeClr val="tx1">
                <a:lumMod val="95000"/>
                <a:alpha val="75000"/>
              </a:schemeClr>
            </a:glow>
          </a:effectLst>
        </p:spPr>
        <p:txBody>
          <a:bodyPr wrap="square" rtlCol="0">
            <a:spAutoFit/>
          </a:bodyPr>
          <a:lstStyle/>
          <a:p>
            <a:pPr algn="l">
              <a:buClr>
                <a:srgbClr val="0000CC"/>
              </a:buClr>
              <a:buSzPct val="100000"/>
              <a:buFont typeface="Arial" pitchFamily="34" charset="0"/>
              <a:buChar char="•"/>
            </a:pPr>
            <a:r>
              <a:rPr lang="en-US" sz="2000" dirty="0" smtClean="0">
                <a:solidFill>
                  <a:schemeClr val="tx1"/>
                </a:solidFill>
              </a:rPr>
              <a:t> </a:t>
            </a:r>
            <a:r>
              <a:rPr lang="en-US" sz="2000" dirty="0" smtClean="0">
                <a:solidFill>
                  <a:schemeClr val="tx1"/>
                </a:solidFill>
                <a:latin typeface="Comic Sans MS"/>
                <a:sym typeface="Wingdings"/>
              </a:rPr>
              <a:t>Large detector acceptance: </a:t>
            </a:r>
          </a:p>
          <a:p>
            <a:pPr algn="l">
              <a:buClr>
                <a:srgbClr val="0000CC"/>
              </a:buClr>
              <a:buSzPct val="100000"/>
            </a:pPr>
            <a:r>
              <a:rPr lang="en-US" sz="2000" dirty="0" smtClean="0">
                <a:solidFill>
                  <a:schemeClr val="tx1"/>
                </a:solidFill>
                <a:latin typeface="Comic Sans MS"/>
                <a:sym typeface="Wingdings"/>
              </a:rPr>
              <a:t>|</a:t>
            </a:r>
            <a:r>
              <a:rPr lang="en-US" sz="2000" dirty="0" smtClean="0">
                <a:solidFill>
                  <a:schemeClr val="tx1"/>
                </a:solidFill>
                <a:latin typeface="Symbol" charset="2"/>
                <a:cs typeface="Symbol" charset="2"/>
                <a:sym typeface="Wingdings"/>
              </a:rPr>
              <a:t>h|</a:t>
            </a:r>
            <a:r>
              <a:rPr lang="en-US" sz="2000" dirty="0" smtClean="0">
                <a:solidFill>
                  <a:schemeClr val="tx1"/>
                </a:solidFill>
                <a:latin typeface="Comic Sans MS"/>
                <a:sym typeface="Wingdings"/>
              </a:rPr>
              <a:t> &lt; ~5</a:t>
            </a:r>
          </a:p>
          <a:p>
            <a:pPr algn="l">
              <a:buClr>
                <a:srgbClr val="0000CC"/>
              </a:buClr>
              <a:buSzPct val="100000"/>
              <a:buFont typeface="Arial" pitchFamily="34" charset="0"/>
              <a:buChar char="•"/>
            </a:pPr>
            <a:r>
              <a:rPr lang="en-US" sz="2000" dirty="0" smtClean="0">
                <a:solidFill>
                  <a:schemeClr val="tx1"/>
                </a:solidFill>
                <a:latin typeface="Comic Sans MS"/>
                <a:sym typeface="Wingdings"/>
              </a:rPr>
              <a:t> Low radiation length critical </a:t>
            </a:r>
          </a:p>
          <a:p>
            <a:pPr algn="l">
              <a:buClr>
                <a:srgbClr val="0000CC"/>
              </a:buClr>
              <a:buSzPct val="100000"/>
            </a:pPr>
            <a:r>
              <a:rPr lang="en-US" sz="2000" dirty="0" smtClean="0">
                <a:solidFill>
                  <a:schemeClr val="tx1"/>
                </a:solidFill>
                <a:latin typeface="Comic Sans MS"/>
                <a:sym typeface="Wingdings"/>
              </a:rPr>
              <a:t> low electron energies</a:t>
            </a:r>
          </a:p>
          <a:p>
            <a:pPr algn="l">
              <a:buClr>
                <a:srgbClr val="0000CC"/>
              </a:buClr>
              <a:buSzPct val="100000"/>
              <a:buFont typeface="Arial" pitchFamily="34" charset="0"/>
              <a:buChar char="•"/>
            </a:pPr>
            <a:r>
              <a:rPr lang="en-US" sz="2000" dirty="0" smtClean="0">
                <a:solidFill>
                  <a:schemeClr val="tx1"/>
                </a:solidFill>
                <a:latin typeface="Comic Sans MS"/>
                <a:sym typeface="Wingdings"/>
              </a:rPr>
              <a:t> Precise vertex reconstruction </a:t>
            </a:r>
          </a:p>
          <a:p>
            <a:pPr algn="l">
              <a:buClr>
                <a:srgbClr val="0000CC"/>
              </a:buClr>
              <a:buSzPct val="100000"/>
            </a:pPr>
            <a:r>
              <a:rPr lang="en-US" sz="2000" dirty="0" smtClean="0">
                <a:solidFill>
                  <a:schemeClr val="tx1"/>
                </a:solidFill>
                <a:latin typeface="Comic Sans MS"/>
                <a:sym typeface="Wingdings"/>
              </a:rPr>
              <a:t> separate b and c</a:t>
            </a:r>
          </a:p>
          <a:p>
            <a:pPr algn="l">
              <a:buClr>
                <a:srgbClr val="0000CC"/>
              </a:buClr>
              <a:buSzPct val="100000"/>
              <a:buFont typeface="Arial" pitchFamily="34" charset="0"/>
              <a:buChar char="•"/>
            </a:pPr>
            <a:r>
              <a:rPr lang="en-US" sz="2000" dirty="0" smtClean="0">
                <a:solidFill>
                  <a:schemeClr val="tx1"/>
                </a:solidFill>
                <a:latin typeface="Comic Sans MS"/>
              </a:rPr>
              <a:t> DIRC/RICH </a:t>
            </a:r>
            <a:r>
              <a:rPr lang="en-US" sz="2000" dirty="0" smtClean="0">
                <a:solidFill>
                  <a:schemeClr val="tx1"/>
                </a:solidFill>
                <a:latin typeface="Comic Sans MS"/>
                <a:sym typeface="Wingdings"/>
              </a:rPr>
              <a:t> </a:t>
            </a:r>
            <a:r>
              <a:rPr lang="en-US" sz="2000" dirty="0" smtClean="0">
                <a:solidFill>
                  <a:schemeClr val="tx1"/>
                </a:solidFill>
                <a:latin typeface="Symbol" charset="2"/>
                <a:cs typeface="Symbol" charset="2"/>
                <a:sym typeface="Wingdings"/>
              </a:rPr>
              <a:t>p</a:t>
            </a:r>
            <a:r>
              <a:rPr lang="en-US" sz="2000" dirty="0" smtClean="0">
                <a:solidFill>
                  <a:schemeClr val="tx1"/>
                </a:solidFill>
                <a:latin typeface="Comic Sans MS"/>
                <a:sym typeface="Wingdings"/>
              </a:rPr>
              <a:t>, K, p hadron ID</a:t>
            </a:r>
          </a:p>
          <a:p>
            <a:pPr algn="l">
              <a:buClr>
                <a:srgbClr val="0000CC"/>
              </a:buClr>
              <a:buSzPct val="100000"/>
              <a:buFont typeface="Arial" pitchFamily="34" charset="0"/>
              <a:buChar char="•"/>
            </a:pPr>
            <a:r>
              <a:rPr lang="en-US" sz="2000" dirty="0" smtClean="0">
                <a:solidFill>
                  <a:schemeClr val="tx1"/>
                </a:solidFill>
                <a:latin typeface="Comic Sans MS"/>
                <a:sym typeface="Wingdings"/>
              </a:rPr>
              <a:t> Forward detectors to tag proton in exclusive reactions</a:t>
            </a:r>
          </a:p>
        </p:txBody>
      </p:sp>
      <p:sp>
        <p:nvSpPr>
          <p:cNvPr id="13" name="Oval 12"/>
          <p:cNvSpPr/>
          <p:nvPr/>
        </p:nvSpPr>
        <p:spPr>
          <a:xfrm>
            <a:off x="2743200" y="2286000"/>
            <a:ext cx="1676400" cy="2609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0800000">
            <a:off x="4419601" y="4191000"/>
            <a:ext cx="1672178" cy="676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19800" y="4267200"/>
            <a:ext cx="3124200" cy="2308324"/>
          </a:xfrm>
          <a:prstGeom prst="rect">
            <a:avLst/>
          </a:prstGeom>
          <a:noFill/>
          <a:ln>
            <a:noFill/>
          </a:ln>
        </p:spPr>
        <p:txBody>
          <a:bodyPr wrap="square">
            <a:spAutoFit/>
          </a:bodyPr>
          <a:lstStyle/>
          <a:p>
            <a:r>
              <a:rPr lang="en-US" sz="2400" i="1" dirty="0" smtClean="0">
                <a:solidFill>
                  <a:srgbClr val="FFFFCC"/>
                </a:solidFill>
                <a:latin typeface="Times New Roman" pitchFamily="18" charset="0"/>
                <a:cs typeface="Times New Roman" pitchFamily="18" charset="0"/>
              </a:rPr>
              <a:t>Hadron</a:t>
            </a:r>
            <a:r>
              <a:rPr lang="en-US" sz="2400" dirty="0" smtClean="0">
                <a:solidFill>
                  <a:srgbClr val="FFFFCC"/>
                </a:solidFill>
                <a:latin typeface="Times New Roman" pitchFamily="18" charset="0"/>
                <a:cs typeface="Times New Roman" pitchFamily="18" charset="0"/>
              </a:rPr>
              <a:t>-going-direction spectrometer similar to </a:t>
            </a:r>
            <a:r>
              <a:rPr lang="en-US" sz="2400" dirty="0" err="1" smtClean="0">
                <a:solidFill>
                  <a:srgbClr val="FFFFCC"/>
                </a:solidFill>
                <a:latin typeface="Times New Roman" pitchFamily="18" charset="0"/>
                <a:cs typeface="Times New Roman" pitchFamily="18" charset="0"/>
              </a:rPr>
              <a:t>sPHENIX</a:t>
            </a:r>
            <a:r>
              <a:rPr lang="en-US" sz="2400" dirty="0" smtClean="0">
                <a:solidFill>
                  <a:srgbClr val="FFFFCC"/>
                </a:solidFill>
                <a:latin typeface="Times New Roman" pitchFamily="18" charset="0"/>
                <a:cs typeface="Times New Roman" pitchFamily="18" charset="0"/>
              </a:rPr>
              <a:t> forward spectrometer, conceived for </a:t>
            </a:r>
            <a:r>
              <a:rPr lang="en-US" sz="2400" dirty="0" err="1" smtClean="0">
                <a:solidFill>
                  <a:srgbClr val="FFFFCC"/>
                </a:solidFill>
                <a:latin typeface="Times New Roman" pitchFamily="18" charset="0"/>
                <a:cs typeface="Times New Roman" pitchFamily="18" charset="0"/>
              </a:rPr>
              <a:t>p+p</a:t>
            </a:r>
            <a:r>
              <a:rPr lang="en-US" sz="2400" dirty="0" smtClean="0">
                <a:solidFill>
                  <a:srgbClr val="FFFFCC"/>
                </a:solidFill>
                <a:latin typeface="Times New Roman" pitchFamily="18" charset="0"/>
                <a:cs typeface="Times New Roman" pitchFamily="18" charset="0"/>
              </a:rPr>
              <a:t> and </a:t>
            </a:r>
            <a:r>
              <a:rPr lang="en-US" sz="2400" dirty="0" err="1" smtClean="0">
                <a:solidFill>
                  <a:srgbClr val="FFFFCC"/>
                </a:solidFill>
                <a:latin typeface="Times New Roman" pitchFamily="18" charset="0"/>
                <a:cs typeface="Times New Roman" pitchFamily="18" charset="0"/>
              </a:rPr>
              <a:t>p+A</a:t>
            </a:r>
            <a:r>
              <a:rPr lang="en-US" sz="2400" dirty="0" smtClean="0">
                <a:solidFill>
                  <a:srgbClr val="FFFFCC"/>
                </a:solidFill>
                <a:latin typeface="Times New Roman" pitchFamily="18" charset="0"/>
                <a:cs typeface="Times New Roman" pitchFamily="18" charset="0"/>
              </a:rPr>
              <a:t> . . .</a:t>
            </a:r>
            <a:endParaRPr lang="en-US" sz="2400" dirty="0">
              <a:solidFill>
                <a:srgbClr val="FFFFCC"/>
              </a:solidFill>
              <a:latin typeface="Times New Roman" pitchFamily="18" charset="0"/>
              <a:cs typeface="Times New Roman" pitchFamily="18" charset="0"/>
            </a:endParaRPr>
          </a:p>
        </p:txBody>
      </p:sp>
      <p:sp>
        <p:nvSpPr>
          <p:cNvPr id="17" name="Rectangle 16"/>
          <p:cNvSpPr/>
          <p:nvPr/>
        </p:nvSpPr>
        <p:spPr>
          <a:xfrm>
            <a:off x="4953000" y="1317248"/>
            <a:ext cx="3962400" cy="1292662"/>
          </a:xfrm>
          <a:prstGeom prst="rect">
            <a:avLst/>
          </a:prstGeom>
          <a:solidFill>
            <a:srgbClr val="00FFFF"/>
          </a:solidFill>
          <a:ln>
            <a:solidFill>
              <a:schemeClr val="tx1"/>
            </a:solidFill>
          </a:ln>
        </p:spPr>
        <p:txBody>
          <a:bodyPr wrap="square">
            <a:spAutoFit/>
          </a:bodyPr>
          <a:lstStyle/>
          <a:p>
            <a:pPr algn="ctr"/>
            <a:r>
              <a:rPr lang="en-US" sz="2600" dirty="0" smtClean="0">
                <a:latin typeface="Times New Roman" pitchFamily="18" charset="0"/>
                <a:cs typeface="Times New Roman" pitchFamily="18" charset="0"/>
              </a:rPr>
              <a:t>Designs similar because many physics goals are similar!</a:t>
            </a:r>
          </a:p>
        </p:txBody>
      </p:sp>
      <p:sp>
        <p:nvSpPr>
          <p:cNvPr id="18" name="Rectangle 17"/>
          <p:cNvSpPr/>
          <p:nvPr/>
        </p:nvSpPr>
        <p:spPr>
          <a:xfrm>
            <a:off x="4953000" y="2971800"/>
            <a:ext cx="3962400" cy="1292662"/>
          </a:xfrm>
          <a:prstGeom prst="rect">
            <a:avLst/>
          </a:prstGeom>
          <a:solidFill>
            <a:srgbClr val="00FFFF"/>
          </a:solidFill>
          <a:ln>
            <a:solidFill>
              <a:schemeClr val="tx1"/>
            </a:solidFill>
          </a:ln>
        </p:spPr>
        <p:txBody>
          <a:bodyPr wrap="square">
            <a:spAutoFit/>
          </a:bodyPr>
          <a:lstStyle/>
          <a:p>
            <a:pPr algn="ctr"/>
            <a:r>
              <a:rPr lang="en-US" sz="2600" dirty="0" smtClean="0">
                <a:solidFill>
                  <a:schemeClr val="tx1"/>
                </a:solidFill>
                <a:latin typeface="Times New Roman" pitchFamily="18" charset="0"/>
                <a:cs typeface="Times New Roman" pitchFamily="18" charset="0"/>
              </a:rPr>
              <a:t>But see </a:t>
            </a:r>
            <a:r>
              <a:rPr lang="en-US" sz="2600" dirty="0" err="1" smtClean="0">
                <a:solidFill>
                  <a:schemeClr val="tx1"/>
                </a:solidFill>
                <a:latin typeface="Times New Roman" pitchFamily="18" charset="0"/>
                <a:cs typeface="Times New Roman" pitchFamily="18" charset="0"/>
              </a:rPr>
              <a:t>Abhay’s</a:t>
            </a:r>
            <a:r>
              <a:rPr lang="en-US" sz="2600" dirty="0" smtClean="0">
                <a:solidFill>
                  <a:schemeClr val="tx1"/>
                </a:solidFill>
                <a:latin typeface="Times New Roman" pitchFamily="18" charset="0"/>
                <a:cs typeface="Times New Roman" pitchFamily="18" charset="0"/>
              </a:rPr>
              <a:t> talk tomorrow for more practical considerations .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Final remarks</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r>
              <a:rPr lang="en-US" sz="2400" dirty="0" smtClean="0"/>
              <a:t>Heavy ion physics and nucleon structure communities came together at RHIC in the 1990s not because they identified common physics interests, but because the capabilities of RHIC as an accelerator facility offered valuable opportunities to both</a:t>
            </a:r>
          </a:p>
          <a:p>
            <a:r>
              <a:rPr lang="en-US" sz="2400" dirty="0" smtClean="0"/>
              <a:t>QCD subfields studied at RHIC (and elsewhere) are at different points in terms of our present level of understanding, but after a long haul since first writing down the QCD </a:t>
            </a:r>
            <a:r>
              <a:rPr lang="en-US" sz="2400" dirty="0" err="1" smtClean="0"/>
              <a:t>Lagrangian</a:t>
            </a:r>
            <a:r>
              <a:rPr lang="en-US" sz="2400" dirty="0" smtClean="0"/>
              <a:t>, everything moving in the same direction to (finally!) become more quantitative</a:t>
            </a:r>
          </a:p>
          <a:p>
            <a:r>
              <a:rPr lang="en-US" sz="2400" b="1" i="1" dirty="0" smtClean="0"/>
              <a:t>As the various subfields in QCD mature, the power they have to strengthen and inform one another is ever increasing! </a:t>
            </a:r>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8" name="Text Box 34"/>
          <p:cNvSpPr txBox="1">
            <a:spLocks noChangeArrowheads="1"/>
          </p:cNvSpPr>
          <p:nvPr/>
        </p:nvSpPr>
        <p:spPr bwMode="auto">
          <a:xfrm>
            <a:off x="762000" y="2166878"/>
            <a:ext cx="7696200" cy="286232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Thus as we talk now, 20 years into PHENIX, about how to extend further the capabilities of our celebrated facility in the years to come, we’re in a position to build an even stronger, more comprehensive, and more integrated QCD program than ever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t>Happy 20</a:t>
            </a:r>
            <a:r>
              <a:rPr lang="en-US" baseline="30000" dirty="0" smtClean="0"/>
              <a:t>th</a:t>
            </a:r>
            <a:r>
              <a:rPr lang="en-US" dirty="0" smtClean="0"/>
              <a:t> birthday, PHENIX!!!</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35841" name="Picture 1" descr="PHENIX big logo"/>
          <p:cNvPicPr>
            <a:picLocks noChangeAspect="1" noChangeArrowheads="1"/>
          </p:cNvPicPr>
          <p:nvPr/>
        </p:nvPicPr>
        <p:blipFill>
          <a:blip r:embed="rId2" cstate="print"/>
          <a:srcRect/>
          <a:stretch>
            <a:fillRect/>
          </a:stretch>
        </p:blipFill>
        <p:spPr bwMode="auto">
          <a:xfrm>
            <a:off x="6248400" y="2152650"/>
            <a:ext cx="2743200" cy="895350"/>
          </a:xfrm>
          <a:prstGeom prst="rect">
            <a:avLst/>
          </a:prstGeom>
          <a:noFill/>
        </p:spPr>
      </p:pic>
      <p:pic>
        <p:nvPicPr>
          <p:cNvPr id="35842" name="Picture 2" descr="PHENIX during construction"/>
          <p:cNvPicPr>
            <a:picLocks noChangeAspect="1" noChangeArrowheads="1"/>
          </p:cNvPicPr>
          <p:nvPr/>
        </p:nvPicPr>
        <p:blipFill>
          <a:blip r:embed="rId3" cstate="print"/>
          <a:srcRect/>
          <a:stretch>
            <a:fillRect/>
          </a:stretch>
        </p:blipFill>
        <p:spPr bwMode="auto">
          <a:xfrm>
            <a:off x="990600" y="1324302"/>
            <a:ext cx="5181600" cy="518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PHENIX Collaboration Meeting, December 2011</a:t>
            </a:r>
            <a:endParaRPr lang="en-US"/>
          </a:p>
        </p:txBody>
      </p:sp>
      <p:sp>
        <p:nvSpPr>
          <p:cNvPr id="2" name="Title 1"/>
          <p:cNvSpPr>
            <a:spLocks noGrp="1"/>
          </p:cNvSpPr>
          <p:nvPr>
            <p:ph type="title" idx="4294967295"/>
          </p:nvPr>
        </p:nvSpPr>
        <p:spPr>
          <a:xfrm>
            <a:off x="395068" y="2286000"/>
            <a:ext cx="8229600" cy="1981200"/>
          </a:xfrm>
        </p:spPr>
        <p:txBody>
          <a:bodyPr>
            <a:noAutofit/>
          </a:bodyPr>
          <a:lstStyle/>
          <a:p>
            <a:r>
              <a:rPr lang="en-US" dirty="0" smtClean="0"/>
              <a:t>How does the program enabled by adding an electron beam fit into the science of RHIC?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0" y="1219200"/>
            <a:ext cx="5105400" cy="48768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22627" name="Rectangle 3"/>
          <p:cNvSpPr>
            <a:spLocks noGrp="1" noChangeArrowheads="1"/>
          </p:cNvSpPr>
          <p:nvPr>
            <p:ph type="title"/>
          </p:nvPr>
        </p:nvSpPr>
        <p:spPr/>
        <p:txBody>
          <a:bodyPr/>
          <a:lstStyle/>
          <a:p>
            <a:r>
              <a:rPr lang="en-US" dirty="0" smtClean="0"/>
              <a:t>Lots of ground to cover in </a:t>
            </a:r>
            <a:r>
              <a:rPr lang="en-US" dirty="0" err="1" smtClean="0"/>
              <a:t>e+A</a:t>
            </a:r>
            <a:r>
              <a:rPr lang="en-US" dirty="0" smtClean="0"/>
              <a:t>!</a:t>
            </a:r>
            <a:endParaRPr lang="en-US" dirty="0"/>
          </a:p>
        </p:txBody>
      </p:sp>
      <p:sp>
        <p:nvSpPr>
          <p:cNvPr id="922628" name="Rectangle 4"/>
          <p:cNvSpPr>
            <a:spLocks noGrp="1" noChangeArrowheads="1"/>
          </p:cNvSpPr>
          <p:nvPr>
            <p:ph type="body" sz="half" idx="2"/>
          </p:nvPr>
        </p:nvSpPr>
        <p:spPr>
          <a:xfrm>
            <a:off x="5410200" y="1143000"/>
            <a:ext cx="3352800" cy="3200400"/>
          </a:xfrm>
        </p:spPr>
        <p:txBody>
          <a:bodyPr/>
          <a:lstStyle/>
          <a:p>
            <a:pPr marL="0" indent="0">
              <a:lnSpc>
                <a:spcPct val="80000"/>
              </a:lnSpc>
              <a:buFontTx/>
              <a:buNone/>
            </a:pPr>
            <a:r>
              <a:rPr lang="en-US" sz="2600" dirty="0" smtClean="0"/>
              <a:t>Existing data over wide kinematic range for (unpolarized) lepton-proton collisions.</a:t>
            </a:r>
            <a:endParaRPr lang="en-US" sz="2600" dirty="0"/>
          </a:p>
          <a:p>
            <a:pPr marL="0" indent="0">
              <a:lnSpc>
                <a:spcPct val="80000"/>
              </a:lnSpc>
              <a:buFontTx/>
              <a:buNone/>
            </a:pPr>
            <a:endParaRPr lang="en-US" sz="2600" dirty="0" smtClean="0">
              <a:cs typeface="Times New Roman" pitchFamily="18" charset="0"/>
            </a:endParaRPr>
          </a:p>
          <a:p>
            <a:pPr marL="0" indent="0">
              <a:lnSpc>
                <a:spcPct val="80000"/>
              </a:lnSpc>
              <a:buFontTx/>
              <a:buNone/>
            </a:pPr>
            <a:r>
              <a:rPr lang="en-US" sz="2600" dirty="0" smtClean="0">
                <a:cs typeface="Times New Roman" pitchFamily="18" charset="0"/>
              </a:rPr>
              <a:t>Not </a:t>
            </a:r>
            <a:r>
              <a:rPr lang="en-US" sz="2600" dirty="0">
                <a:cs typeface="Times New Roman" pitchFamily="18" charset="0"/>
              </a:rPr>
              <a:t>so for </a:t>
            </a:r>
            <a:r>
              <a:rPr lang="en-US" sz="2600" dirty="0" smtClean="0">
                <a:cs typeface="Times New Roman" pitchFamily="18" charset="0"/>
              </a:rPr>
              <a:t>lepton-nucleus collisions</a:t>
            </a:r>
            <a:r>
              <a:rPr lang="en-US" sz="2600" dirty="0" smtClean="0"/>
              <a:t>!</a:t>
            </a:r>
            <a:endParaRPr lang="en-US" sz="2600" dirty="0"/>
          </a:p>
          <a:p>
            <a:pPr marL="0" indent="0">
              <a:lnSpc>
                <a:spcPct val="80000"/>
              </a:lnSpc>
              <a:buFontTx/>
              <a:buNone/>
            </a:pPr>
            <a:endParaRPr lang="en-US" sz="2600" dirty="0"/>
          </a:p>
          <a:p>
            <a:pPr marL="0" indent="0">
              <a:lnSpc>
                <a:spcPct val="80000"/>
              </a:lnSpc>
              <a:buFontTx/>
              <a:buNone/>
            </a:pPr>
            <a:endParaRPr lang="en-US" sz="2600" dirty="0">
              <a:sym typeface="Symbol" pitchFamily="18" charset="2"/>
            </a:endParaRPr>
          </a:p>
          <a:p>
            <a:pPr marL="0" indent="0">
              <a:lnSpc>
                <a:spcPct val="80000"/>
              </a:lnSpc>
              <a:buFontTx/>
              <a:buNone/>
            </a:pPr>
            <a:endParaRPr lang="en-US" sz="2600" dirty="0"/>
          </a:p>
          <a:p>
            <a:pPr marL="0" indent="0">
              <a:lnSpc>
                <a:spcPct val="80000"/>
              </a:lnSpc>
              <a:buFontTx/>
              <a:buNone/>
            </a:pPr>
            <a:endParaRPr lang="en-US" sz="2600" dirty="0"/>
          </a:p>
        </p:txBody>
      </p:sp>
      <p:pic>
        <p:nvPicPr>
          <p:cNvPr id="922631" name="Picture 7" descr="xq2plane-1"/>
          <p:cNvPicPr>
            <a:picLocks noChangeAspect="1" noChangeArrowheads="1"/>
          </p:cNvPicPr>
          <p:nvPr/>
        </p:nvPicPr>
        <p:blipFill>
          <a:blip r:embed="rId3" cstate="print"/>
          <a:srcRect/>
          <a:stretch>
            <a:fillRect/>
          </a:stretch>
        </p:blipFill>
        <p:spPr bwMode="auto">
          <a:xfrm>
            <a:off x="152400" y="1373188"/>
            <a:ext cx="4826000" cy="4570412"/>
          </a:xfrm>
          <a:prstGeom prst="rect">
            <a:avLst/>
          </a:prstGeom>
          <a:noFill/>
        </p:spPr>
      </p:pic>
      <p:pic>
        <p:nvPicPr>
          <p:cNvPr id="922632" name="Picture 8" descr="xq2plane-2"/>
          <p:cNvPicPr>
            <a:picLocks noChangeAspect="1" noChangeArrowheads="1"/>
          </p:cNvPicPr>
          <p:nvPr/>
        </p:nvPicPr>
        <p:blipFill>
          <a:blip r:embed="rId4" cstate="print"/>
          <a:srcRect/>
          <a:stretch>
            <a:fillRect/>
          </a:stretch>
        </p:blipFill>
        <p:spPr bwMode="auto">
          <a:xfrm>
            <a:off x="152400" y="1373188"/>
            <a:ext cx="4826000" cy="4570412"/>
          </a:xfrm>
          <a:prstGeom prst="rect">
            <a:avLst/>
          </a:prstGeom>
          <a:noFill/>
        </p:spPr>
      </p:pic>
      <p:sp>
        <p:nvSpPr>
          <p:cNvPr id="9" name="Footer Placeholder 8"/>
          <p:cNvSpPr>
            <a:spLocks noGrp="1"/>
          </p:cNvSpPr>
          <p:nvPr>
            <p:ph type="ftr" sz="quarter" idx="11"/>
          </p:nvPr>
        </p:nvSpPr>
        <p:spPr/>
        <p:txBody>
          <a:bodyPr/>
          <a:lstStyle/>
          <a:p>
            <a:r>
              <a:rPr lang="en-US" smtClean="0"/>
              <a:t>C. Aidala, PHENIX Collaboration Meeting, December 2011</a:t>
            </a:r>
            <a:endParaRPr lang="en-US"/>
          </a:p>
        </p:txBody>
      </p:sp>
      <p:pic>
        <p:nvPicPr>
          <p:cNvPr id="10" name="Picture 1"/>
          <p:cNvPicPr>
            <a:picLocks noChangeAspect="1" noChangeArrowheads="1"/>
          </p:cNvPicPr>
          <p:nvPr/>
        </p:nvPicPr>
        <p:blipFill>
          <a:blip r:embed="rId5" cstate="print"/>
          <a:srcRect/>
          <a:stretch>
            <a:fillRect/>
          </a:stretch>
        </p:blipFill>
        <p:spPr bwMode="auto">
          <a:xfrm>
            <a:off x="124330" y="1358464"/>
            <a:ext cx="4873338" cy="4540468"/>
          </a:xfrm>
          <a:prstGeom prst="rect">
            <a:avLst/>
          </a:prstGeom>
          <a:noFill/>
          <a:ln w="9525">
            <a:noFill/>
            <a:miter lim="800000"/>
            <a:headEnd/>
            <a:tailEnd/>
          </a:ln>
        </p:spPr>
      </p:pic>
      <p:sp>
        <p:nvSpPr>
          <p:cNvPr id="11" name="TextBox 10"/>
          <p:cNvSpPr txBox="1"/>
          <p:nvPr/>
        </p:nvSpPr>
        <p:spPr>
          <a:xfrm>
            <a:off x="1221830" y="3034864"/>
            <a:ext cx="1704330" cy="523220"/>
          </a:xfrm>
          <a:prstGeom prst="rect">
            <a:avLst/>
          </a:prstGeom>
          <a:solidFill>
            <a:schemeClr val="bg1"/>
          </a:solidFill>
        </p:spPr>
        <p:txBody>
          <a:bodyPr wrap="square" rtlCol="0">
            <a:spAutoFit/>
          </a:bodyPr>
          <a:lstStyle/>
          <a:p>
            <a:r>
              <a:rPr lang="en-US" sz="1400" dirty="0" smtClean="0">
                <a:solidFill>
                  <a:schemeClr val="tx1"/>
                </a:solidFill>
                <a:latin typeface="Arial" pitchFamily="34" charset="0"/>
                <a:cs typeface="Arial" pitchFamily="34" charset="0"/>
              </a:rPr>
              <a:t>EIC (20x100) </a:t>
            </a:r>
            <a:r>
              <a:rPr lang="en-US" sz="1400" dirty="0" err="1" smtClean="0">
                <a:solidFill>
                  <a:schemeClr val="tx1"/>
                </a:solidFill>
                <a:latin typeface="Arial" pitchFamily="34" charset="0"/>
                <a:cs typeface="Arial" pitchFamily="34" charset="0"/>
              </a:rPr>
              <a:t>GeV</a:t>
            </a:r>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EIC (10x100) </a:t>
            </a:r>
            <a:r>
              <a:rPr lang="en-US" sz="1400" dirty="0" err="1" smtClean="0">
                <a:solidFill>
                  <a:schemeClr val="tx1"/>
                </a:solidFill>
                <a:latin typeface="Arial" pitchFamily="34" charset="0"/>
                <a:cs typeface="Arial" pitchFamily="34" charset="0"/>
              </a:rPr>
              <a:t>GeV</a:t>
            </a:r>
            <a:endParaRPr lang="en-US" sz="1400" dirty="0">
              <a:solidFill>
                <a:schemeClr val="tx1"/>
              </a:solidFill>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DBCAA7B0-FB55-442B-B730-0F02697EC4DB}"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26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226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628">
                                            <p:txEl>
                                              <p:pRg st="2" end="2"/>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2263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296" y="152400"/>
            <a:ext cx="8458200" cy="792162"/>
          </a:xfrm>
        </p:spPr>
        <p:txBody>
          <a:bodyPr>
            <a:normAutofit fontScale="90000"/>
          </a:bodyPr>
          <a:lstStyle/>
          <a:p>
            <a:r>
              <a:rPr lang="en-US" sz="3800" dirty="0" smtClean="0"/>
              <a:t>Nuclei: Not simple </a:t>
            </a:r>
            <a:r>
              <a:rPr lang="en-US" sz="3800" dirty="0" err="1" smtClean="0"/>
              <a:t>superpositions</a:t>
            </a:r>
            <a:r>
              <a:rPr lang="en-US" sz="3800" dirty="0" smtClean="0"/>
              <a:t> of nucleons!</a:t>
            </a:r>
            <a:endParaRPr lang="en-US" sz="3800" dirty="0"/>
          </a:p>
        </p:txBody>
      </p:sp>
      <p:sp>
        <p:nvSpPr>
          <p:cNvPr id="2" name="Footer Placeholder 1"/>
          <p:cNvSpPr>
            <a:spLocks noGrp="1"/>
          </p:cNvSpPr>
          <p:nvPr>
            <p:ph type="ftr" sz="quarter" idx="11"/>
          </p:nvPr>
        </p:nvSpPr>
        <p:spPr/>
        <p:txBody>
          <a:bodyPr/>
          <a:lstStyle/>
          <a:p>
            <a:r>
              <a:rPr lang="en-US" smtClean="0"/>
              <a:t>C. Aidala, PHENIX Collaboration Meeting, December 2011</a:t>
            </a:r>
            <a:endParaRPr lang="en-US"/>
          </a:p>
        </p:txBody>
      </p:sp>
      <p:pic>
        <p:nvPicPr>
          <p:cNvPr id="2345986" name="Picture 2"/>
          <p:cNvPicPr>
            <a:picLocks noChangeAspect="1" noChangeArrowheads="1"/>
          </p:cNvPicPr>
          <p:nvPr/>
        </p:nvPicPr>
        <p:blipFill>
          <a:blip r:embed="rId2" cstate="print"/>
          <a:srcRect/>
          <a:stretch>
            <a:fillRect/>
          </a:stretch>
        </p:blipFill>
        <p:spPr bwMode="auto">
          <a:xfrm>
            <a:off x="228600" y="993640"/>
            <a:ext cx="4914900" cy="5254760"/>
          </a:xfrm>
          <a:prstGeom prst="rect">
            <a:avLst/>
          </a:prstGeom>
          <a:noFill/>
          <a:ln w="9525">
            <a:noFill/>
            <a:miter lim="800000"/>
            <a:headEnd/>
            <a:tailEnd/>
          </a:ln>
        </p:spPr>
      </p:pic>
      <p:sp>
        <p:nvSpPr>
          <p:cNvPr id="6" name="TextBox 5"/>
          <p:cNvSpPr txBox="1"/>
          <p:nvPr/>
        </p:nvSpPr>
        <p:spPr>
          <a:xfrm>
            <a:off x="5181599" y="2046744"/>
            <a:ext cx="3810001" cy="2677656"/>
          </a:xfrm>
          <a:prstGeom prst="rect">
            <a:avLst/>
          </a:prstGeom>
          <a:noFill/>
        </p:spPr>
        <p:txBody>
          <a:bodyPr wrap="square" rtlCol="0">
            <a:spAutoFit/>
          </a:bodyPr>
          <a:lstStyle/>
          <a:p>
            <a:r>
              <a:rPr lang="en-US" sz="2400" dirty="0" smtClean="0">
                <a:solidFill>
                  <a:srgbClr val="FFFFCC"/>
                </a:solidFill>
                <a:latin typeface="Times New Roman" pitchFamily="18" charset="0"/>
                <a:cs typeface="Times New Roman" pitchFamily="18" charset="0"/>
              </a:rPr>
              <a:t>Rich and intriguing differences compared to free nucleons, which vary with the linear momentum fraction probed (and likely transverse momentum, impact parameter, . . .).</a:t>
            </a:r>
            <a:endParaRPr lang="en-US" sz="2400" dirty="0">
              <a:solidFill>
                <a:srgbClr val="FFFFCC"/>
              </a:solidFill>
              <a:latin typeface="Times New Roman" pitchFamily="18" charset="0"/>
              <a:cs typeface="Times New Roman" pitchFamily="18" charset="0"/>
            </a:endParaRPr>
          </a:p>
        </p:txBody>
      </p:sp>
      <p:sp>
        <p:nvSpPr>
          <p:cNvPr id="7" name="Rectangle 6"/>
          <p:cNvSpPr/>
          <p:nvPr/>
        </p:nvSpPr>
        <p:spPr>
          <a:xfrm>
            <a:off x="609600" y="5257800"/>
            <a:ext cx="7924800" cy="1292662"/>
          </a:xfrm>
          <a:prstGeom prst="rect">
            <a:avLst/>
          </a:prstGeom>
          <a:solidFill>
            <a:srgbClr val="00FFFF"/>
          </a:solidFill>
          <a:ln>
            <a:solidFill>
              <a:schemeClr val="tx1"/>
            </a:solidFill>
          </a:ln>
        </p:spPr>
        <p:txBody>
          <a:bodyPr wrap="square">
            <a:spAutoFit/>
          </a:bodyPr>
          <a:lstStyle/>
          <a:p>
            <a:r>
              <a:rPr lang="en-US" sz="2600" dirty="0" smtClean="0">
                <a:solidFill>
                  <a:schemeClr val="tx1"/>
                </a:solidFill>
                <a:latin typeface="Times New Roman" pitchFamily="18" charset="0"/>
                <a:cs typeface="Times New Roman" pitchFamily="18" charset="0"/>
              </a:rPr>
              <a:t>Understanding the nucleon in terms of the quark and gluon </a:t>
            </a:r>
            <a:r>
              <a:rPr lang="en-US" sz="2600" dirty="0" err="1" smtClean="0">
                <a:solidFill>
                  <a:schemeClr val="tx1"/>
                </a:solidFill>
                <a:latin typeface="Times New Roman" pitchFamily="18" charset="0"/>
                <a:cs typeface="Times New Roman" pitchFamily="18" charset="0"/>
              </a:rPr>
              <a:t>d.o.f</a:t>
            </a:r>
            <a:r>
              <a:rPr lang="en-US" sz="2600" dirty="0" smtClean="0">
                <a:solidFill>
                  <a:schemeClr val="tx1"/>
                </a:solidFill>
                <a:latin typeface="Times New Roman" pitchFamily="18" charset="0"/>
                <a:cs typeface="Times New Roman" pitchFamily="18" charset="0"/>
              </a:rPr>
              <a:t>. of QCD does NOT allow us to understand nuclei in terms of the colored constituents inside them!  </a:t>
            </a:r>
            <a:endParaRPr lang="en-US" sz="2600" dirty="0">
              <a:solidFill>
                <a:schemeClr val="tx1"/>
              </a:solidFill>
              <a:latin typeface="Times New Roman" pitchFamily="18" charset="0"/>
              <a:cs typeface="Times New Roman" pitchFamily="18" charset="0"/>
            </a:endParaRPr>
          </a:p>
        </p:txBody>
      </p:sp>
      <p:pic>
        <p:nvPicPr>
          <p:cNvPr id="2345987" name="Picture 3"/>
          <p:cNvPicPr>
            <a:picLocks noChangeAspect="1" noChangeArrowheads="1"/>
          </p:cNvPicPr>
          <p:nvPr/>
        </p:nvPicPr>
        <p:blipFill>
          <a:blip r:embed="rId3" cstate="print"/>
          <a:srcRect/>
          <a:stretch>
            <a:fillRect/>
          </a:stretch>
        </p:blipFill>
        <p:spPr bwMode="auto">
          <a:xfrm>
            <a:off x="5252545" y="990600"/>
            <a:ext cx="2138855" cy="838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CC80A51C-0834-4D37-9F6C-E61A03BDE5A5}"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smtClean="0"/>
              <a:t>C. Aidala, Stony Brook, February 28, 2011</a:t>
            </a:r>
            <a:endParaRPr lang="en-US"/>
          </a:p>
        </p:txBody>
      </p:sp>
      <p:sp>
        <p:nvSpPr>
          <p:cNvPr id="10" name="Slide Number Placeholder 6"/>
          <p:cNvSpPr>
            <a:spLocks noGrp="1"/>
          </p:cNvSpPr>
          <p:nvPr>
            <p:ph type="sldNum" sz="quarter" idx="12"/>
          </p:nvPr>
        </p:nvSpPr>
        <p:spPr/>
        <p:txBody>
          <a:bodyPr/>
          <a:lstStyle/>
          <a:p>
            <a:fld id="{C1A9CE15-428D-4DCB-836F-0B824C66AD5D}" type="slidenum">
              <a:rPr lang="en-US"/>
              <a:pPr/>
              <a:t>23</a:t>
            </a:fld>
            <a:endParaRPr lang="en-US"/>
          </a:p>
        </p:txBody>
      </p:sp>
      <p:sp>
        <p:nvSpPr>
          <p:cNvPr id="1173506" name="Rectangle 2"/>
          <p:cNvSpPr>
            <a:spLocks noGrp="1" noChangeArrowheads="1"/>
          </p:cNvSpPr>
          <p:nvPr>
            <p:ph type="title"/>
          </p:nvPr>
        </p:nvSpPr>
        <p:spPr/>
        <p:txBody>
          <a:bodyPr>
            <a:normAutofit fontScale="90000"/>
          </a:bodyPr>
          <a:lstStyle/>
          <a:p>
            <a:r>
              <a:rPr lang="en-US" sz="4000" dirty="0" err="1" smtClean="0"/>
              <a:t>Complementarity</a:t>
            </a:r>
            <a:r>
              <a:rPr lang="en-US" sz="4000" dirty="0" smtClean="0"/>
              <a:t> of DIS and hadronic collisions: A(relatively</a:t>
            </a:r>
            <a:r>
              <a:rPr lang="en-US" sz="4000" dirty="0"/>
              <a:t>) </a:t>
            </a:r>
            <a:r>
              <a:rPr lang="en-US" sz="4000" dirty="0" smtClean="0"/>
              <a:t>recent surprise</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92500" lnSpcReduction="1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a:t>Anti-up/anti-down asymmetry in the quark sea, with an unexpected </a:t>
            </a:r>
            <a:r>
              <a:rPr lang="en-US" sz="2800" i="1" dirty="0"/>
              <a:t>x</a:t>
            </a:r>
            <a:r>
              <a:rPr lang="en-US" sz="2800" dirty="0"/>
              <a:t> behavior</a:t>
            </a:r>
            <a:r>
              <a:rPr lang="en-US" sz="2800" dirty="0" smtClean="0"/>
              <a:t>!</a:t>
            </a:r>
          </a:p>
          <a:p>
            <a:pPr>
              <a:lnSpc>
                <a:spcPct val="90000"/>
              </a:lnSpc>
            </a:pPr>
            <a:r>
              <a:rPr lang="en-US" sz="2800" dirty="0" smtClean="0"/>
              <a:t>Indicates “primordial” sea quarks, in addition to those dynamically generated by gluon splitting!</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ChangeAspect="1"/>
          </p:cNvGraphicFramePr>
          <p:nvPr>
            <p:ph sz="half" idx="2"/>
          </p:nvPr>
        </p:nvGraphicFramePr>
        <p:xfrm>
          <a:off x="990600" y="2867464"/>
          <a:ext cx="2819400" cy="611188"/>
        </p:xfrm>
        <a:graphic>
          <a:graphicData uri="http://schemas.openxmlformats.org/presentationml/2006/ole">
            <p:oleObj spid="_x0000_s82946" name="Equation" r:id="rId5" imgW="1054080" imgH="228600" progId="Equation.3">
              <p:embed/>
            </p:oleObj>
          </a:graphicData>
        </a:graphic>
      </p:graphicFrame>
      <p:sp>
        <p:nvSpPr>
          <p:cNvPr id="1173514" name="Text Box 10"/>
          <p:cNvSpPr txBox="1">
            <a:spLocks noChangeArrowheads="1"/>
          </p:cNvSpPr>
          <p:nvPr/>
        </p:nvSpPr>
        <p:spPr bwMode="auto">
          <a:xfrm>
            <a:off x="1128932" y="3035300"/>
            <a:ext cx="6934200" cy="1689100"/>
          </a:xfrm>
          <a:prstGeom prst="rect">
            <a:avLst/>
          </a:prstGeom>
          <a:solidFill>
            <a:srgbClr val="00FFFF"/>
          </a:solidFill>
          <a:ln w="9525">
            <a:solidFill>
              <a:schemeClr val="tx1"/>
            </a:solidFill>
            <a:miter lim="800000"/>
            <a:headEnd/>
            <a:tailEnd/>
          </a:ln>
          <a:effectLst/>
        </p:spPr>
        <p:txBody>
          <a:bodyPr>
            <a:spAutoFit/>
          </a:bodyPr>
          <a:lstStyle/>
          <a:p>
            <a:r>
              <a:rPr lang="en-US" sz="2600" i="1" dirty="0" err="1">
                <a:solidFill>
                  <a:schemeClr val="tx1"/>
                </a:solidFill>
                <a:latin typeface="Times New Roman" pitchFamily="18" charset="0"/>
                <a:cs typeface="Times New Roman" pitchFamily="18" charset="0"/>
              </a:rPr>
              <a:t>Hadronic</a:t>
            </a:r>
            <a:r>
              <a:rPr lang="en-US" sz="2600" i="1" dirty="0">
                <a:solidFill>
                  <a:schemeClr val="tx1"/>
                </a:solidFill>
                <a:latin typeface="Times New Roman" pitchFamily="18" charset="0"/>
                <a:cs typeface="Times New Roman" pitchFamily="18" charset="0"/>
              </a:rPr>
              <a:t> collisions play a complementary role to DIS and have let us continue to find surprises in the rich linear momentum structure of the proton, even after &gt; 40 years!</a:t>
            </a:r>
          </a:p>
        </p:txBody>
      </p:sp>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p:oleObj spid="_x0000_s82947" name="Equation" r:id="rId6" imgW="279360" imgH="35532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7" dur="500"/>
                                        <p:tgtEl>
                                          <p:spTgt spid="1173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73514"/>
                                        </p:tgtEl>
                                        <p:attrNameLst>
                                          <p:attrName>style.visibility</p:attrName>
                                        </p:attrNameLst>
                                      </p:cBhvr>
                                      <p:to>
                                        <p:strVal val="visible"/>
                                      </p:to>
                                    </p:set>
                                    <p:anim calcmode="lin" valueType="num">
                                      <p:cBhvr additive="base">
                                        <p:cTn id="12" dur="500" fill="hold"/>
                                        <p:tgtEl>
                                          <p:spTgt spid="1173514"/>
                                        </p:tgtEl>
                                        <p:attrNameLst>
                                          <p:attrName>ppt_x</p:attrName>
                                        </p:attrNameLst>
                                      </p:cBhvr>
                                      <p:tavLst>
                                        <p:tav tm="0">
                                          <p:val>
                                            <p:strVal val="#ppt_x"/>
                                          </p:val>
                                        </p:tav>
                                        <p:tav tm="100000">
                                          <p:val>
                                            <p:strVal val="#ppt_x"/>
                                          </p:val>
                                        </p:tav>
                                      </p:tavLst>
                                    </p:anim>
                                    <p:anim calcmode="lin" valueType="num">
                                      <p:cBhvr additive="base">
                                        <p:cTn id="13"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Recall the ‘C’ in ‘QCD’ . . .</a:t>
            </a:r>
            <a:endParaRPr lang="en-US" sz="3800" dirty="0"/>
          </a:p>
        </p:txBody>
      </p:sp>
      <p:sp>
        <p:nvSpPr>
          <p:cNvPr id="3" name="Content Placeholder 2"/>
          <p:cNvSpPr>
            <a:spLocks noGrp="1"/>
          </p:cNvSpPr>
          <p:nvPr>
            <p:ph idx="1"/>
          </p:nvPr>
        </p:nvSpPr>
        <p:spPr/>
        <p:txBody>
          <a:bodyPr>
            <a:normAutofit/>
          </a:bodyPr>
          <a:lstStyle/>
          <a:p>
            <a:r>
              <a:rPr lang="en-US" dirty="0" smtClean="0"/>
              <a:t>While electrons offer several advantages (interactions easy to calculate, reconstruct kinematics exactly), </a:t>
            </a:r>
            <a:r>
              <a:rPr lang="en-US" b="1" dirty="0" smtClean="0"/>
              <a:t>you can’t learn everything about a hadron or nucleus by probing it with an electron!!  </a:t>
            </a:r>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T-odd </a:t>
            </a:r>
            <a:br>
              <a:rPr lang="en-US" sz="3200" dirty="0" smtClean="0"/>
            </a:br>
            <a:r>
              <a:rPr lang="en-US" sz="3200" dirty="0" smtClean="0"/>
              <a:t>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PHENIX Collaboration Meeting, December 2011</a:t>
            </a:r>
            <a:endParaRPr lang="en-US" dirty="0"/>
          </a:p>
        </p:txBody>
      </p:sp>
      <p:sp>
        <p:nvSpPr>
          <p:cNvPr id="12" name="Slide Number Placeholder 11"/>
          <p:cNvSpPr>
            <a:spLocks noGrp="1"/>
          </p:cNvSpPr>
          <p:nvPr>
            <p:ph type="sldNum" sz="quarter" idx="12"/>
          </p:nvPr>
        </p:nvSpPr>
        <p:spPr/>
        <p:txBody>
          <a:bodyPr/>
          <a:lstStyle/>
          <a:p>
            <a:fld id="{83F159FB-7DEB-45DF-BF94-DE0F7425313E}" type="slidenum">
              <a:rPr lang="en-US" smtClean="0"/>
              <a:pPr/>
              <a:t>25</a:t>
            </a:fld>
            <a:endParaRPr lang="en-US"/>
          </a:p>
        </p:txBody>
      </p:sp>
      <p:sp>
        <p:nvSpPr>
          <p:cNvPr id="1563652" name="Text Box 4"/>
          <p:cNvSpPr txBox="1">
            <a:spLocks noChangeArrowheads="1"/>
          </p:cNvSpPr>
          <p:nvPr/>
        </p:nvSpPr>
        <p:spPr bwMode="auto">
          <a:xfrm>
            <a:off x="1066800" y="1748135"/>
            <a:ext cx="3124200" cy="369332"/>
          </a:xfrm>
          <a:prstGeom prst="rect">
            <a:avLst/>
          </a:prstGeom>
          <a:noFill/>
          <a:ln w="28575">
            <a:solidFill>
              <a:srgbClr val="0000FF"/>
            </a:solidFill>
            <a:miter lim="800000"/>
            <a:headEnd/>
            <a:tailEnd/>
          </a:ln>
          <a:effectLst/>
        </p:spPr>
        <p:txBody>
          <a:bodyPr wrap="square">
            <a:spAutoFit/>
          </a:bodyPr>
          <a:lstStyle/>
          <a:p>
            <a:pPr algn="l"/>
            <a:r>
              <a:rPr lang="en-US" b="1" dirty="0">
                <a:solidFill>
                  <a:srgbClr val="FFFFCC"/>
                </a:solidFill>
                <a:latin typeface="Times" charset="0"/>
              </a:rPr>
              <a:t>DIS: </a:t>
            </a:r>
            <a:r>
              <a:rPr lang="en-US" b="1" dirty="0" smtClean="0">
                <a:solidFill>
                  <a:srgbClr val="FFFFCC"/>
                </a:solidFill>
                <a:latin typeface="Times" charset="0"/>
              </a:rPr>
              <a:t>attractive final-state int.</a:t>
            </a:r>
            <a:endParaRPr lang="en-US" b="1" dirty="0">
              <a:solidFill>
                <a:srgbClr val="FFFFCC"/>
              </a:solidFill>
              <a:latin typeface="Times" charset="0"/>
            </a:endParaRPr>
          </a:p>
        </p:txBody>
      </p:sp>
      <p:sp>
        <p:nvSpPr>
          <p:cNvPr id="1563653" name="Text Box 5"/>
          <p:cNvSpPr txBox="1">
            <a:spLocks noChangeArrowheads="1"/>
          </p:cNvSpPr>
          <p:nvPr/>
        </p:nvSpPr>
        <p:spPr bwMode="auto">
          <a:xfrm>
            <a:off x="4800600" y="1752600"/>
            <a:ext cx="3733800" cy="369332"/>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r>
              <a:rPr lang="en-US" b="1" dirty="0" smtClean="0">
                <a:solidFill>
                  <a:srgbClr val="FFFFCC"/>
                </a:solidFill>
                <a:latin typeface="Times" charset="0"/>
              </a:rPr>
              <a:t>repulsive initial-state int.</a:t>
            </a:r>
            <a:endParaRPr lang="en-US" b="1" dirty="0">
              <a:solidFill>
                <a:srgbClr val="FFFFCC"/>
              </a:solidFill>
              <a:latin typeface="Times" charset="0"/>
            </a:endParaRPr>
          </a:p>
        </p:txBody>
      </p:sp>
      <p:pic>
        <p:nvPicPr>
          <p:cNvPr id="1563664" name="Picture 16"/>
          <p:cNvPicPr>
            <a:picLocks noChangeAspect="1" noChangeArrowheads="1"/>
          </p:cNvPicPr>
          <p:nvPr/>
        </p:nvPicPr>
        <p:blipFill>
          <a:blip r:embed="rId3" cstate="print"/>
          <a:srcRect/>
          <a:stretch>
            <a:fillRect/>
          </a:stretch>
        </p:blipFill>
        <p:spPr bwMode="auto">
          <a:xfrm>
            <a:off x="2329542" y="5270953"/>
            <a:ext cx="4419600" cy="436418"/>
          </a:xfrm>
          <a:prstGeom prst="rect">
            <a:avLst/>
          </a:prstGeom>
          <a:noFill/>
        </p:spPr>
      </p:pic>
      <p:sp>
        <p:nvSpPr>
          <p:cNvPr id="1563665" name="Text Box 17"/>
          <p:cNvSpPr txBox="1">
            <a:spLocks noChangeArrowheads="1"/>
          </p:cNvSpPr>
          <p:nvPr/>
        </p:nvSpPr>
        <p:spPr bwMode="auto">
          <a:xfrm>
            <a:off x="306388" y="5196114"/>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result:</a:t>
            </a:r>
          </a:p>
        </p:txBody>
      </p:sp>
      <p:pic>
        <p:nvPicPr>
          <p:cNvPr id="221187" name="Picture 3"/>
          <p:cNvPicPr>
            <a:picLocks noChangeAspect="1" noChangeArrowheads="1"/>
          </p:cNvPicPr>
          <p:nvPr/>
        </p:nvPicPr>
        <p:blipFill>
          <a:blip r:embed="rId4" cstate="print"/>
          <a:srcRect/>
          <a:stretch>
            <a:fillRect/>
          </a:stretch>
        </p:blipFill>
        <p:spPr bwMode="auto">
          <a:xfrm>
            <a:off x="1219200" y="2514600"/>
            <a:ext cx="2743200" cy="2066925"/>
          </a:xfrm>
          <a:prstGeom prst="rect">
            <a:avLst/>
          </a:prstGeom>
          <a:noFill/>
          <a:ln w="9525">
            <a:noFill/>
            <a:miter lim="800000"/>
            <a:headEnd/>
            <a:tailEnd/>
          </a:ln>
        </p:spPr>
      </p:pic>
      <p:pic>
        <p:nvPicPr>
          <p:cNvPr id="221188" name="Picture 4"/>
          <p:cNvPicPr>
            <a:picLocks noChangeAspect="1" noChangeArrowheads="1"/>
          </p:cNvPicPr>
          <p:nvPr/>
        </p:nvPicPr>
        <p:blipFill>
          <a:blip r:embed="rId5" cstate="print"/>
          <a:srcRect/>
          <a:stretch>
            <a:fillRect/>
          </a:stretch>
        </p:blipFill>
        <p:spPr bwMode="auto">
          <a:xfrm>
            <a:off x="5257800" y="2521744"/>
            <a:ext cx="2743200" cy="2050256"/>
          </a:xfrm>
          <a:prstGeom prst="rect">
            <a:avLst/>
          </a:prstGeom>
          <a:noFill/>
          <a:ln w="9525">
            <a:noFill/>
            <a:miter lim="800000"/>
            <a:headEnd/>
            <a:tailEnd/>
          </a:ln>
        </p:spPr>
      </p:pic>
      <p:sp>
        <p:nvSpPr>
          <p:cNvPr id="23" name="Oval 22"/>
          <p:cNvSpPr/>
          <p:nvPr/>
        </p:nvSpPr>
        <p:spPr>
          <a:xfrm rot="862455">
            <a:off x="3318084" y="3412368"/>
            <a:ext cx="533400" cy="125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67072" y="2590800"/>
            <a:ext cx="681327" cy="1868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2"/>
          <p:cNvSpPr txBox="1">
            <a:spLocks noChangeArrowheads="1"/>
          </p:cNvSpPr>
          <p:nvPr/>
        </p:nvSpPr>
        <p:spPr bwMode="auto">
          <a:xfrm>
            <a:off x="304800" y="3888938"/>
            <a:ext cx="8458200" cy="209288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latin typeface="Times New Roman" pitchFamily="18" charset="0"/>
                <a:cs typeface="Times New Roman" pitchFamily="18" charset="0"/>
              </a:rPr>
              <a:t>Some DIS m</a:t>
            </a:r>
            <a:r>
              <a:rPr lang="en-US" sz="2600" i="1" dirty="0" smtClean="0">
                <a:solidFill>
                  <a:schemeClr val="tx1"/>
                </a:solidFill>
                <a:latin typeface="Times New Roman" pitchFamily="18" charset="0"/>
                <a:cs typeface="Times New Roman" pitchFamily="18" charset="0"/>
              </a:rPr>
              <a:t>easurements already exist.  A polarized </a:t>
            </a:r>
            <a:r>
              <a:rPr lang="en-US" sz="2600" i="1" dirty="0" err="1" smtClean="0">
                <a:solidFill>
                  <a:schemeClr val="tx1"/>
                </a:solidFill>
                <a:latin typeface="Times New Roman" pitchFamily="18" charset="0"/>
                <a:cs typeface="Times New Roman" pitchFamily="18" charset="0"/>
              </a:rPr>
              <a:t>Drell</a:t>
            </a:r>
            <a:r>
              <a:rPr lang="en-US" sz="2600" i="1" dirty="0" smtClean="0">
                <a:solidFill>
                  <a:schemeClr val="tx1"/>
                </a:solidFill>
                <a:latin typeface="Times New Roman" pitchFamily="18" charset="0"/>
                <a:cs typeface="Times New Roman" pitchFamily="18" charset="0"/>
              </a:rPr>
              <a:t>-Yan measurement at RHIC will be a crucial test of our understanding of QCD!</a:t>
            </a:r>
          </a:p>
          <a:p>
            <a:pPr algn="ctr"/>
            <a:r>
              <a:rPr lang="en-US" sz="2600" i="1" dirty="0" smtClean="0">
                <a:latin typeface="Times New Roman" pitchFamily="18" charset="0"/>
                <a:cs typeface="Times New Roman" pitchFamily="18" charset="0"/>
              </a:rPr>
              <a:t>Being able to make detailed measurements in both DIS and </a:t>
            </a:r>
            <a:r>
              <a:rPr lang="en-US" sz="2600" i="1" dirty="0" err="1" smtClean="0">
                <a:latin typeface="Times New Roman" pitchFamily="18" charset="0"/>
                <a:cs typeface="Times New Roman" pitchFamily="18" charset="0"/>
              </a:rPr>
              <a:t>p+p</a:t>
            </a:r>
            <a:r>
              <a:rPr lang="en-US" sz="2600" i="1" dirty="0" smtClean="0">
                <a:latin typeface="Times New Roman" pitchFamily="18" charset="0"/>
                <a:cs typeface="Times New Roman" pitchFamily="18" charset="0"/>
              </a:rPr>
              <a:t> at the same facility even more powerful!</a:t>
            </a:r>
            <a:endParaRPr lang="en-US" sz="28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Factorization, color, and </a:t>
            </a:r>
            <a:r>
              <a:rPr lang="en-US" dirty="0" err="1" smtClean="0"/>
              <a:t>hadronic</a:t>
            </a:r>
            <a:r>
              <a:rPr lang="en-US" dirty="0" smtClean="0"/>
              <a:t> collisions</a:t>
            </a:r>
            <a:endParaRPr lang="en-US" dirty="0"/>
          </a:p>
        </p:txBody>
      </p:sp>
      <p:sp>
        <p:nvSpPr>
          <p:cNvPr id="3" name="Content Placeholder 2"/>
          <p:cNvSpPr>
            <a:spLocks noGrp="1"/>
          </p:cNvSpPr>
          <p:nvPr>
            <p:ph idx="1"/>
          </p:nvPr>
        </p:nvSpPr>
        <p:spPr/>
        <p:txBody>
          <a:bodyPr>
            <a:normAutofit lnSpcReduction="10000"/>
          </a:bodyPr>
          <a:lstStyle/>
          <a:p>
            <a:pPr marL="342900" lvl="1" indent="-342900">
              <a:buFontTx/>
              <a:buChar char="•"/>
            </a:pPr>
            <a:r>
              <a:rPr lang="en-US" dirty="0" smtClean="0"/>
              <a:t>Last year, work by T. Rogers, P. Mulders (PRD 81:094006, 2010) claimed </a:t>
            </a:r>
            <a:r>
              <a:rPr lang="en-US" dirty="0" err="1" smtClean="0"/>
              <a:t>pQCD</a:t>
            </a:r>
            <a:r>
              <a:rPr lang="en-US" dirty="0" smtClean="0"/>
              <a:t> factorization broken in processes involving more than two hadrons total if parton </a:t>
            </a:r>
            <a:r>
              <a:rPr lang="en-US" dirty="0" err="1" smtClean="0"/>
              <a:t>k</a:t>
            </a:r>
            <a:r>
              <a:rPr lang="en-US" baseline="-25000" dirty="0" err="1" smtClean="0"/>
              <a:t>T</a:t>
            </a:r>
            <a:r>
              <a:rPr lang="en-US" dirty="0" smtClean="0"/>
              <a:t> taken into account (TMD </a:t>
            </a:r>
            <a:r>
              <a:rPr lang="en-US" dirty="0" err="1" smtClean="0"/>
              <a:t>pdfs</a:t>
            </a:r>
            <a:r>
              <a:rPr lang="en-US" dirty="0" smtClean="0"/>
              <a:t> and/or FFs)</a:t>
            </a:r>
          </a:p>
          <a:p>
            <a:pPr lvl="1"/>
            <a:r>
              <a:rPr lang="en-US" dirty="0" smtClean="0"/>
              <a:t>“Color entanglement”</a:t>
            </a:r>
          </a:p>
          <a:p>
            <a:pPr lvl="1"/>
            <a:r>
              <a:rPr lang="en-US" dirty="0" smtClean="0"/>
              <a:t>To understand further, useful to be able to compare measurements with 2, 3, and 4 hadrons in different combinations of initial and final state</a:t>
            </a:r>
          </a:p>
          <a:p>
            <a:pPr lvl="2"/>
            <a:r>
              <a:rPr lang="en-US" dirty="0" smtClean="0"/>
              <a:t>SIDIS, </a:t>
            </a:r>
            <a:r>
              <a:rPr lang="en-US" dirty="0" err="1" smtClean="0"/>
              <a:t>Drell</a:t>
            </a:r>
            <a:r>
              <a:rPr lang="en-US" dirty="0" smtClean="0"/>
              <a:t>-Yan, </a:t>
            </a:r>
            <a:r>
              <a:rPr lang="en-US" dirty="0" err="1" smtClean="0"/>
              <a:t>p+p</a:t>
            </a:r>
            <a:r>
              <a:rPr lang="en-US" dirty="0" smtClean="0"/>
              <a:t> </a:t>
            </a:r>
            <a:r>
              <a:rPr lang="en-US" dirty="0" smtClean="0">
                <a:sym typeface="Wingdings" pitchFamily="2" charset="2"/>
              </a:rPr>
              <a:t> photon-</a:t>
            </a:r>
            <a:r>
              <a:rPr lang="en-US" dirty="0" err="1" smtClean="0">
                <a:sym typeface="Wingdings" pitchFamily="2" charset="2"/>
              </a:rPr>
              <a:t>hadron</a:t>
            </a:r>
            <a:r>
              <a:rPr lang="en-US" dirty="0" smtClean="0">
                <a:sym typeface="Wingdings" pitchFamily="2" charset="2"/>
              </a:rPr>
              <a:t> and hadron-hadron correlations, . . .</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6" name="Text Box 34"/>
          <p:cNvSpPr txBox="1">
            <a:spLocks noChangeArrowheads="1"/>
          </p:cNvSpPr>
          <p:nvPr/>
        </p:nvSpPr>
        <p:spPr bwMode="auto">
          <a:xfrm>
            <a:off x="914400" y="2399943"/>
            <a:ext cx="7375525" cy="240065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solidFill>
                  <a:schemeClr val="tx1"/>
                </a:solidFill>
                <a:latin typeface="Times New Roman" pitchFamily="18" charset="0"/>
                <a:cs typeface="Times New Roman" pitchFamily="18" charset="0"/>
              </a:rPr>
              <a:t>TMDs an </a:t>
            </a:r>
            <a:r>
              <a:rPr lang="en-US" sz="3000" i="1" smtClean="0">
                <a:solidFill>
                  <a:schemeClr val="tx1"/>
                </a:solidFill>
                <a:latin typeface="Times New Roman" pitchFamily="18" charset="0"/>
                <a:cs typeface="Times New Roman" pitchFamily="18" charset="0"/>
              </a:rPr>
              <a:t>exciting subfield—lots </a:t>
            </a:r>
            <a:r>
              <a:rPr lang="en-US" sz="3000" i="1" dirty="0" smtClean="0">
                <a:solidFill>
                  <a:schemeClr val="tx1"/>
                </a:solidFill>
                <a:latin typeface="Times New Roman" pitchFamily="18" charset="0"/>
                <a:cs typeface="Times New Roman" pitchFamily="18" charset="0"/>
              </a:rPr>
              <a:t>of recent experimental activity, and theoretical questions probing deep issues of both universality and factorization in (perturbative) QCD!</a:t>
            </a:r>
            <a:endParaRPr lang="en-US" sz="3000" i="1"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9CCA4942-7CEE-491C-9F3A-ADE7BC2C4973}"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Drell</a:t>
            </a:r>
            <a:r>
              <a:rPr lang="en-US" dirty="0" smtClean="0"/>
              <a:t>-Yan transverse SSA predictions</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384484" y="1311909"/>
            <a:ext cx="6464116" cy="4936491"/>
          </a:xfrm>
          <a:prstGeom prst="rect">
            <a:avLst/>
          </a:prstGeom>
          <a:noFill/>
          <a:ln w="9525">
            <a:noFill/>
            <a:miter lim="800000"/>
            <a:headEnd/>
            <a:tailEnd/>
          </a:ln>
        </p:spPr>
      </p:pic>
      <p:sp>
        <p:nvSpPr>
          <p:cNvPr id="7" name="TextBox 6"/>
          <p:cNvSpPr txBox="1"/>
          <p:nvPr/>
        </p:nvSpPr>
        <p:spPr>
          <a:xfrm>
            <a:off x="4141216" y="3429000"/>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8" name="TextBox 7"/>
          <p:cNvSpPr txBox="1"/>
          <p:nvPr/>
        </p:nvSpPr>
        <p:spPr>
          <a:xfrm>
            <a:off x="7189216" y="3440668"/>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9" name="TextBox 8"/>
          <p:cNvSpPr txBox="1"/>
          <p:nvPr/>
        </p:nvSpPr>
        <p:spPr>
          <a:xfrm>
            <a:off x="4238894" y="5864320"/>
            <a:ext cx="288862" cy="369332"/>
          </a:xfrm>
          <a:prstGeom prst="rect">
            <a:avLst/>
          </a:prstGeom>
          <a:noFill/>
        </p:spPr>
        <p:txBody>
          <a:bodyPr wrap="none" rtlCol="0">
            <a:spAutoFit/>
          </a:bodyPr>
          <a:lstStyle/>
          <a:p>
            <a:r>
              <a:rPr lang="en-US" dirty="0" smtClean="0"/>
              <a:t>y</a:t>
            </a:r>
            <a:endParaRPr lang="en-US" baseline="-25000" dirty="0"/>
          </a:p>
        </p:txBody>
      </p:sp>
      <p:sp>
        <p:nvSpPr>
          <p:cNvPr id="10" name="TextBox 9"/>
          <p:cNvSpPr txBox="1"/>
          <p:nvPr/>
        </p:nvSpPr>
        <p:spPr>
          <a:xfrm>
            <a:off x="7316390" y="5867400"/>
            <a:ext cx="288862" cy="369332"/>
          </a:xfrm>
          <a:prstGeom prst="rect">
            <a:avLst/>
          </a:prstGeom>
          <a:noFill/>
        </p:spPr>
        <p:txBody>
          <a:bodyPr wrap="none" rtlCol="0">
            <a:spAutoFit/>
          </a:bodyPr>
          <a:lstStyle/>
          <a:p>
            <a:r>
              <a:rPr lang="en-US" dirty="0" smtClean="0"/>
              <a:t>y</a:t>
            </a:r>
            <a:endParaRPr lang="en-US" baseline="-25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He</a:t>
            </a:r>
            <a:r>
              <a:rPr lang="en-US" sz="4000" baseline="30000" dirty="0" smtClean="0"/>
              <a:t>3 </a:t>
            </a:r>
            <a:r>
              <a:rPr lang="en-US" sz="4000" dirty="0" smtClean="0"/>
              <a:t>example: </a:t>
            </a:r>
            <a:br>
              <a:rPr lang="en-US" sz="4000" dirty="0" smtClean="0"/>
            </a:br>
            <a:r>
              <a:rPr lang="en-US" sz="4000" dirty="0" smtClean="0"/>
              <a:t>Flavor separation of TMDs</a:t>
            </a:r>
            <a:endParaRPr lang="en-US" sz="4000" dirty="0"/>
          </a:p>
        </p:txBody>
      </p:sp>
      <p:sp>
        <p:nvSpPr>
          <p:cNvPr id="3" name="Content Placeholder 2"/>
          <p:cNvSpPr>
            <a:spLocks noGrp="1"/>
          </p:cNvSpPr>
          <p:nvPr>
            <p:ph idx="1"/>
          </p:nvPr>
        </p:nvSpPr>
        <p:spPr>
          <a:xfrm>
            <a:off x="228600" y="4267200"/>
            <a:ext cx="8686800" cy="1828800"/>
          </a:xfrm>
        </p:spPr>
        <p:txBody>
          <a:bodyPr>
            <a:normAutofit fontScale="92500" lnSpcReduction="20000"/>
          </a:bodyPr>
          <a:lstStyle/>
          <a:p>
            <a:r>
              <a:rPr lang="en-US" sz="2800" dirty="0" smtClean="0"/>
              <a:t>With polarized He</a:t>
            </a:r>
            <a:r>
              <a:rPr lang="en-US" sz="2800" baseline="30000" dirty="0" smtClean="0"/>
              <a:t>3</a:t>
            </a:r>
            <a:r>
              <a:rPr lang="en-US" sz="2800" dirty="0" smtClean="0"/>
              <a:t> as well as proton beams at RHIC, new handles on flavor separation of various transverse spin observables possible</a:t>
            </a:r>
          </a:p>
          <a:p>
            <a:pPr lvl="1"/>
            <a:r>
              <a:rPr lang="en-US" sz="2600" dirty="0" smtClean="0"/>
              <a:t>What will the status of the (non-)valence quark puzzle be by then??</a:t>
            </a:r>
            <a:endParaRPr lang="en-US" sz="2600"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28</a:t>
            </a:fld>
            <a:endParaRPr lang="en-US"/>
          </a:p>
        </p:txBody>
      </p:sp>
      <p:pic>
        <p:nvPicPr>
          <p:cNvPr id="2039811" name="Picture 3"/>
          <p:cNvPicPr>
            <a:picLocks noChangeAspect="1" noChangeArrowheads="1"/>
          </p:cNvPicPr>
          <p:nvPr/>
        </p:nvPicPr>
        <p:blipFill>
          <a:blip r:embed="rId3" cstate="print"/>
          <a:srcRect/>
          <a:stretch>
            <a:fillRect/>
          </a:stretch>
        </p:blipFill>
        <p:spPr bwMode="auto">
          <a:xfrm>
            <a:off x="609600" y="1447800"/>
            <a:ext cx="6831580" cy="2752725"/>
          </a:xfrm>
          <a:prstGeom prst="rect">
            <a:avLst/>
          </a:prstGeom>
          <a:noFill/>
          <a:ln w="9525">
            <a:noFill/>
            <a:miter lim="800000"/>
            <a:headEnd/>
            <a:tailEnd/>
          </a:ln>
        </p:spPr>
      </p:pic>
      <p:sp>
        <p:nvSpPr>
          <p:cNvPr id="8" name="TextBox 7"/>
          <p:cNvSpPr txBox="1"/>
          <p:nvPr/>
        </p:nvSpPr>
        <p:spPr>
          <a:xfrm>
            <a:off x="7515600" y="1981200"/>
            <a:ext cx="1274708" cy="769441"/>
          </a:xfrm>
          <a:prstGeom prst="rect">
            <a:avLst/>
          </a:prstGeom>
          <a:noFill/>
        </p:spPr>
        <p:txBody>
          <a:bodyPr wrap="none" rtlCol="0">
            <a:spAutoFit/>
          </a:bodyPr>
          <a:lstStyle/>
          <a:p>
            <a:r>
              <a:rPr lang="en-US" sz="2200" dirty="0" smtClean="0">
                <a:solidFill>
                  <a:srgbClr val="FFFFCC"/>
                </a:solidFill>
              </a:rPr>
              <a:t>Zhongbo </a:t>
            </a:r>
          </a:p>
          <a:p>
            <a:r>
              <a:rPr lang="en-US" sz="2200" dirty="0" smtClean="0">
                <a:solidFill>
                  <a:srgbClr val="FFFFCC"/>
                </a:solidFill>
              </a:rPr>
              <a:t>Kang</a:t>
            </a:r>
            <a:endParaRPr lang="en-US" sz="2200" dirty="0">
              <a:solidFill>
                <a:srgbClr val="FFFFCC"/>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flavor separation of light quark </a:t>
            </a:r>
            <a:r>
              <a:rPr lang="en-US" sz="3600" dirty="0" err="1" smtClean="0"/>
              <a:t>helicity</a:t>
            </a:r>
            <a:r>
              <a:rPr lang="en-US" sz="3600" dirty="0" smtClean="0"/>
              <a:t> distributions with </a:t>
            </a:r>
            <a:r>
              <a:rPr lang="en-US" sz="3600" dirty="0" err="1" smtClean="0"/>
              <a:t>p+p</a:t>
            </a:r>
            <a:r>
              <a:rPr lang="en-US" sz="3600" dirty="0" smtClean="0"/>
              <a:t> and p+He</a:t>
            </a:r>
            <a:r>
              <a:rPr lang="en-US" sz="3600" baseline="30000" dirty="0" smtClean="0"/>
              <a:t>3</a:t>
            </a:r>
            <a:endParaRPr lang="en-US" sz="3600" baseline="30000"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1162050" y="1419225"/>
            <a:ext cx="68199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Well, why did we build RHIC </a:t>
            </a:r>
            <a:br>
              <a:rPr lang="en-US" dirty="0" smtClean="0"/>
            </a:br>
            <a:r>
              <a:rPr lang="en-US" dirty="0" smtClean="0"/>
              <a:t>in the first place? </a:t>
            </a:r>
            <a:endParaRPr lang="en-US" dirty="0"/>
          </a:p>
        </p:txBody>
      </p:sp>
      <p:sp>
        <p:nvSpPr>
          <p:cNvPr id="3" name="Content Placeholder 2"/>
          <p:cNvSpPr>
            <a:spLocks noGrp="1"/>
          </p:cNvSpPr>
          <p:nvPr>
            <p:ph idx="1"/>
          </p:nvPr>
        </p:nvSpPr>
        <p:spPr>
          <a:xfrm>
            <a:off x="228600" y="1600200"/>
            <a:ext cx="8610600" cy="4800600"/>
          </a:xfrm>
        </p:spPr>
        <p:txBody>
          <a:bodyPr>
            <a:normAutofit fontScale="85000" lnSpcReduction="20000"/>
          </a:bodyPr>
          <a:lstStyle/>
          <a:p>
            <a:r>
              <a:rPr lang="en-US" sz="4200" dirty="0" smtClean="0"/>
              <a:t>To study QCD!</a:t>
            </a:r>
          </a:p>
          <a:p>
            <a:r>
              <a:rPr lang="en-US" dirty="0" smtClean="0"/>
              <a:t>An accelerator-based program, but not designed to be at the energy (or intensity) frontier.  More closely analogous to many areas of condensed matter research—create a system and study its properties!</a:t>
            </a:r>
          </a:p>
          <a:p>
            <a:r>
              <a:rPr lang="en-US" dirty="0" smtClean="0"/>
              <a:t>What systems are we studying?  </a:t>
            </a:r>
          </a:p>
          <a:p>
            <a:pPr lvl="1"/>
            <a:r>
              <a:rPr lang="en-US" dirty="0" smtClean="0"/>
              <a:t>“Simple” QCD bound states—the proton is the simplest stable bound state in QCD (and conveniently, nature has already created it for us!)</a:t>
            </a:r>
          </a:p>
          <a:p>
            <a:pPr lvl="1"/>
            <a:r>
              <a:rPr lang="en-US" dirty="0" smtClean="0"/>
              <a:t>Collections of QCD bound states (nuclei, also available out of the box!)</a:t>
            </a:r>
          </a:p>
          <a:p>
            <a:pPr lvl="1"/>
            <a:r>
              <a:rPr lang="en-US" dirty="0" smtClean="0"/>
              <a:t>QCD </a:t>
            </a:r>
            <a:r>
              <a:rPr lang="en-US" dirty="0" err="1" smtClean="0"/>
              <a:t>deconfined</a:t>
            </a:r>
            <a:r>
              <a:rPr lang="en-US" dirty="0" smtClean="0"/>
              <a:t>! (quark-gluon plasma, some assembly required!)</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pic>
        <p:nvPicPr>
          <p:cNvPr id="47105" name="Picture 1"/>
          <p:cNvPicPr>
            <a:picLocks noChangeAspect="1" noChangeArrowheads="1"/>
          </p:cNvPicPr>
          <p:nvPr/>
        </p:nvPicPr>
        <p:blipFill>
          <a:blip r:embed="rId2" cstate="print"/>
          <a:srcRect/>
          <a:stretch>
            <a:fillRect/>
          </a:stretch>
        </p:blipFill>
        <p:spPr bwMode="auto">
          <a:xfrm>
            <a:off x="6287022" y="3133678"/>
            <a:ext cx="1049829" cy="82296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5322043" y="3138062"/>
            <a:ext cx="855022" cy="82296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7443117" y="3139440"/>
            <a:ext cx="1319883" cy="82296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10" name="Text Box 4"/>
          <p:cNvSpPr txBox="1">
            <a:spLocks noChangeArrowheads="1"/>
          </p:cNvSpPr>
          <p:nvPr/>
        </p:nvSpPr>
        <p:spPr bwMode="auto">
          <a:xfrm>
            <a:off x="838200" y="2936319"/>
            <a:ext cx="7315200" cy="169277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b="1" i="1" dirty="0" smtClean="0">
                <a:latin typeface="Times New Roman" pitchFamily="18" charset="0"/>
                <a:cs typeface="Times New Roman" pitchFamily="18" charset="0"/>
              </a:rPr>
              <a:t>Understand more complex QCD systems within </a:t>
            </a:r>
          </a:p>
          <a:p>
            <a:pPr algn="ctr"/>
            <a:r>
              <a:rPr lang="en-US" sz="2600" b="1" i="1" dirty="0" smtClean="0">
                <a:latin typeface="Times New Roman" pitchFamily="18" charset="0"/>
                <a:cs typeface="Times New Roman" pitchFamily="18" charset="0"/>
              </a:rPr>
              <a:t>the context of simpler ones </a:t>
            </a:r>
          </a:p>
          <a:p>
            <a:pPr algn="ctr">
              <a:buFont typeface="Wingdings" pitchFamily="2" charset="2"/>
              <a:buChar char="à"/>
            </a:pPr>
            <a:r>
              <a:rPr lang="en-US" sz="2600" dirty="0" smtClean="0">
                <a:latin typeface="Times New Roman" pitchFamily="18" charset="0"/>
                <a:cs typeface="Times New Roman" pitchFamily="18" charset="0"/>
                <a:sym typeface="Wingdings" pitchFamily="2" charset="2"/>
              </a:rPr>
              <a:t>RHIC was designed from the start as a </a:t>
            </a:r>
            <a:r>
              <a:rPr lang="en-US" sz="2600" i="1" dirty="0" smtClean="0">
                <a:latin typeface="Times New Roman" pitchFamily="18" charset="0"/>
                <a:cs typeface="Times New Roman" pitchFamily="18" charset="0"/>
                <a:sym typeface="Wingdings" pitchFamily="2" charset="2"/>
              </a:rPr>
              <a:t>single</a:t>
            </a:r>
            <a:r>
              <a:rPr lang="en-US" sz="2600" dirty="0" smtClean="0">
                <a:latin typeface="Times New Roman" pitchFamily="18" charset="0"/>
                <a:cs typeface="Times New Roman" pitchFamily="18" charset="0"/>
                <a:sym typeface="Wingdings" pitchFamily="2" charset="2"/>
              </a:rPr>
              <a:t> facility capable of A+A, d/</a:t>
            </a:r>
            <a:r>
              <a:rPr lang="en-US" sz="2600" dirty="0" err="1" smtClean="0">
                <a:latin typeface="Times New Roman" pitchFamily="18" charset="0"/>
                <a:cs typeface="Times New Roman" pitchFamily="18" charset="0"/>
                <a:sym typeface="Wingdings" pitchFamily="2" charset="2"/>
              </a:rPr>
              <a:t>p+A</a:t>
            </a:r>
            <a:r>
              <a:rPr lang="en-US" sz="2600" dirty="0" smtClean="0">
                <a:latin typeface="Times New Roman" pitchFamily="18" charset="0"/>
                <a:cs typeface="Times New Roman" pitchFamily="18" charset="0"/>
                <a:sym typeface="Wingdings" pitchFamily="2" charset="2"/>
              </a:rPr>
              <a:t>, and </a:t>
            </a:r>
            <a:r>
              <a:rPr lang="en-US" sz="2600" dirty="0" err="1" smtClean="0">
                <a:latin typeface="Times New Roman" pitchFamily="18" charset="0"/>
                <a:cs typeface="Times New Roman" pitchFamily="18" charset="0"/>
                <a:sym typeface="Wingdings" pitchFamily="2" charset="2"/>
              </a:rPr>
              <a:t>p+p</a:t>
            </a:r>
            <a:r>
              <a:rPr lang="en-US" sz="2600" dirty="0" smtClean="0">
                <a:latin typeface="Times New Roman" pitchFamily="18" charset="0"/>
                <a:cs typeface="Times New Roman" pitchFamily="18" charset="0"/>
                <a:sym typeface="Wingdings" pitchFamily="2" charset="2"/>
              </a:rPr>
              <a:t> collisions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blinds(horizontal)">
                                      <p:cBhvr>
                                        <p:cTn id="19" dur="500"/>
                                        <p:tgtEl>
                                          <p:spTgt spid="471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5"/>
                                        </p:tgtEl>
                                        <p:attrNameLst>
                                          <p:attrName>style.visibility</p:attrName>
                                        </p:attrNameLst>
                                      </p:cBhvr>
                                      <p:to>
                                        <p:strVal val="visible"/>
                                      </p:to>
                                    </p:set>
                                    <p:animEffect transition="in" filter="blinds(horizontal)">
                                      <p:cBhvr>
                                        <p:cTn id="27" dur="500"/>
                                        <p:tgtEl>
                                          <p:spTgt spid="471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7107"/>
                                        </p:tgtEl>
                                        <p:attrNameLst>
                                          <p:attrName>style.visibility</p:attrName>
                                        </p:attrNameLst>
                                      </p:cBhvr>
                                      <p:to>
                                        <p:strVal val="visible"/>
                                      </p:to>
                                    </p:set>
                                    <p:animEffect transition="in" filter="blinds(horizontal)">
                                      <p:cBhvr>
                                        <p:cTn id="35" dur="500"/>
                                        <p:tgtEl>
                                          <p:spTgt spid="4710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 calcmode="lin" valueType="num">
                                      <p:cBhvr additive="base">
                                        <p:cTn id="40"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 calcmode="lin" valueType="num">
                                      <p:cBhvr additive="base">
                                        <p:cTn id="4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 calcmode="lin" valueType="num">
                                      <p:cBhvr additive="base">
                                        <p:cTn id="5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dirty="0" smtClean="0"/>
              <a:t>Calibration using </a:t>
            </a:r>
            <a:r>
              <a:rPr lang="en-US" dirty="0" smtClean="0"/>
              <a:t>different </a:t>
            </a:r>
            <a:r>
              <a:rPr lang="en-US" dirty="0" smtClean="0"/>
              <a:t>probes</a:t>
            </a:r>
            <a:endParaRPr lang="en-US" dirty="0"/>
          </a:p>
        </p:txBody>
      </p:sp>
      <p:sp>
        <p:nvSpPr>
          <p:cNvPr id="3" name="Content Placeholder 2"/>
          <p:cNvSpPr>
            <a:spLocks noGrp="1"/>
          </p:cNvSpPr>
          <p:nvPr>
            <p:ph idx="1"/>
          </p:nvPr>
        </p:nvSpPr>
        <p:spPr>
          <a:xfrm>
            <a:off x="76200" y="1295400"/>
            <a:ext cx="5029200" cy="5181600"/>
          </a:xfrm>
        </p:spPr>
        <p:txBody>
          <a:bodyPr>
            <a:normAutofit fontScale="70000" lnSpcReduction="20000"/>
          </a:bodyPr>
          <a:lstStyle/>
          <a:p>
            <a:r>
              <a:rPr lang="en-US" dirty="0" smtClean="0"/>
              <a:t>Electroweak probes of the hot, dense matter in the A+A final state already exploited</a:t>
            </a:r>
          </a:p>
          <a:p>
            <a:pPr lvl="1"/>
            <a:r>
              <a:rPr lang="en-US" dirty="0" smtClean="0"/>
              <a:t>Direct photons, internal conversions of thermal photons, Z bosons</a:t>
            </a:r>
          </a:p>
          <a:p>
            <a:r>
              <a:rPr lang="en-US" dirty="0" smtClean="0"/>
              <a:t>Learn by comparing to a variety of strongly interacting probes</a:t>
            </a:r>
          </a:p>
          <a:p>
            <a:pPr lvl="1"/>
            <a:r>
              <a:rPr lang="en-US" dirty="0" smtClean="0"/>
              <a:t>Light mesons as proxies for light quarks—various potential means of in-medium energy loss</a:t>
            </a:r>
          </a:p>
          <a:p>
            <a:pPr lvl="1"/>
            <a:r>
              <a:rPr lang="en-US" dirty="0" smtClean="0"/>
              <a:t>Charm and bottom mesons as proxies for heavy quarks—less affected by </a:t>
            </a:r>
            <a:r>
              <a:rPr lang="en-US" dirty="0" err="1" smtClean="0"/>
              <a:t>radiative</a:t>
            </a:r>
            <a:r>
              <a:rPr lang="en-US" dirty="0" smtClean="0"/>
              <a:t> energy loss</a:t>
            </a:r>
          </a:p>
          <a:p>
            <a:r>
              <a:rPr lang="en-US" dirty="0" err="1" smtClean="0"/>
              <a:t>d+A</a:t>
            </a:r>
            <a:r>
              <a:rPr lang="en-US" dirty="0" smtClean="0"/>
              <a:t> allows us instead to use strong probes of the </a:t>
            </a:r>
            <a:r>
              <a:rPr lang="en-US" i="1" dirty="0" smtClean="0"/>
              <a:t>initial</a:t>
            </a:r>
            <a:r>
              <a:rPr lang="en-US" dirty="0" smtClean="0"/>
              <a:t> state</a:t>
            </a:r>
          </a:p>
          <a:p>
            <a:r>
              <a:rPr lang="en-US" dirty="0" err="1" smtClean="0"/>
              <a:t>e+A</a:t>
            </a:r>
            <a:r>
              <a:rPr lang="en-US" dirty="0" smtClean="0"/>
              <a:t> will enable electroweak probes of the initial state for the first time!</a:t>
            </a:r>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descr="raa_Tshirt_v20.gif"/>
          <p:cNvPicPr>
            <a:picLocks noChangeAspect="1"/>
          </p:cNvPicPr>
          <p:nvPr/>
        </p:nvPicPr>
        <p:blipFill>
          <a:blip r:embed="rId2" cstate="print"/>
          <a:stretch>
            <a:fillRect/>
          </a:stretch>
        </p:blipFill>
        <p:spPr>
          <a:xfrm>
            <a:off x="5064472" y="2185987"/>
            <a:ext cx="4079529" cy="2919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Quarks and gluons: The </a:t>
            </a:r>
            <a:r>
              <a:rPr lang="en-US" dirty="0" err="1" smtClean="0"/>
              <a:t>d.o.f</a:t>
            </a:r>
            <a:r>
              <a:rPr lang="en-US" dirty="0" smtClean="0"/>
              <a:t>. in our fundamental field theory, QCD</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err="1" smtClean="0"/>
              <a:t>sPHENIX</a:t>
            </a:r>
            <a:r>
              <a:rPr lang="en-US" dirty="0" smtClean="0"/>
              <a:t> emphasis on jets and more hermetic </a:t>
            </a:r>
            <a:r>
              <a:rPr lang="en-US" dirty="0" err="1" smtClean="0"/>
              <a:t>detectors</a:t>
            </a:r>
            <a:r>
              <a:rPr lang="en-US" dirty="0" err="1" smtClean="0">
                <a:sym typeface="Wingdings" pitchFamily="2" charset="2"/>
              </a:rPr>
              <a:t>Try</a:t>
            </a:r>
            <a:r>
              <a:rPr lang="en-US" dirty="0" smtClean="0">
                <a:sym typeface="Wingdings" pitchFamily="2" charset="2"/>
              </a:rPr>
              <a:t> to access </a:t>
            </a:r>
            <a:r>
              <a:rPr lang="en-US" i="1" dirty="0" smtClean="0"/>
              <a:t>parton</a:t>
            </a:r>
            <a:r>
              <a:rPr lang="en-US" dirty="0" smtClean="0"/>
              <a:t> kinematics</a:t>
            </a:r>
          </a:p>
          <a:p>
            <a:pPr lvl="1"/>
            <a:r>
              <a:rPr lang="en-US" dirty="0" smtClean="0"/>
              <a:t>Jets and </a:t>
            </a:r>
            <a:r>
              <a:rPr lang="en-US" dirty="0" err="1" smtClean="0"/>
              <a:t>dijets</a:t>
            </a:r>
            <a:r>
              <a:rPr lang="en-US" dirty="0" smtClean="0"/>
              <a:t> are the handles available in hadronic collisions</a:t>
            </a:r>
          </a:p>
          <a:p>
            <a:r>
              <a:rPr lang="en-US" dirty="0" smtClean="0"/>
              <a:t>In </a:t>
            </a:r>
            <a:r>
              <a:rPr lang="en-US" dirty="0" err="1" smtClean="0"/>
              <a:t>e+p</a:t>
            </a:r>
            <a:r>
              <a:rPr lang="en-US" dirty="0" smtClean="0"/>
              <a:t>/A collisions, access parton kinematics by measuring energy and angle of scattered electron</a:t>
            </a:r>
          </a:p>
          <a:p>
            <a:pPr>
              <a:buNone/>
            </a:pP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9" name="Text Box 4"/>
          <p:cNvSpPr txBox="1">
            <a:spLocks noChangeArrowheads="1"/>
          </p:cNvSpPr>
          <p:nvPr/>
        </p:nvSpPr>
        <p:spPr bwMode="auto">
          <a:xfrm>
            <a:off x="747252" y="2682657"/>
            <a:ext cx="7696200" cy="310854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latin typeface="Times New Roman" pitchFamily="18" charset="0"/>
                <a:cs typeface="Times New Roman" pitchFamily="18" charset="0"/>
              </a:rPr>
              <a:t>To continue advancing in QCD, critical to perform experimental work where quarks and gluons are relevant </a:t>
            </a:r>
            <a:r>
              <a:rPr lang="en-US" sz="2800" i="1" dirty="0" err="1" smtClean="0">
                <a:latin typeface="Times New Roman" pitchFamily="18" charset="0"/>
                <a:cs typeface="Times New Roman" pitchFamily="18" charset="0"/>
              </a:rPr>
              <a:t>d.o.f</a:t>
            </a:r>
            <a:r>
              <a:rPr lang="en-US" sz="2800" i="1" dirty="0" smtClean="0">
                <a:latin typeface="Times New Roman" pitchFamily="18" charset="0"/>
                <a:cs typeface="Times New Roman" pitchFamily="18" charset="0"/>
              </a:rPr>
              <a:t>. in the processes studied!</a:t>
            </a:r>
          </a:p>
          <a:p>
            <a:pPr algn="ctr">
              <a:buFont typeface="Wingdings" pitchFamily="2" charset="2"/>
              <a:buChar char="à"/>
            </a:pPr>
            <a:r>
              <a:rPr lang="en-US" sz="2800" i="1" dirty="0" smtClean="0">
                <a:latin typeface="Times New Roman" pitchFamily="18" charset="0"/>
                <a:cs typeface="Times New Roman" pitchFamily="18" charset="0"/>
                <a:sym typeface="Wingdings" pitchFamily="2" charset="2"/>
              </a:rPr>
              <a:t>High enough energies</a:t>
            </a:r>
          </a:p>
          <a:p>
            <a:pPr algn="ctr">
              <a:buFont typeface="Wingdings" pitchFamily="2" charset="2"/>
              <a:buChar char="à"/>
            </a:pPr>
            <a:r>
              <a:rPr lang="en-US" sz="2800" i="1" dirty="0" smtClean="0">
                <a:latin typeface="Times New Roman" pitchFamily="18" charset="0"/>
                <a:cs typeface="Times New Roman" pitchFamily="18" charset="0"/>
                <a:sym typeface="Wingdings" pitchFamily="2" charset="2"/>
              </a:rPr>
              <a:t>Detectors capable of measuring observables sensitive to parton kinematics (in the collision system being studied)</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PHENIX Collaboration Meeting, December 2011</a:t>
            </a:r>
            <a:endParaRPr lang="en-US"/>
          </a:p>
        </p:txBody>
      </p:sp>
      <p:sp>
        <p:nvSpPr>
          <p:cNvPr id="1360898" name="Rectangle 2"/>
          <p:cNvSpPr>
            <a:spLocks noGrp="1" noChangeArrowheads="1"/>
          </p:cNvSpPr>
          <p:nvPr>
            <p:ph type="ctrTitle" idx="4294967295"/>
          </p:nvPr>
        </p:nvSpPr>
        <p:spPr>
          <a:xfrm>
            <a:off x="791496" y="762000"/>
            <a:ext cx="7543800" cy="4572000"/>
          </a:xfrm>
        </p:spPr>
        <p:txBody>
          <a:bodyPr>
            <a:normAutofit fontScale="90000"/>
          </a:bodyPr>
          <a:lstStyle/>
          <a:p>
            <a:r>
              <a:rPr lang="en-US" sz="4000" dirty="0" smtClean="0"/>
              <a:t>We spend a lot of time at RHIC trying to understand our various cold and hot QCD systems in terms of the partons inside them, but what about the other side of the “confinement coin”:</a:t>
            </a:r>
            <a:br>
              <a:rPr lang="en-US" sz="4000" dirty="0" smtClean="0"/>
            </a:br>
            <a:r>
              <a:rPr lang="en-US" sz="4000" b="1" dirty="0" smtClean="0"/>
              <a:t>How do individual partons become hadrons??</a:t>
            </a:r>
            <a:endParaRPr lang="en-US" sz="4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err="1" smtClean="0"/>
              <a:t>Hadronization</a:t>
            </a:r>
            <a:r>
              <a:rPr lang="en-US" dirty="0" smtClean="0"/>
              <a:t>: A lot to learn, from a variety of collision systems</a:t>
            </a:r>
            <a:endParaRPr lang="en-US" dirty="0"/>
          </a:p>
        </p:txBody>
      </p:sp>
      <p:sp>
        <p:nvSpPr>
          <p:cNvPr id="3" name="Content Placeholder 2"/>
          <p:cNvSpPr>
            <a:spLocks noGrp="1"/>
          </p:cNvSpPr>
          <p:nvPr>
            <p:ph idx="1"/>
          </p:nvPr>
        </p:nvSpPr>
        <p:spPr>
          <a:xfrm>
            <a:off x="457200" y="1371600"/>
            <a:ext cx="8229600" cy="5059363"/>
          </a:xfrm>
        </p:spPr>
        <p:txBody>
          <a:bodyPr>
            <a:normAutofit fontScale="62500" lnSpcReduction="20000"/>
          </a:bodyPr>
          <a:lstStyle/>
          <a:p>
            <a:pPr>
              <a:buNone/>
            </a:pPr>
            <a:r>
              <a:rPr lang="en-US" sz="3700" dirty="0" smtClean="0"/>
              <a:t>What are the ways in which </a:t>
            </a:r>
            <a:r>
              <a:rPr lang="en-US" sz="3700" dirty="0" err="1" smtClean="0"/>
              <a:t>partons</a:t>
            </a:r>
            <a:r>
              <a:rPr lang="en-US" sz="3700" dirty="0" smtClean="0"/>
              <a:t> can turn into hadrons?   </a:t>
            </a:r>
          </a:p>
          <a:p>
            <a:r>
              <a:rPr lang="en-US" dirty="0" smtClean="0"/>
              <a:t>Spin-momentum correlations in </a:t>
            </a:r>
            <a:r>
              <a:rPr lang="en-US" dirty="0" err="1" smtClean="0"/>
              <a:t>hadronization</a:t>
            </a:r>
            <a:r>
              <a:rPr lang="en-US" dirty="0" smtClean="0"/>
              <a:t>?</a:t>
            </a:r>
          </a:p>
          <a:p>
            <a:pPr lvl="1"/>
            <a:r>
              <a:rPr lang="en-US" dirty="0" smtClean="0"/>
              <a:t>Correlations now measured definitively in </a:t>
            </a:r>
            <a:r>
              <a:rPr lang="en-US" dirty="0" err="1" smtClean="0"/>
              <a:t>e+e</a:t>
            </a:r>
            <a:r>
              <a:rPr lang="en-US" dirty="0" smtClean="0"/>
              <a:t>-!  (BELLE, BABAR)</a:t>
            </a:r>
          </a:p>
          <a:p>
            <a:r>
              <a:rPr lang="en-US" dirty="0" smtClean="0"/>
              <a:t>Gluons vs. quarks?</a:t>
            </a:r>
          </a:p>
          <a:p>
            <a:pPr lvl="1"/>
            <a:r>
              <a:rPr lang="en-US" dirty="0" smtClean="0"/>
              <a:t>Gluon vs. quark jets a hot topic in the LHC </a:t>
            </a:r>
            <a:r>
              <a:rPr lang="en-US" dirty="0" err="1" smtClean="0"/>
              <a:t>p+p</a:t>
            </a:r>
            <a:r>
              <a:rPr lang="en-US" dirty="0" smtClean="0"/>
              <a:t> program right now</a:t>
            </a:r>
          </a:p>
          <a:p>
            <a:pPr lvl="1"/>
            <a:r>
              <a:rPr lang="en-US" dirty="0" smtClean="0"/>
              <a:t>Go back to clean </a:t>
            </a:r>
            <a:r>
              <a:rPr lang="en-US" dirty="0" err="1" smtClean="0"/>
              <a:t>e+e</a:t>
            </a:r>
            <a:r>
              <a:rPr lang="en-US" dirty="0" smtClean="0"/>
              <a:t>- with new jet analysis techniques in hand?</a:t>
            </a:r>
          </a:p>
          <a:p>
            <a:r>
              <a:rPr lang="en-US" dirty="0" smtClean="0"/>
              <a:t>In “vacuum” vs. cold nuclear matter vs. hot + dense QCD matter?</a:t>
            </a:r>
          </a:p>
          <a:p>
            <a:pPr lvl="1"/>
            <a:r>
              <a:rPr lang="en-US" dirty="0" smtClean="0"/>
              <a:t>Use path lengths through nuclei to benchmark hadronization times </a:t>
            </a:r>
            <a:r>
              <a:rPr lang="en-US" dirty="0" smtClean="0">
                <a:sym typeface="Wingdings" pitchFamily="2" charset="2"/>
              </a:rPr>
              <a:t> </a:t>
            </a:r>
            <a:r>
              <a:rPr lang="en-US" dirty="0" err="1" smtClean="0">
                <a:sym typeface="Wingdings" pitchFamily="2" charset="2"/>
              </a:rPr>
              <a:t>e+A</a:t>
            </a:r>
            <a:endParaRPr lang="en-US" dirty="0" smtClean="0"/>
          </a:p>
          <a:p>
            <a:r>
              <a:rPr lang="en-US" dirty="0" smtClean="0"/>
              <a:t>Hadronization via “fragmentation” (what does that really mean?), “freeze-out,” “recombination,” . . .?</a:t>
            </a:r>
          </a:p>
          <a:p>
            <a:pPr lvl="1"/>
            <a:r>
              <a:rPr lang="en-US" dirty="0" smtClean="0"/>
              <a:t>Soft hadron production from </a:t>
            </a:r>
            <a:r>
              <a:rPr lang="en-US" dirty="0" err="1" smtClean="0"/>
              <a:t>thermalized</a:t>
            </a:r>
            <a:r>
              <a:rPr lang="en-US" dirty="0" smtClean="0"/>
              <a:t> quark-gluon plasma—different mechanism than hadronization from hard-scattered q or g?</a:t>
            </a:r>
          </a:p>
          <a:p>
            <a:r>
              <a:rPr lang="en-US" dirty="0" smtClean="0"/>
              <a:t>Light atomic nuclei and </a:t>
            </a:r>
            <a:r>
              <a:rPr lang="en-US" dirty="0" err="1" smtClean="0"/>
              <a:t>antinuclei</a:t>
            </a:r>
            <a:r>
              <a:rPr lang="en-US" dirty="0" smtClean="0"/>
              <a:t> also produced in heavy ion collisions at RHIC!</a:t>
            </a:r>
          </a:p>
          <a:p>
            <a:pPr lvl="1"/>
            <a:r>
              <a:rPr lang="en-US" dirty="0" smtClean="0"/>
              <a:t>How are such “compound” QCD systems formed from partons?  Cosmological implications??</a:t>
            </a:r>
          </a:p>
          <a:p>
            <a:r>
              <a:rPr lang="en-US" dirty="0" smtClean="0"/>
              <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pic>
        <p:nvPicPr>
          <p:cNvPr id="9" name="Picture 1"/>
          <p:cNvPicPr>
            <a:picLocks noChangeAspect="1" noChangeArrowheads="1"/>
          </p:cNvPicPr>
          <p:nvPr/>
        </p:nvPicPr>
        <p:blipFill>
          <a:blip r:embed="rId3" cstate="print"/>
          <a:srcRect/>
          <a:stretch>
            <a:fillRect/>
          </a:stretch>
        </p:blipFill>
        <p:spPr bwMode="auto">
          <a:xfrm>
            <a:off x="7494997" y="838200"/>
            <a:ext cx="1420403" cy="1066800"/>
          </a:xfrm>
          <a:prstGeom prst="rect">
            <a:avLst/>
          </a:prstGeom>
          <a:noFill/>
          <a:ln w="9525">
            <a:noFill/>
            <a:miter lim="800000"/>
            <a:headEnd/>
            <a:tailEnd/>
          </a:ln>
        </p:spPr>
      </p:pic>
      <p:sp>
        <p:nvSpPr>
          <p:cNvPr id="10" name="Text Box 4"/>
          <p:cNvSpPr txBox="1">
            <a:spLocks noChangeArrowheads="1"/>
          </p:cNvSpPr>
          <p:nvPr/>
        </p:nvSpPr>
        <p:spPr bwMode="auto">
          <a:xfrm>
            <a:off x="762000" y="2574429"/>
            <a:ext cx="7696200" cy="169277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dirty="0" smtClean="0">
                <a:latin typeface="Times New Roman" pitchFamily="18" charset="0"/>
                <a:cs typeface="Times New Roman" pitchFamily="18" charset="0"/>
              </a:rPr>
              <a:t>In my opinion, hadronization has been a largely neglected area over the past decades of QCD—lots of progress to look forward to in upcoming years, with </a:t>
            </a:r>
            <a:r>
              <a:rPr lang="en-US" sz="2600" dirty="0" err="1" smtClean="0">
                <a:latin typeface="Times New Roman" pitchFamily="18" charset="0"/>
                <a:cs typeface="Times New Roman" pitchFamily="18" charset="0"/>
              </a:rPr>
              <a:t>e+A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p+p</a:t>
            </a:r>
            <a:r>
              <a:rPr lang="en-US" sz="2600" dirty="0" smtClean="0">
                <a:latin typeface="Times New Roman" pitchFamily="18" charset="0"/>
                <a:cs typeface="Times New Roman" pitchFamily="18" charset="0"/>
              </a:rPr>
              <a:t>, and A+A all playing a role along with </a:t>
            </a:r>
            <a:r>
              <a:rPr lang="en-US" sz="2600" dirty="0" err="1" smtClean="0">
                <a:latin typeface="Times New Roman" pitchFamily="18" charset="0"/>
                <a:cs typeface="Times New Roman" pitchFamily="18" charset="0"/>
              </a:rPr>
              <a:t>e</a:t>
            </a:r>
            <a:r>
              <a:rPr lang="en-US" sz="2600" baseline="30000" dirty="0" err="1"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e</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 calcmode="lin" valueType="num">
                                      <p:cBhvr additive="base">
                                        <p:cTn id="5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200" dirty="0" smtClean="0"/>
              <a:t>The future of RHIC: </a:t>
            </a:r>
            <a:br>
              <a:rPr lang="en-US" sz="4200" dirty="0" smtClean="0"/>
            </a:br>
            <a:r>
              <a:rPr lang="en-US" sz="4200" dirty="0" smtClean="0"/>
              <a:t>Precision measurements</a:t>
            </a:r>
            <a:endParaRPr lang="en-US" sz="4200" dirty="0"/>
          </a:p>
        </p:txBody>
      </p:sp>
      <p:sp>
        <p:nvSpPr>
          <p:cNvPr id="3" name="Content Placeholder 2"/>
          <p:cNvSpPr>
            <a:spLocks noGrp="1"/>
          </p:cNvSpPr>
          <p:nvPr>
            <p:ph idx="1"/>
          </p:nvPr>
        </p:nvSpPr>
        <p:spPr>
          <a:xfrm>
            <a:off x="457200" y="1646237"/>
            <a:ext cx="8229600" cy="4983163"/>
          </a:xfrm>
        </p:spPr>
        <p:txBody>
          <a:bodyPr>
            <a:normAutofit fontScale="85000" lnSpcReduction="20000"/>
          </a:bodyPr>
          <a:lstStyle/>
          <a:p>
            <a:r>
              <a:rPr lang="en-US" dirty="0" smtClean="0"/>
              <a:t>With RHIC’s unprecedented flexibility extended further, even more comparisons and complementarities to learn from!</a:t>
            </a:r>
          </a:p>
          <a:p>
            <a:pPr lvl="1"/>
            <a:r>
              <a:rPr lang="en-US" sz="3300" dirty="0" smtClean="0"/>
              <a:t>e</a:t>
            </a:r>
            <a:r>
              <a:rPr lang="en-US" sz="3300" baseline="30000" dirty="0" smtClean="0"/>
              <a:t>↑</a:t>
            </a:r>
            <a:r>
              <a:rPr lang="en-US" sz="3300" dirty="0" smtClean="0"/>
              <a:t>+</a:t>
            </a:r>
            <a:r>
              <a:rPr lang="en-US" sz="3300" dirty="0" smtClean="0"/>
              <a:t>p</a:t>
            </a:r>
            <a:r>
              <a:rPr lang="en-US" sz="3300" baseline="30000" dirty="0" smtClean="0"/>
              <a:t>↑</a:t>
            </a:r>
            <a:r>
              <a:rPr lang="en-US" sz="3300" dirty="0" smtClean="0"/>
              <a:t>, p</a:t>
            </a:r>
            <a:r>
              <a:rPr lang="en-US" sz="3300" baseline="30000" dirty="0" smtClean="0"/>
              <a:t>↑</a:t>
            </a:r>
            <a:r>
              <a:rPr lang="en-US" sz="3300" dirty="0" smtClean="0"/>
              <a:t>+p</a:t>
            </a:r>
            <a:r>
              <a:rPr lang="en-US" sz="3300" baseline="30000" dirty="0" smtClean="0"/>
              <a:t>↑</a:t>
            </a:r>
            <a:r>
              <a:rPr lang="en-US" sz="3300" dirty="0" smtClean="0"/>
              <a:t>, p</a:t>
            </a:r>
            <a:r>
              <a:rPr lang="en-US" sz="3300" baseline="30000" dirty="0" smtClean="0"/>
              <a:t>↑</a:t>
            </a:r>
            <a:r>
              <a:rPr lang="en-US" sz="3300" dirty="0" smtClean="0"/>
              <a:t>+a</a:t>
            </a:r>
            <a:r>
              <a:rPr lang="en-US" sz="3300" baseline="30000" dirty="0" smtClean="0"/>
              <a:t>↑</a:t>
            </a:r>
            <a:r>
              <a:rPr lang="en-US" sz="3300" dirty="0" smtClean="0"/>
              <a:t>, </a:t>
            </a:r>
            <a:r>
              <a:rPr lang="en-US" sz="3300" dirty="0" smtClean="0"/>
              <a:t>e</a:t>
            </a:r>
            <a:r>
              <a:rPr lang="en-US" sz="3300" baseline="30000" dirty="0" smtClean="0"/>
              <a:t>↑</a:t>
            </a:r>
            <a:r>
              <a:rPr lang="en-US" sz="3300" dirty="0" smtClean="0"/>
              <a:t>+</a:t>
            </a:r>
            <a:r>
              <a:rPr lang="en-US" sz="3300" dirty="0" smtClean="0"/>
              <a:t>a</a:t>
            </a:r>
            <a:r>
              <a:rPr lang="en-US" sz="3300" baseline="30000" dirty="0" smtClean="0"/>
              <a:t>↑</a:t>
            </a:r>
            <a:r>
              <a:rPr lang="en-US" sz="3300" dirty="0" smtClean="0"/>
              <a:t>, </a:t>
            </a:r>
            <a:r>
              <a:rPr lang="en-US" sz="3300" dirty="0" err="1" smtClean="0"/>
              <a:t>e+A</a:t>
            </a:r>
            <a:r>
              <a:rPr lang="en-US" sz="3300" dirty="0" smtClean="0"/>
              <a:t>, p/</a:t>
            </a:r>
            <a:r>
              <a:rPr lang="en-US" sz="3300" dirty="0" err="1" smtClean="0"/>
              <a:t>d+A</a:t>
            </a:r>
            <a:r>
              <a:rPr lang="en-US" sz="3300" dirty="0" smtClean="0"/>
              <a:t>, </a:t>
            </a:r>
            <a:r>
              <a:rPr lang="en-US" sz="3300" dirty="0" err="1" smtClean="0"/>
              <a:t>a+a</a:t>
            </a:r>
            <a:r>
              <a:rPr lang="en-US" sz="3300" dirty="0" smtClean="0"/>
              <a:t>, </a:t>
            </a:r>
            <a:r>
              <a:rPr lang="en-US" sz="3300" dirty="0" err="1" smtClean="0"/>
              <a:t>a+A</a:t>
            </a:r>
            <a:r>
              <a:rPr lang="en-US" sz="3300" dirty="0" smtClean="0"/>
              <a:t>, A+A</a:t>
            </a:r>
          </a:p>
          <a:p>
            <a:pPr lvl="1"/>
            <a:r>
              <a:rPr lang="en-US" sz="3300" dirty="0" smtClean="0"/>
              <a:t>All with higher luminosities than currently available at RHIC or earlier facilities</a:t>
            </a:r>
          </a:p>
          <a:p>
            <a:r>
              <a:rPr lang="en-US" dirty="0" smtClean="0"/>
              <a:t>Electroweak </a:t>
            </a:r>
            <a:r>
              <a:rPr lang="en-US" i="1" dirty="0" smtClean="0"/>
              <a:t>and</a:t>
            </a:r>
            <a:r>
              <a:rPr lang="en-US" dirty="0" smtClean="0"/>
              <a:t> colored probes available in </a:t>
            </a:r>
            <a:r>
              <a:rPr lang="en-US" i="1" dirty="0" smtClean="0"/>
              <a:t>both</a:t>
            </a:r>
            <a:r>
              <a:rPr lang="en-US" dirty="0" smtClean="0"/>
              <a:t> the initial and final states!</a:t>
            </a:r>
          </a:p>
          <a:p>
            <a:r>
              <a:rPr lang="en-US" dirty="0" smtClean="0"/>
              <a:t>Control over parton kinematics</a:t>
            </a:r>
          </a:p>
          <a:p>
            <a:pPr lvl="1"/>
            <a:r>
              <a:rPr lang="en-US" dirty="0" err="1" smtClean="0"/>
              <a:t>e+A</a:t>
            </a:r>
            <a:r>
              <a:rPr lang="en-US" dirty="0" smtClean="0"/>
              <a:t>, </a:t>
            </a:r>
            <a:r>
              <a:rPr lang="en-US" dirty="0" err="1" smtClean="0"/>
              <a:t>e+p</a:t>
            </a:r>
            <a:r>
              <a:rPr lang="en-US" dirty="0" smtClean="0"/>
              <a:t>, fully reconstructed jets, more hermetic detectors</a:t>
            </a:r>
          </a:p>
          <a:p>
            <a:r>
              <a:rPr lang="en-US" dirty="0" smtClean="0"/>
              <a:t>Controlled experiments in hadronization</a:t>
            </a:r>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C. Aidala, PHENIX Collaboration Meeting, December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6145" name="Picture 1"/>
          <p:cNvPicPr>
            <a:picLocks noChangeAspect="1" noChangeArrowheads="1"/>
          </p:cNvPicPr>
          <p:nvPr/>
        </p:nvPicPr>
        <p:blipFill>
          <a:blip r:embed="rId3" cstate="print"/>
          <a:srcRect/>
          <a:stretch>
            <a:fillRect/>
          </a:stretch>
        </p:blipFill>
        <p:spPr bwMode="auto">
          <a:xfrm>
            <a:off x="228600" y="152400"/>
            <a:ext cx="1854331" cy="1388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PHENIX Collaboration Meeting, December 2011</a:t>
            </a:r>
            <a:endParaRPr lang="en-US"/>
          </a:p>
        </p:txBody>
      </p:sp>
      <p:sp>
        <p:nvSpPr>
          <p:cNvPr id="2" name="Title 1"/>
          <p:cNvSpPr>
            <a:spLocks noGrp="1"/>
          </p:cNvSpPr>
          <p:nvPr>
            <p:ph type="title" idx="4294967295"/>
          </p:nvPr>
        </p:nvSpPr>
        <p:spPr>
          <a:xfrm>
            <a:off x="395068" y="2057400"/>
            <a:ext cx="8229600" cy="2590800"/>
          </a:xfrm>
        </p:spPr>
        <p:txBody>
          <a:bodyPr>
            <a:noAutofit/>
          </a:bodyPr>
          <a:lstStyle/>
          <a:p>
            <a:r>
              <a:rPr lang="en-US" dirty="0" smtClean="0"/>
              <a:t>Precision experimental measurements in QCD are nice, but will we be ready to really learn and extract physics from them??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8489</TotalTime>
  <Words>2355</Words>
  <Application>Microsoft Office PowerPoint</Application>
  <PresentationFormat>On-screen Show (4:3)</PresentationFormat>
  <Paragraphs>273</Paragraphs>
  <Slides>29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PHENIX Future:  Entering the Era of Electron Endeavors at RHIC</vt:lpstr>
      <vt:lpstr>How does the program enabled by adding an electron beam fit into the science of RHIC?</vt:lpstr>
      <vt:lpstr>Well, why did we build RHIC  in the first place? </vt:lpstr>
      <vt:lpstr>Calibration using different probes</vt:lpstr>
      <vt:lpstr>Quarks and gluons: The d.o.f. in our fundamental field theory, QCD</vt:lpstr>
      <vt:lpstr>We spend a lot of time at RHIC trying to understand our various cold and hot QCD systems in terms of the partons inside them, but what about the other side of the “confinement coin”: How do individual partons become hadrons??</vt:lpstr>
      <vt:lpstr>Hadronization: A lot to learn, from a variety of collision systems</vt:lpstr>
      <vt:lpstr>The future of RHIC:  Precision measurements</vt:lpstr>
      <vt:lpstr>Precision experimental measurements in QCD are nice, but will we be ready to really learn and extract physics from them??</vt:lpstr>
      <vt:lpstr>The nascent era of quantitative QCD!</vt:lpstr>
      <vt:lpstr>Additional recent theoretical progress in QCD</vt:lpstr>
      <vt:lpstr>So how do we get started with an electron beam?</vt:lpstr>
      <vt:lpstr>Use sPHENIX forward spectrometer to measure scattered electron?</vt:lpstr>
      <vt:lpstr>Example: Nuclear modification of pdfs 5 GeV x 100 GeV, electron within -4 &lt; h &lt; +1</vt:lpstr>
      <vt:lpstr>Example: Pinning down Dg and  its functional form  5 GeV x 250 GeV, electron within -4 &lt; h &lt; +1</vt:lpstr>
      <vt:lpstr>sPHENIX forward spectrometer: Concepts</vt:lpstr>
      <vt:lpstr>What’s the latest conceptual design for an e+p/A optimized detector?</vt:lpstr>
      <vt:lpstr>Final remarks</vt:lpstr>
      <vt:lpstr>Happy 20th birthday, PHENIX!!!</vt:lpstr>
      <vt:lpstr>Extra</vt:lpstr>
      <vt:lpstr>Lots of ground to cover in e+A!</vt:lpstr>
      <vt:lpstr>Nuclei: Not simple superpositions of nucleons!</vt:lpstr>
      <vt:lpstr>Complementarity of DIS and hadronic collisions: A(relatively) recent surprise</vt:lpstr>
      <vt:lpstr>Recall the ‘C’ in ‘QCD’ . . .</vt:lpstr>
      <vt:lpstr>Modified universality of T-odd  transverse-momentum-dependent distributions:  Color in action! </vt:lpstr>
      <vt:lpstr>Factorization, color, and hadronic collisions</vt:lpstr>
      <vt:lpstr>Drell-Yan transverse SSA predictions</vt:lpstr>
      <vt:lpstr>He3 example:  Flavor separation of TMDs</vt:lpstr>
      <vt:lpstr>Full flavor separation of light quark helicity distributions with p+p and p+He3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Christine A. Aidala</cp:lastModifiedBy>
  <cp:revision>659</cp:revision>
  <dcterms:created xsi:type="dcterms:W3CDTF">2006-08-16T00:00:00Z</dcterms:created>
  <dcterms:modified xsi:type="dcterms:W3CDTF">2011-12-05T16:43:31Z</dcterms:modified>
</cp:coreProperties>
</file>