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s/slide47.xml" ContentType="application/vnd.openxmlformats-officedocument.presentationml.slide+xml"/>
  <Override PartName="/ppt/slides/slide56.xml" ContentType="application/vnd.openxmlformats-officedocument.presentationml.slide+xml"/>
  <Override PartName="/ppt/slides/slide5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s/slide5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slides/slide5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49.xml" ContentType="application/vnd.openxmlformats-officedocument.presentationml.slide+xml"/>
  <Override PartName="/ppt/slides/slide5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s/slide57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Default Extension="bin" ContentType="application/vnd.openxmlformats-officedocument.oleObject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0.xml" ContentType="application/vnd.openxmlformats-officedocument.presentationml.slideLayout+xml"/>
  <Default Extension="gif" ContentType="image/gif"/>
  <Default Extension="vml" ContentType="application/vnd.openxmlformats-officedocument.vmlDrawi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4176" r:id="rId1"/>
  </p:sldMasterIdLst>
  <p:notesMasterIdLst>
    <p:notesMasterId r:id="rId61"/>
  </p:notesMasterIdLst>
  <p:sldIdLst>
    <p:sldId id="256" r:id="rId2"/>
    <p:sldId id="304" r:id="rId3"/>
    <p:sldId id="335" r:id="rId4"/>
    <p:sldId id="305" r:id="rId5"/>
    <p:sldId id="306" r:id="rId6"/>
    <p:sldId id="312" r:id="rId7"/>
    <p:sldId id="319" r:id="rId8"/>
    <p:sldId id="310" r:id="rId9"/>
    <p:sldId id="262" r:id="rId10"/>
    <p:sldId id="367" r:id="rId11"/>
    <p:sldId id="368" r:id="rId12"/>
    <p:sldId id="369" r:id="rId13"/>
    <p:sldId id="356" r:id="rId14"/>
    <p:sldId id="325" r:id="rId15"/>
    <p:sldId id="326" r:id="rId16"/>
    <p:sldId id="278" r:id="rId17"/>
    <p:sldId id="281" r:id="rId18"/>
    <p:sldId id="357" r:id="rId19"/>
    <p:sldId id="358" r:id="rId20"/>
    <p:sldId id="385" r:id="rId21"/>
    <p:sldId id="359" r:id="rId22"/>
    <p:sldId id="360" r:id="rId23"/>
    <p:sldId id="339" r:id="rId24"/>
    <p:sldId id="340" r:id="rId25"/>
    <p:sldId id="282" r:id="rId26"/>
    <p:sldId id="332" r:id="rId27"/>
    <p:sldId id="328" r:id="rId28"/>
    <p:sldId id="366" r:id="rId29"/>
    <p:sldId id="376" r:id="rId30"/>
    <p:sldId id="344" r:id="rId31"/>
    <p:sldId id="345" r:id="rId32"/>
    <p:sldId id="379" r:id="rId33"/>
    <p:sldId id="346" r:id="rId34"/>
    <p:sldId id="348" r:id="rId35"/>
    <p:sldId id="373" r:id="rId36"/>
    <p:sldId id="349" r:id="rId37"/>
    <p:sldId id="377" r:id="rId38"/>
    <p:sldId id="386" r:id="rId39"/>
    <p:sldId id="342" r:id="rId40"/>
    <p:sldId id="350" r:id="rId41"/>
    <p:sldId id="292" r:id="rId42"/>
    <p:sldId id="293" r:id="rId43"/>
    <p:sldId id="372" r:id="rId44"/>
    <p:sldId id="343" r:id="rId45"/>
    <p:sldId id="260" r:id="rId46"/>
    <p:sldId id="327" r:id="rId47"/>
    <p:sldId id="261" r:id="rId48"/>
    <p:sldId id="374" r:id="rId49"/>
    <p:sldId id="289" r:id="rId50"/>
    <p:sldId id="361" r:id="rId51"/>
    <p:sldId id="269" r:id="rId52"/>
    <p:sldId id="320" r:id="rId53"/>
    <p:sldId id="321" r:id="rId54"/>
    <p:sldId id="337" r:id="rId55"/>
    <p:sldId id="380" r:id="rId56"/>
    <p:sldId id="381" r:id="rId57"/>
    <p:sldId id="382" r:id="rId58"/>
    <p:sldId id="383" r:id="rId59"/>
    <p:sldId id="384" r:id="rId6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CC"/>
    <a:srgbClr val="1B587C"/>
    <a:srgbClr val="6600CC"/>
    <a:srgbClr val="0000FF"/>
    <a:srgbClr val="CC6600"/>
    <a:srgbClr val="FF9900"/>
    <a:srgbClr val="10062C"/>
    <a:srgbClr val="FF9933"/>
    <a:srgbClr val="FF66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11195" autoAdjust="0"/>
    <p:restoredTop sz="94660" autoAdjust="0"/>
  </p:normalViewPr>
  <p:slideViewPr>
    <p:cSldViewPr>
      <p:cViewPr varScale="1">
        <p:scale>
          <a:sx n="74" d="100"/>
          <a:sy n="74" d="100"/>
        </p:scale>
        <p:origin x="-1128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24" y="834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228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w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24.wmf"/><Relationship Id="rId1" Type="http://schemas.openxmlformats.org/officeDocument/2006/relationships/image" Target="../media/image23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3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BBF925C-6ACE-4DA4-AE3A-3DE47F4BCB78}" type="datetimeFigureOut">
              <a:rPr lang="en-US" smtClean="0"/>
              <a:pPr/>
              <a:t>5/22/2011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189987C-125B-4FAF-9195-B66D41C7E05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white">
          <a:xfrm>
            <a:off x="0" y="5971032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-9144" y="6053328"/>
            <a:ext cx="2249424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2359152" y="6044184"/>
            <a:ext cx="6784848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2362200" y="4038600"/>
            <a:ext cx="6477000" cy="1828800"/>
          </a:xfrm>
        </p:spPr>
        <p:txBody>
          <a:bodyPr anchor="b"/>
          <a:lstStyle>
            <a:lvl1pPr>
              <a:defRPr cap="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362200" y="6050037"/>
            <a:ext cx="6705600" cy="685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60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76200" y="6068699"/>
            <a:ext cx="2057400" cy="685800"/>
          </a:xfrm>
        </p:spPr>
        <p:txBody>
          <a:bodyPr>
            <a:noAutofit/>
          </a:bodyPr>
          <a:lstStyle>
            <a:lvl1pPr algn="ctr">
              <a:defRPr sz="2000">
                <a:solidFill>
                  <a:srgbClr val="FFFFFF"/>
                </a:solidFill>
              </a:defRPr>
            </a:lvl1pPr>
          </a:lstStyle>
          <a:p>
            <a:pPr algn="ctr" eaLnBrk="1" latinLnBrk="0" hangingPunct="1"/>
            <a:fld id="{21C9F9E3-1A42-482A-B71F-A814E533A1F6}" type="datetime1">
              <a:rPr lang="en-US" smtClean="0"/>
              <a:pPr algn="ctr" eaLnBrk="1" latinLnBrk="0" hangingPunct="1"/>
              <a:t>5/22/2011</a:t>
            </a:fld>
            <a:endParaRPr lang="en-US" sz="2000" dirty="0">
              <a:solidFill>
                <a:srgbClr val="FFFFFF"/>
              </a:solidFill>
            </a:endParaRPr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2085393" y="236538"/>
            <a:ext cx="5867400" cy="365125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pPr algn="r" eaLnBrk="1" latinLnBrk="0" hangingPunct="1"/>
            <a:r>
              <a:rPr kumimoji="0" lang="en-US" smtClean="0">
                <a:solidFill>
                  <a:schemeClr val="tx2"/>
                </a:solidFill>
              </a:rPr>
              <a:t>Stefan Bathe for PHENIX, QM2011</a:t>
            </a:r>
            <a:endParaRPr kumimoji="0" lang="en-US" dirty="0">
              <a:solidFill>
                <a:schemeClr val="tx2"/>
              </a:solidFill>
            </a:endParaRPr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8001000" y="228600"/>
            <a:ext cx="8382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F0C94032-CD4C-4C25-B0C2-CEC720522D92}" type="slidenum">
              <a:rPr kumimoji="0" lang="en-US" smtClean="0"/>
              <a:pPr/>
              <a:t>‹#›</a:t>
            </a:fld>
            <a:endParaRPr kumimoji="0" lang="en-US" dirty="0">
              <a:solidFill>
                <a:schemeClr val="tx2"/>
              </a:solidFill>
            </a:endParaRP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1EBDC3-D823-4A2E-B123-09B3927CB18A}" type="datetime1">
              <a:rPr lang="en-US" smtClean="0"/>
              <a:pPr/>
              <a:t>5/22/2011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0" lang="en-US" smtClean="0"/>
              <a:t>Stefan Bathe for PHENIX, QM2011</a:t>
            </a:r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C94032-CD4C-4C25-B0C2-CEC720522D92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53200" y="609600"/>
            <a:ext cx="2057400" cy="55165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5562600" cy="5516564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553200" y="6248402"/>
            <a:ext cx="2209800" cy="365125"/>
          </a:xfrm>
        </p:spPr>
        <p:txBody>
          <a:bodyPr/>
          <a:lstStyle/>
          <a:p>
            <a:fld id="{4E7CF469-0EF1-4831-ACC0-DA1FB3175C7C}" type="datetime1">
              <a:rPr lang="en-US" smtClean="0"/>
              <a:pPr/>
              <a:t>5/22/2011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1" y="6248207"/>
            <a:ext cx="5573483" cy="365125"/>
          </a:xfrm>
        </p:spPr>
        <p:txBody>
          <a:bodyPr/>
          <a:lstStyle/>
          <a:p>
            <a:r>
              <a:rPr kumimoji="0" lang="en-US" smtClean="0"/>
              <a:t>Stefan Bathe for PHENIX, QM2011</a:t>
            </a:r>
            <a:endParaRPr kumimoji="0" lang="en-US" dirty="0"/>
          </a:p>
        </p:txBody>
      </p:sp>
      <p:sp>
        <p:nvSpPr>
          <p:cNvPr id="7" name="Rectangle 6"/>
          <p:cNvSpPr/>
          <p:nvPr/>
        </p:nvSpPr>
        <p:spPr bwMode="white">
          <a:xfrm>
            <a:off x="6096318" y="0"/>
            <a:ext cx="320040" cy="6858000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6142038" y="609600"/>
            <a:ext cx="228600" cy="6248400"/>
          </a:xfrm>
          <a:prstGeom prst="rect">
            <a:avLst/>
          </a:prstGeom>
          <a:solidFill>
            <a:schemeClr val="accent1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6142038" y="0"/>
            <a:ext cx="228600" cy="533400"/>
          </a:xfrm>
          <a:prstGeom prst="rect">
            <a:avLst/>
          </a:prstGeom>
          <a:solidFill>
            <a:schemeClr val="accent2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5400000">
            <a:off x="5989638" y="144462"/>
            <a:ext cx="533400" cy="244476"/>
          </a:xfrm>
        </p:spPr>
        <p:txBody>
          <a:bodyPr/>
          <a:lstStyle/>
          <a:p>
            <a:fld id="{F0C94032-CD4C-4C25-B0C2-CEC720522D92}" type="slidenum">
              <a:rPr kumimoji="0" lang="en-US" smtClean="0"/>
              <a:pPr/>
              <a:t>‹#›</a:t>
            </a:fld>
            <a:endParaRPr kumimoji="0"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9906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3E8483-D1BE-4CF3-A235-2BEAB8E7353B}" type="datetime1">
              <a:rPr lang="en-US" smtClean="0"/>
              <a:pPr/>
              <a:t>5/22/2011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0" lang="en-US" smtClean="0"/>
              <a:t>Stefan Bathe for PHENIX, QM2011</a:t>
            </a:r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F0C94032-CD4C-4C25-B0C2-CEC720522D92}" type="slidenum">
              <a:rPr kumimoji="0" lang="en-US" smtClean="0"/>
              <a:pPr/>
              <a:t>‹#›</a:t>
            </a:fld>
            <a:endParaRPr kumimoji="0" lang="en-US" dirty="0">
              <a:solidFill>
                <a:srgbClr val="FFFFFF"/>
              </a:solidFill>
            </a:endParaRPr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4958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743200"/>
            <a:ext cx="7123113" cy="1673225"/>
          </a:xfrm>
        </p:spPr>
        <p:txBody>
          <a:bodyPr anchor="t"/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Rectangle 6"/>
          <p:cNvSpPr/>
          <p:nvPr/>
        </p:nvSpPr>
        <p:spPr bwMode="white">
          <a:xfrm>
            <a:off x="0" y="1524000"/>
            <a:ext cx="9144000" cy="1143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0" y="1600200"/>
            <a:ext cx="1295400" cy="990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1371600" y="1600200"/>
            <a:ext cx="7772400" cy="990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1600200"/>
            <a:ext cx="7620000" cy="990600"/>
          </a:xfrm>
        </p:spPr>
        <p:txBody>
          <a:bodyPr/>
          <a:lstStyle>
            <a:lvl1pPr algn="l">
              <a:buNone/>
              <a:defRPr sz="4400" b="0" cap="none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502D3F-5312-42B6-BC94-7F8B219AAC2F}" type="datetime1">
              <a:rPr lang="en-US" smtClean="0"/>
              <a:pPr/>
              <a:t>5/22/2011</a:t>
            </a:fld>
            <a:endParaRPr lang="en-US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1752600"/>
            <a:ext cx="1295400" cy="701676"/>
          </a:xfrm>
        </p:spPr>
        <p:txBody>
          <a:bodyPr>
            <a:noAutofit/>
          </a:bodyPr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pPr algn="ctr" eaLnBrk="1" latinLnBrk="0" hangingPunct="1"/>
            <a:fld id="{F0C94032-CD4C-4C25-B0C2-CEC720522D92}" type="slidenum">
              <a:rPr kumimoji="0" lang="en-US" smtClean="0"/>
              <a:pPr algn="ctr" eaLnBrk="1" latinLnBrk="0" hangingPunct="1"/>
              <a:t>‹#›</a:t>
            </a:fld>
            <a:endParaRPr kumimoji="0" lang="en-US" sz="2400" dirty="0">
              <a:solidFill>
                <a:srgbClr val="FFFFFF"/>
              </a:solidFill>
            </a:endParaRPr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kumimoji="0" lang="en-US" smtClean="0"/>
              <a:t>Stefan Bathe for PHENIX, QM2011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609600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844901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E87ECB3B-6962-4960-9E5B-D6D34DE92241}" type="datetime1">
              <a:rPr lang="en-US" smtClean="0"/>
              <a:pPr/>
              <a:t>5/22/2011</a:t>
            </a:fld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pPr algn="ctr" eaLnBrk="1" latinLnBrk="0" hangingPunct="1"/>
            <a:fld id="{F0C94032-CD4C-4C25-B0C2-CEC720522D92}" type="slidenum">
              <a:rPr kumimoji="0" lang="en-US" smtClean="0"/>
              <a:pPr algn="ctr" eaLnBrk="1" latinLnBrk="0" hangingPunct="1"/>
              <a:t>‹#›</a:t>
            </a:fld>
            <a:endParaRPr kumimoji="0" lang="en-US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r>
              <a:rPr kumimoji="0" lang="en-US" smtClean="0"/>
              <a:t>Stefan Bathe for PHENIX, QM2011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73050"/>
            <a:ext cx="8153400" cy="8699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609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800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700BE7F7-0750-43BF-9F98-97D82E41019F}" type="datetime1">
              <a:rPr lang="en-US" smtClean="0"/>
              <a:pPr/>
              <a:t>5/22/2011</a:t>
            </a:fld>
            <a:endParaRPr lang="en-US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pPr algn="ctr" eaLnBrk="1" latinLnBrk="0" hangingPunct="1"/>
            <a:fld id="{F0C94032-CD4C-4C25-B0C2-CEC720522D92}" type="slidenum">
              <a:rPr kumimoji="0" lang="en-US" smtClean="0"/>
              <a:pPr algn="ctr" eaLnBrk="1" latinLnBrk="0" hangingPunct="1"/>
              <a:t>‹#›</a:t>
            </a:fld>
            <a:endParaRPr kumimoji="0"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r>
              <a:rPr kumimoji="0" lang="en-US" smtClean="0"/>
              <a:t>Stefan Bathe for PHENIX, QM2011</a:t>
            </a:r>
            <a:endParaRPr kumimoji="0" lang="en-US"/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"/>
          </p:nvPr>
        </p:nvSpPr>
        <p:spPr>
          <a:xfrm>
            <a:off x="609600" y="1752600"/>
            <a:ext cx="3886200" cy="640080"/>
          </a:xfr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3"/>
          </p:nvPr>
        </p:nvSpPr>
        <p:spPr>
          <a:xfrm>
            <a:off x="4800600" y="1752600"/>
            <a:ext cx="3886200" cy="640080"/>
          </a:xfr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3B9B56-1B3C-44A6-BBD2-2FB464F07D63}" type="datetime1">
              <a:rPr lang="en-US" smtClean="0"/>
              <a:pPr/>
              <a:t>5/22/2011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0" lang="en-US" smtClean="0"/>
              <a:t>Stefan Bathe for PHENIX, QM2011</a:t>
            </a:r>
            <a:endParaRPr kumimoji="0"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F0C94032-CD4C-4C25-B0C2-CEC720522D92}" type="slidenum">
              <a:rPr kumimoji="0" lang="en-US" smtClean="0"/>
              <a:pPr/>
              <a:t>‹#›</a:t>
            </a:fld>
            <a:endParaRPr kumimoji="0" lang="en-US" dirty="0">
              <a:solidFill>
                <a:srgbClr val="FFFFFF"/>
              </a:solidFill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2A5FF4-9931-4D62-8C0D-46A7E48B238D}" type="datetime1">
              <a:rPr lang="en-US" smtClean="0"/>
              <a:pPr/>
              <a:t>5/22/2011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0" lang="en-US" smtClean="0"/>
              <a:t>Stefan Bathe for PHENIX, QM2011</a:t>
            </a:r>
            <a:endParaRPr kumimoji="0"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0" y="6248400"/>
            <a:ext cx="5334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F0C94032-CD4C-4C25-B0C2-CEC720522D92}" type="slidenum">
              <a:rPr kumimoji="0" lang="en-US" smtClean="0"/>
              <a:pPr/>
              <a:t>‹#›</a:t>
            </a:fld>
            <a:endParaRPr kumimoji="0" lang="en-US" dirty="0">
              <a:solidFill>
                <a:schemeClr val="tx2"/>
              </a:solidFill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8077200" cy="869950"/>
          </a:xfrm>
        </p:spPr>
        <p:txBody>
          <a:bodyPr anchor="ctr"/>
          <a:lstStyle>
            <a:lvl1pPr algn="l">
              <a:buNone/>
              <a:defRPr sz="4400"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656BA0-B5DC-4F23-83E6-D9CAB659B8AE}" type="datetime1">
              <a:rPr lang="en-US" smtClean="0"/>
              <a:pPr/>
              <a:t>5/22/2011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0" lang="en-US" smtClean="0"/>
              <a:t>Stefan Bathe for PHENIX, QM2011</a:t>
            </a:r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F0C94032-CD4C-4C25-B0C2-CEC720522D92}" type="slidenum">
              <a:rPr kumimoji="0" lang="en-US" smtClean="0"/>
              <a:pPr/>
              <a:t>‹#›</a:t>
            </a:fld>
            <a:endParaRPr kumimoji="0" lang="en-US" dirty="0">
              <a:solidFill>
                <a:srgbClr val="FFFFFF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09600" y="1752600"/>
            <a:ext cx="1600200" cy="4343400"/>
          </a:xfrm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37160" tIns="182880" rIns="137160" bIns="91440"/>
          <a:lstStyle>
            <a:lvl1pPr marL="0" indent="0">
              <a:spcAft>
                <a:spcPts val="1000"/>
              </a:spcAft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2362200" y="1752600"/>
            <a:ext cx="6400800" cy="44196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00200" y="5486400"/>
            <a:ext cx="7315200" cy="685800"/>
          </a:xfrm>
        </p:spPr>
        <p:txBody>
          <a:bodyPr/>
          <a:lstStyle>
            <a:lvl1pPr marL="0" indent="0">
              <a:buFontTx/>
              <a:buNone/>
              <a:defRPr sz="17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Rectangle 7"/>
          <p:cNvSpPr/>
          <p:nvPr/>
        </p:nvSpPr>
        <p:spPr bwMode="white">
          <a:xfrm>
            <a:off x="-9144" y="4572000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-9144" y="4663440"/>
            <a:ext cx="1463040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1545336" y="4654296"/>
            <a:ext cx="7598664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4648200"/>
            <a:ext cx="7315200" cy="685800"/>
          </a:xfrm>
        </p:spPr>
        <p:txBody>
          <a:bodyPr anchor="ctr"/>
          <a:lstStyle>
            <a:lvl1pPr algn="l">
              <a:buNone/>
              <a:defRPr sz="2800" b="0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1" name="Rectangle 10"/>
          <p:cNvSpPr/>
          <p:nvPr/>
        </p:nvSpPr>
        <p:spPr bwMode="white">
          <a:xfrm>
            <a:off x="1447800" y="0"/>
            <a:ext cx="100584" cy="6867144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>
          <a:xfrm>
            <a:off x="6248400" y="6248400"/>
            <a:ext cx="2667000" cy="365125"/>
          </a:xfrm>
        </p:spPr>
        <p:txBody>
          <a:bodyPr rtlCol="0"/>
          <a:lstStyle/>
          <a:p>
            <a:fld id="{11C38AC1-D8C0-4AED-9ACF-2A404D5B8F83}" type="datetime1">
              <a:rPr lang="en-US" smtClean="0"/>
              <a:pPr/>
              <a:t>5/22/2011</a:t>
            </a:fld>
            <a:endParaRPr lang="en-US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4667249"/>
            <a:ext cx="1447800" cy="663578"/>
          </a:xfrm>
        </p:spPr>
        <p:txBody>
          <a:bodyPr rtlCol="0"/>
          <a:lstStyle>
            <a:lvl1pPr>
              <a:defRPr sz="2800"/>
            </a:lvl1pPr>
          </a:lstStyle>
          <a:p>
            <a:pPr algn="ctr" eaLnBrk="1" latinLnBrk="0" hangingPunct="1"/>
            <a:fld id="{F0C94032-CD4C-4C25-B0C2-CEC720522D92}" type="slidenum">
              <a:rPr kumimoji="0" lang="en-US" smtClean="0"/>
              <a:pPr algn="ctr" eaLnBrk="1" latinLnBrk="0" hangingPunct="1"/>
              <a:t>‹#›</a:t>
            </a:fld>
            <a:endParaRPr kumimoji="0" lang="en-US" sz="2800" dirty="0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>
          <a:xfrm>
            <a:off x="1600200" y="6248206"/>
            <a:ext cx="4572000" cy="365125"/>
          </a:xfrm>
        </p:spPr>
        <p:txBody>
          <a:bodyPr rtlCol="0"/>
          <a:lstStyle/>
          <a:p>
            <a:r>
              <a:rPr kumimoji="0" lang="en-US" smtClean="0"/>
              <a:t>Stefan Bathe for PHENIX, QM2011</a:t>
            </a:r>
            <a:endParaRPr kumimoji="0"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60576" y="0"/>
            <a:ext cx="7583424" cy="4568952"/>
          </a:xfrm>
          <a:solidFill>
            <a:schemeClr val="accent1">
              <a:tint val="40000"/>
            </a:schemeClr>
          </a:solidFill>
          <a:ln>
            <a:noFill/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609600" y="228600"/>
            <a:ext cx="8153400" cy="9906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612648" y="1600200"/>
            <a:ext cx="8153400" cy="452628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FBAA57EF-2827-4B07-A45E-4A62B149B475}" type="datetime1">
              <a:rPr lang="en-US" smtClean="0"/>
              <a:pPr/>
              <a:t>5/22/2011</a:t>
            </a:fld>
            <a:endParaRPr lang="en-US" sz="1400" dirty="0">
              <a:solidFill>
                <a:schemeClr val="tx2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609600" y="6248206"/>
            <a:ext cx="5421083" cy="365125"/>
          </a:xfrm>
          <a:prstGeom prst="rect">
            <a:avLst/>
          </a:prstGeom>
        </p:spPr>
        <p:txBody>
          <a:bodyPr vert="horz" anchor="ctr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pPr algn="r" eaLnBrk="1" latinLnBrk="0" hangingPunct="1"/>
            <a:r>
              <a:rPr kumimoji="0" lang="en-US" sz="1400" smtClean="0">
                <a:solidFill>
                  <a:schemeClr val="tx2"/>
                </a:solidFill>
              </a:rPr>
              <a:t>Stefan Bathe for PHENIX, QM2011</a:t>
            </a:r>
            <a:endParaRPr kumimoji="0" lang="en-US" sz="1400" dirty="0">
              <a:solidFill>
                <a:schemeClr val="tx2"/>
              </a:solidFill>
            </a:endParaRPr>
          </a:p>
        </p:txBody>
      </p:sp>
      <p:sp>
        <p:nvSpPr>
          <p:cNvPr id="7" name="Rectangle 6"/>
          <p:cNvSpPr/>
          <p:nvPr/>
        </p:nvSpPr>
        <p:spPr bwMode="white">
          <a:xfrm>
            <a:off x="0" y="1234440"/>
            <a:ext cx="9144000" cy="32004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0" y="1280160"/>
            <a:ext cx="533400" cy="228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590550" y="1280160"/>
            <a:ext cx="8553450" cy="228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0" y="1272222"/>
            <a:ext cx="533400" cy="244476"/>
          </a:xfrm>
          <a:prstGeom prst="rect">
            <a:avLst/>
          </a:prstGeom>
        </p:spPr>
        <p:txBody>
          <a:bodyPr vert="horz" anchor="ctr" anchorCtr="0">
            <a:normAutofit/>
          </a:bodyPr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pPr algn="ctr" eaLnBrk="1" latinLnBrk="0" hangingPunct="1"/>
            <a:fld id="{F0C94032-CD4C-4C25-B0C2-CEC720522D92}" type="slidenum">
              <a:rPr kumimoji="0" lang="en-US" smtClean="0"/>
              <a:pPr algn="ctr" eaLnBrk="1" latinLnBrk="0" hangingPunct="1"/>
              <a:t>‹#›</a:t>
            </a:fld>
            <a:endParaRPr kumimoji="0" lang="en-US" sz="1400" b="1" dirty="0">
              <a:solidFill>
                <a:srgbClr val="FFFFFF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77" r:id="rId1"/>
    <p:sldLayoutId id="2147484178" r:id="rId2"/>
    <p:sldLayoutId id="2147484179" r:id="rId3"/>
    <p:sldLayoutId id="2147484180" r:id="rId4"/>
    <p:sldLayoutId id="2147484181" r:id="rId5"/>
    <p:sldLayoutId id="2147484182" r:id="rId6"/>
    <p:sldLayoutId id="2147484183" r:id="rId7"/>
    <p:sldLayoutId id="2147484184" r:id="rId8"/>
    <p:sldLayoutId id="2147484185" r:id="rId9"/>
    <p:sldLayoutId id="2147484186" r:id="rId10"/>
    <p:sldLayoutId id="2147484187" r:id="rId11"/>
  </p:sldLayoutIdLst>
  <p:hf hdr="0" dt="0"/>
  <p:txStyles>
    <p:titleStyle>
      <a:lvl1pPr algn="l" rtl="0" eaLnBrk="1" latinLnBrk="0" hangingPunct="1">
        <a:spcBef>
          <a:spcPct val="0"/>
        </a:spcBef>
        <a:buNone/>
        <a:defRPr kumimoji="0" sz="4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20040" indent="-320040" algn="l" rtl="0" eaLnBrk="1" latinLnBrk="0" hangingPunct="1">
        <a:spcBef>
          <a:spcPts val="700"/>
        </a:spcBef>
        <a:buClr>
          <a:schemeClr val="accent2"/>
        </a:buClr>
        <a:buSzPct val="60000"/>
        <a:buFont typeface="Wingdings"/>
        <a:buChar char=""/>
        <a:defRPr kumimoji="0"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550"/>
        </a:spcBef>
        <a:buClr>
          <a:schemeClr val="accent1"/>
        </a:buClr>
        <a:buSzPct val="70000"/>
        <a:buFont typeface="Wingdings 2"/>
        <a:buChar char="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eaLnBrk="1" latinLnBrk="0" hangingPunct="1">
        <a:spcBef>
          <a:spcPts val="500"/>
        </a:spcBef>
        <a:buClr>
          <a:schemeClr val="accent2"/>
        </a:buClr>
        <a:buSzPct val="75000"/>
        <a:buFont typeface="Wingdings"/>
        <a:buChar char="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28600" algn="l" rtl="0" eaLnBrk="1" latinLnBrk="0" hangingPunct="1">
        <a:spcBef>
          <a:spcPts val="400"/>
        </a:spcBef>
        <a:buClr>
          <a:schemeClr val="accent3"/>
        </a:buClr>
        <a:buSzPct val="7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-228600" algn="l" rtl="0" eaLnBrk="1" latinLnBrk="0" hangingPunct="1">
        <a:spcBef>
          <a:spcPts val="400"/>
        </a:spcBef>
        <a:buClr>
          <a:schemeClr val="accent4"/>
        </a:buClr>
        <a:buSzPct val="6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gi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7.png"/><Relationship Id="rId4" Type="http://schemas.openxmlformats.org/officeDocument/2006/relationships/oleObject" Target="../embeddings/oleObject1.bin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4.gi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0.gif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5" Type="http://schemas.openxmlformats.org/officeDocument/2006/relationships/oleObject" Target="../embeddings/oleObject3.bin"/><Relationship Id="rId4" Type="http://schemas.openxmlformats.org/officeDocument/2006/relationships/oleObject" Target="../embeddings/oleObject2.bin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gif"/><Relationship Id="rId2" Type="http://schemas.openxmlformats.org/officeDocument/2006/relationships/image" Target="../media/image27.gi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0.gif"/><Relationship Id="rId4" Type="http://schemas.openxmlformats.org/officeDocument/2006/relationships/image" Target="../media/image29.gif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gif"/><Relationship Id="rId2" Type="http://schemas.openxmlformats.org/officeDocument/2006/relationships/image" Target="../media/image31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5.pn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6.png"/><Relationship Id="rId4" Type="http://schemas.openxmlformats.org/officeDocument/2006/relationships/image" Target="../media/image45.png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gif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4" Type="http://schemas.openxmlformats.org/officeDocument/2006/relationships/oleObject" Target="../embeddings/oleObject4.bin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PHENIX Highlights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Stefan Bathe, QM2011</a:t>
            </a:r>
            <a:endParaRPr lang="en-US" dirty="0"/>
          </a:p>
        </p:txBody>
      </p:sp>
      <p:pic>
        <p:nvPicPr>
          <p:cNvPr id="4" name="Picture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73316" y="6236070"/>
            <a:ext cx="1025696" cy="3586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4" descr="footer.gif"/>
          <p:cNvPicPr>
            <a:picLocks noChangeAspect="1"/>
          </p:cNvPicPr>
          <p:nvPr/>
        </p:nvPicPr>
        <p:blipFill>
          <a:blip r:embed="rId3"/>
          <a:srcRect l="67352"/>
          <a:stretch>
            <a:fillRect/>
          </a:stretch>
        </p:blipFill>
        <p:spPr>
          <a:xfrm>
            <a:off x="0" y="6210347"/>
            <a:ext cx="1133341" cy="43971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tc_0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524000"/>
            <a:ext cx="4848225" cy="4619625"/>
          </a:xfrm>
          <a:prstGeom prst="rect">
            <a:avLst/>
          </a:prstGeom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0" lang="en-US" smtClean="0"/>
              <a:t>Stefan Bathe for PHENIX, QM2011</a:t>
            </a:r>
            <a:endParaRPr kumimoji="0"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F0C94032-CD4C-4C25-B0C2-CEC720522D92}" type="slidenum">
              <a:rPr kumimoji="0" lang="en-US" smtClean="0"/>
              <a:pPr/>
              <a:t>10</a:t>
            </a:fld>
            <a:endParaRPr kumimoji="0" lang="en-US" dirty="0">
              <a:solidFill>
                <a:srgbClr val="FFFFFF"/>
              </a:solidFill>
            </a:endParaRPr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990600"/>
          </a:xfrm>
        </p:spPr>
        <p:txBody>
          <a:bodyPr/>
          <a:lstStyle/>
          <a:p>
            <a:r>
              <a:rPr lang="en-US" dirty="0" smtClean="0"/>
              <a:t>Direct Photon </a:t>
            </a:r>
            <a:r>
              <a:rPr lang="en-US" i="1" dirty="0" smtClean="0"/>
              <a:t>v</a:t>
            </a:r>
            <a:r>
              <a:rPr lang="en-US" i="1" baseline="-25000" dirty="0" smtClean="0"/>
              <a:t>2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5438797" y="1944231"/>
            <a:ext cx="2867003" cy="224676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Statistical subtraction</a:t>
            </a:r>
          </a:p>
          <a:p>
            <a:endParaRPr lang="en-US" dirty="0" smtClean="0"/>
          </a:p>
          <a:p>
            <a:r>
              <a:rPr lang="en-US" dirty="0" smtClean="0"/>
              <a:t>   </a:t>
            </a:r>
            <a:r>
              <a:rPr lang="en-US" sz="2000" dirty="0" smtClean="0"/>
              <a:t>inclusive photon </a:t>
            </a:r>
            <a:r>
              <a:rPr lang="en-US" sz="2000" i="1" dirty="0" smtClean="0"/>
              <a:t>v</a:t>
            </a:r>
            <a:r>
              <a:rPr lang="en-US" sz="2000" i="1" baseline="-25000" dirty="0" smtClean="0"/>
              <a:t>2</a:t>
            </a:r>
            <a:endParaRPr lang="en-US" sz="2000" i="1" dirty="0" smtClean="0"/>
          </a:p>
          <a:p>
            <a:r>
              <a:rPr lang="en-US" sz="2000" i="1" dirty="0" smtClean="0"/>
              <a:t>-      </a:t>
            </a:r>
            <a:r>
              <a:rPr lang="en-US" sz="2000" dirty="0" smtClean="0"/>
              <a:t>decay photon </a:t>
            </a:r>
            <a:r>
              <a:rPr lang="en-US" sz="2000" i="1" dirty="0" smtClean="0"/>
              <a:t>v</a:t>
            </a:r>
            <a:r>
              <a:rPr lang="en-US" sz="2000" i="1" baseline="-25000" dirty="0" smtClean="0"/>
              <a:t>2 </a:t>
            </a:r>
            <a:r>
              <a:rPr lang="en-US" sz="2000" i="1" dirty="0" smtClean="0"/>
              <a:t> </a:t>
            </a:r>
            <a:endParaRPr lang="en-US" sz="2000" dirty="0" smtClean="0"/>
          </a:p>
          <a:p>
            <a:endParaRPr lang="en-US" sz="2000" dirty="0" smtClean="0"/>
          </a:p>
          <a:p>
            <a:r>
              <a:rPr lang="en-US" sz="2000" dirty="0" smtClean="0"/>
              <a:t>=     direct photon </a:t>
            </a:r>
            <a:r>
              <a:rPr lang="en-US" sz="2000" i="1" dirty="0" smtClean="0"/>
              <a:t>v</a:t>
            </a:r>
            <a:r>
              <a:rPr lang="en-US" sz="2000" i="1" baseline="-25000" dirty="0" smtClean="0"/>
              <a:t>2</a:t>
            </a:r>
            <a:endParaRPr lang="en-US" sz="2000" i="1" dirty="0" smtClean="0"/>
          </a:p>
          <a:p>
            <a:endParaRPr lang="en-US" dirty="0"/>
          </a:p>
        </p:txBody>
      </p:sp>
      <p:graphicFrame>
        <p:nvGraphicFramePr>
          <p:cNvPr id="11" name="Object 1"/>
          <p:cNvGraphicFramePr>
            <a:graphicFrameLocks noChangeAspect="1"/>
          </p:cNvGraphicFramePr>
          <p:nvPr/>
        </p:nvGraphicFramePr>
        <p:xfrm>
          <a:off x="5770563" y="4495800"/>
          <a:ext cx="1925637" cy="914400"/>
        </p:xfrm>
        <a:graphic>
          <a:graphicData uri="http://schemas.openxmlformats.org/presentationml/2006/ole">
            <p:oleObj spid="_x0000_s176130" name="Equation" r:id="rId4" imgW="1091880" imgH="482400" progId="Equation.3">
              <p:embed/>
            </p:oleObj>
          </a:graphicData>
        </a:graphic>
      </p:graphicFrame>
      <p:sp>
        <p:nvSpPr>
          <p:cNvPr id="12" name="Content Placeholder 8"/>
          <p:cNvSpPr txBox="1">
            <a:spLocks/>
          </p:cNvSpPr>
          <p:nvPr/>
        </p:nvSpPr>
        <p:spPr>
          <a:xfrm>
            <a:off x="1295400" y="4114800"/>
            <a:ext cx="2438400" cy="45720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320040" marR="0" lvl="0" indent="-320040" algn="l" defTabSz="914400" rtl="0" eaLnBrk="1" fontAlgn="auto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ct val="60000"/>
              <a:tabLst/>
              <a:defRPr/>
            </a:pPr>
            <a:r>
              <a:rPr kumimoji="0" lang="en-US" sz="2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inclusive photon </a:t>
            </a:r>
            <a:r>
              <a:rPr kumimoji="0" lang="en-US" sz="22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v</a:t>
            </a:r>
            <a:r>
              <a:rPr kumimoji="0" lang="en-US" sz="2200" b="0" i="1" u="none" strike="noStrike" kern="1200" cap="none" spc="0" normalizeH="0" baseline="-2500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</a:t>
            </a:r>
          </a:p>
          <a:p>
            <a:pPr marL="320040" marR="0" lvl="0" indent="-320040" algn="l" defTabSz="914400" rtl="0" eaLnBrk="1" fontAlgn="auto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ct val="60000"/>
              <a:tabLst/>
              <a:defRPr/>
            </a:pPr>
            <a:endParaRPr kumimoji="0" lang="en-US" sz="29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743200" y="1981200"/>
            <a:ext cx="181331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Au+Au@200 </a:t>
            </a:r>
            <a:r>
              <a:rPr lang="en-US" dirty="0" err="1" smtClean="0"/>
              <a:t>GeV</a:t>
            </a:r>
            <a:endParaRPr lang="en-US" dirty="0" smtClean="0"/>
          </a:p>
          <a:p>
            <a:r>
              <a:rPr lang="en-US" dirty="0" smtClean="0"/>
              <a:t>minimum bias</a:t>
            </a:r>
            <a:endParaRPr lang="en-US" dirty="0"/>
          </a:p>
        </p:txBody>
      </p:sp>
      <p:pic>
        <p:nvPicPr>
          <p:cNvPr id="14" name="Picture 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295400" y="2057400"/>
            <a:ext cx="836908" cy="270216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</p:pic>
      <p:sp>
        <p:nvSpPr>
          <p:cNvPr id="15" name="TextBox 14"/>
          <p:cNvSpPr txBox="1"/>
          <p:nvPr/>
        </p:nvSpPr>
        <p:spPr>
          <a:xfrm>
            <a:off x="1116897" y="2362200"/>
            <a:ext cx="1169103" cy="338554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sz="1600" b="1" dirty="0" smtClean="0"/>
              <a:t>preliminary</a:t>
            </a:r>
            <a:endParaRPr lang="en-US" sz="1600" b="1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tc_2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524000"/>
            <a:ext cx="4848225" cy="4619625"/>
          </a:xfrm>
          <a:prstGeom prst="rect">
            <a:avLst/>
          </a:prstGeom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0" lang="en-US" smtClean="0"/>
              <a:t>Stefan Bathe for PHENIX, QM2011</a:t>
            </a:r>
            <a:endParaRPr kumimoji="0"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F0C94032-CD4C-4C25-B0C2-CEC720522D92}" type="slidenum">
              <a:rPr kumimoji="0" lang="en-US" smtClean="0"/>
              <a:pPr/>
              <a:t>11</a:t>
            </a:fld>
            <a:endParaRPr kumimoji="0" lang="en-US" dirty="0">
              <a:solidFill>
                <a:srgbClr val="FFFFFF"/>
              </a:solidFill>
            </a:endParaRPr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990600"/>
          </a:xfrm>
        </p:spPr>
        <p:txBody>
          <a:bodyPr/>
          <a:lstStyle/>
          <a:p>
            <a:r>
              <a:rPr lang="en-US" dirty="0" smtClean="0"/>
              <a:t>Direct Photon </a:t>
            </a:r>
            <a:r>
              <a:rPr lang="en-US" i="1" dirty="0" smtClean="0"/>
              <a:t>v</a:t>
            </a:r>
            <a:r>
              <a:rPr lang="en-US" i="1" baseline="-25000" dirty="0" smtClean="0"/>
              <a:t>2</a:t>
            </a:r>
            <a:endParaRPr lang="en-US" dirty="0"/>
          </a:p>
        </p:txBody>
      </p:sp>
      <p:sp>
        <p:nvSpPr>
          <p:cNvPr id="10" name="Content Placeholder 8"/>
          <p:cNvSpPr txBox="1">
            <a:spLocks/>
          </p:cNvSpPr>
          <p:nvPr/>
        </p:nvSpPr>
        <p:spPr>
          <a:xfrm>
            <a:off x="1295400" y="4114800"/>
            <a:ext cx="2438400" cy="45720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320040" marR="0" lvl="0" indent="-320040" algn="l" defTabSz="914400" rtl="0" eaLnBrk="1" fontAlgn="auto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ct val="60000"/>
              <a:tabLst/>
              <a:defRPr/>
            </a:pPr>
            <a:r>
              <a:rPr kumimoji="0" lang="en-US" sz="2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inclusive photon </a:t>
            </a:r>
            <a:r>
              <a:rPr kumimoji="0" lang="en-US" sz="22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v</a:t>
            </a:r>
            <a:r>
              <a:rPr kumimoji="0" lang="en-US" sz="2200" b="0" i="1" u="none" strike="noStrike" kern="1200" cap="none" spc="0" normalizeH="0" baseline="-2500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</a:t>
            </a:r>
          </a:p>
          <a:p>
            <a:pPr marL="320040" marR="0" lvl="0" indent="-320040" algn="l" defTabSz="914400" rtl="0" eaLnBrk="1" fontAlgn="auto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ct val="60000"/>
              <a:tabLst/>
              <a:defRPr/>
            </a:pPr>
            <a:endParaRPr kumimoji="0" lang="en-US" sz="29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743200" y="1981200"/>
            <a:ext cx="181331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Au+Au@200 </a:t>
            </a:r>
            <a:r>
              <a:rPr lang="en-US" dirty="0" err="1" smtClean="0"/>
              <a:t>GeV</a:t>
            </a:r>
            <a:endParaRPr lang="en-US" dirty="0" smtClean="0"/>
          </a:p>
          <a:p>
            <a:r>
              <a:rPr lang="en-US" dirty="0" smtClean="0"/>
              <a:t>minimum bias</a:t>
            </a:r>
            <a:endParaRPr lang="en-US" dirty="0"/>
          </a:p>
        </p:txBody>
      </p:sp>
      <p:pic>
        <p:nvPicPr>
          <p:cNvPr id="12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95400" y="2057400"/>
            <a:ext cx="836908" cy="270216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</p:pic>
      <p:sp>
        <p:nvSpPr>
          <p:cNvPr id="14" name="Content Placeholder 8"/>
          <p:cNvSpPr txBox="1">
            <a:spLocks/>
          </p:cNvSpPr>
          <p:nvPr/>
        </p:nvSpPr>
        <p:spPr>
          <a:xfrm>
            <a:off x="3276600" y="2667000"/>
            <a:ext cx="838200" cy="53340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320040" marR="0" lvl="0" indent="-320040" algn="l" defTabSz="914400" rtl="0" eaLnBrk="1" fontAlgn="auto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ct val="60000"/>
              <a:tabLst/>
              <a:defRPr/>
            </a:pPr>
            <a:r>
              <a:rPr kumimoji="0" lang="en-US" sz="2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Symbol" pitchFamily="18" charset="2"/>
              </a:rPr>
              <a:t>p</a:t>
            </a:r>
            <a:r>
              <a:rPr kumimoji="0" lang="en-US" sz="2200" b="0" i="0" u="none" strike="noStrike" kern="1200" cap="none" spc="0" normalizeH="0" baseline="3000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0</a:t>
            </a:r>
            <a:r>
              <a:rPr kumimoji="0" lang="en-US" sz="2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2200" b="0" i="1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v</a:t>
            </a:r>
            <a:r>
              <a:rPr kumimoji="0" lang="en-US" sz="2200" b="0" i="1" u="none" strike="noStrike" kern="1200" cap="none" spc="0" normalizeH="0" baseline="-2500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</a:t>
            </a:r>
          </a:p>
          <a:p>
            <a:pPr marL="320040" marR="0" lvl="0" indent="-320040" algn="l" defTabSz="914400" rtl="0" eaLnBrk="1" fontAlgn="auto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ct val="60000"/>
              <a:tabLst/>
              <a:defRPr/>
            </a:pPr>
            <a:endParaRPr kumimoji="0" lang="en-US" sz="29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5" name="Content Placeholder 8"/>
          <p:cNvSpPr>
            <a:spLocks noGrp="1"/>
          </p:cNvSpPr>
          <p:nvPr>
            <p:ph sz="quarter" idx="1"/>
          </p:nvPr>
        </p:nvSpPr>
        <p:spPr>
          <a:xfrm>
            <a:off x="4724400" y="2057400"/>
            <a:ext cx="4267200" cy="3962400"/>
          </a:xfrm>
        </p:spPr>
        <p:txBody>
          <a:bodyPr>
            <a:normAutofit fontScale="92500"/>
          </a:bodyPr>
          <a:lstStyle/>
          <a:p>
            <a:r>
              <a:rPr lang="en-US" dirty="0" smtClean="0">
                <a:latin typeface="Symbol" pitchFamily="18" charset="2"/>
              </a:rPr>
              <a:t>p</a:t>
            </a:r>
            <a:r>
              <a:rPr lang="en-US" baseline="30000" dirty="0" smtClean="0"/>
              <a:t>0</a:t>
            </a:r>
            <a:r>
              <a:rPr lang="en-US" dirty="0" smtClean="0"/>
              <a:t> </a:t>
            </a:r>
            <a:r>
              <a:rPr lang="en-US" i="1" dirty="0" smtClean="0"/>
              <a:t>v</a:t>
            </a:r>
            <a:r>
              <a:rPr lang="en-US" baseline="-25000" dirty="0" smtClean="0"/>
              <a:t>2</a:t>
            </a:r>
            <a:r>
              <a:rPr lang="en-US" dirty="0" smtClean="0"/>
              <a:t> similar to inclusive photon </a:t>
            </a:r>
            <a:r>
              <a:rPr lang="en-US" i="1" dirty="0" smtClean="0"/>
              <a:t>v</a:t>
            </a:r>
            <a:r>
              <a:rPr lang="en-US" baseline="-25000" dirty="0" smtClean="0"/>
              <a:t>2</a:t>
            </a:r>
            <a:endParaRPr lang="en-US" dirty="0" smtClean="0"/>
          </a:p>
          <a:p>
            <a:r>
              <a:rPr lang="en-US" dirty="0" smtClean="0"/>
              <a:t>Two possibilities</a:t>
            </a:r>
          </a:p>
          <a:p>
            <a:pPr lvl="1"/>
            <a:r>
              <a:rPr lang="en-US" dirty="0" smtClean="0"/>
              <a:t>A:  there are no direct photons</a:t>
            </a:r>
          </a:p>
          <a:p>
            <a:pPr lvl="1"/>
            <a:r>
              <a:rPr lang="en-US" dirty="0" smtClean="0"/>
              <a:t>B:  direct photon </a:t>
            </a:r>
            <a:r>
              <a:rPr lang="en-US" i="1" dirty="0" smtClean="0"/>
              <a:t>v</a:t>
            </a:r>
            <a:r>
              <a:rPr lang="en-US" baseline="-25000" dirty="0" smtClean="0"/>
              <a:t>2</a:t>
            </a:r>
            <a:r>
              <a:rPr lang="en-US" dirty="0" smtClean="0"/>
              <a:t> similar to inclusive photon </a:t>
            </a:r>
            <a:r>
              <a:rPr lang="en-US" i="1" dirty="0" smtClean="0"/>
              <a:t>v</a:t>
            </a:r>
            <a:r>
              <a:rPr lang="en-US" baseline="-25000" dirty="0" smtClean="0"/>
              <a:t>2</a:t>
            </a:r>
            <a:endParaRPr lang="en-US" dirty="0" smtClean="0"/>
          </a:p>
          <a:p>
            <a:r>
              <a:rPr lang="en-US" dirty="0" smtClean="0"/>
              <a:t>Key:  precise measurement of direct photon excess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1116897" y="2362200"/>
            <a:ext cx="1169103" cy="338554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sz="1600" b="1" dirty="0" smtClean="0"/>
              <a:t>preliminary</a:t>
            </a:r>
            <a:endParaRPr lang="en-US" sz="1600" b="1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0" lang="en-US" smtClean="0"/>
              <a:t>Stefan Bathe for PHENIX, QM2011</a:t>
            </a:r>
            <a:endParaRPr kumimoji="0"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F0C94032-CD4C-4C25-B0C2-CEC720522D92}" type="slidenum">
              <a:rPr kumimoji="0" lang="en-US" smtClean="0"/>
              <a:pPr/>
              <a:t>12</a:t>
            </a:fld>
            <a:endParaRPr kumimoji="0" lang="en-US" dirty="0">
              <a:solidFill>
                <a:srgbClr val="FFFFFF"/>
              </a:solidFill>
            </a:endParaRPr>
          </a:p>
        </p:txBody>
      </p:sp>
      <p:pic>
        <p:nvPicPr>
          <p:cNvPr id="6" name="Picture 5" descr="tc_5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524000"/>
            <a:ext cx="4848225" cy="4619625"/>
          </a:xfrm>
          <a:prstGeom prst="rect">
            <a:avLst/>
          </a:prstGeom>
        </p:spPr>
      </p:pic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990600"/>
          </a:xfrm>
        </p:spPr>
        <p:txBody>
          <a:bodyPr/>
          <a:lstStyle/>
          <a:p>
            <a:r>
              <a:rPr lang="en-US" dirty="0" smtClean="0"/>
              <a:t>Direct Photon </a:t>
            </a:r>
            <a:r>
              <a:rPr lang="en-US" i="1" dirty="0" smtClean="0"/>
              <a:t>v</a:t>
            </a:r>
            <a:r>
              <a:rPr lang="en-US" i="1" baseline="-25000" dirty="0" smtClean="0"/>
              <a:t>2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2743200" y="1981200"/>
            <a:ext cx="181331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Au+Au@200 </a:t>
            </a:r>
            <a:r>
              <a:rPr lang="en-US" dirty="0" err="1" smtClean="0"/>
              <a:t>GeV</a:t>
            </a:r>
            <a:endParaRPr lang="en-US" dirty="0" smtClean="0"/>
          </a:p>
          <a:p>
            <a:r>
              <a:rPr lang="en-US" dirty="0" smtClean="0"/>
              <a:t>minimum bias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2585034" y="2971800"/>
            <a:ext cx="17583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Direct photon </a:t>
            </a:r>
            <a:r>
              <a:rPr lang="en-US" i="1" dirty="0" smtClean="0"/>
              <a:t>v</a:t>
            </a:r>
            <a:r>
              <a:rPr lang="en-US" baseline="-25000" dirty="0" smtClean="0"/>
              <a:t>2</a:t>
            </a:r>
            <a:endParaRPr lang="en-US" dirty="0"/>
          </a:p>
        </p:txBody>
      </p:sp>
      <p:pic>
        <p:nvPicPr>
          <p:cNvPr id="12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352800" y="3352800"/>
            <a:ext cx="836908" cy="270216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</p:pic>
      <p:sp>
        <p:nvSpPr>
          <p:cNvPr id="14" name="Content Placeholder 8"/>
          <p:cNvSpPr txBox="1">
            <a:spLocks/>
          </p:cNvSpPr>
          <p:nvPr/>
        </p:nvSpPr>
        <p:spPr>
          <a:xfrm>
            <a:off x="4724400" y="2514600"/>
            <a:ext cx="4267200" cy="228600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320040" marR="0" lvl="0" indent="-320040" algn="l" defTabSz="914400" rtl="0" eaLnBrk="1" fontAlgn="auto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ct val="60000"/>
              <a:buFont typeface="Wingdings"/>
              <a:buChar char=""/>
              <a:tabLst/>
              <a:defRPr/>
            </a:pPr>
            <a:r>
              <a:rPr lang="en-US" sz="2900" dirty="0" smtClean="0"/>
              <a:t>d</a:t>
            </a:r>
            <a:r>
              <a:rPr kumimoji="0" lang="en-US" sz="29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irect</a:t>
            </a:r>
            <a:r>
              <a:rPr kumimoji="0" lang="en-US" sz="29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photon </a:t>
            </a:r>
            <a:r>
              <a:rPr kumimoji="0" lang="en-US" sz="29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v</a:t>
            </a:r>
            <a:r>
              <a:rPr kumimoji="0" lang="en-US" sz="2900" b="0" i="0" u="none" strike="noStrike" kern="1200" cap="none" spc="0" normalizeH="0" baseline="-2500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</a:t>
            </a:r>
            <a:r>
              <a:rPr kumimoji="0" lang="en-US" sz="29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large (~15 %) at </a:t>
            </a:r>
            <a:r>
              <a:rPr kumimoji="0" lang="en-US" sz="2900" b="0" i="1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</a:t>
            </a:r>
            <a:r>
              <a:rPr kumimoji="0" lang="en-US" sz="2900" b="0" i="1" u="none" strike="noStrike" kern="1200" cap="none" spc="0" normalizeH="0" baseline="-2500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</a:t>
            </a:r>
            <a:r>
              <a:rPr kumimoji="0" lang="en-US" sz="29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=2.5 </a:t>
            </a:r>
            <a:r>
              <a:rPr kumimoji="0" lang="en-US" sz="29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GeV</a:t>
            </a:r>
            <a:endParaRPr kumimoji="0" lang="en-US" sz="29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20040" marR="0" lvl="0" indent="-320040" algn="l" defTabSz="914400" rtl="0" eaLnBrk="1" fontAlgn="auto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ct val="60000"/>
              <a:buFont typeface="Wingdings"/>
              <a:buChar char=""/>
              <a:tabLst/>
              <a:defRPr/>
            </a:pPr>
            <a:r>
              <a:rPr kumimoji="0" lang="en-US" sz="29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v</a:t>
            </a:r>
            <a:r>
              <a:rPr kumimoji="0" lang="en-US" sz="2900" b="0" i="0" u="none" strike="noStrike" kern="1200" cap="none" spc="0" normalizeH="0" baseline="-2500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 </a:t>
            </a:r>
            <a:r>
              <a:rPr kumimoji="0" lang="en-US" sz="29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  <a:sym typeface="Wingdings" pitchFamily="2" charset="2"/>
              </a:rPr>
              <a:t></a:t>
            </a:r>
            <a:r>
              <a:rPr kumimoji="0" lang="en-US" sz="29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0 where prompt photons </a:t>
            </a:r>
            <a:r>
              <a:rPr kumimoji="0" lang="en-US" sz="29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dominate</a:t>
            </a:r>
            <a:endParaRPr kumimoji="0" lang="en-US" sz="29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174297" y="3623846"/>
            <a:ext cx="1169103" cy="338554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sz="1600" b="1" dirty="0" smtClean="0"/>
              <a:t>preliminary</a:t>
            </a:r>
            <a:endParaRPr lang="en-US" sz="1600" b="1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Theory Comparison:  Direct Photon </a:t>
            </a:r>
            <a:r>
              <a:rPr lang="en-US" i="1" dirty="0" smtClean="0"/>
              <a:t>v</a:t>
            </a:r>
            <a:r>
              <a:rPr lang="en-US" i="1" baseline="-25000" dirty="0" smtClean="0"/>
              <a:t>2</a:t>
            </a:r>
            <a:endParaRPr lang="en-US" i="1" baseline="-25000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0" lang="en-US" smtClean="0"/>
              <a:t>Stefan Bathe for PHENIX, QM2011</a:t>
            </a:r>
            <a:endParaRPr kumimoji="0"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F0C94032-CD4C-4C25-B0C2-CEC720522D92}" type="slidenum">
              <a:rPr kumimoji="0" lang="en-US" smtClean="0"/>
              <a:pPr/>
              <a:t>13</a:t>
            </a:fld>
            <a:endParaRPr kumimoji="0" lang="en-US" dirty="0">
              <a:solidFill>
                <a:srgbClr val="FFFFFF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4114800" y="1706880"/>
            <a:ext cx="609600" cy="4267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ounded Rectangle 13"/>
          <p:cNvSpPr/>
          <p:nvPr/>
        </p:nvSpPr>
        <p:spPr>
          <a:xfrm>
            <a:off x="4876800" y="4953000"/>
            <a:ext cx="3352800" cy="762000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lvl="1" algn="ctr"/>
            <a:endParaRPr lang="en-US" sz="1400" dirty="0" smtClean="0">
              <a:solidFill>
                <a:schemeClr val="tx1"/>
              </a:solidFill>
            </a:endParaRPr>
          </a:p>
          <a:p>
            <a:pPr marL="0" lvl="1" algn="ctr"/>
            <a:r>
              <a:rPr lang="en-US" sz="1400" b="1" dirty="0" smtClean="0">
                <a:solidFill>
                  <a:schemeClr val="tx1"/>
                </a:solidFill>
              </a:rPr>
              <a:t>Plenary:  S. </a:t>
            </a:r>
            <a:r>
              <a:rPr lang="en-US" sz="1400" b="1" dirty="0" err="1" smtClean="0">
                <a:solidFill>
                  <a:schemeClr val="tx1"/>
                </a:solidFill>
              </a:rPr>
              <a:t>Esumi</a:t>
            </a:r>
            <a:r>
              <a:rPr lang="en-US" sz="1400" b="1" dirty="0" smtClean="0">
                <a:solidFill>
                  <a:schemeClr val="tx1"/>
                </a:solidFill>
              </a:rPr>
              <a:t> (flow), Tue</a:t>
            </a:r>
          </a:p>
          <a:p>
            <a:pPr marL="0" lvl="1" algn="ctr"/>
            <a:r>
              <a:rPr lang="en-US" sz="1400" b="1" dirty="0" smtClean="0">
                <a:solidFill>
                  <a:schemeClr val="tx1"/>
                </a:solidFill>
              </a:rPr>
              <a:t>Parallel:  E. </a:t>
            </a:r>
            <a:r>
              <a:rPr lang="en-US" sz="1400" b="1" dirty="0" err="1" smtClean="0">
                <a:solidFill>
                  <a:schemeClr val="tx1"/>
                </a:solidFill>
              </a:rPr>
              <a:t>Kistenev</a:t>
            </a:r>
            <a:r>
              <a:rPr lang="en-US" sz="1400" b="1" dirty="0" smtClean="0">
                <a:solidFill>
                  <a:schemeClr val="tx1"/>
                </a:solidFill>
              </a:rPr>
              <a:t> (direct photons) Thu</a:t>
            </a:r>
            <a:endParaRPr lang="en-US" b="1" dirty="0" smtClean="0">
              <a:solidFill>
                <a:schemeClr val="tx1"/>
              </a:solidFill>
            </a:endParaRPr>
          </a:p>
          <a:p>
            <a:pPr algn="ctr"/>
            <a:endParaRPr lang="en-US" dirty="0"/>
          </a:p>
        </p:txBody>
      </p:sp>
      <p:pic>
        <p:nvPicPr>
          <p:cNvPr id="18" name="Content Placeholder 5" descr="tc_jamie_new2.gif"/>
          <p:cNvPicPr>
            <a:picLocks noGrp="1" noChangeAspect="1"/>
          </p:cNvPicPr>
          <p:nvPr>
            <p:ph sz="quarter" idx="1"/>
          </p:nvPr>
        </p:nvPicPr>
        <p:blipFill>
          <a:blip r:embed="rId2"/>
          <a:srcRect l="1039" t="6780" r="38578"/>
          <a:stretch>
            <a:fillRect/>
          </a:stretch>
        </p:blipFill>
        <p:spPr>
          <a:xfrm>
            <a:off x="304800" y="1630680"/>
            <a:ext cx="4267200" cy="4693920"/>
          </a:xfrm>
        </p:spPr>
      </p:pic>
      <p:pic>
        <p:nvPicPr>
          <p:cNvPr id="19" name="Picture 18" descr="nagle.jpg"/>
          <p:cNvPicPr>
            <a:picLocks noChangeAspect="1"/>
          </p:cNvPicPr>
          <p:nvPr/>
        </p:nvPicPr>
        <p:blipFill>
          <a:blip r:embed="rId3"/>
          <a:srcRect l="14072" t="19781" r="51753" b="72433"/>
          <a:stretch>
            <a:fillRect/>
          </a:stretch>
        </p:blipFill>
        <p:spPr>
          <a:xfrm>
            <a:off x="1447800" y="1752600"/>
            <a:ext cx="2590800" cy="381000"/>
          </a:xfrm>
          <a:prstGeom prst="rect">
            <a:avLst/>
          </a:prstGeom>
        </p:spPr>
      </p:pic>
      <p:sp>
        <p:nvSpPr>
          <p:cNvPr id="20" name="Rectangle 19"/>
          <p:cNvSpPr/>
          <p:nvPr/>
        </p:nvSpPr>
        <p:spPr>
          <a:xfrm>
            <a:off x="4114800" y="1630680"/>
            <a:ext cx="533400" cy="4267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2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819400" y="2362200"/>
            <a:ext cx="836908" cy="270216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</p:pic>
      <p:sp>
        <p:nvSpPr>
          <p:cNvPr id="15" name="TextBox 14"/>
          <p:cNvSpPr txBox="1"/>
          <p:nvPr/>
        </p:nvSpPr>
        <p:spPr>
          <a:xfrm>
            <a:off x="4114800" y="1639669"/>
            <a:ext cx="2133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Theory </a:t>
            </a:r>
            <a:r>
              <a:rPr lang="en-US" sz="1200" dirty="0" smtClean="0"/>
              <a:t>calculation</a:t>
            </a:r>
            <a:r>
              <a:rPr lang="en-US" sz="1200" dirty="0" smtClean="0"/>
              <a:t>:</a:t>
            </a:r>
          </a:p>
          <a:p>
            <a:r>
              <a:rPr lang="en-US" sz="1200" dirty="0" err="1" smtClean="0"/>
              <a:t>Holopainen</a:t>
            </a:r>
            <a:r>
              <a:rPr lang="en-US" sz="1200" dirty="0" smtClean="0"/>
              <a:t>, </a:t>
            </a:r>
            <a:r>
              <a:rPr lang="de-DE" sz="1200" dirty="0" smtClean="0"/>
              <a:t>Räsänen, </a:t>
            </a:r>
            <a:r>
              <a:rPr lang="en-US" sz="1200" dirty="0" err="1" smtClean="0"/>
              <a:t>Eskola</a:t>
            </a:r>
            <a:endParaRPr lang="en-US" sz="1200" dirty="0" smtClean="0"/>
          </a:p>
          <a:p>
            <a:r>
              <a:rPr lang="en-US" sz="1200" dirty="0" smtClean="0"/>
              <a:t>arXiv:1104.5371v1</a:t>
            </a:r>
            <a:endParaRPr lang="en-US" sz="1200" dirty="0"/>
          </a:p>
        </p:txBody>
      </p:sp>
      <p:sp>
        <p:nvSpPr>
          <p:cNvPr id="12" name="Content Placeholder 8"/>
          <p:cNvSpPr txBox="1">
            <a:spLocks/>
          </p:cNvSpPr>
          <p:nvPr/>
        </p:nvSpPr>
        <p:spPr>
          <a:xfrm>
            <a:off x="4495800" y="2667000"/>
            <a:ext cx="4267200" cy="2209800"/>
          </a:xfrm>
          <a:prstGeom prst="rect">
            <a:avLst/>
          </a:prstGeom>
        </p:spPr>
        <p:txBody>
          <a:bodyPr vert="horz">
            <a:normAutofit fontScale="92500" lnSpcReduction="10000"/>
          </a:bodyPr>
          <a:lstStyle/>
          <a:p>
            <a:pPr marL="320040" marR="0" lvl="0" indent="-320040" algn="l" defTabSz="914400" rtl="0" eaLnBrk="1" fontAlgn="auto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ct val="60000"/>
              <a:buFont typeface="Wingdings"/>
              <a:buChar char=""/>
              <a:tabLst/>
              <a:defRPr/>
            </a:pPr>
            <a:r>
              <a:rPr lang="en-US" sz="2900" dirty="0" smtClean="0"/>
              <a:t>Models under-predict d</a:t>
            </a:r>
            <a:r>
              <a:rPr kumimoji="0" lang="en-US" sz="29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irect</a:t>
            </a:r>
            <a:r>
              <a:rPr kumimoji="0" lang="en-US" sz="29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photon </a:t>
            </a:r>
            <a:r>
              <a:rPr kumimoji="0" lang="en-US" sz="29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v</a:t>
            </a:r>
            <a:r>
              <a:rPr kumimoji="0" lang="en-US" sz="2900" b="0" i="0" u="none" strike="noStrike" kern="1200" cap="none" spc="0" normalizeH="0" baseline="-2500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</a:t>
            </a:r>
            <a:r>
              <a:rPr kumimoji="0" lang="en-US" sz="29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</a:p>
          <a:p>
            <a:pPr marL="320040" indent="-320040">
              <a:spcBef>
                <a:spcPts val="700"/>
              </a:spcBef>
              <a:buClr>
                <a:schemeClr val="accent2"/>
              </a:buClr>
              <a:buSzPct val="60000"/>
              <a:buFont typeface="Wingdings"/>
              <a:buChar char=""/>
              <a:defRPr/>
            </a:pPr>
            <a:r>
              <a:rPr lang="en-US" sz="2900" dirty="0" smtClean="0"/>
              <a:t>M</a:t>
            </a:r>
            <a:r>
              <a:rPr lang="en-US" sz="2900" dirty="0" smtClean="0"/>
              <a:t>easurement </a:t>
            </a:r>
            <a:r>
              <a:rPr lang="en-US" sz="2900" dirty="0" smtClean="0"/>
              <a:t>further constrains </a:t>
            </a:r>
            <a:r>
              <a:rPr lang="en-US" sz="3200" i="1" dirty="0" smtClean="0"/>
              <a:t>T</a:t>
            </a:r>
            <a:r>
              <a:rPr lang="en-US" sz="3200" i="1" baseline="-25000" dirty="0" smtClean="0"/>
              <a:t>i</a:t>
            </a:r>
            <a:r>
              <a:rPr lang="en-US" sz="2900" dirty="0" smtClean="0"/>
              <a:t> </a:t>
            </a:r>
            <a:r>
              <a:rPr lang="en-US" sz="2900" dirty="0" err="1" smtClean="0"/>
              <a:t>and</a:t>
            </a:r>
            <a:r>
              <a:rPr lang="en-US" sz="2900" i="1" dirty="0" err="1" smtClean="0">
                <a:latin typeface="Symbol" pitchFamily="18" charset="2"/>
              </a:rPr>
              <a:t>t</a:t>
            </a:r>
            <a:r>
              <a:rPr lang="en-US" sz="2900" i="1" baseline="-25000" dirty="0" err="1" smtClean="0"/>
              <a:t>i</a:t>
            </a:r>
            <a:endParaRPr lang="en-US" sz="2900" i="1" baseline="-25000" dirty="0" smtClean="0"/>
          </a:p>
          <a:p>
            <a:pPr marL="320040" marR="0" lvl="0" indent="-320040" algn="l" defTabSz="914400" rtl="0" eaLnBrk="1" fontAlgn="auto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ct val="60000"/>
              <a:buFont typeface="Wingdings"/>
              <a:buChar char=""/>
              <a:tabLst/>
              <a:defRPr/>
            </a:pPr>
            <a:r>
              <a:rPr lang="en-US" sz="2900" dirty="0" smtClean="0"/>
              <a:t>Challenge to theorists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2640897" y="2633246"/>
            <a:ext cx="1169103" cy="338554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sz="1600" b="1" dirty="0" smtClean="0"/>
              <a:t>preliminary</a:t>
            </a:r>
            <a:endParaRPr lang="en-US" sz="1600" b="1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2"/>
          <a:srcRect l="3125" t="30487" r="29688" b="9892"/>
          <a:stretch>
            <a:fillRect/>
          </a:stretch>
        </p:blipFill>
        <p:spPr bwMode="auto">
          <a:xfrm>
            <a:off x="1756893" y="3611548"/>
            <a:ext cx="4186707" cy="2677671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Measuring the Properties of the QGP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0" lang="en-US" smtClean="0"/>
              <a:t>Stefan Bathe for PHENIX, QM2011</a:t>
            </a:r>
            <a:endParaRPr kumimoji="0"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F0C94032-CD4C-4C25-B0C2-CEC720522D92}" type="slidenum">
              <a:rPr kumimoji="0" lang="en-US" smtClean="0"/>
              <a:pPr/>
              <a:t>14</a:t>
            </a:fld>
            <a:endParaRPr kumimoji="0" lang="en-US" dirty="0">
              <a:solidFill>
                <a:srgbClr val="FFFFFF"/>
              </a:solidFill>
            </a:endParaRPr>
          </a:p>
        </p:txBody>
      </p:sp>
      <p:grpSp>
        <p:nvGrpSpPr>
          <p:cNvPr id="5" name="Group 57"/>
          <p:cNvGrpSpPr/>
          <p:nvPr/>
        </p:nvGrpSpPr>
        <p:grpSpPr>
          <a:xfrm>
            <a:off x="2286000" y="2362200"/>
            <a:ext cx="3581400" cy="228600"/>
            <a:chOff x="2819400" y="1905000"/>
            <a:chExt cx="3581400" cy="228600"/>
          </a:xfrm>
        </p:grpSpPr>
        <p:pic>
          <p:nvPicPr>
            <p:cNvPr id="59" name="Picture 4"/>
            <p:cNvPicPr>
              <a:picLocks noChangeAspect="1" noChangeArrowheads="1"/>
            </p:cNvPicPr>
            <p:nvPr/>
          </p:nvPicPr>
          <p:blipFill>
            <a:blip r:embed="rId2"/>
            <a:srcRect l="11685" t="33881" r="30842" b="61029"/>
            <a:stretch>
              <a:fillRect/>
            </a:stretch>
          </p:blipFill>
          <p:spPr bwMode="auto">
            <a:xfrm>
              <a:off x="2819400" y="1905000"/>
              <a:ext cx="3581400" cy="228600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</p:pic>
        <p:sp>
          <p:nvSpPr>
            <p:cNvPr id="60" name="Rectangle 59"/>
            <p:cNvSpPr/>
            <p:nvPr/>
          </p:nvSpPr>
          <p:spPr>
            <a:xfrm>
              <a:off x="2895600" y="1905000"/>
              <a:ext cx="152400" cy="228600"/>
            </a:xfrm>
            <a:prstGeom prst="rect">
              <a:avLst/>
            </a:prstGeom>
            <a:solidFill>
              <a:srgbClr val="FF993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Rectangle 60"/>
            <p:cNvSpPr/>
            <p:nvPr/>
          </p:nvSpPr>
          <p:spPr>
            <a:xfrm>
              <a:off x="2819400" y="1905000"/>
              <a:ext cx="45719" cy="2286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7" name="Group 61"/>
          <p:cNvGrpSpPr/>
          <p:nvPr/>
        </p:nvGrpSpPr>
        <p:grpSpPr>
          <a:xfrm>
            <a:off x="2286000" y="2590800"/>
            <a:ext cx="3581400" cy="228600"/>
            <a:chOff x="2819400" y="1905000"/>
            <a:chExt cx="3581400" cy="228600"/>
          </a:xfrm>
        </p:grpSpPr>
        <p:pic>
          <p:nvPicPr>
            <p:cNvPr id="63" name="Picture 4"/>
            <p:cNvPicPr>
              <a:picLocks noChangeAspect="1" noChangeArrowheads="1"/>
            </p:cNvPicPr>
            <p:nvPr/>
          </p:nvPicPr>
          <p:blipFill>
            <a:blip r:embed="rId2"/>
            <a:srcRect l="11685" t="33881" r="30842" b="61029"/>
            <a:stretch>
              <a:fillRect/>
            </a:stretch>
          </p:blipFill>
          <p:spPr bwMode="auto">
            <a:xfrm>
              <a:off x="2819400" y="1905000"/>
              <a:ext cx="3581400" cy="228600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</p:pic>
        <p:sp>
          <p:nvSpPr>
            <p:cNvPr id="64" name="Rectangle 63"/>
            <p:cNvSpPr/>
            <p:nvPr/>
          </p:nvSpPr>
          <p:spPr>
            <a:xfrm>
              <a:off x="2895600" y="1905000"/>
              <a:ext cx="152400" cy="228600"/>
            </a:xfrm>
            <a:prstGeom prst="rect">
              <a:avLst/>
            </a:prstGeom>
            <a:solidFill>
              <a:srgbClr val="FF993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Rectangle 64"/>
            <p:cNvSpPr/>
            <p:nvPr/>
          </p:nvSpPr>
          <p:spPr>
            <a:xfrm>
              <a:off x="2819400" y="1905000"/>
              <a:ext cx="45719" cy="2286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8" name="Group 65"/>
          <p:cNvGrpSpPr/>
          <p:nvPr/>
        </p:nvGrpSpPr>
        <p:grpSpPr>
          <a:xfrm>
            <a:off x="2286000" y="2819400"/>
            <a:ext cx="3581400" cy="228600"/>
            <a:chOff x="2819400" y="1905000"/>
            <a:chExt cx="3581400" cy="228600"/>
          </a:xfrm>
        </p:grpSpPr>
        <p:pic>
          <p:nvPicPr>
            <p:cNvPr id="67" name="Picture 4"/>
            <p:cNvPicPr>
              <a:picLocks noChangeAspect="1" noChangeArrowheads="1"/>
            </p:cNvPicPr>
            <p:nvPr/>
          </p:nvPicPr>
          <p:blipFill>
            <a:blip r:embed="rId2"/>
            <a:srcRect l="11685" t="33881" r="30842" b="61029"/>
            <a:stretch>
              <a:fillRect/>
            </a:stretch>
          </p:blipFill>
          <p:spPr bwMode="auto">
            <a:xfrm>
              <a:off x="2819400" y="1905000"/>
              <a:ext cx="3581400" cy="228600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</p:pic>
        <p:sp>
          <p:nvSpPr>
            <p:cNvPr id="68" name="Rectangle 67"/>
            <p:cNvSpPr/>
            <p:nvPr/>
          </p:nvSpPr>
          <p:spPr>
            <a:xfrm>
              <a:off x="2895600" y="1905000"/>
              <a:ext cx="152400" cy="228600"/>
            </a:xfrm>
            <a:prstGeom prst="rect">
              <a:avLst/>
            </a:prstGeom>
            <a:solidFill>
              <a:srgbClr val="FF993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Rectangle 68"/>
            <p:cNvSpPr/>
            <p:nvPr/>
          </p:nvSpPr>
          <p:spPr>
            <a:xfrm>
              <a:off x="2819400" y="1905000"/>
              <a:ext cx="45719" cy="2286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9" name="Group 69"/>
          <p:cNvGrpSpPr/>
          <p:nvPr/>
        </p:nvGrpSpPr>
        <p:grpSpPr>
          <a:xfrm>
            <a:off x="2286000" y="3048000"/>
            <a:ext cx="3581400" cy="228600"/>
            <a:chOff x="2819400" y="1905000"/>
            <a:chExt cx="3581400" cy="228600"/>
          </a:xfrm>
        </p:grpSpPr>
        <p:pic>
          <p:nvPicPr>
            <p:cNvPr id="71" name="Picture 4"/>
            <p:cNvPicPr>
              <a:picLocks noChangeAspect="1" noChangeArrowheads="1"/>
            </p:cNvPicPr>
            <p:nvPr/>
          </p:nvPicPr>
          <p:blipFill>
            <a:blip r:embed="rId2"/>
            <a:srcRect l="11685" t="33881" r="30842" b="61029"/>
            <a:stretch>
              <a:fillRect/>
            </a:stretch>
          </p:blipFill>
          <p:spPr bwMode="auto">
            <a:xfrm>
              <a:off x="2819400" y="1905000"/>
              <a:ext cx="3581400" cy="228600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</p:pic>
        <p:sp>
          <p:nvSpPr>
            <p:cNvPr id="72" name="Rectangle 71"/>
            <p:cNvSpPr/>
            <p:nvPr/>
          </p:nvSpPr>
          <p:spPr>
            <a:xfrm>
              <a:off x="2895600" y="1905000"/>
              <a:ext cx="152400" cy="228600"/>
            </a:xfrm>
            <a:prstGeom prst="rect">
              <a:avLst/>
            </a:prstGeom>
            <a:solidFill>
              <a:srgbClr val="FF993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Rectangle 72"/>
            <p:cNvSpPr/>
            <p:nvPr/>
          </p:nvSpPr>
          <p:spPr>
            <a:xfrm>
              <a:off x="2819400" y="1905000"/>
              <a:ext cx="45719" cy="2286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0" name="Group 73"/>
          <p:cNvGrpSpPr/>
          <p:nvPr/>
        </p:nvGrpSpPr>
        <p:grpSpPr>
          <a:xfrm>
            <a:off x="2286000" y="3276600"/>
            <a:ext cx="3581400" cy="228600"/>
            <a:chOff x="2819400" y="1905000"/>
            <a:chExt cx="3581400" cy="228600"/>
          </a:xfrm>
        </p:grpSpPr>
        <p:pic>
          <p:nvPicPr>
            <p:cNvPr id="76" name="Picture 4"/>
            <p:cNvPicPr>
              <a:picLocks noChangeAspect="1" noChangeArrowheads="1"/>
            </p:cNvPicPr>
            <p:nvPr/>
          </p:nvPicPr>
          <p:blipFill>
            <a:blip r:embed="rId2"/>
            <a:srcRect l="11685" t="33881" r="30842" b="61029"/>
            <a:stretch>
              <a:fillRect/>
            </a:stretch>
          </p:blipFill>
          <p:spPr bwMode="auto">
            <a:xfrm>
              <a:off x="2819400" y="1905000"/>
              <a:ext cx="3581400" cy="228600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</p:pic>
        <p:sp>
          <p:nvSpPr>
            <p:cNvPr id="77" name="Rectangle 76"/>
            <p:cNvSpPr/>
            <p:nvPr/>
          </p:nvSpPr>
          <p:spPr>
            <a:xfrm>
              <a:off x="2895600" y="1905000"/>
              <a:ext cx="152400" cy="228600"/>
            </a:xfrm>
            <a:prstGeom prst="rect">
              <a:avLst/>
            </a:prstGeom>
            <a:solidFill>
              <a:srgbClr val="FF993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8" name="Rectangle 77"/>
            <p:cNvSpPr/>
            <p:nvPr/>
          </p:nvSpPr>
          <p:spPr>
            <a:xfrm>
              <a:off x="2819400" y="1905000"/>
              <a:ext cx="45719" cy="2286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1" name="Group 78"/>
          <p:cNvGrpSpPr/>
          <p:nvPr/>
        </p:nvGrpSpPr>
        <p:grpSpPr>
          <a:xfrm>
            <a:off x="2286000" y="3505200"/>
            <a:ext cx="3581400" cy="228600"/>
            <a:chOff x="2819400" y="1905000"/>
            <a:chExt cx="3581400" cy="228600"/>
          </a:xfrm>
        </p:grpSpPr>
        <p:pic>
          <p:nvPicPr>
            <p:cNvPr id="80" name="Picture 4"/>
            <p:cNvPicPr>
              <a:picLocks noChangeAspect="1" noChangeArrowheads="1"/>
            </p:cNvPicPr>
            <p:nvPr/>
          </p:nvPicPr>
          <p:blipFill>
            <a:blip r:embed="rId2"/>
            <a:srcRect l="11685" t="33881" r="30842" b="61029"/>
            <a:stretch>
              <a:fillRect/>
            </a:stretch>
          </p:blipFill>
          <p:spPr bwMode="auto">
            <a:xfrm>
              <a:off x="2819400" y="1905000"/>
              <a:ext cx="3581400" cy="228600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</p:pic>
        <p:sp>
          <p:nvSpPr>
            <p:cNvPr id="81" name="Rectangle 80"/>
            <p:cNvSpPr/>
            <p:nvPr/>
          </p:nvSpPr>
          <p:spPr>
            <a:xfrm>
              <a:off x="2895600" y="1905000"/>
              <a:ext cx="152400" cy="228600"/>
            </a:xfrm>
            <a:prstGeom prst="rect">
              <a:avLst/>
            </a:prstGeom>
            <a:solidFill>
              <a:srgbClr val="FF993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2" name="Rectangle 81"/>
            <p:cNvSpPr/>
            <p:nvPr/>
          </p:nvSpPr>
          <p:spPr>
            <a:xfrm>
              <a:off x="2819400" y="1905000"/>
              <a:ext cx="45719" cy="2286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cxnSp>
        <p:nvCxnSpPr>
          <p:cNvPr id="86" name="Straight Arrow Connector 85"/>
          <p:cNvCxnSpPr>
            <a:endCxn id="64" idx="0"/>
          </p:cNvCxnSpPr>
          <p:nvPr/>
        </p:nvCxnSpPr>
        <p:spPr>
          <a:xfrm>
            <a:off x="1143000" y="2438400"/>
            <a:ext cx="1295400" cy="152400"/>
          </a:xfrm>
          <a:prstGeom prst="straightConnector1">
            <a:avLst/>
          </a:prstGeom>
          <a:ln w="254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7" name="TextBox 86"/>
          <p:cNvSpPr txBox="1"/>
          <p:nvPr/>
        </p:nvSpPr>
        <p:spPr>
          <a:xfrm>
            <a:off x="195305" y="2133600"/>
            <a:ext cx="947695" cy="461665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2400" i="1" dirty="0" smtClean="0">
                <a:solidFill>
                  <a:srgbClr val="C00000"/>
                </a:solidFill>
                <a:sym typeface="Symbol"/>
              </a:rPr>
              <a:t> </a:t>
            </a:r>
            <a:r>
              <a:rPr lang="en-US" sz="2400" dirty="0" smtClean="0">
                <a:solidFill>
                  <a:srgbClr val="C00000"/>
                </a:solidFill>
                <a:sym typeface="Symbol"/>
              </a:rPr>
              <a:t>~ 0</a:t>
            </a:r>
            <a:endParaRPr lang="en-US" sz="2400" dirty="0">
              <a:solidFill>
                <a:srgbClr val="C00000"/>
              </a:solidFill>
            </a:endParaRPr>
          </a:p>
        </p:txBody>
      </p:sp>
      <p:sp>
        <p:nvSpPr>
          <p:cNvPr id="89" name="TextBox 88"/>
          <p:cNvSpPr txBox="1"/>
          <p:nvPr/>
        </p:nvSpPr>
        <p:spPr>
          <a:xfrm>
            <a:off x="6411645" y="2662535"/>
            <a:ext cx="2275155" cy="461665"/>
          </a:xfrm>
          <a:prstGeom prst="rect">
            <a:avLst/>
          </a:prstGeom>
          <a:solidFill>
            <a:schemeClr val="tx2">
              <a:lumMod val="10000"/>
              <a:lumOff val="9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400" i="1" dirty="0" smtClean="0">
                <a:solidFill>
                  <a:schemeClr val="accent3"/>
                </a:solidFill>
                <a:sym typeface="Symbol"/>
              </a:rPr>
              <a:t></a:t>
            </a:r>
            <a:r>
              <a:rPr lang="en-US" sz="2400" dirty="0" smtClean="0">
                <a:solidFill>
                  <a:schemeClr val="accent3"/>
                </a:solidFill>
              </a:rPr>
              <a:t>/</a:t>
            </a:r>
            <a:r>
              <a:rPr lang="en-US" sz="2400" i="1" dirty="0" smtClean="0">
                <a:solidFill>
                  <a:schemeClr val="accent3"/>
                </a:solidFill>
              </a:rPr>
              <a:t>s</a:t>
            </a:r>
            <a:endParaRPr lang="en-US" sz="2400" dirty="0" smtClean="0"/>
          </a:p>
        </p:txBody>
      </p:sp>
      <p:sp>
        <p:nvSpPr>
          <p:cNvPr id="90" name="TextBox 89"/>
          <p:cNvSpPr txBox="1"/>
          <p:nvPr/>
        </p:nvSpPr>
        <p:spPr>
          <a:xfrm>
            <a:off x="6400800" y="3195935"/>
            <a:ext cx="2333588" cy="461665"/>
          </a:xfrm>
          <a:prstGeom prst="rect">
            <a:avLst/>
          </a:prstGeom>
          <a:solidFill>
            <a:schemeClr val="tx2">
              <a:lumMod val="10000"/>
              <a:lumOff val="9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400" dirty="0" err="1" smtClean="0">
                <a:solidFill>
                  <a:schemeClr val="accent3"/>
                </a:solidFill>
              </a:rPr>
              <a:t>d</a:t>
            </a:r>
            <a:r>
              <a:rPr lang="en-US" sz="2400" i="1" dirty="0" err="1" smtClean="0">
                <a:solidFill>
                  <a:schemeClr val="accent3"/>
                </a:solidFill>
              </a:rPr>
              <a:t>E</a:t>
            </a:r>
            <a:r>
              <a:rPr lang="en-US" sz="2400" dirty="0" smtClean="0">
                <a:solidFill>
                  <a:schemeClr val="accent3"/>
                </a:solidFill>
              </a:rPr>
              <a:t>/</a:t>
            </a:r>
            <a:r>
              <a:rPr lang="en-US" sz="2400" dirty="0" err="1" smtClean="0">
                <a:solidFill>
                  <a:schemeClr val="accent3"/>
                </a:solidFill>
              </a:rPr>
              <a:t>d</a:t>
            </a:r>
            <a:r>
              <a:rPr lang="en-US" sz="2400" i="1" dirty="0" err="1" smtClean="0">
                <a:solidFill>
                  <a:schemeClr val="accent3"/>
                </a:solidFill>
              </a:rPr>
              <a:t>x</a:t>
            </a:r>
            <a:r>
              <a:rPr lang="en-US" sz="2400" i="1" dirty="0" smtClean="0">
                <a:solidFill>
                  <a:schemeClr val="accent3"/>
                </a:solidFill>
              </a:rPr>
              <a:t> </a:t>
            </a:r>
            <a:endParaRPr lang="en-US" sz="2400" dirty="0" smtClean="0"/>
          </a:p>
        </p:txBody>
      </p:sp>
      <p:cxnSp>
        <p:nvCxnSpPr>
          <p:cNvPr id="91" name="Straight Arrow Connector 90"/>
          <p:cNvCxnSpPr/>
          <p:nvPr/>
        </p:nvCxnSpPr>
        <p:spPr>
          <a:xfrm rot="10800000">
            <a:off x="2863528" y="2286000"/>
            <a:ext cx="1371598" cy="1588"/>
          </a:xfrm>
          <a:prstGeom prst="straightConnector1">
            <a:avLst/>
          </a:prstGeom>
          <a:ln w="25400">
            <a:solidFill>
              <a:schemeClr val="accent3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4" name="TextBox 93"/>
          <p:cNvSpPr txBox="1"/>
          <p:nvPr/>
        </p:nvSpPr>
        <p:spPr>
          <a:xfrm>
            <a:off x="152400" y="3207603"/>
            <a:ext cx="1020857" cy="830997"/>
          </a:xfrm>
          <a:prstGeom prst="rect">
            <a:avLst/>
          </a:prstGeom>
          <a:solidFill>
            <a:schemeClr val="tx2">
              <a:lumMod val="10000"/>
              <a:lumOff val="9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C00000"/>
                </a:solidFill>
              </a:rPr>
              <a:t>CNM</a:t>
            </a:r>
          </a:p>
          <a:p>
            <a:r>
              <a:rPr lang="en-US" sz="2400" dirty="0" smtClean="0">
                <a:solidFill>
                  <a:srgbClr val="C00000"/>
                </a:solidFill>
              </a:rPr>
              <a:t>effects</a:t>
            </a:r>
          </a:p>
        </p:txBody>
      </p:sp>
      <p:cxnSp>
        <p:nvCxnSpPr>
          <p:cNvPr id="95" name="Straight Arrow Connector 94"/>
          <p:cNvCxnSpPr>
            <a:endCxn id="68" idx="2"/>
          </p:cNvCxnSpPr>
          <p:nvPr/>
        </p:nvCxnSpPr>
        <p:spPr>
          <a:xfrm flipV="1">
            <a:off x="1143000" y="3048000"/>
            <a:ext cx="1295400" cy="381000"/>
          </a:xfrm>
          <a:prstGeom prst="straightConnector1">
            <a:avLst/>
          </a:prstGeom>
          <a:ln w="254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6" name="Straight Arrow Connector 95"/>
          <p:cNvCxnSpPr>
            <a:endCxn id="68" idx="0"/>
          </p:cNvCxnSpPr>
          <p:nvPr/>
        </p:nvCxnSpPr>
        <p:spPr>
          <a:xfrm>
            <a:off x="2133600" y="2819400"/>
            <a:ext cx="304800" cy="1588"/>
          </a:xfrm>
          <a:prstGeom prst="straightConnector1">
            <a:avLst/>
          </a:prstGeom>
          <a:ln w="254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7" name="TextBox 96"/>
          <p:cNvSpPr txBox="1"/>
          <p:nvPr/>
        </p:nvSpPr>
        <p:spPr>
          <a:xfrm>
            <a:off x="199943" y="1534180"/>
            <a:ext cx="178125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Conditions</a:t>
            </a:r>
            <a:endParaRPr lang="en-US" sz="2800" dirty="0"/>
          </a:p>
        </p:txBody>
      </p:sp>
      <p:sp>
        <p:nvSpPr>
          <p:cNvPr id="98" name="TextBox 97"/>
          <p:cNvSpPr txBox="1"/>
          <p:nvPr/>
        </p:nvSpPr>
        <p:spPr>
          <a:xfrm>
            <a:off x="6308870" y="1534180"/>
            <a:ext cx="169213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Properties</a:t>
            </a:r>
            <a:endParaRPr lang="en-US" sz="2800" dirty="0"/>
          </a:p>
        </p:txBody>
      </p:sp>
      <p:sp>
        <p:nvSpPr>
          <p:cNvPr id="99" name="Right Arrow 98"/>
          <p:cNvSpPr/>
          <p:nvPr/>
        </p:nvSpPr>
        <p:spPr>
          <a:xfrm>
            <a:off x="2133600" y="1676400"/>
            <a:ext cx="4038600" cy="228600"/>
          </a:xfrm>
          <a:prstGeom prst="rightArrow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0" name="Picture 4"/>
          <p:cNvPicPr>
            <a:picLocks noChangeAspect="1" noChangeArrowheads="1"/>
          </p:cNvPicPr>
          <p:nvPr/>
        </p:nvPicPr>
        <p:blipFill>
          <a:blip r:embed="rId2"/>
          <a:srcRect l="11616" t="31512" r="30911" b="65094"/>
          <a:stretch>
            <a:fillRect/>
          </a:stretch>
        </p:blipFill>
        <p:spPr bwMode="auto">
          <a:xfrm>
            <a:off x="2286000" y="2209800"/>
            <a:ext cx="3581400" cy="1524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sp>
        <p:nvSpPr>
          <p:cNvPr id="84" name="Up Arrow 83"/>
          <p:cNvSpPr/>
          <p:nvPr/>
        </p:nvSpPr>
        <p:spPr>
          <a:xfrm>
            <a:off x="2438400" y="2286000"/>
            <a:ext cx="228600" cy="1143000"/>
          </a:xfrm>
          <a:prstGeom prst="upArrow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88" name="TextBox 87"/>
          <p:cNvSpPr txBox="1"/>
          <p:nvPr/>
        </p:nvSpPr>
        <p:spPr>
          <a:xfrm>
            <a:off x="6390235" y="2129135"/>
            <a:ext cx="2296566" cy="461665"/>
          </a:xfrm>
          <a:prstGeom prst="rect">
            <a:avLst/>
          </a:prstGeom>
          <a:solidFill>
            <a:schemeClr val="tx2">
              <a:lumMod val="10000"/>
              <a:lumOff val="9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chemeClr val="accent3"/>
                </a:solidFill>
              </a:rPr>
              <a:t>Screening length </a:t>
            </a:r>
            <a:endParaRPr lang="en-US" sz="2400" dirty="0"/>
          </a:p>
        </p:txBody>
      </p:sp>
      <p:cxnSp>
        <p:nvCxnSpPr>
          <p:cNvPr id="101" name="Straight Arrow Connector 100"/>
          <p:cNvCxnSpPr/>
          <p:nvPr/>
        </p:nvCxnSpPr>
        <p:spPr>
          <a:xfrm rot="10800000" flipV="1">
            <a:off x="2667000" y="2362200"/>
            <a:ext cx="3657600" cy="228600"/>
          </a:xfrm>
          <a:prstGeom prst="straightConnector1">
            <a:avLst/>
          </a:prstGeom>
          <a:ln w="25400">
            <a:solidFill>
              <a:schemeClr val="accent3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0" name="TextBox 109"/>
          <p:cNvSpPr txBox="1"/>
          <p:nvPr/>
        </p:nvSpPr>
        <p:spPr>
          <a:xfrm>
            <a:off x="152400" y="4122003"/>
            <a:ext cx="990600" cy="830997"/>
          </a:xfrm>
          <a:prstGeom prst="rect">
            <a:avLst/>
          </a:prstGeom>
          <a:solidFill>
            <a:schemeClr val="tx2">
              <a:lumMod val="10000"/>
              <a:lumOff val="9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C00000"/>
                </a:solidFill>
              </a:rPr>
              <a:t>Initial </a:t>
            </a:r>
          </a:p>
          <a:p>
            <a:r>
              <a:rPr lang="en-US" sz="2400" dirty="0" smtClean="0">
                <a:solidFill>
                  <a:srgbClr val="C00000"/>
                </a:solidFill>
              </a:rPr>
              <a:t>State</a:t>
            </a:r>
          </a:p>
        </p:txBody>
      </p:sp>
      <p:cxnSp>
        <p:nvCxnSpPr>
          <p:cNvPr id="111" name="Straight Arrow Connector 110"/>
          <p:cNvCxnSpPr>
            <a:endCxn id="72" idx="2"/>
          </p:cNvCxnSpPr>
          <p:nvPr/>
        </p:nvCxnSpPr>
        <p:spPr>
          <a:xfrm flipV="1">
            <a:off x="1143000" y="3276600"/>
            <a:ext cx="1295400" cy="1066800"/>
          </a:xfrm>
          <a:prstGeom prst="straightConnector1">
            <a:avLst/>
          </a:prstGeom>
          <a:ln w="254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2" name="Straight Arrow Connector 121"/>
          <p:cNvCxnSpPr/>
          <p:nvPr/>
        </p:nvCxnSpPr>
        <p:spPr>
          <a:xfrm rot="10800000">
            <a:off x="2667000" y="2819400"/>
            <a:ext cx="3657600" cy="2"/>
          </a:xfrm>
          <a:prstGeom prst="straightConnector1">
            <a:avLst/>
          </a:prstGeom>
          <a:ln w="25400">
            <a:solidFill>
              <a:schemeClr val="accent3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3" name="Straight Arrow Connector 122"/>
          <p:cNvCxnSpPr/>
          <p:nvPr/>
        </p:nvCxnSpPr>
        <p:spPr>
          <a:xfrm rot="10800000">
            <a:off x="2667000" y="3048000"/>
            <a:ext cx="3657600" cy="304800"/>
          </a:xfrm>
          <a:prstGeom prst="straightConnector1">
            <a:avLst/>
          </a:prstGeom>
          <a:ln w="25400">
            <a:solidFill>
              <a:schemeClr val="accent3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5" name="TextBox 84"/>
          <p:cNvSpPr txBox="1"/>
          <p:nvPr/>
        </p:nvSpPr>
        <p:spPr>
          <a:xfrm>
            <a:off x="169540" y="2662535"/>
            <a:ext cx="2116460" cy="430887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2200" i="1" dirty="0" smtClean="0">
                <a:solidFill>
                  <a:srgbClr val="C00000"/>
                </a:solidFill>
              </a:rPr>
              <a:t>T</a:t>
            </a:r>
            <a:r>
              <a:rPr lang="en-US" sz="2200" i="1" baseline="-25000" dirty="0" smtClean="0">
                <a:solidFill>
                  <a:srgbClr val="C00000"/>
                </a:solidFill>
              </a:rPr>
              <a:t>i</a:t>
            </a:r>
            <a:r>
              <a:rPr lang="en-US" sz="2200" dirty="0" smtClean="0">
                <a:solidFill>
                  <a:srgbClr val="C00000"/>
                </a:solidFill>
              </a:rPr>
              <a:t> =300-600 </a:t>
            </a:r>
            <a:r>
              <a:rPr lang="en-US" sz="2200" dirty="0" err="1" smtClean="0">
                <a:solidFill>
                  <a:srgbClr val="C00000"/>
                </a:solidFill>
              </a:rPr>
              <a:t>MeV</a:t>
            </a:r>
            <a:endParaRPr lang="en-US" sz="2200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2"/>
          <a:srcRect l="3125" t="30487" r="29688" b="9892"/>
          <a:stretch>
            <a:fillRect/>
          </a:stretch>
        </p:blipFill>
        <p:spPr bwMode="auto">
          <a:xfrm>
            <a:off x="1756893" y="3611548"/>
            <a:ext cx="4186707" cy="2677671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Measuring the Properties of the QGP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0" lang="en-US" smtClean="0"/>
              <a:t>Stefan Bathe for PHENIX, QM2011</a:t>
            </a:r>
            <a:endParaRPr kumimoji="0"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F0C94032-CD4C-4C25-B0C2-CEC720522D92}" type="slidenum">
              <a:rPr kumimoji="0" lang="en-US" smtClean="0"/>
              <a:pPr/>
              <a:t>15</a:t>
            </a:fld>
            <a:endParaRPr kumimoji="0" lang="en-US" dirty="0">
              <a:solidFill>
                <a:srgbClr val="FFFFFF"/>
              </a:solidFill>
            </a:endParaRPr>
          </a:p>
        </p:txBody>
      </p:sp>
      <p:grpSp>
        <p:nvGrpSpPr>
          <p:cNvPr id="5" name="Group 57"/>
          <p:cNvGrpSpPr/>
          <p:nvPr/>
        </p:nvGrpSpPr>
        <p:grpSpPr>
          <a:xfrm>
            <a:off x="2286000" y="2362200"/>
            <a:ext cx="3581400" cy="228600"/>
            <a:chOff x="2819400" y="1905000"/>
            <a:chExt cx="3581400" cy="228600"/>
          </a:xfrm>
        </p:grpSpPr>
        <p:pic>
          <p:nvPicPr>
            <p:cNvPr id="59" name="Picture 4"/>
            <p:cNvPicPr>
              <a:picLocks noChangeAspect="1" noChangeArrowheads="1"/>
            </p:cNvPicPr>
            <p:nvPr/>
          </p:nvPicPr>
          <p:blipFill>
            <a:blip r:embed="rId2"/>
            <a:srcRect l="11685" t="33881" r="30842" b="61029"/>
            <a:stretch>
              <a:fillRect/>
            </a:stretch>
          </p:blipFill>
          <p:spPr bwMode="auto">
            <a:xfrm>
              <a:off x="2819400" y="1905000"/>
              <a:ext cx="3581400" cy="228600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</p:pic>
        <p:sp>
          <p:nvSpPr>
            <p:cNvPr id="60" name="Rectangle 59"/>
            <p:cNvSpPr/>
            <p:nvPr/>
          </p:nvSpPr>
          <p:spPr>
            <a:xfrm>
              <a:off x="2895600" y="1905000"/>
              <a:ext cx="152400" cy="228600"/>
            </a:xfrm>
            <a:prstGeom prst="rect">
              <a:avLst/>
            </a:prstGeom>
            <a:solidFill>
              <a:srgbClr val="FF993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Rectangle 60"/>
            <p:cNvSpPr/>
            <p:nvPr/>
          </p:nvSpPr>
          <p:spPr>
            <a:xfrm>
              <a:off x="2819400" y="1905000"/>
              <a:ext cx="45719" cy="2286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7" name="Group 61"/>
          <p:cNvGrpSpPr/>
          <p:nvPr/>
        </p:nvGrpSpPr>
        <p:grpSpPr>
          <a:xfrm>
            <a:off x="2286000" y="2590800"/>
            <a:ext cx="3581400" cy="228600"/>
            <a:chOff x="2819400" y="1905000"/>
            <a:chExt cx="3581400" cy="228600"/>
          </a:xfrm>
        </p:grpSpPr>
        <p:pic>
          <p:nvPicPr>
            <p:cNvPr id="63" name="Picture 4"/>
            <p:cNvPicPr>
              <a:picLocks noChangeAspect="1" noChangeArrowheads="1"/>
            </p:cNvPicPr>
            <p:nvPr/>
          </p:nvPicPr>
          <p:blipFill>
            <a:blip r:embed="rId2"/>
            <a:srcRect l="11685" t="33881" r="30842" b="61029"/>
            <a:stretch>
              <a:fillRect/>
            </a:stretch>
          </p:blipFill>
          <p:spPr bwMode="auto">
            <a:xfrm>
              <a:off x="2819400" y="1905000"/>
              <a:ext cx="3581400" cy="228600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</p:pic>
        <p:sp>
          <p:nvSpPr>
            <p:cNvPr id="64" name="Rectangle 63"/>
            <p:cNvSpPr/>
            <p:nvPr/>
          </p:nvSpPr>
          <p:spPr>
            <a:xfrm>
              <a:off x="2895600" y="1905000"/>
              <a:ext cx="152400" cy="228600"/>
            </a:xfrm>
            <a:prstGeom prst="rect">
              <a:avLst/>
            </a:prstGeom>
            <a:solidFill>
              <a:srgbClr val="FF993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Rectangle 64"/>
            <p:cNvSpPr/>
            <p:nvPr/>
          </p:nvSpPr>
          <p:spPr>
            <a:xfrm>
              <a:off x="2819400" y="1905000"/>
              <a:ext cx="45719" cy="2286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8" name="Group 65"/>
          <p:cNvGrpSpPr/>
          <p:nvPr/>
        </p:nvGrpSpPr>
        <p:grpSpPr>
          <a:xfrm>
            <a:off x="2286000" y="2819400"/>
            <a:ext cx="3581400" cy="228600"/>
            <a:chOff x="2819400" y="1905000"/>
            <a:chExt cx="3581400" cy="228600"/>
          </a:xfrm>
        </p:grpSpPr>
        <p:pic>
          <p:nvPicPr>
            <p:cNvPr id="67" name="Picture 4"/>
            <p:cNvPicPr>
              <a:picLocks noChangeAspect="1" noChangeArrowheads="1"/>
            </p:cNvPicPr>
            <p:nvPr/>
          </p:nvPicPr>
          <p:blipFill>
            <a:blip r:embed="rId2"/>
            <a:srcRect l="11685" t="33881" r="30842" b="61029"/>
            <a:stretch>
              <a:fillRect/>
            </a:stretch>
          </p:blipFill>
          <p:spPr bwMode="auto">
            <a:xfrm>
              <a:off x="2819400" y="1905000"/>
              <a:ext cx="3581400" cy="228600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</p:pic>
        <p:sp>
          <p:nvSpPr>
            <p:cNvPr id="68" name="Rectangle 67"/>
            <p:cNvSpPr/>
            <p:nvPr/>
          </p:nvSpPr>
          <p:spPr>
            <a:xfrm>
              <a:off x="2895600" y="1905000"/>
              <a:ext cx="152400" cy="228600"/>
            </a:xfrm>
            <a:prstGeom prst="rect">
              <a:avLst/>
            </a:prstGeom>
            <a:solidFill>
              <a:srgbClr val="FF993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Rectangle 68"/>
            <p:cNvSpPr/>
            <p:nvPr/>
          </p:nvSpPr>
          <p:spPr>
            <a:xfrm>
              <a:off x="2819400" y="1905000"/>
              <a:ext cx="45719" cy="2286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9" name="Group 69"/>
          <p:cNvGrpSpPr/>
          <p:nvPr/>
        </p:nvGrpSpPr>
        <p:grpSpPr>
          <a:xfrm>
            <a:off x="2286000" y="3048000"/>
            <a:ext cx="3581400" cy="228600"/>
            <a:chOff x="2819400" y="1905000"/>
            <a:chExt cx="3581400" cy="228600"/>
          </a:xfrm>
        </p:grpSpPr>
        <p:pic>
          <p:nvPicPr>
            <p:cNvPr id="71" name="Picture 4"/>
            <p:cNvPicPr>
              <a:picLocks noChangeAspect="1" noChangeArrowheads="1"/>
            </p:cNvPicPr>
            <p:nvPr/>
          </p:nvPicPr>
          <p:blipFill>
            <a:blip r:embed="rId2"/>
            <a:srcRect l="11685" t="33881" r="30842" b="61029"/>
            <a:stretch>
              <a:fillRect/>
            </a:stretch>
          </p:blipFill>
          <p:spPr bwMode="auto">
            <a:xfrm>
              <a:off x="2819400" y="1905000"/>
              <a:ext cx="3581400" cy="228600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</p:pic>
        <p:sp>
          <p:nvSpPr>
            <p:cNvPr id="72" name="Rectangle 71"/>
            <p:cNvSpPr/>
            <p:nvPr/>
          </p:nvSpPr>
          <p:spPr>
            <a:xfrm>
              <a:off x="2895600" y="1905000"/>
              <a:ext cx="152400" cy="228600"/>
            </a:xfrm>
            <a:prstGeom prst="rect">
              <a:avLst/>
            </a:prstGeom>
            <a:solidFill>
              <a:srgbClr val="FF993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Rectangle 72"/>
            <p:cNvSpPr/>
            <p:nvPr/>
          </p:nvSpPr>
          <p:spPr>
            <a:xfrm>
              <a:off x="2819400" y="1905000"/>
              <a:ext cx="45719" cy="2286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0" name="Group 73"/>
          <p:cNvGrpSpPr/>
          <p:nvPr/>
        </p:nvGrpSpPr>
        <p:grpSpPr>
          <a:xfrm>
            <a:off x="2286000" y="3276600"/>
            <a:ext cx="3581400" cy="228600"/>
            <a:chOff x="2819400" y="1905000"/>
            <a:chExt cx="3581400" cy="228600"/>
          </a:xfrm>
        </p:grpSpPr>
        <p:pic>
          <p:nvPicPr>
            <p:cNvPr id="76" name="Picture 4"/>
            <p:cNvPicPr>
              <a:picLocks noChangeAspect="1" noChangeArrowheads="1"/>
            </p:cNvPicPr>
            <p:nvPr/>
          </p:nvPicPr>
          <p:blipFill>
            <a:blip r:embed="rId2"/>
            <a:srcRect l="11685" t="33881" r="30842" b="61029"/>
            <a:stretch>
              <a:fillRect/>
            </a:stretch>
          </p:blipFill>
          <p:spPr bwMode="auto">
            <a:xfrm>
              <a:off x="2819400" y="1905000"/>
              <a:ext cx="3581400" cy="228600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</p:pic>
        <p:sp>
          <p:nvSpPr>
            <p:cNvPr id="77" name="Rectangle 76"/>
            <p:cNvSpPr/>
            <p:nvPr/>
          </p:nvSpPr>
          <p:spPr>
            <a:xfrm>
              <a:off x="2895600" y="1905000"/>
              <a:ext cx="152400" cy="228600"/>
            </a:xfrm>
            <a:prstGeom prst="rect">
              <a:avLst/>
            </a:prstGeom>
            <a:solidFill>
              <a:srgbClr val="FF993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8" name="Rectangle 77"/>
            <p:cNvSpPr/>
            <p:nvPr/>
          </p:nvSpPr>
          <p:spPr>
            <a:xfrm>
              <a:off x="2819400" y="1905000"/>
              <a:ext cx="45719" cy="2286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1" name="Group 78"/>
          <p:cNvGrpSpPr/>
          <p:nvPr/>
        </p:nvGrpSpPr>
        <p:grpSpPr>
          <a:xfrm>
            <a:off x="2286000" y="3505200"/>
            <a:ext cx="3581400" cy="228600"/>
            <a:chOff x="2819400" y="1905000"/>
            <a:chExt cx="3581400" cy="228600"/>
          </a:xfrm>
        </p:grpSpPr>
        <p:pic>
          <p:nvPicPr>
            <p:cNvPr id="80" name="Picture 4"/>
            <p:cNvPicPr>
              <a:picLocks noChangeAspect="1" noChangeArrowheads="1"/>
            </p:cNvPicPr>
            <p:nvPr/>
          </p:nvPicPr>
          <p:blipFill>
            <a:blip r:embed="rId2"/>
            <a:srcRect l="11685" t="33881" r="30842" b="61029"/>
            <a:stretch>
              <a:fillRect/>
            </a:stretch>
          </p:blipFill>
          <p:spPr bwMode="auto">
            <a:xfrm>
              <a:off x="2819400" y="1905000"/>
              <a:ext cx="3581400" cy="228600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</p:pic>
        <p:sp>
          <p:nvSpPr>
            <p:cNvPr id="81" name="Rectangle 80"/>
            <p:cNvSpPr/>
            <p:nvPr/>
          </p:nvSpPr>
          <p:spPr>
            <a:xfrm>
              <a:off x="2895600" y="1905000"/>
              <a:ext cx="152400" cy="228600"/>
            </a:xfrm>
            <a:prstGeom prst="rect">
              <a:avLst/>
            </a:prstGeom>
            <a:solidFill>
              <a:srgbClr val="FF993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2" name="Rectangle 81"/>
            <p:cNvSpPr/>
            <p:nvPr/>
          </p:nvSpPr>
          <p:spPr>
            <a:xfrm>
              <a:off x="2819400" y="1905000"/>
              <a:ext cx="45719" cy="2286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cxnSp>
        <p:nvCxnSpPr>
          <p:cNvPr id="86" name="Straight Arrow Connector 85"/>
          <p:cNvCxnSpPr>
            <a:endCxn id="64" idx="0"/>
          </p:cNvCxnSpPr>
          <p:nvPr/>
        </p:nvCxnSpPr>
        <p:spPr>
          <a:xfrm>
            <a:off x="1143000" y="2438400"/>
            <a:ext cx="1295400" cy="152400"/>
          </a:xfrm>
          <a:prstGeom prst="straightConnector1">
            <a:avLst/>
          </a:prstGeom>
          <a:ln w="254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7" name="TextBox 86"/>
          <p:cNvSpPr txBox="1"/>
          <p:nvPr/>
        </p:nvSpPr>
        <p:spPr>
          <a:xfrm>
            <a:off x="195305" y="2133600"/>
            <a:ext cx="947695" cy="461665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2400" i="1" dirty="0" smtClean="0">
                <a:solidFill>
                  <a:srgbClr val="C00000"/>
                </a:solidFill>
                <a:sym typeface="Symbol"/>
              </a:rPr>
              <a:t> </a:t>
            </a:r>
            <a:r>
              <a:rPr lang="en-US" sz="2400" dirty="0" smtClean="0">
                <a:solidFill>
                  <a:srgbClr val="C00000"/>
                </a:solidFill>
                <a:sym typeface="Symbol"/>
              </a:rPr>
              <a:t>~ 0</a:t>
            </a:r>
            <a:endParaRPr lang="en-US" sz="2400" dirty="0">
              <a:solidFill>
                <a:srgbClr val="C00000"/>
              </a:solidFill>
            </a:endParaRPr>
          </a:p>
        </p:txBody>
      </p:sp>
      <p:sp>
        <p:nvSpPr>
          <p:cNvPr id="89" name="TextBox 88"/>
          <p:cNvSpPr txBox="1"/>
          <p:nvPr/>
        </p:nvSpPr>
        <p:spPr>
          <a:xfrm>
            <a:off x="6411645" y="2662535"/>
            <a:ext cx="2275155" cy="461665"/>
          </a:xfrm>
          <a:prstGeom prst="rect">
            <a:avLst/>
          </a:prstGeom>
          <a:solidFill>
            <a:schemeClr val="tx2">
              <a:lumMod val="10000"/>
              <a:lumOff val="9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400" i="1" dirty="0" smtClean="0">
                <a:solidFill>
                  <a:schemeClr val="accent3"/>
                </a:solidFill>
                <a:sym typeface="Symbol"/>
              </a:rPr>
              <a:t></a:t>
            </a:r>
            <a:r>
              <a:rPr lang="en-US" sz="2400" dirty="0" smtClean="0">
                <a:solidFill>
                  <a:schemeClr val="accent3"/>
                </a:solidFill>
              </a:rPr>
              <a:t>/</a:t>
            </a:r>
            <a:r>
              <a:rPr lang="en-US" sz="2400" i="1" dirty="0" smtClean="0">
                <a:solidFill>
                  <a:schemeClr val="accent3"/>
                </a:solidFill>
              </a:rPr>
              <a:t>s</a:t>
            </a:r>
            <a:endParaRPr lang="en-US" sz="2400" dirty="0" smtClean="0"/>
          </a:p>
        </p:txBody>
      </p:sp>
      <p:sp>
        <p:nvSpPr>
          <p:cNvPr id="90" name="TextBox 89"/>
          <p:cNvSpPr txBox="1"/>
          <p:nvPr/>
        </p:nvSpPr>
        <p:spPr>
          <a:xfrm>
            <a:off x="6400800" y="3195935"/>
            <a:ext cx="2333588" cy="461665"/>
          </a:xfrm>
          <a:prstGeom prst="rect">
            <a:avLst/>
          </a:prstGeom>
          <a:solidFill>
            <a:schemeClr val="tx2">
              <a:lumMod val="10000"/>
              <a:lumOff val="9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400" dirty="0" err="1" smtClean="0">
                <a:solidFill>
                  <a:schemeClr val="accent3"/>
                </a:solidFill>
              </a:rPr>
              <a:t>d</a:t>
            </a:r>
            <a:r>
              <a:rPr lang="en-US" sz="2400" i="1" dirty="0" err="1" smtClean="0">
                <a:solidFill>
                  <a:schemeClr val="accent3"/>
                </a:solidFill>
              </a:rPr>
              <a:t>E</a:t>
            </a:r>
            <a:r>
              <a:rPr lang="en-US" sz="2400" dirty="0" smtClean="0">
                <a:solidFill>
                  <a:schemeClr val="accent3"/>
                </a:solidFill>
              </a:rPr>
              <a:t>/</a:t>
            </a:r>
            <a:r>
              <a:rPr lang="en-US" sz="2400" dirty="0" err="1" smtClean="0">
                <a:solidFill>
                  <a:schemeClr val="accent3"/>
                </a:solidFill>
              </a:rPr>
              <a:t>d</a:t>
            </a:r>
            <a:r>
              <a:rPr lang="en-US" sz="2400" i="1" dirty="0" err="1" smtClean="0">
                <a:solidFill>
                  <a:schemeClr val="accent3"/>
                </a:solidFill>
              </a:rPr>
              <a:t>x</a:t>
            </a:r>
            <a:r>
              <a:rPr lang="en-US" sz="2400" i="1" dirty="0" smtClean="0">
                <a:solidFill>
                  <a:schemeClr val="accent3"/>
                </a:solidFill>
              </a:rPr>
              <a:t> </a:t>
            </a:r>
            <a:endParaRPr lang="en-US" sz="2400" dirty="0"/>
          </a:p>
        </p:txBody>
      </p:sp>
      <p:cxnSp>
        <p:nvCxnSpPr>
          <p:cNvPr id="91" name="Straight Arrow Connector 90"/>
          <p:cNvCxnSpPr/>
          <p:nvPr/>
        </p:nvCxnSpPr>
        <p:spPr>
          <a:xfrm rot="10800000">
            <a:off x="2863528" y="2286000"/>
            <a:ext cx="1371598" cy="1588"/>
          </a:xfrm>
          <a:prstGeom prst="straightConnector1">
            <a:avLst/>
          </a:prstGeom>
          <a:ln w="25400">
            <a:solidFill>
              <a:schemeClr val="accent3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4" name="TextBox 93"/>
          <p:cNvSpPr txBox="1"/>
          <p:nvPr/>
        </p:nvSpPr>
        <p:spPr>
          <a:xfrm>
            <a:off x="152400" y="3207603"/>
            <a:ext cx="1020857" cy="830997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C00000"/>
                </a:solidFill>
              </a:rPr>
              <a:t>CNM</a:t>
            </a:r>
          </a:p>
          <a:p>
            <a:r>
              <a:rPr lang="en-US" sz="2400" dirty="0" smtClean="0">
                <a:solidFill>
                  <a:srgbClr val="C00000"/>
                </a:solidFill>
              </a:rPr>
              <a:t>effects</a:t>
            </a:r>
          </a:p>
        </p:txBody>
      </p:sp>
      <p:cxnSp>
        <p:nvCxnSpPr>
          <p:cNvPr id="95" name="Straight Arrow Connector 94"/>
          <p:cNvCxnSpPr>
            <a:endCxn id="68" idx="2"/>
          </p:cNvCxnSpPr>
          <p:nvPr/>
        </p:nvCxnSpPr>
        <p:spPr>
          <a:xfrm flipV="1">
            <a:off x="1143000" y="3048000"/>
            <a:ext cx="1295400" cy="381000"/>
          </a:xfrm>
          <a:prstGeom prst="straightConnector1">
            <a:avLst/>
          </a:prstGeom>
          <a:ln w="254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6" name="Straight Arrow Connector 95"/>
          <p:cNvCxnSpPr>
            <a:endCxn id="68" idx="0"/>
          </p:cNvCxnSpPr>
          <p:nvPr/>
        </p:nvCxnSpPr>
        <p:spPr>
          <a:xfrm>
            <a:off x="1143000" y="2819400"/>
            <a:ext cx="1295400" cy="1588"/>
          </a:xfrm>
          <a:prstGeom prst="straightConnector1">
            <a:avLst/>
          </a:prstGeom>
          <a:ln w="254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7" name="TextBox 96"/>
          <p:cNvSpPr txBox="1"/>
          <p:nvPr/>
        </p:nvSpPr>
        <p:spPr>
          <a:xfrm>
            <a:off x="199943" y="1534180"/>
            <a:ext cx="178125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Conditions</a:t>
            </a:r>
            <a:endParaRPr lang="en-US" sz="2800" dirty="0"/>
          </a:p>
        </p:txBody>
      </p:sp>
      <p:sp>
        <p:nvSpPr>
          <p:cNvPr id="98" name="TextBox 97"/>
          <p:cNvSpPr txBox="1"/>
          <p:nvPr/>
        </p:nvSpPr>
        <p:spPr>
          <a:xfrm>
            <a:off x="6308870" y="1534180"/>
            <a:ext cx="169213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Properties</a:t>
            </a:r>
            <a:endParaRPr lang="en-US" sz="2800" dirty="0"/>
          </a:p>
        </p:txBody>
      </p:sp>
      <p:sp>
        <p:nvSpPr>
          <p:cNvPr id="99" name="Right Arrow 98"/>
          <p:cNvSpPr/>
          <p:nvPr/>
        </p:nvSpPr>
        <p:spPr>
          <a:xfrm>
            <a:off x="2133600" y="1676400"/>
            <a:ext cx="4038600" cy="228600"/>
          </a:xfrm>
          <a:prstGeom prst="rightArrow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0" name="Picture 4"/>
          <p:cNvPicPr>
            <a:picLocks noChangeAspect="1" noChangeArrowheads="1"/>
          </p:cNvPicPr>
          <p:nvPr/>
        </p:nvPicPr>
        <p:blipFill>
          <a:blip r:embed="rId2"/>
          <a:srcRect l="11616" t="31512" r="30911" b="65094"/>
          <a:stretch>
            <a:fillRect/>
          </a:stretch>
        </p:blipFill>
        <p:spPr bwMode="auto">
          <a:xfrm>
            <a:off x="2286000" y="2209800"/>
            <a:ext cx="3581400" cy="1524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sp>
        <p:nvSpPr>
          <p:cNvPr id="84" name="Up Arrow 83"/>
          <p:cNvSpPr/>
          <p:nvPr/>
        </p:nvSpPr>
        <p:spPr>
          <a:xfrm>
            <a:off x="2438400" y="2286000"/>
            <a:ext cx="228600" cy="1143000"/>
          </a:xfrm>
          <a:prstGeom prst="upArrow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88" name="TextBox 87"/>
          <p:cNvSpPr txBox="1"/>
          <p:nvPr/>
        </p:nvSpPr>
        <p:spPr>
          <a:xfrm>
            <a:off x="6390235" y="2129135"/>
            <a:ext cx="2296566" cy="461665"/>
          </a:xfrm>
          <a:prstGeom prst="rect">
            <a:avLst/>
          </a:prstGeom>
          <a:solidFill>
            <a:schemeClr val="tx2">
              <a:lumMod val="10000"/>
              <a:lumOff val="9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chemeClr val="accent3"/>
                </a:solidFill>
              </a:rPr>
              <a:t>Screening length </a:t>
            </a:r>
            <a:endParaRPr lang="en-US" sz="2400" dirty="0" smtClean="0"/>
          </a:p>
        </p:txBody>
      </p:sp>
      <p:cxnSp>
        <p:nvCxnSpPr>
          <p:cNvPr id="101" name="Straight Arrow Connector 100"/>
          <p:cNvCxnSpPr/>
          <p:nvPr/>
        </p:nvCxnSpPr>
        <p:spPr>
          <a:xfrm rot="10800000" flipV="1">
            <a:off x="2667000" y="2362200"/>
            <a:ext cx="3657600" cy="228600"/>
          </a:xfrm>
          <a:prstGeom prst="straightConnector1">
            <a:avLst/>
          </a:prstGeom>
          <a:ln w="25400">
            <a:solidFill>
              <a:schemeClr val="accent3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0" name="TextBox 109"/>
          <p:cNvSpPr txBox="1"/>
          <p:nvPr/>
        </p:nvSpPr>
        <p:spPr>
          <a:xfrm>
            <a:off x="152400" y="4122003"/>
            <a:ext cx="990600" cy="830997"/>
          </a:xfrm>
          <a:prstGeom prst="rect">
            <a:avLst/>
          </a:prstGeom>
          <a:solidFill>
            <a:schemeClr val="tx2">
              <a:lumMod val="10000"/>
              <a:lumOff val="9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C00000"/>
                </a:solidFill>
              </a:rPr>
              <a:t>Initial </a:t>
            </a:r>
          </a:p>
          <a:p>
            <a:r>
              <a:rPr lang="en-US" sz="2400" dirty="0" smtClean="0">
                <a:solidFill>
                  <a:srgbClr val="C00000"/>
                </a:solidFill>
              </a:rPr>
              <a:t>State</a:t>
            </a:r>
          </a:p>
        </p:txBody>
      </p:sp>
      <p:cxnSp>
        <p:nvCxnSpPr>
          <p:cNvPr id="111" name="Straight Arrow Connector 110"/>
          <p:cNvCxnSpPr>
            <a:endCxn id="72" idx="2"/>
          </p:cNvCxnSpPr>
          <p:nvPr/>
        </p:nvCxnSpPr>
        <p:spPr>
          <a:xfrm flipV="1">
            <a:off x="1143000" y="3276600"/>
            <a:ext cx="1295400" cy="1066800"/>
          </a:xfrm>
          <a:prstGeom prst="straightConnector1">
            <a:avLst/>
          </a:prstGeom>
          <a:ln w="254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2" name="Straight Arrow Connector 121"/>
          <p:cNvCxnSpPr/>
          <p:nvPr/>
        </p:nvCxnSpPr>
        <p:spPr>
          <a:xfrm rot="10800000">
            <a:off x="2667000" y="2819400"/>
            <a:ext cx="3657600" cy="2"/>
          </a:xfrm>
          <a:prstGeom prst="straightConnector1">
            <a:avLst/>
          </a:prstGeom>
          <a:ln w="25400">
            <a:solidFill>
              <a:schemeClr val="accent3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3" name="Straight Arrow Connector 122"/>
          <p:cNvCxnSpPr/>
          <p:nvPr/>
        </p:nvCxnSpPr>
        <p:spPr>
          <a:xfrm rot="10800000">
            <a:off x="2667000" y="3048000"/>
            <a:ext cx="3657600" cy="304800"/>
          </a:xfrm>
          <a:prstGeom prst="straightConnector1">
            <a:avLst/>
          </a:prstGeom>
          <a:ln w="25400">
            <a:solidFill>
              <a:schemeClr val="accent3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TextBox 49"/>
          <p:cNvSpPr txBox="1"/>
          <p:nvPr/>
        </p:nvSpPr>
        <p:spPr>
          <a:xfrm>
            <a:off x="169540" y="2662535"/>
            <a:ext cx="2116460" cy="430887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2200" i="1" dirty="0" smtClean="0">
                <a:solidFill>
                  <a:srgbClr val="C00000"/>
                </a:solidFill>
              </a:rPr>
              <a:t>T</a:t>
            </a:r>
            <a:r>
              <a:rPr lang="en-US" sz="2200" i="1" baseline="-25000" dirty="0" smtClean="0">
                <a:solidFill>
                  <a:srgbClr val="C00000"/>
                </a:solidFill>
              </a:rPr>
              <a:t>i</a:t>
            </a:r>
            <a:r>
              <a:rPr lang="en-US" sz="2200" dirty="0" smtClean="0">
                <a:solidFill>
                  <a:srgbClr val="C00000"/>
                </a:solidFill>
              </a:rPr>
              <a:t> =300-600 </a:t>
            </a:r>
            <a:r>
              <a:rPr lang="en-US" sz="2200" dirty="0" err="1" smtClean="0">
                <a:solidFill>
                  <a:srgbClr val="C00000"/>
                </a:solidFill>
              </a:rPr>
              <a:t>MeV</a:t>
            </a:r>
            <a:endParaRPr lang="en-US" sz="2200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Cold Nuclear Matter Effects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0" lang="en-US" smtClean="0"/>
              <a:t>Stefan Bathe for PHENIX, QM2011</a:t>
            </a:r>
            <a:endParaRPr kumimoji="0"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F0C94032-CD4C-4C25-B0C2-CEC720522D92}" type="slidenum">
              <a:rPr kumimoji="0" lang="en-US" smtClean="0"/>
              <a:pPr/>
              <a:t>16</a:t>
            </a:fld>
            <a:endParaRPr kumimoji="0" lang="en-US" dirty="0">
              <a:solidFill>
                <a:srgbClr val="FFFFFF"/>
              </a:solidFill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sz="quarter" idx="1"/>
          </p:nvPr>
        </p:nvSpPr>
        <p:spPr>
          <a:xfrm>
            <a:off x="3505200" y="1676400"/>
            <a:ext cx="5413248" cy="2743200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Important for interpretation of HI data</a:t>
            </a:r>
          </a:p>
          <a:p>
            <a:pPr lvl="1"/>
            <a:r>
              <a:rPr lang="en-US" dirty="0" smtClean="0"/>
              <a:t>Measure Cold Nuclear Matter (CNM) effects in </a:t>
            </a:r>
            <a:r>
              <a:rPr lang="en-US" dirty="0" err="1" smtClean="0"/>
              <a:t>d+Au</a:t>
            </a:r>
            <a:r>
              <a:rPr lang="en-US" dirty="0" smtClean="0"/>
              <a:t> collisions</a:t>
            </a:r>
          </a:p>
          <a:p>
            <a:r>
              <a:rPr lang="en-US" dirty="0" smtClean="0"/>
              <a:t>RHIC versatile</a:t>
            </a:r>
          </a:p>
          <a:p>
            <a:pPr lvl="1"/>
            <a:r>
              <a:rPr lang="en-US" dirty="0" smtClean="0"/>
              <a:t>Can collide any nuclear species on any other</a:t>
            </a:r>
          </a:p>
        </p:txBody>
      </p:sp>
      <p:pic>
        <p:nvPicPr>
          <p:cNvPr id="6" name="Picture 5" descr="dau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3400" y="1676400"/>
            <a:ext cx="2590800" cy="2286000"/>
          </a:xfrm>
          <a:prstGeom prst="rect">
            <a:avLst/>
          </a:prstGeom>
          <a:noFill/>
        </p:spPr>
      </p:pic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3400" y="3962400"/>
            <a:ext cx="2590800" cy="2314575"/>
          </a:xfrm>
          <a:prstGeom prst="rect">
            <a:avLst/>
          </a:prstGeom>
          <a:noFill/>
        </p:spPr>
      </p:pic>
      <p:pic>
        <p:nvPicPr>
          <p:cNvPr id="9" name="Picture 8" descr="3238935315_80646862ea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43600" y="4191000"/>
            <a:ext cx="2677174" cy="196504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J/</a:t>
            </a:r>
            <a:r>
              <a:rPr lang="en-US" dirty="0" smtClean="0">
                <a:latin typeface="Symbol" pitchFamily="18" charset="2"/>
              </a:rPr>
              <a:t>y</a:t>
            </a:r>
            <a:r>
              <a:rPr lang="en-US" dirty="0" smtClean="0"/>
              <a:t> in </a:t>
            </a:r>
            <a:r>
              <a:rPr lang="en-US" i="1" dirty="0" err="1" smtClean="0"/>
              <a:t>d</a:t>
            </a:r>
            <a:r>
              <a:rPr lang="en-US" dirty="0" err="1" smtClean="0"/>
              <a:t>+Au</a:t>
            </a:r>
            <a:r>
              <a:rPr lang="en-US" dirty="0" smtClean="0"/>
              <a:t>:  </a:t>
            </a:r>
            <a:r>
              <a:rPr lang="en-US" dirty="0" smtClean="0"/>
              <a:t>Shadowing </a:t>
            </a:r>
            <a:r>
              <a:rPr lang="en-US" dirty="0" smtClean="0"/>
              <a:t>non-linear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0" lang="en-US" smtClean="0"/>
              <a:t>Stefan Bathe for PHENIX, QM2011</a:t>
            </a:r>
            <a:endParaRPr kumimoji="0"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F0C94032-CD4C-4C25-B0C2-CEC720522D92}" type="slidenum">
              <a:rPr kumimoji="0" lang="en-US" smtClean="0"/>
              <a:pPr/>
              <a:t>17</a:t>
            </a:fld>
            <a:endParaRPr kumimoji="0" lang="en-US" dirty="0">
              <a:solidFill>
                <a:srgbClr val="FFFFFF"/>
              </a:solidFill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sz="quarter" idx="1"/>
          </p:nvPr>
        </p:nvSpPr>
        <p:spPr>
          <a:xfrm>
            <a:off x="4724400" y="1600200"/>
            <a:ext cx="4041648" cy="3962400"/>
          </a:xfrm>
        </p:spPr>
        <p:txBody>
          <a:bodyPr>
            <a:normAutofit fontScale="85000" lnSpcReduction="10000"/>
          </a:bodyPr>
          <a:lstStyle/>
          <a:p>
            <a:r>
              <a:rPr lang="en-US" dirty="0" smtClean="0"/>
              <a:t>EPS09 shadowing with linear dependence on nuclear thickness matches for  central collisions</a:t>
            </a:r>
          </a:p>
          <a:p>
            <a:r>
              <a:rPr lang="en-US" dirty="0" err="1" smtClean="0"/>
              <a:t>Overpredicts</a:t>
            </a:r>
            <a:r>
              <a:rPr lang="en-US" dirty="0" smtClean="0"/>
              <a:t> suppression for peripheral collisions</a:t>
            </a:r>
          </a:p>
          <a:p>
            <a:r>
              <a:rPr lang="en-US" i="1" dirty="0" smtClean="0"/>
              <a:t>R</a:t>
            </a:r>
            <a:r>
              <a:rPr lang="en-US" i="1" baseline="-25000" dirty="0" smtClean="0"/>
              <a:t>CP</a:t>
            </a:r>
            <a:r>
              <a:rPr lang="en-US" dirty="0" smtClean="0"/>
              <a:t> shows this clearly </a:t>
            </a:r>
          </a:p>
          <a:p>
            <a:r>
              <a:rPr lang="en-US" dirty="0" smtClean="0"/>
              <a:t>Thickness (impact parameter) dependence of shadowing is non-linear!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85800" y="5334000"/>
            <a:ext cx="11785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1010.1246</a:t>
            </a:r>
            <a:endParaRPr lang="en-US" dirty="0"/>
          </a:p>
        </p:txBody>
      </p:sp>
      <p:pic>
        <p:nvPicPr>
          <p:cNvPr id="8" name="Picture 2" descr="C:\Users\abhisek\Desktop\My PHENIX presentations\QM_2011_PHENIX\RdAu_mix.gif"/>
          <p:cNvPicPr>
            <a:picLocks noChangeAspect="1" noChangeArrowheads="1"/>
          </p:cNvPicPr>
          <p:nvPr/>
        </p:nvPicPr>
        <p:blipFill>
          <a:blip r:embed="rId2" cstate="print"/>
          <a:srcRect t="2778" r="9849"/>
          <a:stretch>
            <a:fillRect/>
          </a:stretch>
        </p:blipFill>
        <p:spPr bwMode="auto">
          <a:xfrm>
            <a:off x="228600" y="1524000"/>
            <a:ext cx="3768968" cy="4611433"/>
          </a:xfrm>
          <a:prstGeom prst="rect">
            <a:avLst/>
          </a:prstGeom>
          <a:noFill/>
        </p:spPr>
      </p:pic>
      <p:pic>
        <p:nvPicPr>
          <p:cNvPr id="9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743200" y="2438400"/>
            <a:ext cx="836908" cy="270216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</p:pic>
      <p:sp>
        <p:nvSpPr>
          <p:cNvPr id="10" name="TextBox 9"/>
          <p:cNvSpPr txBox="1"/>
          <p:nvPr/>
        </p:nvSpPr>
        <p:spPr>
          <a:xfrm>
            <a:off x="2286000" y="2667000"/>
            <a:ext cx="17091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arXiv:1010.1246</a:t>
            </a:r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381000" y="5957754"/>
            <a:ext cx="2590800" cy="9002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50" dirty="0" smtClean="0"/>
              <a:t>Theory calculations:</a:t>
            </a:r>
          </a:p>
          <a:p>
            <a:r>
              <a:rPr lang="en-US" sz="1050" dirty="0" err="1" smtClean="0"/>
              <a:t>Eskola</a:t>
            </a:r>
            <a:r>
              <a:rPr lang="en-US" sz="1050" dirty="0" smtClean="0"/>
              <a:t>, </a:t>
            </a:r>
            <a:r>
              <a:rPr lang="en-US" sz="1050" dirty="0" err="1" smtClean="0"/>
              <a:t>Paukkunen</a:t>
            </a:r>
            <a:r>
              <a:rPr lang="en-US" sz="1050" dirty="0" smtClean="0"/>
              <a:t>, Salgado, JHEP04, 065 </a:t>
            </a:r>
          </a:p>
          <a:p>
            <a:r>
              <a:rPr lang="da-DK" sz="1050" dirty="0" smtClean="0"/>
              <a:t>Vogt, PRC71, 054902</a:t>
            </a:r>
          </a:p>
          <a:p>
            <a:r>
              <a:rPr lang="en-US" sz="1050" dirty="0" err="1" smtClean="0"/>
              <a:t>Kharzeev</a:t>
            </a:r>
            <a:r>
              <a:rPr lang="en-US" sz="1050" dirty="0" smtClean="0"/>
              <a:t> , </a:t>
            </a:r>
            <a:r>
              <a:rPr lang="en-US" sz="1050" dirty="0" err="1" smtClean="0"/>
              <a:t>Tuchin</a:t>
            </a:r>
            <a:r>
              <a:rPr lang="en-US" sz="1050" dirty="0" smtClean="0"/>
              <a:t>, NPA770, 40</a:t>
            </a:r>
            <a:endParaRPr lang="da-DK" sz="1050" dirty="0" smtClean="0"/>
          </a:p>
          <a:p>
            <a:r>
              <a:rPr lang="en-US" sz="1050" dirty="0" err="1" smtClean="0"/>
              <a:t>Kharzeev</a:t>
            </a:r>
            <a:r>
              <a:rPr lang="en-US" sz="1050" dirty="0" smtClean="0"/>
              <a:t> ,</a:t>
            </a:r>
            <a:r>
              <a:rPr lang="en-US" sz="1050" dirty="0" err="1" smtClean="0"/>
              <a:t>Tuchin</a:t>
            </a:r>
            <a:r>
              <a:rPr lang="en-US" sz="1050" dirty="0" smtClean="0"/>
              <a:t>, NPA735, 248</a:t>
            </a:r>
          </a:p>
        </p:txBody>
      </p:sp>
      <p:sp>
        <p:nvSpPr>
          <p:cNvPr id="11" name="Rounded Rectangle 10"/>
          <p:cNvSpPr/>
          <p:nvPr/>
        </p:nvSpPr>
        <p:spPr>
          <a:xfrm>
            <a:off x="5105400" y="5486400"/>
            <a:ext cx="3352800" cy="762000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lvl="1" algn="ctr"/>
            <a:r>
              <a:rPr lang="pt-BR" sz="1400" b="1" dirty="0" smtClean="0">
                <a:solidFill>
                  <a:schemeClr val="tx1"/>
                </a:solidFill>
              </a:rPr>
              <a:t>Plenary:  C. Luiz da Silva (heavy flavor), Fri</a:t>
            </a:r>
          </a:p>
          <a:p>
            <a:pPr marL="0" lvl="1" algn="ctr"/>
            <a:r>
              <a:rPr lang="pt-BR" sz="1400" b="1" dirty="0" smtClean="0">
                <a:solidFill>
                  <a:schemeClr val="tx1"/>
                </a:solidFill>
              </a:rPr>
              <a:t>Parallel:  A. Sen (quarkonia) Tue</a:t>
            </a:r>
          </a:p>
        </p:txBody>
      </p:sp>
      <p:cxnSp>
        <p:nvCxnSpPr>
          <p:cNvPr id="14" name="Straight Arrow Connector 13"/>
          <p:cNvCxnSpPr/>
          <p:nvPr/>
        </p:nvCxnSpPr>
        <p:spPr>
          <a:xfrm rot="5400000">
            <a:off x="3581400" y="2590800"/>
            <a:ext cx="1600200" cy="990600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 rot="10800000">
            <a:off x="3810000" y="2286000"/>
            <a:ext cx="990600" cy="914400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 rot="5400000">
            <a:off x="3848100" y="4229100"/>
            <a:ext cx="990600" cy="762000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28600"/>
            <a:ext cx="8077200" cy="990600"/>
          </a:xfrm>
        </p:spPr>
        <p:txBody>
          <a:bodyPr>
            <a:normAutofit/>
          </a:bodyPr>
          <a:lstStyle/>
          <a:p>
            <a:r>
              <a:rPr lang="en-US" dirty="0" smtClean="0"/>
              <a:t>Reconstructed Jets in </a:t>
            </a:r>
            <a:r>
              <a:rPr lang="en-US" i="1" dirty="0" err="1" smtClean="0"/>
              <a:t>d</a:t>
            </a:r>
            <a:r>
              <a:rPr lang="en-US" dirty="0" err="1" smtClean="0"/>
              <a:t>+Au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0" lang="en-US" smtClean="0"/>
              <a:t>Stefan Bathe for PHENIX, QM2011</a:t>
            </a:r>
            <a:endParaRPr kumimoji="0"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F0C94032-CD4C-4C25-B0C2-CEC720522D92}" type="slidenum">
              <a:rPr kumimoji="0" lang="en-US" smtClean="0"/>
              <a:pPr/>
              <a:t>18</a:t>
            </a:fld>
            <a:endParaRPr kumimoji="0" lang="en-US" dirty="0">
              <a:solidFill>
                <a:srgbClr val="FFFFFF"/>
              </a:solidFill>
            </a:endParaRPr>
          </a:p>
        </p:txBody>
      </p:sp>
      <p:pic>
        <p:nvPicPr>
          <p:cNvPr id="14" name="Picture 13" descr="Run8dAu200ERT_Run248040_ThreeJetEventPlot_LEGO.jpg"/>
          <p:cNvPicPr>
            <a:picLocks noChangeAspect="1"/>
          </p:cNvPicPr>
          <p:nvPr/>
        </p:nvPicPr>
        <p:blipFill>
          <a:blip r:embed="rId2"/>
          <a:srcRect r="6569" b="3333"/>
          <a:stretch>
            <a:fillRect/>
          </a:stretch>
        </p:blipFill>
        <p:spPr>
          <a:xfrm>
            <a:off x="228600" y="1524000"/>
            <a:ext cx="3048000" cy="4419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ennis.jpg"/>
          <p:cNvPicPr>
            <a:picLocks noChangeAspect="1"/>
          </p:cNvPicPr>
          <p:nvPr/>
        </p:nvPicPr>
        <p:blipFill>
          <a:blip r:embed="rId2"/>
          <a:srcRect l="6212" t="16667" r="4495" b="11111"/>
          <a:stretch>
            <a:fillRect/>
          </a:stretch>
        </p:blipFill>
        <p:spPr>
          <a:xfrm>
            <a:off x="3429000" y="1600199"/>
            <a:ext cx="5410200" cy="3381375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F0C94032-CD4C-4C25-B0C2-CEC720522D92}" type="slidenum">
              <a:rPr kumimoji="0" lang="en-US" smtClean="0"/>
              <a:pPr/>
              <a:t>19</a:t>
            </a:fld>
            <a:endParaRPr kumimoji="0" lang="en-US" dirty="0">
              <a:solidFill>
                <a:srgbClr val="FFFFFF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823849" y="4659868"/>
            <a:ext cx="28630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at the </a:t>
            </a:r>
            <a:r>
              <a:rPr lang="en-US" dirty="0" err="1" smtClean="0"/>
              <a:t>p+p</a:t>
            </a:r>
            <a:r>
              <a:rPr lang="en-US" dirty="0" smtClean="0"/>
              <a:t> uncorrected scale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4800600" y="5245894"/>
            <a:ext cx="3461845" cy="1231106"/>
          </a:xfrm>
          <a:prstGeom prst="rect">
            <a:avLst/>
          </a:prstGeom>
          <a:solidFill>
            <a:srgbClr val="FFC000"/>
          </a:solidFill>
        </p:spPr>
        <p:txBody>
          <a:bodyPr wrap="none" rtlCol="0">
            <a:spAutoFit/>
          </a:bodyPr>
          <a:lstStyle/>
          <a:p>
            <a:r>
              <a:rPr lang="en-US" sz="2000" dirty="0" smtClean="0"/>
              <a:t>Jet </a:t>
            </a:r>
            <a:r>
              <a:rPr lang="en-US" sz="2000" i="1" dirty="0" err="1" smtClean="0"/>
              <a:t>R</a:t>
            </a:r>
            <a:r>
              <a:rPr lang="en-US" sz="2000" i="1" baseline="-25000" dirty="0" err="1" smtClean="0"/>
              <a:t>cp</a:t>
            </a:r>
            <a:r>
              <a:rPr lang="en-US" sz="2000" dirty="0" smtClean="0"/>
              <a:t> in central </a:t>
            </a:r>
            <a:r>
              <a:rPr lang="en-US" sz="2000" i="1" dirty="0" err="1" smtClean="0"/>
              <a:t>d</a:t>
            </a:r>
            <a:r>
              <a:rPr lang="en-US" sz="2000" dirty="0" err="1" smtClean="0"/>
              <a:t>+Au</a:t>
            </a:r>
            <a:r>
              <a:rPr lang="en-US" sz="2000" dirty="0" smtClean="0"/>
              <a:t> modified</a:t>
            </a:r>
          </a:p>
          <a:p>
            <a:r>
              <a:rPr lang="en-US" dirty="0" smtClean="0"/>
              <a:t>- caution:  this is not </a:t>
            </a:r>
            <a:r>
              <a:rPr lang="en-US" i="1" dirty="0" err="1" smtClean="0"/>
              <a:t>R</a:t>
            </a:r>
            <a:r>
              <a:rPr lang="en-US" i="1" baseline="-25000" dirty="0" err="1" smtClean="0"/>
              <a:t>dA</a:t>
            </a:r>
            <a:r>
              <a:rPr lang="en-US" dirty="0" smtClean="0"/>
              <a:t>!</a:t>
            </a:r>
          </a:p>
          <a:p>
            <a:pPr>
              <a:buFontTx/>
              <a:buChar char="-"/>
            </a:pPr>
            <a:r>
              <a:rPr lang="en-US" dirty="0" smtClean="0"/>
              <a:t> consistent with </a:t>
            </a:r>
            <a:r>
              <a:rPr lang="en-US" dirty="0" smtClean="0">
                <a:latin typeface="Symbol" pitchFamily="18" charset="2"/>
              </a:rPr>
              <a:t>p</a:t>
            </a:r>
            <a:r>
              <a:rPr lang="en-US" baseline="30000" dirty="0" smtClean="0"/>
              <a:t>0</a:t>
            </a:r>
            <a:r>
              <a:rPr lang="en-US" dirty="0" smtClean="0"/>
              <a:t> </a:t>
            </a:r>
            <a:r>
              <a:rPr lang="en-US" i="1" dirty="0" err="1" smtClean="0"/>
              <a:t>R</a:t>
            </a:r>
            <a:r>
              <a:rPr lang="en-US" i="1" baseline="-25000" dirty="0" err="1" smtClean="0"/>
              <a:t>cp</a:t>
            </a:r>
            <a:endParaRPr lang="en-US" dirty="0" smtClean="0"/>
          </a:p>
          <a:p>
            <a:pPr>
              <a:buFontTx/>
              <a:buChar char="-"/>
            </a:pPr>
            <a:r>
              <a:rPr lang="en-US" dirty="0" smtClean="0"/>
              <a:t> </a:t>
            </a:r>
            <a:r>
              <a:rPr lang="en-US" dirty="0" smtClean="0"/>
              <a:t>anti-shadowing?</a:t>
            </a:r>
            <a:endParaRPr lang="en-US" sz="1200" baseline="-25000" dirty="0" smtClean="0"/>
          </a:p>
        </p:txBody>
      </p:sp>
      <p:pic>
        <p:nvPicPr>
          <p:cNvPr id="14" name="Picture 13" descr="Run8dAu200ERT_Run248040_ThreeJetEventPlot_LEGO.jpg"/>
          <p:cNvPicPr>
            <a:picLocks noChangeAspect="1"/>
          </p:cNvPicPr>
          <p:nvPr/>
        </p:nvPicPr>
        <p:blipFill>
          <a:blip r:embed="rId3"/>
          <a:srcRect r="6569" b="3333"/>
          <a:stretch>
            <a:fillRect/>
          </a:stretch>
        </p:blipFill>
        <p:spPr>
          <a:xfrm>
            <a:off x="228600" y="1524000"/>
            <a:ext cx="3048000" cy="4419600"/>
          </a:xfrm>
          <a:prstGeom prst="rect">
            <a:avLst/>
          </a:prstGeom>
        </p:spPr>
      </p:pic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609600" y="228600"/>
            <a:ext cx="8077200" cy="990600"/>
          </a:xfrm>
        </p:spPr>
        <p:txBody>
          <a:bodyPr>
            <a:normAutofit/>
          </a:bodyPr>
          <a:lstStyle/>
          <a:p>
            <a:r>
              <a:rPr lang="en-US" dirty="0" smtClean="0"/>
              <a:t>Reconstructed Jets in </a:t>
            </a:r>
            <a:r>
              <a:rPr lang="en-US" i="1" dirty="0" err="1" smtClean="0"/>
              <a:t>d</a:t>
            </a:r>
            <a:r>
              <a:rPr lang="en-US" dirty="0" err="1" smtClean="0"/>
              <a:t>+Au</a:t>
            </a:r>
            <a:endParaRPr lang="en-US" dirty="0"/>
          </a:p>
        </p:txBody>
      </p:sp>
      <p:sp>
        <p:nvSpPr>
          <p:cNvPr id="15" name="Rounded Rectangle 14"/>
          <p:cNvSpPr/>
          <p:nvPr/>
        </p:nvSpPr>
        <p:spPr>
          <a:xfrm>
            <a:off x="228600" y="5943600"/>
            <a:ext cx="3505200" cy="762000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lvl="1" algn="ctr"/>
            <a:r>
              <a:rPr lang="pt-BR" sz="1400" b="1" dirty="0" smtClean="0">
                <a:solidFill>
                  <a:schemeClr val="tx1"/>
                </a:solidFill>
              </a:rPr>
              <a:t>Parallel:  N. Grau (gamma-hadron, jets) Tue</a:t>
            </a:r>
          </a:p>
          <a:p>
            <a:pPr marL="0" lvl="1" algn="ctr"/>
            <a:r>
              <a:rPr lang="de-DE" sz="1400" b="1" dirty="0" smtClean="0">
                <a:solidFill>
                  <a:schemeClr val="tx1"/>
                </a:solidFill>
              </a:rPr>
              <a:t>Poster:  D. Perepelitsa (jets in dAu)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2"/>
          <a:srcRect l="3125" t="30487" r="29688" b="9892"/>
          <a:stretch>
            <a:fillRect/>
          </a:stretch>
        </p:blipFill>
        <p:spPr bwMode="auto">
          <a:xfrm>
            <a:off x="1756893" y="3611548"/>
            <a:ext cx="4186707" cy="2677671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Measuring the Properties of the QGP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0" lang="en-US" smtClean="0"/>
              <a:t>Stefan Bathe for PHENIX, QM2011</a:t>
            </a:r>
            <a:endParaRPr kumimoji="0"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F0C94032-CD4C-4C25-B0C2-CEC720522D92}" type="slidenum">
              <a:rPr kumimoji="0" lang="en-US" smtClean="0"/>
              <a:pPr/>
              <a:t>2</a:t>
            </a:fld>
            <a:endParaRPr kumimoji="0" lang="en-US" dirty="0">
              <a:solidFill>
                <a:srgbClr val="FFFFFF"/>
              </a:solidFill>
            </a:endParaRPr>
          </a:p>
        </p:txBody>
      </p:sp>
      <p:grpSp>
        <p:nvGrpSpPr>
          <p:cNvPr id="5" name="Group 57"/>
          <p:cNvGrpSpPr/>
          <p:nvPr/>
        </p:nvGrpSpPr>
        <p:grpSpPr>
          <a:xfrm>
            <a:off x="2286000" y="2362200"/>
            <a:ext cx="3581400" cy="228600"/>
            <a:chOff x="2819400" y="1905000"/>
            <a:chExt cx="3581400" cy="228600"/>
          </a:xfrm>
        </p:grpSpPr>
        <p:pic>
          <p:nvPicPr>
            <p:cNvPr id="59" name="Picture 4"/>
            <p:cNvPicPr>
              <a:picLocks noChangeAspect="1" noChangeArrowheads="1"/>
            </p:cNvPicPr>
            <p:nvPr/>
          </p:nvPicPr>
          <p:blipFill>
            <a:blip r:embed="rId2"/>
            <a:srcRect l="11685" t="33881" r="30842" b="61029"/>
            <a:stretch>
              <a:fillRect/>
            </a:stretch>
          </p:blipFill>
          <p:spPr bwMode="auto">
            <a:xfrm>
              <a:off x="2819400" y="1905000"/>
              <a:ext cx="3581400" cy="228600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</p:pic>
        <p:sp>
          <p:nvSpPr>
            <p:cNvPr id="60" name="Rectangle 59"/>
            <p:cNvSpPr/>
            <p:nvPr/>
          </p:nvSpPr>
          <p:spPr>
            <a:xfrm>
              <a:off x="2895600" y="1905000"/>
              <a:ext cx="152400" cy="228600"/>
            </a:xfrm>
            <a:prstGeom prst="rect">
              <a:avLst/>
            </a:prstGeom>
            <a:solidFill>
              <a:srgbClr val="FF993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Rectangle 60"/>
            <p:cNvSpPr/>
            <p:nvPr/>
          </p:nvSpPr>
          <p:spPr>
            <a:xfrm>
              <a:off x="2819400" y="1905000"/>
              <a:ext cx="45719" cy="2286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7" name="Group 61"/>
          <p:cNvGrpSpPr/>
          <p:nvPr/>
        </p:nvGrpSpPr>
        <p:grpSpPr>
          <a:xfrm>
            <a:off x="2286000" y="2590800"/>
            <a:ext cx="3581400" cy="228600"/>
            <a:chOff x="2819400" y="1905000"/>
            <a:chExt cx="3581400" cy="228600"/>
          </a:xfrm>
        </p:grpSpPr>
        <p:pic>
          <p:nvPicPr>
            <p:cNvPr id="63" name="Picture 4"/>
            <p:cNvPicPr>
              <a:picLocks noChangeAspect="1" noChangeArrowheads="1"/>
            </p:cNvPicPr>
            <p:nvPr/>
          </p:nvPicPr>
          <p:blipFill>
            <a:blip r:embed="rId2"/>
            <a:srcRect l="11685" t="33881" r="30842" b="61029"/>
            <a:stretch>
              <a:fillRect/>
            </a:stretch>
          </p:blipFill>
          <p:spPr bwMode="auto">
            <a:xfrm>
              <a:off x="2819400" y="1905000"/>
              <a:ext cx="3581400" cy="228600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</p:pic>
        <p:sp>
          <p:nvSpPr>
            <p:cNvPr id="64" name="Rectangle 63"/>
            <p:cNvSpPr/>
            <p:nvPr/>
          </p:nvSpPr>
          <p:spPr>
            <a:xfrm>
              <a:off x="2895600" y="1905000"/>
              <a:ext cx="152400" cy="228600"/>
            </a:xfrm>
            <a:prstGeom prst="rect">
              <a:avLst/>
            </a:prstGeom>
            <a:solidFill>
              <a:srgbClr val="FF993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Rectangle 64"/>
            <p:cNvSpPr/>
            <p:nvPr/>
          </p:nvSpPr>
          <p:spPr>
            <a:xfrm>
              <a:off x="2819400" y="1905000"/>
              <a:ext cx="45719" cy="2286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8" name="Group 65"/>
          <p:cNvGrpSpPr/>
          <p:nvPr/>
        </p:nvGrpSpPr>
        <p:grpSpPr>
          <a:xfrm>
            <a:off x="2286000" y="2819400"/>
            <a:ext cx="3581400" cy="228600"/>
            <a:chOff x="2819400" y="1905000"/>
            <a:chExt cx="3581400" cy="228600"/>
          </a:xfrm>
        </p:grpSpPr>
        <p:pic>
          <p:nvPicPr>
            <p:cNvPr id="67" name="Picture 4"/>
            <p:cNvPicPr>
              <a:picLocks noChangeAspect="1" noChangeArrowheads="1"/>
            </p:cNvPicPr>
            <p:nvPr/>
          </p:nvPicPr>
          <p:blipFill>
            <a:blip r:embed="rId2"/>
            <a:srcRect l="11685" t="33881" r="30842" b="61029"/>
            <a:stretch>
              <a:fillRect/>
            </a:stretch>
          </p:blipFill>
          <p:spPr bwMode="auto">
            <a:xfrm>
              <a:off x="2819400" y="1905000"/>
              <a:ext cx="3581400" cy="228600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</p:pic>
        <p:sp>
          <p:nvSpPr>
            <p:cNvPr id="68" name="Rectangle 67"/>
            <p:cNvSpPr/>
            <p:nvPr/>
          </p:nvSpPr>
          <p:spPr>
            <a:xfrm>
              <a:off x="2895600" y="1905000"/>
              <a:ext cx="152400" cy="228600"/>
            </a:xfrm>
            <a:prstGeom prst="rect">
              <a:avLst/>
            </a:prstGeom>
            <a:solidFill>
              <a:srgbClr val="FF993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Rectangle 68"/>
            <p:cNvSpPr/>
            <p:nvPr/>
          </p:nvSpPr>
          <p:spPr>
            <a:xfrm>
              <a:off x="2819400" y="1905000"/>
              <a:ext cx="45719" cy="2286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9" name="Group 69"/>
          <p:cNvGrpSpPr/>
          <p:nvPr/>
        </p:nvGrpSpPr>
        <p:grpSpPr>
          <a:xfrm>
            <a:off x="2286000" y="3048000"/>
            <a:ext cx="3581400" cy="228600"/>
            <a:chOff x="2819400" y="1905000"/>
            <a:chExt cx="3581400" cy="228600"/>
          </a:xfrm>
        </p:grpSpPr>
        <p:pic>
          <p:nvPicPr>
            <p:cNvPr id="71" name="Picture 4"/>
            <p:cNvPicPr>
              <a:picLocks noChangeAspect="1" noChangeArrowheads="1"/>
            </p:cNvPicPr>
            <p:nvPr/>
          </p:nvPicPr>
          <p:blipFill>
            <a:blip r:embed="rId2"/>
            <a:srcRect l="11685" t="33881" r="30842" b="61029"/>
            <a:stretch>
              <a:fillRect/>
            </a:stretch>
          </p:blipFill>
          <p:spPr bwMode="auto">
            <a:xfrm>
              <a:off x="2819400" y="1905000"/>
              <a:ext cx="3581400" cy="228600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</p:pic>
        <p:sp>
          <p:nvSpPr>
            <p:cNvPr id="72" name="Rectangle 71"/>
            <p:cNvSpPr/>
            <p:nvPr/>
          </p:nvSpPr>
          <p:spPr>
            <a:xfrm>
              <a:off x="2895600" y="1905000"/>
              <a:ext cx="152400" cy="228600"/>
            </a:xfrm>
            <a:prstGeom prst="rect">
              <a:avLst/>
            </a:prstGeom>
            <a:solidFill>
              <a:srgbClr val="FF993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Rectangle 72"/>
            <p:cNvSpPr/>
            <p:nvPr/>
          </p:nvSpPr>
          <p:spPr>
            <a:xfrm>
              <a:off x="2819400" y="1905000"/>
              <a:ext cx="45719" cy="2286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0" name="Group 73"/>
          <p:cNvGrpSpPr/>
          <p:nvPr/>
        </p:nvGrpSpPr>
        <p:grpSpPr>
          <a:xfrm>
            <a:off x="2286000" y="3276600"/>
            <a:ext cx="3581400" cy="228600"/>
            <a:chOff x="2819400" y="1905000"/>
            <a:chExt cx="3581400" cy="228600"/>
          </a:xfrm>
        </p:grpSpPr>
        <p:pic>
          <p:nvPicPr>
            <p:cNvPr id="76" name="Picture 4"/>
            <p:cNvPicPr>
              <a:picLocks noChangeAspect="1" noChangeArrowheads="1"/>
            </p:cNvPicPr>
            <p:nvPr/>
          </p:nvPicPr>
          <p:blipFill>
            <a:blip r:embed="rId2"/>
            <a:srcRect l="11685" t="33881" r="30842" b="61029"/>
            <a:stretch>
              <a:fillRect/>
            </a:stretch>
          </p:blipFill>
          <p:spPr bwMode="auto">
            <a:xfrm>
              <a:off x="2819400" y="1905000"/>
              <a:ext cx="3581400" cy="228600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</p:pic>
        <p:sp>
          <p:nvSpPr>
            <p:cNvPr id="77" name="Rectangle 76"/>
            <p:cNvSpPr/>
            <p:nvPr/>
          </p:nvSpPr>
          <p:spPr>
            <a:xfrm>
              <a:off x="2895600" y="1905000"/>
              <a:ext cx="152400" cy="228600"/>
            </a:xfrm>
            <a:prstGeom prst="rect">
              <a:avLst/>
            </a:prstGeom>
            <a:solidFill>
              <a:srgbClr val="FF993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8" name="Rectangle 77"/>
            <p:cNvSpPr/>
            <p:nvPr/>
          </p:nvSpPr>
          <p:spPr>
            <a:xfrm>
              <a:off x="2819400" y="1905000"/>
              <a:ext cx="45719" cy="2286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1" name="Group 78"/>
          <p:cNvGrpSpPr/>
          <p:nvPr/>
        </p:nvGrpSpPr>
        <p:grpSpPr>
          <a:xfrm>
            <a:off x="2286000" y="3505200"/>
            <a:ext cx="3581400" cy="228600"/>
            <a:chOff x="2819400" y="1905000"/>
            <a:chExt cx="3581400" cy="228600"/>
          </a:xfrm>
        </p:grpSpPr>
        <p:pic>
          <p:nvPicPr>
            <p:cNvPr id="80" name="Picture 4"/>
            <p:cNvPicPr>
              <a:picLocks noChangeAspect="1" noChangeArrowheads="1"/>
            </p:cNvPicPr>
            <p:nvPr/>
          </p:nvPicPr>
          <p:blipFill>
            <a:blip r:embed="rId2"/>
            <a:srcRect l="11685" t="33881" r="30842" b="61029"/>
            <a:stretch>
              <a:fillRect/>
            </a:stretch>
          </p:blipFill>
          <p:spPr bwMode="auto">
            <a:xfrm>
              <a:off x="2819400" y="1905000"/>
              <a:ext cx="3581400" cy="228600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</p:pic>
        <p:sp>
          <p:nvSpPr>
            <p:cNvPr id="81" name="Rectangle 80"/>
            <p:cNvSpPr/>
            <p:nvPr/>
          </p:nvSpPr>
          <p:spPr>
            <a:xfrm>
              <a:off x="2895600" y="1905000"/>
              <a:ext cx="152400" cy="228600"/>
            </a:xfrm>
            <a:prstGeom prst="rect">
              <a:avLst/>
            </a:prstGeom>
            <a:solidFill>
              <a:srgbClr val="FF993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2" name="Rectangle 81"/>
            <p:cNvSpPr/>
            <p:nvPr/>
          </p:nvSpPr>
          <p:spPr>
            <a:xfrm>
              <a:off x="2819400" y="1905000"/>
              <a:ext cx="45719" cy="2286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85" name="TextBox 84"/>
          <p:cNvSpPr txBox="1"/>
          <p:nvPr/>
        </p:nvSpPr>
        <p:spPr>
          <a:xfrm>
            <a:off x="169540" y="2662535"/>
            <a:ext cx="973459" cy="461665"/>
          </a:xfrm>
          <a:prstGeom prst="rect">
            <a:avLst/>
          </a:prstGeom>
          <a:solidFill>
            <a:schemeClr val="tx2">
              <a:lumMod val="10000"/>
              <a:lumOff val="9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400" i="1" dirty="0" smtClean="0">
                <a:solidFill>
                  <a:srgbClr val="C00000"/>
                </a:solidFill>
              </a:rPr>
              <a:t>T</a:t>
            </a:r>
            <a:r>
              <a:rPr lang="en-US" sz="2400" i="1" baseline="-25000" dirty="0" smtClean="0">
                <a:solidFill>
                  <a:srgbClr val="C00000"/>
                </a:solidFill>
              </a:rPr>
              <a:t>i</a:t>
            </a:r>
            <a:r>
              <a:rPr lang="en-US" sz="2400" dirty="0" smtClean="0">
                <a:solidFill>
                  <a:srgbClr val="C00000"/>
                </a:solidFill>
              </a:rPr>
              <a:t> </a:t>
            </a:r>
            <a:endParaRPr lang="en-US" sz="2400" dirty="0">
              <a:solidFill>
                <a:srgbClr val="C00000"/>
              </a:solidFill>
            </a:endParaRPr>
          </a:p>
        </p:txBody>
      </p:sp>
      <p:cxnSp>
        <p:nvCxnSpPr>
          <p:cNvPr id="86" name="Straight Arrow Connector 85"/>
          <p:cNvCxnSpPr>
            <a:endCxn id="64" idx="0"/>
          </p:cNvCxnSpPr>
          <p:nvPr/>
        </p:nvCxnSpPr>
        <p:spPr>
          <a:xfrm>
            <a:off x="1143000" y="2438400"/>
            <a:ext cx="1295400" cy="152400"/>
          </a:xfrm>
          <a:prstGeom prst="straightConnector1">
            <a:avLst/>
          </a:prstGeom>
          <a:ln w="254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7" name="TextBox 86"/>
          <p:cNvSpPr txBox="1"/>
          <p:nvPr/>
        </p:nvSpPr>
        <p:spPr>
          <a:xfrm>
            <a:off x="195305" y="2133600"/>
            <a:ext cx="947695" cy="461665"/>
          </a:xfrm>
          <a:prstGeom prst="rect">
            <a:avLst/>
          </a:prstGeom>
          <a:solidFill>
            <a:schemeClr val="tx2">
              <a:lumMod val="10000"/>
              <a:lumOff val="9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400" i="1" dirty="0" smtClean="0">
                <a:solidFill>
                  <a:srgbClr val="C00000"/>
                </a:solidFill>
                <a:sym typeface="Symbol"/>
              </a:rPr>
              <a:t> </a:t>
            </a:r>
            <a:r>
              <a:rPr lang="en-US" sz="2400" dirty="0" smtClean="0">
                <a:solidFill>
                  <a:srgbClr val="C00000"/>
                </a:solidFill>
              </a:rPr>
              <a:t> </a:t>
            </a:r>
            <a:endParaRPr lang="en-US" sz="2400" dirty="0">
              <a:solidFill>
                <a:srgbClr val="C00000"/>
              </a:solidFill>
            </a:endParaRPr>
          </a:p>
        </p:txBody>
      </p:sp>
      <p:sp>
        <p:nvSpPr>
          <p:cNvPr id="89" name="TextBox 88"/>
          <p:cNvSpPr txBox="1"/>
          <p:nvPr/>
        </p:nvSpPr>
        <p:spPr>
          <a:xfrm>
            <a:off x="6411645" y="2662535"/>
            <a:ext cx="2275155" cy="461665"/>
          </a:xfrm>
          <a:prstGeom prst="rect">
            <a:avLst/>
          </a:prstGeom>
          <a:solidFill>
            <a:schemeClr val="tx2">
              <a:lumMod val="10000"/>
              <a:lumOff val="9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400" i="1" dirty="0" smtClean="0">
                <a:solidFill>
                  <a:schemeClr val="accent3"/>
                </a:solidFill>
                <a:sym typeface="Symbol"/>
              </a:rPr>
              <a:t></a:t>
            </a:r>
            <a:r>
              <a:rPr lang="en-US" sz="2400" dirty="0" smtClean="0">
                <a:solidFill>
                  <a:schemeClr val="accent3"/>
                </a:solidFill>
              </a:rPr>
              <a:t>/</a:t>
            </a:r>
            <a:r>
              <a:rPr lang="en-US" sz="2400" i="1" dirty="0" smtClean="0">
                <a:solidFill>
                  <a:schemeClr val="accent3"/>
                </a:solidFill>
              </a:rPr>
              <a:t>s</a:t>
            </a:r>
            <a:endParaRPr lang="en-US" sz="2400" dirty="0"/>
          </a:p>
        </p:txBody>
      </p:sp>
      <p:sp>
        <p:nvSpPr>
          <p:cNvPr id="90" name="TextBox 89"/>
          <p:cNvSpPr txBox="1"/>
          <p:nvPr/>
        </p:nvSpPr>
        <p:spPr>
          <a:xfrm>
            <a:off x="6400800" y="3195935"/>
            <a:ext cx="2333588" cy="461665"/>
          </a:xfrm>
          <a:prstGeom prst="rect">
            <a:avLst/>
          </a:prstGeom>
          <a:solidFill>
            <a:schemeClr val="tx2">
              <a:lumMod val="10000"/>
              <a:lumOff val="9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400" dirty="0" err="1" smtClean="0">
                <a:solidFill>
                  <a:schemeClr val="accent3"/>
                </a:solidFill>
              </a:rPr>
              <a:t>d</a:t>
            </a:r>
            <a:r>
              <a:rPr lang="en-US" sz="2400" i="1" dirty="0" err="1" smtClean="0">
                <a:solidFill>
                  <a:schemeClr val="accent3"/>
                </a:solidFill>
              </a:rPr>
              <a:t>E</a:t>
            </a:r>
            <a:r>
              <a:rPr lang="en-US" sz="2400" dirty="0" smtClean="0">
                <a:solidFill>
                  <a:schemeClr val="accent3"/>
                </a:solidFill>
              </a:rPr>
              <a:t>/</a:t>
            </a:r>
            <a:r>
              <a:rPr lang="en-US" sz="2400" dirty="0" err="1" smtClean="0">
                <a:solidFill>
                  <a:schemeClr val="accent3"/>
                </a:solidFill>
              </a:rPr>
              <a:t>d</a:t>
            </a:r>
            <a:r>
              <a:rPr lang="en-US" sz="2400" i="1" dirty="0" err="1" smtClean="0">
                <a:solidFill>
                  <a:schemeClr val="accent3"/>
                </a:solidFill>
              </a:rPr>
              <a:t>x</a:t>
            </a:r>
            <a:r>
              <a:rPr lang="en-US" sz="2400" i="1" dirty="0" smtClean="0">
                <a:solidFill>
                  <a:schemeClr val="accent3"/>
                </a:solidFill>
              </a:rPr>
              <a:t> </a:t>
            </a:r>
            <a:endParaRPr lang="en-US" sz="2400" dirty="0" smtClean="0"/>
          </a:p>
        </p:txBody>
      </p:sp>
      <p:cxnSp>
        <p:nvCxnSpPr>
          <p:cNvPr id="91" name="Straight Arrow Connector 90"/>
          <p:cNvCxnSpPr/>
          <p:nvPr/>
        </p:nvCxnSpPr>
        <p:spPr>
          <a:xfrm rot="10800000">
            <a:off x="2863528" y="2286000"/>
            <a:ext cx="1371598" cy="1588"/>
          </a:xfrm>
          <a:prstGeom prst="straightConnector1">
            <a:avLst/>
          </a:prstGeom>
          <a:ln w="25400">
            <a:solidFill>
              <a:schemeClr val="accent3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4" name="TextBox 93"/>
          <p:cNvSpPr txBox="1"/>
          <p:nvPr/>
        </p:nvSpPr>
        <p:spPr>
          <a:xfrm>
            <a:off x="152400" y="3207603"/>
            <a:ext cx="1020857" cy="830997"/>
          </a:xfrm>
          <a:prstGeom prst="rect">
            <a:avLst/>
          </a:prstGeom>
          <a:solidFill>
            <a:schemeClr val="tx2">
              <a:lumMod val="10000"/>
              <a:lumOff val="9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C00000"/>
                </a:solidFill>
              </a:rPr>
              <a:t>CNM</a:t>
            </a:r>
          </a:p>
          <a:p>
            <a:r>
              <a:rPr lang="en-US" sz="2400" dirty="0" smtClean="0">
                <a:solidFill>
                  <a:srgbClr val="C00000"/>
                </a:solidFill>
              </a:rPr>
              <a:t>effects</a:t>
            </a:r>
          </a:p>
        </p:txBody>
      </p:sp>
      <p:cxnSp>
        <p:nvCxnSpPr>
          <p:cNvPr id="95" name="Straight Arrow Connector 94"/>
          <p:cNvCxnSpPr>
            <a:endCxn id="68" idx="2"/>
          </p:cNvCxnSpPr>
          <p:nvPr/>
        </p:nvCxnSpPr>
        <p:spPr>
          <a:xfrm flipV="1">
            <a:off x="1143000" y="3048000"/>
            <a:ext cx="1295400" cy="381000"/>
          </a:xfrm>
          <a:prstGeom prst="straightConnector1">
            <a:avLst/>
          </a:prstGeom>
          <a:ln w="254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6" name="Straight Arrow Connector 95"/>
          <p:cNvCxnSpPr>
            <a:endCxn id="68" idx="0"/>
          </p:cNvCxnSpPr>
          <p:nvPr/>
        </p:nvCxnSpPr>
        <p:spPr>
          <a:xfrm>
            <a:off x="1143000" y="2819400"/>
            <a:ext cx="1295400" cy="1588"/>
          </a:xfrm>
          <a:prstGeom prst="straightConnector1">
            <a:avLst/>
          </a:prstGeom>
          <a:ln w="254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7" name="TextBox 96"/>
          <p:cNvSpPr txBox="1"/>
          <p:nvPr/>
        </p:nvSpPr>
        <p:spPr>
          <a:xfrm>
            <a:off x="199943" y="1534180"/>
            <a:ext cx="178125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Conditions</a:t>
            </a:r>
            <a:endParaRPr lang="en-US" sz="2800" dirty="0"/>
          </a:p>
        </p:txBody>
      </p:sp>
      <p:sp>
        <p:nvSpPr>
          <p:cNvPr id="98" name="TextBox 97"/>
          <p:cNvSpPr txBox="1"/>
          <p:nvPr/>
        </p:nvSpPr>
        <p:spPr>
          <a:xfrm>
            <a:off x="6308870" y="1534180"/>
            <a:ext cx="169213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Properties</a:t>
            </a:r>
            <a:endParaRPr lang="en-US" sz="2800" dirty="0"/>
          </a:p>
        </p:txBody>
      </p:sp>
      <p:sp>
        <p:nvSpPr>
          <p:cNvPr id="99" name="Right Arrow 98"/>
          <p:cNvSpPr/>
          <p:nvPr/>
        </p:nvSpPr>
        <p:spPr>
          <a:xfrm>
            <a:off x="2133600" y="1676400"/>
            <a:ext cx="4038600" cy="228600"/>
          </a:xfrm>
          <a:prstGeom prst="rightArrow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0" name="Picture 4"/>
          <p:cNvPicPr>
            <a:picLocks noChangeAspect="1" noChangeArrowheads="1"/>
          </p:cNvPicPr>
          <p:nvPr/>
        </p:nvPicPr>
        <p:blipFill>
          <a:blip r:embed="rId2"/>
          <a:srcRect l="11616" t="31512" r="30911" b="65094"/>
          <a:stretch>
            <a:fillRect/>
          </a:stretch>
        </p:blipFill>
        <p:spPr bwMode="auto">
          <a:xfrm>
            <a:off x="2286000" y="2209800"/>
            <a:ext cx="3581400" cy="1524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sp>
        <p:nvSpPr>
          <p:cNvPr id="84" name="Up Arrow 83"/>
          <p:cNvSpPr/>
          <p:nvPr/>
        </p:nvSpPr>
        <p:spPr>
          <a:xfrm>
            <a:off x="2438400" y="2286000"/>
            <a:ext cx="228600" cy="1143000"/>
          </a:xfrm>
          <a:prstGeom prst="upArrow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88" name="TextBox 87"/>
          <p:cNvSpPr txBox="1"/>
          <p:nvPr/>
        </p:nvSpPr>
        <p:spPr>
          <a:xfrm>
            <a:off x="6390235" y="2129135"/>
            <a:ext cx="2296566" cy="461665"/>
          </a:xfrm>
          <a:prstGeom prst="rect">
            <a:avLst/>
          </a:prstGeom>
          <a:solidFill>
            <a:schemeClr val="tx2">
              <a:lumMod val="10000"/>
              <a:lumOff val="9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chemeClr val="accent3"/>
                </a:solidFill>
              </a:rPr>
              <a:t>Screening length </a:t>
            </a:r>
            <a:endParaRPr lang="en-US" sz="2400" dirty="0" smtClean="0"/>
          </a:p>
        </p:txBody>
      </p:sp>
      <p:cxnSp>
        <p:nvCxnSpPr>
          <p:cNvPr id="101" name="Straight Arrow Connector 100"/>
          <p:cNvCxnSpPr/>
          <p:nvPr/>
        </p:nvCxnSpPr>
        <p:spPr>
          <a:xfrm rot="10800000" flipV="1">
            <a:off x="2667000" y="2362200"/>
            <a:ext cx="3657600" cy="228600"/>
          </a:xfrm>
          <a:prstGeom prst="straightConnector1">
            <a:avLst/>
          </a:prstGeom>
          <a:ln w="25400">
            <a:solidFill>
              <a:schemeClr val="accent3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0" name="TextBox 109"/>
          <p:cNvSpPr txBox="1"/>
          <p:nvPr/>
        </p:nvSpPr>
        <p:spPr>
          <a:xfrm>
            <a:off x="152400" y="4122003"/>
            <a:ext cx="990600" cy="830997"/>
          </a:xfrm>
          <a:prstGeom prst="rect">
            <a:avLst/>
          </a:prstGeom>
          <a:solidFill>
            <a:schemeClr val="tx2">
              <a:lumMod val="10000"/>
              <a:lumOff val="9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C00000"/>
                </a:solidFill>
              </a:rPr>
              <a:t>Initial </a:t>
            </a:r>
          </a:p>
          <a:p>
            <a:r>
              <a:rPr lang="en-US" sz="2400" dirty="0" smtClean="0">
                <a:solidFill>
                  <a:srgbClr val="C00000"/>
                </a:solidFill>
              </a:rPr>
              <a:t>State</a:t>
            </a:r>
          </a:p>
        </p:txBody>
      </p:sp>
      <p:cxnSp>
        <p:nvCxnSpPr>
          <p:cNvPr id="111" name="Straight Arrow Connector 110"/>
          <p:cNvCxnSpPr>
            <a:endCxn id="72" idx="2"/>
          </p:cNvCxnSpPr>
          <p:nvPr/>
        </p:nvCxnSpPr>
        <p:spPr>
          <a:xfrm flipV="1">
            <a:off x="1143000" y="3276600"/>
            <a:ext cx="1295400" cy="1066800"/>
          </a:xfrm>
          <a:prstGeom prst="straightConnector1">
            <a:avLst/>
          </a:prstGeom>
          <a:ln w="254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2" name="Straight Arrow Connector 121"/>
          <p:cNvCxnSpPr/>
          <p:nvPr/>
        </p:nvCxnSpPr>
        <p:spPr>
          <a:xfrm rot="10800000">
            <a:off x="2667000" y="2819400"/>
            <a:ext cx="3657600" cy="2"/>
          </a:xfrm>
          <a:prstGeom prst="straightConnector1">
            <a:avLst/>
          </a:prstGeom>
          <a:ln w="25400">
            <a:solidFill>
              <a:schemeClr val="accent3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3" name="Straight Arrow Connector 122"/>
          <p:cNvCxnSpPr/>
          <p:nvPr/>
        </p:nvCxnSpPr>
        <p:spPr>
          <a:xfrm rot="10800000">
            <a:off x="2667000" y="3048000"/>
            <a:ext cx="3657600" cy="304800"/>
          </a:xfrm>
          <a:prstGeom prst="straightConnector1">
            <a:avLst/>
          </a:prstGeom>
          <a:ln w="25400">
            <a:solidFill>
              <a:schemeClr val="accent3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0" lang="en-US" smtClean="0"/>
              <a:t>Stefan Bathe for PHENIX, QM2011</a:t>
            </a:r>
            <a:endParaRPr kumimoji="0"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F0C94032-CD4C-4C25-B0C2-CEC720522D92}" type="slidenum">
              <a:rPr kumimoji="0" lang="en-US" smtClean="0"/>
              <a:pPr/>
              <a:t>20</a:t>
            </a:fld>
            <a:endParaRPr kumimoji="0" lang="en-US" dirty="0">
              <a:solidFill>
                <a:srgbClr val="FFFFFF"/>
              </a:solidFill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2400" y="1600200"/>
            <a:ext cx="5888038" cy="2919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aphicFrame>
        <p:nvGraphicFramePr>
          <p:cNvPr id="7" name="Object 5"/>
          <p:cNvGraphicFramePr>
            <a:graphicFrameLocks noChangeAspect="1"/>
          </p:cNvGraphicFramePr>
          <p:nvPr/>
        </p:nvGraphicFramePr>
        <p:xfrm>
          <a:off x="228600" y="5221439"/>
          <a:ext cx="4038600" cy="798361"/>
        </p:xfrm>
        <a:graphic>
          <a:graphicData uri="http://schemas.openxmlformats.org/presentationml/2006/ole">
            <p:oleObj spid="_x0000_s244738" name="Equation" r:id="rId4" imgW="2247840" imgH="444240" progId="Equation.3">
              <p:embed/>
            </p:oleObj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1295400" y="4724400"/>
            <a:ext cx="186551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Pocket formula:</a:t>
            </a:r>
            <a:endParaRPr lang="en-US" sz="2000" dirty="0"/>
          </a:p>
        </p:txBody>
      </p:sp>
      <p:sp>
        <p:nvSpPr>
          <p:cNvPr id="9" name="TextBox 8"/>
          <p:cNvSpPr txBox="1"/>
          <p:nvPr/>
        </p:nvSpPr>
        <p:spPr>
          <a:xfrm>
            <a:off x="6400800" y="3352800"/>
            <a:ext cx="2209800" cy="1200329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new </a:t>
            </a:r>
            <a:r>
              <a:rPr lang="en-US" sz="2400" dirty="0" smtClean="0"/>
              <a:t>f</a:t>
            </a:r>
            <a:r>
              <a:rPr lang="en-US" sz="2400" dirty="0" smtClean="0"/>
              <a:t>orward </a:t>
            </a:r>
          </a:p>
          <a:p>
            <a:r>
              <a:rPr lang="en-US" sz="2400" dirty="0" smtClean="0"/>
              <a:t>EM calorimeter</a:t>
            </a:r>
          </a:p>
          <a:p>
            <a:r>
              <a:rPr lang="en-US" sz="2400" dirty="0" smtClean="0">
                <a:latin typeface="Symbol" pitchFamily="18" charset="2"/>
              </a:rPr>
              <a:t>|h|</a:t>
            </a:r>
            <a:r>
              <a:rPr lang="en-US" sz="2400" dirty="0" smtClean="0"/>
              <a:t> = 3.0-3.8</a:t>
            </a:r>
            <a:endParaRPr lang="en-US" sz="2400" dirty="0"/>
          </a:p>
        </p:txBody>
      </p:sp>
      <p:graphicFrame>
        <p:nvGraphicFramePr>
          <p:cNvPr id="244739" name="Object 18"/>
          <p:cNvGraphicFramePr>
            <a:graphicFrameLocks noChangeAspect="1"/>
          </p:cNvGraphicFramePr>
          <p:nvPr/>
        </p:nvGraphicFramePr>
        <p:xfrm>
          <a:off x="5943600" y="5410200"/>
          <a:ext cx="2971800" cy="838200"/>
        </p:xfrm>
        <a:graphic>
          <a:graphicData uri="http://schemas.openxmlformats.org/presentationml/2006/ole">
            <p:oleObj spid="_x0000_s244739" name="Equation" r:id="rId5" imgW="1447560" imgH="469800" progId="Equation.3">
              <p:embed/>
            </p:oleObj>
          </a:graphicData>
        </a:graphic>
      </p:graphicFrame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990600"/>
          </a:xfrm>
        </p:spPr>
        <p:txBody>
          <a:bodyPr>
            <a:normAutofit/>
          </a:bodyPr>
          <a:lstStyle/>
          <a:p>
            <a:r>
              <a:rPr lang="en-US" dirty="0" smtClean="0"/>
              <a:t>Forward </a:t>
            </a:r>
            <a:r>
              <a:rPr lang="en-US" dirty="0" err="1" smtClean="0"/>
              <a:t>di-hadron</a:t>
            </a:r>
            <a:r>
              <a:rPr lang="en-US" dirty="0" smtClean="0"/>
              <a:t> </a:t>
            </a:r>
            <a:r>
              <a:rPr lang="en-US" dirty="0" smtClean="0"/>
              <a:t>correlations</a:t>
            </a:r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5801970" y="2514600"/>
            <a:ext cx="326583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Color Glass Condensate?</a:t>
            </a:r>
            <a:endParaRPr lang="en-US" sz="2400" dirty="0"/>
          </a:p>
        </p:txBody>
      </p:sp>
      <p:sp>
        <p:nvSpPr>
          <p:cNvPr id="15" name="Right Arrow 14"/>
          <p:cNvSpPr/>
          <p:nvPr/>
        </p:nvSpPr>
        <p:spPr>
          <a:xfrm rot="2100000">
            <a:off x="4159688" y="4947734"/>
            <a:ext cx="1828800" cy="685800"/>
          </a:xfrm>
          <a:prstGeom prst="rightArrow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ight Arrow 15"/>
          <p:cNvSpPr/>
          <p:nvPr/>
        </p:nvSpPr>
        <p:spPr>
          <a:xfrm>
            <a:off x="8001000" y="6400800"/>
            <a:ext cx="990600" cy="228600"/>
          </a:xfrm>
          <a:prstGeom prst="rightArrow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0" lang="en-US" dirty="0" smtClean="0"/>
              <a:t>Stefan Bathe for PHENIX, QM2011</a:t>
            </a:r>
            <a:endParaRPr kumimoji="0"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F0C94032-CD4C-4C25-B0C2-CEC720522D92}" type="slidenum">
              <a:rPr kumimoji="0" lang="en-US" smtClean="0"/>
              <a:pPr/>
              <a:t>21</a:t>
            </a:fld>
            <a:endParaRPr kumimoji="0" lang="en-US" dirty="0">
              <a:solidFill>
                <a:srgbClr val="FFFFFF"/>
              </a:solidFill>
            </a:endParaRPr>
          </a:p>
        </p:txBody>
      </p:sp>
      <p:grpSp>
        <p:nvGrpSpPr>
          <p:cNvPr id="5" name="Group 15"/>
          <p:cNvGrpSpPr/>
          <p:nvPr/>
        </p:nvGrpSpPr>
        <p:grpSpPr>
          <a:xfrm>
            <a:off x="1828800" y="1676400"/>
            <a:ext cx="6934200" cy="3613150"/>
            <a:chOff x="762000" y="990600"/>
            <a:chExt cx="6934200" cy="3613150"/>
          </a:xfrm>
        </p:grpSpPr>
        <p:pic>
          <p:nvPicPr>
            <p:cNvPr id="12" name="Picture 7"/>
            <p:cNvPicPr>
              <a:picLocks noChangeAspect="1" noChangeArrowheads="1"/>
            </p:cNvPicPr>
            <p:nvPr/>
          </p:nvPicPr>
          <p:blipFill>
            <a:blip r:embed="rId2"/>
            <a:srcRect r="9019"/>
            <a:stretch>
              <a:fillRect/>
            </a:stretch>
          </p:blipFill>
          <p:spPr bwMode="auto">
            <a:xfrm>
              <a:off x="762000" y="990600"/>
              <a:ext cx="6934200" cy="36131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13" name="Rectangle 20"/>
            <p:cNvSpPr>
              <a:spLocks noChangeArrowheads="1"/>
            </p:cNvSpPr>
            <p:nvPr/>
          </p:nvSpPr>
          <p:spPr bwMode="auto">
            <a:xfrm>
              <a:off x="3200400" y="2895600"/>
              <a:ext cx="1752600" cy="1219200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" name="Rectangle 21"/>
            <p:cNvSpPr>
              <a:spLocks noChangeArrowheads="1"/>
            </p:cNvSpPr>
            <p:nvPr/>
          </p:nvSpPr>
          <p:spPr bwMode="auto">
            <a:xfrm>
              <a:off x="5638800" y="2971800"/>
              <a:ext cx="1752600" cy="1143000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8" name="TextBox 17"/>
          <p:cNvSpPr txBox="1"/>
          <p:nvPr/>
        </p:nvSpPr>
        <p:spPr>
          <a:xfrm>
            <a:off x="4572000" y="2819400"/>
            <a:ext cx="128669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rgbClr val="FF0000"/>
                </a:solidFill>
              </a:rPr>
              <a:t>peripheral</a:t>
            </a:r>
            <a:endParaRPr lang="en-US" sz="2000" b="1" dirty="0">
              <a:solidFill>
                <a:srgbClr val="FF0000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4800600" y="3581400"/>
            <a:ext cx="92044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/>
              <a:t>central</a:t>
            </a:r>
            <a:endParaRPr lang="en-US" sz="2000" b="1" dirty="0"/>
          </a:p>
        </p:txBody>
      </p:sp>
      <p:sp>
        <p:nvSpPr>
          <p:cNvPr id="20" name="TextBox 19"/>
          <p:cNvSpPr txBox="1"/>
          <p:nvPr/>
        </p:nvSpPr>
        <p:spPr>
          <a:xfrm rot="16200000">
            <a:off x="1000134" y="1892673"/>
            <a:ext cx="1361463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Di-</a:t>
            </a:r>
            <a:r>
              <a:rPr lang="en-US" dirty="0" err="1" smtClean="0"/>
              <a:t>hadron</a:t>
            </a:r>
            <a:endParaRPr lang="en-US" dirty="0" smtClean="0"/>
          </a:p>
          <a:p>
            <a:r>
              <a:rPr lang="en-US" dirty="0" smtClean="0"/>
              <a:t> suppression</a:t>
            </a:r>
          </a:p>
          <a:p>
            <a:r>
              <a:rPr lang="en-US" dirty="0" smtClean="0"/>
              <a:t>factor</a:t>
            </a:r>
            <a:endParaRPr lang="en-US" dirty="0"/>
          </a:p>
        </p:txBody>
      </p:sp>
      <p:sp>
        <p:nvSpPr>
          <p:cNvPr id="24" name="Rectangle 23"/>
          <p:cNvSpPr/>
          <p:nvPr/>
        </p:nvSpPr>
        <p:spPr>
          <a:xfrm>
            <a:off x="2819400" y="3429000"/>
            <a:ext cx="1295400" cy="1371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/>
          <p:cNvSpPr/>
          <p:nvPr/>
        </p:nvSpPr>
        <p:spPr>
          <a:xfrm>
            <a:off x="5791200" y="3276600"/>
            <a:ext cx="1295400" cy="1371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/>
          <p:cNvSpPr/>
          <p:nvPr/>
        </p:nvSpPr>
        <p:spPr>
          <a:xfrm>
            <a:off x="4572000" y="3276600"/>
            <a:ext cx="1295400" cy="1371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/>
          <p:cNvSpPr/>
          <p:nvPr/>
        </p:nvSpPr>
        <p:spPr>
          <a:xfrm>
            <a:off x="7315200" y="3276600"/>
            <a:ext cx="1295400" cy="1371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27"/>
          <p:cNvSpPr/>
          <p:nvPr/>
        </p:nvSpPr>
        <p:spPr>
          <a:xfrm>
            <a:off x="3657600" y="3276600"/>
            <a:ext cx="1295400" cy="1371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/>
          <p:cNvSpPr/>
          <p:nvPr/>
        </p:nvSpPr>
        <p:spPr>
          <a:xfrm>
            <a:off x="3886200" y="2971800"/>
            <a:ext cx="609600" cy="1371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/>
          <p:cNvSpPr/>
          <p:nvPr/>
        </p:nvSpPr>
        <p:spPr>
          <a:xfrm>
            <a:off x="6477000" y="3124200"/>
            <a:ext cx="1066800" cy="1371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ectangle 30"/>
          <p:cNvSpPr/>
          <p:nvPr/>
        </p:nvSpPr>
        <p:spPr>
          <a:xfrm>
            <a:off x="7696200" y="3124200"/>
            <a:ext cx="533400" cy="1371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Rectangle 31"/>
          <p:cNvSpPr/>
          <p:nvPr/>
        </p:nvSpPr>
        <p:spPr>
          <a:xfrm>
            <a:off x="7848600" y="3048000"/>
            <a:ext cx="152400" cy="1371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Rectangle 32"/>
          <p:cNvSpPr/>
          <p:nvPr/>
        </p:nvSpPr>
        <p:spPr>
          <a:xfrm>
            <a:off x="8153400" y="2971800"/>
            <a:ext cx="152400" cy="1371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Rectangle 33"/>
          <p:cNvSpPr/>
          <p:nvPr/>
        </p:nvSpPr>
        <p:spPr>
          <a:xfrm flipH="1">
            <a:off x="8427719" y="2971800"/>
            <a:ext cx="106681" cy="1371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Rectangle 34"/>
          <p:cNvSpPr/>
          <p:nvPr/>
        </p:nvSpPr>
        <p:spPr>
          <a:xfrm>
            <a:off x="8458200" y="3200400"/>
            <a:ext cx="152400" cy="1371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Left Arrow 36"/>
          <p:cNvSpPr/>
          <p:nvPr/>
        </p:nvSpPr>
        <p:spPr>
          <a:xfrm>
            <a:off x="4343400" y="3962400"/>
            <a:ext cx="1905000" cy="685800"/>
          </a:xfrm>
          <a:prstGeom prst="leftArrow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TextBox 37"/>
          <p:cNvSpPr txBox="1"/>
          <p:nvPr/>
        </p:nvSpPr>
        <p:spPr>
          <a:xfrm>
            <a:off x="4876800" y="4126468"/>
            <a:ext cx="10454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s</a:t>
            </a:r>
            <a:r>
              <a:rPr lang="en-US" b="1" dirty="0" smtClean="0"/>
              <a:t>maller </a:t>
            </a:r>
            <a:r>
              <a:rPr lang="en-US" b="1" i="1" dirty="0" smtClean="0"/>
              <a:t>x</a:t>
            </a:r>
            <a:endParaRPr lang="en-US" b="1" i="1" dirty="0"/>
          </a:p>
        </p:txBody>
      </p:sp>
      <p:sp>
        <p:nvSpPr>
          <p:cNvPr id="41" name="Title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9906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Initial state low-x gluon suppression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Initial state low-x gluon suppression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0" lang="en-US" smtClean="0"/>
              <a:t>Stefan Bathe for PHENIX, QM2011</a:t>
            </a:r>
            <a:endParaRPr kumimoji="0"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F0C94032-CD4C-4C25-B0C2-CEC720522D92}" type="slidenum">
              <a:rPr kumimoji="0" lang="en-US" smtClean="0"/>
              <a:pPr/>
              <a:t>22</a:t>
            </a:fld>
            <a:endParaRPr kumimoji="0" lang="en-US" dirty="0">
              <a:solidFill>
                <a:srgbClr val="FFFFFF"/>
              </a:solidFill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sz="quarter" idx="1"/>
          </p:nvPr>
        </p:nvSpPr>
        <p:spPr>
          <a:xfrm>
            <a:off x="3352800" y="5334000"/>
            <a:ext cx="5562600" cy="914400"/>
          </a:xfrm>
          <a:solidFill>
            <a:srgbClr val="FFC000"/>
          </a:solidFill>
        </p:spPr>
        <p:txBody>
          <a:bodyPr>
            <a:normAutofit/>
          </a:bodyPr>
          <a:lstStyle/>
          <a:p>
            <a:r>
              <a:rPr lang="en-US" sz="2400" dirty="0" smtClean="0"/>
              <a:t>Di-hadrons suppressed at low </a:t>
            </a:r>
            <a:r>
              <a:rPr lang="en-US" sz="2400" i="1" dirty="0" smtClean="0"/>
              <a:t>x</a:t>
            </a:r>
          </a:p>
          <a:p>
            <a:r>
              <a:rPr lang="en-US" sz="2400" dirty="0" smtClean="0"/>
              <a:t>Important </a:t>
            </a:r>
            <a:r>
              <a:rPr lang="en-US" sz="2400" dirty="0" smtClean="0"/>
              <a:t>for </a:t>
            </a:r>
            <a:r>
              <a:rPr lang="en-US" sz="2400" dirty="0" smtClean="0"/>
              <a:t>interpretation of HI results</a:t>
            </a:r>
          </a:p>
          <a:p>
            <a:endParaRPr lang="en-US" sz="2400" dirty="0" smtClean="0"/>
          </a:p>
        </p:txBody>
      </p:sp>
      <p:grpSp>
        <p:nvGrpSpPr>
          <p:cNvPr id="6" name="Group 15"/>
          <p:cNvGrpSpPr/>
          <p:nvPr/>
        </p:nvGrpSpPr>
        <p:grpSpPr>
          <a:xfrm>
            <a:off x="1828800" y="1676400"/>
            <a:ext cx="6934200" cy="3613150"/>
            <a:chOff x="762000" y="990600"/>
            <a:chExt cx="6934200" cy="3613150"/>
          </a:xfrm>
        </p:grpSpPr>
        <p:pic>
          <p:nvPicPr>
            <p:cNvPr id="12" name="Picture 7"/>
            <p:cNvPicPr>
              <a:picLocks noChangeAspect="1" noChangeArrowheads="1"/>
            </p:cNvPicPr>
            <p:nvPr/>
          </p:nvPicPr>
          <p:blipFill>
            <a:blip r:embed="rId2"/>
            <a:srcRect r="9019"/>
            <a:stretch>
              <a:fillRect/>
            </a:stretch>
          </p:blipFill>
          <p:spPr bwMode="auto">
            <a:xfrm>
              <a:off x="762000" y="990600"/>
              <a:ext cx="6934200" cy="36131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13" name="Rectangle 20"/>
            <p:cNvSpPr>
              <a:spLocks noChangeArrowheads="1"/>
            </p:cNvSpPr>
            <p:nvPr/>
          </p:nvSpPr>
          <p:spPr bwMode="auto">
            <a:xfrm>
              <a:off x="3200400" y="2895600"/>
              <a:ext cx="1752600" cy="1219200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14" name="Rectangle 21"/>
            <p:cNvSpPr>
              <a:spLocks noChangeArrowheads="1"/>
            </p:cNvSpPr>
            <p:nvPr/>
          </p:nvSpPr>
          <p:spPr bwMode="auto">
            <a:xfrm>
              <a:off x="5638800" y="2971800"/>
              <a:ext cx="1752600" cy="1143000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8" name="TextBox 17"/>
          <p:cNvSpPr txBox="1"/>
          <p:nvPr/>
        </p:nvSpPr>
        <p:spPr>
          <a:xfrm>
            <a:off x="4572000" y="2819400"/>
            <a:ext cx="128669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rgbClr val="FF0000"/>
                </a:solidFill>
              </a:rPr>
              <a:t>peripheral</a:t>
            </a:r>
            <a:endParaRPr lang="en-US" sz="2000" b="1" dirty="0">
              <a:solidFill>
                <a:srgbClr val="FF0000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4718355" y="3505200"/>
            <a:ext cx="92044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/>
              <a:t>central</a:t>
            </a:r>
            <a:endParaRPr lang="en-US" sz="2000" b="1" dirty="0"/>
          </a:p>
        </p:txBody>
      </p:sp>
      <p:sp>
        <p:nvSpPr>
          <p:cNvPr id="20" name="TextBox 19"/>
          <p:cNvSpPr txBox="1"/>
          <p:nvPr/>
        </p:nvSpPr>
        <p:spPr>
          <a:xfrm rot="16200000">
            <a:off x="1000134" y="1892673"/>
            <a:ext cx="1361463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Di-</a:t>
            </a:r>
            <a:r>
              <a:rPr lang="en-US" dirty="0" err="1" smtClean="0"/>
              <a:t>hadron</a:t>
            </a:r>
            <a:endParaRPr lang="en-US" dirty="0" smtClean="0"/>
          </a:p>
          <a:p>
            <a:r>
              <a:rPr lang="en-US" dirty="0" smtClean="0"/>
              <a:t> suppression</a:t>
            </a:r>
          </a:p>
          <a:p>
            <a:r>
              <a:rPr lang="en-US" dirty="0" smtClean="0"/>
              <a:t>factor</a:t>
            </a:r>
            <a:endParaRPr lang="en-US" dirty="0"/>
          </a:p>
        </p:txBody>
      </p:sp>
      <p:sp>
        <p:nvSpPr>
          <p:cNvPr id="15" name="Rounded Rectangle 14"/>
          <p:cNvSpPr/>
          <p:nvPr/>
        </p:nvSpPr>
        <p:spPr>
          <a:xfrm>
            <a:off x="152400" y="5562600"/>
            <a:ext cx="2971800" cy="533400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lvl="1" algn="ctr"/>
            <a:r>
              <a:rPr lang="en-US" sz="1200" b="1" dirty="0" smtClean="0">
                <a:solidFill>
                  <a:schemeClr val="tx1"/>
                </a:solidFill>
              </a:rPr>
              <a:t>Parallel:  M. Chiu (small x </a:t>
            </a:r>
            <a:r>
              <a:rPr lang="en-US" sz="1200" b="1" dirty="0" err="1" smtClean="0">
                <a:solidFill>
                  <a:schemeClr val="tx1"/>
                </a:solidFill>
              </a:rPr>
              <a:t>dAu</a:t>
            </a:r>
            <a:r>
              <a:rPr lang="en-US" sz="1200" b="1" dirty="0" smtClean="0">
                <a:solidFill>
                  <a:schemeClr val="tx1"/>
                </a:solidFill>
              </a:rPr>
              <a:t> </a:t>
            </a:r>
            <a:r>
              <a:rPr lang="en-US" sz="1200" b="1" dirty="0" err="1" smtClean="0">
                <a:solidFill>
                  <a:schemeClr val="tx1"/>
                </a:solidFill>
              </a:rPr>
              <a:t>correl</a:t>
            </a:r>
            <a:r>
              <a:rPr lang="en-US" sz="1200" b="1" dirty="0" smtClean="0">
                <a:solidFill>
                  <a:schemeClr val="tx1"/>
                </a:solidFill>
              </a:rPr>
              <a:t>) Thu</a:t>
            </a:r>
          </a:p>
          <a:p>
            <a:pPr marL="0" lvl="1" algn="ctr"/>
            <a:r>
              <a:rPr lang="en-US" sz="1200" b="1" dirty="0" smtClean="0">
                <a:solidFill>
                  <a:schemeClr val="tx1"/>
                </a:solidFill>
              </a:rPr>
              <a:t>Poster:  Z. Citron (small x </a:t>
            </a:r>
            <a:r>
              <a:rPr lang="en-US" sz="1200" b="1" dirty="0" err="1" smtClean="0">
                <a:solidFill>
                  <a:schemeClr val="tx1"/>
                </a:solidFill>
              </a:rPr>
              <a:t>dAu</a:t>
            </a:r>
            <a:r>
              <a:rPr lang="en-US" sz="1200" b="1" dirty="0" smtClean="0">
                <a:solidFill>
                  <a:schemeClr val="tx1"/>
                </a:solidFill>
              </a:rPr>
              <a:t> correlations)</a:t>
            </a:r>
          </a:p>
        </p:txBody>
      </p:sp>
      <p:sp>
        <p:nvSpPr>
          <p:cNvPr id="17" name="Left Arrow 16"/>
          <p:cNvSpPr/>
          <p:nvPr/>
        </p:nvSpPr>
        <p:spPr>
          <a:xfrm>
            <a:off x="4343400" y="3962400"/>
            <a:ext cx="1905000" cy="685800"/>
          </a:xfrm>
          <a:prstGeom prst="leftArrow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TextBox 20"/>
          <p:cNvSpPr txBox="1"/>
          <p:nvPr/>
        </p:nvSpPr>
        <p:spPr>
          <a:xfrm>
            <a:off x="4876800" y="4126468"/>
            <a:ext cx="10454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s</a:t>
            </a:r>
            <a:r>
              <a:rPr lang="en-US" b="1" dirty="0" smtClean="0"/>
              <a:t>maller </a:t>
            </a:r>
            <a:r>
              <a:rPr lang="en-US" b="1" i="1" dirty="0" smtClean="0"/>
              <a:t>x</a:t>
            </a:r>
            <a:endParaRPr lang="en-US" b="1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2"/>
          <a:srcRect l="3125" t="30487" r="29688" b="9892"/>
          <a:stretch>
            <a:fillRect/>
          </a:stretch>
        </p:blipFill>
        <p:spPr bwMode="auto">
          <a:xfrm>
            <a:off x="1756893" y="3611548"/>
            <a:ext cx="4186707" cy="2677671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Measuring the Properties of the QGP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0" lang="en-US" smtClean="0"/>
              <a:t>Stefan Bathe for PHENIX, QM2011</a:t>
            </a:r>
            <a:endParaRPr kumimoji="0"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F0C94032-CD4C-4C25-B0C2-CEC720522D92}" type="slidenum">
              <a:rPr kumimoji="0" lang="en-US" smtClean="0"/>
              <a:pPr/>
              <a:t>23</a:t>
            </a:fld>
            <a:endParaRPr kumimoji="0" lang="en-US" dirty="0">
              <a:solidFill>
                <a:srgbClr val="FFFFFF"/>
              </a:solidFill>
            </a:endParaRPr>
          </a:p>
        </p:txBody>
      </p:sp>
      <p:grpSp>
        <p:nvGrpSpPr>
          <p:cNvPr id="5" name="Group 57"/>
          <p:cNvGrpSpPr/>
          <p:nvPr/>
        </p:nvGrpSpPr>
        <p:grpSpPr>
          <a:xfrm>
            <a:off x="2286000" y="2362200"/>
            <a:ext cx="3581400" cy="228600"/>
            <a:chOff x="2819400" y="1905000"/>
            <a:chExt cx="3581400" cy="228600"/>
          </a:xfrm>
        </p:grpSpPr>
        <p:pic>
          <p:nvPicPr>
            <p:cNvPr id="59" name="Picture 4"/>
            <p:cNvPicPr>
              <a:picLocks noChangeAspect="1" noChangeArrowheads="1"/>
            </p:cNvPicPr>
            <p:nvPr/>
          </p:nvPicPr>
          <p:blipFill>
            <a:blip r:embed="rId2"/>
            <a:srcRect l="11685" t="33881" r="30842" b="61029"/>
            <a:stretch>
              <a:fillRect/>
            </a:stretch>
          </p:blipFill>
          <p:spPr bwMode="auto">
            <a:xfrm>
              <a:off x="2819400" y="1905000"/>
              <a:ext cx="3581400" cy="228600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</p:pic>
        <p:sp>
          <p:nvSpPr>
            <p:cNvPr id="60" name="Rectangle 59"/>
            <p:cNvSpPr/>
            <p:nvPr/>
          </p:nvSpPr>
          <p:spPr>
            <a:xfrm>
              <a:off x="2895600" y="1905000"/>
              <a:ext cx="152400" cy="228600"/>
            </a:xfrm>
            <a:prstGeom prst="rect">
              <a:avLst/>
            </a:prstGeom>
            <a:solidFill>
              <a:srgbClr val="FF993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Rectangle 60"/>
            <p:cNvSpPr/>
            <p:nvPr/>
          </p:nvSpPr>
          <p:spPr>
            <a:xfrm>
              <a:off x="2819400" y="1905000"/>
              <a:ext cx="45719" cy="2286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7" name="Group 61"/>
          <p:cNvGrpSpPr/>
          <p:nvPr/>
        </p:nvGrpSpPr>
        <p:grpSpPr>
          <a:xfrm>
            <a:off x="2286000" y="2590800"/>
            <a:ext cx="3581400" cy="228600"/>
            <a:chOff x="2819400" y="1905000"/>
            <a:chExt cx="3581400" cy="228600"/>
          </a:xfrm>
        </p:grpSpPr>
        <p:pic>
          <p:nvPicPr>
            <p:cNvPr id="63" name="Picture 4"/>
            <p:cNvPicPr>
              <a:picLocks noChangeAspect="1" noChangeArrowheads="1"/>
            </p:cNvPicPr>
            <p:nvPr/>
          </p:nvPicPr>
          <p:blipFill>
            <a:blip r:embed="rId2"/>
            <a:srcRect l="11685" t="33881" r="30842" b="61029"/>
            <a:stretch>
              <a:fillRect/>
            </a:stretch>
          </p:blipFill>
          <p:spPr bwMode="auto">
            <a:xfrm>
              <a:off x="2819400" y="1905000"/>
              <a:ext cx="3581400" cy="228600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</p:pic>
        <p:sp>
          <p:nvSpPr>
            <p:cNvPr id="64" name="Rectangle 63"/>
            <p:cNvSpPr/>
            <p:nvPr/>
          </p:nvSpPr>
          <p:spPr>
            <a:xfrm>
              <a:off x="2895600" y="1905000"/>
              <a:ext cx="152400" cy="228600"/>
            </a:xfrm>
            <a:prstGeom prst="rect">
              <a:avLst/>
            </a:prstGeom>
            <a:solidFill>
              <a:srgbClr val="FF993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Rectangle 64"/>
            <p:cNvSpPr/>
            <p:nvPr/>
          </p:nvSpPr>
          <p:spPr>
            <a:xfrm>
              <a:off x="2819400" y="1905000"/>
              <a:ext cx="45719" cy="2286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8" name="Group 65"/>
          <p:cNvGrpSpPr/>
          <p:nvPr/>
        </p:nvGrpSpPr>
        <p:grpSpPr>
          <a:xfrm>
            <a:off x="2286000" y="2819400"/>
            <a:ext cx="3581400" cy="228600"/>
            <a:chOff x="2819400" y="1905000"/>
            <a:chExt cx="3581400" cy="228600"/>
          </a:xfrm>
        </p:grpSpPr>
        <p:pic>
          <p:nvPicPr>
            <p:cNvPr id="67" name="Picture 4"/>
            <p:cNvPicPr>
              <a:picLocks noChangeAspect="1" noChangeArrowheads="1"/>
            </p:cNvPicPr>
            <p:nvPr/>
          </p:nvPicPr>
          <p:blipFill>
            <a:blip r:embed="rId2"/>
            <a:srcRect l="11685" t="33881" r="30842" b="61029"/>
            <a:stretch>
              <a:fillRect/>
            </a:stretch>
          </p:blipFill>
          <p:spPr bwMode="auto">
            <a:xfrm>
              <a:off x="2819400" y="1905000"/>
              <a:ext cx="3581400" cy="228600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</p:pic>
        <p:sp>
          <p:nvSpPr>
            <p:cNvPr id="68" name="Rectangle 67"/>
            <p:cNvSpPr/>
            <p:nvPr/>
          </p:nvSpPr>
          <p:spPr>
            <a:xfrm>
              <a:off x="2895600" y="1905000"/>
              <a:ext cx="152400" cy="228600"/>
            </a:xfrm>
            <a:prstGeom prst="rect">
              <a:avLst/>
            </a:prstGeom>
            <a:solidFill>
              <a:srgbClr val="FF993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Rectangle 68"/>
            <p:cNvSpPr/>
            <p:nvPr/>
          </p:nvSpPr>
          <p:spPr>
            <a:xfrm>
              <a:off x="2819400" y="1905000"/>
              <a:ext cx="45719" cy="2286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9" name="Group 69"/>
          <p:cNvGrpSpPr/>
          <p:nvPr/>
        </p:nvGrpSpPr>
        <p:grpSpPr>
          <a:xfrm>
            <a:off x="2286000" y="3048000"/>
            <a:ext cx="3581400" cy="228600"/>
            <a:chOff x="2819400" y="1905000"/>
            <a:chExt cx="3581400" cy="228600"/>
          </a:xfrm>
        </p:grpSpPr>
        <p:pic>
          <p:nvPicPr>
            <p:cNvPr id="71" name="Picture 4"/>
            <p:cNvPicPr>
              <a:picLocks noChangeAspect="1" noChangeArrowheads="1"/>
            </p:cNvPicPr>
            <p:nvPr/>
          </p:nvPicPr>
          <p:blipFill>
            <a:blip r:embed="rId2"/>
            <a:srcRect l="11685" t="33881" r="30842" b="61029"/>
            <a:stretch>
              <a:fillRect/>
            </a:stretch>
          </p:blipFill>
          <p:spPr bwMode="auto">
            <a:xfrm>
              <a:off x="2819400" y="1905000"/>
              <a:ext cx="3581400" cy="228600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</p:pic>
        <p:sp>
          <p:nvSpPr>
            <p:cNvPr id="72" name="Rectangle 71"/>
            <p:cNvSpPr/>
            <p:nvPr/>
          </p:nvSpPr>
          <p:spPr>
            <a:xfrm>
              <a:off x="2895600" y="1905000"/>
              <a:ext cx="152400" cy="228600"/>
            </a:xfrm>
            <a:prstGeom prst="rect">
              <a:avLst/>
            </a:prstGeom>
            <a:solidFill>
              <a:srgbClr val="FF993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Rectangle 72"/>
            <p:cNvSpPr/>
            <p:nvPr/>
          </p:nvSpPr>
          <p:spPr>
            <a:xfrm>
              <a:off x="2819400" y="1905000"/>
              <a:ext cx="45719" cy="2286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0" name="Group 73"/>
          <p:cNvGrpSpPr/>
          <p:nvPr/>
        </p:nvGrpSpPr>
        <p:grpSpPr>
          <a:xfrm>
            <a:off x="2286000" y="3276600"/>
            <a:ext cx="3581400" cy="228600"/>
            <a:chOff x="2819400" y="1905000"/>
            <a:chExt cx="3581400" cy="228600"/>
          </a:xfrm>
        </p:grpSpPr>
        <p:pic>
          <p:nvPicPr>
            <p:cNvPr id="76" name="Picture 4"/>
            <p:cNvPicPr>
              <a:picLocks noChangeAspect="1" noChangeArrowheads="1"/>
            </p:cNvPicPr>
            <p:nvPr/>
          </p:nvPicPr>
          <p:blipFill>
            <a:blip r:embed="rId2"/>
            <a:srcRect l="11685" t="33881" r="30842" b="61029"/>
            <a:stretch>
              <a:fillRect/>
            </a:stretch>
          </p:blipFill>
          <p:spPr bwMode="auto">
            <a:xfrm>
              <a:off x="2819400" y="1905000"/>
              <a:ext cx="3581400" cy="228600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</p:pic>
        <p:sp>
          <p:nvSpPr>
            <p:cNvPr id="77" name="Rectangle 76"/>
            <p:cNvSpPr/>
            <p:nvPr/>
          </p:nvSpPr>
          <p:spPr>
            <a:xfrm>
              <a:off x="2895600" y="1905000"/>
              <a:ext cx="152400" cy="228600"/>
            </a:xfrm>
            <a:prstGeom prst="rect">
              <a:avLst/>
            </a:prstGeom>
            <a:solidFill>
              <a:srgbClr val="FF993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8" name="Rectangle 77"/>
            <p:cNvSpPr/>
            <p:nvPr/>
          </p:nvSpPr>
          <p:spPr>
            <a:xfrm>
              <a:off x="2819400" y="1905000"/>
              <a:ext cx="45719" cy="2286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1" name="Group 78"/>
          <p:cNvGrpSpPr/>
          <p:nvPr/>
        </p:nvGrpSpPr>
        <p:grpSpPr>
          <a:xfrm>
            <a:off x="2286000" y="3505200"/>
            <a:ext cx="3581400" cy="228600"/>
            <a:chOff x="2819400" y="1905000"/>
            <a:chExt cx="3581400" cy="228600"/>
          </a:xfrm>
        </p:grpSpPr>
        <p:pic>
          <p:nvPicPr>
            <p:cNvPr id="80" name="Picture 4"/>
            <p:cNvPicPr>
              <a:picLocks noChangeAspect="1" noChangeArrowheads="1"/>
            </p:cNvPicPr>
            <p:nvPr/>
          </p:nvPicPr>
          <p:blipFill>
            <a:blip r:embed="rId2"/>
            <a:srcRect l="11685" t="33881" r="30842" b="61029"/>
            <a:stretch>
              <a:fillRect/>
            </a:stretch>
          </p:blipFill>
          <p:spPr bwMode="auto">
            <a:xfrm>
              <a:off x="2819400" y="1905000"/>
              <a:ext cx="3581400" cy="228600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</p:pic>
        <p:sp>
          <p:nvSpPr>
            <p:cNvPr id="81" name="Rectangle 80"/>
            <p:cNvSpPr/>
            <p:nvPr/>
          </p:nvSpPr>
          <p:spPr>
            <a:xfrm>
              <a:off x="2895600" y="1905000"/>
              <a:ext cx="152400" cy="228600"/>
            </a:xfrm>
            <a:prstGeom prst="rect">
              <a:avLst/>
            </a:prstGeom>
            <a:solidFill>
              <a:srgbClr val="FF993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2" name="Rectangle 81"/>
            <p:cNvSpPr/>
            <p:nvPr/>
          </p:nvSpPr>
          <p:spPr>
            <a:xfrm>
              <a:off x="2819400" y="1905000"/>
              <a:ext cx="45719" cy="2286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cxnSp>
        <p:nvCxnSpPr>
          <p:cNvPr id="86" name="Straight Arrow Connector 85"/>
          <p:cNvCxnSpPr>
            <a:endCxn id="64" idx="0"/>
          </p:cNvCxnSpPr>
          <p:nvPr/>
        </p:nvCxnSpPr>
        <p:spPr>
          <a:xfrm>
            <a:off x="1143000" y="2438400"/>
            <a:ext cx="1295400" cy="152400"/>
          </a:xfrm>
          <a:prstGeom prst="straightConnector1">
            <a:avLst/>
          </a:prstGeom>
          <a:ln w="254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7" name="TextBox 86"/>
          <p:cNvSpPr txBox="1"/>
          <p:nvPr/>
        </p:nvSpPr>
        <p:spPr>
          <a:xfrm>
            <a:off x="195305" y="2133600"/>
            <a:ext cx="947695" cy="461665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2400" i="1" dirty="0" smtClean="0">
                <a:solidFill>
                  <a:srgbClr val="C00000"/>
                </a:solidFill>
                <a:sym typeface="Symbol"/>
              </a:rPr>
              <a:t> </a:t>
            </a:r>
            <a:r>
              <a:rPr lang="en-US" sz="2400" dirty="0" smtClean="0">
                <a:solidFill>
                  <a:srgbClr val="C00000"/>
                </a:solidFill>
                <a:sym typeface="Symbol"/>
              </a:rPr>
              <a:t>~ 0</a:t>
            </a:r>
            <a:endParaRPr lang="en-US" sz="2400" dirty="0">
              <a:solidFill>
                <a:srgbClr val="C00000"/>
              </a:solidFill>
            </a:endParaRPr>
          </a:p>
        </p:txBody>
      </p:sp>
      <p:sp>
        <p:nvSpPr>
          <p:cNvPr id="89" name="TextBox 88"/>
          <p:cNvSpPr txBox="1"/>
          <p:nvPr/>
        </p:nvSpPr>
        <p:spPr>
          <a:xfrm>
            <a:off x="6411645" y="2662535"/>
            <a:ext cx="2275155" cy="461665"/>
          </a:xfrm>
          <a:prstGeom prst="rect">
            <a:avLst/>
          </a:prstGeom>
          <a:solidFill>
            <a:schemeClr val="tx2">
              <a:lumMod val="10000"/>
              <a:lumOff val="9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400" i="1" dirty="0" smtClean="0">
                <a:solidFill>
                  <a:schemeClr val="accent3"/>
                </a:solidFill>
                <a:sym typeface="Symbol"/>
              </a:rPr>
              <a:t></a:t>
            </a:r>
            <a:r>
              <a:rPr lang="en-US" sz="2400" dirty="0" smtClean="0">
                <a:solidFill>
                  <a:schemeClr val="accent3"/>
                </a:solidFill>
              </a:rPr>
              <a:t>/</a:t>
            </a:r>
            <a:r>
              <a:rPr lang="en-US" sz="2400" i="1" dirty="0" smtClean="0">
                <a:solidFill>
                  <a:schemeClr val="accent3"/>
                </a:solidFill>
              </a:rPr>
              <a:t>s</a:t>
            </a:r>
            <a:endParaRPr lang="en-US" sz="2400" dirty="0"/>
          </a:p>
        </p:txBody>
      </p:sp>
      <p:sp>
        <p:nvSpPr>
          <p:cNvPr id="90" name="TextBox 89"/>
          <p:cNvSpPr txBox="1"/>
          <p:nvPr/>
        </p:nvSpPr>
        <p:spPr>
          <a:xfrm>
            <a:off x="6400800" y="3195935"/>
            <a:ext cx="2333588" cy="461665"/>
          </a:xfrm>
          <a:prstGeom prst="rect">
            <a:avLst/>
          </a:prstGeom>
          <a:solidFill>
            <a:schemeClr val="tx2">
              <a:lumMod val="10000"/>
              <a:lumOff val="9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400" dirty="0" err="1" smtClean="0">
                <a:solidFill>
                  <a:schemeClr val="accent3"/>
                </a:solidFill>
              </a:rPr>
              <a:t>d</a:t>
            </a:r>
            <a:r>
              <a:rPr lang="en-US" sz="2400" i="1" dirty="0" err="1" smtClean="0">
                <a:solidFill>
                  <a:schemeClr val="accent3"/>
                </a:solidFill>
              </a:rPr>
              <a:t>E</a:t>
            </a:r>
            <a:r>
              <a:rPr lang="en-US" sz="2400" dirty="0" smtClean="0">
                <a:solidFill>
                  <a:schemeClr val="accent3"/>
                </a:solidFill>
              </a:rPr>
              <a:t>/</a:t>
            </a:r>
            <a:r>
              <a:rPr lang="en-US" sz="2400" dirty="0" err="1" smtClean="0">
                <a:solidFill>
                  <a:schemeClr val="accent3"/>
                </a:solidFill>
              </a:rPr>
              <a:t>d</a:t>
            </a:r>
            <a:r>
              <a:rPr lang="en-US" sz="2400" i="1" dirty="0" err="1" smtClean="0">
                <a:solidFill>
                  <a:schemeClr val="accent3"/>
                </a:solidFill>
              </a:rPr>
              <a:t>x</a:t>
            </a:r>
            <a:r>
              <a:rPr lang="en-US" sz="2400" i="1" dirty="0" smtClean="0">
                <a:solidFill>
                  <a:schemeClr val="accent3"/>
                </a:solidFill>
              </a:rPr>
              <a:t> </a:t>
            </a:r>
            <a:endParaRPr lang="en-US" sz="2400" dirty="0" smtClean="0"/>
          </a:p>
        </p:txBody>
      </p:sp>
      <p:cxnSp>
        <p:nvCxnSpPr>
          <p:cNvPr id="91" name="Straight Arrow Connector 90"/>
          <p:cNvCxnSpPr/>
          <p:nvPr/>
        </p:nvCxnSpPr>
        <p:spPr>
          <a:xfrm rot="10800000">
            <a:off x="2863528" y="2286000"/>
            <a:ext cx="1371598" cy="1588"/>
          </a:xfrm>
          <a:prstGeom prst="straightConnector1">
            <a:avLst/>
          </a:prstGeom>
          <a:ln w="25400">
            <a:solidFill>
              <a:schemeClr val="accent3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5" name="Straight Arrow Connector 94"/>
          <p:cNvCxnSpPr>
            <a:endCxn id="68" idx="2"/>
          </p:cNvCxnSpPr>
          <p:nvPr/>
        </p:nvCxnSpPr>
        <p:spPr>
          <a:xfrm flipV="1">
            <a:off x="1143000" y="3048000"/>
            <a:ext cx="1295400" cy="381000"/>
          </a:xfrm>
          <a:prstGeom prst="straightConnector1">
            <a:avLst/>
          </a:prstGeom>
          <a:ln w="254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6" name="Straight Arrow Connector 95"/>
          <p:cNvCxnSpPr>
            <a:endCxn id="68" idx="0"/>
          </p:cNvCxnSpPr>
          <p:nvPr/>
        </p:nvCxnSpPr>
        <p:spPr>
          <a:xfrm>
            <a:off x="1143000" y="2819400"/>
            <a:ext cx="1295400" cy="1588"/>
          </a:xfrm>
          <a:prstGeom prst="straightConnector1">
            <a:avLst/>
          </a:prstGeom>
          <a:ln w="254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7" name="TextBox 96"/>
          <p:cNvSpPr txBox="1"/>
          <p:nvPr/>
        </p:nvSpPr>
        <p:spPr>
          <a:xfrm>
            <a:off x="199943" y="1534180"/>
            <a:ext cx="178125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Conditions</a:t>
            </a:r>
            <a:endParaRPr lang="en-US" sz="2800" dirty="0"/>
          </a:p>
        </p:txBody>
      </p:sp>
      <p:sp>
        <p:nvSpPr>
          <p:cNvPr id="98" name="TextBox 97"/>
          <p:cNvSpPr txBox="1"/>
          <p:nvPr/>
        </p:nvSpPr>
        <p:spPr>
          <a:xfrm>
            <a:off x="6308870" y="1534180"/>
            <a:ext cx="169213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Properties</a:t>
            </a:r>
            <a:endParaRPr lang="en-US" sz="2800" dirty="0"/>
          </a:p>
        </p:txBody>
      </p:sp>
      <p:sp>
        <p:nvSpPr>
          <p:cNvPr id="99" name="Right Arrow 98"/>
          <p:cNvSpPr/>
          <p:nvPr/>
        </p:nvSpPr>
        <p:spPr>
          <a:xfrm>
            <a:off x="2133600" y="1676400"/>
            <a:ext cx="4038600" cy="228600"/>
          </a:xfrm>
          <a:prstGeom prst="rightArrow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0" name="Picture 4"/>
          <p:cNvPicPr>
            <a:picLocks noChangeAspect="1" noChangeArrowheads="1"/>
          </p:cNvPicPr>
          <p:nvPr/>
        </p:nvPicPr>
        <p:blipFill>
          <a:blip r:embed="rId2"/>
          <a:srcRect l="11616" t="31512" r="30911" b="65094"/>
          <a:stretch>
            <a:fillRect/>
          </a:stretch>
        </p:blipFill>
        <p:spPr bwMode="auto">
          <a:xfrm>
            <a:off x="2286000" y="2209800"/>
            <a:ext cx="3581400" cy="1524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sp>
        <p:nvSpPr>
          <p:cNvPr id="84" name="Up Arrow 83"/>
          <p:cNvSpPr/>
          <p:nvPr/>
        </p:nvSpPr>
        <p:spPr>
          <a:xfrm>
            <a:off x="2438400" y="2286000"/>
            <a:ext cx="228600" cy="1143000"/>
          </a:xfrm>
          <a:prstGeom prst="upArrow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88" name="TextBox 87"/>
          <p:cNvSpPr txBox="1"/>
          <p:nvPr/>
        </p:nvSpPr>
        <p:spPr>
          <a:xfrm>
            <a:off x="6390235" y="2129135"/>
            <a:ext cx="2296566" cy="461665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chemeClr val="accent3"/>
                </a:solidFill>
              </a:rPr>
              <a:t>Screening length </a:t>
            </a:r>
            <a:endParaRPr lang="en-US" sz="2400" dirty="0" smtClean="0"/>
          </a:p>
        </p:txBody>
      </p:sp>
      <p:cxnSp>
        <p:nvCxnSpPr>
          <p:cNvPr id="101" name="Straight Arrow Connector 100"/>
          <p:cNvCxnSpPr/>
          <p:nvPr/>
        </p:nvCxnSpPr>
        <p:spPr>
          <a:xfrm rot="10800000" flipV="1">
            <a:off x="2667000" y="2362200"/>
            <a:ext cx="3657600" cy="228600"/>
          </a:xfrm>
          <a:prstGeom prst="straightConnector1">
            <a:avLst/>
          </a:prstGeom>
          <a:ln w="25400">
            <a:solidFill>
              <a:schemeClr val="accent3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0" name="TextBox 109"/>
          <p:cNvSpPr txBox="1"/>
          <p:nvPr/>
        </p:nvSpPr>
        <p:spPr>
          <a:xfrm>
            <a:off x="152400" y="4122003"/>
            <a:ext cx="990600" cy="830997"/>
          </a:xfrm>
          <a:prstGeom prst="rect">
            <a:avLst/>
          </a:prstGeom>
          <a:solidFill>
            <a:schemeClr val="tx2">
              <a:lumMod val="10000"/>
              <a:lumOff val="9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C00000"/>
                </a:solidFill>
              </a:rPr>
              <a:t>Initial </a:t>
            </a:r>
          </a:p>
          <a:p>
            <a:r>
              <a:rPr lang="en-US" sz="2400" dirty="0" smtClean="0">
                <a:solidFill>
                  <a:srgbClr val="C00000"/>
                </a:solidFill>
              </a:rPr>
              <a:t>State</a:t>
            </a:r>
          </a:p>
        </p:txBody>
      </p:sp>
      <p:cxnSp>
        <p:nvCxnSpPr>
          <p:cNvPr id="111" name="Straight Arrow Connector 110"/>
          <p:cNvCxnSpPr>
            <a:endCxn id="72" idx="2"/>
          </p:cNvCxnSpPr>
          <p:nvPr/>
        </p:nvCxnSpPr>
        <p:spPr>
          <a:xfrm flipV="1">
            <a:off x="1143000" y="3276600"/>
            <a:ext cx="1295400" cy="1066800"/>
          </a:xfrm>
          <a:prstGeom prst="straightConnector1">
            <a:avLst/>
          </a:prstGeom>
          <a:ln w="254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2" name="Straight Arrow Connector 121"/>
          <p:cNvCxnSpPr/>
          <p:nvPr/>
        </p:nvCxnSpPr>
        <p:spPr>
          <a:xfrm rot="10800000">
            <a:off x="2667000" y="2819400"/>
            <a:ext cx="3657600" cy="2"/>
          </a:xfrm>
          <a:prstGeom prst="straightConnector1">
            <a:avLst/>
          </a:prstGeom>
          <a:ln w="25400">
            <a:solidFill>
              <a:schemeClr val="accent3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3" name="Straight Arrow Connector 122"/>
          <p:cNvCxnSpPr/>
          <p:nvPr/>
        </p:nvCxnSpPr>
        <p:spPr>
          <a:xfrm rot="10800000">
            <a:off x="2667000" y="3048000"/>
            <a:ext cx="3657600" cy="304800"/>
          </a:xfrm>
          <a:prstGeom prst="straightConnector1">
            <a:avLst/>
          </a:prstGeom>
          <a:ln w="25400">
            <a:solidFill>
              <a:schemeClr val="accent3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5" name="TextBox 84"/>
          <p:cNvSpPr txBox="1"/>
          <p:nvPr/>
        </p:nvSpPr>
        <p:spPr>
          <a:xfrm>
            <a:off x="169540" y="2662535"/>
            <a:ext cx="2116460" cy="430887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lvl="0"/>
            <a:r>
              <a:rPr lang="en-US" sz="2200" i="1" dirty="0" smtClean="0">
                <a:solidFill>
                  <a:srgbClr val="C00000"/>
                </a:solidFill>
              </a:rPr>
              <a:t>T</a:t>
            </a:r>
            <a:r>
              <a:rPr lang="en-US" sz="2200" i="1" baseline="-25000" dirty="0" smtClean="0">
                <a:solidFill>
                  <a:srgbClr val="C00000"/>
                </a:solidFill>
              </a:rPr>
              <a:t>i</a:t>
            </a:r>
            <a:r>
              <a:rPr lang="en-US" sz="2200" dirty="0" smtClean="0">
                <a:solidFill>
                  <a:srgbClr val="C00000"/>
                </a:solidFill>
              </a:rPr>
              <a:t> =300-600 </a:t>
            </a:r>
            <a:r>
              <a:rPr lang="en-US" sz="2200" dirty="0" err="1" smtClean="0">
                <a:solidFill>
                  <a:srgbClr val="C00000"/>
                </a:solidFill>
              </a:rPr>
              <a:t>MeV</a:t>
            </a:r>
            <a:endParaRPr lang="en-US" sz="2200" dirty="0">
              <a:solidFill>
                <a:srgbClr val="C00000"/>
              </a:solidFill>
            </a:endParaRPr>
          </a:p>
        </p:txBody>
      </p:sp>
      <p:sp>
        <p:nvSpPr>
          <p:cNvPr id="50" name="TextBox 49"/>
          <p:cNvSpPr txBox="1"/>
          <p:nvPr/>
        </p:nvSpPr>
        <p:spPr>
          <a:xfrm>
            <a:off x="977576" y="3200400"/>
            <a:ext cx="1537024" cy="843308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220" dirty="0" smtClean="0">
                <a:solidFill>
                  <a:srgbClr val="C00000"/>
                </a:solidFill>
              </a:rPr>
              <a:t>n</a:t>
            </a:r>
            <a:r>
              <a:rPr lang="en-US" sz="1220" dirty="0" smtClean="0">
                <a:solidFill>
                  <a:srgbClr val="C00000"/>
                </a:solidFill>
              </a:rPr>
              <a:t>on-linear shadowing</a:t>
            </a:r>
          </a:p>
          <a:p>
            <a:pPr algn="ctr"/>
            <a:r>
              <a:rPr lang="en-US" sz="1220" dirty="0" smtClean="0">
                <a:solidFill>
                  <a:srgbClr val="C00000"/>
                </a:solidFill>
              </a:rPr>
              <a:t>low-</a:t>
            </a:r>
            <a:r>
              <a:rPr lang="en-US" sz="1220" i="1" dirty="0" smtClean="0">
                <a:solidFill>
                  <a:srgbClr val="C00000"/>
                </a:solidFill>
              </a:rPr>
              <a:t>x</a:t>
            </a:r>
            <a:r>
              <a:rPr lang="en-US" sz="1220" dirty="0" smtClean="0">
                <a:solidFill>
                  <a:srgbClr val="C00000"/>
                </a:solidFill>
              </a:rPr>
              <a:t> suppression</a:t>
            </a:r>
          </a:p>
          <a:p>
            <a:pPr algn="ctr"/>
            <a:r>
              <a:rPr lang="en-US" sz="1220" dirty="0" smtClean="0">
                <a:solidFill>
                  <a:srgbClr val="C00000"/>
                </a:solidFill>
              </a:rPr>
              <a:t>anti-shadowing?</a:t>
            </a:r>
            <a:endParaRPr lang="en-US" sz="1220" dirty="0" smtClean="0">
              <a:solidFill>
                <a:srgbClr val="C00000"/>
              </a:solidFill>
            </a:endParaRPr>
          </a:p>
        </p:txBody>
      </p:sp>
      <p:sp>
        <p:nvSpPr>
          <p:cNvPr id="94" name="TextBox 93"/>
          <p:cNvSpPr txBox="1"/>
          <p:nvPr/>
        </p:nvSpPr>
        <p:spPr>
          <a:xfrm>
            <a:off x="152400" y="3207603"/>
            <a:ext cx="1020857" cy="830997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C00000"/>
                </a:solidFill>
              </a:rPr>
              <a:t>CNM</a:t>
            </a:r>
          </a:p>
          <a:p>
            <a:r>
              <a:rPr lang="en-US" sz="2400" dirty="0" smtClean="0">
                <a:solidFill>
                  <a:srgbClr val="C00000"/>
                </a:solidFill>
              </a:rPr>
              <a:t>effects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2"/>
          <a:srcRect l="3125" t="30487" r="29688" b="9892"/>
          <a:stretch>
            <a:fillRect/>
          </a:stretch>
        </p:blipFill>
        <p:spPr bwMode="auto">
          <a:xfrm>
            <a:off x="1756893" y="3611548"/>
            <a:ext cx="4186707" cy="2677671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Measuring the Properties of the QGP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0" lang="en-US" smtClean="0"/>
              <a:t>Stefan Bathe for PHENIX, QM2011</a:t>
            </a:r>
            <a:endParaRPr kumimoji="0"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F0C94032-CD4C-4C25-B0C2-CEC720522D92}" type="slidenum">
              <a:rPr kumimoji="0" lang="en-US" smtClean="0"/>
              <a:pPr/>
              <a:t>24</a:t>
            </a:fld>
            <a:endParaRPr kumimoji="0" lang="en-US" dirty="0">
              <a:solidFill>
                <a:srgbClr val="FFFFFF"/>
              </a:solidFill>
            </a:endParaRPr>
          </a:p>
        </p:txBody>
      </p:sp>
      <p:grpSp>
        <p:nvGrpSpPr>
          <p:cNvPr id="5" name="Group 57"/>
          <p:cNvGrpSpPr/>
          <p:nvPr/>
        </p:nvGrpSpPr>
        <p:grpSpPr>
          <a:xfrm>
            <a:off x="2286000" y="2362200"/>
            <a:ext cx="3581400" cy="228600"/>
            <a:chOff x="2819400" y="1905000"/>
            <a:chExt cx="3581400" cy="228600"/>
          </a:xfrm>
        </p:grpSpPr>
        <p:pic>
          <p:nvPicPr>
            <p:cNvPr id="59" name="Picture 4"/>
            <p:cNvPicPr>
              <a:picLocks noChangeAspect="1" noChangeArrowheads="1"/>
            </p:cNvPicPr>
            <p:nvPr/>
          </p:nvPicPr>
          <p:blipFill>
            <a:blip r:embed="rId2"/>
            <a:srcRect l="11685" t="33881" r="30842" b="61029"/>
            <a:stretch>
              <a:fillRect/>
            </a:stretch>
          </p:blipFill>
          <p:spPr bwMode="auto">
            <a:xfrm>
              <a:off x="2819400" y="1905000"/>
              <a:ext cx="3581400" cy="228600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</p:pic>
        <p:sp>
          <p:nvSpPr>
            <p:cNvPr id="60" name="Rectangle 59"/>
            <p:cNvSpPr/>
            <p:nvPr/>
          </p:nvSpPr>
          <p:spPr>
            <a:xfrm>
              <a:off x="2895600" y="1905000"/>
              <a:ext cx="152400" cy="228600"/>
            </a:xfrm>
            <a:prstGeom prst="rect">
              <a:avLst/>
            </a:prstGeom>
            <a:solidFill>
              <a:srgbClr val="FF993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Rectangle 60"/>
            <p:cNvSpPr/>
            <p:nvPr/>
          </p:nvSpPr>
          <p:spPr>
            <a:xfrm>
              <a:off x="2819400" y="1905000"/>
              <a:ext cx="45719" cy="2286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7" name="Group 61"/>
          <p:cNvGrpSpPr/>
          <p:nvPr/>
        </p:nvGrpSpPr>
        <p:grpSpPr>
          <a:xfrm>
            <a:off x="2286000" y="2590800"/>
            <a:ext cx="3581400" cy="228600"/>
            <a:chOff x="2819400" y="1905000"/>
            <a:chExt cx="3581400" cy="228600"/>
          </a:xfrm>
        </p:grpSpPr>
        <p:pic>
          <p:nvPicPr>
            <p:cNvPr id="63" name="Picture 4"/>
            <p:cNvPicPr>
              <a:picLocks noChangeAspect="1" noChangeArrowheads="1"/>
            </p:cNvPicPr>
            <p:nvPr/>
          </p:nvPicPr>
          <p:blipFill>
            <a:blip r:embed="rId2"/>
            <a:srcRect l="11685" t="33881" r="30842" b="61029"/>
            <a:stretch>
              <a:fillRect/>
            </a:stretch>
          </p:blipFill>
          <p:spPr bwMode="auto">
            <a:xfrm>
              <a:off x="2819400" y="1905000"/>
              <a:ext cx="3581400" cy="228600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</p:pic>
        <p:sp>
          <p:nvSpPr>
            <p:cNvPr id="64" name="Rectangle 63"/>
            <p:cNvSpPr/>
            <p:nvPr/>
          </p:nvSpPr>
          <p:spPr>
            <a:xfrm>
              <a:off x="2895600" y="1905000"/>
              <a:ext cx="152400" cy="228600"/>
            </a:xfrm>
            <a:prstGeom prst="rect">
              <a:avLst/>
            </a:prstGeom>
            <a:solidFill>
              <a:srgbClr val="FF993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Rectangle 64"/>
            <p:cNvSpPr/>
            <p:nvPr/>
          </p:nvSpPr>
          <p:spPr>
            <a:xfrm>
              <a:off x="2819400" y="1905000"/>
              <a:ext cx="45719" cy="2286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8" name="Group 65"/>
          <p:cNvGrpSpPr/>
          <p:nvPr/>
        </p:nvGrpSpPr>
        <p:grpSpPr>
          <a:xfrm>
            <a:off x="2286000" y="2819400"/>
            <a:ext cx="3581400" cy="228600"/>
            <a:chOff x="2819400" y="1905000"/>
            <a:chExt cx="3581400" cy="228600"/>
          </a:xfrm>
        </p:grpSpPr>
        <p:pic>
          <p:nvPicPr>
            <p:cNvPr id="67" name="Picture 4"/>
            <p:cNvPicPr>
              <a:picLocks noChangeAspect="1" noChangeArrowheads="1"/>
            </p:cNvPicPr>
            <p:nvPr/>
          </p:nvPicPr>
          <p:blipFill>
            <a:blip r:embed="rId2"/>
            <a:srcRect l="11685" t="33881" r="30842" b="61029"/>
            <a:stretch>
              <a:fillRect/>
            </a:stretch>
          </p:blipFill>
          <p:spPr bwMode="auto">
            <a:xfrm>
              <a:off x="2819400" y="1905000"/>
              <a:ext cx="3581400" cy="228600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</p:pic>
        <p:sp>
          <p:nvSpPr>
            <p:cNvPr id="68" name="Rectangle 67"/>
            <p:cNvSpPr/>
            <p:nvPr/>
          </p:nvSpPr>
          <p:spPr>
            <a:xfrm>
              <a:off x="2895600" y="1905000"/>
              <a:ext cx="152400" cy="228600"/>
            </a:xfrm>
            <a:prstGeom prst="rect">
              <a:avLst/>
            </a:prstGeom>
            <a:solidFill>
              <a:srgbClr val="FF993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Rectangle 68"/>
            <p:cNvSpPr/>
            <p:nvPr/>
          </p:nvSpPr>
          <p:spPr>
            <a:xfrm>
              <a:off x="2819400" y="1905000"/>
              <a:ext cx="45719" cy="2286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9" name="Group 69"/>
          <p:cNvGrpSpPr/>
          <p:nvPr/>
        </p:nvGrpSpPr>
        <p:grpSpPr>
          <a:xfrm>
            <a:off x="2286000" y="3048000"/>
            <a:ext cx="3581400" cy="228600"/>
            <a:chOff x="2819400" y="1905000"/>
            <a:chExt cx="3581400" cy="228600"/>
          </a:xfrm>
        </p:grpSpPr>
        <p:pic>
          <p:nvPicPr>
            <p:cNvPr id="71" name="Picture 4"/>
            <p:cNvPicPr>
              <a:picLocks noChangeAspect="1" noChangeArrowheads="1"/>
            </p:cNvPicPr>
            <p:nvPr/>
          </p:nvPicPr>
          <p:blipFill>
            <a:blip r:embed="rId2"/>
            <a:srcRect l="11685" t="33881" r="30842" b="61029"/>
            <a:stretch>
              <a:fillRect/>
            </a:stretch>
          </p:blipFill>
          <p:spPr bwMode="auto">
            <a:xfrm>
              <a:off x="2819400" y="1905000"/>
              <a:ext cx="3581400" cy="228600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</p:pic>
        <p:sp>
          <p:nvSpPr>
            <p:cNvPr id="72" name="Rectangle 71"/>
            <p:cNvSpPr/>
            <p:nvPr/>
          </p:nvSpPr>
          <p:spPr>
            <a:xfrm>
              <a:off x="2895600" y="1905000"/>
              <a:ext cx="152400" cy="228600"/>
            </a:xfrm>
            <a:prstGeom prst="rect">
              <a:avLst/>
            </a:prstGeom>
            <a:solidFill>
              <a:srgbClr val="FF993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Rectangle 72"/>
            <p:cNvSpPr/>
            <p:nvPr/>
          </p:nvSpPr>
          <p:spPr>
            <a:xfrm>
              <a:off x="2819400" y="1905000"/>
              <a:ext cx="45719" cy="2286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0" name="Group 73"/>
          <p:cNvGrpSpPr/>
          <p:nvPr/>
        </p:nvGrpSpPr>
        <p:grpSpPr>
          <a:xfrm>
            <a:off x="2286000" y="3276600"/>
            <a:ext cx="3581400" cy="228600"/>
            <a:chOff x="2819400" y="1905000"/>
            <a:chExt cx="3581400" cy="228600"/>
          </a:xfrm>
        </p:grpSpPr>
        <p:pic>
          <p:nvPicPr>
            <p:cNvPr id="76" name="Picture 4"/>
            <p:cNvPicPr>
              <a:picLocks noChangeAspect="1" noChangeArrowheads="1"/>
            </p:cNvPicPr>
            <p:nvPr/>
          </p:nvPicPr>
          <p:blipFill>
            <a:blip r:embed="rId2"/>
            <a:srcRect l="11685" t="33881" r="30842" b="61029"/>
            <a:stretch>
              <a:fillRect/>
            </a:stretch>
          </p:blipFill>
          <p:spPr bwMode="auto">
            <a:xfrm>
              <a:off x="2819400" y="1905000"/>
              <a:ext cx="3581400" cy="228600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</p:pic>
        <p:sp>
          <p:nvSpPr>
            <p:cNvPr id="77" name="Rectangle 76"/>
            <p:cNvSpPr/>
            <p:nvPr/>
          </p:nvSpPr>
          <p:spPr>
            <a:xfrm>
              <a:off x="2895600" y="1905000"/>
              <a:ext cx="152400" cy="228600"/>
            </a:xfrm>
            <a:prstGeom prst="rect">
              <a:avLst/>
            </a:prstGeom>
            <a:solidFill>
              <a:srgbClr val="FF993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8" name="Rectangle 77"/>
            <p:cNvSpPr/>
            <p:nvPr/>
          </p:nvSpPr>
          <p:spPr>
            <a:xfrm>
              <a:off x="2819400" y="1905000"/>
              <a:ext cx="45719" cy="2286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1" name="Group 78"/>
          <p:cNvGrpSpPr/>
          <p:nvPr/>
        </p:nvGrpSpPr>
        <p:grpSpPr>
          <a:xfrm>
            <a:off x="2286000" y="3505200"/>
            <a:ext cx="3581400" cy="228600"/>
            <a:chOff x="2819400" y="1905000"/>
            <a:chExt cx="3581400" cy="228600"/>
          </a:xfrm>
        </p:grpSpPr>
        <p:pic>
          <p:nvPicPr>
            <p:cNvPr id="80" name="Picture 4"/>
            <p:cNvPicPr>
              <a:picLocks noChangeAspect="1" noChangeArrowheads="1"/>
            </p:cNvPicPr>
            <p:nvPr/>
          </p:nvPicPr>
          <p:blipFill>
            <a:blip r:embed="rId2"/>
            <a:srcRect l="11685" t="33881" r="30842" b="61029"/>
            <a:stretch>
              <a:fillRect/>
            </a:stretch>
          </p:blipFill>
          <p:spPr bwMode="auto">
            <a:xfrm>
              <a:off x="2819400" y="1905000"/>
              <a:ext cx="3581400" cy="228600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</p:pic>
        <p:sp>
          <p:nvSpPr>
            <p:cNvPr id="81" name="Rectangle 80"/>
            <p:cNvSpPr/>
            <p:nvPr/>
          </p:nvSpPr>
          <p:spPr>
            <a:xfrm>
              <a:off x="2895600" y="1905000"/>
              <a:ext cx="152400" cy="228600"/>
            </a:xfrm>
            <a:prstGeom prst="rect">
              <a:avLst/>
            </a:prstGeom>
            <a:solidFill>
              <a:srgbClr val="FF993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2" name="Rectangle 81"/>
            <p:cNvSpPr/>
            <p:nvPr/>
          </p:nvSpPr>
          <p:spPr>
            <a:xfrm>
              <a:off x="2819400" y="1905000"/>
              <a:ext cx="45719" cy="2286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cxnSp>
        <p:nvCxnSpPr>
          <p:cNvPr id="86" name="Straight Arrow Connector 85"/>
          <p:cNvCxnSpPr>
            <a:endCxn id="64" idx="0"/>
          </p:cNvCxnSpPr>
          <p:nvPr/>
        </p:nvCxnSpPr>
        <p:spPr>
          <a:xfrm>
            <a:off x="1143000" y="2438400"/>
            <a:ext cx="1295400" cy="152400"/>
          </a:xfrm>
          <a:prstGeom prst="straightConnector1">
            <a:avLst/>
          </a:prstGeom>
          <a:ln w="254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7" name="TextBox 86"/>
          <p:cNvSpPr txBox="1"/>
          <p:nvPr/>
        </p:nvSpPr>
        <p:spPr>
          <a:xfrm>
            <a:off x="195305" y="2133600"/>
            <a:ext cx="947695" cy="461665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2400" i="1" dirty="0" smtClean="0">
                <a:solidFill>
                  <a:srgbClr val="C00000"/>
                </a:solidFill>
                <a:sym typeface="Symbol"/>
              </a:rPr>
              <a:t> </a:t>
            </a:r>
            <a:r>
              <a:rPr lang="en-US" sz="2400" dirty="0" smtClean="0">
                <a:solidFill>
                  <a:srgbClr val="C00000"/>
                </a:solidFill>
                <a:sym typeface="Symbol"/>
              </a:rPr>
              <a:t>~ 0</a:t>
            </a:r>
            <a:endParaRPr lang="en-US" sz="2400" dirty="0">
              <a:solidFill>
                <a:srgbClr val="C00000"/>
              </a:solidFill>
            </a:endParaRPr>
          </a:p>
        </p:txBody>
      </p:sp>
      <p:sp>
        <p:nvSpPr>
          <p:cNvPr id="89" name="TextBox 88"/>
          <p:cNvSpPr txBox="1"/>
          <p:nvPr/>
        </p:nvSpPr>
        <p:spPr>
          <a:xfrm>
            <a:off x="6411645" y="2662535"/>
            <a:ext cx="2275155" cy="461665"/>
          </a:xfrm>
          <a:prstGeom prst="rect">
            <a:avLst/>
          </a:prstGeom>
          <a:solidFill>
            <a:schemeClr val="tx2">
              <a:lumMod val="10000"/>
              <a:lumOff val="9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400" i="1" dirty="0" smtClean="0">
                <a:solidFill>
                  <a:schemeClr val="accent3"/>
                </a:solidFill>
                <a:sym typeface="Symbol"/>
              </a:rPr>
              <a:t></a:t>
            </a:r>
            <a:r>
              <a:rPr lang="en-US" sz="2400" dirty="0" smtClean="0">
                <a:solidFill>
                  <a:schemeClr val="accent3"/>
                </a:solidFill>
              </a:rPr>
              <a:t>/</a:t>
            </a:r>
            <a:r>
              <a:rPr lang="en-US" sz="2400" i="1" dirty="0" smtClean="0">
                <a:solidFill>
                  <a:schemeClr val="accent3"/>
                </a:solidFill>
              </a:rPr>
              <a:t>s</a:t>
            </a:r>
            <a:endParaRPr lang="en-US" sz="2400" dirty="0" smtClean="0"/>
          </a:p>
        </p:txBody>
      </p:sp>
      <p:sp>
        <p:nvSpPr>
          <p:cNvPr id="90" name="TextBox 89"/>
          <p:cNvSpPr txBox="1"/>
          <p:nvPr/>
        </p:nvSpPr>
        <p:spPr>
          <a:xfrm>
            <a:off x="6400800" y="3195935"/>
            <a:ext cx="2333588" cy="461665"/>
          </a:xfrm>
          <a:prstGeom prst="rect">
            <a:avLst/>
          </a:prstGeom>
          <a:solidFill>
            <a:schemeClr val="tx2">
              <a:lumMod val="10000"/>
              <a:lumOff val="9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400" dirty="0" err="1" smtClean="0">
                <a:solidFill>
                  <a:schemeClr val="accent3"/>
                </a:solidFill>
              </a:rPr>
              <a:t>d</a:t>
            </a:r>
            <a:r>
              <a:rPr lang="en-US" sz="2400" i="1" dirty="0" err="1" smtClean="0">
                <a:solidFill>
                  <a:schemeClr val="accent3"/>
                </a:solidFill>
              </a:rPr>
              <a:t>E</a:t>
            </a:r>
            <a:r>
              <a:rPr lang="en-US" sz="2400" dirty="0" smtClean="0">
                <a:solidFill>
                  <a:schemeClr val="accent3"/>
                </a:solidFill>
              </a:rPr>
              <a:t>/</a:t>
            </a:r>
            <a:r>
              <a:rPr lang="en-US" sz="2400" dirty="0" err="1" smtClean="0">
                <a:solidFill>
                  <a:schemeClr val="accent3"/>
                </a:solidFill>
              </a:rPr>
              <a:t>d</a:t>
            </a:r>
            <a:r>
              <a:rPr lang="en-US" sz="2400" i="1" dirty="0" err="1" smtClean="0">
                <a:solidFill>
                  <a:schemeClr val="accent3"/>
                </a:solidFill>
              </a:rPr>
              <a:t>x</a:t>
            </a:r>
            <a:r>
              <a:rPr lang="en-US" sz="2400" i="1" dirty="0" smtClean="0">
                <a:solidFill>
                  <a:schemeClr val="accent3"/>
                </a:solidFill>
              </a:rPr>
              <a:t> </a:t>
            </a:r>
            <a:endParaRPr lang="en-US" sz="2400" dirty="0"/>
          </a:p>
        </p:txBody>
      </p:sp>
      <p:cxnSp>
        <p:nvCxnSpPr>
          <p:cNvPr id="91" name="Straight Arrow Connector 90"/>
          <p:cNvCxnSpPr/>
          <p:nvPr/>
        </p:nvCxnSpPr>
        <p:spPr>
          <a:xfrm rot="10800000">
            <a:off x="2863528" y="2286000"/>
            <a:ext cx="1371598" cy="1588"/>
          </a:xfrm>
          <a:prstGeom prst="straightConnector1">
            <a:avLst/>
          </a:prstGeom>
          <a:ln w="25400">
            <a:solidFill>
              <a:schemeClr val="accent3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5" name="Straight Arrow Connector 94"/>
          <p:cNvCxnSpPr>
            <a:endCxn id="68" idx="2"/>
          </p:cNvCxnSpPr>
          <p:nvPr/>
        </p:nvCxnSpPr>
        <p:spPr>
          <a:xfrm flipV="1">
            <a:off x="1143000" y="3048000"/>
            <a:ext cx="1295400" cy="381000"/>
          </a:xfrm>
          <a:prstGeom prst="straightConnector1">
            <a:avLst/>
          </a:prstGeom>
          <a:ln w="254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6" name="Straight Arrow Connector 95"/>
          <p:cNvCxnSpPr>
            <a:endCxn id="68" idx="0"/>
          </p:cNvCxnSpPr>
          <p:nvPr/>
        </p:nvCxnSpPr>
        <p:spPr>
          <a:xfrm>
            <a:off x="1143000" y="2819400"/>
            <a:ext cx="1295400" cy="1588"/>
          </a:xfrm>
          <a:prstGeom prst="straightConnector1">
            <a:avLst/>
          </a:prstGeom>
          <a:ln w="254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7" name="TextBox 96"/>
          <p:cNvSpPr txBox="1"/>
          <p:nvPr/>
        </p:nvSpPr>
        <p:spPr>
          <a:xfrm>
            <a:off x="199943" y="1534180"/>
            <a:ext cx="178125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Conditions</a:t>
            </a:r>
            <a:endParaRPr lang="en-US" sz="2800" dirty="0"/>
          </a:p>
        </p:txBody>
      </p:sp>
      <p:sp>
        <p:nvSpPr>
          <p:cNvPr id="98" name="TextBox 97"/>
          <p:cNvSpPr txBox="1"/>
          <p:nvPr/>
        </p:nvSpPr>
        <p:spPr>
          <a:xfrm>
            <a:off x="6308870" y="1534180"/>
            <a:ext cx="169213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Properties</a:t>
            </a:r>
            <a:endParaRPr lang="en-US" sz="2800" dirty="0"/>
          </a:p>
        </p:txBody>
      </p:sp>
      <p:sp>
        <p:nvSpPr>
          <p:cNvPr id="99" name="Right Arrow 98"/>
          <p:cNvSpPr/>
          <p:nvPr/>
        </p:nvSpPr>
        <p:spPr>
          <a:xfrm>
            <a:off x="2133600" y="1676400"/>
            <a:ext cx="4038600" cy="228600"/>
          </a:xfrm>
          <a:prstGeom prst="rightArrow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0" name="Picture 4"/>
          <p:cNvPicPr>
            <a:picLocks noChangeAspect="1" noChangeArrowheads="1"/>
          </p:cNvPicPr>
          <p:nvPr/>
        </p:nvPicPr>
        <p:blipFill>
          <a:blip r:embed="rId2"/>
          <a:srcRect l="11616" t="31512" r="30911" b="65094"/>
          <a:stretch>
            <a:fillRect/>
          </a:stretch>
        </p:blipFill>
        <p:spPr bwMode="auto">
          <a:xfrm>
            <a:off x="2286000" y="2209800"/>
            <a:ext cx="3581400" cy="1524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sp>
        <p:nvSpPr>
          <p:cNvPr id="84" name="Up Arrow 83"/>
          <p:cNvSpPr/>
          <p:nvPr/>
        </p:nvSpPr>
        <p:spPr>
          <a:xfrm>
            <a:off x="2438400" y="2286000"/>
            <a:ext cx="228600" cy="1143000"/>
          </a:xfrm>
          <a:prstGeom prst="upArrow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88" name="TextBox 87"/>
          <p:cNvSpPr txBox="1"/>
          <p:nvPr/>
        </p:nvSpPr>
        <p:spPr>
          <a:xfrm>
            <a:off x="6390235" y="2129135"/>
            <a:ext cx="2296566" cy="461665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chemeClr val="accent3"/>
                </a:solidFill>
              </a:rPr>
              <a:t>Screening length </a:t>
            </a:r>
            <a:endParaRPr lang="en-US" sz="2400" dirty="0" smtClean="0"/>
          </a:p>
        </p:txBody>
      </p:sp>
      <p:cxnSp>
        <p:nvCxnSpPr>
          <p:cNvPr id="101" name="Straight Arrow Connector 100"/>
          <p:cNvCxnSpPr/>
          <p:nvPr/>
        </p:nvCxnSpPr>
        <p:spPr>
          <a:xfrm rot="10800000" flipV="1">
            <a:off x="2667000" y="2362200"/>
            <a:ext cx="3657600" cy="228600"/>
          </a:xfrm>
          <a:prstGeom prst="straightConnector1">
            <a:avLst/>
          </a:prstGeom>
          <a:ln w="25400">
            <a:solidFill>
              <a:schemeClr val="accent3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0" name="TextBox 109"/>
          <p:cNvSpPr txBox="1"/>
          <p:nvPr/>
        </p:nvSpPr>
        <p:spPr>
          <a:xfrm>
            <a:off x="152400" y="4122003"/>
            <a:ext cx="990600" cy="830997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C00000"/>
                </a:solidFill>
              </a:rPr>
              <a:t>Initial </a:t>
            </a:r>
          </a:p>
          <a:p>
            <a:r>
              <a:rPr lang="en-US" sz="2400" dirty="0" smtClean="0">
                <a:solidFill>
                  <a:srgbClr val="C00000"/>
                </a:solidFill>
              </a:rPr>
              <a:t>State</a:t>
            </a:r>
          </a:p>
        </p:txBody>
      </p:sp>
      <p:cxnSp>
        <p:nvCxnSpPr>
          <p:cNvPr id="111" name="Straight Arrow Connector 110"/>
          <p:cNvCxnSpPr>
            <a:endCxn id="72" idx="2"/>
          </p:cNvCxnSpPr>
          <p:nvPr/>
        </p:nvCxnSpPr>
        <p:spPr>
          <a:xfrm flipV="1">
            <a:off x="1143000" y="3276600"/>
            <a:ext cx="1295400" cy="1066800"/>
          </a:xfrm>
          <a:prstGeom prst="straightConnector1">
            <a:avLst/>
          </a:prstGeom>
          <a:ln w="254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2" name="Straight Arrow Connector 121"/>
          <p:cNvCxnSpPr/>
          <p:nvPr/>
        </p:nvCxnSpPr>
        <p:spPr>
          <a:xfrm rot="10800000">
            <a:off x="2667000" y="2819400"/>
            <a:ext cx="3657600" cy="2"/>
          </a:xfrm>
          <a:prstGeom prst="straightConnector1">
            <a:avLst/>
          </a:prstGeom>
          <a:ln w="25400">
            <a:solidFill>
              <a:schemeClr val="accent3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3" name="Straight Arrow Connector 122"/>
          <p:cNvCxnSpPr/>
          <p:nvPr/>
        </p:nvCxnSpPr>
        <p:spPr>
          <a:xfrm rot="10800000">
            <a:off x="2667000" y="3048000"/>
            <a:ext cx="3657600" cy="304800"/>
          </a:xfrm>
          <a:prstGeom prst="straightConnector1">
            <a:avLst/>
          </a:prstGeom>
          <a:ln w="25400">
            <a:solidFill>
              <a:schemeClr val="accent3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5" name="TextBox 84"/>
          <p:cNvSpPr txBox="1"/>
          <p:nvPr/>
        </p:nvSpPr>
        <p:spPr>
          <a:xfrm>
            <a:off x="169540" y="2662535"/>
            <a:ext cx="2116460" cy="430887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lvl="0"/>
            <a:r>
              <a:rPr lang="en-US" sz="2200" i="1" dirty="0" smtClean="0">
                <a:solidFill>
                  <a:srgbClr val="C00000"/>
                </a:solidFill>
              </a:rPr>
              <a:t>T</a:t>
            </a:r>
            <a:r>
              <a:rPr lang="en-US" sz="2200" i="1" baseline="-25000" dirty="0" smtClean="0">
                <a:solidFill>
                  <a:srgbClr val="C00000"/>
                </a:solidFill>
              </a:rPr>
              <a:t>i</a:t>
            </a:r>
            <a:r>
              <a:rPr lang="en-US" sz="2200" dirty="0" smtClean="0">
                <a:solidFill>
                  <a:srgbClr val="C00000"/>
                </a:solidFill>
              </a:rPr>
              <a:t> =300-600 </a:t>
            </a:r>
            <a:r>
              <a:rPr lang="en-US" sz="2200" dirty="0" err="1" smtClean="0">
                <a:solidFill>
                  <a:srgbClr val="C00000"/>
                </a:solidFill>
              </a:rPr>
              <a:t>MeV</a:t>
            </a:r>
            <a:endParaRPr lang="en-US" sz="2200" dirty="0" smtClean="0">
              <a:solidFill>
                <a:srgbClr val="C00000"/>
              </a:solidFill>
            </a:endParaRPr>
          </a:p>
        </p:txBody>
      </p:sp>
      <p:sp>
        <p:nvSpPr>
          <p:cNvPr id="53" name="TextBox 52"/>
          <p:cNvSpPr txBox="1"/>
          <p:nvPr/>
        </p:nvSpPr>
        <p:spPr>
          <a:xfrm>
            <a:off x="977576" y="3200400"/>
            <a:ext cx="1537024" cy="843308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220" dirty="0" smtClean="0">
                <a:solidFill>
                  <a:srgbClr val="C00000"/>
                </a:solidFill>
              </a:rPr>
              <a:t>n</a:t>
            </a:r>
            <a:r>
              <a:rPr lang="en-US" sz="1220" dirty="0" smtClean="0">
                <a:solidFill>
                  <a:srgbClr val="C00000"/>
                </a:solidFill>
              </a:rPr>
              <a:t>on-linear shadowing</a:t>
            </a:r>
          </a:p>
          <a:p>
            <a:pPr algn="ctr"/>
            <a:r>
              <a:rPr lang="en-US" sz="1220" dirty="0" smtClean="0">
                <a:solidFill>
                  <a:srgbClr val="C00000"/>
                </a:solidFill>
              </a:rPr>
              <a:t>low-</a:t>
            </a:r>
            <a:r>
              <a:rPr lang="en-US" sz="1220" i="1" dirty="0" smtClean="0">
                <a:solidFill>
                  <a:srgbClr val="C00000"/>
                </a:solidFill>
              </a:rPr>
              <a:t>x</a:t>
            </a:r>
            <a:r>
              <a:rPr lang="en-US" sz="1220" dirty="0" smtClean="0">
                <a:solidFill>
                  <a:srgbClr val="C00000"/>
                </a:solidFill>
              </a:rPr>
              <a:t> suppression</a:t>
            </a:r>
          </a:p>
          <a:p>
            <a:pPr algn="ctr"/>
            <a:r>
              <a:rPr lang="en-US" sz="1220" dirty="0" smtClean="0">
                <a:solidFill>
                  <a:srgbClr val="C00000"/>
                </a:solidFill>
              </a:rPr>
              <a:t>anti-shadowing?</a:t>
            </a:r>
            <a:endParaRPr lang="en-US" sz="1220" dirty="0" smtClean="0">
              <a:solidFill>
                <a:srgbClr val="C00000"/>
              </a:solidFill>
            </a:endParaRPr>
          </a:p>
        </p:txBody>
      </p:sp>
      <p:sp>
        <p:nvSpPr>
          <p:cNvPr id="54" name="TextBox 53"/>
          <p:cNvSpPr txBox="1"/>
          <p:nvPr/>
        </p:nvSpPr>
        <p:spPr>
          <a:xfrm>
            <a:off x="152400" y="3207603"/>
            <a:ext cx="1020857" cy="830997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C00000"/>
                </a:solidFill>
              </a:rPr>
              <a:t>CNM</a:t>
            </a:r>
          </a:p>
          <a:p>
            <a:r>
              <a:rPr lang="en-US" sz="2400" dirty="0" smtClean="0">
                <a:solidFill>
                  <a:srgbClr val="C00000"/>
                </a:solidFill>
              </a:rPr>
              <a:t>effects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Initial State determines flow strength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0" lang="en-US" smtClean="0"/>
              <a:t>Stefan Bathe for PHENIX, QM2011</a:t>
            </a:r>
            <a:endParaRPr kumimoji="0"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F0C94032-CD4C-4C25-B0C2-CEC720522D92}" type="slidenum">
              <a:rPr kumimoji="0" lang="en-US" smtClean="0"/>
              <a:pPr/>
              <a:t>25</a:t>
            </a:fld>
            <a:endParaRPr kumimoji="0" lang="en-US" dirty="0">
              <a:solidFill>
                <a:srgbClr val="FFFFFF"/>
              </a:solidFill>
            </a:endParaRPr>
          </a:p>
        </p:txBody>
      </p:sp>
      <p:pic>
        <p:nvPicPr>
          <p:cNvPr id="8" name="Picture 7" descr="f1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" y="1905000"/>
            <a:ext cx="2438400" cy="1638640"/>
          </a:xfrm>
          <a:prstGeom prst="rect">
            <a:avLst/>
          </a:prstGeom>
        </p:spPr>
      </p:pic>
      <p:pic>
        <p:nvPicPr>
          <p:cNvPr id="9" name="Picture 8" descr="f2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67001" y="1891553"/>
            <a:ext cx="2514600" cy="1689847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895531" y="1600200"/>
            <a:ext cx="9332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Glauber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3581400" y="1611868"/>
            <a:ext cx="5753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CGC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5901193" y="2590800"/>
            <a:ext cx="24808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Radial gluon distribution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6161804" y="4267200"/>
            <a:ext cx="19153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2-D density profile</a:t>
            </a:r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457200" y="5486400"/>
            <a:ext cx="2027606" cy="369332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Smaller eccentricity</a:t>
            </a:r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3048000" y="5486400"/>
            <a:ext cx="1868653" cy="369332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larger eccentricity</a:t>
            </a:r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5486400" y="4876800"/>
            <a:ext cx="3456074" cy="646331"/>
          </a:xfrm>
          <a:prstGeom prst="rect">
            <a:avLst/>
          </a:prstGeom>
          <a:solidFill>
            <a:srgbClr val="FFC000"/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Initial state determines </a:t>
            </a:r>
            <a:r>
              <a:rPr lang="en-US" i="1" dirty="0" smtClean="0"/>
              <a:t>v</a:t>
            </a:r>
            <a:r>
              <a:rPr lang="en-US" i="1" baseline="-25000" dirty="0" smtClean="0"/>
              <a:t>2</a:t>
            </a:r>
            <a:r>
              <a:rPr lang="en-US" dirty="0" smtClean="0"/>
              <a:t> strength</a:t>
            </a:r>
          </a:p>
          <a:p>
            <a:pPr algn="ctr"/>
            <a:r>
              <a:rPr lang="en-US" dirty="0" smtClean="0"/>
              <a:t>(largest uncertainty)</a:t>
            </a:r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5793507" y="5638800"/>
            <a:ext cx="2893293" cy="646331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Disentangle initial conditions</a:t>
            </a:r>
          </a:p>
          <a:p>
            <a:r>
              <a:rPr lang="en-US" dirty="0" smtClean="0"/>
              <a:t> from flow strength</a:t>
            </a:r>
            <a:endParaRPr lang="en-US" dirty="0"/>
          </a:p>
        </p:txBody>
      </p:sp>
      <p:pic>
        <p:nvPicPr>
          <p:cNvPr id="19" name="Picture 18" descr="e2.gif"/>
          <p:cNvPicPr>
            <a:picLocks noChangeAspect="1"/>
          </p:cNvPicPr>
          <p:nvPr/>
        </p:nvPicPr>
        <p:blipFill>
          <a:blip r:embed="rId4"/>
          <a:srcRect l="15385" t="6647" r="7692" b="13589"/>
          <a:stretch>
            <a:fillRect/>
          </a:stretch>
        </p:blipFill>
        <p:spPr>
          <a:xfrm>
            <a:off x="3124200" y="3581400"/>
            <a:ext cx="1524000" cy="1828800"/>
          </a:xfrm>
          <a:prstGeom prst="rect">
            <a:avLst/>
          </a:prstGeom>
        </p:spPr>
      </p:pic>
      <p:pic>
        <p:nvPicPr>
          <p:cNvPr id="21" name="Picture 20" descr="e1.gif"/>
          <p:cNvPicPr>
            <a:picLocks noChangeAspect="1"/>
          </p:cNvPicPr>
          <p:nvPr/>
        </p:nvPicPr>
        <p:blipFill>
          <a:blip r:embed="rId5"/>
          <a:srcRect l="15023" t="3865" r="4472" b="11111"/>
          <a:stretch>
            <a:fillRect/>
          </a:stretch>
        </p:blipFill>
        <p:spPr>
          <a:xfrm>
            <a:off x="762000" y="3657599"/>
            <a:ext cx="1447800" cy="176953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i="1" dirty="0" smtClean="0"/>
              <a:t>v</a:t>
            </a:r>
            <a:r>
              <a:rPr lang="en-US" i="1" baseline="-25000" dirty="0" smtClean="0"/>
              <a:t>3  </a:t>
            </a:r>
            <a:r>
              <a:rPr lang="en-US" dirty="0" smtClean="0"/>
              <a:t>has fluctuations origin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0" lang="en-US" smtClean="0"/>
              <a:t>Stefan Bathe for PHENIX, QM2011</a:t>
            </a:r>
            <a:endParaRPr kumimoji="0"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F0C94032-CD4C-4C25-B0C2-CEC720522D92}" type="slidenum">
              <a:rPr kumimoji="0" lang="en-US" smtClean="0"/>
              <a:pPr/>
              <a:t>26</a:t>
            </a:fld>
            <a:endParaRPr kumimoji="0" lang="en-US" dirty="0">
              <a:solidFill>
                <a:srgbClr val="FFFFFF"/>
              </a:solidFill>
            </a:endParaRPr>
          </a:p>
        </p:txBody>
      </p:sp>
      <p:pic>
        <p:nvPicPr>
          <p:cNvPr id="25" name="Content Placeholder 24" descr="tc_0.gif"/>
          <p:cNvPicPr>
            <a:picLocks noGrp="1" noChangeAspect="1"/>
          </p:cNvPicPr>
          <p:nvPr>
            <p:ph sz="quarter" idx="1"/>
          </p:nvPr>
        </p:nvPicPr>
        <p:blipFill>
          <a:blip r:embed="rId2"/>
          <a:srcRect t="8475" r="7945"/>
          <a:stretch>
            <a:fillRect/>
          </a:stretch>
        </p:blipFill>
        <p:spPr>
          <a:xfrm>
            <a:off x="228463" y="1600200"/>
            <a:ext cx="4343400" cy="4114800"/>
          </a:xfrm>
        </p:spPr>
      </p:pic>
      <p:pic>
        <p:nvPicPr>
          <p:cNvPr id="26" name="Picture 25" descr="tc_3.gif"/>
          <p:cNvPicPr>
            <a:picLocks noChangeAspect="1"/>
          </p:cNvPicPr>
          <p:nvPr/>
        </p:nvPicPr>
        <p:blipFill>
          <a:blip r:embed="rId3"/>
          <a:srcRect t="8247" r="10413"/>
          <a:stretch>
            <a:fillRect/>
          </a:stretch>
        </p:blipFill>
        <p:spPr>
          <a:xfrm>
            <a:off x="4546486" y="1600201"/>
            <a:ext cx="4216514" cy="4114800"/>
          </a:xfrm>
          <a:prstGeom prst="rect">
            <a:avLst/>
          </a:prstGeom>
        </p:spPr>
      </p:pic>
      <p:sp>
        <p:nvSpPr>
          <p:cNvPr id="23" name="TextBox 22"/>
          <p:cNvSpPr txBox="1"/>
          <p:nvPr/>
        </p:nvSpPr>
        <p:spPr>
          <a:xfrm>
            <a:off x="2971663" y="2750403"/>
            <a:ext cx="1106393" cy="707886"/>
          </a:xfrm>
          <a:prstGeom prst="rect">
            <a:avLst/>
          </a:prstGeom>
          <a:solidFill>
            <a:srgbClr val="FFC000"/>
          </a:solidFill>
        </p:spPr>
        <p:txBody>
          <a:bodyPr wrap="none" rtlCol="0">
            <a:spAutoFit/>
          </a:bodyPr>
          <a:lstStyle/>
          <a:p>
            <a:r>
              <a:rPr lang="en-US" sz="2000" b="1" dirty="0" smtClean="0"/>
              <a:t>central:  </a:t>
            </a:r>
          </a:p>
          <a:p>
            <a:r>
              <a:rPr lang="en-US" sz="2000" b="1" i="1" dirty="0" smtClean="0"/>
              <a:t>v</a:t>
            </a:r>
            <a:r>
              <a:rPr lang="en-US" sz="2000" b="1" i="1" baseline="-25000" dirty="0" smtClean="0"/>
              <a:t>3</a:t>
            </a:r>
            <a:r>
              <a:rPr lang="en-US" sz="2000" b="1" dirty="0" smtClean="0"/>
              <a:t> = </a:t>
            </a:r>
            <a:r>
              <a:rPr lang="en-US" sz="2000" b="1" i="1" dirty="0" smtClean="0"/>
              <a:t>v</a:t>
            </a:r>
            <a:r>
              <a:rPr lang="en-US" sz="2000" b="1" i="1" baseline="-25000" dirty="0" smtClean="0"/>
              <a:t>2</a:t>
            </a:r>
            <a:endParaRPr lang="en-US" sz="2000" b="1" i="1" baseline="-25000" dirty="0"/>
          </a:p>
        </p:txBody>
      </p:sp>
      <p:sp>
        <p:nvSpPr>
          <p:cNvPr id="24" name="TextBox 23"/>
          <p:cNvSpPr txBox="1"/>
          <p:nvPr/>
        </p:nvSpPr>
        <p:spPr>
          <a:xfrm>
            <a:off x="7155971" y="2826603"/>
            <a:ext cx="1478290" cy="707886"/>
          </a:xfrm>
          <a:prstGeom prst="rect">
            <a:avLst/>
          </a:prstGeom>
          <a:solidFill>
            <a:srgbClr val="FFC000"/>
          </a:solidFill>
        </p:spPr>
        <p:txBody>
          <a:bodyPr wrap="none" rtlCol="0">
            <a:spAutoFit/>
          </a:bodyPr>
          <a:lstStyle/>
          <a:p>
            <a:r>
              <a:rPr lang="en-US" sz="2000" b="1" dirty="0" smtClean="0"/>
              <a:t>mid-central:</a:t>
            </a:r>
          </a:p>
          <a:p>
            <a:r>
              <a:rPr lang="en-US" sz="2000" b="1" i="1" dirty="0" smtClean="0"/>
              <a:t>v</a:t>
            </a:r>
            <a:r>
              <a:rPr lang="en-US" sz="2000" b="1" i="1" baseline="-25000" dirty="0" smtClean="0"/>
              <a:t>3</a:t>
            </a:r>
            <a:r>
              <a:rPr lang="en-US" sz="2000" b="1" dirty="0" smtClean="0"/>
              <a:t> &lt; </a:t>
            </a:r>
            <a:r>
              <a:rPr lang="en-US" sz="2000" b="1" i="1" dirty="0" smtClean="0"/>
              <a:t>v</a:t>
            </a:r>
            <a:r>
              <a:rPr lang="en-US" sz="2000" b="1" i="1" baseline="-25000" dirty="0" smtClean="0"/>
              <a:t>2</a:t>
            </a:r>
            <a:endParaRPr lang="en-US" sz="2000" b="1" i="1" baseline="-25000" dirty="0"/>
          </a:p>
        </p:txBody>
      </p:sp>
      <p:sp>
        <p:nvSpPr>
          <p:cNvPr id="10" name="TextBox 9"/>
          <p:cNvSpPr txBox="1"/>
          <p:nvPr/>
        </p:nvSpPr>
        <p:spPr>
          <a:xfrm>
            <a:off x="2819400" y="1981200"/>
            <a:ext cx="1564852" cy="338554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sz="1600" b="1" dirty="0" smtClean="0"/>
              <a:t>arXiv:1105.3928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7162800" y="2023646"/>
            <a:ext cx="1564852" cy="338554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sz="1600" b="1" dirty="0" smtClean="0"/>
              <a:t>arXiv:1105.3928</a:t>
            </a:r>
          </a:p>
        </p:txBody>
      </p:sp>
      <p:pic>
        <p:nvPicPr>
          <p:cNvPr id="13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200400" y="1710984"/>
            <a:ext cx="836908" cy="270216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</p:pic>
      <p:pic>
        <p:nvPicPr>
          <p:cNvPr id="14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545092" y="1710984"/>
            <a:ext cx="836908" cy="270216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</p:pic>
      <p:sp>
        <p:nvSpPr>
          <p:cNvPr id="15" name="TextBox 14"/>
          <p:cNvSpPr txBox="1"/>
          <p:nvPr/>
        </p:nvSpPr>
        <p:spPr>
          <a:xfrm>
            <a:off x="1190069" y="5786735"/>
            <a:ext cx="7069243" cy="461665"/>
          </a:xfrm>
          <a:prstGeom prst="rect">
            <a:avLst/>
          </a:prstGeom>
          <a:solidFill>
            <a:srgbClr val="FFC000"/>
          </a:solidFill>
        </p:spPr>
        <p:txBody>
          <a:bodyPr wrap="none" rtlCol="0">
            <a:spAutoFit/>
          </a:bodyPr>
          <a:lstStyle/>
          <a:p>
            <a:r>
              <a:rPr lang="en-US" sz="2400" dirty="0" smtClean="0"/>
              <a:t>w</a:t>
            </a:r>
            <a:r>
              <a:rPr lang="en-US" sz="2400" dirty="0" smtClean="0"/>
              <a:t>eak centrality dependence of </a:t>
            </a:r>
            <a:r>
              <a:rPr lang="en-US" sz="2400" b="1" i="1" dirty="0" smtClean="0"/>
              <a:t>v</a:t>
            </a:r>
            <a:r>
              <a:rPr lang="en-US" sz="2400" b="1" i="1" baseline="-25000" dirty="0" smtClean="0"/>
              <a:t>3</a:t>
            </a:r>
            <a:r>
              <a:rPr lang="en-US" sz="2400" dirty="0" smtClean="0"/>
              <a:t>  =&gt; fluctuations origin</a:t>
            </a: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i="1" dirty="0" smtClean="0"/>
              <a:t>v</a:t>
            </a:r>
            <a:r>
              <a:rPr lang="en-US" i="1" baseline="-25000" dirty="0" smtClean="0"/>
              <a:t>3</a:t>
            </a:r>
            <a:r>
              <a:rPr lang="en-US" dirty="0" smtClean="0"/>
              <a:t> </a:t>
            </a:r>
            <a:r>
              <a:rPr lang="en-US" dirty="0" smtClean="0"/>
              <a:t>disentangles initial state and </a:t>
            </a:r>
            <a:r>
              <a:rPr lang="en-US" i="1" dirty="0" smtClean="0">
                <a:solidFill>
                  <a:schemeClr val="tx1"/>
                </a:solidFill>
                <a:sym typeface="Symbol"/>
              </a:rPr>
              <a:t></a:t>
            </a:r>
            <a:r>
              <a:rPr lang="en-US" dirty="0" smtClean="0">
                <a:solidFill>
                  <a:schemeClr val="tx1"/>
                </a:solidFill>
              </a:rPr>
              <a:t>/</a:t>
            </a:r>
            <a:r>
              <a:rPr lang="en-US" i="1" dirty="0" smtClean="0">
                <a:solidFill>
                  <a:schemeClr val="tx1"/>
                </a:solidFill>
              </a:rPr>
              <a:t>s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0" lang="en-US" dirty="0" smtClean="0"/>
              <a:t>Stefan Bathe for PHENIX, QM2011</a:t>
            </a:r>
            <a:endParaRPr kumimoji="0"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F0C94032-CD4C-4C25-B0C2-CEC720522D92}" type="slidenum">
              <a:rPr kumimoji="0" lang="en-US" smtClean="0"/>
              <a:pPr/>
              <a:t>27</a:t>
            </a:fld>
            <a:endParaRPr kumimoji="0" lang="en-US" dirty="0">
              <a:solidFill>
                <a:srgbClr val="FFFFFF"/>
              </a:solidFill>
            </a:endParaRPr>
          </a:p>
        </p:txBody>
      </p:sp>
      <p:pic>
        <p:nvPicPr>
          <p:cNvPr id="6" name="Content Placeholder 5" descr="stefan_v2.jpg"/>
          <p:cNvPicPr>
            <a:picLocks noGrp="1" noChangeAspect="1"/>
          </p:cNvPicPr>
          <p:nvPr>
            <p:ph sz="quarter" idx="1"/>
          </p:nvPr>
        </p:nvPicPr>
        <p:blipFill>
          <a:blip r:embed="rId2"/>
          <a:srcRect l="2421" t="3390" r="3148" b="1695"/>
          <a:stretch>
            <a:fillRect/>
          </a:stretch>
        </p:blipFill>
        <p:spPr>
          <a:xfrm rot="5400000">
            <a:off x="747031" y="1356632"/>
            <a:ext cx="3077936" cy="4419600"/>
          </a:xfrm>
        </p:spPr>
      </p:pic>
      <p:sp>
        <p:nvSpPr>
          <p:cNvPr id="8" name="Content Placeholder 4"/>
          <p:cNvSpPr txBox="1">
            <a:spLocks/>
          </p:cNvSpPr>
          <p:nvPr/>
        </p:nvSpPr>
        <p:spPr>
          <a:xfrm>
            <a:off x="838200" y="5334000"/>
            <a:ext cx="2362200" cy="838200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vert="horz">
            <a:normAutofit fontScale="70000" lnSpcReduction="20000"/>
          </a:bodyPr>
          <a:lstStyle/>
          <a:p>
            <a:pPr marL="182880" indent="-274320">
              <a:spcBef>
                <a:spcPts val="550"/>
              </a:spcBef>
              <a:buClr>
                <a:schemeClr val="accent1"/>
              </a:buClr>
              <a:buSzPct val="70000"/>
              <a:buFont typeface="Wingdings 2"/>
              <a:buChar char=""/>
            </a:pPr>
            <a:r>
              <a:rPr kumimoji="0" lang="en-US" sz="2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Glauber</a:t>
            </a:r>
            <a:endParaRPr kumimoji="0" lang="en-US" sz="26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lvl="1" indent="-228600">
              <a:spcBef>
                <a:spcPts val="500"/>
              </a:spcBef>
              <a:buClr>
                <a:schemeClr val="accent2"/>
              </a:buClr>
              <a:buSzPct val="75000"/>
              <a:buFont typeface="Wingdings"/>
              <a:buChar char=""/>
            </a:pPr>
            <a:r>
              <a:rPr kumimoji="0" lang="en-US" sz="23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Glauber</a:t>
            </a:r>
            <a:r>
              <a:rPr kumimoji="0" lang="en-US" sz="23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initial state</a:t>
            </a:r>
          </a:p>
          <a:p>
            <a:pPr lvl="1" indent="-228600">
              <a:spcBef>
                <a:spcPts val="500"/>
              </a:spcBef>
              <a:buClr>
                <a:schemeClr val="accent2"/>
              </a:buClr>
              <a:buSzPct val="75000"/>
              <a:buFont typeface="Wingdings"/>
              <a:buChar char=""/>
            </a:pPr>
            <a:r>
              <a:rPr kumimoji="0" lang="en-US" sz="23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  <a:sym typeface="Symbol"/>
              </a:rPr>
              <a:t></a:t>
            </a:r>
            <a:r>
              <a:rPr kumimoji="0" lang="en-US" sz="23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/</a:t>
            </a:r>
            <a:r>
              <a:rPr kumimoji="0" lang="en-US" sz="23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</a:t>
            </a:r>
            <a:r>
              <a:rPr kumimoji="0" lang="en-US" sz="23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= 1/4</a:t>
            </a:r>
            <a:r>
              <a:rPr kumimoji="0" lang="en-US" sz="23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Symbol" pitchFamily="18" charset="2"/>
                <a:ea typeface="+mn-ea"/>
                <a:cs typeface="+mn-cs"/>
              </a:rPr>
              <a:t>p</a:t>
            </a:r>
          </a:p>
        </p:txBody>
      </p:sp>
      <p:sp>
        <p:nvSpPr>
          <p:cNvPr id="10" name="Content Placeholder 4"/>
          <p:cNvSpPr txBox="1">
            <a:spLocks/>
          </p:cNvSpPr>
          <p:nvPr/>
        </p:nvSpPr>
        <p:spPr>
          <a:xfrm>
            <a:off x="6400800" y="5334000"/>
            <a:ext cx="2057400" cy="838200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vert="horz">
            <a:normAutofit fontScale="70000" lnSpcReduction="20000"/>
          </a:bodyPr>
          <a:lstStyle/>
          <a:p>
            <a:pPr marL="182880" indent="-274320">
              <a:spcBef>
                <a:spcPts val="550"/>
              </a:spcBef>
              <a:buClr>
                <a:schemeClr val="accent1"/>
              </a:buClr>
              <a:buSzPct val="70000"/>
              <a:buFont typeface="Wingdings 2"/>
              <a:buChar char=""/>
            </a:pPr>
            <a:r>
              <a:rPr kumimoji="0" lang="en-US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KLN</a:t>
            </a:r>
          </a:p>
          <a:p>
            <a:pPr lvl="1" indent="-228600">
              <a:spcBef>
                <a:spcPts val="500"/>
              </a:spcBef>
              <a:buClr>
                <a:schemeClr val="accent2"/>
              </a:buClr>
              <a:buSzPct val="75000"/>
              <a:buFont typeface="Wingdings"/>
              <a:buChar char=""/>
            </a:pPr>
            <a:r>
              <a:rPr kumimoji="0" lang="en-US" sz="23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CGC initial state</a:t>
            </a:r>
          </a:p>
          <a:p>
            <a:pPr lvl="1" indent="-228600">
              <a:spcBef>
                <a:spcPts val="500"/>
              </a:spcBef>
              <a:buClr>
                <a:schemeClr val="accent2"/>
              </a:buClr>
              <a:buSzPct val="75000"/>
              <a:buFont typeface="Wingdings"/>
              <a:buChar char=""/>
            </a:pPr>
            <a:r>
              <a:rPr kumimoji="0" lang="en-US" sz="23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  <a:sym typeface="Symbol"/>
              </a:rPr>
              <a:t></a:t>
            </a:r>
            <a:r>
              <a:rPr kumimoji="0" lang="en-US" sz="23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/</a:t>
            </a:r>
            <a:r>
              <a:rPr kumimoji="0" lang="en-US" sz="23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</a:t>
            </a:r>
            <a:r>
              <a:rPr kumimoji="0" lang="en-US" sz="23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= 2/4</a:t>
            </a:r>
            <a:r>
              <a:rPr kumimoji="0" lang="en-US" sz="23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Symbol" pitchFamily="18" charset="2"/>
                <a:ea typeface="+mn-ea"/>
                <a:cs typeface="+mn-cs"/>
              </a:rPr>
              <a:t>p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685800" y="1595735"/>
            <a:ext cx="37032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i="1" dirty="0" smtClean="0"/>
              <a:t>v</a:t>
            </a:r>
            <a:r>
              <a:rPr lang="en-US" sz="2400" b="1" i="1" baseline="-25000" dirty="0" smtClean="0"/>
              <a:t>2</a:t>
            </a:r>
            <a:r>
              <a:rPr lang="en-US" sz="2000" b="1" dirty="0" smtClean="0"/>
              <a:t> described by </a:t>
            </a:r>
            <a:r>
              <a:rPr lang="en-US" sz="2000" b="1" dirty="0" err="1" smtClean="0"/>
              <a:t>Glauber</a:t>
            </a:r>
            <a:r>
              <a:rPr lang="en-US" sz="2000" b="1" dirty="0" smtClean="0"/>
              <a:t> and CGC</a:t>
            </a:r>
            <a:endParaRPr lang="en-US" sz="2000" b="1" i="1" dirty="0" smtClean="0"/>
          </a:p>
        </p:txBody>
      </p:sp>
      <p:sp>
        <p:nvSpPr>
          <p:cNvPr id="14" name="TextBox 13"/>
          <p:cNvSpPr txBox="1"/>
          <p:nvPr/>
        </p:nvSpPr>
        <p:spPr>
          <a:xfrm>
            <a:off x="3975512" y="5543490"/>
            <a:ext cx="143468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Two models</a:t>
            </a:r>
            <a:endParaRPr lang="en-US" sz="2000" dirty="0"/>
          </a:p>
        </p:txBody>
      </p:sp>
      <p:cxnSp>
        <p:nvCxnSpPr>
          <p:cNvPr id="16" name="Straight Arrow Connector 15"/>
          <p:cNvCxnSpPr/>
          <p:nvPr/>
        </p:nvCxnSpPr>
        <p:spPr>
          <a:xfrm rot="10800000">
            <a:off x="3352800" y="5715000"/>
            <a:ext cx="596488" cy="1588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 flipV="1">
            <a:off x="5486400" y="5715000"/>
            <a:ext cx="609600" cy="1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2971800" y="2895600"/>
            <a:ext cx="1564852" cy="338554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sz="1600" b="1" dirty="0" smtClean="0"/>
              <a:t>arXiv:1105.3928</a:t>
            </a:r>
          </a:p>
        </p:txBody>
      </p:sp>
      <p:pic>
        <p:nvPicPr>
          <p:cNvPr id="19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429000" y="2590800"/>
            <a:ext cx="836908" cy="270216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</p:pic>
      <p:sp>
        <p:nvSpPr>
          <p:cNvPr id="22" name="TextBox 21"/>
          <p:cNvSpPr txBox="1"/>
          <p:nvPr/>
        </p:nvSpPr>
        <p:spPr>
          <a:xfrm>
            <a:off x="2133600" y="2133600"/>
            <a:ext cx="1223412" cy="57708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50" dirty="0" smtClean="0"/>
              <a:t>Theory calculation:</a:t>
            </a:r>
          </a:p>
          <a:p>
            <a:r>
              <a:rPr lang="en-US" sz="1050" dirty="0" err="1" smtClean="0"/>
              <a:t>Alver</a:t>
            </a:r>
            <a:r>
              <a:rPr lang="en-US" sz="1050" dirty="0" smtClean="0"/>
              <a:t> et al.</a:t>
            </a:r>
          </a:p>
          <a:p>
            <a:r>
              <a:rPr lang="en-US" sz="1050" dirty="0" smtClean="0"/>
              <a:t>PRC82,034913  </a:t>
            </a:r>
            <a:endParaRPr lang="en-US" sz="105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i="1" dirty="0" smtClean="0"/>
              <a:t>v</a:t>
            </a:r>
            <a:r>
              <a:rPr lang="en-US" i="1" baseline="-25000" dirty="0" smtClean="0"/>
              <a:t>3</a:t>
            </a:r>
            <a:r>
              <a:rPr lang="en-US" dirty="0" smtClean="0"/>
              <a:t> </a:t>
            </a:r>
            <a:r>
              <a:rPr lang="en-US" dirty="0" smtClean="0"/>
              <a:t>disentangles initial state and </a:t>
            </a:r>
            <a:r>
              <a:rPr lang="en-US" i="1" dirty="0" smtClean="0">
                <a:solidFill>
                  <a:schemeClr val="tx1"/>
                </a:solidFill>
                <a:sym typeface="Symbol"/>
              </a:rPr>
              <a:t></a:t>
            </a:r>
            <a:r>
              <a:rPr lang="en-US" dirty="0" smtClean="0">
                <a:solidFill>
                  <a:schemeClr val="tx1"/>
                </a:solidFill>
              </a:rPr>
              <a:t>/</a:t>
            </a:r>
            <a:r>
              <a:rPr lang="en-US" i="1" dirty="0" smtClean="0">
                <a:solidFill>
                  <a:schemeClr val="tx1"/>
                </a:solidFill>
              </a:rPr>
              <a:t>s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0" lang="en-US" dirty="0" smtClean="0"/>
              <a:t>Stefan Bathe for PHENIX, QM2011</a:t>
            </a:r>
            <a:endParaRPr kumimoji="0"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F0C94032-CD4C-4C25-B0C2-CEC720522D92}" type="slidenum">
              <a:rPr kumimoji="0" lang="en-US" smtClean="0"/>
              <a:pPr/>
              <a:t>28</a:t>
            </a:fld>
            <a:endParaRPr kumimoji="0" lang="en-US" dirty="0">
              <a:solidFill>
                <a:srgbClr val="FFFFFF"/>
              </a:solidFill>
            </a:endParaRPr>
          </a:p>
        </p:txBody>
      </p:sp>
      <p:pic>
        <p:nvPicPr>
          <p:cNvPr id="6" name="Content Placeholder 5" descr="stefan_v2.jpg"/>
          <p:cNvPicPr>
            <a:picLocks noGrp="1" noChangeAspect="1"/>
          </p:cNvPicPr>
          <p:nvPr>
            <p:ph sz="quarter" idx="1"/>
          </p:nvPr>
        </p:nvPicPr>
        <p:blipFill>
          <a:blip r:embed="rId2"/>
          <a:srcRect l="2421" t="3390" r="3148" b="1695"/>
          <a:stretch>
            <a:fillRect/>
          </a:stretch>
        </p:blipFill>
        <p:spPr>
          <a:xfrm rot="5400000">
            <a:off x="747031" y="1356632"/>
            <a:ext cx="3077936" cy="4419600"/>
          </a:xfrm>
        </p:spPr>
      </p:pic>
      <p:pic>
        <p:nvPicPr>
          <p:cNvPr id="7" name="Picture 6" descr="stefan_v3.jpg"/>
          <p:cNvPicPr>
            <a:picLocks noChangeAspect="1"/>
          </p:cNvPicPr>
          <p:nvPr/>
        </p:nvPicPr>
        <p:blipFill>
          <a:blip r:embed="rId3"/>
          <a:srcRect l="1587" t="3333" r="3175" b="2222"/>
          <a:stretch>
            <a:fillRect/>
          </a:stretch>
        </p:blipFill>
        <p:spPr>
          <a:xfrm rot="5400000">
            <a:off x="5161616" y="1351616"/>
            <a:ext cx="3043518" cy="4311650"/>
          </a:xfrm>
          <a:prstGeom prst="rect">
            <a:avLst/>
          </a:prstGeom>
        </p:spPr>
      </p:pic>
      <p:sp>
        <p:nvSpPr>
          <p:cNvPr id="8" name="Content Placeholder 4"/>
          <p:cNvSpPr txBox="1">
            <a:spLocks/>
          </p:cNvSpPr>
          <p:nvPr/>
        </p:nvSpPr>
        <p:spPr>
          <a:xfrm>
            <a:off x="838200" y="5334000"/>
            <a:ext cx="2362200" cy="838200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vert="horz">
            <a:normAutofit fontScale="70000" lnSpcReduction="20000"/>
          </a:bodyPr>
          <a:lstStyle/>
          <a:p>
            <a:pPr marL="182880" indent="-274320">
              <a:spcBef>
                <a:spcPts val="550"/>
              </a:spcBef>
              <a:buClr>
                <a:schemeClr val="accent1"/>
              </a:buClr>
              <a:buSzPct val="70000"/>
              <a:buFont typeface="Wingdings 2"/>
              <a:buChar char=""/>
            </a:pPr>
            <a:r>
              <a:rPr kumimoji="0" lang="en-US" sz="2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Glauber</a:t>
            </a:r>
            <a:endParaRPr kumimoji="0" lang="en-US" sz="26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lvl="1" indent="-228600">
              <a:spcBef>
                <a:spcPts val="500"/>
              </a:spcBef>
              <a:buClr>
                <a:schemeClr val="accent2"/>
              </a:buClr>
              <a:buSzPct val="75000"/>
              <a:buFont typeface="Wingdings"/>
              <a:buChar char=""/>
            </a:pPr>
            <a:r>
              <a:rPr kumimoji="0" lang="en-US" sz="23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Glauber</a:t>
            </a:r>
            <a:r>
              <a:rPr kumimoji="0" lang="en-US" sz="23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initial state</a:t>
            </a:r>
          </a:p>
          <a:p>
            <a:pPr lvl="1" indent="-228600">
              <a:spcBef>
                <a:spcPts val="500"/>
              </a:spcBef>
              <a:buClr>
                <a:schemeClr val="accent2"/>
              </a:buClr>
              <a:buSzPct val="75000"/>
              <a:buFont typeface="Wingdings"/>
              <a:buChar char=""/>
            </a:pPr>
            <a:r>
              <a:rPr kumimoji="0" lang="en-US" sz="23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  <a:sym typeface="Symbol"/>
              </a:rPr>
              <a:t></a:t>
            </a:r>
            <a:r>
              <a:rPr kumimoji="0" lang="en-US" sz="23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/</a:t>
            </a:r>
            <a:r>
              <a:rPr kumimoji="0" lang="en-US" sz="23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</a:t>
            </a:r>
            <a:r>
              <a:rPr kumimoji="0" lang="en-US" sz="23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= 1/4</a:t>
            </a:r>
            <a:r>
              <a:rPr kumimoji="0" lang="en-US" sz="23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Symbol" pitchFamily="18" charset="2"/>
                <a:ea typeface="+mn-ea"/>
                <a:cs typeface="+mn-cs"/>
              </a:rPr>
              <a:t>p</a:t>
            </a:r>
          </a:p>
        </p:txBody>
      </p:sp>
      <p:sp>
        <p:nvSpPr>
          <p:cNvPr id="10" name="Content Placeholder 4"/>
          <p:cNvSpPr txBox="1">
            <a:spLocks/>
          </p:cNvSpPr>
          <p:nvPr/>
        </p:nvSpPr>
        <p:spPr>
          <a:xfrm>
            <a:off x="6400800" y="5334000"/>
            <a:ext cx="2057400" cy="838200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vert="horz">
            <a:normAutofit fontScale="70000" lnSpcReduction="20000"/>
          </a:bodyPr>
          <a:lstStyle/>
          <a:p>
            <a:pPr marL="182880" indent="-274320">
              <a:spcBef>
                <a:spcPts val="550"/>
              </a:spcBef>
              <a:buClr>
                <a:schemeClr val="accent1"/>
              </a:buClr>
              <a:buSzPct val="70000"/>
              <a:buFont typeface="Wingdings 2"/>
              <a:buChar char=""/>
            </a:pPr>
            <a:r>
              <a:rPr kumimoji="0" lang="en-US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MC-KLN</a:t>
            </a:r>
            <a:endParaRPr kumimoji="0" lang="en-US" sz="26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lvl="1" indent="-228600">
              <a:spcBef>
                <a:spcPts val="500"/>
              </a:spcBef>
              <a:buClr>
                <a:schemeClr val="accent2"/>
              </a:buClr>
              <a:buSzPct val="75000"/>
              <a:buFont typeface="Wingdings"/>
              <a:buChar char=""/>
            </a:pPr>
            <a:r>
              <a:rPr kumimoji="0" lang="en-US" sz="23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CGC initial state</a:t>
            </a:r>
          </a:p>
          <a:p>
            <a:pPr lvl="1" indent="-228600">
              <a:spcBef>
                <a:spcPts val="500"/>
              </a:spcBef>
              <a:buClr>
                <a:schemeClr val="accent2"/>
              </a:buClr>
              <a:buSzPct val="75000"/>
              <a:buFont typeface="Wingdings"/>
              <a:buChar char=""/>
            </a:pPr>
            <a:r>
              <a:rPr kumimoji="0" lang="en-US" sz="23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  <a:sym typeface="Symbol"/>
              </a:rPr>
              <a:t></a:t>
            </a:r>
            <a:r>
              <a:rPr kumimoji="0" lang="en-US" sz="23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/</a:t>
            </a:r>
            <a:r>
              <a:rPr kumimoji="0" lang="en-US" sz="23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</a:t>
            </a:r>
            <a:r>
              <a:rPr kumimoji="0" lang="en-US" sz="23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= 2/4</a:t>
            </a:r>
            <a:r>
              <a:rPr kumimoji="0" lang="en-US" sz="23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Symbol" pitchFamily="18" charset="2"/>
                <a:ea typeface="+mn-ea"/>
                <a:cs typeface="+mn-cs"/>
              </a:rPr>
              <a:t>p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685800" y="1595735"/>
            <a:ext cx="37032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i="1" dirty="0" smtClean="0"/>
              <a:t>v</a:t>
            </a:r>
            <a:r>
              <a:rPr lang="en-US" sz="2400" b="1" i="1" baseline="-25000" dirty="0" smtClean="0"/>
              <a:t>2</a:t>
            </a:r>
            <a:r>
              <a:rPr lang="en-US" sz="2000" b="1" dirty="0" smtClean="0"/>
              <a:t> described by </a:t>
            </a:r>
            <a:r>
              <a:rPr lang="en-US" sz="2000" b="1" dirty="0" err="1" smtClean="0"/>
              <a:t>Glauber</a:t>
            </a:r>
            <a:r>
              <a:rPr lang="en-US" sz="2000" b="1" dirty="0" smtClean="0"/>
              <a:t> and CGC</a:t>
            </a:r>
            <a:endParaRPr lang="en-US" sz="2000" b="1" i="1" dirty="0" smtClean="0"/>
          </a:p>
        </p:txBody>
      </p:sp>
      <p:sp>
        <p:nvSpPr>
          <p:cNvPr id="13" name="TextBox 12"/>
          <p:cNvSpPr txBox="1"/>
          <p:nvPr/>
        </p:nvSpPr>
        <p:spPr>
          <a:xfrm>
            <a:off x="5334000" y="1600200"/>
            <a:ext cx="322742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/>
            <a:r>
              <a:rPr lang="en-US" sz="2000" b="1" i="1" dirty="0" smtClean="0"/>
              <a:t>v</a:t>
            </a:r>
            <a:r>
              <a:rPr lang="en-US" sz="2000" b="1" i="1" baseline="-25000" dirty="0" smtClean="0"/>
              <a:t>3</a:t>
            </a:r>
            <a:r>
              <a:rPr lang="en-US" sz="2000" b="1" dirty="0" smtClean="0"/>
              <a:t> described only by </a:t>
            </a:r>
            <a:r>
              <a:rPr lang="en-US" sz="2000" b="1" dirty="0" err="1" smtClean="0"/>
              <a:t>Glauber</a:t>
            </a:r>
            <a:endParaRPr lang="en-US" sz="2000" b="1" dirty="0" smtClean="0"/>
          </a:p>
        </p:txBody>
      </p:sp>
      <p:sp>
        <p:nvSpPr>
          <p:cNvPr id="14" name="TextBox 13"/>
          <p:cNvSpPr txBox="1"/>
          <p:nvPr/>
        </p:nvSpPr>
        <p:spPr>
          <a:xfrm>
            <a:off x="3975512" y="5543490"/>
            <a:ext cx="143468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Two models</a:t>
            </a:r>
            <a:endParaRPr lang="en-US" sz="2000" dirty="0"/>
          </a:p>
        </p:txBody>
      </p:sp>
      <p:cxnSp>
        <p:nvCxnSpPr>
          <p:cNvPr id="16" name="Straight Arrow Connector 15"/>
          <p:cNvCxnSpPr/>
          <p:nvPr/>
        </p:nvCxnSpPr>
        <p:spPr>
          <a:xfrm rot="10800000">
            <a:off x="3352800" y="5715000"/>
            <a:ext cx="596488" cy="1588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 flipV="1">
            <a:off x="5486400" y="5715000"/>
            <a:ext cx="609600" cy="1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2971800" y="2895600"/>
            <a:ext cx="1564852" cy="338554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sz="1600" b="1" dirty="0" smtClean="0"/>
              <a:t>arXiv:1105.3928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5257800" y="2133600"/>
            <a:ext cx="1564852" cy="338554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sz="1600" b="1" dirty="0" smtClean="0"/>
              <a:t>arXiv:1105.3928</a:t>
            </a:r>
          </a:p>
        </p:txBody>
      </p:sp>
      <p:pic>
        <p:nvPicPr>
          <p:cNvPr id="19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429000" y="2590800"/>
            <a:ext cx="836908" cy="270216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</p:pic>
      <p:pic>
        <p:nvPicPr>
          <p:cNvPr id="20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620000" y="3810000"/>
            <a:ext cx="836908" cy="270216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</p:pic>
      <p:sp>
        <p:nvSpPr>
          <p:cNvPr id="22" name="TextBox 21"/>
          <p:cNvSpPr txBox="1"/>
          <p:nvPr/>
        </p:nvSpPr>
        <p:spPr>
          <a:xfrm>
            <a:off x="2133600" y="2133600"/>
            <a:ext cx="1223412" cy="57708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50" dirty="0" smtClean="0"/>
              <a:t>Theory calculation:</a:t>
            </a:r>
          </a:p>
          <a:p>
            <a:r>
              <a:rPr lang="en-US" sz="1050" dirty="0" err="1" smtClean="0"/>
              <a:t>Alver</a:t>
            </a:r>
            <a:r>
              <a:rPr lang="en-US" sz="1050" dirty="0" smtClean="0"/>
              <a:t> et al.</a:t>
            </a:r>
          </a:p>
          <a:p>
            <a:r>
              <a:rPr lang="en-US" sz="1050" dirty="0" smtClean="0"/>
              <a:t>PRC82,034913  </a:t>
            </a:r>
            <a:endParaRPr lang="en-US" sz="1050" dirty="0"/>
          </a:p>
        </p:txBody>
      </p:sp>
      <p:sp>
        <p:nvSpPr>
          <p:cNvPr id="23" name="TextBox 22"/>
          <p:cNvSpPr txBox="1"/>
          <p:nvPr/>
        </p:nvSpPr>
        <p:spPr>
          <a:xfrm>
            <a:off x="6324600" y="3048000"/>
            <a:ext cx="1223412" cy="57708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50" dirty="0" smtClean="0"/>
              <a:t>Theory calculation:</a:t>
            </a:r>
          </a:p>
          <a:p>
            <a:r>
              <a:rPr lang="en-US" sz="1050" dirty="0" err="1" smtClean="0"/>
              <a:t>Alver</a:t>
            </a:r>
            <a:r>
              <a:rPr lang="en-US" sz="1050" dirty="0" smtClean="0"/>
              <a:t> et al.</a:t>
            </a:r>
          </a:p>
          <a:p>
            <a:r>
              <a:rPr lang="en-US" sz="1050" dirty="0" smtClean="0"/>
              <a:t>PRC82,034913  </a:t>
            </a:r>
            <a:endParaRPr lang="en-US" sz="1050" dirty="0"/>
          </a:p>
        </p:txBody>
      </p:sp>
      <p:sp>
        <p:nvSpPr>
          <p:cNvPr id="26" name="TextBox 25"/>
          <p:cNvSpPr txBox="1"/>
          <p:nvPr/>
        </p:nvSpPr>
        <p:spPr>
          <a:xfrm>
            <a:off x="6379643" y="4918502"/>
            <a:ext cx="2154757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50" dirty="0" err="1" smtClean="0"/>
              <a:t>Lappi</a:t>
            </a:r>
            <a:r>
              <a:rPr lang="en-US" sz="1050" dirty="0" smtClean="0"/>
              <a:t>, </a:t>
            </a:r>
            <a:r>
              <a:rPr lang="en-US" sz="1050" dirty="0" err="1" smtClean="0"/>
              <a:t>Venugopalan</a:t>
            </a:r>
            <a:r>
              <a:rPr lang="en-US" sz="1050" dirty="0" smtClean="0"/>
              <a:t>, PRC74</a:t>
            </a:r>
            <a:r>
              <a:rPr lang="en-US" sz="1050" dirty="0" smtClean="0"/>
              <a:t>, </a:t>
            </a:r>
            <a:r>
              <a:rPr lang="en-US" sz="1050" dirty="0" smtClean="0"/>
              <a:t>054905</a:t>
            </a:r>
            <a:endParaRPr lang="en-US" sz="1050" dirty="0" smtClean="0"/>
          </a:p>
          <a:p>
            <a:r>
              <a:rPr lang="en-US" sz="1050" dirty="0" err="1" smtClean="0"/>
              <a:t>Drescher</a:t>
            </a:r>
            <a:r>
              <a:rPr lang="en-US" sz="1050" dirty="0" smtClean="0"/>
              <a:t>, Nara</a:t>
            </a:r>
            <a:r>
              <a:rPr lang="en-US" sz="1050" dirty="0" smtClean="0"/>
              <a:t>, </a:t>
            </a:r>
            <a:r>
              <a:rPr lang="en-US" sz="1050" dirty="0" smtClean="0"/>
              <a:t>PRC76</a:t>
            </a:r>
            <a:r>
              <a:rPr lang="en-US" sz="1050" dirty="0" smtClean="0"/>
              <a:t>, </a:t>
            </a:r>
            <a:r>
              <a:rPr lang="en-US" sz="1050" dirty="0" smtClean="0"/>
              <a:t>041903</a:t>
            </a:r>
            <a:endParaRPr lang="en-US" sz="105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i="1" dirty="0" smtClean="0"/>
              <a:t>v</a:t>
            </a:r>
            <a:r>
              <a:rPr lang="en-US" i="1" baseline="-25000" dirty="0" smtClean="0"/>
              <a:t>3</a:t>
            </a:r>
            <a:r>
              <a:rPr lang="en-US" dirty="0" smtClean="0"/>
              <a:t> </a:t>
            </a:r>
            <a:r>
              <a:rPr lang="en-US" dirty="0" smtClean="0"/>
              <a:t>disentangles initial state and </a:t>
            </a:r>
            <a:r>
              <a:rPr lang="en-US" i="1" dirty="0" smtClean="0">
                <a:solidFill>
                  <a:schemeClr val="tx1"/>
                </a:solidFill>
                <a:sym typeface="Symbol"/>
              </a:rPr>
              <a:t></a:t>
            </a:r>
            <a:r>
              <a:rPr lang="en-US" dirty="0" smtClean="0">
                <a:solidFill>
                  <a:schemeClr val="tx1"/>
                </a:solidFill>
              </a:rPr>
              <a:t>/</a:t>
            </a:r>
            <a:r>
              <a:rPr lang="en-US" i="1" dirty="0" smtClean="0">
                <a:solidFill>
                  <a:schemeClr val="tx1"/>
                </a:solidFill>
              </a:rPr>
              <a:t>s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0" lang="en-US" dirty="0" smtClean="0"/>
              <a:t>Stefan Bathe for PHENIX, QM2011</a:t>
            </a:r>
            <a:endParaRPr kumimoji="0"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F0C94032-CD4C-4C25-B0C2-CEC720522D92}" type="slidenum">
              <a:rPr kumimoji="0" lang="en-US" smtClean="0"/>
              <a:pPr/>
              <a:t>29</a:t>
            </a:fld>
            <a:endParaRPr kumimoji="0" lang="en-US" dirty="0">
              <a:solidFill>
                <a:srgbClr val="FFFFFF"/>
              </a:solidFill>
            </a:endParaRPr>
          </a:p>
        </p:txBody>
      </p:sp>
      <p:pic>
        <p:nvPicPr>
          <p:cNvPr id="6" name="Content Placeholder 5" descr="stefan_v2.jpg"/>
          <p:cNvPicPr>
            <a:picLocks noGrp="1" noChangeAspect="1"/>
          </p:cNvPicPr>
          <p:nvPr>
            <p:ph sz="quarter" idx="1"/>
          </p:nvPr>
        </p:nvPicPr>
        <p:blipFill>
          <a:blip r:embed="rId2"/>
          <a:srcRect l="2421" t="3390" r="3148" b="1695"/>
          <a:stretch>
            <a:fillRect/>
          </a:stretch>
        </p:blipFill>
        <p:spPr>
          <a:xfrm rot="5400000">
            <a:off x="747031" y="1356632"/>
            <a:ext cx="3077936" cy="4419600"/>
          </a:xfrm>
        </p:spPr>
      </p:pic>
      <p:pic>
        <p:nvPicPr>
          <p:cNvPr id="7" name="Picture 6" descr="stefan_v3.jpg"/>
          <p:cNvPicPr>
            <a:picLocks noChangeAspect="1"/>
          </p:cNvPicPr>
          <p:nvPr/>
        </p:nvPicPr>
        <p:blipFill>
          <a:blip r:embed="rId3"/>
          <a:srcRect l="1587" t="3333" r="3175" b="2222"/>
          <a:stretch>
            <a:fillRect/>
          </a:stretch>
        </p:blipFill>
        <p:spPr>
          <a:xfrm rot="5400000">
            <a:off x="5161616" y="1351616"/>
            <a:ext cx="3043518" cy="4311650"/>
          </a:xfrm>
          <a:prstGeom prst="rect">
            <a:avLst/>
          </a:prstGeom>
        </p:spPr>
      </p:pic>
      <p:sp>
        <p:nvSpPr>
          <p:cNvPr id="8" name="Content Placeholder 4"/>
          <p:cNvSpPr txBox="1">
            <a:spLocks/>
          </p:cNvSpPr>
          <p:nvPr/>
        </p:nvSpPr>
        <p:spPr>
          <a:xfrm>
            <a:off x="838200" y="5334000"/>
            <a:ext cx="2362200" cy="838200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vert="horz">
            <a:normAutofit fontScale="70000" lnSpcReduction="20000"/>
          </a:bodyPr>
          <a:lstStyle/>
          <a:p>
            <a:pPr marL="182880" indent="-274320">
              <a:spcBef>
                <a:spcPts val="550"/>
              </a:spcBef>
              <a:buClr>
                <a:schemeClr val="accent1"/>
              </a:buClr>
              <a:buSzPct val="70000"/>
              <a:buFont typeface="Wingdings 2"/>
              <a:buChar char=""/>
            </a:pPr>
            <a:r>
              <a:rPr kumimoji="0" lang="en-US" sz="2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Glauber</a:t>
            </a:r>
            <a:endParaRPr kumimoji="0" lang="en-US" sz="26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lvl="1" indent="-228600">
              <a:spcBef>
                <a:spcPts val="500"/>
              </a:spcBef>
              <a:buClr>
                <a:schemeClr val="accent2"/>
              </a:buClr>
              <a:buSzPct val="75000"/>
              <a:buFont typeface="Wingdings"/>
              <a:buChar char=""/>
            </a:pPr>
            <a:r>
              <a:rPr kumimoji="0" lang="en-US" sz="23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Glauber</a:t>
            </a:r>
            <a:r>
              <a:rPr kumimoji="0" lang="en-US" sz="23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initial state</a:t>
            </a:r>
          </a:p>
          <a:p>
            <a:pPr lvl="1" indent="-228600">
              <a:spcBef>
                <a:spcPts val="500"/>
              </a:spcBef>
              <a:buClr>
                <a:schemeClr val="accent2"/>
              </a:buClr>
              <a:buSzPct val="75000"/>
              <a:buFont typeface="Wingdings"/>
              <a:buChar char=""/>
            </a:pPr>
            <a:r>
              <a:rPr kumimoji="0" lang="en-US" sz="23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  <a:sym typeface="Symbol"/>
              </a:rPr>
              <a:t></a:t>
            </a:r>
            <a:r>
              <a:rPr kumimoji="0" lang="en-US" sz="23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/</a:t>
            </a:r>
            <a:r>
              <a:rPr kumimoji="0" lang="en-US" sz="23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</a:t>
            </a:r>
            <a:r>
              <a:rPr kumimoji="0" lang="en-US" sz="23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= 1/4</a:t>
            </a:r>
            <a:r>
              <a:rPr kumimoji="0" lang="en-US" sz="23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Symbol" pitchFamily="18" charset="2"/>
                <a:ea typeface="+mn-ea"/>
                <a:cs typeface="+mn-cs"/>
              </a:rPr>
              <a:t>p</a:t>
            </a:r>
          </a:p>
        </p:txBody>
      </p:sp>
      <p:sp>
        <p:nvSpPr>
          <p:cNvPr id="10" name="Content Placeholder 4"/>
          <p:cNvSpPr txBox="1">
            <a:spLocks/>
          </p:cNvSpPr>
          <p:nvPr/>
        </p:nvSpPr>
        <p:spPr>
          <a:xfrm>
            <a:off x="6400800" y="5334000"/>
            <a:ext cx="2057400" cy="838200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vert="horz">
            <a:normAutofit fontScale="70000" lnSpcReduction="20000"/>
          </a:bodyPr>
          <a:lstStyle/>
          <a:p>
            <a:pPr marL="182880" indent="-274320">
              <a:spcBef>
                <a:spcPts val="550"/>
              </a:spcBef>
              <a:buClr>
                <a:schemeClr val="accent1"/>
              </a:buClr>
              <a:buSzPct val="70000"/>
              <a:buFont typeface="Wingdings 2"/>
              <a:buChar char=""/>
            </a:pPr>
            <a:r>
              <a:rPr kumimoji="0" lang="en-US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MC-KLN</a:t>
            </a:r>
            <a:endParaRPr kumimoji="0" lang="en-US" sz="26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lvl="1" indent="-228600">
              <a:spcBef>
                <a:spcPts val="500"/>
              </a:spcBef>
              <a:buClr>
                <a:schemeClr val="accent2"/>
              </a:buClr>
              <a:buSzPct val="75000"/>
              <a:buFont typeface="Wingdings"/>
              <a:buChar char=""/>
            </a:pPr>
            <a:r>
              <a:rPr kumimoji="0" lang="en-US" sz="23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CGC initial state</a:t>
            </a:r>
          </a:p>
          <a:p>
            <a:pPr lvl="1" indent="-228600">
              <a:spcBef>
                <a:spcPts val="500"/>
              </a:spcBef>
              <a:buClr>
                <a:schemeClr val="accent2"/>
              </a:buClr>
              <a:buSzPct val="75000"/>
              <a:buFont typeface="Wingdings"/>
              <a:buChar char=""/>
            </a:pPr>
            <a:r>
              <a:rPr kumimoji="0" lang="en-US" sz="23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  <a:sym typeface="Symbol"/>
              </a:rPr>
              <a:t></a:t>
            </a:r>
            <a:r>
              <a:rPr kumimoji="0" lang="en-US" sz="23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/</a:t>
            </a:r>
            <a:r>
              <a:rPr kumimoji="0" lang="en-US" sz="23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</a:t>
            </a:r>
            <a:r>
              <a:rPr kumimoji="0" lang="en-US" sz="23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= 2/4</a:t>
            </a:r>
            <a:r>
              <a:rPr kumimoji="0" lang="en-US" sz="23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Symbol" pitchFamily="18" charset="2"/>
                <a:ea typeface="+mn-ea"/>
                <a:cs typeface="+mn-cs"/>
              </a:rPr>
              <a:t>p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685800" y="1595735"/>
            <a:ext cx="37032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i="1" dirty="0" smtClean="0"/>
              <a:t>v</a:t>
            </a:r>
            <a:r>
              <a:rPr lang="en-US" sz="2400" b="1" i="1" baseline="-25000" dirty="0" smtClean="0"/>
              <a:t>2</a:t>
            </a:r>
            <a:r>
              <a:rPr lang="en-US" sz="2000" b="1" dirty="0" smtClean="0"/>
              <a:t> described by </a:t>
            </a:r>
            <a:r>
              <a:rPr lang="en-US" sz="2000" b="1" dirty="0" err="1" smtClean="0"/>
              <a:t>Glauber</a:t>
            </a:r>
            <a:r>
              <a:rPr lang="en-US" sz="2000" b="1" dirty="0" smtClean="0"/>
              <a:t> and CGC</a:t>
            </a:r>
            <a:endParaRPr lang="en-US" sz="2000" b="1" i="1" dirty="0" smtClean="0"/>
          </a:p>
        </p:txBody>
      </p:sp>
      <p:sp>
        <p:nvSpPr>
          <p:cNvPr id="13" name="TextBox 12"/>
          <p:cNvSpPr txBox="1"/>
          <p:nvPr/>
        </p:nvSpPr>
        <p:spPr>
          <a:xfrm>
            <a:off x="5334000" y="1600200"/>
            <a:ext cx="322742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/>
            <a:r>
              <a:rPr lang="en-US" sz="2000" b="1" i="1" dirty="0" smtClean="0"/>
              <a:t>v</a:t>
            </a:r>
            <a:r>
              <a:rPr lang="en-US" sz="2000" b="1" i="1" baseline="-25000" dirty="0" smtClean="0"/>
              <a:t>3</a:t>
            </a:r>
            <a:r>
              <a:rPr lang="en-US" sz="2000" b="1" dirty="0" smtClean="0"/>
              <a:t> described only by </a:t>
            </a:r>
            <a:r>
              <a:rPr lang="en-US" sz="2000" b="1" dirty="0" err="1" smtClean="0"/>
              <a:t>Glauber</a:t>
            </a:r>
            <a:endParaRPr lang="en-US" sz="2000" b="1" dirty="0" smtClean="0"/>
          </a:p>
        </p:txBody>
      </p:sp>
      <p:sp>
        <p:nvSpPr>
          <p:cNvPr id="14" name="TextBox 13"/>
          <p:cNvSpPr txBox="1"/>
          <p:nvPr/>
        </p:nvSpPr>
        <p:spPr>
          <a:xfrm>
            <a:off x="3975512" y="5543490"/>
            <a:ext cx="143468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Two models</a:t>
            </a:r>
            <a:endParaRPr lang="en-US" sz="2000" dirty="0"/>
          </a:p>
        </p:txBody>
      </p:sp>
      <p:cxnSp>
        <p:nvCxnSpPr>
          <p:cNvPr id="16" name="Straight Arrow Connector 15"/>
          <p:cNvCxnSpPr/>
          <p:nvPr/>
        </p:nvCxnSpPr>
        <p:spPr>
          <a:xfrm rot="10800000">
            <a:off x="3352800" y="5715000"/>
            <a:ext cx="596488" cy="1588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 flipV="1">
            <a:off x="5486400" y="5715000"/>
            <a:ext cx="609600" cy="1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2971800" y="2895600"/>
            <a:ext cx="1564852" cy="338554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sz="1600" b="1" dirty="0" smtClean="0"/>
              <a:t>arXiv:1105.3928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5257800" y="2133600"/>
            <a:ext cx="1564852" cy="338554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sz="1600" b="1" dirty="0" smtClean="0"/>
              <a:t>arXiv:1105.3928</a:t>
            </a:r>
          </a:p>
        </p:txBody>
      </p:sp>
      <p:pic>
        <p:nvPicPr>
          <p:cNvPr id="19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429000" y="2590800"/>
            <a:ext cx="836908" cy="270216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</p:pic>
      <p:pic>
        <p:nvPicPr>
          <p:cNvPr id="20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620000" y="3810000"/>
            <a:ext cx="836908" cy="270216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</p:pic>
      <p:sp>
        <p:nvSpPr>
          <p:cNvPr id="22" name="TextBox 21"/>
          <p:cNvSpPr txBox="1"/>
          <p:nvPr/>
        </p:nvSpPr>
        <p:spPr>
          <a:xfrm>
            <a:off x="2133600" y="2133600"/>
            <a:ext cx="1223412" cy="57708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50" dirty="0" smtClean="0"/>
              <a:t>Theory calculation:</a:t>
            </a:r>
          </a:p>
          <a:p>
            <a:r>
              <a:rPr lang="en-US" sz="1050" dirty="0" err="1" smtClean="0"/>
              <a:t>Alver</a:t>
            </a:r>
            <a:r>
              <a:rPr lang="en-US" sz="1050" dirty="0" smtClean="0"/>
              <a:t> et al.</a:t>
            </a:r>
          </a:p>
          <a:p>
            <a:r>
              <a:rPr lang="en-US" sz="1050" dirty="0" smtClean="0"/>
              <a:t>PRC82,034913  </a:t>
            </a:r>
            <a:endParaRPr lang="en-US" sz="1050" dirty="0"/>
          </a:p>
        </p:txBody>
      </p:sp>
      <p:sp>
        <p:nvSpPr>
          <p:cNvPr id="23" name="TextBox 22"/>
          <p:cNvSpPr txBox="1"/>
          <p:nvPr/>
        </p:nvSpPr>
        <p:spPr>
          <a:xfrm>
            <a:off x="6324600" y="3048000"/>
            <a:ext cx="1223412" cy="57708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50" dirty="0" smtClean="0"/>
              <a:t>Theory calculation:</a:t>
            </a:r>
          </a:p>
          <a:p>
            <a:r>
              <a:rPr lang="en-US" sz="1050" dirty="0" err="1" smtClean="0"/>
              <a:t>Alver</a:t>
            </a:r>
            <a:r>
              <a:rPr lang="en-US" sz="1050" dirty="0" smtClean="0"/>
              <a:t> et al.</a:t>
            </a:r>
          </a:p>
          <a:p>
            <a:r>
              <a:rPr lang="en-US" sz="1050" dirty="0" smtClean="0"/>
              <a:t>PRC82,034913  </a:t>
            </a:r>
            <a:endParaRPr lang="en-US" sz="1050" dirty="0"/>
          </a:p>
        </p:txBody>
      </p:sp>
      <p:sp>
        <p:nvSpPr>
          <p:cNvPr id="21" name="Rounded Rectangle 20"/>
          <p:cNvSpPr/>
          <p:nvPr/>
        </p:nvSpPr>
        <p:spPr>
          <a:xfrm>
            <a:off x="6096000" y="6248400"/>
            <a:ext cx="2971800" cy="533400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lvl="1" algn="ctr"/>
            <a:r>
              <a:rPr lang="en-US" sz="1200" b="1" dirty="0" smtClean="0">
                <a:solidFill>
                  <a:schemeClr val="tx1"/>
                </a:solidFill>
              </a:rPr>
              <a:t>Plenary:  S. </a:t>
            </a:r>
            <a:r>
              <a:rPr lang="en-US" sz="1200" b="1" dirty="0" err="1" smtClean="0">
                <a:solidFill>
                  <a:schemeClr val="tx1"/>
                </a:solidFill>
              </a:rPr>
              <a:t>Esumi</a:t>
            </a:r>
            <a:r>
              <a:rPr lang="en-US" sz="1200" b="1" dirty="0" smtClean="0">
                <a:solidFill>
                  <a:schemeClr val="tx1"/>
                </a:solidFill>
              </a:rPr>
              <a:t>, Tue</a:t>
            </a:r>
          </a:p>
          <a:p>
            <a:pPr marL="0" lvl="1" algn="ctr"/>
            <a:r>
              <a:rPr lang="en-US" sz="1200" b="1" dirty="0" smtClean="0">
                <a:solidFill>
                  <a:schemeClr val="tx1"/>
                </a:solidFill>
              </a:rPr>
              <a:t>Parallel:  R. Lacey (v3, jet shape) Mon</a:t>
            </a:r>
          </a:p>
        </p:txBody>
      </p:sp>
      <p:sp>
        <p:nvSpPr>
          <p:cNvPr id="24" name="Oval 23"/>
          <p:cNvSpPr/>
          <p:nvPr/>
        </p:nvSpPr>
        <p:spPr>
          <a:xfrm>
            <a:off x="533400" y="4953000"/>
            <a:ext cx="2971800" cy="1600200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TextBox 24"/>
          <p:cNvSpPr txBox="1"/>
          <p:nvPr/>
        </p:nvSpPr>
        <p:spPr>
          <a:xfrm>
            <a:off x="1618842" y="4953000"/>
            <a:ext cx="8957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favored</a:t>
            </a:r>
            <a:endParaRPr lang="en-US" dirty="0"/>
          </a:p>
        </p:txBody>
      </p:sp>
      <p:sp>
        <p:nvSpPr>
          <p:cNvPr id="26" name="TextBox 25"/>
          <p:cNvSpPr txBox="1"/>
          <p:nvPr/>
        </p:nvSpPr>
        <p:spPr>
          <a:xfrm>
            <a:off x="6379643" y="4918502"/>
            <a:ext cx="2154757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50" dirty="0" err="1" smtClean="0"/>
              <a:t>Lappi</a:t>
            </a:r>
            <a:r>
              <a:rPr lang="en-US" sz="1050" dirty="0" smtClean="0"/>
              <a:t>, </a:t>
            </a:r>
            <a:r>
              <a:rPr lang="en-US" sz="1050" dirty="0" err="1" smtClean="0"/>
              <a:t>Venugopalan</a:t>
            </a:r>
            <a:r>
              <a:rPr lang="en-US" sz="1050" dirty="0" smtClean="0"/>
              <a:t>, PRC74</a:t>
            </a:r>
            <a:r>
              <a:rPr lang="en-US" sz="1050" dirty="0" smtClean="0"/>
              <a:t>, </a:t>
            </a:r>
            <a:r>
              <a:rPr lang="en-US" sz="1050" dirty="0" smtClean="0"/>
              <a:t>054905</a:t>
            </a:r>
            <a:endParaRPr lang="en-US" sz="1050" dirty="0" smtClean="0"/>
          </a:p>
          <a:p>
            <a:r>
              <a:rPr lang="en-US" sz="1050" dirty="0" err="1" smtClean="0"/>
              <a:t>Drescher</a:t>
            </a:r>
            <a:r>
              <a:rPr lang="en-US" sz="1050" dirty="0" smtClean="0"/>
              <a:t>, Nara</a:t>
            </a:r>
            <a:r>
              <a:rPr lang="en-US" sz="1050" dirty="0" smtClean="0"/>
              <a:t>, </a:t>
            </a:r>
            <a:r>
              <a:rPr lang="en-US" sz="1050" dirty="0" smtClean="0"/>
              <a:t>PRC76</a:t>
            </a:r>
            <a:r>
              <a:rPr lang="en-US" sz="1050" dirty="0" smtClean="0"/>
              <a:t>, </a:t>
            </a:r>
            <a:r>
              <a:rPr lang="en-US" sz="1050" dirty="0" smtClean="0"/>
              <a:t>041903</a:t>
            </a:r>
            <a:endParaRPr lang="en-US" sz="105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 will show you today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0" lang="en-US" smtClean="0"/>
              <a:t>Stefan Bathe for PHENIX, QM2011</a:t>
            </a:r>
            <a:endParaRPr kumimoji="0"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F0C94032-CD4C-4C25-B0C2-CEC720522D92}" type="slidenum">
              <a:rPr kumimoji="0" lang="en-US" smtClean="0"/>
              <a:pPr/>
              <a:t>3</a:t>
            </a:fld>
            <a:endParaRPr kumimoji="0" lang="en-US" dirty="0">
              <a:solidFill>
                <a:srgbClr val="FFFFFF"/>
              </a:solidFill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sz="quarter" idx="1"/>
          </p:nvPr>
        </p:nvSpPr>
        <p:spPr>
          <a:xfrm>
            <a:off x="612648" y="1752600"/>
            <a:ext cx="8153400" cy="4419600"/>
          </a:xfrm>
        </p:spPr>
        <p:txBody>
          <a:bodyPr>
            <a:normAutofit fontScale="85000" lnSpcReduction="20000"/>
          </a:bodyPr>
          <a:lstStyle/>
          <a:p>
            <a:r>
              <a:rPr lang="en-US" i="1" dirty="0" smtClean="0"/>
              <a:t>v</a:t>
            </a:r>
            <a:r>
              <a:rPr lang="en-US" i="1" baseline="-25000" dirty="0" smtClean="0"/>
              <a:t>2</a:t>
            </a:r>
            <a:r>
              <a:rPr lang="en-US" dirty="0" smtClean="0"/>
              <a:t> of thermal direct photons</a:t>
            </a:r>
          </a:p>
          <a:p>
            <a:pPr lvl="1"/>
            <a:r>
              <a:rPr lang="en-US" dirty="0" smtClean="0"/>
              <a:t>Constrains </a:t>
            </a:r>
            <a:r>
              <a:rPr lang="en-US" i="1" dirty="0" smtClean="0"/>
              <a:t>T</a:t>
            </a:r>
            <a:r>
              <a:rPr lang="en-US" i="1" baseline="-25000" dirty="0" smtClean="0"/>
              <a:t>i</a:t>
            </a:r>
            <a:r>
              <a:rPr lang="en-US" i="1" dirty="0" smtClean="0"/>
              <a:t> </a:t>
            </a:r>
            <a:r>
              <a:rPr lang="en-US" dirty="0" smtClean="0"/>
              <a:t>and </a:t>
            </a:r>
            <a:r>
              <a:rPr lang="en-US" i="1" dirty="0" smtClean="0">
                <a:latin typeface="Symbol" pitchFamily="18" charset="2"/>
              </a:rPr>
              <a:t>t</a:t>
            </a:r>
            <a:r>
              <a:rPr lang="en-US" i="1" baseline="-25000" dirty="0" smtClean="0"/>
              <a:t>0</a:t>
            </a:r>
          </a:p>
          <a:p>
            <a:r>
              <a:rPr lang="en-US" dirty="0" smtClean="0"/>
              <a:t>CNM effects in </a:t>
            </a:r>
            <a:r>
              <a:rPr lang="en-US" i="1" dirty="0" err="1" smtClean="0"/>
              <a:t>d</a:t>
            </a:r>
            <a:r>
              <a:rPr lang="en-US" dirty="0" err="1" smtClean="0"/>
              <a:t>+Au</a:t>
            </a:r>
            <a:endParaRPr lang="en-US" dirty="0" smtClean="0"/>
          </a:p>
          <a:p>
            <a:pPr lvl="1"/>
            <a:r>
              <a:rPr lang="en-US" dirty="0" smtClean="0"/>
              <a:t>Density dependence of shadowing from </a:t>
            </a:r>
            <a:r>
              <a:rPr lang="en-US" i="1" dirty="0" smtClean="0"/>
              <a:t>J</a:t>
            </a:r>
            <a:r>
              <a:rPr lang="en-US" dirty="0" smtClean="0"/>
              <a:t>/</a:t>
            </a:r>
            <a:r>
              <a:rPr lang="en-US" i="1" dirty="0" smtClean="0">
                <a:latin typeface="Symbol" pitchFamily="18" charset="2"/>
              </a:rPr>
              <a:t>y</a:t>
            </a:r>
            <a:endParaRPr lang="en-US" i="1" dirty="0" smtClean="0"/>
          </a:p>
          <a:p>
            <a:pPr lvl="1"/>
            <a:r>
              <a:rPr lang="en-US" dirty="0" smtClean="0"/>
              <a:t>Reconstructed jets</a:t>
            </a:r>
          </a:p>
          <a:p>
            <a:pPr lvl="1"/>
            <a:r>
              <a:rPr lang="en-US" dirty="0" smtClean="0"/>
              <a:t>Low-</a:t>
            </a:r>
            <a:r>
              <a:rPr lang="en-US" i="1" dirty="0" smtClean="0"/>
              <a:t>x</a:t>
            </a:r>
            <a:r>
              <a:rPr lang="en-US" dirty="0" smtClean="0"/>
              <a:t> suppression from forward </a:t>
            </a:r>
            <a:r>
              <a:rPr lang="en-US" dirty="0" err="1" smtClean="0"/>
              <a:t>di-hadron</a:t>
            </a:r>
            <a:r>
              <a:rPr lang="en-US" dirty="0" smtClean="0"/>
              <a:t> correlations</a:t>
            </a:r>
          </a:p>
          <a:p>
            <a:r>
              <a:rPr lang="en-US" i="1" dirty="0" smtClean="0"/>
              <a:t>v</a:t>
            </a:r>
            <a:r>
              <a:rPr lang="en-US" i="1" baseline="-25000" dirty="0" smtClean="0"/>
              <a:t>3</a:t>
            </a:r>
          </a:p>
          <a:p>
            <a:pPr lvl="1"/>
            <a:r>
              <a:rPr lang="en-US" dirty="0" smtClean="0"/>
              <a:t>Disentangle initial state from </a:t>
            </a:r>
            <a:r>
              <a:rPr lang="en-US" dirty="0" smtClean="0">
                <a:latin typeface="Symbol" pitchFamily="18" charset="2"/>
              </a:rPr>
              <a:t>h</a:t>
            </a:r>
            <a:r>
              <a:rPr lang="en-US" dirty="0" smtClean="0"/>
              <a:t>/</a:t>
            </a:r>
            <a:r>
              <a:rPr lang="en-US" dirty="0" smtClean="0">
                <a:latin typeface="+mj-lt"/>
              </a:rPr>
              <a:t>s</a:t>
            </a:r>
          </a:p>
          <a:p>
            <a:pPr lvl="1"/>
            <a:r>
              <a:rPr lang="en-US" dirty="0" smtClean="0"/>
              <a:t>Implications for 2-particle correlations</a:t>
            </a:r>
          </a:p>
          <a:p>
            <a:r>
              <a:rPr lang="en-US" dirty="0" smtClean="0"/>
              <a:t>E loss</a:t>
            </a:r>
          </a:p>
          <a:p>
            <a:pPr lvl="1"/>
            <a:r>
              <a:rPr lang="en-US" dirty="0" smtClean="0"/>
              <a:t>Path-length dependence</a:t>
            </a:r>
          </a:p>
          <a:p>
            <a:r>
              <a:rPr lang="en-US" dirty="0" smtClean="0"/>
              <a:t>Results </a:t>
            </a:r>
            <a:r>
              <a:rPr lang="en-US" dirty="0" smtClean="0"/>
              <a:t>from energy scan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305800" cy="990600"/>
          </a:xfrm>
        </p:spPr>
        <p:txBody>
          <a:bodyPr>
            <a:normAutofit/>
          </a:bodyPr>
          <a:lstStyle/>
          <a:p>
            <a:r>
              <a:rPr lang="en-US" i="1" dirty="0" smtClean="0"/>
              <a:t>v</a:t>
            </a:r>
            <a:r>
              <a:rPr lang="en-US" i="1" baseline="-25000" dirty="0" smtClean="0"/>
              <a:t>3</a:t>
            </a:r>
            <a:r>
              <a:rPr lang="en-US" dirty="0" smtClean="0"/>
              <a:t> explains double-hump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0" lang="en-US" dirty="0" smtClean="0"/>
              <a:t> 	Stefan Bathe for PHENIX, QM2011</a:t>
            </a:r>
            <a:endParaRPr kumimoji="0"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F0C94032-CD4C-4C25-B0C2-CEC720522D92}" type="slidenum">
              <a:rPr kumimoji="0" lang="en-US" smtClean="0"/>
              <a:pPr/>
              <a:t>30</a:t>
            </a:fld>
            <a:endParaRPr kumimoji="0" lang="en-US" dirty="0">
              <a:solidFill>
                <a:srgbClr val="FFFFFF"/>
              </a:solidFill>
            </a:endParaRPr>
          </a:p>
        </p:txBody>
      </p:sp>
      <p:pic>
        <p:nvPicPr>
          <p:cNvPr id="6" name="Content Placeholder 5" descr="v2_v4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/>
          <a:srcRect l="1885" t="4729" r="1964" b="5415"/>
          <a:stretch>
            <a:fillRect/>
          </a:stretch>
        </p:blipFill>
        <p:spPr bwMode="auto">
          <a:xfrm>
            <a:off x="304800" y="1752600"/>
            <a:ext cx="7772400" cy="2895600"/>
          </a:xfrm>
          <a:prstGeom prst="rect">
            <a:avLst/>
          </a:prstGeom>
          <a:noFill/>
        </p:spPr>
      </p:pic>
      <p:sp>
        <p:nvSpPr>
          <p:cNvPr id="7" name="Rectangle 6"/>
          <p:cNvSpPr/>
          <p:nvPr/>
        </p:nvSpPr>
        <p:spPr>
          <a:xfrm>
            <a:off x="4681728" y="1752600"/>
            <a:ext cx="3276600" cy="2819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3352800" y="2133600"/>
            <a:ext cx="1143000" cy="152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3352800" y="2038290"/>
            <a:ext cx="127214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/>
              <a:t>correction</a:t>
            </a:r>
            <a:endParaRPr lang="en-US" sz="2000" b="1" dirty="0"/>
          </a:p>
        </p:txBody>
      </p:sp>
      <p:sp>
        <p:nvSpPr>
          <p:cNvPr id="13" name="Content Placeholder 4"/>
          <p:cNvSpPr txBox="1">
            <a:spLocks/>
          </p:cNvSpPr>
          <p:nvPr/>
        </p:nvSpPr>
        <p:spPr>
          <a:xfrm>
            <a:off x="1143000" y="4724400"/>
            <a:ext cx="3584448" cy="838200"/>
          </a:xfrm>
          <a:prstGeom prst="rect">
            <a:avLst/>
          </a:prstGeom>
        </p:spPr>
        <p:txBody>
          <a:bodyPr vert="horz">
            <a:normAutofit fontScale="92500" lnSpcReduction="20000"/>
          </a:bodyPr>
          <a:lstStyle/>
          <a:p>
            <a:pPr marL="320040" marR="0" lvl="0" indent="-320040" algn="l" defTabSz="914400" rtl="0" eaLnBrk="1" fontAlgn="auto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ct val="60000"/>
              <a:buFont typeface="Wingdings"/>
              <a:buChar char=""/>
              <a:tabLst/>
              <a:defRPr/>
            </a:pPr>
            <a:r>
              <a:rPr kumimoji="0" lang="en-US" sz="32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v</a:t>
            </a:r>
            <a:r>
              <a:rPr kumimoji="0" lang="en-US" sz="3200" b="0" i="1" u="none" strike="noStrike" kern="1200" cap="none" spc="0" normalizeH="0" baseline="-2500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</a:t>
            </a:r>
            <a:r>
              <a:rPr kumimoji="0" lang="en-US" sz="29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correction only</a:t>
            </a:r>
          </a:p>
          <a:p>
            <a:pPr marL="640080" marR="0" lvl="1" indent="-274320" algn="l" defTabSz="914400" rtl="0" eaLnBrk="1" fontAlgn="auto" latinLnBrk="0" hangingPunct="1">
              <a:lnSpc>
                <a:spcPct val="100000"/>
              </a:lnSpc>
              <a:spcBef>
                <a:spcPts val="55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 2"/>
              <a:buChar char=""/>
              <a:tabLst/>
              <a:defRPr/>
            </a:pPr>
            <a:r>
              <a:rPr lang="en-US" sz="2600" dirty="0" smtClean="0"/>
              <a:t>d</a:t>
            </a:r>
            <a:r>
              <a:rPr kumimoji="0" lang="en-US" sz="2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ouble</a:t>
            </a:r>
            <a:r>
              <a:rPr kumimoji="0" lang="en-US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-hump</a:t>
            </a:r>
            <a:endParaRPr kumimoji="0" lang="en-US" sz="29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0" lang="en-US" dirty="0" smtClean="0"/>
              <a:t>Stefan Bathe for PHENIX, QM2011</a:t>
            </a:r>
            <a:endParaRPr kumimoji="0"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F0C94032-CD4C-4C25-B0C2-CEC720522D92}" type="slidenum">
              <a:rPr kumimoji="0" lang="en-US" smtClean="0"/>
              <a:pPr/>
              <a:t>31</a:t>
            </a:fld>
            <a:endParaRPr kumimoji="0" lang="en-US" dirty="0">
              <a:solidFill>
                <a:srgbClr val="FFFFFF"/>
              </a:solidFill>
            </a:endParaRPr>
          </a:p>
        </p:txBody>
      </p:sp>
      <p:pic>
        <p:nvPicPr>
          <p:cNvPr id="6" name="Content Placeholder 5" descr="v2_v4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/>
          <a:srcRect l="1885" t="4729" r="1964" b="5415"/>
          <a:stretch>
            <a:fillRect/>
          </a:stretch>
        </p:blipFill>
        <p:spPr bwMode="auto">
          <a:xfrm>
            <a:off x="304800" y="1752600"/>
            <a:ext cx="7772400" cy="2895600"/>
          </a:xfrm>
          <a:prstGeom prst="rect">
            <a:avLst/>
          </a:prstGeom>
          <a:noFill/>
        </p:spPr>
      </p:pic>
      <p:sp>
        <p:nvSpPr>
          <p:cNvPr id="7" name="Rectangle 6"/>
          <p:cNvSpPr/>
          <p:nvPr/>
        </p:nvSpPr>
        <p:spPr>
          <a:xfrm>
            <a:off x="3352800" y="2133600"/>
            <a:ext cx="1143000" cy="152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6629400" y="2057400"/>
            <a:ext cx="1143000" cy="228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6629400" y="1981200"/>
            <a:ext cx="127214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/>
              <a:t>correction</a:t>
            </a:r>
            <a:endParaRPr lang="en-US" sz="2000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3352800" y="2038290"/>
            <a:ext cx="127214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/>
              <a:t>correction</a:t>
            </a:r>
            <a:endParaRPr lang="en-US" sz="2000" b="1" dirty="0"/>
          </a:p>
        </p:txBody>
      </p:sp>
      <p:sp>
        <p:nvSpPr>
          <p:cNvPr id="13" name="Content Placeholder 4"/>
          <p:cNvSpPr txBox="1">
            <a:spLocks/>
          </p:cNvSpPr>
          <p:nvPr/>
        </p:nvSpPr>
        <p:spPr>
          <a:xfrm>
            <a:off x="5029200" y="4724400"/>
            <a:ext cx="3584448" cy="1600200"/>
          </a:xfrm>
          <a:prstGeom prst="rect">
            <a:avLst/>
          </a:prstGeom>
        </p:spPr>
        <p:txBody>
          <a:bodyPr vert="horz">
            <a:normAutofit fontScale="92500" lnSpcReduction="20000"/>
          </a:bodyPr>
          <a:lstStyle/>
          <a:p>
            <a:pPr marL="320040" lvl="0" indent="-320040">
              <a:spcBef>
                <a:spcPts val="700"/>
              </a:spcBef>
              <a:buClr>
                <a:schemeClr val="accent2"/>
              </a:buClr>
              <a:buSzPct val="60000"/>
              <a:buFont typeface="Wingdings"/>
              <a:buChar char=""/>
            </a:pPr>
            <a:r>
              <a:rPr lang="en-US" sz="3200" i="1" dirty="0" smtClean="0"/>
              <a:t>v</a:t>
            </a:r>
            <a:r>
              <a:rPr lang="en-US" sz="3200" i="1" baseline="-25000" dirty="0" smtClean="0"/>
              <a:t>2</a:t>
            </a:r>
            <a:r>
              <a:rPr lang="en-US" sz="2800" i="1" dirty="0" smtClean="0"/>
              <a:t>, v</a:t>
            </a:r>
            <a:r>
              <a:rPr lang="en-US" sz="2800" i="1" baseline="-25000" dirty="0" smtClean="0"/>
              <a:t>3</a:t>
            </a:r>
            <a:r>
              <a:rPr lang="en-US" sz="2800" i="1" dirty="0" smtClean="0"/>
              <a:t>, v</a:t>
            </a:r>
            <a:r>
              <a:rPr lang="en-US" sz="2800" i="1" baseline="-25000" dirty="0" smtClean="0"/>
              <a:t>4</a:t>
            </a:r>
            <a:r>
              <a:rPr kumimoji="0" lang="en-US" sz="29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correction</a:t>
            </a:r>
          </a:p>
          <a:p>
            <a:pPr marL="640080" marR="0" lvl="1" indent="-274320" algn="l" defTabSz="914400" rtl="0" eaLnBrk="1" fontAlgn="auto" latinLnBrk="0" hangingPunct="1">
              <a:lnSpc>
                <a:spcPct val="100000"/>
              </a:lnSpc>
              <a:spcBef>
                <a:spcPts val="55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 2"/>
              <a:buChar char=""/>
              <a:tabLst/>
              <a:defRPr/>
            </a:pPr>
            <a:r>
              <a:rPr lang="en-US" sz="2600" dirty="0" smtClean="0"/>
              <a:t>d</a:t>
            </a:r>
            <a:r>
              <a:rPr kumimoji="0" lang="en-US" sz="2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ouble</a:t>
            </a:r>
            <a:r>
              <a:rPr kumimoji="0" lang="en-US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-hump disappeared</a:t>
            </a:r>
          </a:p>
          <a:p>
            <a:pPr marL="640080" marR="0" lvl="1" indent="-274320" algn="l" defTabSz="914400" rtl="0" eaLnBrk="1" fontAlgn="auto" latinLnBrk="0" hangingPunct="1">
              <a:lnSpc>
                <a:spcPct val="100000"/>
              </a:lnSpc>
              <a:spcBef>
                <a:spcPts val="55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 2"/>
              <a:buChar char=""/>
              <a:tabLst/>
              <a:defRPr/>
            </a:pPr>
            <a:r>
              <a:rPr lang="en-US" sz="2600" dirty="0" smtClean="0"/>
              <a:t>Peak still broadened</a:t>
            </a:r>
            <a:endParaRPr kumimoji="0" lang="en-US" sz="29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4" name="Content Placeholder 4"/>
          <p:cNvSpPr txBox="1">
            <a:spLocks/>
          </p:cNvSpPr>
          <p:nvPr/>
        </p:nvSpPr>
        <p:spPr>
          <a:xfrm>
            <a:off x="1143000" y="4724400"/>
            <a:ext cx="3584448" cy="838200"/>
          </a:xfrm>
          <a:prstGeom prst="rect">
            <a:avLst/>
          </a:prstGeom>
        </p:spPr>
        <p:txBody>
          <a:bodyPr vert="horz">
            <a:normAutofit fontScale="92500" lnSpcReduction="20000"/>
          </a:bodyPr>
          <a:lstStyle/>
          <a:p>
            <a:pPr marL="320040" marR="0" lvl="0" indent="-320040" algn="l" defTabSz="914400" rtl="0" eaLnBrk="1" fontAlgn="auto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ct val="60000"/>
              <a:buFont typeface="Wingdings"/>
              <a:buChar char=""/>
              <a:tabLst/>
              <a:defRPr/>
            </a:pPr>
            <a:r>
              <a:rPr kumimoji="0" lang="en-US" sz="32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v</a:t>
            </a:r>
            <a:r>
              <a:rPr kumimoji="0" lang="en-US" sz="3200" b="0" i="1" u="none" strike="noStrike" kern="1200" cap="none" spc="0" normalizeH="0" baseline="-2500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</a:t>
            </a:r>
            <a:r>
              <a:rPr kumimoji="0" lang="en-US" sz="29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correction only</a:t>
            </a:r>
          </a:p>
          <a:p>
            <a:pPr marL="640080" marR="0" lvl="1" indent="-274320" algn="l" defTabSz="914400" rtl="0" eaLnBrk="1" fontAlgn="auto" latinLnBrk="0" hangingPunct="1">
              <a:lnSpc>
                <a:spcPct val="100000"/>
              </a:lnSpc>
              <a:spcBef>
                <a:spcPts val="55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 2"/>
              <a:buChar char=""/>
              <a:tabLst/>
              <a:defRPr/>
            </a:pPr>
            <a:r>
              <a:rPr lang="en-US" sz="2600" dirty="0" smtClean="0"/>
              <a:t>d</a:t>
            </a:r>
            <a:r>
              <a:rPr kumimoji="0" lang="en-US" sz="2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ouble</a:t>
            </a:r>
            <a:r>
              <a:rPr kumimoji="0" lang="en-US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-hump</a:t>
            </a:r>
            <a:endParaRPr kumimoji="0" lang="en-US" sz="29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12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781800" y="2438400"/>
            <a:ext cx="836908" cy="270216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</p:pic>
      <p:sp>
        <p:nvSpPr>
          <p:cNvPr id="17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305800" cy="990600"/>
          </a:xfrm>
        </p:spPr>
        <p:txBody>
          <a:bodyPr>
            <a:normAutofit/>
          </a:bodyPr>
          <a:lstStyle/>
          <a:p>
            <a:r>
              <a:rPr lang="en-US" i="1" dirty="0" smtClean="0"/>
              <a:t>v</a:t>
            </a:r>
            <a:r>
              <a:rPr lang="en-US" i="1" baseline="-25000" dirty="0" smtClean="0"/>
              <a:t>3</a:t>
            </a:r>
            <a:r>
              <a:rPr lang="en-US" dirty="0" smtClean="0"/>
              <a:t> explains double-hump</a:t>
            </a:r>
            <a:endParaRPr lang="en-US" dirty="0"/>
          </a:p>
        </p:txBody>
      </p:sp>
      <p:sp>
        <p:nvSpPr>
          <p:cNvPr id="18" name="Rounded Rectangle 17"/>
          <p:cNvSpPr/>
          <p:nvPr/>
        </p:nvSpPr>
        <p:spPr>
          <a:xfrm>
            <a:off x="152400" y="5562600"/>
            <a:ext cx="2971800" cy="533400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lvl="1" algn="ctr"/>
            <a:r>
              <a:rPr lang="en-US" sz="1200" b="1" dirty="0" smtClean="0">
                <a:solidFill>
                  <a:schemeClr val="tx1"/>
                </a:solidFill>
              </a:rPr>
              <a:t>Plenary:  S. </a:t>
            </a:r>
            <a:r>
              <a:rPr lang="en-US" sz="1200" b="1" dirty="0" err="1" smtClean="0">
                <a:solidFill>
                  <a:schemeClr val="tx1"/>
                </a:solidFill>
              </a:rPr>
              <a:t>Esumi</a:t>
            </a:r>
            <a:r>
              <a:rPr lang="en-US" sz="1200" b="1" dirty="0" smtClean="0">
                <a:solidFill>
                  <a:schemeClr val="tx1"/>
                </a:solidFill>
              </a:rPr>
              <a:t>, Tue</a:t>
            </a:r>
          </a:p>
          <a:p>
            <a:pPr marL="0" lvl="1" algn="ctr"/>
            <a:r>
              <a:rPr lang="en-US" sz="1200" b="1" dirty="0" smtClean="0">
                <a:solidFill>
                  <a:schemeClr val="tx1"/>
                </a:solidFill>
              </a:rPr>
              <a:t>Parallel:  R. Lacey (v3, jet shape) Mon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2"/>
          <a:srcRect l="3125" t="30487" r="29688" b="9892"/>
          <a:stretch>
            <a:fillRect/>
          </a:stretch>
        </p:blipFill>
        <p:spPr bwMode="auto">
          <a:xfrm>
            <a:off x="1756893" y="3611548"/>
            <a:ext cx="4186707" cy="2677671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Measuring the Properties of the QGP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0" lang="en-US" smtClean="0"/>
              <a:t>Stefan Bathe for PHENIX, QM2011</a:t>
            </a:r>
            <a:endParaRPr kumimoji="0"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F0C94032-CD4C-4C25-B0C2-CEC720522D92}" type="slidenum">
              <a:rPr kumimoji="0" lang="en-US" smtClean="0"/>
              <a:pPr/>
              <a:t>32</a:t>
            </a:fld>
            <a:endParaRPr kumimoji="0" lang="en-US" dirty="0">
              <a:solidFill>
                <a:srgbClr val="FFFFFF"/>
              </a:solidFill>
            </a:endParaRPr>
          </a:p>
        </p:txBody>
      </p:sp>
      <p:grpSp>
        <p:nvGrpSpPr>
          <p:cNvPr id="5" name="Group 57"/>
          <p:cNvGrpSpPr/>
          <p:nvPr/>
        </p:nvGrpSpPr>
        <p:grpSpPr>
          <a:xfrm>
            <a:off x="2286000" y="2362200"/>
            <a:ext cx="3581400" cy="228600"/>
            <a:chOff x="2819400" y="1905000"/>
            <a:chExt cx="3581400" cy="228600"/>
          </a:xfrm>
        </p:grpSpPr>
        <p:pic>
          <p:nvPicPr>
            <p:cNvPr id="59" name="Picture 4"/>
            <p:cNvPicPr>
              <a:picLocks noChangeAspect="1" noChangeArrowheads="1"/>
            </p:cNvPicPr>
            <p:nvPr/>
          </p:nvPicPr>
          <p:blipFill>
            <a:blip r:embed="rId2"/>
            <a:srcRect l="11685" t="33881" r="30842" b="61029"/>
            <a:stretch>
              <a:fillRect/>
            </a:stretch>
          </p:blipFill>
          <p:spPr bwMode="auto">
            <a:xfrm>
              <a:off x="2819400" y="1905000"/>
              <a:ext cx="3581400" cy="228600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</p:pic>
        <p:sp>
          <p:nvSpPr>
            <p:cNvPr id="60" name="Rectangle 59"/>
            <p:cNvSpPr/>
            <p:nvPr/>
          </p:nvSpPr>
          <p:spPr>
            <a:xfrm>
              <a:off x="2895600" y="1905000"/>
              <a:ext cx="152400" cy="228600"/>
            </a:xfrm>
            <a:prstGeom prst="rect">
              <a:avLst/>
            </a:prstGeom>
            <a:solidFill>
              <a:srgbClr val="FF993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Rectangle 60"/>
            <p:cNvSpPr/>
            <p:nvPr/>
          </p:nvSpPr>
          <p:spPr>
            <a:xfrm>
              <a:off x="2819400" y="1905000"/>
              <a:ext cx="45719" cy="2286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7" name="Group 61"/>
          <p:cNvGrpSpPr/>
          <p:nvPr/>
        </p:nvGrpSpPr>
        <p:grpSpPr>
          <a:xfrm>
            <a:off x="2286000" y="2590800"/>
            <a:ext cx="3581400" cy="228600"/>
            <a:chOff x="2819400" y="1905000"/>
            <a:chExt cx="3581400" cy="228600"/>
          </a:xfrm>
        </p:grpSpPr>
        <p:pic>
          <p:nvPicPr>
            <p:cNvPr id="63" name="Picture 4"/>
            <p:cNvPicPr>
              <a:picLocks noChangeAspect="1" noChangeArrowheads="1"/>
            </p:cNvPicPr>
            <p:nvPr/>
          </p:nvPicPr>
          <p:blipFill>
            <a:blip r:embed="rId2"/>
            <a:srcRect l="11685" t="33881" r="30842" b="61029"/>
            <a:stretch>
              <a:fillRect/>
            </a:stretch>
          </p:blipFill>
          <p:spPr bwMode="auto">
            <a:xfrm>
              <a:off x="2819400" y="1905000"/>
              <a:ext cx="3581400" cy="228600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</p:pic>
        <p:sp>
          <p:nvSpPr>
            <p:cNvPr id="64" name="Rectangle 63"/>
            <p:cNvSpPr/>
            <p:nvPr/>
          </p:nvSpPr>
          <p:spPr>
            <a:xfrm>
              <a:off x="2895600" y="1905000"/>
              <a:ext cx="152400" cy="228600"/>
            </a:xfrm>
            <a:prstGeom prst="rect">
              <a:avLst/>
            </a:prstGeom>
            <a:solidFill>
              <a:srgbClr val="FF993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Rectangle 64"/>
            <p:cNvSpPr/>
            <p:nvPr/>
          </p:nvSpPr>
          <p:spPr>
            <a:xfrm>
              <a:off x="2819400" y="1905000"/>
              <a:ext cx="45719" cy="2286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8" name="Group 65"/>
          <p:cNvGrpSpPr/>
          <p:nvPr/>
        </p:nvGrpSpPr>
        <p:grpSpPr>
          <a:xfrm>
            <a:off x="2286000" y="2819400"/>
            <a:ext cx="3581400" cy="228600"/>
            <a:chOff x="2819400" y="1905000"/>
            <a:chExt cx="3581400" cy="228600"/>
          </a:xfrm>
        </p:grpSpPr>
        <p:pic>
          <p:nvPicPr>
            <p:cNvPr id="67" name="Picture 4"/>
            <p:cNvPicPr>
              <a:picLocks noChangeAspect="1" noChangeArrowheads="1"/>
            </p:cNvPicPr>
            <p:nvPr/>
          </p:nvPicPr>
          <p:blipFill>
            <a:blip r:embed="rId2"/>
            <a:srcRect l="11685" t="33881" r="30842" b="61029"/>
            <a:stretch>
              <a:fillRect/>
            </a:stretch>
          </p:blipFill>
          <p:spPr bwMode="auto">
            <a:xfrm>
              <a:off x="2819400" y="1905000"/>
              <a:ext cx="3581400" cy="228600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</p:pic>
        <p:sp>
          <p:nvSpPr>
            <p:cNvPr id="68" name="Rectangle 67"/>
            <p:cNvSpPr/>
            <p:nvPr/>
          </p:nvSpPr>
          <p:spPr>
            <a:xfrm>
              <a:off x="2895600" y="1905000"/>
              <a:ext cx="152400" cy="228600"/>
            </a:xfrm>
            <a:prstGeom prst="rect">
              <a:avLst/>
            </a:prstGeom>
            <a:solidFill>
              <a:srgbClr val="FF993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Rectangle 68"/>
            <p:cNvSpPr/>
            <p:nvPr/>
          </p:nvSpPr>
          <p:spPr>
            <a:xfrm>
              <a:off x="2819400" y="1905000"/>
              <a:ext cx="45719" cy="2286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9" name="Group 69"/>
          <p:cNvGrpSpPr/>
          <p:nvPr/>
        </p:nvGrpSpPr>
        <p:grpSpPr>
          <a:xfrm>
            <a:off x="2286000" y="3048000"/>
            <a:ext cx="3581400" cy="228600"/>
            <a:chOff x="2819400" y="1905000"/>
            <a:chExt cx="3581400" cy="228600"/>
          </a:xfrm>
        </p:grpSpPr>
        <p:pic>
          <p:nvPicPr>
            <p:cNvPr id="71" name="Picture 4"/>
            <p:cNvPicPr>
              <a:picLocks noChangeAspect="1" noChangeArrowheads="1"/>
            </p:cNvPicPr>
            <p:nvPr/>
          </p:nvPicPr>
          <p:blipFill>
            <a:blip r:embed="rId2"/>
            <a:srcRect l="11685" t="33881" r="30842" b="61029"/>
            <a:stretch>
              <a:fillRect/>
            </a:stretch>
          </p:blipFill>
          <p:spPr bwMode="auto">
            <a:xfrm>
              <a:off x="2819400" y="1905000"/>
              <a:ext cx="3581400" cy="228600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</p:pic>
        <p:sp>
          <p:nvSpPr>
            <p:cNvPr id="72" name="Rectangle 71"/>
            <p:cNvSpPr/>
            <p:nvPr/>
          </p:nvSpPr>
          <p:spPr>
            <a:xfrm>
              <a:off x="2895600" y="1905000"/>
              <a:ext cx="152400" cy="228600"/>
            </a:xfrm>
            <a:prstGeom prst="rect">
              <a:avLst/>
            </a:prstGeom>
            <a:solidFill>
              <a:srgbClr val="FF993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Rectangle 72"/>
            <p:cNvSpPr/>
            <p:nvPr/>
          </p:nvSpPr>
          <p:spPr>
            <a:xfrm>
              <a:off x="2819400" y="1905000"/>
              <a:ext cx="45719" cy="2286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0" name="Group 73"/>
          <p:cNvGrpSpPr/>
          <p:nvPr/>
        </p:nvGrpSpPr>
        <p:grpSpPr>
          <a:xfrm>
            <a:off x="2286000" y="3276600"/>
            <a:ext cx="3581400" cy="228600"/>
            <a:chOff x="2819400" y="1905000"/>
            <a:chExt cx="3581400" cy="228600"/>
          </a:xfrm>
        </p:grpSpPr>
        <p:pic>
          <p:nvPicPr>
            <p:cNvPr id="76" name="Picture 4"/>
            <p:cNvPicPr>
              <a:picLocks noChangeAspect="1" noChangeArrowheads="1"/>
            </p:cNvPicPr>
            <p:nvPr/>
          </p:nvPicPr>
          <p:blipFill>
            <a:blip r:embed="rId2"/>
            <a:srcRect l="11685" t="33881" r="30842" b="61029"/>
            <a:stretch>
              <a:fillRect/>
            </a:stretch>
          </p:blipFill>
          <p:spPr bwMode="auto">
            <a:xfrm>
              <a:off x="2819400" y="1905000"/>
              <a:ext cx="3581400" cy="228600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</p:pic>
        <p:sp>
          <p:nvSpPr>
            <p:cNvPr id="77" name="Rectangle 76"/>
            <p:cNvSpPr/>
            <p:nvPr/>
          </p:nvSpPr>
          <p:spPr>
            <a:xfrm>
              <a:off x="2895600" y="1905000"/>
              <a:ext cx="152400" cy="228600"/>
            </a:xfrm>
            <a:prstGeom prst="rect">
              <a:avLst/>
            </a:prstGeom>
            <a:solidFill>
              <a:srgbClr val="FF993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8" name="Rectangle 77"/>
            <p:cNvSpPr/>
            <p:nvPr/>
          </p:nvSpPr>
          <p:spPr>
            <a:xfrm>
              <a:off x="2819400" y="1905000"/>
              <a:ext cx="45719" cy="2286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1" name="Group 78"/>
          <p:cNvGrpSpPr/>
          <p:nvPr/>
        </p:nvGrpSpPr>
        <p:grpSpPr>
          <a:xfrm>
            <a:off x="2286000" y="3505200"/>
            <a:ext cx="3581400" cy="228600"/>
            <a:chOff x="2819400" y="1905000"/>
            <a:chExt cx="3581400" cy="228600"/>
          </a:xfrm>
        </p:grpSpPr>
        <p:pic>
          <p:nvPicPr>
            <p:cNvPr id="80" name="Picture 4"/>
            <p:cNvPicPr>
              <a:picLocks noChangeAspect="1" noChangeArrowheads="1"/>
            </p:cNvPicPr>
            <p:nvPr/>
          </p:nvPicPr>
          <p:blipFill>
            <a:blip r:embed="rId2"/>
            <a:srcRect l="11685" t="33881" r="30842" b="61029"/>
            <a:stretch>
              <a:fillRect/>
            </a:stretch>
          </p:blipFill>
          <p:spPr bwMode="auto">
            <a:xfrm>
              <a:off x="2819400" y="1905000"/>
              <a:ext cx="3581400" cy="228600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</p:pic>
        <p:sp>
          <p:nvSpPr>
            <p:cNvPr id="81" name="Rectangle 80"/>
            <p:cNvSpPr/>
            <p:nvPr/>
          </p:nvSpPr>
          <p:spPr>
            <a:xfrm>
              <a:off x="2895600" y="1905000"/>
              <a:ext cx="152400" cy="228600"/>
            </a:xfrm>
            <a:prstGeom prst="rect">
              <a:avLst/>
            </a:prstGeom>
            <a:solidFill>
              <a:srgbClr val="FF993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2" name="Rectangle 81"/>
            <p:cNvSpPr/>
            <p:nvPr/>
          </p:nvSpPr>
          <p:spPr>
            <a:xfrm>
              <a:off x="2819400" y="1905000"/>
              <a:ext cx="45719" cy="2286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cxnSp>
        <p:nvCxnSpPr>
          <p:cNvPr id="86" name="Straight Arrow Connector 85"/>
          <p:cNvCxnSpPr>
            <a:endCxn id="64" idx="0"/>
          </p:cNvCxnSpPr>
          <p:nvPr/>
        </p:nvCxnSpPr>
        <p:spPr>
          <a:xfrm>
            <a:off x="1143000" y="2438400"/>
            <a:ext cx="1295400" cy="152400"/>
          </a:xfrm>
          <a:prstGeom prst="straightConnector1">
            <a:avLst/>
          </a:prstGeom>
          <a:ln w="254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7" name="TextBox 86"/>
          <p:cNvSpPr txBox="1"/>
          <p:nvPr/>
        </p:nvSpPr>
        <p:spPr>
          <a:xfrm>
            <a:off x="195305" y="2133600"/>
            <a:ext cx="947695" cy="461665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2400" i="1" dirty="0" smtClean="0">
                <a:solidFill>
                  <a:srgbClr val="C00000"/>
                </a:solidFill>
                <a:sym typeface="Symbol"/>
              </a:rPr>
              <a:t> </a:t>
            </a:r>
            <a:r>
              <a:rPr lang="en-US" sz="2400" dirty="0" smtClean="0">
                <a:solidFill>
                  <a:srgbClr val="C00000"/>
                </a:solidFill>
                <a:sym typeface="Symbol"/>
              </a:rPr>
              <a:t>~ 0</a:t>
            </a:r>
            <a:endParaRPr lang="en-US" sz="2400" dirty="0">
              <a:solidFill>
                <a:srgbClr val="C00000"/>
              </a:solidFill>
            </a:endParaRPr>
          </a:p>
        </p:txBody>
      </p:sp>
      <p:sp>
        <p:nvSpPr>
          <p:cNvPr id="89" name="TextBox 88"/>
          <p:cNvSpPr txBox="1"/>
          <p:nvPr/>
        </p:nvSpPr>
        <p:spPr>
          <a:xfrm>
            <a:off x="6411645" y="2662535"/>
            <a:ext cx="2275155" cy="461665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2400" i="1" dirty="0" smtClean="0">
                <a:solidFill>
                  <a:schemeClr val="accent3"/>
                </a:solidFill>
                <a:sym typeface="Symbol"/>
              </a:rPr>
              <a:t></a:t>
            </a:r>
            <a:r>
              <a:rPr lang="en-US" sz="2400" dirty="0" smtClean="0">
                <a:solidFill>
                  <a:schemeClr val="accent3"/>
                </a:solidFill>
              </a:rPr>
              <a:t>/</a:t>
            </a:r>
            <a:r>
              <a:rPr lang="en-US" sz="2400" i="1" dirty="0" smtClean="0">
                <a:solidFill>
                  <a:schemeClr val="accent3"/>
                </a:solidFill>
              </a:rPr>
              <a:t>s</a:t>
            </a:r>
            <a:r>
              <a:rPr lang="en-US" sz="2400" dirty="0" smtClean="0">
                <a:solidFill>
                  <a:schemeClr val="accent3"/>
                </a:solidFill>
                <a:sym typeface="Wingdings" pitchFamily="2" charset="2"/>
              </a:rPr>
              <a:t>1/4</a:t>
            </a:r>
            <a:r>
              <a:rPr lang="en-US" sz="2400" dirty="0" smtClean="0">
                <a:solidFill>
                  <a:schemeClr val="accent3"/>
                </a:solidFill>
                <a:latin typeface="Symbol" pitchFamily="18" charset="2"/>
                <a:sym typeface="Wingdings" pitchFamily="2" charset="2"/>
              </a:rPr>
              <a:t>p</a:t>
            </a:r>
            <a:endParaRPr lang="en-US" sz="2400" dirty="0" smtClean="0">
              <a:latin typeface="Symbol" pitchFamily="18" charset="2"/>
            </a:endParaRPr>
          </a:p>
        </p:txBody>
      </p:sp>
      <p:sp>
        <p:nvSpPr>
          <p:cNvPr id="90" name="TextBox 89"/>
          <p:cNvSpPr txBox="1"/>
          <p:nvPr/>
        </p:nvSpPr>
        <p:spPr>
          <a:xfrm>
            <a:off x="6400800" y="3195935"/>
            <a:ext cx="2333588" cy="461665"/>
          </a:xfrm>
          <a:prstGeom prst="rect">
            <a:avLst/>
          </a:prstGeom>
          <a:solidFill>
            <a:schemeClr val="tx2">
              <a:lumMod val="10000"/>
              <a:lumOff val="9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400" dirty="0" err="1" smtClean="0">
                <a:solidFill>
                  <a:schemeClr val="accent3"/>
                </a:solidFill>
              </a:rPr>
              <a:t>d</a:t>
            </a:r>
            <a:r>
              <a:rPr lang="en-US" sz="2400" i="1" dirty="0" err="1" smtClean="0">
                <a:solidFill>
                  <a:schemeClr val="accent3"/>
                </a:solidFill>
              </a:rPr>
              <a:t>E</a:t>
            </a:r>
            <a:r>
              <a:rPr lang="en-US" sz="2400" dirty="0" smtClean="0">
                <a:solidFill>
                  <a:schemeClr val="accent3"/>
                </a:solidFill>
              </a:rPr>
              <a:t>/</a:t>
            </a:r>
            <a:r>
              <a:rPr lang="en-US" sz="2400" dirty="0" err="1" smtClean="0">
                <a:solidFill>
                  <a:schemeClr val="accent3"/>
                </a:solidFill>
              </a:rPr>
              <a:t>d</a:t>
            </a:r>
            <a:r>
              <a:rPr lang="en-US" sz="2400" i="1" dirty="0" err="1" smtClean="0">
                <a:solidFill>
                  <a:schemeClr val="accent3"/>
                </a:solidFill>
              </a:rPr>
              <a:t>x</a:t>
            </a:r>
            <a:r>
              <a:rPr lang="en-US" sz="2400" i="1" dirty="0" smtClean="0">
                <a:solidFill>
                  <a:schemeClr val="accent3"/>
                </a:solidFill>
              </a:rPr>
              <a:t> </a:t>
            </a:r>
            <a:endParaRPr lang="en-US" sz="2400" dirty="0"/>
          </a:p>
        </p:txBody>
      </p:sp>
      <p:cxnSp>
        <p:nvCxnSpPr>
          <p:cNvPr id="91" name="Straight Arrow Connector 90"/>
          <p:cNvCxnSpPr/>
          <p:nvPr/>
        </p:nvCxnSpPr>
        <p:spPr>
          <a:xfrm rot="10800000">
            <a:off x="2863528" y="2286000"/>
            <a:ext cx="1371598" cy="1588"/>
          </a:xfrm>
          <a:prstGeom prst="straightConnector1">
            <a:avLst/>
          </a:prstGeom>
          <a:ln w="25400">
            <a:solidFill>
              <a:schemeClr val="accent3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5" name="Straight Arrow Connector 94"/>
          <p:cNvCxnSpPr>
            <a:endCxn id="68" idx="2"/>
          </p:cNvCxnSpPr>
          <p:nvPr/>
        </p:nvCxnSpPr>
        <p:spPr>
          <a:xfrm flipV="1">
            <a:off x="1143000" y="3048000"/>
            <a:ext cx="1295400" cy="381000"/>
          </a:xfrm>
          <a:prstGeom prst="straightConnector1">
            <a:avLst/>
          </a:prstGeom>
          <a:ln w="254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6" name="Straight Arrow Connector 95"/>
          <p:cNvCxnSpPr>
            <a:endCxn id="68" idx="0"/>
          </p:cNvCxnSpPr>
          <p:nvPr/>
        </p:nvCxnSpPr>
        <p:spPr>
          <a:xfrm>
            <a:off x="1143000" y="2819400"/>
            <a:ext cx="1295400" cy="1588"/>
          </a:xfrm>
          <a:prstGeom prst="straightConnector1">
            <a:avLst/>
          </a:prstGeom>
          <a:ln w="254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7" name="TextBox 96"/>
          <p:cNvSpPr txBox="1"/>
          <p:nvPr/>
        </p:nvSpPr>
        <p:spPr>
          <a:xfrm>
            <a:off x="199943" y="1534180"/>
            <a:ext cx="178125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Conditions</a:t>
            </a:r>
            <a:endParaRPr lang="en-US" sz="2800" dirty="0"/>
          </a:p>
        </p:txBody>
      </p:sp>
      <p:sp>
        <p:nvSpPr>
          <p:cNvPr id="98" name="TextBox 97"/>
          <p:cNvSpPr txBox="1"/>
          <p:nvPr/>
        </p:nvSpPr>
        <p:spPr>
          <a:xfrm>
            <a:off x="6308870" y="1534180"/>
            <a:ext cx="169213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Properties</a:t>
            </a:r>
            <a:endParaRPr lang="en-US" sz="2800" dirty="0"/>
          </a:p>
        </p:txBody>
      </p:sp>
      <p:sp>
        <p:nvSpPr>
          <p:cNvPr id="99" name="Right Arrow 98"/>
          <p:cNvSpPr/>
          <p:nvPr/>
        </p:nvSpPr>
        <p:spPr>
          <a:xfrm>
            <a:off x="2133600" y="1676400"/>
            <a:ext cx="4038600" cy="228600"/>
          </a:xfrm>
          <a:prstGeom prst="rightArrow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0" name="Picture 4"/>
          <p:cNvPicPr>
            <a:picLocks noChangeAspect="1" noChangeArrowheads="1"/>
          </p:cNvPicPr>
          <p:nvPr/>
        </p:nvPicPr>
        <p:blipFill>
          <a:blip r:embed="rId2"/>
          <a:srcRect l="11616" t="31512" r="30911" b="65094"/>
          <a:stretch>
            <a:fillRect/>
          </a:stretch>
        </p:blipFill>
        <p:spPr bwMode="auto">
          <a:xfrm>
            <a:off x="2286000" y="2209800"/>
            <a:ext cx="3581400" cy="1524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sp>
        <p:nvSpPr>
          <p:cNvPr id="84" name="Up Arrow 83"/>
          <p:cNvSpPr/>
          <p:nvPr/>
        </p:nvSpPr>
        <p:spPr>
          <a:xfrm>
            <a:off x="2438400" y="2286000"/>
            <a:ext cx="228600" cy="1143000"/>
          </a:xfrm>
          <a:prstGeom prst="upArrow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88" name="TextBox 87"/>
          <p:cNvSpPr txBox="1"/>
          <p:nvPr/>
        </p:nvSpPr>
        <p:spPr>
          <a:xfrm>
            <a:off x="6390235" y="2129135"/>
            <a:ext cx="2296566" cy="461665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chemeClr val="accent3"/>
                </a:solidFill>
              </a:rPr>
              <a:t>Screening length </a:t>
            </a:r>
            <a:endParaRPr lang="en-US" sz="2400" dirty="0" smtClean="0"/>
          </a:p>
        </p:txBody>
      </p:sp>
      <p:cxnSp>
        <p:nvCxnSpPr>
          <p:cNvPr id="101" name="Straight Arrow Connector 100"/>
          <p:cNvCxnSpPr/>
          <p:nvPr/>
        </p:nvCxnSpPr>
        <p:spPr>
          <a:xfrm rot="10800000" flipV="1">
            <a:off x="2667000" y="2362200"/>
            <a:ext cx="3657600" cy="228600"/>
          </a:xfrm>
          <a:prstGeom prst="straightConnector1">
            <a:avLst/>
          </a:prstGeom>
          <a:ln w="25400">
            <a:solidFill>
              <a:schemeClr val="accent3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1" name="Straight Arrow Connector 110"/>
          <p:cNvCxnSpPr>
            <a:endCxn id="72" idx="2"/>
          </p:cNvCxnSpPr>
          <p:nvPr/>
        </p:nvCxnSpPr>
        <p:spPr>
          <a:xfrm flipV="1">
            <a:off x="1143000" y="3276600"/>
            <a:ext cx="1295400" cy="1066800"/>
          </a:xfrm>
          <a:prstGeom prst="straightConnector1">
            <a:avLst/>
          </a:prstGeom>
          <a:ln w="254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2" name="Straight Arrow Connector 121"/>
          <p:cNvCxnSpPr/>
          <p:nvPr/>
        </p:nvCxnSpPr>
        <p:spPr>
          <a:xfrm rot="10800000">
            <a:off x="2667000" y="2819400"/>
            <a:ext cx="3657600" cy="2"/>
          </a:xfrm>
          <a:prstGeom prst="straightConnector1">
            <a:avLst/>
          </a:prstGeom>
          <a:ln w="25400">
            <a:solidFill>
              <a:schemeClr val="accent3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3" name="Straight Arrow Connector 122"/>
          <p:cNvCxnSpPr/>
          <p:nvPr/>
        </p:nvCxnSpPr>
        <p:spPr>
          <a:xfrm rot="10800000">
            <a:off x="2667000" y="3048000"/>
            <a:ext cx="3657600" cy="304800"/>
          </a:xfrm>
          <a:prstGeom prst="straightConnector1">
            <a:avLst/>
          </a:prstGeom>
          <a:ln w="25400">
            <a:solidFill>
              <a:schemeClr val="accent3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5" name="TextBox 84"/>
          <p:cNvSpPr txBox="1"/>
          <p:nvPr/>
        </p:nvSpPr>
        <p:spPr>
          <a:xfrm>
            <a:off x="169540" y="2662535"/>
            <a:ext cx="2116460" cy="430887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lvl="0"/>
            <a:r>
              <a:rPr lang="en-US" sz="2200" i="1" dirty="0" smtClean="0">
                <a:solidFill>
                  <a:srgbClr val="C00000"/>
                </a:solidFill>
              </a:rPr>
              <a:t>T</a:t>
            </a:r>
            <a:r>
              <a:rPr lang="en-US" sz="2200" i="1" baseline="-25000" dirty="0" smtClean="0">
                <a:solidFill>
                  <a:srgbClr val="C00000"/>
                </a:solidFill>
              </a:rPr>
              <a:t>i</a:t>
            </a:r>
            <a:r>
              <a:rPr lang="en-US" sz="2200" dirty="0" smtClean="0">
                <a:solidFill>
                  <a:srgbClr val="C00000"/>
                </a:solidFill>
              </a:rPr>
              <a:t> =300-600 </a:t>
            </a:r>
            <a:r>
              <a:rPr lang="en-US" sz="2200" dirty="0" err="1" smtClean="0">
                <a:solidFill>
                  <a:srgbClr val="C00000"/>
                </a:solidFill>
              </a:rPr>
              <a:t>MeV</a:t>
            </a:r>
            <a:endParaRPr lang="en-US" sz="2200" dirty="0">
              <a:solidFill>
                <a:srgbClr val="C00000"/>
              </a:solidFill>
            </a:endParaRPr>
          </a:p>
        </p:txBody>
      </p:sp>
      <p:sp>
        <p:nvSpPr>
          <p:cNvPr id="50" name="TextBox 49"/>
          <p:cNvSpPr txBox="1"/>
          <p:nvPr/>
        </p:nvSpPr>
        <p:spPr>
          <a:xfrm>
            <a:off x="838200" y="5943600"/>
            <a:ext cx="2920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?</a:t>
            </a:r>
            <a:endParaRPr lang="en-US" dirty="0"/>
          </a:p>
        </p:txBody>
      </p:sp>
      <p:sp>
        <p:nvSpPr>
          <p:cNvPr id="51" name="TextBox 50"/>
          <p:cNvSpPr txBox="1"/>
          <p:nvPr/>
        </p:nvSpPr>
        <p:spPr>
          <a:xfrm>
            <a:off x="152400" y="4122003"/>
            <a:ext cx="1676400" cy="830997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C00000"/>
                </a:solidFill>
              </a:rPr>
              <a:t>Initial </a:t>
            </a:r>
            <a:r>
              <a:rPr lang="en-US" sz="2400" dirty="0" smtClean="0">
                <a:solidFill>
                  <a:srgbClr val="C00000"/>
                </a:solidFill>
              </a:rPr>
              <a:t>State</a:t>
            </a:r>
            <a:endParaRPr lang="en-US" sz="2400" dirty="0" smtClean="0">
              <a:solidFill>
                <a:srgbClr val="C00000"/>
              </a:solidFill>
            </a:endParaRPr>
          </a:p>
          <a:p>
            <a:r>
              <a:rPr lang="en-US" sz="2400" dirty="0" smtClean="0">
                <a:solidFill>
                  <a:srgbClr val="C00000"/>
                </a:solidFill>
                <a:sym typeface="Wingdings" pitchFamily="2" charset="2"/>
              </a:rPr>
              <a:t></a:t>
            </a:r>
            <a:r>
              <a:rPr lang="en-US" sz="2400" dirty="0" err="1" smtClean="0">
                <a:solidFill>
                  <a:srgbClr val="C00000"/>
                </a:solidFill>
                <a:sym typeface="Wingdings" pitchFamily="2" charset="2"/>
              </a:rPr>
              <a:t>Glauber</a:t>
            </a:r>
            <a:endParaRPr lang="en-US" sz="2400" dirty="0" smtClean="0">
              <a:solidFill>
                <a:srgbClr val="C00000"/>
              </a:solidFill>
            </a:endParaRPr>
          </a:p>
        </p:txBody>
      </p:sp>
      <p:sp>
        <p:nvSpPr>
          <p:cNvPr id="52" name="TextBox 51"/>
          <p:cNvSpPr txBox="1"/>
          <p:nvPr/>
        </p:nvSpPr>
        <p:spPr>
          <a:xfrm>
            <a:off x="152400" y="4343400"/>
            <a:ext cx="32733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C00000"/>
                </a:solidFill>
              </a:rPr>
              <a:t>?</a:t>
            </a:r>
            <a:endParaRPr lang="en-US" sz="2400" dirty="0">
              <a:solidFill>
                <a:srgbClr val="C00000"/>
              </a:solidFill>
            </a:endParaRPr>
          </a:p>
        </p:txBody>
      </p:sp>
      <p:sp>
        <p:nvSpPr>
          <p:cNvPr id="53" name="TextBox 52"/>
          <p:cNvSpPr txBox="1"/>
          <p:nvPr/>
        </p:nvSpPr>
        <p:spPr>
          <a:xfrm>
            <a:off x="6835466" y="2514600"/>
            <a:ext cx="32733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1B587C"/>
                </a:solidFill>
              </a:rPr>
              <a:t>?</a:t>
            </a:r>
            <a:endParaRPr lang="en-US" sz="2400" dirty="0">
              <a:solidFill>
                <a:srgbClr val="1B587C"/>
              </a:solidFill>
            </a:endParaRPr>
          </a:p>
        </p:txBody>
      </p:sp>
      <p:sp>
        <p:nvSpPr>
          <p:cNvPr id="54" name="TextBox 53"/>
          <p:cNvSpPr txBox="1"/>
          <p:nvPr/>
        </p:nvSpPr>
        <p:spPr>
          <a:xfrm>
            <a:off x="977576" y="3200400"/>
            <a:ext cx="1537024" cy="843308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220" dirty="0" smtClean="0">
                <a:solidFill>
                  <a:srgbClr val="C00000"/>
                </a:solidFill>
              </a:rPr>
              <a:t>n</a:t>
            </a:r>
            <a:r>
              <a:rPr lang="en-US" sz="1220" dirty="0" smtClean="0">
                <a:solidFill>
                  <a:srgbClr val="C00000"/>
                </a:solidFill>
              </a:rPr>
              <a:t>on-linear shadowing</a:t>
            </a:r>
          </a:p>
          <a:p>
            <a:pPr algn="ctr"/>
            <a:r>
              <a:rPr lang="en-US" sz="1220" dirty="0" smtClean="0">
                <a:solidFill>
                  <a:srgbClr val="C00000"/>
                </a:solidFill>
              </a:rPr>
              <a:t>low-</a:t>
            </a:r>
            <a:r>
              <a:rPr lang="en-US" sz="1220" i="1" dirty="0" smtClean="0">
                <a:solidFill>
                  <a:srgbClr val="C00000"/>
                </a:solidFill>
              </a:rPr>
              <a:t>x</a:t>
            </a:r>
            <a:r>
              <a:rPr lang="en-US" sz="1220" dirty="0" smtClean="0">
                <a:solidFill>
                  <a:srgbClr val="C00000"/>
                </a:solidFill>
              </a:rPr>
              <a:t> suppression</a:t>
            </a:r>
          </a:p>
          <a:p>
            <a:pPr algn="ctr"/>
            <a:r>
              <a:rPr lang="en-US" sz="1220" dirty="0" smtClean="0">
                <a:solidFill>
                  <a:srgbClr val="C00000"/>
                </a:solidFill>
              </a:rPr>
              <a:t>anti-shadowing?</a:t>
            </a:r>
            <a:endParaRPr lang="en-US" sz="1220" dirty="0" smtClean="0">
              <a:solidFill>
                <a:srgbClr val="C00000"/>
              </a:solidFill>
            </a:endParaRPr>
          </a:p>
        </p:txBody>
      </p:sp>
      <p:sp>
        <p:nvSpPr>
          <p:cNvPr id="55" name="TextBox 54"/>
          <p:cNvSpPr txBox="1"/>
          <p:nvPr/>
        </p:nvSpPr>
        <p:spPr>
          <a:xfrm>
            <a:off x="152400" y="3207603"/>
            <a:ext cx="1020857" cy="830997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C00000"/>
                </a:solidFill>
              </a:rPr>
              <a:t>CNM</a:t>
            </a:r>
          </a:p>
          <a:p>
            <a:r>
              <a:rPr lang="en-US" sz="2400" dirty="0" smtClean="0">
                <a:solidFill>
                  <a:srgbClr val="C00000"/>
                </a:solidFill>
              </a:rPr>
              <a:t>effects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2"/>
          <a:srcRect l="3125" t="30487" r="29688" b="9892"/>
          <a:stretch>
            <a:fillRect/>
          </a:stretch>
        </p:blipFill>
        <p:spPr bwMode="auto">
          <a:xfrm>
            <a:off x="1756893" y="3611548"/>
            <a:ext cx="4186707" cy="2677671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Measuring the Properties of the QGP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0" lang="en-US" smtClean="0"/>
              <a:t>Stefan Bathe for PHENIX, QM2011</a:t>
            </a:r>
            <a:endParaRPr kumimoji="0"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F0C94032-CD4C-4C25-B0C2-CEC720522D92}" type="slidenum">
              <a:rPr kumimoji="0" lang="en-US" smtClean="0"/>
              <a:pPr/>
              <a:t>33</a:t>
            </a:fld>
            <a:endParaRPr kumimoji="0" lang="en-US" dirty="0">
              <a:solidFill>
                <a:srgbClr val="FFFFFF"/>
              </a:solidFill>
            </a:endParaRPr>
          </a:p>
        </p:txBody>
      </p:sp>
      <p:grpSp>
        <p:nvGrpSpPr>
          <p:cNvPr id="5" name="Group 57"/>
          <p:cNvGrpSpPr/>
          <p:nvPr/>
        </p:nvGrpSpPr>
        <p:grpSpPr>
          <a:xfrm>
            <a:off x="2286000" y="2362200"/>
            <a:ext cx="3581400" cy="228600"/>
            <a:chOff x="2819400" y="1905000"/>
            <a:chExt cx="3581400" cy="228600"/>
          </a:xfrm>
        </p:grpSpPr>
        <p:pic>
          <p:nvPicPr>
            <p:cNvPr id="59" name="Picture 4"/>
            <p:cNvPicPr>
              <a:picLocks noChangeAspect="1" noChangeArrowheads="1"/>
            </p:cNvPicPr>
            <p:nvPr/>
          </p:nvPicPr>
          <p:blipFill>
            <a:blip r:embed="rId2"/>
            <a:srcRect l="11685" t="33881" r="30842" b="61029"/>
            <a:stretch>
              <a:fillRect/>
            </a:stretch>
          </p:blipFill>
          <p:spPr bwMode="auto">
            <a:xfrm>
              <a:off x="2819400" y="1905000"/>
              <a:ext cx="3581400" cy="228600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</p:pic>
        <p:sp>
          <p:nvSpPr>
            <p:cNvPr id="60" name="Rectangle 59"/>
            <p:cNvSpPr/>
            <p:nvPr/>
          </p:nvSpPr>
          <p:spPr>
            <a:xfrm>
              <a:off x="2895600" y="1905000"/>
              <a:ext cx="152400" cy="228600"/>
            </a:xfrm>
            <a:prstGeom prst="rect">
              <a:avLst/>
            </a:prstGeom>
            <a:solidFill>
              <a:srgbClr val="FF993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Rectangle 60"/>
            <p:cNvSpPr/>
            <p:nvPr/>
          </p:nvSpPr>
          <p:spPr>
            <a:xfrm>
              <a:off x="2819400" y="1905000"/>
              <a:ext cx="45719" cy="2286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7" name="Group 61"/>
          <p:cNvGrpSpPr/>
          <p:nvPr/>
        </p:nvGrpSpPr>
        <p:grpSpPr>
          <a:xfrm>
            <a:off x="2286000" y="2590800"/>
            <a:ext cx="3581400" cy="228600"/>
            <a:chOff x="2819400" y="1905000"/>
            <a:chExt cx="3581400" cy="228600"/>
          </a:xfrm>
        </p:grpSpPr>
        <p:pic>
          <p:nvPicPr>
            <p:cNvPr id="63" name="Picture 4"/>
            <p:cNvPicPr>
              <a:picLocks noChangeAspect="1" noChangeArrowheads="1"/>
            </p:cNvPicPr>
            <p:nvPr/>
          </p:nvPicPr>
          <p:blipFill>
            <a:blip r:embed="rId2"/>
            <a:srcRect l="11685" t="33881" r="30842" b="61029"/>
            <a:stretch>
              <a:fillRect/>
            </a:stretch>
          </p:blipFill>
          <p:spPr bwMode="auto">
            <a:xfrm>
              <a:off x="2819400" y="1905000"/>
              <a:ext cx="3581400" cy="228600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</p:pic>
        <p:sp>
          <p:nvSpPr>
            <p:cNvPr id="64" name="Rectangle 63"/>
            <p:cNvSpPr/>
            <p:nvPr/>
          </p:nvSpPr>
          <p:spPr>
            <a:xfrm>
              <a:off x="2895600" y="1905000"/>
              <a:ext cx="152400" cy="228600"/>
            </a:xfrm>
            <a:prstGeom prst="rect">
              <a:avLst/>
            </a:prstGeom>
            <a:solidFill>
              <a:srgbClr val="FF993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Rectangle 64"/>
            <p:cNvSpPr/>
            <p:nvPr/>
          </p:nvSpPr>
          <p:spPr>
            <a:xfrm>
              <a:off x="2819400" y="1905000"/>
              <a:ext cx="45719" cy="2286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8" name="Group 65"/>
          <p:cNvGrpSpPr/>
          <p:nvPr/>
        </p:nvGrpSpPr>
        <p:grpSpPr>
          <a:xfrm>
            <a:off x="2286000" y="2819400"/>
            <a:ext cx="3581400" cy="228600"/>
            <a:chOff x="2819400" y="1905000"/>
            <a:chExt cx="3581400" cy="228600"/>
          </a:xfrm>
        </p:grpSpPr>
        <p:pic>
          <p:nvPicPr>
            <p:cNvPr id="67" name="Picture 4"/>
            <p:cNvPicPr>
              <a:picLocks noChangeAspect="1" noChangeArrowheads="1"/>
            </p:cNvPicPr>
            <p:nvPr/>
          </p:nvPicPr>
          <p:blipFill>
            <a:blip r:embed="rId2"/>
            <a:srcRect l="11685" t="33881" r="30842" b="61029"/>
            <a:stretch>
              <a:fillRect/>
            </a:stretch>
          </p:blipFill>
          <p:spPr bwMode="auto">
            <a:xfrm>
              <a:off x="2819400" y="1905000"/>
              <a:ext cx="3581400" cy="228600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</p:pic>
        <p:sp>
          <p:nvSpPr>
            <p:cNvPr id="68" name="Rectangle 67"/>
            <p:cNvSpPr/>
            <p:nvPr/>
          </p:nvSpPr>
          <p:spPr>
            <a:xfrm>
              <a:off x="2895600" y="1905000"/>
              <a:ext cx="152400" cy="228600"/>
            </a:xfrm>
            <a:prstGeom prst="rect">
              <a:avLst/>
            </a:prstGeom>
            <a:solidFill>
              <a:srgbClr val="FF993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Rectangle 68"/>
            <p:cNvSpPr/>
            <p:nvPr/>
          </p:nvSpPr>
          <p:spPr>
            <a:xfrm>
              <a:off x="2819400" y="1905000"/>
              <a:ext cx="45719" cy="2286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9" name="Group 69"/>
          <p:cNvGrpSpPr/>
          <p:nvPr/>
        </p:nvGrpSpPr>
        <p:grpSpPr>
          <a:xfrm>
            <a:off x="2286000" y="3048000"/>
            <a:ext cx="3581400" cy="228600"/>
            <a:chOff x="2819400" y="1905000"/>
            <a:chExt cx="3581400" cy="228600"/>
          </a:xfrm>
        </p:grpSpPr>
        <p:pic>
          <p:nvPicPr>
            <p:cNvPr id="71" name="Picture 4"/>
            <p:cNvPicPr>
              <a:picLocks noChangeAspect="1" noChangeArrowheads="1"/>
            </p:cNvPicPr>
            <p:nvPr/>
          </p:nvPicPr>
          <p:blipFill>
            <a:blip r:embed="rId2"/>
            <a:srcRect l="11685" t="33881" r="30842" b="61029"/>
            <a:stretch>
              <a:fillRect/>
            </a:stretch>
          </p:blipFill>
          <p:spPr bwMode="auto">
            <a:xfrm>
              <a:off x="2819400" y="1905000"/>
              <a:ext cx="3581400" cy="228600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</p:pic>
        <p:sp>
          <p:nvSpPr>
            <p:cNvPr id="72" name="Rectangle 71"/>
            <p:cNvSpPr/>
            <p:nvPr/>
          </p:nvSpPr>
          <p:spPr>
            <a:xfrm>
              <a:off x="2895600" y="1905000"/>
              <a:ext cx="152400" cy="228600"/>
            </a:xfrm>
            <a:prstGeom prst="rect">
              <a:avLst/>
            </a:prstGeom>
            <a:solidFill>
              <a:srgbClr val="FF993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Rectangle 72"/>
            <p:cNvSpPr/>
            <p:nvPr/>
          </p:nvSpPr>
          <p:spPr>
            <a:xfrm>
              <a:off x="2819400" y="1905000"/>
              <a:ext cx="45719" cy="2286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0" name="Group 73"/>
          <p:cNvGrpSpPr/>
          <p:nvPr/>
        </p:nvGrpSpPr>
        <p:grpSpPr>
          <a:xfrm>
            <a:off x="2286000" y="3276600"/>
            <a:ext cx="3581400" cy="228600"/>
            <a:chOff x="2819400" y="1905000"/>
            <a:chExt cx="3581400" cy="228600"/>
          </a:xfrm>
        </p:grpSpPr>
        <p:pic>
          <p:nvPicPr>
            <p:cNvPr id="76" name="Picture 4"/>
            <p:cNvPicPr>
              <a:picLocks noChangeAspect="1" noChangeArrowheads="1"/>
            </p:cNvPicPr>
            <p:nvPr/>
          </p:nvPicPr>
          <p:blipFill>
            <a:blip r:embed="rId2"/>
            <a:srcRect l="11685" t="33881" r="30842" b="61029"/>
            <a:stretch>
              <a:fillRect/>
            </a:stretch>
          </p:blipFill>
          <p:spPr bwMode="auto">
            <a:xfrm>
              <a:off x="2819400" y="1905000"/>
              <a:ext cx="3581400" cy="228600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</p:pic>
        <p:sp>
          <p:nvSpPr>
            <p:cNvPr id="77" name="Rectangle 76"/>
            <p:cNvSpPr/>
            <p:nvPr/>
          </p:nvSpPr>
          <p:spPr>
            <a:xfrm>
              <a:off x="2895600" y="1905000"/>
              <a:ext cx="152400" cy="228600"/>
            </a:xfrm>
            <a:prstGeom prst="rect">
              <a:avLst/>
            </a:prstGeom>
            <a:solidFill>
              <a:srgbClr val="FF993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8" name="Rectangle 77"/>
            <p:cNvSpPr/>
            <p:nvPr/>
          </p:nvSpPr>
          <p:spPr>
            <a:xfrm>
              <a:off x="2819400" y="1905000"/>
              <a:ext cx="45719" cy="2286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1" name="Group 78"/>
          <p:cNvGrpSpPr/>
          <p:nvPr/>
        </p:nvGrpSpPr>
        <p:grpSpPr>
          <a:xfrm>
            <a:off x="2286000" y="3505200"/>
            <a:ext cx="3581400" cy="228600"/>
            <a:chOff x="2819400" y="1905000"/>
            <a:chExt cx="3581400" cy="228600"/>
          </a:xfrm>
        </p:grpSpPr>
        <p:pic>
          <p:nvPicPr>
            <p:cNvPr id="80" name="Picture 4"/>
            <p:cNvPicPr>
              <a:picLocks noChangeAspect="1" noChangeArrowheads="1"/>
            </p:cNvPicPr>
            <p:nvPr/>
          </p:nvPicPr>
          <p:blipFill>
            <a:blip r:embed="rId2"/>
            <a:srcRect l="11685" t="33881" r="30842" b="61029"/>
            <a:stretch>
              <a:fillRect/>
            </a:stretch>
          </p:blipFill>
          <p:spPr bwMode="auto">
            <a:xfrm>
              <a:off x="2819400" y="1905000"/>
              <a:ext cx="3581400" cy="228600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</p:pic>
        <p:sp>
          <p:nvSpPr>
            <p:cNvPr id="81" name="Rectangle 80"/>
            <p:cNvSpPr/>
            <p:nvPr/>
          </p:nvSpPr>
          <p:spPr>
            <a:xfrm>
              <a:off x="2895600" y="1905000"/>
              <a:ext cx="152400" cy="228600"/>
            </a:xfrm>
            <a:prstGeom prst="rect">
              <a:avLst/>
            </a:prstGeom>
            <a:solidFill>
              <a:srgbClr val="FF993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2" name="Rectangle 81"/>
            <p:cNvSpPr/>
            <p:nvPr/>
          </p:nvSpPr>
          <p:spPr>
            <a:xfrm>
              <a:off x="2819400" y="1905000"/>
              <a:ext cx="45719" cy="2286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cxnSp>
        <p:nvCxnSpPr>
          <p:cNvPr id="86" name="Straight Arrow Connector 85"/>
          <p:cNvCxnSpPr>
            <a:endCxn id="64" idx="0"/>
          </p:cNvCxnSpPr>
          <p:nvPr/>
        </p:nvCxnSpPr>
        <p:spPr>
          <a:xfrm>
            <a:off x="1143000" y="2438400"/>
            <a:ext cx="1295400" cy="152400"/>
          </a:xfrm>
          <a:prstGeom prst="straightConnector1">
            <a:avLst/>
          </a:prstGeom>
          <a:ln w="254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7" name="TextBox 86"/>
          <p:cNvSpPr txBox="1"/>
          <p:nvPr/>
        </p:nvSpPr>
        <p:spPr>
          <a:xfrm>
            <a:off x="195305" y="2133600"/>
            <a:ext cx="947695" cy="461665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2400" i="1" dirty="0" smtClean="0">
                <a:solidFill>
                  <a:srgbClr val="C00000"/>
                </a:solidFill>
                <a:sym typeface="Symbol"/>
              </a:rPr>
              <a:t> </a:t>
            </a:r>
            <a:r>
              <a:rPr lang="en-US" sz="2400" dirty="0" smtClean="0">
                <a:solidFill>
                  <a:srgbClr val="C00000"/>
                </a:solidFill>
                <a:sym typeface="Symbol"/>
              </a:rPr>
              <a:t>~ 0</a:t>
            </a:r>
            <a:endParaRPr lang="en-US" sz="2400" dirty="0">
              <a:solidFill>
                <a:srgbClr val="C00000"/>
              </a:solidFill>
            </a:endParaRPr>
          </a:p>
        </p:txBody>
      </p:sp>
      <p:sp>
        <p:nvSpPr>
          <p:cNvPr id="89" name="TextBox 88"/>
          <p:cNvSpPr txBox="1"/>
          <p:nvPr/>
        </p:nvSpPr>
        <p:spPr>
          <a:xfrm>
            <a:off x="6411645" y="2662535"/>
            <a:ext cx="2275155" cy="461665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2400" i="1" dirty="0" smtClean="0">
                <a:solidFill>
                  <a:schemeClr val="accent3"/>
                </a:solidFill>
                <a:sym typeface="Symbol"/>
              </a:rPr>
              <a:t></a:t>
            </a:r>
            <a:r>
              <a:rPr lang="en-US" sz="2400" dirty="0" smtClean="0">
                <a:solidFill>
                  <a:schemeClr val="accent3"/>
                </a:solidFill>
              </a:rPr>
              <a:t>/</a:t>
            </a:r>
            <a:r>
              <a:rPr lang="en-US" sz="2400" i="1" dirty="0" smtClean="0">
                <a:solidFill>
                  <a:schemeClr val="accent3"/>
                </a:solidFill>
              </a:rPr>
              <a:t>s</a:t>
            </a:r>
            <a:r>
              <a:rPr lang="en-US" sz="2400" dirty="0" smtClean="0">
                <a:solidFill>
                  <a:schemeClr val="accent3"/>
                </a:solidFill>
                <a:sym typeface="Wingdings" pitchFamily="2" charset="2"/>
              </a:rPr>
              <a:t>1/4</a:t>
            </a:r>
            <a:r>
              <a:rPr lang="en-US" sz="2400" dirty="0" smtClean="0">
                <a:solidFill>
                  <a:schemeClr val="accent3"/>
                </a:solidFill>
                <a:latin typeface="Symbol" pitchFamily="18" charset="2"/>
                <a:sym typeface="Wingdings" pitchFamily="2" charset="2"/>
              </a:rPr>
              <a:t>p</a:t>
            </a:r>
            <a:endParaRPr lang="en-US" sz="2400" dirty="0" smtClean="0">
              <a:latin typeface="Symbol" pitchFamily="18" charset="2"/>
            </a:endParaRPr>
          </a:p>
        </p:txBody>
      </p:sp>
      <p:sp>
        <p:nvSpPr>
          <p:cNvPr id="90" name="TextBox 89"/>
          <p:cNvSpPr txBox="1"/>
          <p:nvPr/>
        </p:nvSpPr>
        <p:spPr>
          <a:xfrm>
            <a:off x="6400800" y="3195935"/>
            <a:ext cx="2333588" cy="461665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400" dirty="0" err="1" smtClean="0">
                <a:solidFill>
                  <a:schemeClr val="accent3"/>
                </a:solidFill>
              </a:rPr>
              <a:t>d</a:t>
            </a:r>
            <a:r>
              <a:rPr lang="en-US" sz="2400" i="1" dirty="0" err="1" smtClean="0">
                <a:solidFill>
                  <a:schemeClr val="accent3"/>
                </a:solidFill>
              </a:rPr>
              <a:t>E</a:t>
            </a:r>
            <a:r>
              <a:rPr lang="en-US" sz="2400" dirty="0" smtClean="0">
                <a:solidFill>
                  <a:schemeClr val="accent3"/>
                </a:solidFill>
              </a:rPr>
              <a:t>/</a:t>
            </a:r>
            <a:r>
              <a:rPr lang="en-US" sz="2400" dirty="0" err="1" smtClean="0">
                <a:solidFill>
                  <a:schemeClr val="accent3"/>
                </a:solidFill>
              </a:rPr>
              <a:t>d</a:t>
            </a:r>
            <a:r>
              <a:rPr lang="en-US" sz="2400" i="1" dirty="0" err="1" smtClean="0">
                <a:solidFill>
                  <a:schemeClr val="accent3"/>
                </a:solidFill>
              </a:rPr>
              <a:t>x</a:t>
            </a:r>
            <a:r>
              <a:rPr lang="en-US" sz="2400" i="1" dirty="0" smtClean="0">
                <a:solidFill>
                  <a:schemeClr val="accent3"/>
                </a:solidFill>
              </a:rPr>
              <a:t> </a:t>
            </a:r>
            <a:endParaRPr lang="en-US" sz="2400" dirty="0"/>
          </a:p>
        </p:txBody>
      </p:sp>
      <p:cxnSp>
        <p:nvCxnSpPr>
          <p:cNvPr id="91" name="Straight Arrow Connector 90"/>
          <p:cNvCxnSpPr/>
          <p:nvPr/>
        </p:nvCxnSpPr>
        <p:spPr>
          <a:xfrm rot="10800000">
            <a:off x="2863528" y="2286000"/>
            <a:ext cx="1371598" cy="1588"/>
          </a:xfrm>
          <a:prstGeom prst="straightConnector1">
            <a:avLst/>
          </a:prstGeom>
          <a:ln w="25400">
            <a:solidFill>
              <a:schemeClr val="accent3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5" name="Straight Arrow Connector 94"/>
          <p:cNvCxnSpPr>
            <a:endCxn id="68" idx="2"/>
          </p:cNvCxnSpPr>
          <p:nvPr/>
        </p:nvCxnSpPr>
        <p:spPr>
          <a:xfrm flipV="1">
            <a:off x="1143000" y="3048000"/>
            <a:ext cx="1295400" cy="381000"/>
          </a:xfrm>
          <a:prstGeom prst="straightConnector1">
            <a:avLst/>
          </a:prstGeom>
          <a:ln w="254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6" name="Straight Arrow Connector 95"/>
          <p:cNvCxnSpPr>
            <a:endCxn id="68" idx="0"/>
          </p:cNvCxnSpPr>
          <p:nvPr/>
        </p:nvCxnSpPr>
        <p:spPr>
          <a:xfrm>
            <a:off x="1143000" y="2819400"/>
            <a:ext cx="1295400" cy="1588"/>
          </a:xfrm>
          <a:prstGeom prst="straightConnector1">
            <a:avLst/>
          </a:prstGeom>
          <a:ln w="254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7" name="TextBox 96"/>
          <p:cNvSpPr txBox="1"/>
          <p:nvPr/>
        </p:nvSpPr>
        <p:spPr>
          <a:xfrm>
            <a:off x="199943" y="1534180"/>
            <a:ext cx="178125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Conditions</a:t>
            </a:r>
            <a:endParaRPr lang="en-US" sz="2800" dirty="0"/>
          </a:p>
        </p:txBody>
      </p:sp>
      <p:sp>
        <p:nvSpPr>
          <p:cNvPr id="98" name="TextBox 97"/>
          <p:cNvSpPr txBox="1"/>
          <p:nvPr/>
        </p:nvSpPr>
        <p:spPr>
          <a:xfrm>
            <a:off x="6308870" y="1534180"/>
            <a:ext cx="169213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Properties</a:t>
            </a:r>
            <a:endParaRPr lang="en-US" sz="2800" dirty="0"/>
          </a:p>
        </p:txBody>
      </p:sp>
      <p:sp>
        <p:nvSpPr>
          <p:cNvPr id="99" name="Right Arrow 98"/>
          <p:cNvSpPr/>
          <p:nvPr/>
        </p:nvSpPr>
        <p:spPr>
          <a:xfrm>
            <a:off x="2133600" y="1676400"/>
            <a:ext cx="4038600" cy="228600"/>
          </a:xfrm>
          <a:prstGeom prst="rightArrow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0" name="Picture 4"/>
          <p:cNvPicPr>
            <a:picLocks noChangeAspect="1" noChangeArrowheads="1"/>
          </p:cNvPicPr>
          <p:nvPr/>
        </p:nvPicPr>
        <p:blipFill>
          <a:blip r:embed="rId2"/>
          <a:srcRect l="11616" t="31512" r="30911" b="65094"/>
          <a:stretch>
            <a:fillRect/>
          </a:stretch>
        </p:blipFill>
        <p:spPr bwMode="auto">
          <a:xfrm>
            <a:off x="2286000" y="2209800"/>
            <a:ext cx="3581400" cy="1524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sp>
        <p:nvSpPr>
          <p:cNvPr id="84" name="Up Arrow 83"/>
          <p:cNvSpPr/>
          <p:nvPr/>
        </p:nvSpPr>
        <p:spPr>
          <a:xfrm>
            <a:off x="2438400" y="2286000"/>
            <a:ext cx="228600" cy="1143000"/>
          </a:xfrm>
          <a:prstGeom prst="upArrow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88" name="TextBox 87"/>
          <p:cNvSpPr txBox="1"/>
          <p:nvPr/>
        </p:nvSpPr>
        <p:spPr>
          <a:xfrm>
            <a:off x="6390235" y="2129135"/>
            <a:ext cx="2296566" cy="461665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chemeClr val="accent3"/>
                </a:solidFill>
              </a:rPr>
              <a:t>Screening length </a:t>
            </a:r>
            <a:endParaRPr lang="en-US" sz="2400" dirty="0" smtClean="0"/>
          </a:p>
        </p:txBody>
      </p:sp>
      <p:cxnSp>
        <p:nvCxnSpPr>
          <p:cNvPr id="101" name="Straight Arrow Connector 100"/>
          <p:cNvCxnSpPr/>
          <p:nvPr/>
        </p:nvCxnSpPr>
        <p:spPr>
          <a:xfrm rot="10800000" flipV="1">
            <a:off x="2667000" y="2362200"/>
            <a:ext cx="3657600" cy="228600"/>
          </a:xfrm>
          <a:prstGeom prst="straightConnector1">
            <a:avLst/>
          </a:prstGeom>
          <a:ln w="25400">
            <a:solidFill>
              <a:schemeClr val="accent3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1" name="Straight Arrow Connector 110"/>
          <p:cNvCxnSpPr>
            <a:endCxn id="72" idx="2"/>
          </p:cNvCxnSpPr>
          <p:nvPr/>
        </p:nvCxnSpPr>
        <p:spPr>
          <a:xfrm flipV="1">
            <a:off x="1143000" y="3276600"/>
            <a:ext cx="1295400" cy="1066800"/>
          </a:xfrm>
          <a:prstGeom prst="straightConnector1">
            <a:avLst/>
          </a:prstGeom>
          <a:ln w="254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2" name="Straight Arrow Connector 121"/>
          <p:cNvCxnSpPr/>
          <p:nvPr/>
        </p:nvCxnSpPr>
        <p:spPr>
          <a:xfrm rot="10800000">
            <a:off x="2667000" y="2819400"/>
            <a:ext cx="3657600" cy="2"/>
          </a:xfrm>
          <a:prstGeom prst="straightConnector1">
            <a:avLst/>
          </a:prstGeom>
          <a:ln w="25400">
            <a:solidFill>
              <a:schemeClr val="accent3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3" name="Straight Arrow Connector 122"/>
          <p:cNvCxnSpPr/>
          <p:nvPr/>
        </p:nvCxnSpPr>
        <p:spPr>
          <a:xfrm rot="10800000">
            <a:off x="2667000" y="3048000"/>
            <a:ext cx="3657600" cy="304800"/>
          </a:xfrm>
          <a:prstGeom prst="straightConnector1">
            <a:avLst/>
          </a:prstGeom>
          <a:ln w="25400">
            <a:solidFill>
              <a:schemeClr val="accent3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5" name="TextBox 84"/>
          <p:cNvSpPr txBox="1"/>
          <p:nvPr/>
        </p:nvSpPr>
        <p:spPr>
          <a:xfrm>
            <a:off x="169540" y="2662535"/>
            <a:ext cx="2116460" cy="430887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lvl="0"/>
            <a:r>
              <a:rPr lang="en-US" sz="2200" i="1" dirty="0" smtClean="0">
                <a:solidFill>
                  <a:srgbClr val="C00000"/>
                </a:solidFill>
              </a:rPr>
              <a:t>T</a:t>
            </a:r>
            <a:r>
              <a:rPr lang="en-US" sz="2200" i="1" baseline="-25000" dirty="0" smtClean="0">
                <a:solidFill>
                  <a:srgbClr val="C00000"/>
                </a:solidFill>
              </a:rPr>
              <a:t>i</a:t>
            </a:r>
            <a:r>
              <a:rPr lang="en-US" sz="2200" dirty="0" smtClean="0">
                <a:solidFill>
                  <a:srgbClr val="C00000"/>
                </a:solidFill>
              </a:rPr>
              <a:t> =300-600 </a:t>
            </a:r>
            <a:r>
              <a:rPr lang="en-US" sz="2200" dirty="0" err="1" smtClean="0">
                <a:solidFill>
                  <a:srgbClr val="C00000"/>
                </a:solidFill>
              </a:rPr>
              <a:t>MeV</a:t>
            </a:r>
            <a:endParaRPr lang="en-US" sz="2200" dirty="0">
              <a:solidFill>
                <a:srgbClr val="C00000"/>
              </a:solidFill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152400" y="4122003"/>
            <a:ext cx="1676400" cy="830997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C00000"/>
                </a:solidFill>
              </a:rPr>
              <a:t>Initial </a:t>
            </a:r>
            <a:r>
              <a:rPr lang="en-US" sz="2400" dirty="0" smtClean="0">
                <a:solidFill>
                  <a:srgbClr val="C00000"/>
                </a:solidFill>
              </a:rPr>
              <a:t>State</a:t>
            </a:r>
            <a:endParaRPr lang="en-US" sz="2400" dirty="0" smtClean="0">
              <a:solidFill>
                <a:srgbClr val="C00000"/>
              </a:solidFill>
            </a:endParaRPr>
          </a:p>
          <a:p>
            <a:r>
              <a:rPr lang="en-US" sz="2400" dirty="0" smtClean="0">
                <a:solidFill>
                  <a:srgbClr val="C00000"/>
                </a:solidFill>
                <a:sym typeface="Wingdings" pitchFamily="2" charset="2"/>
              </a:rPr>
              <a:t></a:t>
            </a:r>
            <a:r>
              <a:rPr lang="en-US" sz="2400" dirty="0" err="1" smtClean="0">
                <a:solidFill>
                  <a:srgbClr val="C00000"/>
                </a:solidFill>
                <a:sym typeface="Wingdings" pitchFamily="2" charset="2"/>
              </a:rPr>
              <a:t>Glauber</a:t>
            </a:r>
            <a:endParaRPr lang="en-US" sz="2400" dirty="0" smtClean="0">
              <a:solidFill>
                <a:srgbClr val="C00000"/>
              </a:solidFill>
            </a:endParaRPr>
          </a:p>
        </p:txBody>
      </p:sp>
      <p:sp>
        <p:nvSpPr>
          <p:cNvPr id="52" name="TextBox 51"/>
          <p:cNvSpPr txBox="1"/>
          <p:nvPr/>
        </p:nvSpPr>
        <p:spPr>
          <a:xfrm>
            <a:off x="152400" y="4343400"/>
            <a:ext cx="32733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C00000"/>
                </a:solidFill>
              </a:rPr>
              <a:t>?</a:t>
            </a:r>
            <a:endParaRPr lang="en-US" sz="2400" dirty="0">
              <a:solidFill>
                <a:srgbClr val="C00000"/>
              </a:solidFill>
            </a:endParaRPr>
          </a:p>
        </p:txBody>
      </p:sp>
      <p:sp>
        <p:nvSpPr>
          <p:cNvPr id="53" name="TextBox 52"/>
          <p:cNvSpPr txBox="1"/>
          <p:nvPr/>
        </p:nvSpPr>
        <p:spPr>
          <a:xfrm>
            <a:off x="977576" y="3200400"/>
            <a:ext cx="1537024" cy="843308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220" dirty="0" smtClean="0">
                <a:solidFill>
                  <a:srgbClr val="C00000"/>
                </a:solidFill>
              </a:rPr>
              <a:t>n</a:t>
            </a:r>
            <a:r>
              <a:rPr lang="en-US" sz="1220" dirty="0" smtClean="0">
                <a:solidFill>
                  <a:srgbClr val="C00000"/>
                </a:solidFill>
              </a:rPr>
              <a:t>on-linear shadowing</a:t>
            </a:r>
          </a:p>
          <a:p>
            <a:pPr algn="ctr"/>
            <a:r>
              <a:rPr lang="en-US" sz="1220" dirty="0" smtClean="0">
                <a:solidFill>
                  <a:srgbClr val="C00000"/>
                </a:solidFill>
              </a:rPr>
              <a:t>low-</a:t>
            </a:r>
            <a:r>
              <a:rPr lang="en-US" sz="1220" i="1" dirty="0" smtClean="0">
                <a:solidFill>
                  <a:srgbClr val="C00000"/>
                </a:solidFill>
              </a:rPr>
              <a:t>x</a:t>
            </a:r>
            <a:r>
              <a:rPr lang="en-US" sz="1220" dirty="0" smtClean="0">
                <a:solidFill>
                  <a:srgbClr val="C00000"/>
                </a:solidFill>
              </a:rPr>
              <a:t> suppression</a:t>
            </a:r>
          </a:p>
          <a:p>
            <a:pPr algn="ctr"/>
            <a:r>
              <a:rPr lang="en-US" sz="1220" dirty="0" smtClean="0">
                <a:solidFill>
                  <a:srgbClr val="C00000"/>
                </a:solidFill>
              </a:rPr>
              <a:t>anti-shadowing?</a:t>
            </a:r>
            <a:endParaRPr lang="en-US" sz="1220" dirty="0" smtClean="0">
              <a:solidFill>
                <a:srgbClr val="C00000"/>
              </a:solidFill>
            </a:endParaRPr>
          </a:p>
        </p:txBody>
      </p:sp>
      <p:sp>
        <p:nvSpPr>
          <p:cNvPr id="54" name="TextBox 53"/>
          <p:cNvSpPr txBox="1"/>
          <p:nvPr/>
        </p:nvSpPr>
        <p:spPr>
          <a:xfrm>
            <a:off x="152400" y="3207603"/>
            <a:ext cx="1020857" cy="830997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C00000"/>
                </a:solidFill>
              </a:rPr>
              <a:t>CNM</a:t>
            </a:r>
          </a:p>
          <a:p>
            <a:r>
              <a:rPr lang="en-US" sz="2400" dirty="0" smtClean="0">
                <a:solidFill>
                  <a:srgbClr val="C00000"/>
                </a:solidFill>
              </a:rPr>
              <a:t>effects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Path-length dependence of E loss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F0C94032-CD4C-4C25-B0C2-CEC720522D92}" type="slidenum">
              <a:rPr kumimoji="0" lang="en-US" smtClean="0"/>
              <a:pPr/>
              <a:t>34</a:t>
            </a:fld>
            <a:endParaRPr kumimoji="0" lang="en-US" dirty="0">
              <a:solidFill>
                <a:srgbClr val="FFFFFF"/>
              </a:solidFill>
            </a:endParaRPr>
          </a:p>
        </p:txBody>
      </p:sp>
      <p:pic>
        <p:nvPicPr>
          <p:cNvPr id="6963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96030" y="1524000"/>
            <a:ext cx="6523970" cy="4533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TextBox 6"/>
          <p:cNvSpPr txBox="1"/>
          <p:nvPr/>
        </p:nvSpPr>
        <p:spPr>
          <a:xfrm>
            <a:off x="2696230" y="4457700"/>
            <a:ext cx="17427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PRL 105, 142301</a:t>
            </a:r>
            <a:endParaRPr lang="en-US" b="1" dirty="0"/>
          </a:p>
        </p:txBody>
      </p:sp>
      <p:sp>
        <p:nvSpPr>
          <p:cNvPr id="9" name="TextBox 8"/>
          <p:cNvSpPr txBox="1"/>
          <p:nvPr/>
        </p:nvSpPr>
        <p:spPr>
          <a:xfrm>
            <a:off x="1934230" y="5143500"/>
            <a:ext cx="7280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err="1" smtClean="0">
                <a:solidFill>
                  <a:srgbClr val="FF0000"/>
                </a:solidFill>
              </a:rPr>
              <a:t>pQCD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315230" y="3543300"/>
            <a:ext cx="7280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err="1" smtClean="0">
                <a:solidFill>
                  <a:srgbClr val="FF0000"/>
                </a:solidFill>
              </a:rPr>
              <a:t>pQCD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829830" y="5143500"/>
            <a:ext cx="9973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err="1" smtClean="0">
                <a:solidFill>
                  <a:srgbClr val="0070C0"/>
                </a:solidFill>
              </a:rPr>
              <a:t>AdS</a:t>
            </a:r>
            <a:r>
              <a:rPr lang="en-US" b="1" dirty="0" smtClean="0">
                <a:solidFill>
                  <a:srgbClr val="0070C0"/>
                </a:solidFill>
              </a:rPr>
              <a:t>/CFT</a:t>
            </a:r>
            <a:endParaRPr lang="en-US" b="1" dirty="0">
              <a:solidFill>
                <a:srgbClr val="0070C0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0" y="1610261"/>
            <a:ext cx="1646605" cy="1323439"/>
          </a:xfrm>
          <a:prstGeom prst="rect">
            <a:avLst/>
          </a:prstGeom>
          <a:solidFill>
            <a:srgbClr val="FFC000">
              <a:alpha val="54000"/>
            </a:srgbClr>
          </a:solidFill>
        </p:spPr>
        <p:txBody>
          <a:bodyPr wrap="none" rtlCol="0">
            <a:spAutoFit/>
          </a:bodyPr>
          <a:lstStyle/>
          <a:p>
            <a:r>
              <a:rPr lang="en-US" sz="1600" b="1" i="1" dirty="0" smtClean="0"/>
              <a:t>v</a:t>
            </a:r>
            <a:r>
              <a:rPr lang="en-US" sz="1600" b="1" i="1" baseline="-25000" dirty="0" smtClean="0"/>
              <a:t>2</a:t>
            </a:r>
            <a:r>
              <a:rPr lang="en-US" sz="1600" b="1" dirty="0" smtClean="0"/>
              <a:t> not explained </a:t>
            </a:r>
          </a:p>
          <a:p>
            <a:r>
              <a:rPr lang="en-US" sz="1600" b="1" dirty="0" smtClean="0"/>
              <a:t>by </a:t>
            </a:r>
            <a:r>
              <a:rPr lang="en-US" sz="1600" b="1" dirty="0" err="1" smtClean="0"/>
              <a:t>pQCD</a:t>
            </a:r>
            <a:r>
              <a:rPr lang="en-US" sz="1600" b="1" dirty="0" smtClean="0"/>
              <a:t> </a:t>
            </a:r>
          </a:p>
          <a:p>
            <a:r>
              <a:rPr lang="en-US" sz="1600" b="1" dirty="0" smtClean="0"/>
              <a:t>(even with </a:t>
            </a:r>
          </a:p>
          <a:p>
            <a:r>
              <a:rPr lang="en-US" sz="1600" b="1" dirty="0" smtClean="0"/>
              <a:t>fluctuations &amp; </a:t>
            </a:r>
          </a:p>
          <a:p>
            <a:r>
              <a:rPr lang="en-US" sz="1600" b="1" dirty="0" smtClean="0"/>
              <a:t>saturation)</a:t>
            </a:r>
            <a:endParaRPr lang="en-US" sz="1600" b="1" dirty="0"/>
          </a:p>
        </p:txBody>
      </p:sp>
      <p:cxnSp>
        <p:nvCxnSpPr>
          <p:cNvPr id="26" name="Straight Arrow Connector 25"/>
          <p:cNvCxnSpPr/>
          <p:nvPr/>
        </p:nvCxnSpPr>
        <p:spPr>
          <a:xfrm rot="5400000">
            <a:off x="2286000" y="3009900"/>
            <a:ext cx="457200" cy="1588"/>
          </a:xfrm>
          <a:prstGeom prst="straightConnector1">
            <a:avLst/>
          </a:prstGeom>
          <a:ln w="22225">
            <a:solidFill>
              <a:srgbClr val="FF000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/>
          <p:nvPr/>
        </p:nvCxnSpPr>
        <p:spPr>
          <a:xfrm>
            <a:off x="1447800" y="2476500"/>
            <a:ext cx="914400" cy="533400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4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05200" y="4762500"/>
            <a:ext cx="836908" cy="270216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</p:pic>
      <p:sp>
        <p:nvSpPr>
          <p:cNvPr id="25" name="Rectangle 24"/>
          <p:cNvSpPr/>
          <p:nvPr/>
        </p:nvSpPr>
        <p:spPr>
          <a:xfrm>
            <a:off x="0" y="1524000"/>
            <a:ext cx="9144000" cy="2743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8" name="Straight Arrow Connector 27"/>
          <p:cNvCxnSpPr/>
          <p:nvPr/>
        </p:nvCxnSpPr>
        <p:spPr>
          <a:xfrm rot="16200000" flipV="1">
            <a:off x="2392224" y="5525294"/>
            <a:ext cx="914400" cy="150812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/>
          <p:cNvCxnSpPr/>
          <p:nvPr/>
        </p:nvCxnSpPr>
        <p:spPr>
          <a:xfrm rot="5400000" flipH="1" flipV="1">
            <a:off x="4072266" y="4957438"/>
            <a:ext cx="1104898" cy="1019827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TextBox 29"/>
          <p:cNvSpPr txBox="1"/>
          <p:nvPr/>
        </p:nvSpPr>
        <p:spPr>
          <a:xfrm>
            <a:off x="1992047" y="6134100"/>
            <a:ext cx="3113353" cy="369332"/>
          </a:xfrm>
          <a:prstGeom prst="rect">
            <a:avLst/>
          </a:prstGeom>
          <a:solidFill>
            <a:srgbClr val="FFC000"/>
          </a:solidFill>
        </p:spPr>
        <p:txBody>
          <a:bodyPr wrap="none" rtlCol="0">
            <a:spAutoFit/>
          </a:bodyPr>
          <a:lstStyle/>
          <a:p>
            <a:r>
              <a:rPr lang="en-US" b="1" i="1" dirty="0" smtClean="0"/>
              <a:t>R</a:t>
            </a:r>
            <a:r>
              <a:rPr lang="en-US" b="1" i="1" baseline="-25000" dirty="0" smtClean="0"/>
              <a:t>AA</a:t>
            </a:r>
            <a:r>
              <a:rPr lang="en-US" b="1" dirty="0" smtClean="0"/>
              <a:t> explained by both models</a:t>
            </a:r>
            <a:endParaRPr lang="en-US" b="1" dirty="0"/>
          </a:p>
        </p:txBody>
      </p:sp>
      <p:sp>
        <p:nvSpPr>
          <p:cNvPr id="32" name="TextBox 31"/>
          <p:cNvSpPr txBox="1"/>
          <p:nvPr/>
        </p:nvSpPr>
        <p:spPr>
          <a:xfrm>
            <a:off x="0" y="5957754"/>
            <a:ext cx="1927131" cy="90024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50" dirty="0" smtClean="0"/>
              <a:t>Theory calculations:</a:t>
            </a:r>
          </a:p>
          <a:p>
            <a:r>
              <a:rPr lang="en-US" sz="1050" dirty="0" smtClean="0"/>
              <a:t>Wicks et al., NPA784, 426</a:t>
            </a:r>
          </a:p>
          <a:p>
            <a:r>
              <a:rPr lang="en-US" sz="1050" dirty="0" err="1" smtClean="0"/>
              <a:t>Marquet</a:t>
            </a:r>
            <a:r>
              <a:rPr lang="en-US" sz="1050" dirty="0" smtClean="0"/>
              <a:t>, </a:t>
            </a:r>
            <a:r>
              <a:rPr lang="en-US" sz="1050" dirty="0" err="1" smtClean="0"/>
              <a:t>Renk</a:t>
            </a:r>
            <a:r>
              <a:rPr lang="en-US" sz="1050" dirty="0" smtClean="0"/>
              <a:t>, PLB685, 270</a:t>
            </a:r>
          </a:p>
          <a:p>
            <a:r>
              <a:rPr lang="en-US" sz="1050" dirty="0" err="1" smtClean="0"/>
              <a:t>Drees</a:t>
            </a:r>
            <a:r>
              <a:rPr lang="en-US" sz="1050" dirty="0" smtClean="0"/>
              <a:t>, </a:t>
            </a:r>
            <a:r>
              <a:rPr lang="en-US" sz="1050" dirty="0" err="1" smtClean="0"/>
              <a:t>Feng</a:t>
            </a:r>
            <a:r>
              <a:rPr lang="en-US" sz="1050" dirty="0" smtClean="0"/>
              <a:t>, </a:t>
            </a:r>
            <a:r>
              <a:rPr lang="en-US" sz="1050" dirty="0" err="1" smtClean="0"/>
              <a:t>Jia</a:t>
            </a:r>
            <a:r>
              <a:rPr lang="en-US" sz="1050" dirty="0" smtClean="0"/>
              <a:t>, PRC71, 034909</a:t>
            </a:r>
          </a:p>
          <a:p>
            <a:r>
              <a:rPr lang="de-DE" sz="1050" dirty="0" smtClean="0"/>
              <a:t>Jia, Wei, arXiv:1005.0645</a:t>
            </a:r>
            <a:r>
              <a:rPr lang="en-US" sz="1050" dirty="0" smtClean="0"/>
              <a:t> </a:t>
            </a: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Path-length dependence of E loss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F0C94032-CD4C-4C25-B0C2-CEC720522D92}" type="slidenum">
              <a:rPr kumimoji="0" lang="en-US" smtClean="0"/>
              <a:pPr/>
              <a:t>35</a:t>
            </a:fld>
            <a:endParaRPr kumimoji="0" lang="en-US" dirty="0">
              <a:solidFill>
                <a:srgbClr val="FFFFFF"/>
              </a:solidFill>
            </a:endParaRPr>
          </a:p>
        </p:txBody>
      </p:sp>
      <p:pic>
        <p:nvPicPr>
          <p:cNvPr id="6963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96030" y="1524000"/>
            <a:ext cx="6523970" cy="4533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TextBox 6"/>
          <p:cNvSpPr txBox="1"/>
          <p:nvPr/>
        </p:nvSpPr>
        <p:spPr>
          <a:xfrm>
            <a:off x="2696230" y="4457700"/>
            <a:ext cx="17427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PRL 105, 142301</a:t>
            </a:r>
            <a:endParaRPr lang="en-US" b="1" dirty="0"/>
          </a:p>
        </p:txBody>
      </p:sp>
      <p:sp>
        <p:nvSpPr>
          <p:cNvPr id="9" name="TextBox 8"/>
          <p:cNvSpPr txBox="1"/>
          <p:nvPr/>
        </p:nvSpPr>
        <p:spPr>
          <a:xfrm>
            <a:off x="1934230" y="5143500"/>
            <a:ext cx="7280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err="1" smtClean="0">
                <a:solidFill>
                  <a:srgbClr val="FF0000"/>
                </a:solidFill>
              </a:rPr>
              <a:t>pQCD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315230" y="3543300"/>
            <a:ext cx="7280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err="1" smtClean="0">
                <a:solidFill>
                  <a:srgbClr val="FF0000"/>
                </a:solidFill>
              </a:rPr>
              <a:t>pQCD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210830" y="3390900"/>
            <a:ext cx="9973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err="1" smtClean="0">
                <a:solidFill>
                  <a:srgbClr val="0070C0"/>
                </a:solidFill>
              </a:rPr>
              <a:t>AdS</a:t>
            </a:r>
            <a:r>
              <a:rPr lang="en-US" b="1" dirty="0" smtClean="0">
                <a:solidFill>
                  <a:srgbClr val="0070C0"/>
                </a:solidFill>
              </a:rPr>
              <a:t>/CFT</a:t>
            </a:r>
            <a:endParaRPr lang="en-US" b="1" dirty="0">
              <a:solidFill>
                <a:srgbClr val="0070C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829830" y="5143500"/>
            <a:ext cx="9973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err="1" smtClean="0">
                <a:solidFill>
                  <a:srgbClr val="0070C0"/>
                </a:solidFill>
              </a:rPr>
              <a:t>AdS</a:t>
            </a:r>
            <a:r>
              <a:rPr lang="en-US" b="1" dirty="0" smtClean="0">
                <a:solidFill>
                  <a:srgbClr val="0070C0"/>
                </a:solidFill>
              </a:rPr>
              <a:t>/CFT</a:t>
            </a:r>
            <a:endParaRPr lang="en-US" b="1" dirty="0">
              <a:solidFill>
                <a:srgbClr val="0070C0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0" y="1610261"/>
            <a:ext cx="1646605" cy="1323439"/>
          </a:xfrm>
          <a:prstGeom prst="rect">
            <a:avLst/>
          </a:prstGeom>
          <a:solidFill>
            <a:srgbClr val="FFC000">
              <a:alpha val="54000"/>
            </a:srgbClr>
          </a:solidFill>
        </p:spPr>
        <p:txBody>
          <a:bodyPr wrap="none" rtlCol="0">
            <a:spAutoFit/>
          </a:bodyPr>
          <a:lstStyle/>
          <a:p>
            <a:r>
              <a:rPr lang="en-US" sz="1600" b="1" i="1" dirty="0" smtClean="0"/>
              <a:t>v</a:t>
            </a:r>
            <a:r>
              <a:rPr lang="en-US" sz="1600" b="1" i="1" baseline="-25000" dirty="0" smtClean="0"/>
              <a:t>2</a:t>
            </a:r>
            <a:r>
              <a:rPr lang="en-US" sz="1600" b="1" dirty="0" smtClean="0"/>
              <a:t> not explained </a:t>
            </a:r>
          </a:p>
          <a:p>
            <a:r>
              <a:rPr lang="en-US" sz="1600" b="1" dirty="0" smtClean="0"/>
              <a:t>by </a:t>
            </a:r>
            <a:r>
              <a:rPr lang="en-US" sz="1600" b="1" dirty="0" err="1" smtClean="0"/>
              <a:t>pQCD</a:t>
            </a:r>
            <a:r>
              <a:rPr lang="en-US" sz="1600" b="1" dirty="0" smtClean="0"/>
              <a:t> </a:t>
            </a:r>
          </a:p>
          <a:p>
            <a:r>
              <a:rPr lang="en-US" sz="1600" b="1" dirty="0" smtClean="0"/>
              <a:t>(even with </a:t>
            </a:r>
          </a:p>
          <a:p>
            <a:r>
              <a:rPr lang="en-US" sz="1600" b="1" dirty="0" smtClean="0"/>
              <a:t>fluctuations &amp; </a:t>
            </a:r>
          </a:p>
          <a:p>
            <a:r>
              <a:rPr lang="en-US" sz="1600" b="1" dirty="0" smtClean="0"/>
              <a:t>saturation)</a:t>
            </a:r>
            <a:endParaRPr lang="en-US" sz="1600" b="1" dirty="0"/>
          </a:p>
        </p:txBody>
      </p:sp>
      <p:sp>
        <p:nvSpPr>
          <p:cNvPr id="23" name="TextBox 22"/>
          <p:cNvSpPr txBox="1"/>
          <p:nvPr/>
        </p:nvSpPr>
        <p:spPr>
          <a:xfrm>
            <a:off x="7336928" y="1570672"/>
            <a:ext cx="1699311" cy="1077218"/>
          </a:xfrm>
          <a:prstGeom prst="rect">
            <a:avLst/>
          </a:prstGeom>
          <a:solidFill>
            <a:srgbClr val="FFC000">
              <a:alpha val="56000"/>
            </a:srgbClr>
          </a:solidFill>
        </p:spPr>
        <p:txBody>
          <a:bodyPr wrap="none" rtlCol="0">
            <a:spAutoFit/>
          </a:bodyPr>
          <a:lstStyle/>
          <a:p>
            <a:r>
              <a:rPr lang="en-US" sz="1600" b="1" dirty="0" smtClean="0"/>
              <a:t>V2 explained by </a:t>
            </a:r>
          </a:p>
          <a:p>
            <a:r>
              <a:rPr lang="en-US" sz="1600" b="1" dirty="0" smtClean="0"/>
              <a:t>cubic path length </a:t>
            </a:r>
          </a:p>
          <a:p>
            <a:r>
              <a:rPr lang="en-US" sz="1600" b="1" dirty="0" smtClean="0"/>
              <a:t>dependence </a:t>
            </a:r>
          </a:p>
          <a:p>
            <a:r>
              <a:rPr lang="en-US" sz="1600" b="1" dirty="0" smtClean="0"/>
              <a:t>(</a:t>
            </a:r>
            <a:r>
              <a:rPr lang="en-US" sz="1600" b="1" dirty="0" err="1" smtClean="0"/>
              <a:t>AdS</a:t>
            </a:r>
            <a:r>
              <a:rPr lang="en-US" sz="1600" b="1" dirty="0" smtClean="0"/>
              <a:t>/CFT)</a:t>
            </a:r>
          </a:p>
        </p:txBody>
      </p:sp>
      <p:cxnSp>
        <p:nvCxnSpPr>
          <p:cNvPr id="26" name="Straight Arrow Connector 25"/>
          <p:cNvCxnSpPr/>
          <p:nvPr/>
        </p:nvCxnSpPr>
        <p:spPr>
          <a:xfrm rot="5400000">
            <a:off x="2286000" y="3009900"/>
            <a:ext cx="457200" cy="1588"/>
          </a:xfrm>
          <a:prstGeom prst="straightConnector1">
            <a:avLst/>
          </a:prstGeom>
          <a:ln w="22225">
            <a:solidFill>
              <a:srgbClr val="FF000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/>
          <p:nvPr/>
        </p:nvCxnSpPr>
        <p:spPr>
          <a:xfrm>
            <a:off x="1447800" y="2476500"/>
            <a:ext cx="914400" cy="533400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/>
          <p:cNvCxnSpPr/>
          <p:nvPr/>
        </p:nvCxnSpPr>
        <p:spPr>
          <a:xfrm rot="10800000" flipV="1">
            <a:off x="6629400" y="2476500"/>
            <a:ext cx="1447800" cy="685800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Rectangle 18"/>
          <p:cNvSpPr/>
          <p:nvPr/>
        </p:nvSpPr>
        <p:spPr>
          <a:xfrm>
            <a:off x="4648200" y="1524000"/>
            <a:ext cx="4495800" cy="2743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4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05200" y="4762500"/>
            <a:ext cx="836908" cy="270216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</p:pic>
      <p:cxnSp>
        <p:nvCxnSpPr>
          <p:cNvPr id="25" name="Straight Arrow Connector 24"/>
          <p:cNvCxnSpPr/>
          <p:nvPr/>
        </p:nvCxnSpPr>
        <p:spPr>
          <a:xfrm rot="16200000" flipV="1">
            <a:off x="2392224" y="5525294"/>
            <a:ext cx="914400" cy="150812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/>
          <p:nvPr/>
        </p:nvCxnSpPr>
        <p:spPr>
          <a:xfrm rot="5400000" flipH="1" flipV="1">
            <a:off x="4072266" y="4957438"/>
            <a:ext cx="1104898" cy="1019827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extBox 28"/>
          <p:cNvSpPr txBox="1"/>
          <p:nvPr/>
        </p:nvSpPr>
        <p:spPr>
          <a:xfrm>
            <a:off x="1992047" y="6134100"/>
            <a:ext cx="3113353" cy="369332"/>
          </a:xfrm>
          <a:prstGeom prst="rect">
            <a:avLst/>
          </a:prstGeom>
          <a:solidFill>
            <a:srgbClr val="FFC000"/>
          </a:solidFill>
        </p:spPr>
        <p:txBody>
          <a:bodyPr wrap="none" rtlCol="0">
            <a:spAutoFit/>
          </a:bodyPr>
          <a:lstStyle/>
          <a:p>
            <a:r>
              <a:rPr lang="en-US" b="1" i="1" dirty="0" smtClean="0"/>
              <a:t>R</a:t>
            </a:r>
            <a:r>
              <a:rPr lang="en-US" b="1" i="1" baseline="-25000" dirty="0" smtClean="0"/>
              <a:t>AA</a:t>
            </a:r>
            <a:r>
              <a:rPr lang="en-US" b="1" dirty="0" smtClean="0"/>
              <a:t> explained by both models</a:t>
            </a:r>
            <a:endParaRPr lang="en-US" b="1" dirty="0"/>
          </a:p>
        </p:txBody>
      </p:sp>
      <p:sp>
        <p:nvSpPr>
          <p:cNvPr id="30" name="TextBox 29"/>
          <p:cNvSpPr txBox="1"/>
          <p:nvPr/>
        </p:nvSpPr>
        <p:spPr>
          <a:xfrm>
            <a:off x="0" y="5957754"/>
            <a:ext cx="1927131" cy="90024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50" dirty="0" smtClean="0"/>
              <a:t>Theory calculations:</a:t>
            </a:r>
          </a:p>
          <a:p>
            <a:r>
              <a:rPr lang="en-US" sz="1050" dirty="0" smtClean="0"/>
              <a:t>Wicks et al., NPA784, 426</a:t>
            </a:r>
          </a:p>
          <a:p>
            <a:r>
              <a:rPr lang="en-US" sz="1050" dirty="0" err="1" smtClean="0"/>
              <a:t>Marquet</a:t>
            </a:r>
            <a:r>
              <a:rPr lang="en-US" sz="1050" dirty="0" smtClean="0"/>
              <a:t>, </a:t>
            </a:r>
            <a:r>
              <a:rPr lang="en-US" sz="1050" dirty="0" err="1" smtClean="0"/>
              <a:t>Renk</a:t>
            </a:r>
            <a:r>
              <a:rPr lang="en-US" sz="1050" dirty="0" smtClean="0"/>
              <a:t>, PLB685, 270</a:t>
            </a:r>
          </a:p>
          <a:p>
            <a:r>
              <a:rPr lang="en-US" sz="1050" dirty="0" err="1" smtClean="0"/>
              <a:t>Drees</a:t>
            </a:r>
            <a:r>
              <a:rPr lang="en-US" sz="1050" dirty="0" smtClean="0"/>
              <a:t>, </a:t>
            </a:r>
            <a:r>
              <a:rPr lang="en-US" sz="1050" dirty="0" err="1" smtClean="0"/>
              <a:t>Feng</a:t>
            </a:r>
            <a:r>
              <a:rPr lang="en-US" sz="1050" dirty="0" smtClean="0"/>
              <a:t>, </a:t>
            </a:r>
            <a:r>
              <a:rPr lang="en-US" sz="1050" dirty="0" err="1" smtClean="0"/>
              <a:t>Jia</a:t>
            </a:r>
            <a:r>
              <a:rPr lang="en-US" sz="1050" dirty="0" smtClean="0"/>
              <a:t>, PRC71, 034909</a:t>
            </a:r>
          </a:p>
          <a:p>
            <a:r>
              <a:rPr lang="de-DE" sz="1050" dirty="0" smtClean="0"/>
              <a:t>Jia, Wei, arXiv:1005.0645</a:t>
            </a:r>
            <a:r>
              <a:rPr lang="en-US" sz="1050" dirty="0" smtClean="0"/>
              <a:t> </a:t>
            </a: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Path-length dependence of E loss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F0C94032-CD4C-4C25-B0C2-CEC720522D92}" type="slidenum">
              <a:rPr kumimoji="0" lang="en-US" smtClean="0"/>
              <a:pPr/>
              <a:t>36</a:t>
            </a:fld>
            <a:endParaRPr kumimoji="0" lang="en-US" dirty="0">
              <a:solidFill>
                <a:srgbClr val="FFFFFF"/>
              </a:solidFill>
            </a:endParaRPr>
          </a:p>
        </p:txBody>
      </p:sp>
      <p:pic>
        <p:nvPicPr>
          <p:cNvPr id="6963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96030" y="1524000"/>
            <a:ext cx="6523970" cy="4533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TextBox 6"/>
          <p:cNvSpPr txBox="1"/>
          <p:nvPr/>
        </p:nvSpPr>
        <p:spPr>
          <a:xfrm>
            <a:off x="2696230" y="4457700"/>
            <a:ext cx="17427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PRL 105, 142301</a:t>
            </a:r>
            <a:endParaRPr lang="en-US" b="1" dirty="0"/>
          </a:p>
        </p:txBody>
      </p:sp>
      <p:sp>
        <p:nvSpPr>
          <p:cNvPr id="9" name="TextBox 8"/>
          <p:cNvSpPr txBox="1"/>
          <p:nvPr/>
        </p:nvSpPr>
        <p:spPr>
          <a:xfrm>
            <a:off x="1934230" y="5143500"/>
            <a:ext cx="7280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err="1" smtClean="0">
                <a:solidFill>
                  <a:srgbClr val="FF0000"/>
                </a:solidFill>
              </a:rPr>
              <a:t>pQCD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315230" y="3543300"/>
            <a:ext cx="7280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err="1" smtClean="0">
                <a:solidFill>
                  <a:srgbClr val="FF0000"/>
                </a:solidFill>
              </a:rPr>
              <a:t>pQCD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210830" y="3390900"/>
            <a:ext cx="9973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err="1" smtClean="0">
                <a:solidFill>
                  <a:srgbClr val="0070C0"/>
                </a:solidFill>
              </a:rPr>
              <a:t>AdS</a:t>
            </a:r>
            <a:r>
              <a:rPr lang="en-US" b="1" dirty="0" smtClean="0">
                <a:solidFill>
                  <a:srgbClr val="0070C0"/>
                </a:solidFill>
              </a:rPr>
              <a:t>/CFT</a:t>
            </a:r>
            <a:endParaRPr lang="en-US" b="1" dirty="0">
              <a:solidFill>
                <a:srgbClr val="0070C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829830" y="5143500"/>
            <a:ext cx="9973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err="1" smtClean="0">
                <a:solidFill>
                  <a:srgbClr val="0070C0"/>
                </a:solidFill>
              </a:rPr>
              <a:t>AdS</a:t>
            </a:r>
            <a:r>
              <a:rPr lang="en-US" b="1" dirty="0" smtClean="0">
                <a:solidFill>
                  <a:srgbClr val="0070C0"/>
                </a:solidFill>
              </a:rPr>
              <a:t>/CFT</a:t>
            </a:r>
            <a:endParaRPr lang="en-US" b="1" dirty="0">
              <a:solidFill>
                <a:srgbClr val="0070C0"/>
              </a:solidFill>
            </a:endParaRPr>
          </a:p>
        </p:txBody>
      </p:sp>
      <p:cxnSp>
        <p:nvCxnSpPr>
          <p:cNvPr id="15" name="Straight Arrow Connector 14"/>
          <p:cNvCxnSpPr/>
          <p:nvPr/>
        </p:nvCxnSpPr>
        <p:spPr>
          <a:xfrm rot="16200000" flipV="1">
            <a:off x="2392224" y="5525294"/>
            <a:ext cx="914400" cy="150812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 rot="5400000" flipH="1" flipV="1">
            <a:off x="4072266" y="4957438"/>
            <a:ext cx="1104898" cy="1019827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/>
          <p:nvPr/>
        </p:nvCxnSpPr>
        <p:spPr>
          <a:xfrm rot="5400000">
            <a:off x="2286000" y="3009900"/>
            <a:ext cx="457200" cy="1588"/>
          </a:xfrm>
          <a:prstGeom prst="straightConnector1">
            <a:avLst/>
          </a:prstGeom>
          <a:ln w="22225">
            <a:solidFill>
              <a:srgbClr val="FF000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/>
          <p:nvPr/>
        </p:nvCxnSpPr>
        <p:spPr>
          <a:xfrm>
            <a:off x="1447800" y="2476500"/>
            <a:ext cx="914400" cy="533400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/>
          <p:cNvCxnSpPr/>
          <p:nvPr/>
        </p:nvCxnSpPr>
        <p:spPr>
          <a:xfrm rot="10800000" flipV="1">
            <a:off x="6629400" y="2476500"/>
            <a:ext cx="1447800" cy="685800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9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05200" y="4762500"/>
            <a:ext cx="836908" cy="270216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</p:pic>
      <p:sp>
        <p:nvSpPr>
          <p:cNvPr id="21" name="TextBox 20"/>
          <p:cNvSpPr txBox="1"/>
          <p:nvPr/>
        </p:nvSpPr>
        <p:spPr>
          <a:xfrm>
            <a:off x="0" y="1610261"/>
            <a:ext cx="1646605" cy="1323439"/>
          </a:xfrm>
          <a:prstGeom prst="rect">
            <a:avLst/>
          </a:prstGeom>
          <a:solidFill>
            <a:srgbClr val="FFC000">
              <a:alpha val="54000"/>
            </a:srgbClr>
          </a:solidFill>
        </p:spPr>
        <p:txBody>
          <a:bodyPr wrap="none" rtlCol="0">
            <a:spAutoFit/>
          </a:bodyPr>
          <a:lstStyle/>
          <a:p>
            <a:r>
              <a:rPr lang="en-US" sz="1600" b="1" i="1" dirty="0" smtClean="0"/>
              <a:t>v</a:t>
            </a:r>
            <a:r>
              <a:rPr lang="en-US" sz="1600" b="1" i="1" baseline="-25000" dirty="0" smtClean="0"/>
              <a:t>2</a:t>
            </a:r>
            <a:r>
              <a:rPr lang="en-US" sz="1600" b="1" dirty="0" smtClean="0"/>
              <a:t> not explained </a:t>
            </a:r>
          </a:p>
          <a:p>
            <a:r>
              <a:rPr lang="en-US" sz="1600" b="1" dirty="0" smtClean="0"/>
              <a:t>by </a:t>
            </a:r>
            <a:r>
              <a:rPr lang="en-US" sz="1600" b="1" dirty="0" err="1" smtClean="0"/>
              <a:t>pQCD</a:t>
            </a:r>
            <a:r>
              <a:rPr lang="en-US" sz="1600" b="1" dirty="0" smtClean="0"/>
              <a:t> </a:t>
            </a:r>
          </a:p>
          <a:p>
            <a:r>
              <a:rPr lang="en-US" sz="1600" b="1" dirty="0" smtClean="0"/>
              <a:t>(even with </a:t>
            </a:r>
          </a:p>
          <a:p>
            <a:r>
              <a:rPr lang="en-US" sz="1600" b="1" dirty="0" smtClean="0"/>
              <a:t>fluctuations &amp; </a:t>
            </a:r>
          </a:p>
          <a:p>
            <a:r>
              <a:rPr lang="en-US" sz="1600" b="1" dirty="0" smtClean="0"/>
              <a:t>saturation)</a:t>
            </a:r>
            <a:endParaRPr lang="en-US" sz="1600" b="1" dirty="0"/>
          </a:p>
        </p:txBody>
      </p:sp>
      <p:sp>
        <p:nvSpPr>
          <p:cNvPr id="25" name="TextBox 24"/>
          <p:cNvSpPr txBox="1"/>
          <p:nvPr/>
        </p:nvSpPr>
        <p:spPr>
          <a:xfrm>
            <a:off x="1992047" y="6134100"/>
            <a:ext cx="3113353" cy="369332"/>
          </a:xfrm>
          <a:prstGeom prst="rect">
            <a:avLst/>
          </a:prstGeom>
          <a:solidFill>
            <a:srgbClr val="FFC000"/>
          </a:solidFill>
        </p:spPr>
        <p:txBody>
          <a:bodyPr wrap="none" rtlCol="0">
            <a:spAutoFit/>
          </a:bodyPr>
          <a:lstStyle/>
          <a:p>
            <a:r>
              <a:rPr lang="en-US" b="1" i="1" dirty="0" smtClean="0"/>
              <a:t>R</a:t>
            </a:r>
            <a:r>
              <a:rPr lang="en-US" b="1" i="1" baseline="-25000" dirty="0" smtClean="0"/>
              <a:t>AA</a:t>
            </a:r>
            <a:r>
              <a:rPr lang="en-US" b="1" dirty="0" smtClean="0"/>
              <a:t> explained by both models</a:t>
            </a:r>
            <a:endParaRPr lang="en-US" b="1" dirty="0"/>
          </a:p>
        </p:txBody>
      </p:sp>
      <p:sp>
        <p:nvSpPr>
          <p:cNvPr id="29" name="TextBox 28"/>
          <p:cNvSpPr txBox="1"/>
          <p:nvPr/>
        </p:nvSpPr>
        <p:spPr>
          <a:xfrm>
            <a:off x="0" y="5957754"/>
            <a:ext cx="1927131" cy="90024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50" dirty="0" smtClean="0"/>
              <a:t>Theory calculations:</a:t>
            </a:r>
          </a:p>
          <a:p>
            <a:r>
              <a:rPr lang="en-US" sz="1050" dirty="0" smtClean="0"/>
              <a:t>Wicks et al., NPA784, 426</a:t>
            </a:r>
          </a:p>
          <a:p>
            <a:r>
              <a:rPr lang="en-US" sz="1050" dirty="0" err="1" smtClean="0"/>
              <a:t>Marquet</a:t>
            </a:r>
            <a:r>
              <a:rPr lang="en-US" sz="1050" dirty="0" smtClean="0"/>
              <a:t>, </a:t>
            </a:r>
            <a:r>
              <a:rPr lang="en-US" sz="1050" dirty="0" err="1" smtClean="0"/>
              <a:t>Renk</a:t>
            </a:r>
            <a:r>
              <a:rPr lang="en-US" sz="1050" dirty="0" smtClean="0"/>
              <a:t>, PLB685, 270</a:t>
            </a:r>
          </a:p>
          <a:p>
            <a:r>
              <a:rPr lang="en-US" sz="1050" dirty="0" err="1" smtClean="0"/>
              <a:t>Drees</a:t>
            </a:r>
            <a:r>
              <a:rPr lang="en-US" sz="1050" dirty="0" smtClean="0"/>
              <a:t>, </a:t>
            </a:r>
            <a:r>
              <a:rPr lang="en-US" sz="1050" dirty="0" err="1" smtClean="0"/>
              <a:t>Feng</a:t>
            </a:r>
            <a:r>
              <a:rPr lang="en-US" sz="1050" dirty="0" smtClean="0"/>
              <a:t>, </a:t>
            </a:r>
            <a:r>
              <a:rPr lang="en-US" sz="1050" dirty="0" err="1" smtClean="0"/>
              <a:t>Jia</a:t>
            </a:r>
            <a:r>
              <a:rPr lang="en-US" sz="1050" dirty="0" smtClean="0"/>
              <a:t>, PRC71, 034909</a:t>
            </a:r>
          </a:p>
          <a:p>
            <a:r>
              <a:rPr lang="de-DE" sz="1050" dirty="0" smtClean="0"/>
              <a:t>Jia, Wei, arXiv:1005.0645</a:t>
            </a:r>
            <a:r>
              <a:rPr lang="en-US" sz="1050" dirty="0" smtClean="0"/>
              <a:t> </a:t>
            </a:r>
            <a:endParaRPr lang="en-US" dirty="0" smtClean="0"/>
          </a:p>
        </p:txBody>
      </p:sp>
      <p:sp>
        <p:nvSpPr>
          <p:cNvPr id="23" name="TextBox 22"/>
          <p:cNvSpPr txBox="1"/>
          <p:nvPr/>
        </p:nvSpPr>
        <p:spPr>
          <a:xfrm>
            <a:off x="7336928" y="1551682"/>
            <a:ext cx="1699311" cy="1077218"/>
          </a:xfrm>
          <a:prstGeom prst="rect">
            <a:avLst/>
          </a:prstGeom>
          <a:solidFill>
            <a:srgbClr val="FFC000">
              <a:alpha val="88000"/>
            </a:srgbClr>
          </a:solidFill>
        </p:spPr>
        <p:txBody>
          <a:bodyPr wrap="none" rtlCol="0">
            <a:spAutoFit/>
          </a:bodyPr>
          <a:lstStyle/>
          <a:p>
            <a:r>
              <a:rPr lang="en-US" sz="1600" b="1" i="1" dirty="0" smtClean="0"/>
              <a:t>v</a:t>
            </a:r>
            <a:r>
              <a:rPr lang="en-US" sz="1600" b="1" i="1" baseline="-25000" dirty="0" smtClean="0"/>
              <a:t>2</a:t>
            </a:r>
            <a:r>
              <a:rPr lang="en-US" sz="1600" b="1" baseline="-25000" dirty="0" smtClean="0"/>
              <a:t> </a:t>
            </a:r>
            <a:r>
              <a:rPr lang="en-US" sz="1600" b="1" dirty="0" smtClean="0"/>
              <a:t>explained by </a:t>
            </a:r>
          </a:p>
          <a:p>
            <a:r>
              <a:rPr lang="en-US" sz="1600" b="1" dirty="0" smtClean="0"/>
              <a:t>cubic path length </a:t>
            </a:r>
          </a:p>
          <a:p>
            <a:r>
              <a:rPr lang="en-US" sz="1600" b="1" dirty="0" smtClean="0"/>
              <a:t>dependence </a:t>
            </a:r>
          </a:p>
          <a:p>
            <a:r>
              <a:rPr lang="en-US" sz="1600" b="1" dirty="0" smtClean="0"/>
              <a:t>(like </a:t>
            </a:r>
            <a:r>
              <a:rPr lang="en-US" sz="1600" b="1" dirty="0" err="1" smtClean="0"/>
              <a:t>AdS</a:t>
            </a:r>
            <a:r>
              <a:rPr lang="en-US" sz="1600" b="1" dirty="0" smtClean="0"/>
              <a:t>/CFT)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Path-length dependence of E loss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F0C94032-CD4C-4C25-B0C2-CEC720522D92}" type="slidenum">
              <a:rPr kumimoji="0" lang="en-US" smtClean="0"/>
              <a:pPr/>
              <a:t>37</a:t>
            </a:fld>
            <a:endParaRPr kumimoji="0" lang="en-US" dirty="0">
              <a:solidFill>
                <a:srgbClr val="FFFFFF"/>
              </a:solidFill>
            </a:endParaRPr>
          </a:p>
        </p:txBody>
      </p:sp>
      <p:pic>
        <p:nvPicPr>
          <p:cNvPr id="6963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96030" y="1524000"/>
            <a:ext cx="6523970" cy="4533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TextBox 6"/>
          <p:cNvSpPr txBox="1"/>
          <p:nvPr/>
        </p:nvSpPr>
        <p:spPr>
          <a:xfrm>
            <a:off x="2696230" y="4457700"/>
            <a:ext cx="17427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PRL 105, 142301</a:t>
            </a:r>
            <a:endParaRPr lang="en-US" b="1" dirty="0"/>
          </a:p>
        </p:txBody>
      </p:sp>
      <p:sp>
        <p:nvSpPr>
          <p:cNvPr id="9" name="TextBox 8"/>
          <p:cNvSpPr txBox="1"/>
          <p:nvPr/>
        </p:nvSpPr>
        <p:spPr>
          <a:xfrm>
            <a:off x="1934230" y="5143500"/>
            <a:ext cx="7280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err="1" smtClean="0">
                <a:solidFill>
                  <a:srgbClr val="FF0000"/>
                </a:solidFill>
              </a:rPr>
              <a:t>pQCD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315230" y="3543300"/>
            <a:ext cx="7280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err="1" smtClean="0">
                <a:solidFill>
                  <a:srgbClr val="FF0000"/>
                </a:solidFill>
              </a:rPr>
              <a:t>pQCD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210830" y="3390900"/>
            <a:ext cx="9973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err="1" smtClean="0">
                <a:solidFill>
                  <a:srgbClr val="0070C0"/>
                </a:solidFill>
              </a:rPr>
              <a:t>AdS</a:t>
            </a:r>
            <a:r>
              <a:rPr lang="en-US" b="1" dirty="0" smtClean="0">
                <a:solidFill>
                  <a:srgbClr val="0070C0"/>
                </a:solidFill>
              </a:rPr>
              <a:t>/CFT</a:t>
            </a:r>
            <a:endParaRPr lang="en-US" b="1" dirty="0">
              <a:solidFill>
                <a:srgbClr val="0070C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829830" y="5143500"/>
            <a:ext cx="9973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err="1" smtClean="0">
                <a:solidFill>
                  <a:srgbClr val="0070C0"/>
                </a:solidFill>
              </a:rPr>
              <a:t>AdS</a:t>
            </a:r>
            <a:r>
              <a:rPr lang="en-US" b="1" dirty="0" smtClean="0">
                <a:solidFill>
                  <a:srgbClr val="0070C0"/>
                </a:solidFill>
              </a:rPr>
              <a:t>/CFT</a:t>
            </a:r>
            <a:endParaRPr lang="en-US" b="1" dirty="0">
              <a:solidFill>
                <a:srgbClr val="0070C0"/>
              </a:solidFill>
            </a:endParaRPr>
          </a:p>
        </p:txBody>
      </p:sp>
      <p:cxnSp>
        <p:nvCxnSpPr>
          <p:cNvPr id="15" name="Straight Arrow Connector 14"/>
          <p:cNvCxnSpPr/>
          <p:nvPr/>
        </p:nvCxnSpPr>
        <p:spPr>
          <a:xfrm rot="16200000" flipV="1">
            <a:off x="2392224" y="5525294"/>
            <a:ext cx="914400" cy="150812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 rot="5400000" flipH="1" flipV="1">
            <a:off x="4072266" y="4957438"/>
            <a:ext cx="1104898" cy="1019827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/>
          <p:nvPr/>
        </p:nvCxnSpPr>
        <p:spPr>
          <a:xfrm rot="5400000">
            <a:off x="2286000" y="3009900"/>
            <a:ext cx="457200" cy="1588"/>
          </a:xfrm>
          <a:prstGeom prst="straightConnector1">
            <a:avLst/>
          </a:prstGeom>
          <a:ln w="22225">
            <a:solidFill>
              <a:srgbClr val="FF000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/>
          <p:nvPr/>
        </p:nvCxnSpPr>
        <p:spPr>
          <a:xfrm>
            <a:off x="1447800" y="2476500"/>
            <a:ext cx="914400" cy="533400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/>
          <p:cNvCxnSpPr/>
          <p:nvPr/>
        </p:nvCxnSpPr>
        <p:spPr>
          <a:xfrm rot="10800000" flipV="1">
            <a:off x="6629400" y="2476500"/>
            <a:ext cx="1447800" cy="685800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9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05200" y="4762500"/>
            <a:ext cx="836908" cy="270216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</p:pic>
      <p:sp>
        <p:nvSpPr>
          <p:cNvPr id="21" name="TextBox 20"/>
          <p:cNvSpPr txBox="1"/>
          <p:nvPr/>
        </p:nvSpPr>
        <p:spPr>
          <a:xfrm>
            <a:off x="0" y="1610261"/>
            <a:ext cx="1646605" cy="1323439"/>
          </a:xfrm>
          <a:prstGeom prst="rect">
            <a:avLst/>
          </a:prstGeom>
          <a:solidFill>
            <a:srgbClr val="FFC000">
              <a:alpha val="54000"/>
            </a:srgbClr>
          </a:solidFill>
        </p:spPr>
        <p:txBody>
          <a:bodyPr wrap="none" rtlCol="0">
            <a:spAutoFit/>
          </a:bodyPr>
          <a:lstStyle/>
          <a:p>
            <a:r>
              <a:rPr lang="en-US" sz="1600" b="1" i="1" dirty="0" smtClean="0"/>
              <a:t>v</a:t>
            </a:r>
            <a:r>
              <a:rPr lang="en-US" sz="1600" b="1" i="1" baseline="-25000" dirty="0" smtClean="0"/>
              <a:t>2</a:t>
            </a:r>
            <a:r>
              <a:rPr lang="en-US" sz="1600" b="1" dirty="0" smtClean="0"/>
              <a:t> not explained </a:t>
            </a:r>
          </a:p>
          <a:p>
            <a:r>
              <a:rPr lang="en-US" sz="1600" b="1" dirty="0" smtClean="0"/>
              <a:t>by </a:t>
            </a:r>
            <a:r>
              <a:rPr lang="en-US" sz="1600" b="1" dirty="0" err="1" smtClean="0"/>
              <a:t>pQCD</a:t>
            </a:r>
            <a:r>
              <a:rPr lang="en-US" sz="1600" b="1" dirty="0" smtClean="0"/>
              <a:t> </a:t>
            </a:r>
          </a:p>
          <a:p>
            <a:r>
              <a:rPr lang="en-US" sz="1600" b="1" dirty="0" smtClean="0"/>
              <a:t>(even with </a:t>
            </a:r>
          </a:p>
          <a:p>
            <a:r>
              <a:rPr lang="en-US" sz="1600" b="1" dirty="0" smtClean="0"/>
              <a:t>fluctuations &amp; </a:t>
            </a:r>
          </a:p>
          <a:p>
            <a:r>
              <a:rPr lang="en-US" sz="1600" b="1" dirty="0" smtClean="0"/>
              <a:t>saturation)</a:t>
            </a:r>
            <a:endParaRPr lang="en-US" sz="1600" b="1" dirty="0"/>
          </a:p>
        </p:txBody>
      </p:sp>
      <p:sp>
        <p:nvSpPr>
          <p:cNvPr id="25" name="TextBox 24"/>
          <p:cNvSpPr txBox="1"/>
          <p:nvPr/>
        </p:nvSpPr>
        <p:spPr>
          <a:xfrm>
            <a:off x="1992047" y="6134100"/>
            <a:ext cx="3113353" cy="369332"/>
          </a:xfrm>
          <a:prstGeom prst="rect">
            <a:avLst/>
          </a:prstGeom>
          <a:solidFill>
            <a:srgbClr val="FFC000"/>
          </a:solidFill>
        </p:spPr>
        <p:txBody>
          <a:bodyPr wrap="none" rtlCol="0">
            <a:spAutoFit/>
          </a:bodyPr>
          <a:lstStyle/>
          <a:p>
            <a:r>
              <a:rPr lang="en-US" b="1" i="1" dirty="0" smtClean="0"/>
              <a:t>R</a:t>
            </a:r>
            <a:r>
              <a:rPr lang="en-US" b="1" i="1" baseline="-25000" dirty="0" smtClean="0"/>
              <a:t>AA</a:t>
            </a:r>
            <a:r>
              <a:rPr lang="en-US" b="1" dirty="0" smtClean="0"/>
              <a:t> explained by both models</a:t>
            </a:r>
            <a:endParaRPr lang="en-US" b="1" dirty="0"/>
          </a:p>
        </p:txBody>
      </p:sp>
      <p:sp>
        <p:nvSpPr>
          <p:cNvPr id="29" name="TextBox 28"/>
          <p:cNvSpPr txBox="1"/>
          <p:nvPr/>
        </p:nvSpPr>
        <p:spPr>
          <a:xfrm>
            <a:off x="0" y="5957754"/>
            <a:ext cx="1927131" cy="90024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50" dirty="0" smtClean="0"/>
              <a:t>Theory calculations:</a:t>
            </a:r>
          </a:p>
          <a:p>
            <a:r>
              <a:rPr lang="en-US" sz="1050" dirty="0" smtClean="0"/>
              <a:t>Wicks et al., NPA784, 426</a:t>
            </a:r>
          </a:p>
          <a:p>
            <a:r>
              <a:rPr lang="en-US" sz="1050" dirty="0" err="1" smtClean="0"/>
              <a:t>Marquet</a:t>
            </a:r>
            <a:r>
              <a:rPr lang="en-US" sz="1050" dirty="0" smtClean="0"/>
              <a:t>, </a:t>
            </a:r>
            <a:r>
              <a:rPr lang="en-US" sz="1050" dirty="0" err="1" smtClean="0"/>
              <a:t>Renk</a:t>
            </a:r>
            <a:r>
              <a:rPr lang="en-US" sz="1050" dirty="0" smtClean="0"/>
              <a:t>, PLB685, 270</a:t>
            </a:r>
          </a:p>
          <a:p>
            <a:r>
              <a:rPr lang="en-US" sz="1050" dirty="0" err="1" smtClean="0"/>
              <a:t>Drees</a:t>
            </a:r>
            <a:r>
              <a:rPr lang="en-US" sz="1050" dirty="0" smtClean="0"/>
              <a:t>, </a:t>
            </a:r>
            <a:r>
              <a:rPr lang="en-US" sz="1050" dirty="0" err="1" smtClean="0"/>
              <a:t>Feng</a:t>
            </a:r>
            <a:r>
              <a:rPr lang="en-US" sz="1050" dirty="0" smtClean="0"/>
              <a:t>, </a:t>
            </a:r>
            <a:r>
              <a:rPr lang="en-US" sz="1050" dirty="0" err="1" smtClean="0"/>
              <a:t>Jia</a:t>
            </a:r>
            <a:r>
              <a:rPr lang="en-US" sz="1050" dirty="0" smtClean="0"/>
              <a:t>, PRC71, 034909</a:t>
            </a:r>
          </a:p>
          <a:p>
            <a:r>
              <a:rPr lang="de-DE" sz="1050" dirty="0" smtClean="0"/>
              <a:t>Jia, Wei, arXiv:1005.0645</a:t>
            </a:r>
            <a:r>
              <a:rPr lang="en-US" sz="1050" dirty="0" smtClean="0"/>
              <a:t> </a:t>
            </a:r>
            <a:endParaRPr lang="en-US" dirty="0" smtClean="0"/>
          </a:p>
        </p:txBody>
      </p:sp>
      <p:sp>
        <p:nvSpPr>
          <p:cNvPr id="30" name="Rounded Rectangle 29"/>
          <p:cNvSpPr/>
          <p:nvPr/>
        </p:nvSpPr>
        <p:spPr>
          <a:xfrm>
            <a:off x="5486400" y="6019800"/>
            <a:ext cx="3581400" cy="838200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lvl="1" algn="ctr"/>
            <a:r>
              <a:rPr lang="en-US" sz="1200" b="1" dirty="0" smtClean="0">
                <a:solidFill>
                  <a:schemeClr val="tx1"/>
                </a:solidFill>
              </a:rPr>
              <a:t>Plenary:  M. </a:t>
            </a:r>
            <a:r>
              <a:rPr lang="en-US" sz="1200" b="1" dirty="0" err="1" smtClean="0">
                <a:solidFill>
                  <a:schemeClr val="tx1"/>
                </a:solidFill>
              </a:rPr>
              <a:t>Purschke</a:t>
            </a:r>
            <a:r>
              <a:rPr lang="en-US" sz="1200" b="1" dirty="0" smtClean="0">
                <a:solidFill>
                  <a:schemeClr val="tx1"/>
                </a:solidFill>
              </a:rPr>
              <a:t> (R_AA) </a:t>
            </a:r>
            <a:r>
              <a:rPr lang="en-US" sz="1200" b="1" dirty="0" err="1" smtClean="0">
                <a:solidFill>
                  <a:schemeClr val="tx1"/>
                </a:solidFill>
              </a:rPr>
              <a:t>Wen</a:t>
            </a:r>
            <a:endParaRPr lang="en-US" sz="1200" b="1" dirty="0" smtClean="0">
              <a:solidFill>
                <a:schemeClr val="tx1"/>
              </a:solidFill>
            </a:endParaRPr>
          </a:p>
          <a:p>
            <a:pPr marL="0" lvl="1" algn="ctr"/>
            <a:r>
              <a:rPr lang="en-US" sz="1200" b="1" dirty="0" smtClean="0">
                <a:solidFill>
                  <a:schemeClr val="tx1"/>
                </a:solidFill>
              </a:rPr>
              <a:t>Parallel:  N. </a:t>
            </a:r>
            <a:r>
              <a:rPr lang="en-US" sz="1200" b="1" dirty="0" err="1" smtClean="0">
                <a:solidFill>
                  <a:schemeClr val="tx1"/>
                </a:solidFill>
              </a:rPr>
              <a:t>Grau</a:t>
            </a:r>
            <a:r>
              <a:rPr lang="en-US" sz="1200" b="1" dirty="0" smtClean="0">
                <a:solidFill>
                  <a:schemeClr val="tx1"/>
                </a:solidFill>
              </a:rPr>
              <a:t> (gamma-</a:t>
            </a:r>
            <a:r>
              <a:rPr lang="en-US" sz="1200" b="1" dirty="0" err="1" smtClean="0">
                <a:solidFill>
                  <a:schemeClr val="tx1"/>
                </a:solidFill>
              </a:rPr>
              <a:t>hadron</a:t>
            </a:r>
            <a:r>
              <a:rPr lang="en-US" sz="1200" b="1" dirty="0" smtClean="0">
                <a:solidFill>
                  <a:schemeClr val="tx1"/>
                </a:solidFill>
              </a:rPr>
              <a:t>, jets) Tue</a:t>
            </a:r>
          </a:p>
          <a:p>
            <a:pPr marL="0" lvl="1" algn="ctr"/>
            <a:r>
              <a:rPr lang="en-US" sz="1200" b="1" dirty="0" smtClean="0">
                <a:solidFill>
                  <a:schemeClr val="tx1"/>
                </a:solidFill>
              </a:rPr>
              <a:t>Parallel:  D. Sharma (light vector mesons) Mon</a:t>
            </a:r>
          </a:p>
          <a:p>
            <a:pPr marL="0" lvl="1" algn="ctr"/>
            <a:r>
              <a:rPr lang="en-US" sz="1200" b="1" dirty="0" smtClean="0">
                <a:solidFill>
                  <a:schemeClr val="tx1"/>
                </a:solidFill>
              </a:rPr>
              <a:t>Poster:  M. </a:t>
            </a:r>
            <a:r>
              <a:rPr lang="en-US" sz="1200" b="1" dirty="0" err="1" smtClean="0">
                <a:solidFill>
                  <a:schemeClr val="tx1"/>
                </a:solidFill>
              </a:rPr>
              <a:t>Tannenbaum</a:t>
            </a:r>
            <a:r>
              <a:rPr lang="en-US" sz="1200" b="1" dirty="0" smtClean="0">
                <a:solidFill>
                  <a:schemeClr val="tx1"/>
                </a:solidFill>
              </a:rPr>
              <a:t> (E loss RHIC vs. LHC)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7336928" y="1551682"/>
            <a:ext cx="1699311" cy="1077218"/>
          </a:xfrm>
          <a:prstGeom prst="rect">
            <a:avLst/>
          </a:prstGeom>
          <a:solidFill>
            <a:srgbClr val="FFC000">
              <a:alpha val="88000"/>
            </a:srgbClr>
          </a:solidFill>
        </p:spPr>
        <p:txBody>
          <a:bodyPr wrap="none" rtlCol="0">
            <a:spAutoFit/>
          </a:bodyPr>
          <a:lstStyle/>
          <a:p>
            <a:r>
              <a:rPr lang="en-US" sz="1600" b="1" i="1" dirty="0" smtClean="0"/>
              <a:t>v</a:t>
            </a:r>
            <a:r>
              <a:rPr lang="en-US" sz="1600" b="1" i="1" baseline="-25000" dirty="0" smtClean="0"/>
              <a:t>2</a:t>
            </a:r>
            <a:r>
              <a:rPr lang="en-US" sz="1600" b="1" baseline="-25000" dirty="0" smtClean="0"/>
              <a:t> </a:t>
            </a:r>
            <a:r>
              <a:rPr lang="en-US" sz="1600" b="1" dirty="0" smtClean="0"/>
              <a:t>explained by </a:t>
            </a:r>
          </a:p>
          <a:p>
            <a:r>
              <a:rPr lang="en-US" sz="1600" b="1" dirty="0" smtClean="0"/>
              <a:t>cubic path length </a:t>
            </a:r>
          </a:p>
          <a:p>
            <a:r>
              <a:rPr lang="en-US" sz="1600" b="1" dirty="0" smtClean="0"/>
              <a:t>dependence </a:t>
            </a:r>
          </a:p>
          <a:p>
            <a:r>
              <a:rPr lang="en-US" sz="1600" b="1" dirty="0" smtClean="0"/>
              <a:t>(like </a:t>
            </a:r>
            <a:r>
              <a:rPr lang="en-US" sz="1600" b="1" dirty="0" err="1" smtClean="0"/>
              <a:t>AdS</a:t>
            </a:r>
            <a:r>
              <a:rPr lang="en-US" sz="1600" b="1" dirty="0" smtClean="0"/>
              <a:t>/CFT)</a:t>
            </a:r>
          </a:p>
        </p:txBody>
      </p:sp>
      <p:sp>
        <p:nvSpPr>
          <p:cNvPr id="22" name="Rounded Rectangle 21"/>
          <p:cNvSpPr/>
          <p:nvPr/>
        </p:nvSpPr>
        <p:spPr>
          <a:xfrm>
            <a:off x="1143000" y="3810000"/>
            <a:ext cx="6934200" cy="914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i="1" dirty="0" smtClean="0"/>
              <a:t>v</a:t>
            </a:r>
            <a:r>
              <a:rPr lang="en-US" sz="3200" i="1" baseline="-25000" dirty="0" smtClean="0"/>
              <a:t>2</a:t>
            </a:r>
            <a:r>
              <a:rPr lang="en-US" sz="3200" dirty="0" smtClean="0"/>
              <a:t> data favors </a:t>
            </a:r>
            <a:r>
              <a:rPr lang="en-US" sz="3200" dirty="0" err="1" smtClean="0"/>
              <a:t>d</a:t>
            </a:r>
            <a:r>
              <a:rPr lang="en-US" sz="3200" i="1" dirty="0" err="1" smtClean="0"/>
              <a:t>E</a:t>
            </a:r>
            <a:r>
              <a:rPr lang="en-US" sz="3200" dirty="0" smtClean="0"/>
              <a:t>/</a:t>
            </a:r>
            <a:r>
              <a:rPr lang="en-US" sz="3200" dirty="0" err="1" smtClean="0"/>
              <a:t>d</a:t>
            </a:r>
            <a:r>
              <a:rPr lang="en-US" sz="3200" i="1" dirty="0" err="1" smtClean="0"/>
              <a:t>x</a:t>
            </a:r>
            <a:r>
              <a:rPr lang="en-US" sz="3200" dirty="0" smtClean="0"/>
              <a:t> ~ </a:t>
            </a:r>
            <a:r>
              <a:rPr lang="en-US" sz="3200" i="1" dirty="0" smtClean="0"/>
              <a:t>l</a:t>
            </a:r>
            <a:r>
              <a:rPr lang="en-US" sz="3200" baseline="30000" dirty="0" smtClean="0"/>
              <a:t>3</a:t>
            </a:r>
            <a:r>
              <a:rPr lang="en-US" sz="3200" dirty="0" smtClean="0"/>
              <a:t> </a:t>
            </a:r>
            <a:r>
              <a:rPr lang="en-US" sz="3200" dirty="0" smtClean="0"/>
              <a:t>(like </a:t>
            </a:r>
            <a:r>
              <a:rPr lang="en-US" sz="3200" dirty="0" err="1" smtClean="0"/>
              <a:t>AdS</a:t>
            </a:r>
            <a:r>
              <a:rPr lang="en-US" sz="3200" dirty="0" smtClean="0"/>
              <a:t>/CFT</a:t>
            </a:r>
            <a:r>
              <a:rPr lang="en-US" sz="3200" dirty="0" smtClean="0"/>
              <a:t>)</a:t>
            </a:r>
            <a:endParaRPr lang="en-US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228600"/>
            <a:ext cx="8763000" cy="990600"/>
          </a:xfrm>
        </p:spPr>
        <p:txBody>
          <a:bodyPr>
            <a:normAutofit/>
          </a:bodyPr>
          <a:lstStyle/>
          <a:p>
            <a:r>
              <a:rPr lang="en-US" i="1" dirty="0" smtClean="0">
                <a:latin typeface="Symbol" pitchFamily="18" charset="2"/>
              </a:rPr>
              <a:t>g</a:t>
            </a:r>
            <a:r>
              <a:rPr lang="en-US" dirty="0" smtClean="0"/>
              <a:t>-</a:t>
            </a:r>
            <a:r>
              <a:rPr lang="en-US" i="1" dirty="0" smtClean="0"/>
              <a:t>h</a:t>
            </a:r>
            <a:r>
              <a:rPr lang="en-US" dirty="0" smtClean="0"/>
              <a:t>:  fragmentation </a:t>
            </a:r>
            <a:r>
              <a:rPr lang="en-US" dirty="0" smtClean="0"/>
              <a:t>function in </a:t>
            </a:r>
            <a:r>
              <a:rPr lang="en-US" dirty="0" err="1" smtClean="0"/>
              <a:t>Au+Au</a:t>
            </a:r>
            <a:endParaRPr lang="en-US" i="1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0" lang="en-US" smtClean="0"/>
              <a:t>Stefan Bathe for PHENIX, QM2011</a:t>
            </a:r>
            <a:endParaRPr kumimoji="0"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F0C94032-CD4C-4C25-B0C2-CEC720522D92}" type="slidenum">
              <a:rPr kumimoji="0" lang="en-US" smtClean="0"/>
              <a:pPr/>
              <a:t>38</a:t>
            </a:fld>
            <a:endParaRPr kumimoji="0" lang="en-US" dirty="0">
              <a:solidFill>
                <a:srgbClr val="FFFFFF"/>
              </a:solidFill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sz="quarter" idx="1"/>
          </p:nvPr>
        </p:nvSpPr>
        <p:spPr>
          <a:xfrm>
            <a:off x="5334000" y="2971800"/>
            <a:ext cx="3733800" cy="2057400"/>
          </a:xfrm>
        </p:spPr>
        <p:txBody>
          <a:bodyPr/>
          <a:lstStyle/>
          <a:p>
            <a:r>
              <a:rPr lang="en-US" i="1" dirty="0" err="1" smtClean="0"/>
              <a:t>p</a:t>
            </a:r>
            <a:r>
              <a:rPr lang="en-US" dirty="0" err="1" smtClean="0"/>
              <a:t>+</a:t>
            </a:r>
            <a:r>
              <a:rPr lang="en-US" i="1" dirty="0" err="1" smtClean="0"/>
              <a:t>p</a:t>
            </a:r>
            <a:r>
              <a:rPr lang="en-US" dirty="0" smtClean="0"/>
              <a:t> consistent with </a:t>
            </a:r>
            <a:r>
              <a:rPr lang="en-US" i="1" dirty="0" smtClean="0"/>
              <a:t>e</a:t>
            </a:r>
            <a:r>
              <a:rPr lang="en-US" i="1" baseline="30000" dirty="0" smtClean="0"/>
              <a:t>+</a:t>
            </a:r>
            <a:r>
              <a:rPr lang="en-US" dirty="0" smtClean="0"/>
              <a:t>+</a:t>
            </a:r>
            <a:r>
              <a:rPr lang="en-US" i="1" dirty="0" smtClean="0"/>
              <a:t>e</a:t>
            </a:r>
            <a:r>
              <a:rPr lang="en-US" baseline="30000" dirty="0" smtClean="0"/>
              <a:t>-</a:t>
            </a:r>
          </a:p>
          <a:p>
            <a:r>
              <a:rPr lang="en-US" dirty="0" err="1" smtClean="0"/>
              <a:t>Au+Au</a:t>
            </a:r>
            <a:r>
              <a:rPr lang="en-US" dirty="0" smtClean="0"/>
              <a:t> consistent with E loss model</a:t>
            </a:r>
            <a:endParaRPr lang="en-US" dirty="0"/>
          </a:p>
        </p:txBody>
      </p:sp>
      <p:pic>
        <p:nvPicPr>
          <p:cNvPr id="177155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1925" y="1676400"/>
            <a:ext cx="5172075" cy="3552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77156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322695" y="5249966"/>
            <a:ext cx="2059305" cy="769834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</p:pic>
      <p:sp>
        <p:nvSpPr>
          <p:cNvPr id="9" name="TextBox 8"/>
          <p:cNvSpPr txBox="1"/>
          <p:nvPr/>
        </p:nvSpPr>
        <p:spPr>
          <a:xfrm>
            <a:off x="5334000" y="1752600"/>
            <a:ext cx="2614818" cy="76944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1100" dirty="0" smtClean="0"/>
              <a:t>Tasso:</a:t>
            </a:r>
          </a:p>
          <a:p>
            <a:r>
              <a:rPr lang="en-US" sz="1100" dirty="0" err="1" smtClean="0"/>
              <a:t>Braunschweig</a:t>
            </a:r>
            <a:r>
              <a:rPr lang="en-US" sz="1100" dirty="0" smtClean="0"/>
              <a:t> et al. , Z. Phys. 320 C47, 187</a:t>
            </a:r>
          </a:p>
          <a:p>
            <a:r>
              <a:rPr lang="en-US" sz="1100" dirty="0" smtClean="0"/>
              <a:t>MLA:  </a:t>
            </a:r>
          </a:p>
          <a:p>
            <a:r>
              <a:rPr lang="en-US" sz="1100" dirty="0" err="1" smtClean="0"/>
              <a:t>Borghini</a:t>
            </a:r>
            <a:r>
              <a:rPr lang="en-US" sz="1100" dirty="0" smtClean="0"/>
              <a:t>, </a:t>
            </a:r>
            <a:r>
              <a:rPr lang="en-US" sz="1100" dirty="0" err="1" smtClean="0"/>
              <a:t>Wiedemann</a:t>
            </a:r>
            <a:r>
              <a:rPr lang="en-US" sz="1100" dirty="0" smtClean="0"/>
              <a:t>, </a:t>
            </a:r>
            <a:r>
              <a:rPr lang="en-US" sz="1100" dirty="0" err="1" smtClean="0"/>
              <a:t>hep</a:t>
            </a:r>
            <a:r>
              <a:rPr lang="en-US" sz="1100" dirty="0" smtClean="0"/>
              <a:t>-ph/0506218</a:t>
            </a:r>
            <a:endParaRPr lang="en-US" sz="1100" dirty="0"/>
          </a:p>
        </p:txBody>
      </p:sp>
      <p:sp>
        <p:nvSpPr>
          <p:cNvPr id="10" name="Rounded Rectangle 9"/>
          <p:cNvSpPr/>
          <p:nvPr/>
        </p:nvSpPr>
        <p:spPr>
          <a:xfrm>
            <a:off x="6019800" y="6172200"/>
            <a:ext cx="3124200" cy="533400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lvl="1" algn="ctr"/>
            <a:r>
              <a:rPr lang="en-US" sz="1200" b="1" dirty="0" smtClean="0">
                <a:solidFill>
                  <a:schemeClr val="tx1"/>
                </a:solidFill>
              </a:rPr>
              <a:t>Parallel:  N. </a:t>
            </a:r>
            <a:r>
              <a:rPr lang="en-US" sz="1200" b="1" dirty="0" err="1" smtClean="0">
                <a:solidFill>
                  <a:schemeClr val="tx1"/>
                </a:solidFill>
              </a:rPr>
              <a:t>Grau</a:t>
            </a:r>
            <a:r>
              <a:rPr lang="en-US" sz="1200" b="1" dirty="0" smtClean="0">
                <a:solidFill>
                  <a:schemeClr val="tx1"/>
                </a:solidFill>
              </a:rPr>
              <a:t> (gamma-</a:t>
            </a:r>
            <a:r>
              <a:rPr lang="en-US" sz="1200" b="1" dirty="0" err="1" smtClean="0">
                <a:solidFill>
                  <a:schemeClr val="tx1"/>
                </a:solidFill>
              </a:rPr>
              <a:t>hadron</a:t>
            </a:r>
            <a:r>
              <a:rPr lang="en-US" sz="1200" b="1" dirty="0" smtClean="0">
                <a:solidFill>
                  <a:schemeClr val="tx1"/>
                </a:solidFill>
              </a:rPr>
              <a:t>, jets) Tue</a:t>
            </a:r>
          </a:p>
          <a:p>
            <a:pPr marL="0" lvl="1" algn="ctr"/>
            <a:r>
              <a:rPr lang="en-US" sz="1200" b="1" dirty="0" smtClean="0">
                <a:solidFill>
                  <a:schemeClr val="tx1"/>
                </a:solidFill>
              </a:rPr>
              <a:t>Poster:  M. </a:t>
            </a:r>
            <a:r>
              <a:rPr lang="en-US" sz="1200" b="1" dirty="0" err="1" smtClean="0">
                <a:solidFill>
                  <a:schemeClr val="tx1"/>
                </a:solidFill>
              </a:rPr>
              <a:t>Tannenbaum</a:t>
            </a:r>
            <a:r>
              <a:rPr lang="en-US" sz="1200" b="1" dirty="0" smtClean="0">
                <a:solidFill>
                  <a:schemeClr val="tx1"/>
                </a:solidFill>
              </a:rPr>
              <a:t> (E loss RHIC vs. LHC)</a:t>
            </a:r>
          </a:p>
        </p:txBody>
      </p:sp>
      <p:sp>
        <p:nvSpPr>
          <p:cNvPr id="11" name="AutoShape 3"/>
          <p:cNvSpPr>
            <a:spLocks noChangeArrowheads="1"/>
          </p:cNvSpPr>
          <p:nvPr/>
        </p:nvSpPr>
        <p:spPr bwMode="auto">
          <a:xfrm>
            <a:off x="869398" y="5029200"/>
            <a:ext cx="1762125" cy="1762125"/>
          </a:xfrm>
          <a:prstGeom prst="star32">
            <a:avLst>
              <a:gd name="adj" fmla="val 37500"/>
            </a:avLst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grpSp>
        <p:nvGrpSpPr>
          <p:cNvPr id="6" name="Group 4"/>
          <p:cNvGrpSpPr>
            <a:grpSpLocks/>
          </p:cNvGrpSpPr>
          <p:nvPr/>
        </p:nvGrpSpPr>
        <p:grpSpPr bwMode="auto">
          <a:xfrm rot="-10008390">
            <a:off x="64535" y="5438775"/>
            <a:ext cx="1597025" cy="138113"/>
            <a:chOff x="150" y="2720"/>
            <a:chExt cx="1006" cy="87"/>
          </a:xfrm>
        </p:grpSpPr>
        <p:grpSp>
          <p:nvGrpSpPr>
            <p:cNvPr id="7" name="Group 5"/>
            <p:cNvGrpSpPr>
              <a:grpSpLocks/>
            </p:cNvGrpSpPr>
            <p:nvPr/>
          </p:nvGrpSpPr>
          <p:grpSpPr bwMode="auto">
            <a:xfrm>
              <a:off x="151" y="2743"/>
              <a:ext cx="832" cy="65"/>
              <a:chOff x="432" y="1266"/>
              <a:chExt cx="3312" cy="252"/>
            </a:xfrm>
          </p:grpSpPr>
          <p:grpSp>
            <p:nvGrpSpPr>
              <p:cNvPr id="8" name="Group 6"/>
              <p:cNvGrpSpPr>
                <a:grpSpLocks/>
              </p:cNvGrpSpPr>
              <p:nvPr/>
            </p:nvGrpSpPr>
            <p:grpSpPr bwMode="auto">
              <a:xfrm>
                <a:off x="432" y="1311"/>
                <a:ext cx="414" cy="207"/>
                <a:chOff x="912" y="1632"/>
                <a:chExt cx="414" cy="207"/>
              </a:xfrm>
            </p:grpSpPr>
            <p:grpSp>
              <p:nvGrpSpPr>
                <p:cNvPr id="12" name="Group 7"/>
                <p:cNvGrpSpPr>
                  <a:grpSpLocks/>
                </p:cNvGrpSpPr>
                <p:nvPr/>
              </p:nvGrpSpPr>
              <p:grpSpPr bwMode="auto">
                <a:xfrm>
                  <a:off x="912" y="1632"/>
                  <a:ext cx="207" cy="111"/>
                  <a:chOff x="912" y="1632"/>
                  <a:chExt cx="207" cy="111"/>
                </a:xfrm>
              </p:grpSpPr>
              <p:sp>
                <p:nvSpPr>
                  <p:cNvPr id="69" name="Arc 8"/>
                  <p:cNvSpPr>
                    <a:spLocks/>
                  </p:cNvSpPr>
                  <p:nvPr/>
                </p:nvSpPr>
                <p:spPr bwMode="auto">
                  <a:xfrm>
                    <a:off x="1008" y="1632"/>
                    <a:ext cx="111" cy="111"/>
                  </a:xfrm>
                  <a:custGeom>
                    <a:avLst/>
                    <a:gdLst>
                      <a:gd name="G0" fmla="+- 0 0 0"/>
                      <a:gd name="G1" fmla="+- 21600 0 0"/>
                      <a:gd name="G2" fmla="+- 21600 0 0"/>
                      <a:gd name="T0" fmla="*/ 0 w 21600"/>
                      <a:gd name="T1" fmla="*/ 0 h 21600"/>
                      <a:gd name="T2" fmla="*/ 21600 w 21600"/>
                      <a:gd name="T3" fmla="*/ 21600 h 21600"/>
                      <a:gd name="T4" fmla="*/ 0 w 21600"/>
                      <a:gd name="T5" fmla="*/ 21600 h 2160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21600" h="21600" fill="none" extrusionOk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</a:path>
                      <a:path w="21600" h="21600" stroke="0" extrusionOk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  <a:lnTo>
                          <a:pt x="0" y="21600"/>
                        </a:lnTo>
                        <a:close/>
                      </a:path>
                    </a:pathLst>
                  </a:custGeom>
                  <a:noFill/>
                  <a:ln w="1905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70" name="Arc 9"/>
                  <p:cNvSpPr>
                    <a:spLocks/>
                  </p:cNvSpPr>
                  <p:nvPr/>
                </p:nvSpPr>
                <p:spPr bwMode="auto">
                  <a:xfrm flipH="1">
                    <a:off x="912" y="1632"/>
                    <a:ext cx="111" cy="111"/>
                  </a:xfrm>
                  <a:custGeom>
                    <a:avLst/>
                    <a:gdLst>
                      <a:gd name="G0" fmla="+- 0 0 0"/>
                      <a:gd name="G1" fmla="+- 21600 0 0"/>
                      <a:gd name="G2" fmla="+- 21600 0 0"/>
                      <a:gd name="T0" fmla="*/ 0 w 21600"/>
                      <a:gd name="T1" fmla="*/ 0 h 21600"/>
                      <a:gd name="T2" fmla="*/ 21600 w 21600"/>
                      <a:gd name="T3" fmla="*/ 21600 h 21600"/>
                      <a:gd name="T4" fmla="*/ 0 w 21600"/>
                      <a:gd name="T5" fmla="*/ 21600 h 2160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21600" h="21600" fill="none" extrusionOk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</a:path>
                      <a:path w="21600" h="21600" stroke="0" extrusionOk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  <a:lnTo>
                          <a:pt x="0" y="21600"/>
                        </a:lnTo>
                        <a:close/>
                      </a:path>
                    </a:pathLst>
                  </a:custGeom>
                  <a:noFill/>
                  <a:ln w="1905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3" name="Group 10"/>
                <p:cNvGrpSpPr>
                  <a:grpSpLocks/>
                </p:cNvGrpSpPr>
                <p:nvPr/>
              </p:nvGrpSpPr>
              <p:grpSpPr bwMode="auto">
                <a:xfrm flipV="1">
                  <a:off x="1119" y="1728"/>
                  <a:ext cx="207" cy="111"/>
                  <a:chOff x="912" y="1632"/>
                  <a:chExt cx="207" cy="111"/>
                </a:xfrm>
              </p:grpSpPr>
              <p:sp>
                <p:nvSpPr>
                  <p:cNvPr id="67" name="Arc 11"/>
                  <p:cNvSpPr>
                    <a:spLocks/>
                  </p:cNvSpPr>
                  <p:nvPr/>
                </p:nvSpPr>
                <p:spPr bwMode="auto">
                  <a:xfrm>
                    <a:off x="1008" y="1632"/>
                    <a:ext cx="111" cy="111"/>
                  </a:xfrm>
                  <a:custGeom>
                    <a:avLst/>
                    <a:gdLst>
                      <a:gd name="G0" fmla="+- 0 0 0"/>
                      <a:gd name="G1" fmla="+- 21600 0 0"/>
                      <a:gd name="G2" fmla="+- 21600 0 0"/>
                      <a:gd name="T0" fmla="*/ 0 w 21600"/>
                      <a:gd name="T1" fmla="*/ 0 h 21600"/>
                      <a:gd name="T2" fmla="*/ 21600 w 21600"/>
                      <a:gd name="T3" fmla="*/ 21600 h 21600"/>
                      <a:gd name="T4" fmla="*/ 0 w 21600"/>
                      <a:gd name="T5" fmla="*/ 21600 h 2160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21600" h="21600" fill="none" extrusionOk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</a:path>
                      <a:path w="21600" h="21600" stroke="0" extrusionOk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  <a:lnTo>
                          <a:pt x="0" y="21600"/>
                        </a:lnTo>
                        <a:close/>
                      </a:path>
                    </a:pathLst>
                  </a:custGeom>
                  <a:noFill/>
                  <a:ln w="1905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68" name="Arc 12"/>
                  <p:cNvSpPr>
                    <a:spLocks/>
                  </p:cNvSpPr>
                  <p:nvPr/>
                </p:nvSpPr>
                <p:spPr bwMode="auto">
                  <a:xfrm flipH="1">
                    <a:off x="912" y="1632"/>
                    <a:ext cx="111" cy="111"/>
                  </a:xfrm>
                  <a:custGeom>
                    <a:avLst/>
                    <a:gdLst>
                      <a:gd name="G0" fmla="+- 0 0 0"/>
                      <a:gd name="G1" fmla="+- 21600 0 0"/>
                      <a:gd name="G2" fmla="+- 21600 0 0"/>
                      <a:gd name="T0" fmla="*/ 0 w 21600"/>
                      <a:gd name="T1" fmla="*/ 0 h 21600"/>
                      <a:gd name="T2" fmla="*/ 21600 w 21600"/>
                      <a:gd name="T3" fmla="*/ 21600 h 21600"/>
                      <a:gd name="T4" fmla="*/ 0 w 21600"/>
                      <a:gd name="T5" fmla="*/ 21600 h 2160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21600" h="21600" fill="none" extrusionOk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</a:path>
                      <a:path w="21600" h="21600" stroke="0" extrusionOk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  <a:lnTo>
                          <a:pt x="0" y="21600"/>
                        </a:lnTo>
                        <a:close/>
                      </a:path>
                    </a:pathLst>
                  </a:custGeom>
                  <a:noFill/>
                  <a:ln w="1905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</p:grpSp>
          <p:grpSp>
            <p:nvGrpSpPr>
              <p:cNvPr id="15" name="Group 13"/>
              <p:cNvGrpSpPr>
                <a:grpSpLocks/>
              </p:cNvGrpSpPr>
              <p:nvPr/>
            </p:nvGrpSpPr>
            <p:grpSpPr bwMode="auto">
              <a:xfrm>
                <a:off x="846" y="1311"/>
                <a:ext cx="414" cy="207"/>
                <a:chOff x="912" y="1632"/>
                <a:chExt cx="414" cy="207"/>
              </a:xfrm>
            </p:grpSpPr>
            <p:grpSp>
              <p:nvGrpSpPr>
                <p:cNvPr id="16" name="Group 14"/>
                <p:cNvGrpSpPr>
                  <a:grpSpLocks/>
                </p:cNvGrpSpPr>
                <p:nvPr/>
              </p:nvGrpSpPr>
              <p:grpSpPr bwMode="auto">
                <a:xfrm>
                  <a:off x="912" y="1632"/>
                  <a:ext cx="207" cy="111"/>
                  <a:chOff x="912" y="1632"/>
                  <a:chExt cx="207" cy="111"/>
                </a:xfrm>
              </p:grpSpPr>
              <p:sp>
                <p:nvSpPr>
                  <p:cNvPr id="63" name="Arc 15"/>
                  <p:cNvSpPr>
                    <a:spLocks/>
                  </p:cNvSpPr>
                  <p:nvPr/>
                </p:nvSpPr>
                <p:spPr bwMode="auto">
                  <a:xfrm>
                    <a:off x="1008" y="1632"/>
                    <a:ext cx="111" cy="111"/>
                  </a:xfrm>
                  <a:custGeom>
                    <a:avLst/>
                    <a:gdLst>
                      <a:gd name="G0" fmla="+- 0 0 0"/>
                      <a:gd name="G1" fmla="+- 21600 0 0"/>
                      <a:gd name="G2" fmla="+- 21600 0 0"/>
                      <a:gd name="T0" fmla="*/ 0 w 21600"/>
                      <a:gd name="T1" fmla="*/ 0 h 21600"/>
                      <a:gd name="T2" fmla="*/ 21600 w 21600"/>
                      <a:gd name="T3" fmla="*/ 21600 h 21600"/>
                      <a:gd name="T4" fmla="*/ 0 w 21600"/>
                      <a:gd name="T5" fmla="*/ 21600 h 2160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21600" h="21600" fill="none" extrusionOk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</a:path>
                      <a:path w="21600" h="21600" stroke="0" extrusionOk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  <a:lnTo>
                          <a:pt x="0" y="21600"/>
                        </a:lnTo>
                        <a:close/>
                      </a:path>
                    </a:pathLst>
                  </a:custGeom>
                  <a:noFill/>
                  <a:ln w="1905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64" name="Arc 16"/>
                  <p:cNvSpPr>
                    <a:spLocks/>
                  </p:cNvSpPr>
                  <p:nvPr/>
                </p:nvSpPr>
                <p:spPr bwMode="auto">
                  <a:xfrm flipH="1">
                    <a:off x="912" y="1632"/>
                    <a:ext cx="111" cy="111"/>
                  </a:xfrm>
                  <a:custGeom>
                    <a:avLst/>
                    <a:gdLst>
                      <a:gd name="G0" fmla="+- 0 0 0"/>
                      <a:gd name="G1" fmla="+- 21600 0 0"/>
                      <a:gd name="G2" fmla="+- 21600 0 0"/>
                      <a:gd name="T0" fmla="*/ 0 w 21600"/>
                      <a:gd name="T1" fmla="*/ 0 h 21600"/>
                      <a:gd name="T2" fmla="*/ 21600 w 21600"/>
                      <a:gd name="T3" fmla="*/ 21600 h 21600"/>
                      <a:gd name="T4" fmla="*/ 0 w 21600"/>
                      <a:gd name="T5" fmla="*/ 21600 h 2160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21600" h="21600" fill="none" extrusionOk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</a:path>
                      <a:path w="21600" h="21600" stroke="0" extrusionOk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  <a:lnTo>
                          <a:pt x="0" y="21600"/>
                        </a:lnTo>
                        <a:close/>
                      </a:path>
                    </a:pathLst>
                  </a:custGeom>
                  <a:noFill/>
                  <a:ln w="1905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7" name="Group 17"/>
                <p:cNvGrpSpPr>
                  <a:grpSpLocks/>
                </p:cNvGrpSpPr>
                <p:nvPr/>
              </p:nvGrpSpPr>
              <p:grpSpPr bwMode="auto">
                <a:xfrm flipV="1">
                  <a:off x="1119" y="1728"/>
                  <a:ext cx="207" cy="111"/>
                  <a:chOff x="912" y="1632"/>
                  <a:chExt cx="207" cy="111"/>
                </a:xfrm>
              </p:grpSpPr>
              <p:sp>
                <p:nvSpPr>
                  <p:cNvPr id="61" name="Arc 18"/>
                  <p:cNvSpPr>
                    <a:spLocks/>
                  </p:cNvSpPr>
                  <p:nvPr/>
                </p:nvSpPr>
                <p:spPr bwMode="auto">
                  <a:xfrm>
                    <a:off x="1008" y="1632"/>
                    <a:ext cx="111" cy="111"/>
                  </a:xfrm>
                  <a:custGeom>
                    <a:avLst/>
                    <a:gdLst>
                      <a:gd name="G0" fmla="+- 0 0 0"/>
                      <a:gd name="G1" fmla="+- 21600 0 0"/>
                      <a:gd name="G2" fmla="+- 21600 0 0"/>
                      <a:gd name="T0" fmla="*/ 0 w 21600"/>
                      <a:gd name="T1" fmla="*/ 0 h 21600"/>
                      <a:gd name="T2" fmla="*/ 21600 w 21600"/>
                      <a:gd name="T3" fmla="*/ 21600 h 21600"/>
                      <a:gd name="T4" fmla="*/ 0 w 21600"/>
                      <a:gd name="T5" fmla="*/ 21600 h 2160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21600" h="21600" fill="none" extrusionOk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</a:path>
                      <a:path w="21600" h="21600" stroke="0" extrusionOk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  <a:lnTo>
                          <a:pt x="0" y="21600"/>
                        </a:lnTo>
                        <a:close/>
                      </a:path>
                    </a:pathLst>
                  </a:custGeom>
                  <a:noFill/>
                  <a:ln w="1905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62" name="Arc 19"/>
                  <p:cNvSpPr>
                    <a:spLocks/>
                  </p:cNvSpPr>
                  <p:nvPr/>
                </p:nvSpPr>
                <p:spPr bwMode="auto">
                  <a:xfrm flipH="1">
                    <a:off x="912" y="1632"/>
                    <a:ext cx="111" cy="111"/>
                  </a:xfrm>
                  <a:custGeom>
                    <a:avLst/>
                    <a:gdLst>
                      <a:gd name="G0" fmla="+- 0 0 0"/>
                      <a:gd name="G1" fmla="+- 21600 0 0"/>
                      <a:gd name="G2" fmla="+- 21600 0 0"/>
                      <a:gd name="T0" fmla="*/ 0 w 21600"/>
                      <a:gd name="T1" fmla="*/ 0 h 21600"/>
                      <a:gd name="T2" fmla="*/ 21600 w 21600"/>
                      <a:gd name="T3" fmla="*/ 21600 h 21600"/>
                      <a:gd name="T4" fmla="*/ 0 w 21600"/>
                      <a:gd name="T5" fmla="*/ 21600 h 2160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21600" h="21600" fill="none" extrusionOk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</a:path>
                      <a:path w="21600" h="21600" stroke="0" extrusionOk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  <a:lnTo>
                          <a:pt x="0" y="21600"/>
                        </a:lnTo>
                        <a:close/>
                      </a:path>
                    </a:pathLst>
                  </a:custGeom>
                  <a:noFill/>
                  <a:ln w="1905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</p:grpSp>
          <p:grpSp>
            <p:nvGrpSpPr>
              <p:cNvPr id="18" name="Group 20"/>
              <p:cNvGrpSpPr>
                <a:grpSpLocks/>
              </p:cNvGrpSpPr>
              <p:nvPr/>
            </p:nvGrpSpPr>
            <p:grpSpPr bwMode="auto">
              <a:xfrm>
                <a:off x="1260" y="1296"/>
                <a:ext cx="414" cy="207"/>
                <a:chOff x="912" y="1632"/>
                <a:chExt cx="414" cy="207"/>
              </a:xfrm>
            </p:grpSpPr>
            <p:grpSp>
              <p:nvGrpSpPr>
                <p:cNvPr id="19" name="Group 21"/>
                <p:cNvGrpSpPr>
                  <a:grpSpLocks/>
                </p:cNvGrpSpPr>
                <p:nvPr/>
              </p:nvGrpSpPr>
              <p:grpSpPr bwMode="auto">
                <a:xfrm>
                  <a:off x="912" y="1632"/>
                  <a:ext cx="207" cy="111"/>
                  <a:chOff x="912" y="1632"/>
                  <a:chExt cx="207" cy="111"/>
                </a:xfrm>
              </p:grpSpPr>
              <p:sp>
                <p:nvSpPr>
                  <p:cNvPr id="57" name="Arc 22"/>
                  <p:cNvSpPr>
                    <a:spLocks/>
                  </p:cNvSpPr>
                  <p:nvPr/>
                </p:nvSpPr>
                <p:spPr bwMode="auto">
                  <a:xfrm>
                    <a:off x="1008" y="1632"/>
                    <a:ext cx="111" cy="111"/>
                  </a:xfrm>
                  <a:custGeom>
                    <a:avLst/>
                    <a:gdLst>
                      <a:gd name="G0" fmla="+- 0 0 0"/>
                      <a:gd name="G1" fmla="+- 21600 0 0"/>
                      <a:gd name="G2" fmla="+- 21600 0 0"/>
                      <a:gd name="T0" fmla="*/ 0 w 21600"/>
                      <a:gd name="T1" fmla="*/ 0 h 21600"/>
                      <a:gd name="T2" fmla="*/ 21600 w 21600"/>
                      <a:gd name="T3" fmla="*/ 21600 h 21600"/>
                      <a:gd name="T4" fmla="*/ 0 w 21600"/>
                      <a:gd name="T5" fmla="*/ 21600 h 2160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21600" h="21600" fill="none" extrusionOk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</a:path>
                      <a:path w="21600" h="21600" stroke="0" extrusionOk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  <a:lnTo>
                          <a:pt x="0" y="21600"/>
                        </a:lnTo>
                        <a:close/>
                      </a:path>
                    </a:pathLst>
                  </a:custGeom>
                  <a:noFill/>
                  <a:ln w="1905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58" name="Arc 23"/>
                  <p:cNvSpPr>
                    <a:spLocks/>
                  </p:cNvSpPr>
                  <p:nvPr/>
                </p:nvSpPr>
                <p:spPr bwMode="auto">
                  <a:xfrm flipH="1">
                    <a:off x="912" y="1632"/>
                    <a:ext cx="111" cy="111"/>
                  </a:xfrm>
                  <a:custGeom>
                    <a:avLst/>
                    <a:gdLst>
                      <a:gd name="G0" fmla="+- 0 0 0"/>
                      <a:gd name="G1" fmla="+- 21600 0 0"/>
                      <a:gd name="G2" fmla="+- 21600 0 0"/>
                      <a:gd name="T0" fmla="*/ 0 w 21600"/>
                      <a:gd name="T1" fmla="*/ 0 h 21600"/>
                      <a:gd name="T2" fmla="*/ 21600 w 21600"/>
                      <a:gd name="T3" fmla="*/ 21600 h 21600"/>
                      <a:gd name="T4" fmla="*/ 0 w 21600"/>
                      <a:gd name="T5" fmla="*/ 21600 h 2160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21600" h="21600" fill="none" extrusionOk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</a:path>
                      <a:path w="21600" h="21600" stroke="0" extrusionOk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  <a:lnTo>
                          <a:pt x="0" y="21600"/>
                        </a:lnTo>
                        <a:close/>
                      </a:path>
                    </a:pathLst>
                  </a:custGeom>
                  <a:noFill/>
                  <a:ln w="1905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0" name="Group 24"/>
                <p:cNvGrpSpPr>
                  <a:grpSpLocks/>
                </p:cNvGrpSpPr>
                <p:nvPr/>
              </p:nvGrpSpPr>
              <p:grpSpPr bwMode="auto">
                <a:xfrm flipV="1">
                  <a:off x="1119" y="1728"/>
                  <a:ext cx="207" cy="111"/>
                  <a:chOff x="912" y="1632"/>
                  <a:chExt cx="207" cy="111"/>
                </a:xfrm>
              </p:grpSpPr>
              <p:sp>
                <p:nvSpPr>
                  <p:cNvPr id="55" name="Arc 25"/>
                  <p:cNvSpPr>
                    <a:spLocks/>
                  </p:cNvSpPr>
                  <p:nvPr/>
                </p:nvSpPr>
                <p:spPr bwMode="auto">
                  <a:xfrm>
                    <a:off x="1008" y="1632"/>
                    <a:ext cx="111" cy="111"/>
                  </a:xfrm>
                  <a:custGeom>
                    <a:avLst/>
                    <a:gdLst>
                      <a:gd name="G0" fmla="+- 0 0 0"/>
                      <a:gd name="G1" fmla="+- 21600 0 0"/>
                      <a:gd name="G2" fmla="+- 21600 0 0"/>
                      <a:gd name="T0" fmla="*/ 0 w 21600"/>
                      <a:gd name="T1" fmla="*/ 0 h 21600"/>
                      <a:gd name="T2" fmla="*/ 21600 w 21600"/>
                      <a:gd name="T3" fmla="*/ 21600 h 21600"/>
                      <a:gd name="T4" fmla="*/ 0 w 21600"/>
                      <a:gd name="T5" fmla="*/ 21600 h 2160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21600" h="21600" fill="none" extrusionOk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</a:path>
                      <a:path w="21600" h="21600" stroke="0" extrusionOk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  <a:lnTo>
                          <a:pt x="0" y="21600"/>
                        </a:lnTo>
                        <a:close/>
                      </a:path>
                    </a:pathLst>
                  </a:custGeom>
                  <a:noFill/>
                  <a:ln w="1905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56" name="Arc 26"/>
                  <p:cNvSpPr>
                    <a:spLocks/>
                  </p:cNvSpPr>
                  <p:nvPr/>
                </p:nvSpPr>
                <p:spPr bwMode="auto">
                  <a:xfrm flipH="1">
                    <a:off x="912" y="1632"/>
                    <a:ext cx="111" cy="111"/>
                  </a:xfrm>
                  <a:custGeom>
                    <a:avLst/>
                    <a:gdLst>
                      <a:gd name="G0" fmla="+- 0 0 0"/>
                      <a:gd name="G1" fmla="+- 21600 0 0"/>
                      <a:gd name="G2" fmla="+- 21600 0 0"/>
                      <a:gd name="T0" fmla="*/ 0 w 21600"/>
                      <a:gd name="T1" fmla="*/ 0 h 21600"/>
                      <a:gd name="T2" fmla="*/ 21600 w 21600"/>
                      <a:gd name="T3" fmla="*/ 21600 h 21600"/>
                      <a:gd name="T4" fmla="*/ 0 w 21600"/>
                      <a:gd name="T5" fmla="*/ 21600 h 2160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21600" h="21600" fill="none" extrusionOk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</a:path>
                      <a:path w="21600" h="21600" stroke="0" extrusionOk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  <a:lnTo>
                          <a:pt x="0" y="21600"/>
                        </a:lnTo>
                        <a:close/>
                      </a:path>
                    </a:pathLst>
                  </a:custGeom>
                  <a:noFill/>
                  <a:ln w="1905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</p:grpSp>
          <p:grpSp>
            <p:nvGrpSpPr>
              <p:cNvPr id="21" name="Group 27"/>
              <p:cNvGrpSpPr>
                <a:grpSpLocks/>
              </p:cNvGrpSpPr>
              <p:nvPr/>
            </p:nvGrpSpPr>
            <p:grpSpPr bwMode="auto">
              <a:xfrm>
                <a:off x="1674" y="1296"/>
                <a:ext cx="414" cy="207"/>
                <a:chOff x="912" y="1632"/>
                <a:chExt cx="414" cy="207"/>
              </a:xfrm>
            </p:grpSpPr>
            <p:grpSp>
              <p:nvGrpSpPr>
                <p:cNvPr id="22" name="Group 28"/>
                <p:cNvGrpSpPr>
                  <a:grpSpLocks/>
                </p:cNvGrpSpPr>
                <p:nvPr/>
              </p:nvGrpSpPr>
              <p:grpSpPr bwMode="auto">
                <a:xfrm>
                  <a:off x="912" y="1632"/>
                  <a:ext cx="207" cy="111"/>
                  <a:chOff x="912" y="1632"/>
                  <a:chExt cx="207" cy="111"/>
                </a:xfrm>
              </p:grpSpPr>
              <p:sp>
                <p:nvSpPr>
                  <p:cNvPr id="51" name="Arc 29"/>
                  <p:cNvSpPr>
                    <a:spLocks/>
                  </p:cNvSpPr>
                  <p:nvPr/>
                </p:nvSpPr>
                <p:spPr bwMode="auto">
                  <a:xfrm>
                    <a:off x="1008" y="1632"/>
                    <a:ext cx="111" cy="111"/>
                  </a:xfrm>
                  <a:custGeom>
                    <a:avLst/>
                    <a:gdLst>
                      <a:gd name="G0" fmla="+- 0 0 0"/>
                      <a:gd name="G1" fmla="+- 21600 0 0"/>
                      <a:gd name="G2" fmla="+- 21600 0 0"/>
                      <a:gd name="T0" fmla="*/ 0 w 21600"/>
                      <a:gd name="T1" fmla="*/ 0 h 21600"/>
                      <a:gd name="T2" fmla="*/ 21600 w 21600"/>
                      <a:gd name="T3" fmla="*/ 21600 h 21600"/>
                      <a:gd name="T4" fmla="*/ 0 w 21600"/>
                      <a:gd name="T5" fmla="*/ 21600 h 2160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21600" h="21600" fill="none" extrusionOk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</a:path>
                      <a:path w="21600" h="21600" stroke="0" extrusionOk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  <a:lnTo>
                          <a:pt x="0" y="21600"/>
                        </a:lnTo>
                        <a:close/>
                      </a:path>
                    </a:pathLst>
                  </a:custGeom>
                  <a:noFill/>
                  <a:ln w="1905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52" name="Arc 30"/>
                  <p:cNvSpPr>
                    <a:spLocks/>
                  </p:cNvSpPr>
                  <p:nvPr/>
                </p:nvSpPr>
                <p:spPr bwMode="auto">
                  <a:xfrm flipH="1">
                    <a:off x="912" y="1632"/>
                    <a:ext cx="111" cy="111"/>
                  </a:xfrm>
                  <a:custGeom>
                    <a:avLst/>
                    <a:gdLst>
                      <a:gd name="G0" fmla="+- 0 0 0"/>
                      <a:gd name="G1" fmla="+- 21600 0 0"/>
                      <a:gd name="G2" fmla="+- 21600 0 0"/>
                      <a:gd name="T0" fmla="*/ 0 w 21600"/>
                      <a:gd name="T1" fmla="*/ 0 h 21600"/>
                      <a:gd name="T2" fmla="*/ 21600 w 21600"/>
                      <a:gd name="T3" fmla="*/ 21600 h 21600"/>
                      <a:gd name="T4" fmla="*/ 0 w 21600"/>
                      <a:gd name="T5" fmla="*/ 21600 h 2160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21600" h="21600" fill="none" extrusionOk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</a:path>
                      <a:path w="21600" h="21600" stroke="0" extrusionOk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  <a:lnTo>
                          <a:pt x="0" y="21600"/>
                        </a:lnTo>
                        <a:close/>
                      </a:path>
                    </a:pathLst>
                  </a:custGeom>
                  <a:noFill/>
                  <a:ln w="1905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3" name="Group 31"/>
                <p:cNvGrpSpPr>
                  <a:grpSpLocks/>
                </p:cNvGrpSpPr>
                <p:nvPr/>
              </p:nvGrpSpPr>
              <p:grpSpPr bwMode="auto">
                <a:xfrm flipV="1">
                  <a:off x="1119" y="1728"/>
                  <a:ext cx="207" cy="111"/>
                  <a:chOff x="912" y="1632"/>
                  <a:chExt cx="207" cy="111"/>
                </a:xfrm>
              </p:grpSpPr>
              <p:sp>
                <p:nvSpPr>
                  <p:cNvPr id="49" name="Arc 32"/>
                  <p:cNvSpPr>
                    <a:spLocks/>
                  </p:cNvSpPr>
                  <p:nvPr/>
                </p:nvSpPr>
                <p:spPr bwMode="auto">
                  <a:xfrm>
                    <a:off x="1008" y="1632"/>
                    <a:ext cx="111" cy="111"/>
                  </a:xfrm>
                  <a:custGeom>
                    <a:avLst/>
                    <a:gdLst>
                      <a:gd name="G0" fmla="+- 0 0 0"/>
                      <a:gd name="G1" fmla="+- 21600 0 0"/>
                      <a:gd name="G2" fmla="+- 21600 0 0"/>
                      <a:gd name="T0" fmla="*/ 0 w 21600"/>
                      <a:gd name="T1" fmla="*/ 0 h 21600"/>
                      <a:gd name="T2" fmla="*/ 21600 w 21600"/>
                      <a:gd name="T3" fmla="*/ 21600 h 21600"/>
                      <a:gd name="T4" fmla="*/ 0 w 21600"/>
                      <a:gd name="T5" fmla="*/ 21600 h 2160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21600" h="21600" fill="none" extrusionOk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</a:path>
                      <a:path w="21600" h="21600" stroke="0" extrusionOk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  <a:lnTo>
                          <a:pt x="0" y="21600"/>
                        </a:lnTo>
                        <a:close/>
                      </a:path>
                    </a:pathLst>
                  </a:custGeom>
                  <a:noFill/>
                  <a:ln w="1905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50" name="Arc 33"/>
                  <p:cNvSpPr>
                    <a:spLocks/>
                  </p:cNvSpPr>
                  <p:nvPr/>
                </p:nvSpPr>
                <p:spPr bwMode="auto">
                  <a:xfrm flipH="1">
                    <a:off x="912" y="1632"/>
                    <a:ext cx="111" cy="111"/>
                  </a:xfrm>
                  <a:custGeom>
                    <a:avLst/>
                    <a:gdLst>
                      <a:gd name="G0" fmla="+- 0 0 0"/>
                      <a:gd name="G1" fmla="+- 21600 0 0"/>
                      <a:gd name="G2" fmla="+- 21600 0 0"/>
                      <a:gd name="T0" fmla="*/ 0 w 21600"/>
                      <a:gd name="T1" fmla="*/ 0 h 21600"/>
                      <a:gd name="T2" fmla="*/ 21600 w 21600"/>
                      <a:gd name="T3" fmla="*/ 21600 h 21600"/>
                      <a:gd name="T4" fmla="*/ 0 w 21600"/>
                      <a:gd name="T5" fmla="*/ 21600 h 2160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21600" h="21600" fill="none" extrusionOk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</a:path>
                      <a:path w="21600" h="21600" stroke="0" extrusionOk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  <a:lnTo>
                          <a:pt x="0" y="21600"/>
                        </a:lnTo>
                        <a:close/>
                      </a:path>
                    </a:pathLst>
                  </a:custGeom>
                  <a:noFill/>
                  <a:ln w="1905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</p:grpSp>
          <p:grpSp>
            <p:nvGrpSpPr>
              <p:cNvPr id="24" name="Group 34"/>
              <p:cNvGrpSpPr>
                <a:grpSpLocks/>
              </p:cNvGrpSpPr>
              <p:nvPr/>
            </p:nvGrpSpPr>
            <p:grpSpPr bwMode="auto">
              <a:xfrm>
                <a:off x="2088" y="1281"/>
                <a:ext cx="414" cy="207"/>
                <a:chOff x="912" y="1632"/>
                <a:chExt cx="414" cy="207"/>
              </a:xfrm>
            </p:grpSpPr>
            <p:grpSp>
              <p:nvGrpSpPr>
                <p:cNvPr id="29" name="Group 35"/>
                <p:cNvGrpSpPr>
                  <a:grpSpLocks/>
                </p:cNvGrpSpPr>
                <p:nvPr/>
              </p:nvGrpSpPr>
              <p:grpSpPr bwMode="auto">
                <a:xfrm>
                  <a:off x="912" y="1632"/>
                  <a:ext cx="207" cy="111"/>
                  <a:chOff x="912" y="1632"/>
                  <a:chExt cx="207" cy="111"/>
                </a:xfrm>
              </p:grpSpPr>
              <p:sp>
                <p:nvSpPr>
                  <p:cNvPr id="45" name="Arc 36"/>
                  <p:cNvSpPr>
                    <a:spLocks/>
                  </p:cNvSpPr>
                  <p:nvPr/>
                </p:nvSpPr>
                <p:spPr bwMode="auto">
                  <a:xfrm>
                    <a:off x="1008" y="1632"/>
                    <a:ext cx="111" cy="111"/>
                  </a:xfrm>
                  <a:custGeom>
                    <a:avLst/>
                    <a:gdLst>
                      <a:gd name="G0" fmla="+- 0 0 0"/>
                      <a:gd name="G1" fmla="+- 21600 0 0"/>
                      <a:gd name="G2" fmla="+- 21600 0 0"/>
                      <a:gd name="T0" fmla="*/ 0 w 21600"/>
                      <a:gd name="T1" fmla="*/ 0 h 21600"/>
                      <a:gd name="T2" fmla="*/ 21600 w 21600"/>
                      <a:gd name="T3" fmla="*/ 21600 h 21600"/>
                      <a:gd name="T4" fmla="*/ 0 w 21600"/>
                      <a:gd name="T5" fmla="*/ 21600 h 2160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21600" h="21600" fill="none" extrusionOk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</a:path>
                      <a:path w="21600" h="21600" stroke="0" extrusionOk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  <a:lnTo>
                          <a:pt x="0" y="21600"/>
                        </a:lnTo>
                        <a:close/>
                      </a:path>
                    </a:pathLst>
                  </a:custGeom>
                  <a:noFill/>
                  <a:ln w="1905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46" name="Arc 37"/>
                  <p:cNvSpPr>
                    <a:spLocks/>
                  </p:cNvSpPr>
                  <p:nvPr/>
                </p:nvSpPr>
                <p:spPr bwMode="auto">
                  <a:xfrm flipH="1">
                    <a:off x="912" y="1632"/>
                    <a:ext cx="111" cy="111"/>
                  </a:xfrm>
                  <a:custGeom>
                    <a:avLst/>
                    <a:gdLst>
                      <a:gd name="G0" fmla="+- 0 0 0"/>
                      <a:gd name="G1" fmla="+- 21600 0 0"/>
                      <a:gd name="G2" fmla="+- 21600 0 0"/>
                      <a:gd name="T0" fmla="*/ 0 w 21600"/>
                      <a:gd name="T1" fmla="*/ 0 h 21600"/>
                      <a:gd name="T2" fmla="*/ 21600 w 21600"/>
                      <a:gd name="T3" fmla="*/ 21600 h 21600"/>
                      <a:gd name="T4" fmla="*/ 0 w 21600"/>
                      <a:gd name="T5" fmla="*/ 21600 h 2160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21600" h="21600" fill="none" extrusionOk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</a:path>
                      <a:path w="21600" h="21600" stroke="0" extrusionOk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  <a:lnTo>
                          <a:pt x="0" y="21600"/>
                        </a:lnTo>
                        <a:close/>
                      </a:path>
                    </a:pathLst>
                  </a:custGeom>
                  <a:noFill/>
                  <a:ln w="1905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30" name="Group 38"/>
                <p:cNvGrpSpPr>
                  <a:grpSpLocks/>
                </p:cNvGrpSpPr>
                <p:nvPr/>
              </p:nvGrpSpPr>
              <p:grpSpPr bwMode="auto">
                <a:xfrm flipV="1">
                  <a:off x="1119" y="1728"/>
                  <a:ext cx="207" cy="111"/>
                  <a:chOff x="912" y="1632"/>
                  <a:chExt cx="207" cy="111"/>
                </a:xfrm>
              </p:grpSpPr>
              <p:sp>
                <p:nvSpPr>
                  <p:cNvPr id="43" name="Arc 39"/>
                  <p:cNvSpPr>
                    <a:spLocks/>
                  </p:cNvSpPr>
                  <p:nvPr/>
                </p:nvSpPr>
                <p:spPr bwMode="auto">
                  <a:xfrm>
                    <a:off x="1008" y="1632"/>
                    <a:ext cx="111" cy="111"/>
                  </a:xfrm>
                  <a:custGeom>
                    <a:avLst/>
                    <a:gdLst>
                      <a:gd name="G0" fmla="+- 0 0 0"/>
                      <a:gd name="G1" fmla="+- 21600 0 0"/>
                      <a:gd name="G2" fmla="+- 21600 0 0"/>
                      <a:gd name="T0" fmla="*/ 0 w 21600"/>
                      <a:gd name="T1" fmla="*/ 0 h 21600"/>
                      <a:gd name="T2" fmla="*/ 21600 w 21600"/>
                      <a:gd name="T3" fmla="*/ 21600 h 21600"/>
                      <a:gd name="T4" fmla="*/ 0 w 21600"/>
                      <a:gd name="T5" fmla="*/ 21600 h 2160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21600" h="21600" fill="none" extrusionOk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</a:path>
                      <a:path w="21600" h="21600" stroke="0" extrusionOk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  <a:lnTo>
                          <a:pt x="0" y="21600"/>
                        </a:lnTo>
                        <a:close/>
                      </a:path>
                    </a:pathLst>
                  </a:custGeom>
                  <a:noFill/>
                  <a:ln w="1905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44" name="Arc 40"/>
                  <p:cNvSpPr>
                    <a:spLocks/>
                  </p:cNvSpPr>
                  <p:nvPr/>
                </p:nvSpPr>
                <p:spPr bwMode="auto">
                  <a:xfrm flipH="1">
                    <a:off x="912" y="1632"/>
                    <a:ext cx="111" cy="111"/>
                  </a:xfrm>
                  <a:custGeom>
                    <a:avLst/>
                    <a:gdLst>
                      <a:gd name="G0" fmla="+- 0 0 0"/>
                      <a:gd name="G1" fmla="+- 21600 0 0"/>
                      <a:gd name="G2" fmla="+- 21600 0 0"/>
                      <a:gd name="T0" fmla="*/ 0 w 21600"/>
                      <a:gd name="T1" fmla="*/ 0 h 21600"/>
                      <a:gd name="T2" fmla="*/ 21600 w 21600"/>
                      <a:gd name="T3" fmla="*/ 21600 h 21600"/>
                      <a:gd name="T4" fmla="*/ 0 w 21600"/>
                      <a:gd name="T5" fmla="*/ 21600 h 2160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21600" h="21600" fill="none" extrusionOk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</a:path>
                      <a:path w="21600" h="21600" stroke="0" extrusionOk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  <a:lnTo>
                          <a:pt x="0" y="21600"/>
                        </a:lnTo>
                        <a:close/>
                      </a:path>
                    </a:pathLst>
                  </a:custGeom>
                  <a:noFill/>
                  <a:ln w="1905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</p:grpSp>
          <p:grpSp>
            <p:nvGrpSpPr>
              <p:cNvPr id="35" name="Group 41"/>
              <p:cNvGrpSpPr>
                <a:grpSpLocks/>
              </p:cNvGrpSpPr>
              <p:nvPr/>
            </p:nvGrpSpPr>
            <p:grpSpPr bwMode="auto">
              <a:xfrm>
                <a:off x="2502" y="1281"/>
                <a:ext cx="414" cy="207"/>
                <a:chOff x="912" y="1632"/>
                <a:chExt cx="414" cy="207"/>
              </a:xfrm>
            </p:grpSpPr>
            <p:grpSp>
              <p:nvGrpSpPr>
                <p:cNvPr id="36" name="Group 42"/>
                <p:cNvGrpSpPr>
                  <a:grpSpLocks/>
                </p:cNvGrpSpPr>
                <p:nvPr/>
              </p:nvGrpSpPr>
              <p:grpSpPr bwMode="auto">
                <a:xfrm>
                  <a:off x="912" y="1632"/>
                  <a:ext cx="207" cy="111"/>
                  <a:chOff x="912" y="1632"/>
                  <a:chExt cx="207" cy="111"/>
                </a:xfrm>
              </p:grpSpPr>
              <p:sp>
                <p:nvSpPr>
                  <p:cNvPr id="39" name="Arc 43"/>
                  <p:cNvSpPr>
                    <a:spLocks/>
                  </p:cNvSpPr>
                  <p:nvPr/>
                </p:nvSpPr>
                <p:spPr bwMode="auto">
                  <a:xfrm>
                    <a:off x="1008" y="1632"/>
                    <a:ext cx="111" cy="111"/>
                  </a:xfrm>
                  <a:custGeom>
                    <a:avLst/>
                    <a:gdLst>
                      <a:gd name="G0" fmla="+- 0 0 0"/>
                      <a:gd name="G1" fmla="+- 21600 0 0"/>
                      <a:gd name="G2" fmla="+- 21600 0 0"/>
                      <a:gd name="T0" fmla="*/ 0 w 21600"/>
                      <a:gd name="T1" fmla="*/ 0 h 21600"/>
                      <a:gd name="T2" fmla="*/ 21600 w 21600"/>
                      <a:gd name="T3" fmla="*/ 21600 h 21600"/>
                      <a:gd name="T4" fmla="*/ 0 w 21600"/>
                      <a:gd name="T5" fmla="*/ 21600 h 2160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21600" h="21600" fill="none" extrusionOk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</a:path>
                      <a:path w="21600" h="21600" stroke="0" extrusionOk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  <a:lnTo>
                          <a:pt x="0" y="21600"/>
                        </a:lnTo>
                        <a:close/>
                      </a:path>
                    </a:pathLst>
                  </a:custGeom>
                  <a:noFill/>
                  <a:ln w="1905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40" name="Arc 44"/>
                  <p:cNvSpPr>
                    <a:spLocks/>
                  </p:cNvSpPr>
                  <p:nvPr/>
                </p:nvSpPr>
                <p:spPr bwMode="auto">
                  <a:xfrm flipH="1">
                    <a:off x="912" y="1632"/>
                    <a:ext cx="111" cy="111"/>
                  </a:xfrm>
                  <a:custGeom>
                    <a:avLst/>
                    <a:gdLst>
                      <a:gd name="G0" fmla="+- 0 0 0"/>
                      <a:gd name="G1" fmla="+- 21600 0 0"/>
                      <a:gd name="G2" fmla="+- 21600 0 0"/>
                      <a:gd name="T0" fmla="*/ 0 w 21600"/>
                      <a:gd name="T1" fmla="*/ 0 h 21600"/>
                      <a:gd name="T2" fmla="*/ 21600 w 21600"/>
                      <a:gd name="T3" fmla="*/ 21600 h 21600"/>
                      <a:gd name="T4" fmla="*/ 0 w 21600"/>
                      <a:gd name="T5" fmla="*/ 21600 h 2160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21600" h="21600" fill="none" extrusionOk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</a:path>
                      <a:path w="21600" h="21600" stroke="0" extrusionOk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  <a:lnTo>
                          <a:pt x="0" y="21600"/>
                        </a:lnTo>
                        <a:close/>
                      </a:path>
                    </a:pathLst>
                  </a:custGeom>
                  <a:noFill/>
                  <a:ln w="1905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41" name="Group 45"/>
                <p:cNvGrpSpPr>
                  <a:grpSpLocks/>
                </p:cNvGrpSpPr>
                <p:nvPr/>
              </p:nvGrpSpPr>
              <p:grpSpPr bwMode="auto">
                <a:xfrm flipV="1">
                  <a:off x="1119" y="1728"/>
                  <a:ext cx="207" cy="111"/>
                  <a:chOff x="912" y="1632"/>
                  <a:chExt cx="207" cy="111"/>
                </a:xfrm>
              </p:grpSpPr>
              <p:sp>
                <p:nvSpPr>
                  <p:cNvPr id="37" name="Arc 46"/>
                  <p:cNvSpPr>
                    <a:spLocks/>
                  </p:cNvSpPr>
                  <p:nvPr/>
                </p:nvSpPr>
                <p:spPr bwMode="auto">
                  <a:xfrm>
                    <a:off x="1008" y="1632"/>
                    <a:ext cx="111" cy="111"/>
                  </a:xfrm>
                  <a:custGeom>
                    <a:avLst/>
                    <a:gdLst>
                      <a:gd name="G0" fmla="+- 0 0 0"/>
                      <a:gd name="G1" fmla="+- 21600 0 0"/>
                      <a:gd name="G2" fmla="+- 21600 0 0"/>
                      <a:gd name="T0" fmla="*/ 0 w 21600"/>
                      <a:gd name="T1" fmla="*/ 0 h 21600"/>
                      <a:gd name="T2" fmla="*/ 21600 w 21600"/>
                      <a:gd name="T3" fmla="*/ 21600 h 21600"/>
                      <a:gd name="T4" fmla="*/ 0 w 21600"/>
                      <a:gd name="T5" fmla="*/ 21600 h 2160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21600" h="21600" fill="none" extrusionOk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</a:path>
                      <a:path w="21600" h="21600" stroke="0" extrusionOk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  <a:lnTo>
                          <a:pt x="0" y="21600"/>
                        </a:lnTo>
                        <a:close/>
                      </a:path>
                    </a:pathLst>
                  </a:custGeom>
                  <a:noFill/>
                  <a:ln w="1905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38" name="Arc 47"/>
                  <p:cNvSpPr>
                    <a:spLocks/>
                  </p:cNvSpPr>
                  <p:nvPr/>
                </p:nvSpPr>
                <p:spPr bwMode="auto">
                  <a:xfrm flipH="1">
                    <a:off x="912" y="1632"/>
                    <a:ext cx="111" cy="111"/>
                  </a:xfrm>
                  <a:custGeom>
                    <a:avLst/>
                    <a:gdLst>
                      <a:gd name="G0" fmla="+- 0 0 0"/>
                      <a:gd name="G1" fmla="+- 21600 0 0"/>
                      <a:gd name="G2" fmla="+- 21600 0 0"/>
                      <a:gd name="T0" fmla="*/ 0 w 21600"/>
                      <a:gd name="T1" fmla="*/ 0 h 21600"/>
                      <a:gd name="T2" fmla="*/ 21600 w 21600"/>
                      <a:gd name="T3" fmla="*/ 21600 h 21600"/>
                      <a:gd name="T4" fmla="*/ 0 w 21600"/>
                      <a:gd name="T5" fmla="*/ 21600 h 2160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21600" h="21600" fill="none" extrusionOk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</a:path>
                      <a:path w="21600" h="21600" stroke="0" extrusionOk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  <a:lnTo>
                          <a:pt x="0" y="21600"/>
                        </a:lnTo>
                        <a:close/>
                      </a:path>
                    </a:pathLst>
                  </a:custGeom>
                  <a:noFill/>
                  <a:ln w="1905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</p:grpSp>
          <p:grpSp>
            <p:nvGrpSpPr>
              <p:cNvPr id="42" name="Group 48"/>
              <p:cNvGrpSpPr>
                <a:grpSpLocks/>
              </p:cNvGrpSpPr>
              <p:nvPr/>
            </p:nvGrpSpPr>
            <p:grpSpPr bwMode="auto">
              <a:xfrm>
                <a:off x="2916" y="1266"/>
                <a:ext cx="414" cy="207"/>
                <a:chOff x="912" y="1632"/>
                <a:chExt cx="414" cy="207"/>
              </a:xfrm>
            </p:grpSpPr>
            <p:grpSp>
              <p:nvGrpSpPr>
                <p:cNvPr id="47" name="Group 49"/>
                <p:cNvGrpSpPr>
                  <a:grpSpLocks/>
                </p:cNvGrpSpPr>
                <p:nvPr/>
              </p:nvGrpSpPr>
              <p:grpSpPr bwMode="auto">
                <a:xfrm>
                  <a:off x="912" y="1632"/>
                  <a:ext cx="207" cy="111"/>
                  <a:chOff x="912" y="1632"/>
                  <a:chExt cx="207" cy="111"/>
                </a:xfrm>
              </p:grpSpPr>
              <p:sp>
                <p:nvSpPr>
                  <p:cNvPr id="33" name="Arc 50"/>
                  <p:cNvSpPr>
                    <a:spLocks/>
                  </p:cNvSpPr>
                  <p:nvPr/>
                </p:nvSpPr>
                <p:spPr bwMode="auto">
                  <a:xfrm>
                    <a:off x="1008" y="1632"/>
                    <a:ext cx="111" cy="111"/>
                  </a:xfrm>
                  <a:custGeom>
                    <a:avLst/>
                    <a:gdLst>
                      <a:gd name="G0" fmla="+- 0 0 0"/>
                      <a:gd name="G1" fmla="+- 21600 0 0"/>
                      <a:gd name="G2" fmla="+- 21600 0 0"/>
                      <a:gd name="T0" fmla="*/ 0 w 21600"/>
                      <a:gd name="T1" fmla="*/ 0 h 21600"/>
                      <a:gd name="T2" fmla="*/ 21600 w 21600"/>
                      <a:gd name="T3" fmla="*/ 21600 h 21600"/>
                      <a:gd name="T4" fmla="*/ 0 w 21600"/>
                      <a:gd name="T5" fmla="*/ 21600 h 2160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21600" h="21600" fill="none" extrusionOk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</a:path>
                      <a:path w="21600" h="21600" stroke="0" extrusionOk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  <a:lnTo>
                          <a:pt x="0" y="21600"/>
                        </a:lnTo>
                        <a:close/>
                      </a:path>
                    </a:pathLst>
                  </a:custGeom>
                  <a:noFill/>
                  <a:ln w="1905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34" name="Arc 51"/>
                  <p:cNvSpPr>
                    <a:spLocks/>
                  </p:cNvSpPr>
                  <p:nvPr/>
                </p:nvSpPr>
                <p:spPr bwMode="auto">
                  <a:xfrm flipH="1">
                    <a:off x="912" y="1632"/>
                    <a:ext cx="111" cy="111"/>
                  </a:xfrm>
                  <a:custGeom>
                    <a:avLst/>
                    <a:gdLst>
                      <a:gd name="G0" fmla="+- 0 0 0"/>
                      <a:gd name="G1" fmla="+- 21600 0 0"/>
                      <a:gd name="G2" fmla="+- 21600 0 0"/>
                      <a:gd name="T0" fmla="*/ 0 w 21600"/>
                      <a:gd name="T1" fmla="*/ 0 h 21600"/>
                      <a:gd name="T2" fmla="*/ 21600 w 21600"/>
                      <a:gd name="T3" fmla="*/ 21600 h 21600"/>
                      <a:gd name="T4" fmla="*/ 0 w 21600"/>
                      <a:gd name="T5" fmla="*/ 21600 h 2160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21600" h="21600" fill="none" extrusionOk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</a:path>
                      <a:path w="21600" h="21600" stroke="0" extrusionOk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  <a:lnTo>
                          <a:pt x="0" y="21600"/>
                        </a:lnTo>
                        <a:close/>
                      </a:path>
                    </a:pathLst>
                  </a:custGeom>
                  <a:noFill/>
                  <a:ln w="1905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48" name="Group 52"/>
                <p:cNvGrpSpPr>
                  <a:grpSpLocks/>
                </p:cNvGrpSpPr>
                <p:nvPr/>
              </p:nvGrpSpPr>
              <p:grpSpPr bwMode="auto">
                <a:xfrm flipV="1">
                  <a:off x="1119" y="1728"/>
                  <a:ext cx="207" cy="111"/>
                  <a:chOff x="912" y="1632"/>
                  <a:chExt cx="207" cy="111"/>
                </a:xfrm>
              </p:grpSpPr>
              <p:sp>
                <p:nvSpPr>
                  <p:cNvPr id="31" name="Arc 53"/>
                  <p:cNvSpPr>
                    <a:spLocks/>
                  </p:cNvSpPr>
                  <p:nvPr/>
                </p:nvSpPr>
                <p:spPr bwMode="auto">
                  <a:xfrm>
                    <a:off x="1008" y="1632"/>
                    <a:ext cx="111" cy="111"/>
                  </a:xfrm>
                  <a:custGeom>
                    <a:avLst/>
                    <a:gdLst>
                      <a:gd name="G0" fmla="+- 0 0 0"/>
                      <a:gd name="G1" fmla="+- 21600 0 0"/>
                      <a:gd name="G2" fmla="+- 21600 0 0"/>
                      <a:gd name="T0" fmla="*/ 0 w 21600"/>
                      <a:gd name="T1" fmla="*/ 0 h 21600"/>
                      <a:gd name="T2" fmla="*/ 21600 w 21600"/>
                      <a:gd name="T3" fmla="*/ 21600 h 21600"/>
                      <a:gd name="T4" fmla="*/ 0 w 21600"/>
                      <a:gd name="T5" fmla="*/ 21600 h 2160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21600" h="21600" fill="none" extrusionOk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</a:path>
                      <a:path w="21600" h="21600" stroke="0" extrusionOk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  <a:lnTo>
                          <a:pt x="0" y="21600"/>
                        </a:lnTo>
                        <a:close/>
                      </a:path>
                    </a:pathLst>
                  </a:custGeom>
                  <a:noFill/>
                  <a:ln w="1905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32" name="Arc 54"/>
                  <p:cNvSpPr>
                    <a:spLocks/>
                  </p:cNvSpPr>
                  <p:nvPr/>
                </p:nvSpPr>
                <p:spPr bwMode="auto">
                  <a:xfrm flipH="1">
                    <a:off x="912" y="1632"/>
                    <a:ext cx="111" cy="111"/>
                  </a:xfrm>
                  <a:custGeom>
                    <a:avLst/>
                    <a:gdLst>
                      <a:gd name="G0" fmla="+- 0 0 0"/>
                      <a:gd name="G1" fmla="+- 21600 0 0"/>
                      <a:gd name="G2" fmla="+- 21600 0 0"/>
                      <a:gd name="T0" fmla="*/ 0 w 21600"/>
                      <a:gd name="T1" fmla="*/ 0 h 21600"/>
                      <a:gd name="T2" fmla="*/ 21600 w 21600"/>
                      <a:gd name="T3" fmla="*/ 21600 h 21600"/>
                      <a:gd name="T4" fmla="*/ 0 w 21600"/>
                      <a:gd name="T5" fmla="*/ 21600 h 2160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21600" h="21600" fill="none" extrusionOk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</a:path>
                      <a:path w="21600" h="21600" stroke="0" extrusionOk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  <a:lnTo>
                          <a:pt x="0" y="21600"/>
                        </a:lnTo>
                        <a:close/>
                      </a:path>
                    </a:pathLst>
                  </a:custGeom>
                  <a:noFill/>
                  <a:ln w="1905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</p:grpSp>
          <p:grpSp>
            <p:nvGrpSpPr>
              <p:cNvPr id="53" name="Group 55"/>
              <p:cNvGrpSpPr>
                <a:grpSpLocks/>
              </p:cNvGrpSpPr>
              <p:nvPr/>
            </p:nvGrpSpPr>
            <p:grpSpPr bwMode="auto">
              <a:xfrm>
                <a:off x="3330" y="1266"/>
                <a:ext cx="414" cy="207"/>
                <a:chOff x="912" y="1632"/>
                <a:chExt cx="414" cy="207"/>
              </a:xfrm>
            </p:grpSpPr>
            <p:grpSp>
              <p:nvGrpSpPr>
                <p:cNvPr id="54" name="Group 56"/>
                <p:cNvGrpSpPr>
                  <a:grpSpLocks/>
                </p:cNvGrpSpPr>
                <p:nvPr/>
              </p:nvGrpSpPr>
              <p:grpSpPr bwMode="auto">
                <a:xfrm>
                  <a:off x="912" y="1632"/>
                  <a:ext cx="207" cy="111"/>
                  <a:chOff x="912" y="1632"/>
                  <a:chExt cx="207" cy="111"/>
                </a:xfrm>
              </p:grpSpPr>
              <p:sp>
                <p:nvSpPr>
                  <p:cNvPr id="27" name="Arc 57"/>
                  <p:cNvSpPr>
                    <a:spLocks/>
                  </p:cNvSpPr>
                  <p:nvPr/>
                </p:nvSpPr>
                <p:spPr bwMode="auto">
                  <a:xfrm>
                    <a:off x="1008" y="1632"/>
                    <a:ext cx="111" cy="111"/>
                  </a:xfrm>
                  <a:custGeom>
                    <a:avLst/>
                    <a:gdLst>
                      <a:gd name="G0" fmla="+- 0 0 0"/>
                      <a:gd name="G1" fmla="+- 21600 0 0"/>
                      <a:gd name="G2" fmla="+- 21600 0 0"/>
                      <a:gd name="T0" fmla="*/ 0 w 21600"/>
                      <a:gd name="T1" fmla="*/ 0 h 21600"/>
                      <a:gd name="T2" fmla="*/ 21600 w 21600"/>
                      <a:gd name="T3" fmla="*/ 21600 h 21600"/>
                      <a:gd name="T4" fmla="*/ 0 w 21600"/>
                      <a:gd name="T5" fmla="*/ 21600 h 2160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21600" h="21600" fill="none" extrusionOk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</a:path>
                      <a:path w="21600" h="21600" stroke="0" extrusionOk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  <a:lnTo>
                          <a:pt x="0" y="21600"/>
                        </a:lnTo>
                        <a:close/>
                      </a:path>
                    </a:pathLst>
                  </a:custGeom>
                  <a:noFill/>
                  <a:ln w="1905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8" name="Arc 58"/>
                  <p:cNvSpPr>
                    <a:spLocks/>
                  </p:cNvSpPr>
                  <p:nvPr/>
                </p:nvSpPr>
                <p:spPr bwMode="auto">
                  <a:xfrm flipH="1">
                    <a:off x="912" y="1632"/>
                    <a:ext cx="111" cy="111"/>
                  </a:xfrm>
                  <a:custGeom>
                    <a:avLst/>
                    <a:gdLst>
                      <a:gd name="G0" fmla="+- 0 0 0"/>
                      <a:gd name="G1" fmla="+- 21600 0 0"/>
                      <a:gd name="G2" fmla="+- 21600 0 0"/>
                      <a:gd name="T0" fmla="*/ 0 w 21600"/>
                      <a:gd name="T1" fmla="*/ 0 h 21600"/>
                      <a:gd name="T2" fmla="*/ 21600 w 21600"/>
                      <a:gd name="T3" fmla="*/ 21600 h 21600"/>
                      <a:gd name="T4" fmla="*/ 0 w 21600"/>
                      <a:gd name="T5" fmla="*/ 21600 h 2160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21600" h="21600" fill="none" extrusionOk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</a:path>
                      <a:path w="21600" h="21600" stroke="0" extrusionOk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  <a:lnTo>
                          <a:pt x="0" y="21600"/>
                        </a:lnTo>
                        <a:close/>
                      </a:path>
                    </a:pathLst>
                  </a:custGeom>
                  <a:noFill/>
                  <a:ln w="1905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59" name="Group 59"/>
                <p:cNvGrpSpPr>
                  <a:grpSpLocks/>
                </p:cNvGrpSpPr>
                <p:nvPr/>
              </p:nvGrpSpPr>
              <p:grpSpPr bwMode="auto">
                <a:xfrm flipV="1">
                  <a:off x="1119" y="1728"/>
                  <a:ext cx="207" cy="111"/>
                  <a:chOff x="912" y="1632"/>
                  <a:chExt cx="207" cy="111"/>
                </a:xfrm>
              </p:grpSpPr>
              <p:sp>
                <p:nvSpPr>
                  <p:cNvPr id="25" name="Arc 60"/>
                  <p:cNvSpPr>
                    <a:spLocks/>
                  </p:cNvSpPr>
                  <p:nvPr/>
                </p:nvSpPr>
                <p:spPr bwMode="auto">
                  <a:xfrm>
                    <a:off x="1008" y="1632"/>
                    <a:ext cx="111" cy="111"/>
                  </a:xfrm>
                  <a:custGeom>
                    <a:avLst/>
                    <a:gdLst>
                      <a:gd name="G0" fmla="+- 0 0 0"/>
                      <a:gd name="G1" fmla="+- 21600 0 0"/>
                      <a:gd name="G2" fmla="+- 21600 0 0"/>
                      <a:gd name="T0" fmla="*/ 0 w 21600"/>
                      <a:gd name="T1" fmla="*/ 0 h 21600"/>
                      <a:gd name="T2" fmla="*/ 21600 w 21600"/>
                      <a:gd name="T3" fmla="*/ 21600 h 21600"/>
                      <a:gd name="T4" fmla="*/ 0 w 21600"/>
                      <a:gd name="T5" fmla="*/ 21600 h 2160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21600" h="21600" fill="none" extrusionOk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</a:path>
                      <a:path w="21600" h="21600" stroke="0" extrusionOk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  <a:lnTo>
                          <a:pt x="0" y="21600"/>
                        </a:lnTo>
                        <a:close/>
                      </a:path>
                    </a:pathLst>
                  </a:custGeom>
                  <a:noFill/>
                  <a:ln w="1905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6" name="Arc 61"/>
                  <p:cNvSpPr>
                    <a:spLocks/>
                  </p:cNvSpPr>
                  <p:nvPr/>
                </p:nvSpPr>
                <p:spPr bwMode="auto">
                  <a:xfrm flipH="1">
                    <a:off x="912" y="1632"/>
                    <a:ext cx="111" cy="111"/>
                  </a:xfrm>
                  <a:custGeom>
                    <a:avLst/>
                    <a:gdLst>
                      <a:gd name="G0" fmla="+- 0 0 0"/>
                      <a:gd name="G1" fmla="+- 21600 0 0"/>
                      <a:gd name="G2" fmla="+- 21600 0 0"/>
                      <a:gd name="T0" fmla="*/ 0 w 21600"/>
                      <a:gd name="T1" fmla="*/ 0 h 21600"/>
                      <a:gd name="T2" fmla="*/ 21600 w 21600"/>
                      <a:gd name="T3" fmla="*/ 21600 h 21600"/>
                      <a:gd name="T4" fmla="*/ 0 w 21600"/>
                      <a:gd name="T5" fmla="*/ 21600 h 2160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21600" h="21600" fill="none" extrusionOk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</a:path>
                      <a:path w="21600" h="21600" stroke="0" extrusionOk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  <a:lnTo>
                          <a:pt x="0" y="21600"/>
                        </a:lnTo>
                        <a:close/>
                      </a:path>
                    </a:pathLst>
                  </a:custGeom>
                  <a:noFill/>
                  <a:ln w="1905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</p:grpSp>
        </p:grpSp>
        <p:sp>
          <p:nvSpPr>
            <p:cNvPr id="14" name="AutoShape 62"/>
            <p:cNvSpPr>
              <a:spLocks noChangeArrowheads="1"/>
            </p:cNvSpPr>
            <p:nvPr/>
          </p:nvSpPr>
          <p:spPr bwMode="auto">
            <a:xfrm rot="5400000">
              <a:off x="1023" y="2674"/>
              <a:ext cx="87" cy="179"/>
            </a:xfrm>
            <a:prstGeom prst="triangle">
              <a:avLst>
                <a:gd name="adj" fmla="val 50000"/>
              </a:avLst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71" name="AutoShape 63"/>
          <p:cNvSpPr>
            <a:spLocks noChangeArrowheads="1"/>
          </p:cNvSpPr>
          <p:nvPr/>
        </p:nvSpPr>
        <p:spPr bwMode="auto">
          <a:xfrm rot="991922">
            <a:off x="2140985" y="5678488"/>
            <a:ext cx="560388" cy="522287"/>
          </a:xfrm>
          <a:prstGeom prst="rightArrow">
            <a:avLst>
              <a:gd name="adj1" fmla="val 50000"/>
              <a:gd name="adj2" fmla="val 26824"/>
            </a:avLst>
          </a:prstGeom>
          <a:solidFill>
            <a:srgbClr val="0080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2" name="Line 64"/>
          <p:cNvSpPr>
            <a:spLocks noChangeShapeType="1"/>
          </p:cNvSpPr>
          <p:nvPr/>
        </p:nvSpPr>
        <p:spPr bwMode="auto">
          <a:xfrm>
            <a:off x="1658385" y="5688013"/>
            <a:ext cx="708025" cy="236537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stealth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3" name="Line 65"/>
          <p:cNvSpPr>
            <a:spLocks noChangeShapeType="1"/>
          </p:cNvSpPr>
          <p:nvPr/>
        </p:nvSpPr>
        <p:spPr bwMode="auto">
          <a:xfrm>
            <a:off x="2720423" y="5915025"/>
            <a:ext cx="709612" cy="157163"/>
          </a:xfrm>
          <a:prstGeom prst="line">
            <a:avLst/>
          </a:prstGeom>
          <a:noFill/>
          <a:ln w="9525">
            <a:solidFill>
              <a:srgbClr val="0000CC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4" name="Line 66"/>
          <p:cNvSpPr>
            <a:spLocks noChangeShapeType="1"/>
          </p:cNvSpPr>
          <p:nvPr/>
        </p:nvSpPr>
        <p:spPr bwMode="auto">
          <a:xfrm>
            <a:off x="2741060" y="6092825"/>
            <a:ext cx="777875" cy="225425"/>
          </a:xfrm>
          <a:prstGeom prst="line">
            <a:avLst/>
          </a:prstGeom>
          <a:noFill/>
          <a:ln w="9525">
            <a:solidFill>
              <a:srgbClr val="0000CC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5" name="Line 67"/>
          <p:cNvSpPr>
            <a:spLocks noChangeShapeType="1"/>
          </p:cNvSpPr>
          <p:nvPr/>
        </p:nvSpPr>
        <p:spPr bwMode="auto">
          <a:xfrm>
            <a:off x="2642635" y="6180138"/>
            <a:ext cx="492125" cy="295275"/>
          </a:xfrm>
          <a:prstGeom prst="line">
            <a:avLst/>
          </a:prstGeom>
          <a:noFill/>
          <a:ln w="9525">
            <a:solidFill>
              <a:srgbClr val="0000CC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6" name="Text Box 68"/>
          <p:cNvSpPr txBox="1">
            <a:spLocks noChangeArrowheads="1"/>
          </p:cNvSpPr>
          <p:nvPr/>
        </p:nvSpPr>
        <p:spPr bwMode="auto">
          <a:xfrm>
            <a:off x="222250" y="5543550"/>
            <a:ext cx="51276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kumimoji="0" lang="en-US" sz="2400" dirty="0">
                <a:solidFill>
                  <a:schemeClr val="tx1"/>
                </a:solidFill>
                <a:latin typeface="Symbol" pitchFamily="18" charset="2"/>
              </a:rPr>
              <a:t>g</a:t>
            </a:r>
          </a:p>
        </p:txBody>
      </p:sp>
      <p:sp>
        <p:nvSpPr>
          <p:cNvPr id="77" name="Text Box 69"/>
          <p:cNvSpPr txBox="1">
            <a:spLocks noChangeArrowheads="1"/>
          </p:cNvSpPr>
          <p:nvPr/>
        </p:nvSpPr>
        <p:spPr bwMode="auto">
          <a:xfrm>
            <a:off x="2667000" y="5486400"/>
            <a:ext cx="10731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kumimoji="0" lang="en-US" sz="2000" dirty="0" smtClean="0">
                <a:solidFill>
                  <a:srgbClr val="0000CC"/>
                </a:solidFill>
                <a:latin typeface="+mj-lt"/>
              </a:rPr>
              <a:t>hadrons</a:t>
            </a:r>
            <a:endParaRPr kumimoji="0" lang="en-US" sz="2000" dirty="0">
              <a:solidFill>
                <a:srgbClr val="0000CC"/>
              </a:solidFill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2"/>
          <a:srcRect l="3125" t="30487" r="29688" b="9892"/>
          <a:stretch>
            <a:fillRect/>
          </a:stretch>
        </p:blipFill>
        <p:spPr bwMode="auto">
          <a:xfrm>
            <a:off x="1756893" y="3611548"/>
            <a:ext cx="4186707" cy="2677671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Measuring the Properties of the QGP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0" lang="en-US" smtClean="0"/>
              <a:t>Stefan Bathe for PHENIX, QM2011</a:t>
            </a:r>
            <a:endParaRPr kumimoji="0"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F0C94032-CD4C-4C25-B0C2-CEC720522D92}" type="slidenum">
              <a:rPr kumimoji="0" lang="en-US" smtClean="0"/>
              <a:pPr/>
              <a:t>39</a:t>
            </a:fld>
            <a:endParaRPr kumimoji="0" lang="en-US" dirty="0">
              <a:solidFill>
                <a:srgbClr val="FFFFFF"/>
              </a:solidFill>
            </a:endParaRPr>
          </a:p>
        </p:txBody>
      </p:sp>
      <p:grpSp>
        <p:nvGrpSpPr>
          <p:cNvPr id="5" name="Group 57"/>
          <p:cNvGrpSpPr/>
          <p:nvPr/>
        </p:nvGrpSpPr>
        <p:grpSpPr>
          <a:xfrm>
            <a:off x="2286000" y="2362200"/>
            <a:ext cx="3581400" cy="228600"/>
            <a:chOff x="2819400" y="1905000"/>
            <a:chExt cx="3581400" cy="228600"/>
          </a:xfrm>
        </p:grpSpPr>
        <p:pic>
          <p:nvPicPr>
            <p:cNvPr id="59" name="Picture 4"/>
            <p:cNvPicPr>
              <a:picLocks noChangeAspect="1" noChangeArrowheads="1"/>
            </p:cNvPicPr>
            <p:nvPr/>
          </p:nvPicPr>
          <p:blipFill>
            <a:blip r:embed="rId2"/>
            <a:srcRect l="11685" t="33881" r="30842" b="61029"/>
            <a:stretch>
              <a:fillRect/>
            </a:stretch>
          </p:blipFill>
          <p:spPr bwMode="auto">
            <a:xfrm>
              <a:off x="2819400" y="1905000"/>
              <a:ext cx="3581400" cy="228600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</p:pic>
        <p:sp>
          <p:nvSpPr>
            <p:cNvPr id="60" name="Rectangle 59"/>
            <p:cNvSpPr/>
            <p:nvPr/>
          </p:nvSpPr>
          <p:spPr>
            <a:xfrm>
              <a:off x="2895600" y="1905000"/>
              <a:ext cx="152400" cy="228600"/>
            </a:xfrm>
            <a:prstGeom prst="rect">
              <a:avLst/>
            </a:prstGeom>
            <a:solidFill>
              <a:srgbClr val="FF993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Rectangle 60"/>
            <p:cNvSpPr/>
            <p:nvPr/>
          </p:nvSpPr>
          <p:spPr>
            <a:xfrm>
              <a:off x="2819400" y="1905000"/>
              <a:ext cx="45719" cy="2286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7" name="Group 61"/>
          <p:cNvGrpSpPr/>
          <p:nvPr/>
        </p:nvGrpSpPr>
        <p:grpSpPr>
          <a:xfrm>
            <a:off x="2286000" y="2590800"/>
            <a:ext cx="3581400" cy="228600"/>
            <a:chOff x="2819400" y="1905000"/>
            <a:chExt cx="3581400" cy="228600"/>
          </a:xfrm>
        </p:grpSpPr>
        <p:pic>
          <p:nvPicPr>
            <p:cNvPr id="63" name="Picture 4"/>
            <p:cNvPicPr>
              <a:picLocks noChangeAspect="1" noChangeArrowheads="1"/>
            </p:cNvPicPr>
            <p:nvPr/>
          </p:nvPicPr>
          <p:blipFill>
            <a:blip r:embed="rId2"/>
            <a:srcRect l="11685" t="33881" r="30842" b="61029"/>
            <a:stretch>
              <a:fillRect/>
            </a:stretch>
          </p:blipFill>
          <p:spPr bwMode="auto">
            <a:xfrm>
              <a:off x="2819400" y="1905000"/>
              <a:ext cx="3581400" cy="228600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</p:pic>
        <p:sp>
          <p:nvSpPr>
            <p:cNvPr id="64" name="Rectangle 63"/>
            <p:cNvSpPr/>
            <p:nvPr/>
          </p:nvSpPr>
          <p:spPr>
            <a:xfrm>
              <a:off x="2895600" y="1905000"/>
              <a:ext cx="152400" cy="228600"/>
            </a:xfrm>
            <a:prstGeom prst="rect">
              <a:avLst/>
            </a:prstGeom>
            <a:solidFill>
              <a:srgbClr val="FF993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Rectangle 64"/>
            <p:cNvSpPr/>
            <p:nvPr/>
          </p:nvSpPr>
          <p:spPr>
            <a:xfrm>
              <a:off x="2819400" y="1905000"/>
              <a:ext cx="45719" cy="2286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8" name="Group 65"/>
          <p:cNvGrpSpPr/>
          <p:nvPr/>
        </p:nvGrpSpPr>
        <p:grpSpPr>
          <a:xfrm>
            <a:off x="2286000" y="2819400"/>
            <a:ext cx="3581400" cy="228600"/>
            <a:chOff x="2819400" y="1905000"/>
            <a:chExt cx="3581400" cy="228600"/>
          </a:xfrm>
        </p:grpSpPr>
        <p:pic>
          <p:nvPicPr>
            <p:cNvPr id="67" name="Picture 4"/>
            <p:cNvPicPr>
              <a:picLocks noChangeAspect="1" noChangeArrowheads="1"/>
            </p:cNvPicPr>
            <p:nvPr/>
          </p:nvPicPr>
          <p:blipFill>
            <a:blip r:embed="rId2"/>
            <a:srcRect l="11685" t="33881" r="30842" b="61029"/>
            <a:stretch>
              <a:fillRect/>
            </a:stretch>
          </p:blipFill>
          <p:spPr bwMode="auto">
            <a:xfrm>
              <a:off x="2819400" y="1905000"/>
              <a:ext cx="3581400" cy="228600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</p:pic>
        <p:sp>
          <p:nvSpPr>
            <p:cNvPr id="68" name="Rectangle 67"/>
            <p:cNvSpPr/>
            <p:nvPr/>
          </p:nvSpPr>
          <p:spPr>
            <a:xfrm>
              <a:off x="2895600" y="1905000"/>
              <a:ext cx="152400" cy="228600"/>
            </a:xfrm>
            <a:prstGeom prst="rect">
              <a:avLst/>
            </a:prstGeom>
            <a:solidFill>
              <a:srgbClr val="FF993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Rectangle 68"/>
            <p:cNvSpPr/>
            <p:nvPr/>
          </p:nvSpPr>
          <p:spPr>
            <a:xfrm>
              <a:off x="2819400" y="1905000"/>
              <a:ext cx="45719" cy="2286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9" name="Group 69"/>
          <p:cNvGrpSpPr/>
          <p:nvPr/>
        </p:nvGrpSpPr>
        <p:grpSpPr>
          <a:xfrm>
            <a:off x="2286000" y="3048000"/>
            <a:ext cx="3581400" cy="228600"/>
            <a:chOff x="2819400" y="1905000"/>
            <a:chExt cx="3581400" cy="228600"/>
          </a:xfrm>
        </p:grpSpPr>
        <p:pic>
          <p:nvPicPr>
            <p:cNvPr id="71" name="Picture 4"/>
            <p:cNvPicPr>
              <a:picLocks noChangeAspect="1" noChangeArrowheads="1"/>
            </p:cNvPicPr>
            <p:nvPr/>
          </p:nvPicPr>
          <p:blipFill>
            <a:blip r:embed="rId2"/>
            <a:srcRect l="11685" t="33881" r="30842" b="61029"/>
            <a:stretch>
              <a:fillRect/>
            </a:stretch>
          </p:blipFill>
          <p:spPr bwMode="auto">
            <a:xfrm>
              <a:off x="2819400" y="1905000"/>
              <a:ext cx="3581400" cy="228600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</p:pic>
        <p:sp>
          <p:nvSpPr>
            <p:cNvPr id="72" name="Rectangle 71"/>
            <p:cNvSpPr/>
            <p:nvPr/>
          </p:nvSpPr>
          <p:spPr>
            <a:xfrm>
              <a:off x="2895600" y="1905000"/>
              <a:ext cx="152400" cy="228600"/>
            </a:xfrm>
            <a:prstGeom prst="rect">
              <a:avLst/>
            </a:prstGeom>
            <a:solidFill>
              <a:srgbClr val="FF993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Rectangle 72"/>
            <p:cNvSpPr/>
            <p:nvPr/>
          </p:nvSpPr>
          <p:spPr>
            <a:xfrm>
              <a:off x="2819400" y="1905000"/>
              <a:ext cx="45719" cy="2286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0" name="Group 73"/>
          <p:cNvGrpSpPr/>
          <p:nvPr/>
        </p:nvGrpSpPr>
        <p:grpSpPr>
          <a:xfrm>
            <a:off x="2286000" y="3276600"/>
            <a:ext cx="3581400" cy="228600"/>
            <a:chOff x="2819400" y="1905000"/>
            <a:chExt cx="3581400" cy="228600"/>
          </a:xfrm>
        </p:grpSpPr>
        <p:pic>
          <p:nvPicPr>
            <p:cNvPr id="76" name="Picture 4"/>
            <p:cNvPicPr>
              <a:picLocks noChangeAspect="1" noChangeArrowheads="1"/>
            </p:cNvPicPr>
            <p:nvPr/>
          </p:nvPicPr>
          <p:blipFill>
            <a:blip r:embed="rId2"/>
            <a:srcRect l="11685" t="33881" r="30842" b="61029"/>
            <a:stretch>
              <a:fillRect/>
            </a:stretch>
          </p:blipFill>
          <p:spPr bwMode="auto">
            <a:xfrm>
              <a:off x="2819400" y="1905000"/>
              <a:ext cx="3581400" cy="228600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</p:pic>
        <p:sp>
          <p:nvSpPr>
            <p:cNvPr id="77" name="Rectangle 76"/>
            <p:cNvSpPr/>
            <p:nvPr/>
          </p:nvSpPr>
          <p:spPr>
            <a:xfrm>
              <a:off x="2895600" y="1905000"/>
              <a:ext cx="152400" cy="228600"/>
            </a:xfrm>
            <a:prstGeom prst="rect">
              <a:avLst/>
            </a:prstGeom>
            <a:solidFill>
              <a:srgbClr val="FF993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8" name="Rectangle 77"/>
            <p:cNvSpPr/>
            <p:nvPr/>
          </p:nvSpPr>
          <p:spPr>
            <a:xfrm>
              <a:off x="2819400" y="1905000"/>
              <a:ext cx="45719" cy="2286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1" name="Group 78"/>
          <p:cNvGrpSpPr/>
          <p:nvPr/>
        </p:nvGrpSpPr>
        <p:grpSpPr>
          <a:xfrm>
            <a:off x="2286000" y="3505200"/>
            <a:ext cx="3581400" cy="228600"/>
            <a:chOff x="2819400" y="1905000"/>
            <a:chExt cx="3581400" cy="228600"/>
          </a:xfrm>
        </p:grpSpPr>
        <p:pic>
          <p:nvPicPr>
            <p:cNvPr id="80" name="Picture 4"/>
            <p:cNvPicPr>
              <a:picLocks noChangeAspect="1" noChangeArrowheads="1"/>
            </p:cNvPicPr>
            <p:nvPr/>
          </p:nvPicPr>
          <p:blipFill>
            <a:blip r:embed="rId2"/>
            <a:srcRect l="11685" t="33881" r="30842" b="61029"/>
            <a:stretch>
              <a:fillRect/>
            </a:stretch>
          </p:blipFill>
          <p:spPr bwMode="auto">
            <a:xfrm>
              <a:off x="2819400" y="1905000"/>
              <a:ext cx="3581400" cy="228600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</p:pic>
        <p:sp>
          <p:nvSpPr>
            <p:cNvPr id="81" name="Rectangle 80"/>
            <p:cNvSpPr/>
            <p:nvPr/>
          </p:nvSpPr>
          <p:spPr>
            <a:xfrm>
              <a:off x="2895600" y="1905000"/>
              <a:ext cx="152400" cy="228600"/>
            </a:xfrm>
            <a:prstGeom prst="rect">
              <a:avLst/>
            </a:prstGeom>
            <a:solidFill>
              <a:srgbClr val="FF993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2" name="Rectangle 81"/>
            <p:cNvSpPr/>
            <p:nvPr/>
          </p:nvSpPr>
          <p:spPr>
            <a:xfrm>
              <a:off x="2819400" y="1905000"/>
              <a:ext cx="45719" cy="2286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cxnSp>
        <p:nvCxnSpPr>
          <p:cNvPr id="86" name="Straight Arrow Connector 85"/>
          <p:cNvCxnSpPr>
            <a:endCxn id="64" idx="0"/>
          </p:cNvCxnSpPr>
          <p:nvPr/>
        </p:nvCxnSpPr>
        <p:spPr>
          <a:xfrm>
            <a:off x="1143000" y="2438400"/>
            <a:ext cx="1295400" cy="152400"/>
          </a:xfrm>
          <a:prstGeom prst="straightConnector1">
            <a:avLst/>
          </a:prstGeom>
          <a:ln w="254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7" name="TextBox 86"/>
          <p:cNvSpPr txBox="1"/>
          <p:nvPr/>
        </p:nvSpPr>
        <p:spPr>
          <a:xfrm>
            <a:off x="195305" y="2133600"/>
            <a:ext cx="947695" cy="461665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2400" i="1" dirty="0" smtClean="0">
                <a:solidFill>
                  <a:srgbClr val="C00000"/>
                </a:solidFill>
                <a:sym typeface="Symbol"/>
              </a:rPr>
              <a:t> </a:t>
            </a:r>
            <a:r>
              <a:rPr lang="en-US" sz="2400" dirty="0" smtClean="0">
                <a:solidFill>
                  <a:srgbClr val="C00000"/>
                </a:solidFill>
                <a:sym typeface="Symbol"/>
              </a:rPr>
              <a:t>~ 0</a:t>
            </a:r>
            <a:endParaRPr lang="en-US" sz="2400" dirty="0">
              <a:solidFill>
                <a:srgbClr val="C00000"/>
              </a:solidFill>
            </a:endParaRPr>
          </a:p>
        </p:txBody>
      </p:sp>
      <p:sp>
        <p:nvSpPr>
          <p:cNvPr id="90" name="TextBox 89"/>
          <p:cNvSpPr txBox="1"/>
          <p:nvPr/>
        </p:nvSpPr>
        <p:spPr>
          <a:xfrm>
            <a:off x="6400800" y="3195935"/>
            <a:ext cx="2333588" cy="461665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2400" dirty="0" err="1" smtClean="0">
                <a:solidFill>
                  <a:schemeClr val="accent3"/>
                </a:solidFill>
              </a:rPr>
              <a:t>d</a:t>
            </a:r>
            <a:r>
              <a:rPr lang="en-US" sz="2400" i="1" dirty="0" err="1" smtClean="0">
                <a:solidFill>
                  <a:schemeClr val="accent3"/>
                </a:solidFill>
              </a:rPr>
              <a:t>E</a:t>
            </a:r>
            <a:r>
              <a:rPr lang="en-US" sz="2400" dirty="0" smtClean="0">
                <a:solidFill>
                  <a:schemeClr val="accent3"/>
                </a:solidFill>
              </a:rPr>
              <a:t>/</a:t>
            </a:r>
            <a:r>
              <a:rPr lang="en-US" sz="2400" dirty="0" err="1" smtClean="0">
                <a:solidFill>
                  <a:schemeClr val="accent3"/>
                </a:solidFill>
              </a:rPr>
              <a:t>d</a:t>
            </a:r>
            <a:r>
              <a:rPr lang="en-US" sz="2400" i="1" dirty="0" err="1" smtClean="0">
                <a:solidFill>
                  <a:schemeClr val="accent3"/>
                </a:solidFill>
              </a:rPr>
              <a:t>x</a:t>
            </a:r>
            <a:r>
              <a:rPr lang="en-US" sz="2400" i="1" dirty="0" smtClean="0">
                <a:solidFill>
                  <a:schemeClr val="accent3"/>
                </a:solidFill>
              </a:rPr>
              <a:t> </a:t>
            </a:r>
            <a:r>
              <a:rPr lang="en-US" sz="2400" dirty="0" smtClean="0">
                <a:solidFill>
                  <a:schemeClr val="accent3"/>
                </a:solidFill>
                <a:sym typeface="Wingdings" pitchFamily="2" charset="2"/>
              </a:rPr>
              <a:t></a:t>
            </a:r>
            <a:r>
              <a:rPr lang="en-US" sz="2400" i="1" dirty="0" smtClean="0">
                <a:solidFill>
                  <a:schemeClr val="accent3"/>
                </a:solidFill>
                <a:sym typeface="Wingdings" pitchFamily="2" charset="2"/>
              </a:rPr>
              <a:t> l</a:t>
            </a:r>
            <a:r>
              <a:rPr lang="en-US" sz="2400" baseline="30000" dirty="0" smtClean="0">
                <a:solidFill>
                  <a:schemeClr val="accent3"/>
                </a:solidFill>
                <a:sym typeface="Wingdings" pitchFamily="2" charset="2"/>
              </a:rPr>
              <a:t>3</a:t>
            </a:r>
            <a:r>
              <a:rPr lang="en-US" sz="2400" i="1" dirty="0" smtClean="0">
                <a:solidFill>
                  <a:schemeClr val="accent3"/>
                </a:solidFill>
              </a:rPr>
              <a:t> </a:t>
            </a:r>
            <a:endParaRPr lang="en-US" sz="2400" dirty="0"/>
          </a:p>
        </p:txBody>
      </p:sp>
      <p:cxnSp>
        <p:nvCxnSpPr>
          <p:cNvPr id="91" name="Straight Arrow Connector 90"/>
          <p:cNvCxnSpPr/>
          <p:nvPr/>
        </p:nvCxnSpPr>
        <p:spPr>
          <a:xfrm rot="10800000">
            <a:off x="2863528" y="2286000"/>
            <a:ext cx="1371598" cy="1588"/>
          </a:xfrm>
          <a:prstGeom prst="straightConnector1">
            <a:avLst/>
          </a:prstGeom>
          <a:ln w="25400">
            <a:solidFill>
              <a:schemeClr val="accent3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5" name="Straight Arrow Connector 94"/>
          <p:cNvCxnSpPr>
            <a:endCxn id="68" idx="2"/>
          </p:cNvCxnSpPr>
          <p:nvPr/>
        </p:nvCxnSpPr>
        <p:spPr>
          <a:xfrm flipV="1">
            <a:off x="1143000" y="3048000"/>
            <a:ext cx="1295400" cy="381000"/>
          </a:xfrm>
          <a:prstGeom prst="straightConnector1">
            <a:avLst/>
          </a:prstGeom>
          <a:ln w="254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6" name="Straight Arrow Connector 95"/>
          <p:cNvCxnSpPr>
            <a:endCxn id="68" idx="0"/>
          </p:cNvCxnSpPr>
          <p:nvPr/>
        </p:nvCxnSpPr>
        <p:spPr>
          <a:xfrm>
            <a:off x="1143000" y="2819400"/>
            <a:ext cx="1295400" cy="1588"/>
          </a:xfrm>
          <a:prstGeom prst="straightConnector1">
            <a:avLst/>
          </a:prstGeom>
          <a:ln w="254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7" name="TextBox 96"/>
          <p:cNvSpPr txBox="1"/>
          <p:nvPr/>
        </p:nvSpPr>
        <p:spPr>
          <a:xfrm>
            <a:off x="199943" y="1534180"/>
            <a:ext cx="178125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Conditions</a:t>
            </a:r>
            <a:endParaRPr lang="en-US" sz="2800" dirty="0"/>
          </a:p>
        </p:txBody>
      </p:sp>
      <p:sp>
        <p:nvSpPr>
          <p:cNvPr id="98" name="TextBox 97"/>
          <p:cNvSpPr txBox="1"/>
          <p:nvPr/>
        </p:nvSpPr>
        <p:spPr>
          <a:xfrm>
            <a:off x="6308870" y="1534180"/>
            <a:ext cx="169213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Properties</a:t>
            </a:r>
            <a:endParaRPr lang="en-US" sz="2800" dirty="0"/>
          </a:p>
        </p:txBody>
      </p:sp>
      <p:sp>
        <p:nvSpPr>
          <p:cNvPr id="99" name="Right Arrow 98"/>
          <p:cNvSpPr/>
          <p:nvPr/>
        </p:nvSpPr>
        <p:spPr>
          <a:xfrm>
            <a:off x="2133600" y="1676400"/>
            <a:ext cx="4038600" cy="228600"/>
          </a:xfrm>
          <a:prstGeom prst="rightArrow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0" name="Picture 4"/>
          <p:cNvPicPr>
            <a:picLocks noChangeAspect="1" noChangeArrowheads="1"/>
          </p:cNvPicPr>
          <p:nvPr/>
        </p:nvPicPr>
        <p:blipFill>
          <a:blip r:embed="rId2"/>
          <a:srcRect l="11616" t="31512" r="30911" b="65094"/>
          <a:stretch>
            <a:fillRect/>
          </a:stretch>
        </p:blipFill>
        <p:spPr bwMode="auto">
          <a:xfrm>
            <a:off x="2286000" y="2209800"/>
            <a:ext cx="3581400" cy="1524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sp>
        <p:nvSpPr>
          <p:cNvPr id="84" name="Up Arrow 83"/>
          <p:cNvSpPr/>
          <p:nvPr/>
        </p:nvSpPr>
        <p:spPr>
          <a:xfrm>
            <a:off x="2438400" y="2286000"/>
            <a:ext cx="228600" cy="1143000"/>
          </a:xfrm>
          <a:prstGeom prst="upArrow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88" name="TextBox 87"/>
          <p:cNvSpPr txBox="1"/>
          <p:nvPr/>
        </p:nvSpPr>
        <p:spPr>
          <a:xfrm>
            <a:off x="6390235" y="2129135"/>
            <a:ext cx="2296566" cy="461665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chemeClr val="accent3"/>
                </a:solidFill>
              </a:rPr>
              <a:t>Screening length </a:t>
            </a:r>
            <a:endParaRPr lang="en-US" sz="2400" dirty="0" smtClean="0"/>
          </a:p>
        </p:txBody>
      </p:sp>
      <p:cxnSp>
        <p:nvCxnSpPr>
          <p:cNvPr id="101" name="Straight Arrow Connector 100"/>
          <p:cNvCxnSpPr/>
          <p:nvPr/>
        </p:nvCxnSpPr>
        <p:spPr>
          <a:xfrm rot="10800000" flipV="1">
            <a:off x="2667000" y="2362200"/>
            <a:ext cx="3657600" cy="228600"/>
          </a:xfrm>
          <a:prstGeom prst="straightConnector1">
            <a:avLst/>
          </a:prstGeom>
          <a:ln w="25400">
            <a:solidFill>
              <a:schemeClr val="accent3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1" name="Straight Arrow Connector 110"/>
          <p:cNvCxnSpPr>
            <a:endCxn id="72" idx="2"/>
          </p:cNvCxnSpPr>
          <p:nvPr/>
        </p:nvCxnSpPr>
        <p:spPr>
          <a:xfrm flipV="1">
            <a:off x="1143000" y="3276600"/>
            <a:ext cx="1295400" cy="1066800"/>
          </a:xfrm>
          <a:prstGeom prst="straightConnector1">
            <a:avLst/>
          </a:prstGeom>
          <a:ln w="254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2" name="Straight Arrow Connector 121"/>
          <p:cNvCxnSpPr/>
          <p:nvPr/>
        </p:nvCxnSpPr>
        <p:spPr>
          <a:xfrm rot="10800000">
            <a:off x="2667000" y="2819400"/>
            <a:ext cx="3657600" cy="2"/>
          </a:xfrm>
          <a:prstGeom prst="straightConnector1">
            <a:avLst/>
          </a:prstGeom>
          <a:ln w="25400">
            <a:solidFill>
              <a:schemeClr val="accent3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3" name="Straight Arrow Connector 122"/>
          <p:cNvCxnSpPr/>
          <p:nvPr/>
        </p:nvCxnSpPr>
        <p:spPr>
          <a:xfrm rot="10800000">
            <a:off x="2667000" y="3048000"/>
            <a:ext cx="3657600" cy="304800"/>
          </a:xfrm>
          <a:prstGeom prst="straightConnector1">
            <a:avLst/>
          </a:prstGeom>
          <a:ln w="25400">
            <a:solidFill>
              <a:schemeClr val="accent3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TextBox 51"/>
          <p:cNvSpPr txBox="1"/>
          <p:nvPr/>
        </p:nvSpPr>
        <p:spPr>
          <a:xfrm>
            <a:off x="169540" y="2662535"/>
            <a:ext cx="2116460" cy="430887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lvl="0"/>
            <a:r>
              <a:rPr lang="en-US" sz="2200" i="1" dirty="0" smtClean="0">
                <a:solidFill>
                  <a:srgbClr val="C00000"/>
                </a:solidFill>
              </a:rPr>
              <a:t>T</a:t>
            </a:r>
            <a:r>
              <a:rPr lang="en-US" sz="2200" i="1" baseline="-25000" dirty="0" smtClean="0">
                <a:solidFill>
                  <a:srgbClr val="C00000"/>
                </a:solidFill>
              </a:rPr>
              <a:t>i</a:t>
            </a:r>
            <a:r>
              <a:rPr lang="en-US" sz="2200" dirty="0" smtClean="0">
                <a:solidFill>
                  <a:srgbClr val="C00000"/>
                </a:solidFill>
              </a:rPr>
              <a:t> =300-600 </a:t>
            </a:r>
            <a:r>
              <a:rPr lang="en-US" sz="2200" dirty="0" err="1" smtClean="0">
                <a:solidFill>
                  <a:srgbClr val="C00000"/>
                </a:solidFill>
              </a:rPr>
              <a:t>MeV</a:t>
            </a:r>
            <a:endParaRPr lang="en-US" sz="2200" dirty="0">
              <a:solidFill>
                <a:srgbClr val="C00000"/>
              </a:solidFill>
            </a:endParaRPr>
          </a:p>
        </p:txBody>
      </p:sp>
      <p:sp>
        <p:nvSpPr>
          <p:cNvPr id="53" name="TextBox 52"/>
          <p:cNvSpPr txBox="1"/>
          <p:nvPr/>
        </p:nvSpPr>
        <p:spPr>
          <a:xfrm>
            <a:off x="6411645" y="2662535"/>
            <a:ext cx="2275155" cy="461665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2400" i="1" dirty="0" smtClean="0">
                <a:solidFill>
                  <a:schemeClr val="accent3"/>
                </a:solidFill>
                <a:sym typeface="Symbol"/>
              </a:rPr>
              <a:t></a:t>
            </a:r>
            <a:r>
              <a:rPr lang="en-US" sz="2400" dirty="0" smtClean="0">
                <a:solidFill>
                  <a:schemeClr val="accent3"/>
                </a:solidFill>
              </a:rPr>
              <a:t>/</a:t>
            </a:r>
            <a:r>
              <a:rPr lang="en-US" sz="2400" i="1" dirty="0" smtClean="0">
                <a:solidFill>
                  <a:schemeClr val="accent3"/>
                </a:solidFill>
              </a:rPr>
              <a:t>s</a:t>
            </a:r>
            <a:r>
              <a:rPr lang="en-US" sz="2400" dirty="0" smtClean="0">
                <a:solidFill>
                  <a:schemeClr val="accent3"/>
                </a:solidFill>
                <a:sym typeface="Wingdings" pitchFamily="2" charset="2"/>
              </a:rPr>
              <a:t>1/4</a:t>
            </a:r>
            <a:r>
              <a:rPr lang="en-US" sz="2400" dirty="0" smtClean="0">
                <a:solidFill>
                  <a:schemeClr val="accent3"/>
                </a:solidFill>
                <a:latin typeface="Symbol" pitchFamily="18" charset="2"/>
                <a:sym typeface="Wingdings" pitchFamily="2" charset="2"/>
              </a:rPr>
              <a:t>p</a:t>
            </a:r>
            <a:endParaRPr lang="en-US" sz="2400" dirty="0" smtClean="0">
              <a:latin typeface="Symbol" pitchFamily="18" charset="2"/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152400" y="4122003"/>
            <a:ext cx="1676400" cy="830997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C00000"/>
                </a:solidFill>
              </a:rPr>
              <a:t>Initial </a:t>
            </a:r>
            <a:r>
              <a:rPr lang="en-US" sz="2400" dirty="0" smtClean="0">
                <a:solidFill>
                  <a:srgbClr val="C00000"/>
                </a:solidFill>
              </a:rPr>
              <a:t>State</a:t>
            </a:r>
            <a:endParaRPr lang="en-US" sz="2400" dirty="0" smtClean="0">
              <a:solidFill>
                <a:srgbClr val="C00000"/>
              </a:solidFill>
            </a:endParaRPr>
          </a:p>
          <a:p>
            <a:r>
              <a:rPr lang="en-US" sz="2400" dirty="0" smtClean="0">
                <a:solidFill>
                  <a:srgbClr val="C00000"/>
                </a:solidFill>
                <a:sym typeface="Wingdings" pitchFamily="2" charset="2"/>
              </a:rPr>
              <a:t></a:t>
            </a:r>
            <a:r>
              <a:rPr lang="en-US" sz="2400" dirty="0" err="1" smtClean="0">
                <a:solidFill>
                  <a:srgbClr val="C00000"/>
                </a:solidFill>
                <a:sym typeface="Wingdings" pitchFamily="2" charset="2"/>
              </a:rPr>
              <a:t>Glauber</a:t>
            </a:r>
            <a:endParaRPr lang="en-US" sz="2400" dirty="0" smtClean="0">
              <a:solidFill>
                <a:srgbClr val="C00000"/>
              </a:solidFill>
            </a:endParaRPr>
          </a:p>
        </p:txBody>
      </p:sp>
      <p:sp>
        <p:nvSpPr>
          <p:cNvPr id="54" name="TextBox 53"/>
          <p:cNvSpPr txBox="1"/>
          <p:nvPr/>
        </p:nvSpPr>
        <p:spPr>
          <a:xfrm>
            <a:off x="152400" y="4343400"/>
            <a:ext cx="32733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C00000"/>
                </a:solidFill>
              </a:rPr>
              <a:t>?</a:t>
            </a:r>
            <a:endParaRPr lang="en-US" sz="2400" dirty="0">
              <a:solidFill>
                <a:srgbClr val="C00000"/>
              </a:solidFill>
            </a:endParaRPr>
          </a:p>
        </p:txBody>
      </p:sp>
      <p:sp>
        <p:nvSpPr>
          <p:cNvPr id="55" name="TextBox 54"/>
          <p:cNvSpPr txBox="1"/>
          <p:nvPr/>
        </p:nvSpPr>
        <p:spPr>
          <a:xfrm>
            <a:off x="6835466" y="2514600"/>
            <a:ext cx="32733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1B587C"/>
                </a:solidFill>
              </a:rPr>
              <a:t>?</a:t>
            </a:r>
            <a:endParaRPr lang="en-US" sz="2400" dirty="0">
              <a:solidFill>
                <a:srgbClr val="1B587C"/>
              </a:solidFill>
            </a:endParaRPr>
          </a:p>
        </p:txBody>
      </p:sp>
      <p:sp>
        <p:nvSpPr>
          <p:cNvPr id="56" name="TextBox 55"/>
          <p:cNvSpPr txBox="1"/>
          <p:nvPr/>
        </p:nvSpPr>
        <p:spPr>
          <a:xfrm>
            <a:off x="977576" y="3200400"/>
            <a:ext cx="1537024" cy="843308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220" dirty="0" smtClean="0">
                <a:solidFill>
                  <a:srgbClr val="C00000"/>
                </a:solidFill>
              </a:rPr>
              <a:t>n</a:t>
            </a:r>
            <a:r>
              <a:rPr lang="en-US" sz="1220" dirty="0" smtClean="0">
                <a:solidFill>
                  <a:srgbClr val="C00000"/>
                </a:solidFill>
              </a:rPr>
              <a:t>on-linear shadowing</a:t>
            </a:r>
          </a:p>
          <a:p>
            <a:pPr algn="ctr"/>
            <a:r>
              <a:rPr lang="en-US" sz="1220" dirty="0" smtClean="0">
                <a:solidFill>
                  <a:srgbClr val="C00000"/>
                </a:solidFill>
              </a:rPr>
              <a:t>low-</a:t>
            </a:r>
            <a:r>
              <a:rPr lang="en-US" sz="1220" i="1" dirty="0" smtClean="0">
                <a:solidFill>
                  <a:srgbClr val="C00000"/>
                </a:solidFill>
              </a:rPr>
              <a:t>x</a:t>
            </a:r>
            <a:r>
              <a:rPr lang="en-US" sz="1220" dirty="0" smtClean="0">
                <a:solidFill>
                  <a:srgbClr val="C00000"/>
                </a:solidFill>
              </a:rPr>
              <a:t> suppression</a:t>
            </a:r>
          </a:p>
          <a:p>
            <a:pPr algn="ctr"/>
            <a:r>
              <a:rPr lang="en-US" sz="1220" dirty="0" smtClean="0">
                <a:solidFill>
                  <a:srgbClr val="C00000"/>
                </a:solidFill>
              </a:rPr>
              <a:t>anti-shadowing?</a:t>
            </a:r>
            <a:endParaRPr lang="en-US" sz="1220" dirty="0" smtClean="0">
              <a:solidFill>
                <a:srgbClr val="C00000"/>
              </a:solidFill>
            </a:endParaRPr>
          </a:p>
        </p:txBody>
      </p:sp>
      <p:sp>
        <p:nvSpPr>
          <p:cNvPr id="57" name="TextBox 56"/>
          <p:cNvSpPr txBox="1"/>
          <p:nvPr/>
        </p:nvSpPr>
        <p:spPr>
          <a:xfrm>
            <a:off x="152400" y="3207603"/>
            <a:ext cx="1020857" cy="830997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C00000"/>
                </a:solidFill>
              </a:rPr>
              <a:t>CNM</a:t>
            </a:r>
          </a:p>
          <a:p>
            <a:r>
              <a:rPr lang="en-US" sz="2400" dirty="0" smtClean="0">
                <a:solidFill>
                  <a:srgbClr val="C00000"/>
                </a:solidFill>
              </a:rPr>
              <a:t>effects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2"/>
          <a:srcRect l="3125" t="30487" r="29688" b="9892"/>
          <a:stretch>
            <a:fillRect/>
          </a:stretch>
        </p:blipFill>
        <p:spPr bwMode="auto">
          <a:xfrm>
            <a:off x="1756893" y="3611548"/>
            <a:ext cx="4186707" cy="2677671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Measuring the Properties of the QGP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0" lang="en-US" smtClean="0"/>
              <a:t>Stefan Bathe for PHENIX, QM2011</a:t>
            </a:r>
            <a:endParaRPr kumimoji="0"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F0C94032-CD4C-4C25-B0C2-CEC720522D92}" type="slidenum">
              <a:rPr kumimoji="0" lang="en-US" smtClean="0"/>
              <a:pPr/>
              <a:t>4</a:t>
            </a:fld>
            <a:endParaRPr kumimoji="0" lang="en-US" dirty="0">
              <a:solidFill>
                <a:srgbClr val="FFFFFF"/>
              </a:solidFill>
            </a:endParaRPr>
          </a:p>
        </p:txBody>
      </p:sp>
      <p:grpSp>
        <p:nvGrpSpPr>
          <p:cNvPr id="5" name="Group 57"/>
          <p:cNvGrpSpPr/>
          <p:nvPr/>
        </p:nvGrpSpPr>
        <p:grpSpPr>
          <a:xfrm>
            <a:off x="2286000" y="2362200"/>
            <a:ext cx="3581400" cy="228600"/>
            <a:chOff x="2819400" y="1905000"/>
            <a:chExt cx="3581400" cy="228600"/>
          </a:xfrm>
        </p:grpSpPr>
        <p:pic>
          <p:nvPicPr>
            <p:cNvPr id="59" name="Picture 4"/>
            <p:cNvPicPr>
              <a:picLocks noChangeAspect="1" noChangeArrowheads="1"/>
            </p:cNvPicPr>
            <p:nvPr/>
          </p:nvPicPr>
          <p:blipFill>
            <a:blip r:embed="rId2"/>
            <a:srcRect l="11685" t="33881" r="30842" b="61029"/>
            <a:stretch>
              <a:fillRect/>
            </a:stretch>
          </p:blipFill>
          <p:spPr bwMode="auto">
            <a:xfrm>
              <a:off x="2819400" y="1905000"/>
              <a:ext cx="3581400" cy="228600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</p:pic>
        <p:sp>
          <p:nvSpPr>
            <p:cNvPr id="60" name="Rectangle 59"/>
            <p:cNvSpPr/>
            <p:nvPr/>
          </p:nvSpPr>
          <p:spPr>
            <a:xfrm>
              <a:off x="2895600" y="1905000"/>
              <a:ext cx="152400" cy="228600"/>
            </a:xfrm>
            <a:prstGeom prst="rect">
              <a:avLst/>
            </a:prstGeom>
            <a:solidFill>
              <a:srgbClr val="FF993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Rectangle 60"/>
            <p:cNvSpPr/>
            <p:nvPr/>
          </p:nvSpPr>
          <p:spPr>
            <a:xfrm>
              <a:off x="2819400" y="1905000"/>
              <a:ext cx="45719" cy="2286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7" name="Group 61"/>
          <p:cNvGrpSpPr/>
          <p:nvPr/>
        </p:nvGrpSpPr>
        <p:grpSpPr>
          <a:xfrm>
            <a:off x="2286000" y="2590800"/>
            <a:ext cx="3581400" cy="228600"/>
            <a:chOff x="2819400" y="1905000"/>
            <a:chExt cx="3581400" cy="228600"/>
          </a:xfrm>
        </p:grpSpPr>
        <p:pic>
          <p:nvPicPr>
            <p:cNvPr id="63" name="Picture 4"/>
            <p:cNvPicPr>
              <a:picLocks noChangeAspect="1" noChangeArrowheads="1"/>
            </p:cNvPicPr>
            <p:nvPr/>
          </p:nvPicPr>
          <p:blipFill>
            <a:blip r:embed="rId2"/>
            <a:srcRect l="11685" t="33881" r="30842" b="61029"/>
            <a:stretch>
              <a:fillRect/>
            </a:stretch>
          </p:blipFill>
          <p:spPr bwMode="auto">
            <a:xfrm>
              <a:off x="2819400" y="1905000"/>
              <a:ext cx="3581400" cy="228600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</p:pic>
        <p:sp>
          <p:nvSpPr>
            <p:cNvPr id="64" name="Rectangle 63"/>
            <p:cNvSpPr/>
            <p:nvPr/>
          </p:nvSpPr>
          <p:spPr>
            <a:xfrm>
              <a:off x="2895600" y="1905000"/>
              <a:ext cx="152400" cy="228600"/>
            </a:xfrm>
            <a:prstGeom prst="rect">
              <a:avLst/>
            </a:prstGeom>
            <a:solidFill>
              <a:srgbClr val="FF993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Rectangle 64"/>
            <p:cNvSpPr/>
            <p:nvPr/>
          </p:nvSpPr>
          <p:spPr>
            <a:xfrm>
              <a:off x="2819400" y="1905000"/>
              <a:ext cx="45719" cy="2286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8" name="Group 65"/>
          <p:cNvGrpSpPr/>
          <p:nvPr/>
        </p:nvGrpSpPr>
        <p:grpSpPr>
          <a:xfrm>
            <a:off x="2286000" y="2819400"/>
            <a:ext cx="3581400" cy="228600"/>
            <a:chOff x="2819400" y="1905000"/>
            <a:chExt cx="3581400" cy="228600"/>
          </a:xfrm>
        </p:grpSpPr>
        <p:pic>
          <p:nvPicPr>
            <p:cNvPr id="67" name="Picture 4"/>
            <p:cNvPicPr>
              <a:picLocks noChangeAspect="1" noChangeArrowheads="1"/>
            </p:cNvPicPr>
            <p:nvPr/>
          </p:nvPicPr>
          <p:blipFill>
            <a:blip r:embed="rId2"/>
            <a:srcRect l="11685" t="33881" r="30842" b="61029"/>
            <a:stretch>
              <a:fillRect/>
            </a:stretch>
          </p:blipFill>
          <p:spPr bwMode="auto">
            <a:xfrm>
              <a:off x="2819400" y="1905000"/>
              <a:ext cx="3581400" cy="228600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</p:pic>
        <p:sp>
          <p:nvSpPr>
            <p:cNvPr id="68" name="Rectangle 67"/>
            <p:cNvSpPr/>
            <p:nvPr/>
          </p:nvSpPr>
          <p:spPr>
            <a:xfrm>
              <a:off x="2895600" y="1905000"/>
              <a:ext cx="152400" cy="228600"/>
            </a:xfrm>
            <a:prstGeom prst="rect">
              <a:avLst/>
            </a:prstGeom>
            <a:solidFill>
              <a:srgbClr val="FF993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Rectangle 68"/>
            <p:cNvSpPr/>
            <p:nvPr/>
          </p:nvSpPr>
          <p:spPr>
            <a:xfrm>
              <a:off x="2819400" y="1905000"/>
              <a:ext cx="45719" cy="2286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9" name="Group 69"/>
          <p:cNvGrpSpPr/>
          <p:nvPr/>
        </p:nvGrpSpPr>
        <p:grpSpPr>
          <a:xfrm>
            <a:off x="2286000" y="3048000"/>
            <a:ext cx="3581400" cy="228600"/>
            <a:chOff x="2819400" y="1905000"/>
            <a:chExt cx="3581400" cy="228600"/>
          </a:xfrm>
        </p:grpSpPr>
        <p:pic>
          <p:nvPicPr>
            <p:cNvPr id="71" name="Picture 4"/>
            <p:cNvPicPr>
              <a:picLocks noChangeAspect="1" noChangeArrowheads="1"/>
            </p:cNvPicPr>
            <p:nvPr/>
          </p:nvPicPr>
          <p:blipFill>
            <a:blip r:embed="rId2"/>
            <a:srcRect l="11685" t="33881" r="30842" b="61029"/>
            <a:stretch>
              <a:fillRect/>
            </a:stretch>
          </p:blipFill>
          <p:spPr bwMode="auto">
            <a:xfrm>
              <a:off x="2819400" y="1905000"/>
              <a:ext cx="3581400" cy="228600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</p:pic>
        <p:sp>
          <p:nvSpPr>
            <p:cNvPr id="72" name="Rectangle 71"/>
            <p:cNvSpPr/>
            <p:nvPr/>
          </p:nvSpPr>
          <p:spPr>
            <a:xfrm>
              <a:off x="2895600" y="1905000"/>
              <a:ext cx="152400" cy="228600"/>
            </a:xfrm>
            <a:prstGeom prst="rect">
              <a:avLst/>
            </a:prstGeom>
            <a:solidFill>
              <a:srgbClr val="FF993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Rectangle 72"/>
            <p:cNvSpPr/>
            <p:nvPr/>
          </p:nvSpPr>
          <p:spPr>
            <a:xfrm>
              <a:off x="2819400" y="1905000"/>
              <a:ext cx="45719" cy="2286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0" name="Group 73"/>
          <p:cNvGrpSpPr/>
          <p:nvPr/>
        </p:nvGrpSpPr>
        <p:grpSpPr>
          <a:xfrm>
            <a:off x="2286000" y="3276600"/>
            <a:ext cx="3581400" cy="228600"/>
            <a:chOff x="2819400" y="1905000"/>
            <a:chExt cx="3581400" cy="228600"/>
          </a:xfrm>
        </p:grpSpPr>
        <p:pic>
          <p:nvPicPr>
            <p:cNvPr id="76" name="Picture 4"/>
            <p:cNvPicPr>
              <a:picLocks noChangeAspect="1" noChangeArrowheads="1"/>
            </p:cNvPicPr>
            <p:nvPr/>
          </p:nvPicPr>
          <p:blipFill>
            <a:blip r:embed="rId2"/>
            <a:srcRect l="11685" t="33881" r="30842" b="61029"/>
            <a:stretch>
              <a:fillRect/>
            </a:stretch>
          </p:blipFill>
          <p:spPr bwMode="auto">
            <a:xfrm>
              <a:off x="2819400" y="1905000"/>
              <a:ext cx="3581400" cy="228600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</p:pic>
        <p:sp>
          <p:nvSpPr>
            <p:cNvPr id="77" name="Rectangle 76"/>
            <p:cNvSpPr/>
            <p:nvPr/>
          </p:nvSpPr>
          <p:spPr>
            <a:xfrm>
              <a:off x="2895600" y="1905000"/>
              <a:ext cx="152400" cy="228600"/>
            </a:xfrm>
            <a:prstGeom prst="rect">
              <a:avLst/>
            </a:prstGeom>
            <a:solidFill>
              <a:srgbClr val="FF993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8" name="Rectangle 77"/>
            <p:cNvSpPr/>
            <p:nvPr/>
          </p:nvSpPr>
          <p:spPr>
            <a:xfrm>
              <a:off x="2819400" y="1905000"/>
              <a:ext cx="45719" cy="2286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1" name="Group 78"/>
          <p:cNvGrpSpPr/>
          <p:nvPr/>
        </p:nvGrpSpPr>
        <p:grpSpPr>
          <a:xfrm>
            <a:off x="2286000" y="3505200"/>
            <a:ext cx="3581400" cy="228600"/>
            <a:chOff x="2819400" y="1905000"/>
            <a:chExt cx="3581400" cy="228600"/>
          </a:xfrm>
        </p:grpSpPr>
        <p:pic>
          <p:nvPicPr>
            <p:cNvPr id="80" name="Picture 4"/>
            <p:cNvPicPr>
              <a:picLocks noChangeAspect="1" noChangeArrowheads="1"/>
            </p:cNvPicPr>
            <p:nvPr/>
          </p:nvPicPr>
          <p:blipFill>
            <a:blip r:embed="rId2"/>
            <a:srcRect l="11685" t="33881" r="30842" b="61029"/>
            <a:stretch>
              <a:fillRect/>
            </a:stretch>
          </p:blipFill>
          <p:spPr bwMode="auto">
            <a:xfrm>
              <a:off x="2819400" y="1905000"/>
              <a:ext cx="3581400" cy="228600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</p:pic>
        <p:sp>
          <p:nvSpPr>
            <p:cNvPr id="81" name="Rectangle 80"/>
            <p:cNvSpPr/>
            <p:nvPr/>
          </p:nvSpPr>
          <p:spPr>
            <a:xfrm>
              <a:off x="2895600" y="1905000"/>
              <a:ext cx="152400" cy="228600"/>
            </a:xfrm>
            <a:prstGeom prst="rect">
              <a:avLst/>
            </a:prstGeom>
            <a:solidFill>
              <a:srgbClr val="FF993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2" name="Rectangle 81"/>
            <p:cNvSpPr/>
            <p:nvPr/>
          </p:nvSpPr>
          <p:spPr>
            <a:xfrm>
              <a:off x="2819400" y="1905000"/>
              <a:ext cx="45719" cy="2286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85" name="TextBox 84"/>
          <p:cNvSpPr txBox="1"/>
          <p:nvPr/>
        </p:nvSpPr>
        <p:spPr>
          <a:xfrm>
            <a:off x="169540" y="2662535"/>
            <a:ext cx="973459" cy="461665"/>
          </a:xfrm>
          <a:prstGeom prst="rect">
            <a:avLst/>
          </a:prstGeom>
          <a:solidFill>
            <a:schemeClr val="tx2">
              <a:lumMod val="10000"/>
              <a:lumOff val="9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400" i="1" dirty="0" smtClean="0">
                <a:solidFill>
                  <a:srgbClr val="C00000"/>
                </a:solidFill>
              </a:rPr>
              <a:t>T</a:t>
            </a:r>
            <a:r>
              <a:rPr lang="en-US" sz="2400" i="1" baseline="-25000" dirty="0" smtClean="0">
                <a:solidFill>
                  <a:srgbClr val="C00000"/>
                </a:solidFill>
              </a:rPr>
              <a:t>i</a:t>
            </a:r>
            <a:r>
              <a:rPr lang="en-US" sz="2400" dirty="0" smtClean="0">
                <a:solidFill>
                  <a:srgbClr val="C00000"/>
                </a:solidFill>
              </a:rPr>
              <a:t> </a:t>
            </a:r>
            <a:endParaRPr lang="en-US" sz="2400" dirty="0">
              <a:solidFill>
                <a:srgbClr val="C00000"/>
              </a:solidFill>
            </a:endParaRPr>
          </a:p>
        </p:txBody>
      </p:sp>
      <p:cxnSp>
        <p:nvCxnSpPr>
          <p:cNvPr id="86" name="Straight Arrow Connector 85"/>
          <p:cNvCxnSpPr>
            <a:endCxn id="64" idx="0"/>
          </p:cNvCxnSpPr>
          <p:nvPr/>
        </p:nvCxnSpPr>
        <p:spPr>
          <a:xfrm>
            <a:off x="1143000" y="2438400"/>
            <a:ext cx="1295400" cy="152400"/>
          </a:xfrm>
          <a:prstGeom prst="straightConnector1">
            <a:avLst/>
          </a:prstGeom>
          <a:ln w="254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7" name="TextBox 86"/>
          <p:cNvSpPr txBox="1"/>
          <p:nvPr/>
        </p:nvSpPr>
        <p:spPr>
          <a:xfrm>
            <a:off x="195305" y="2133600"/>
            <a:ext cx="947695" cy="461665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2400" i="1" dirty="0" smtClean="0">
                <a:solidFill>
                  <a:srgbClr val="C00000"/>
                </a:solidFill>
                <a:sym typeface="Symbol"/>
              </a:rPr>
              <a:t> </a:t>
            </a:r>
            <a:r>
              <a:rPr lang="en-US" sz="2400" dirty="0" smtClean="0">
                <a:solidFill>
                  <a:srgbClr val="C00000"/>
                </a:solidFill>
                <a:sym typeface="Symbol"/>
              </a:rPr>
              <a:t>~ 0</a:t>
            </a:r>
            <a:r>
              <a:rPr lang="en-US" sz="2400" i="1" dirty="0" smtClean="0">
                <a:solidFill>
                  <a:srgbClr val="C00000"/>
                </a:solidFill>
                <a:sym typeface="Symbol"/>
              </a:rPr>
              <a:t> </a:t>
            </a:r>
            <a:endParaRPr lang="en-US" sz="2400" dirty="0">
              <a:solidFill>
                <a:srgbClr val="C00000"/>
              </a:solidFill>
            </a:endParaRPr>
          </a:p>
        </p:txBody>
      </p:sp>
      <p:sp>
        <p:nvSpPr>
          <p:cNvPr id="89" name="TextBox 88"/>
          <p:cNvSpPr txBox="1"/>
          <p:nvPr/>
        </p:nvSpPr>
        <p:spPr>
          <a:xfrm>
            <a:off x="6411645" y="2662535"/>
            <a:ext cx="2275155" cy="461665"/>
          </a:xfrm>
          <a:prstGeom prst="rect">
            <a:avLst/>
          </a:prstGeom>
          <a:solidFill>
            <a:schemeClr val="tx2">
              <a:lumMod val="10000"/>
              <a:lumOff val="9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400" i="1" dirty="0" smtClean="0">
                <a:solidFill>
                  <a:schemeClr val="accent3"/>
                </a:solidFill>
                <a:sym typeface="Symbol"/>
              </a:rPr>
              <a:t></a:t>
            </a:r>
            <a:r>
              <a:rPr lang="en-US" sz="2400" dirty="0" smtClean="0">
                <a:solidFill>
                  <a:schemeClr val="accent3"/>
                </a:solidFill>
              </a:rPr>
              <a:t>/</a:t>
            </a:r>
            <a:r>
              <a:rPr lang="en-US" sz="2400" i="1" dirty="0" smtClean="0">
                <a:solidFill>
                  <a:schemeClr val="accent3"/>
                </a:solidFill>
              </a:rPr>
              <a:t>s</a:t>
            </a:r>
            <a:endParaRPr lang="en-US" sz="2400" dirty="0" smtClean="0"/>
          </a:p>
        </p:txBody>
      </p:sp>
      <p:sp>
        <p:nvSpPr>
          <p:cNvPr id="90" name="TextBox 89"/>
          <p:cNvSpPr txBox="1"/>
          <p:nvPr/>
        </p:nvSpPr>
        <p:spPr>
          <a:xfrm>
            <a:off x="6400800" y="3195935"/>
            <a:ext cx="2333588" cy="461665"/>
          </a:xfrm>
          <a:prstGeom prst="rect">
            <a:avLst/>
          </a:prstGeom>
          <a:solidFill>
            <a:schemeClr val="tx2">
              <a:lumMod val="10000"/>
              <a:lumOff val="9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400" dirty="0" err="1" smtClean="0">
                <a:solidFill>
                  <a:schemeClr val="accent3"/>
                </a:solidFill>
              </a:rPr>
              <a:t>d</a:t>
            </a:r>
            <a:r>
              <a:rPr lang="en-US" sz="2400" i="1" dirty="0" err="1" smtClean="0">
                <a:solidFill>
                  <a:schemeClr val="accent3"/>
                </a:solidFill>
              </a:rPr>
              <a:t>E</a:t>
            </a:r>
            <a:r>
              <a:rPr lang="en-US" sz="2400" dirty="0" smtClean="0">
                <a:solidFill>
                  <a:schemeClr val="accent3"/>
                </a:solidFill>
              </a:rPr>
              <a:t>/</a:t>
            </a:r>
            <a:r>
              <a:rPr lang="en-US" sz="2400" dirty="0" err="1" smtClean="0">
                <a:solidFill>
                  <a:schemeClr val="accent3"/>
                </a:solidFill>
              </a:rPr>
              <a:t>d</a:t>
            </a:r>
            <a:r>
              <a:rPr lang="en-US" sz="2400" i="1" dirty="0" err="1" smtClean="0">
                <a:solidFill>
                  <a:schemeClr val="accent3"/>
                </a:solidFill>
              </a:rPr>
              <a:t>x</a:t>
            </a:r>
            <a:r>
              <a:rPr lang="en-US" sz="2400" i="1" dirty="0" smtClean="0">
                <a:solidFill>
                  <a:schemeClr val="accent3"/>
                </a:solidFill>
              </a:rPr>
              <a:t> </a:t>
            </a:r>
            <a:endParaRPr lang="en-US" sz="2400" dirty="0" smtClean="0"/>
          </a:p>
        </p:txBody>
      </p:sp>
      <p:cxnSp>
        <p:nvCxnSpPr>
          <p:cNvPr id="91" name="Straight Arrow Connector 90"/>
          <p:cNvCxnSpPr/>
          <p:nvPr/>
        </p:nvCxnSpPr>
        <p:spPr>
          <a:xfrm rot="10800000">
            <a:off x="2863528" y="2286000"/>
            <a:ext cx="1371598" cy="1588"/>
          </a:xfrm>
          <a:prstGeom prst="straightConnector1">
            <a:avLst/>
          </a:prstGeom>
          <a:ln w="25400">
            <a:solidFill>
              <a:schemeClr val="accent3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4" name="TextBox 93"/>
          <p:cNvSpPr txBox="1"/>
          <p:nvPr/>
        </p:nvSpPr>
        <p:spPr>
          <a:xfrm>
            <a:off x="152400" y="3207603"/>
            <a:ext cx="1020857" cy="830997"/>
          </a:xfrm>
          <a:prstGeom prst="rect">
            <a:avLst/>
          </a:prstGeom>
          <a:solidFill>
            <a:schemeClr val="tx2">
              <a:lumMod val="10000"/>
              <a:lumOff val="9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C00000"/>
                </a:solidFill>
              </a:rPr>
              <a:t>CNM</a:t>
            </a:r>
          </a:p>
          <a:p>
            <a:r>
              <a:rPr lang="en-US" sz="2400" dirty="0" smtClean="0">
                <a:solidFill>
                  <a:srgbClr val="C00000"/>
                </a:solidFill>
              </a:rPr>
              <a:t>effects</a:t>
            </a:r>
          </a:p>
        </p:txBody>
      </p:sp>
      <p:cxnSp>
        <p:nvCxnSpPr>
          <p:cNvPr id="95" name="Straight Arrow Connector 94"/>
          <p:cNvCxnSpPr>
            <a:endCxn id="68" idx="2"/>
          </p:cNvCxnSpPr>
          <p:nvPr/>
        </p:nvCxnSpPr>
        <p:spPr>
          <a:xfrm flipV="1">
            <a:off x="1143000" y="3048000"/>
            <a:ext cx="1295400" cy="381000"/>
          </a:xfrm>
          <a:prstGeom prst="straightConnector1">
            <a:avLst/>
          </a:prstGeom>
          <a:ln w="254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6" name="Straight Arrow Connector 95"/>
          <p:cNvCxnSpPr>
            <a:endCxn id="68" idx="0"/>
          </p:cNvCxnSpPr>
          <p:nvPr/>
        </p:nvCxnSpPr>
        <p:spPr>
          <a:xfrm>
            <a:off x="1143000" y="2819400"/>
            <a:ext cx="1295400" cy="1588"/>
          </a:xfrm>
          <a:prstGeom prst="straightConnector1">
            <a:avLst/>
          </a:prstGeom>
          <a:ln w="254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7" name="TextBox 96"/>
          <p:cNvSpPr txBox="1"/>
          <p:nvPr/>
        </p:nvSpPr>
        <p:spPr>
          <a:xfrm>
            <a:off x="199943" y="1534180"/>
            <a:ext cx="178125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Conditions</a:t>
            </a:r>
            <a:endParaRPr lang="en-US" sz="2800" dirty="0"/>
          </a:p>
        </p:txBody>
      </p:sp>
      <p:sp>
        <p:nvSpPr>
          <p:cNvPr id="98" name="TextBox 97"/>
          <p:cNvSpPr txBox="1"/>
          <p:nvPr/>
        </p:nvSpPr>
        <p:spPr>
          <a:xfrm>
            <a:off x="6308870" y="1534180"/>
            <a:ext cx="169213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Properties</a:t>
            </a:r>
            <a:endParaRPr lang="en-US" sz="2800" dirty="0"/>
          </a:p>
        </p:txBody>
      </p:sp>
      <p:sp>
        <p:nvSpPr>
          <p:cNvPr id="99" name="Right Arrow 98"/>
          <p:cNvSpPr/>
          <p:nvPr/>
        </p:nvSpPr>
        <p:spPr>
          <a:xfrm>
            <a:off x="2133600" y="1676400"/>
            <a:ext cx="4038600" cy="228600"/>
          </a:xfrm>
          <a:prstGeom prst="rightArrow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0" name="Picture 4"/>
          <p:cNvPicPr>
            <a:picLocks noChangeAspect="1" noChangeArrowheads="1"/>
          </p:cNvPicPr>
          <p:nvPr/>
        </p:nvPicPr>
        <p:blipFill>
          <a:blip r:embed="rId2"/>
          <a:srcRect l="11616" t="31512" r="30911" b="65094"/>
          <a:stretch>
            <a:fillRect/>
          </a:stretch>
        </p:blipFill>
        <p:spPr bwMode="auto">
          <a:xfrm>
            <a:off x="2286000" y="2209800"/>
            <a:ext cx="3581400" cy="1524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sp>
        <p:nvSpPr>
          <p:cNvPr id="84" name="Up Arrow 83"/>
          <p:cNvSpPr/>
          <p:nvPr/>
        </p:nvSpPr>
        <p:spPr>
          <a:xfrm>
            <a:off x="2438400" y="2286000"/>
            <a:ext cx="228600" cy="1143000"/>
          </a:xfrm>
          <a:prstGeom prst="upArrow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88" name="TextBox 87"/>
          <p:cNvSpPr txBox="1"/>
          <p:nvPr/>
        </p:nvSpPr>
        <p:spPr>
          <a:xfrm>
            <a:off x="6390235" y="2129135"/>
            <a:ext cx="2296566" cy="461665"/>
          </a:xfrm>
          <a:prstGeom prst="rect">
            <a:avLst/>
          </a:prstGeom>
          <a:solidFill>
            <a:schemeClr val="tx2">
              <a:lumMod val="10000"/>
              <a:lumOff val="9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chemeClr val="accent3"/>
                </a:solidFill>
              </a:rPr>
              <a:t>Screening length </a:t>
            </a:r>
            <a:endParaRPr lang="en-US" sz="2400" dirty="0"/>
          </a:p>
        </p:txBody>
      </p:sp>
      <p:cxnSp>
        <p:nvCxnSpPr>
          <p:cNvPr id="101" name="Straight Arrow Connector 100"/>
          <p:cNvCxnSpPr/>
          <p:nvPr/>
        </p:nvCxnSpPr>
        <p:spPr>
          <a:xfrm rot="10800000" flipV="1">
            <a:off x="2667000" y="2362200"/>
            <a:ext cx="3657600" cy="228600"/>
          </a:xfrm>
          <a:prstGeom prst="straightConnector1">
            <a:avLst/>
          </a:prstGeom>
          <a:ln w="25400">
            <a:solidFill>
              <a:schemeClr val="accent3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0" name="TextBox 109"/>
          <p:cNvSpPr txBox="1"/>
          <p:nvPr/>
        </p:nvSpPr>
        <p:spPr>
          <a:xfrm>
            <a:off x="152400" y="4122003"/>
            <a:ext cx="990600" cy="830997"/>
          </a:xfrm>
          <a:prstGeom prst="rect">
            <a:avLst/>
          </a:prstGeom>
          <a:solidFill>
            <a:schemeClr val="tx2">
              <a:lumMod val="10000"/>
              <a:lumOff val="9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C00000"/>
                </a:solidFill>
              </a:rPr>
              <a:t>Initial </a:t>
            </a:r>
          </a:p>
          <a:p>
            <a:r>
              <a:rPr lang="en-US" sz="2400" dirty="0" smtClean="0">
                <a:solidFill>
                  <a:srgbClr val="C00000"/>
                </a:solidFill>
              </a:rPr>
              <a:t>State</a:t>
            </a:r>
          </a:p>
        </p:txBody>
      </p:sp>
      <p:cxnSp>
        <p:nvCxnSpPr>
          <p:cNvPr id="111" name="Straight Arrow Connector 110"/>
          <p:cNvCxnSpPr>
            <a:endCxn id="72" idx="2"/>
          </p:cNvCxnSpPr>
          <p:nvPr/>
        </p:nvCxnSpPr>
        <p:spPr>
          <a:xfrm flipV="1">
            <a:off x="1143000" y="3276600"/>
            <a:ext cx="1295400" cy="1066800"/>
          </a:xfrm>
          <a:prstGeom prst="straightConnector1">
            <a:avLst/>
          </a:prstGeom>
          <a:ln w="254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2" name="Straight Arrow Connector 121"/>
          <p:cNvCxnSpPr/>
          <p:nvPr/>
        </p:nvCxnSpPr>
        <p:spPr>
          <a:xfrm rot="10800000">
            <a:off x="2667000" y="2819400"/>
            <a:ext cx="3657600" cy="2"/>
          </a:xfrm>
          <a:prstGeom prst="straightConnector1">
            <a:avLst/>
          </a:prstGeom>
          <a:ln w="25400">
            <a:solidFill>
              <a:schemeClr val="accent3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3" name="Straight Arrow Connector 122"/>
          <p:cNvCxnSpPr/>
          <p:nvPr/>
        </p:nvCxnSpPr>
        <p:spPr>
          <a:xfrm rot="10800000">
            <a:off x="2667000" y="3048000"/>
            <a:ext cx="3657600" cy="304800"/>
          </a:xfrm>
          <a:prstGeom prst="straightConnector1">
            <a:avLst/>
          </a:prstGeom>
          <a:ln w="25400">
            <a:solidFill>
              <a:schemeClr val="accent3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2"/>
          <a:srcRect l="3125" t="30487" r="29688" b="9892"/>
          <a:stretch>
            <a:fillRect/>
          </a:stretch>
        </p:blipFill>
        <p:spPr bwMode="auto">
          <a:xfrm>
            <a:off x="1756893" y="3611548"/>
            <a:ext cx="4186707" cy="2677671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Measuring the Properties of the QGP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0" lang="en-US" smtClean="0"/>
              <a:t>Stefan Bathe for PHENIX, QM2011</a:t>
            </a:r>
            <a:endParaRPr kumimoji="0"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F0C94032-CD4C-4C25-B0C2-CEC720522D92}" type="slidenum">
              <a:rPr kumimoji="0" lang="en-US" smtClean="0"/>
              <a:pPr/>
              <a:t>40</a:t>
            </a:fld>
            <a:endParaRPr kumimoji="0" lang="en-US" dirty="0">
              <a:solidFill>
                <a:srgbClr val="FFFFFF"/>
              </a:solidFill>
            </a:endParaRPr>
          </a:p>
        </p:txBody>
      </p:sp>
      <p:grpSp>
        <p:nvGrpSpPr>
          <p:cNvPr id="5" name="Group 57"/>
          <p:cNvGrpSpPr/>
          <p:nvPr/>
        </p:nvGrpSpPr>
        <p:grpSpPr>
          <a:xfrm>
            <a:off x="2286000" y="2362200"/>
            <a:ext cx="3581400" cy="228600"/>
            <a:chOff x="2819400" y="1905000"/>
            <a:chExt cx="3581400" cy="228600"/>
          </a:xfrm>
        </p:grpSpPr>
        <p:pic>
          <p:nvPicPr>
            <p:cNvPr id="59" name="Picture 4"/>
            <p:cNvPicPr>
              <a:picLocks noChangeAspect="1" noChangeArrowheads="1"/>
            </p:cNvPicPr>
            <p:nvPr/>
          </p:nvPicPr>
          <p:blipFill>
            <a:blip r:embed="rId2"/>
            <a:srcRect l="11685" t="33881" r="30842" b="61029"/>
            <a:stretch>
              <a:fillRect/>
            </a:stretch>
          </p:blipFill>
          <p:spPr bwMode="auto">
            <a:xfrm>
              <a:off x="2819400" y="1905000"/>
              <a:ext cx="3581400" cy="228600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</p:pic>
        <p:sp>
          <p:nvSpPr>
            <p:cNvPr id="60" name="Rectangle 59"/>
            <p:cNvSpPr/>
            <p:nvPr/>
          </p:nvSpPr>
          <p:spPr>
            <a:xfrm>
              <a:off x="2895600" y="1905000"/>
              <a:ext cx="152400" cy="228600"/>
            </a:xfrm>
            <a:prstGeom prst="rect">
              <a:avLst/>
            </a:prstGeom>
            <a:solidFill>
              <a:srgbClr val="FF993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Rectangle 60"/>
            <p:cNvSpPr/>
            <p:nvPr/>
          </p:nvSpPr>
          <p:spPr>
            <a:xfrm>
              <a:off x="2819400" y="1905000"/>
              <a:ext cx="45719" cy="2286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7" name="Group 61"/>
          <p:cNvGrpSpPr/>
          <p:nvPr/>
        </p:nvGrpSpPr>
        <p:grpSpPr>
          <a:xfrm>
            <a:off x="2286000" y="2590800"/>
            <a:ext cx="3581400" cy="228600"/>
            <a:chOff x="2819400" y="1905000"/>
            <a:chExt cx="3581400" cy="228600"/>
          </a:xfrm>
        </p:grpSpPr>
        <p:pic>
          <p:nvPicPr>
            <p:cNvPr id="63" name="Picture 4"/>
            <p:cNvPicPr>
              <a:picLocks noChangeAspect="1" noChangeArrowheads="1"/>
            </p:cNvPicPr>
            <p:nvPr/>
          </p:nvPicPr>
          <p:blipFill>
            <a:blip r:embed="rId2"/>
            <a:srcRect l="11685" t="33881" r="30842" b="61029"/>
            <a:stretch>
              <a:fillRect/>
            </a:stretch>
          </p:blipFill>
          <p:spPr bwMode="auto">
            <a:xfrm>
              <a:off x="2819400" y="1905000"/>
              <a:ext cx="3581400" cy="228600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</p:pic>
        <p:sp>
          <p:nvSpPr>
            <p:cNvPr id="64" name="Rectangle 63"/>
            <p:cNvSpPr/>
            <p:nvPr/>
          </p:nvSpPr>
          <p:spPr>
            <a:xfrm>
              <a:off x="2895600" y="1905000"/>
              <a:ext cx="152400" cy="228600"/>
            </a:xfrm>
            <a:prstGeom prst="rect">
              <a:avLst/>
            </a:prstGeom>
            <a:solidFill>
              <a:srgbClr val="FF993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Rectangle 64"/>
            <p:cNvSpPr/>
            <p:nvPr/>
          </p:nvSpPr>
          <p:spPr>
            <a:xfrm>
              <a:off x="2819400" y="1905000"/>
              <a:ext cx="45719" cy="2286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8" name="Group 65"/>
          <p:cNvGrpSpPr/>
          <p:nvPr/>
        </p:nvGrpSpPr>
        <p:grpSpPr>
          <a:xfrm>
            <a:off x="2286000" y="2819400"/>
            <a:ext cx="3581400" cy="228600"/>
            <a:chOff x="2819400" y="1905000"/>
            <a:chExt cx="3581400" cy="228600"/>
          </a:xfrm>
        </p:grpSpPr>
        <p:pic>
          <p:nvPicPr>
            <p:cNvPr id="67" name="Picture 4"/>
            <p:cNvPicPr>
              <a:picLocks noChangeAspect="1" noChangeArrowheads="1"/>
            </p:cNvPicPr>
            <p:nvPr/>
          </p:nvPicPr>
          <p:blipFill>
            <a:blip r:embed="rId2"/>
            <a:srcRect l="11685" t="33881" r="30842" b="61029"/>
            <a:stretch>
              <a:fillRect/>
            </a:stretch>
          </p:blipFill>
          <p:spPr bwMode="auto">
            <a:xfrm>
              <a:off x="2819400" y="1905000"/>
              <a:ext cx="3581400" cy="228600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</p:pic>
        <p:sp>
          <p:nvSpPr>
            <p:cNvPr id="68" name="Rectangle 67"/>
            <p:cNvSpPr/>
            <p:nvPr/>
          </p:nvSpPr>
          <p:spPr>
            <a:xfrm>
              <a:off x="2895600" y="1905000"/>
              <a:ext cx="152400" cy="228600"/>
            </a:xfrm>
            <a:prstGeom prst="rect">
              <a:avLst/>
            </a:prstGeom>
            <a:solidFill>
              <a:srgbClr val="FF993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Rectangle 68"/>
            <p:cNvSpPr/>
            <p:nvPr/>
          </p:nvSpPr>
          <p:spPr>
            <a:xfrm>
              <a:off x="2819400" y="1905000"/>
              <a:ext cx="45719" cy="2286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9" name="Group 69"/>
          <p:cNvGrpSpPr/>
          <p:nvPr/>
        </p:nvGrpSpPr>
        <p:grpSpPr>
          <a:xfrm>
            <a:off x="2286000" y="3048000"/>
            <a:ext cx="3581400" cy="228600"/>
            <a:chOff x="2819400" y="1905000"/>
            <a:chExt cx="3581400" cy="228600"/>
          </a:xfrm>
        </p:grpSpPr>
        <p:pic>
          <p:nvPicPr>
            <p:cNvPr id="71" name="Picture 4"/>
            <p:cNvPicPr>
              <a:picLocks noChangeAspect="1" noChangeArrowheads="1"/>
            </p:cNvPicPr>
            <p:nvPr/>
          </p:nvPicPr>
          <p:blipFill>
            <a:blip r:embed="rId2"/>
            <a:srcRect l="11685" t="33881" r="30842" b="61029"/>
            <a:stretch>
              <a:fillRect/>
            </a:stretch>
          </p:blipFill>
          <p:spPr bwMode="auto">
            <a:xfrm>
              <a:off x="2819400" y="1905000"/>
              <a:ext cx="3581400" cy="228600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</p:pic>
        <p:sp>
          <p:nvSpPr>
            <p:cNvPr id="72" name="Rectangle 71"/>
            <p:cNvSpPr/>
            <p:nvPr/>
          </p:nvSpPr>
          <p:spPr>
            <a:xfrm>
              <a:off x="2895600" y="1905000"/>
              <a:ext cx="152400" cy="228600"/>
            </a:xfrm>
            <a:prstGeom prst="rect">
              <a:avLst/>
            </a:prstGeom>
            <a:solidFill>
              <a:srgbClr val="FF993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Rectangle 72"/>
            <p:cNvSpPr/>
            <p:nvPr/>
          </p:nvSpPr>
          <p:spPr>
            <a:xfrm>
              <a:off x="2819400" y="1905000"/>
              <a:ext cx="45719" cy="2286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0" name="Group 73"/>
          <p:cNvGrpSpPr/>
          <p:nvPr/>
        </p:nvGrpSpPr>
        <p:grpSpPr>
          <a:xfrm>
            <a:off x="2286000" y="3276600"/>
            <a:ext cx="3581400" cy="228600"/>
            <a:chOff x="2819400" y="1905000"/>
            <a:chExt cx="3581400" cy="228600"/>
          </a:xfrm>
        </p:grpSpPr>
        <p:pic>
          <p:nvPicPr>
            <p:cNvPr id="76" name="Picture 4"/>
            <p:cNvPicPr>
              <a:picLocks noChangeAspect="1" noChangeArrowheads="1"/>
            </p:cNvPicPr>
            <p:nvPr/>
          </p:nvPicPr>
          <p:blipFill>
            <a:blip r:embed="rId2"/>
            <a:srcRect l="11685" t="33881" r="30842" b="61029"/>
            <a:stretch>
              <a:fillRect/>
            </a:stretch>
          </p:blipFill>
          <p:spPr bwMode="auto">
            <a:xfrm>
              <a:off x="2819400" y="1905000"/>
              <a:ext cx="3581400" cy="228600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</p:pic>
        <p:sp>
          <p:nvSpPr>
            <p:cNvPr id="77" name="Rectangle 76"/>
            <p:cNvSpPr/>
            <p:nvPr/>
          </p:nvSpPr>
          <p:spPr>
            <a:xfrm>
              <a:off x="2895600" y="1905000"/>
              <a:ext cx="152400" cy="228600"/>
            </a:xfrm>
            <a:prstGeom prst="rect">
              <a:avLst/>
            </a:prstGeom>
            <a:solidFill>
              <a:srgbClr val="FF993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8" name="Rectangle 77"/>
            <p:cNvSpPr/>
            <p:nvPr/>
          </p:nvSpPr>
          <p:spPr>
            <a:xfrm>
              <a:off x="2819400" y="1905000"/>
              <a:ext cx="45719" cy="2286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1" name="Group 78"/>
          <p:cNvGrpSpPr/>
          <p:nvPr/>
        </p:nvGrpSpPr>
        <p:grpSpPr>
          <a:xfrm>
            <a:off x="2286000" y="3505200"/>
            <a:ext cx="3581400" cy="228600"/>
            <a:chOff x="2819400" y="1905000"/>
            <a:chExt cx="3581400" cy="228600"/>
          </a:xfrm>
        </p:grpSpPr>
        <p:pic>
          <p:nvPicPr>
            <p:cNvPr id="80" name="Picture 4"/>
            <p:cNvPicPr>
              <a:picLocks noChangeAspect="1" noChangeArrowheads="1"/>
            </p:cNvPicPr>
            <p:nvPr/>
          </p:nvPicPr>
          <p:blipFill>
            <a:blip r:embed="rId2"/>
            <a:srcRect l="11685" t="33881" r="30842" b="61029"/>
            <a:stretch>
              <a:fillRect/>
            </a:stretch>
          </p:blipFill>
          <p:spPr bwMode="auto">
            <a:xfrm>
              <a:off x="2819400" y="1905000"/>
              <a:ext cx="3581400" cy="228600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</p:pic>
        <p:sp>
          <p:nvSpPr>
            <p:cNvPr id="81" name="Rectangle 80"/>
            <p:cNvSpPr/>
            <p:nvPr/>
          </p:nvSpPr>
          <p:spPr>
            <a:xfrm>
              <a:off x="2895600" y="1905000"/>
              <a:ext cx="152400" cy="228600"/>
            </a:xfrm>
            <a:prstGeom prst="rect">
              <a:avLst/>
            </a:prstGeom>
            <a:solidFill>
              <a:srgbClr val="FF993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2" name="Rectangle 81"/>
            <p:cNvSpPr/>
            <p:nvPr/>
          </p:nvSpPr>
          <p:spPr>
            <a:xfrm>
              <a:off x="2819400" y="1905000"/>
              <a:ext cx="45719" cy="2286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cxnSp>
        <p:nvCxnSpPr>
          <p:cNvPr id="86" name="Straight Arrow Connector 85"/>
          <p:cNvCxnSpPr>
            <a:endCxn id="64" idx="0"/>
          </p:cNvCxnSpPr>
          <p:nvPr/>
        </p:nvCxnSpPr>
        <p:spPr>
          <a:xfrm>
            <a:off x="1143000" y="2438400"/>
            <a:ext cx="1295400" cy="152400"/>
          </a:xfrm>
          <a:prstGeom prst="straightConnector1">
            <a:avLst/>
          </a:prstGeom>
          <a:ln w="254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7" name="TextBox 86"/>
          <p:cNvSpPr txBox="1"/>
          <p:nvPr/>
        </p:nvSpPr>
        <p:spPr>
          <a:xfrm>
            <a:off x="195305" y="2133600"/>
            <a:ext cx="947695" cy="461665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2400" i="1" dirty="0" smtClean="0">
                <a:solidFill>
                  <a:srgbClr val="C00000"/>
                </a:solidFill>
                <a:sym typeface="Symbol"/>
              </a:rPr>
              <a:t> </a:t>
            </a:r>
            <a:r>
              <a:rPr lang="en-US" sz="2400" dirty="0" smtClean="0">
                <a:solidFill>
                  <a:srgbClr val="C00000"/>
                </a:solidFill>
                <a:sym typeface="Symbol"/>
              </a:rPr>
              <a:t>~ 0</a:t>
            </a:r>
            <a:endParaRPr lang="en-US" sz="2400" dirty="0">
              <a:solidFill>
                <a:srgbClr val="C00000"/>
              </a:solidFill>
            </a:endParaRPr>
          </a:p>
        </p:txBody>
      </p:sp>
      <p:sp>
        <p:nvSpPr>
          <p:cNvPr id="90" name="TextBox 89"/>
          <p:cNvSpPr txBox="1"/>
          <p:nvPr/>
        </p:nvSpPr>
        <p:spPr>
          <a:xfrm>
            <a:off x="6400800" y="3195935"/>
            <a:ext cx="2333588" cy="461665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2400" dirty="0" err="1" smtClean="0">
                <a:solidFill>
                  <a:schemeClr val="accent3"/>
                </a:solidFill>
              </a:rPr>
              <a:t>d</a:t>
            </a:r>
            <a:r>
              <a:rPr lang="en-US" sz="2400" i="1" dirty="0" err="1" smtClean="0">
                <a:solidFill>
                  <a:schemeClr val="accent3"/>
                </a:solidFill>
              </a:rPr>
              <a:t>E</a:t>
            </a:r>
            <a:r>
              <a:rPr lang="en-US" sz="2400" dirty="0" smtClean="0">
                <a:solidFill>
                  <a:schemeClr val="accent3"/>
                </a:solidFill>
              </a:rPr>
              <a:t>/</a:t>
            </a:r>
            <a:r>
              <a:rPr lang="en-US" sz="2400" dirty="0" err="1" smtClean="0">
                <a:solidFill>
                  <a:schemeClr val="accent3"/>
                </a:solidFill>
              </a:rPr>
              <a:t>d</a:t>
            </a:r>
            <a:r>
              <a:rPr lang="en-US" sz="2400" i="1" dirty="0" err="1" smtClean="0">
                <a:solidFill>
                  <a:schemeClr val="accent3"/>
                </a:solidFill>
              </a:rPr>
              <a:t>x</a:t>
            </a:r>
            <a:r>
              <a:rPr lang="en-US" sz="2400" dirty="0" smtClean="0">
                <a:solidFill>
                  <a:schemeClr val="accent3"/>
                </a:solidFill>
                <a:sym typeface="Wingdings" pitchFamily="2" charset="2"/>
              </a:rPr>
              <a:t> </a:t>
            </a:r>
            <a:r>
              <a:rPr lang="en-US" sz="2400" i="1" dirty="0" smtClean="0">
                <a:solidFill>
                  <a:schemeClr val="accent3"/>
                </a:solidFill>
                <a:sym typeface="Wingdings" pitchFamily="2" charset="2"/>
              </a:rPr>
              <a:t> l</a:t>
            </a:r>
            <a:r>
              <a:rPr lang="en-US" sz="2400" baseline="30000" dirty="0" smtClean="0">
                <a:solidFill>
                  <a:schemeClr val="accent3"/>
                </a:solidFill>
                <a:sym typeface="Wingdings" pitchFamily="2" charset="2"/>
              </a:rPr>
              <a:t>3</a:t>
            </a:r>
            <a:r>
              <a:rPr lang="en-US" sz="2400" i="1" dirty="0" smtClean="0">
                <a:solidFill>
                  <a:schemeClr val="accent3"/>
                </a:solidFill>
              </a:rPr>
              <a:t> </a:t>
            </a:r>
            <a:endParaRPr lang="en-US" sz="2400" dirty="0"/>
          </a:p>
        </p:txBody>
      </p:sp>
      <p:cxnSp>
        <p:nvCxnSpPr>
          <p:cNvPr id="91" name="Straight Arrow Connector 90"/>
          <p:cNvCxnSpPr/>
          <p:nvPr/>
        </p:nvCxnSpPr>
        <p:spPr>
          <a:xfrm rot="10800000">
            <a:off x="2863528" y="2286000"/>
            <a:ext cx="1371598" cy="1588"/>
          </a:xfrm>
          <a:prstGeom prst="straightConnector1">
            <a:avLst/>
          </a:prstGeom>
          <a:ln w="25400">
            <a:solidFill>
              <a:schemeClr val="accent3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5" name="Straight Arrow Connector 94"/>
          <p:cNvCxnSpPr>
            <a:endCxn id="68" idx="2"/>
          </p:cNvCxnSpPr>
          <p:nvPr/>
        </p:nvCxnSpPr>
        <p:spPr>
          <a:xfrm flipV="1">
            <a:off x="1143000" y="3048000"/>
            <a:ext cx="1295400" cy="381000"/>
          </a:xfrm>
          <a:prstGeom prst="straightConnector1">
            <a:avLst/>
          </a:prstGeom>
          <a:ln w="254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6" name="Straight Arrow Connector 95"/>
          <p:cNvCxnSpPr>
            <a:endCxn id="68" idx="0"/>
          </p:cNvCxnSpPr>
          <p:nvPr/>
        </p:nvCxnSpPr>
        <p:spPr>
          <a:xfrm>
            <a:off x="1143000" y="2819400"/>
            <a:ext cx="1295400" cy="1588"/>
          </a:xfrm>
          <a:prstGeom prst="straightConnector1">
            <a:avLst/>
          </a:prstGeom>
          <a:ln w="254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7" name="TextBox 96"/>
          <p:cNvSpPr txBox="1"/>
          <p:nvPr/>
        </p:nvSpPr>
        <p:spPr>
          <a:xfrm>
            <a:off x="199943" y="1534180"/>
            <a:ext cx="178125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Conditions</a:t>
            </a:r>
            <a:endParaRPr lang="en-US" sz="2800" dirty="0"/>
          </a:p>
        </p:txBody>
      </p:sp>
      <p:sp>
        <p:nvSpPr>
          <p:cNvPr id="98" name="TextBox 97"/>
          <p:cNvSpPr txBox="1"/>
          <p:nvPr/>
        </p:nvSpPr>
        <p:spPr>
          <a:xfrm>
            <a:off x="6308870" y="1534180"/>
            <a:ext cx="169213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Properties</a:t>
            </a:r>
            <a:endParaRPr lang="en-US" sz="2800" dirty="0"/>
          </a:p>
        </p:txBody>
      </p:sp>
      <p:sp>
        <p:nvSpPr>
          <p:cNvPr id="99" name="Right Arrow 98"/>
          <p:cNvSpPr/>
          <p:nvPr/>
        </p:nvSpPr>
        <p:spPr>
          <a:xfrm>
            <a:off x="2133600" y="1676400"/>
            <a:ext cx="4038600" cy="228600"/>
          </a:xfrm>
          <a:prstGeom prst="rightArrow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0" name="Picture 4"/>
          <p:cNvPicPr>
            <a:picLocks noChangeAspect="1" noChangeArrowheads="1"/>
          </p:cNvPicPr>
          <p:nvPr/>
        </p:nvPicPr>
        <p:blipFill>
          <a:blip r:embed="rId2"/>
          <a:srcRect l="11616" t="31512" r="30911" b="65094"/>
          <a:stretch>
            <a:fillRect/>
          </a:stretch>
        </p:blipFill>
        <p:spPr bwMode="auto">
          <a:xfrm>
            <a:off x="2286000" y="2209800"/>
            <a:ext cx="3581400" cy="1524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sp>
        <p:nvSpPr>
          <p:cNvPr id="84" name="Up Arrow 83"/>
          <p:cNvSpPr/>
          <p:nvPr/>
        </p:nvSpPr>
        <p:spPr>
          <a:xfrm>
            <a:off x="2438400" y="2286000"/>
            <a:ext cx="228600" cy="1143000"/>
          </a:xfrm>
          <a:prstGeom prst="upArrow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88" name="TextBox 87"/>
          <p:cNvSpPr txBox="1"/>
          <p:nvPr/>
        </p:nvSpPr>
        <p:spPr>
          <a:xfrm>
            <a:off x="6390235" y="2129135"/>
            <a:ext cx="2296566" cy="461665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chemeClr val="accent3"/>
                </a:solidFill>
              </a:rPr>
              <a:t>Screening length </a:t>
            </a:r>
            <a:endParaRPr lang="en-US" sz="2400" dirty="0" smtClean="0"/>
          </a:p>
        </p:txBody>
      </p:sp>
      <p:cxnSp>
        <p:nvCxnSpPr>
          <p:cNvPr id="101" name="Straight Arrow Connector 100"/>
          <p:cNvCxnSpPr/>
          <p:nvPr/>
        </p:nvCxnSpPr>
        <p:spPr>
          <a:xfrm rot="10800000" flipV="1">
            <a:off x="2667000" y="2362200"/>
            <a:ext cx="3657600" cy="228600"/>
          </a:xfrm>
          <a:prstGeom prst="straightConnector1">
            <a:avLst/>
          </a:prstGeom>
          <a:ln w="25400">
            <a:solidFill>
              <a:schemeClr val="accent3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1" name="Straight Arrow Connector 110"/>
          <p:cNvCxnSpPr>
            <a:endCxn id="72" idx="2"/>
          </p:cNvCxnSpPr>
          <p:nvPr/>
        </p:nvCxnSpPr>
        <p:spPr>
          <a:xfrm flipV="1">
            <a:off x="1143000" y="3276600"/>
            <a:ext cx="1295400" cy="1066800"/>
          </a:xfrm>
          <a:prstGeom prst="straightConnector1">
            <a:avLst/>
          </a:prstGeom>
          <a:ln w="254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2" name="Straight Arrow Connector 121"/>
          <p:cNvCxnSpPr/>
          <p:nvPr/>
        </p:nvCxnSpPr>
        <p:spPr>
          <a:xfrm rot="10800000">
            <a:off x="2667000" y="2819400"/>
            <a:ext cx="3657600" cy="2"/>
          </a:xfrm>
          <a:prstGeom prst="straightConnector1">
            <a:avLst/>
          </a:prstGeom>
          <a:ln w="25400">
            <a:solidFill>
              <a:schemeClr val="accent3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3" name="Straight Arrow Connector 122"/>
          <p:cNvCxnSpPr/>
          <p:nvPr/>
        </p:nvCxnSpPr>
        <p:spPr>
          <a:xfrm rot="10800000">
            <a:off x="2667000" y="3048000"/>
            <a:ext cx="3657600" cy="304800"/>
          </a:xfrm>
          <a:prstGeom prst="straightConnector1">
            <a:avLst/>
          </a:prstGeom>
          <a:ln w="25400">
            <a:solidFill>
              <a:schemeClr val="accent3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Down Arrow 49"/>
          <p:cNvSpPr/>
          <p:nvPr/>
        </p:nvSpPr>
        <p:spPr>
          <a:xfrm rot="-1860000">
            <a:off x="2723884" y="3449443"/>
            <a:ext cx="267098" cy="888637"/>
          </a:xfrm>
          <a:prstGeom prst="downArrow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TextBox 50"/>
          <p:cNvSpPr txBox="1"/>
          <p:nvPr/>
        </p:nvSpPr>
        <p:spPr>
          <a:xfrm>
            <a:off x="169540" y="2662535"/>
            <a:ext cx="2116460" cy="430887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lvl="0"/>
            <a:r>
              <a:rPr lang="en-US" sz="2200" i="1" dirty="0" smtClean="0">
                <a:solidFill>
                  <a:srgbClr val="C00000"/>
                </a:solidFill>
              </a:rPr>
              <a:t>T</a:t>
            </a:r>
            <a:r>
              <a:rPr lang="en-US" sz="2200" i="1" baseline="-25000" dirty="0" smtClean="0">
                <a:solidFill>
                  <a:srgbClr val="C00000"/>
                </a:solidFill>
              </a:rPr>
              <a:t>i</a:t>
            </a:r>
            <a:r>
              <a:rPr lang="en-US" sz="2200" dirty="0" smtClean="0">
                <a:solidFill>
                  <a:srgbClr val="C00000"/>
                </a:solidFill>
              </a:rPr>
              <a:t> =300-600 </a:t>
            </a:r>
            <a:r>
              <a:rPr lang="en-US" sz="2200" dirty="0" err="1" smtClean="0">
                <a:solidFill>
                  <a:srgbClr val="C00000"/>
                </a:solidFill>
              </a:rPr>
              <a:t>MeV</a:t>
            </a:r>
            <a:endParaRPr lang="en-US" sz="2200" dirty="0">
              <a:solidFill>
                <a:srgbClr val="C00000"/>
              </a:solidFill>
            </a:endParaRPr>
          </a:p>
        </p:txBody>
      </p:sp>
      <p:sp>
        <p:nvSpPr>
          <p:cNvPr id="53" name="TextBox 52"/>
          <p:cNvSpPr txBox="1"/>
          <p:nvPr/>
        </p:nvSpPr>
        <p:spPr>
          <a:xfrm>
            <a:off x="6411645" y="2662535"/>
            <a:ext cx="2275155" cy="461665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2400" i="1" dirty="0" smtClean="0">
                <a:solidFill>
                  <a:schemeClr val="accent3"/>
                </a:solidFill>
                <a:sym typeface="Symbol"/>
              </a:rPr>
              <a:t></a:t>
            </a:r>
            <a:r>
              <a:rPr lang="en-US" sz="2400" dirty="0" smtClean="0">
                <a:solidFill>
                  <a:schemeClr val="accent3"/>
                </a:solidFill>
              </a:rPr>
              <a:t>/</a:t>
            </a:r>
            <a:r>
              <a:rPr lang="en-US" sz="2400" i="1" dirty="0" smtClean="0">
                <a:solidFill>
                  <a:schemeClr val="accent3"/>
                </a:solidFill>
              </a:rPr>
              <a:t>s</a:t>
            </a:r>
            <a:r>
              <a:rPr lang="en-US" sz="2400" dirty="0" smtClean="0">
                <a:solidFill>
                  <a:schemeClr val="accent3"/>
                </a:solidFill>
                <a:sym typeface="Wingdings" pitchFamily="2" charset="2"/>
              </a:rPr>
              <a:t>1/4</a:t>
            </a:r>
            <a:r>
              <a:rPr lang="en-US" sz="2400" dirty="0" smtClean="0">
                <a:solidFill>
                  <a:schemeClr val="accent3"/>
                </a:solidFill>
                <a:latin typeface="Symbol" pitchFamily="18" charset="2"/>
                <a:sym typeface="Wingdings" pitchFamily="2" charset="2"/>
              </a:rPr>
              <a:t>p</a:t>
            </a:r>
            <a:endParaRPr lang="en-US" sz="2400" dirty="0" smtClean="0">
              <a:latin typeface="Symbol" pitchFamily="18" charset="2"/>
            </a:endParaRPr>
          </a:p>
        </p:txBody>
      </p:sp>
      <p:sp>
        <p:nvSpPr>
          <p:cNvPr id="54" name="TextBox 53"/>
          <p:cNvSpPr txBox="1"/>
          <p:nvPr/>
        </p:nvSpPr>
        <p:spPr>
          <a:xfrm>
            <a:off x="152400" y="4122003"/>
            <a:ext cx="1676400" cy="830997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C00000"/>
                </a:solidFill>
              </a:rPr>
              <a:t>Initial </a:t>
            </a:r>
            <a:r>
              <a:rPr lang="en-US" sz="2400" dirty="0" smtClean="0">
                <a:solidFill>
                  <a:srgbClr val="C00000"/>
                </a:solidFill>
              </a:rPr>
              <a:t>State</a:t>
            </a:r>
            <a:endParaRPr lang="en-US" sz="2400" dirty="0" smtClean="0">
              <a:solidFill>
                <a:srgbClr val="C00000"/>
              </a:solidFill>
            </a:endParaRPr>
          </a:p>
          <a:p>
            <a:r>
              <a:rPr lang="en-US" sz="2400" dirty="0" smtClean="0">
                <a:solidFill>
                  <a:srgbClr val="C00000"/>
                </a:solidFill>
                <a:sym typeface="Wingdings" pitchFamily="2" charset="2"/>
              </a:rPr>
              <a:t></a:t>
            </a:r>
            <a:r>
              <a:rPr lang="en-US" sz="2400" dirty="0" err="1" smtClean="0">
                <a:solidFill>
                  <a:srgbClr val="C00000"/>
                </a:solidFill>
                <a:sym typeface="Wingdings" pitchFamily="2" charset="2"/>
              </a:rPr>
              <a:t>Glauber</a:t>
            </a:r>
            <a:endParaRPr lang="en-US" sz="2400" dirty="0" smtClean="0">
              <a:solidFill>
                <a:srgbClr val="C00000"/>
              </a:solidFill>
            </a:endParaRPr>
          </a:p>
        </p:txBody>
      </p:sp>
      <p:sp>
        <p:nvSpPr>
          <p:cNvPr id="55" name="TextBox 54"/>
          <p:cNvSpPr txBox="1"/>
          <p:nvPr/>
        </p:nvSpPr>
        <p:spPr>
          <a:xfrm>
            <a:off x="152400" y="4343400"/>
            <a:ext cx="32733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C00000"/>
                </a:solidFill>
              </a:rPr>
              <a:t>?</a:t>
            </a:r>
            <a:endParaRPr lang="en-US" sz="2400" dirty="0">
              <a:solidFill>
                <a:srgbClr val="C00000"/>
              </a:solidFill>
            </a:endParaRPr>
          </a:p>
        </p:txBody>
      </p:sp>
      <p:sp>
        <p:nvSpPr>
          <p:cNvPr id="56" name="TextBox 55"/>
          <p:cNvSpPr txBox="1"/>
          <p:nvPr/>
        </p:nvSpPr>
        <p:spPr>
          <a:xfrm>
            <a:off x="6835466" y="2514600"/>
            <a:ext cx="32733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1B587C"/>
                </a:solidFill>
              </a:rPr>
              <a:t>?</a:t>
            </a:r>
            <a:endParaRPr lang="en-US" sz="2400" dirty="0">
              <a:solidFill>
                <a:srgbClr val="1B587C"/>
              </a:solidFill>
            </a:endParaRPr>
          </a:p>
        </p:txBody>
      </p:sp>
      <p:sp>
        <p:nvSpPr>
          <p:cNvPr id="57" name="TextBox 56"/>
          <p:cNvSpPr txBox="1"/>
          <p:nvPr/>
        </p:nvSpPr>
        <p:spPr>
          <a:xfrm>
            <a:off x="977576" y="3200400"/>
            <a:ext cx="1537024" cy="843308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220" dirty="0" smtClean="0">
                <a:solidFill>
                  <a:srgbClr val="C00000"/>
                </a:solidFill>
              </a:rPr>
              <a:t>n</a:t>
            </a:r>
            <a:r>
              <a:rPr lang="en-US" sz="1220" dirty="0" smtClean="0">
                <a:solidFill>
                  <a:srgbClr val="C00000"/>
                </a:solidFill>
              </a:rPr>
              <a:t>on-linear shadowing</a:t>
            </a:r>
          </a:p>
          <a:p>
            <a:pPr algn="ctr"/>
            <a:r>
              <a:rPr lang="en-US" sz="1220" dirty="0" smtClean="0">
                <a:solidFill>
                  <a:srgbClr val="C00000"/>
                </a:solidFill>
              </a:rPr>
              <a:t>low-</a:t>
            </a:r>
            <a:r>
              <a:rPr lang="en-US" sz="1220" i="1" dirty="0" smtClean="0">
                <a:solidFill>
                  <a:srgbClr val="C00000"/>
                </a:solidFill>
              </a:rPr>
              <a:t>x</a:t>
            </a:r>
            <a:r>
              <a:rPr lang="en-US" sz="1220" dirty="0" smtClean="0">
                <a:solidFill>
                  <a:srgbClr val="C00000"/>
                </a:solidFill>
              </a:rPr>
              <a:t> suppression</a:t>
            </a:r>
          </a:p>
          <a:p>
            <a:pPr algn="ctr"/>
            <a:r>
              <a:rPr lang="en-US" sz="1220" dirty="0" smtClean="0">
                <a:solidFill>
                  <a:srgbClr val="C00000"/>
                </a:solidFill>
              </a:rPr>
              <a:t>anti-shadowing?</a:t>
            </a:r>
            <a:endParaRPr lang="en-US" sz="1220" dirty="0" smtClean="0">
              <a:solidFill>
                <a:srgbClr val="C00000"/>
              </a:solidFill>
            </a:endParaRPr>
          </a:p>
        </p:txBody>
      </p:sp>
      <p:sp>
        <p:nvSpPr>
          <p:cNvPr id="58" name="TextBox 57"/>
          <p:cNvSpPr txBox="1"/>
          <p:nvPr/>
        </p:nvSpPr>
        <p:spPr>
          <a:xfrm>
            <a:off x="152400" y="3207603"/>
            <a:ext cx="1020857" cy="830997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C00000"/>
                </a:solidFill>
              </a:rPr>
              <a:t>CNM</a:t>
            </a:r>
          </a:p>
          <a:p>
            <a:r>
              <a:rPr lang="en-US" sz="2400" dirty="0" smtClean="0">
                <a:solidFill>
                  <a:srgbClr val="C00000"/>
                </a:solidFill>
              </a:rPr>
              <a:t>effects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28600"/>
            <a:ext cx="8763000" cy="990600"/>
          </a:xfrm>
        </p:spPr>
        <p:txBody>
          <a:bodyPr>
            <a:normAutofit fontScale="90000"/>
          </a:bodyPr>
          <a:lstStyle/>
          <a:p>
            <a:r>
              <a:rPr lang="en-US" sz="3600" i="1" dirty="0" smtClean="0"/>
              <a:t>v</a:t>
            </a:r>
            <a:r>
              <a:rPr lang="en-US" sz="3600" i="1" baseline="-25000" dirty="0" smtClean="0"/>
              <a:t>2</a:t>
            </a:r>
            <a:r>
              <a:rPr lang="en-US" sz="3600" i="1" dirty="0" smtClean="0"/>
              <a:t>, v</a:t>
            </a:r>
            <a:r>
              <a:rPr lang="en-US" sz="3600" i="1" baseline="-25000" dirty="0" smtClean="0"/>
              <a:t>3</a:t>
            </a:r>
            <a:r>
              <a:rPr lang="en-US" sz="3600" i="1" dirty="0" smtClean="0"/>
              <a:t>, v</a:t>
            </a:r>
            <a:r>
              <a:rPr lang="en-US" sz="3600" i="1" baseline="-25000" dirty="0" smtClean="0"/>
              <a:t>4</a:t>
            </a:r>
            <a:r>
              <a:rPr lang="en-US" sz="3600" i="1" dirty="0" smtClean="0"/>
              <a:t> </a:t>
            </a:r>
            <a:r>
              <a:rPr lang="en-US" sz="3600" dirty="0" smtClean="0"/>
              <a:t>independence of </a:t>
            </a:r>
            <a:r>
              <a:rPr lang="en-US" sz="3600" dirty="0" smtClean="0">
                <a:sym typeface="Symbol"/>
              </a:rPr>
              <a:t></a:t>
            </a:r>
            <a:r>
              <a:rPr lang="en-US" sz="3600" dirty="0" err="1" smtClean="0"/>
              <a:t>s</a:t>
            </a:r>
            <a:r>
              <a:rPr lang="en-US" sz="3600" baseline="-25000" dirty="0" err="1" smtClean="0"/>
              <a:t>NN</a:t>
            </a:r>
            <a:r>
              <a:rPr lang="en-US" sz="3600" baseline="-25000" dirty="0" smtClean="0"/>
              <a:t> </a:t>
            </a:r>
            <a:r>
              <a:rPr lang="en-US" sz="3600" dirty="0" smtClean="0"/>
              <a:t>(for 39, 62, </a:t>
            </a:r>
            <a:r>
              <a:rPr lang="en-US" sz="3600" dirty="0" smtClean="0"/>
              <a:t>200 </a:t>
            </a:r>
            <a:r>
              <a:rPr lang="en-US" sz="3600" dirty="0" err="1" smtClean="0"/>
              <a:t>GeV</a:t>
            </a:r>
            <a:r>
              <a:rPr lang="en-US" sz="3600" dirty="0" smtClean="0"/>
              <a:t>)</a:t>
            </a:r>
            <a:endParaRPr lang="en-US" sz="3600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0" lang="en-US" smtClean="0"/>
              <a:t>Stefan Bathe for PHENIX, QM2011</a:t>
            </a:r>
            <a:endParaRPr kumimoji="0"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F0C94032-CD4C-4C25-B0C2-CEC720522D92}" type="slidenum">
              <a:rPr kumimoji="0" lang="en-US" smtClean="0"/>
              <a:pPr/>
              <a:t>41</a:t>
            </a:fld>
            <a:endParaRPr kumimoji="0" lang="en-US" dirty="0">
              <a:solidFill>
                <a:srgbClr val="FFFFFF"/>
              </a:solidFill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sz="quarter" idx="1"/>
          </p:nvPr>
        </p:nvSpPr>
        <p:spPr>
          <a:xfrm>
            <a:off x="914400" y="5562600"/>
            <a:ext cx="7467600" cy="762000"/>
          </a:xfrm>
          <a:solidFill>
            <a:srgbClr val="FFC000"/>
          </a:solidFill>
        </p:spPr>
        <p:txBody>
          <a:bodyPr>
            <a:normAutofit fontScale="77500" lnSpcReduction="20000"/>
          </a:bodyPr>
          <a:lstStyle/>
          <a:p>
            <a:pPr>
              <a:buNone/>
            </a:pPr>
            <a:r>
              <a:rPr lang="en-US" sz="3200" i="1" dirty="0" smtClean="0"/>
              <a:t>v</a:t>
            </a:r>
            <a:r>
              <a:rPr lang="en-US" sz="3200" i="1" baseline="-25000" dirty="0" smtClean="0"/>
              <a:t>2</a:t>
            </a:r>
            <a:r>
              <a:rPr lang="en-US" sz="3200" i="1" dirty="0" smtClean="0"/>
              <a:t>, v</a:t>
            </a:r>
            <a:r>
              <a:rPr lang="en-US" sz="3200" i="1" baseline="-25000" dirty="0" smtClean="0"/>
              <a:t>3</a:t>
            </a:r>
            <a:r>
              <a:rPr lang="en-US" sz="3200" i="1" dirty="0" smtClean="0"/>
              <a:t>, v</a:t>
            </a:r>
            <a:r>
              <a:rPr lang="en-US" sz="3200" i="1" baseline="-25000" dirty="0" smtClean="0"/>
              <a:t>4</a:t>
            </a:r>
            <a:r>
              <a:rPr lang="en-US" sz="3200" i="1" dirty="0" smtClean="0"/>
              <a:t> </a:t>
            </a:r>
            <a:r>
              <a:rPr lang="en-US" sz="3200" dirty="0" smtClean="0"/>
              <a:t>independence of </a:t>
            </a:r>
            <a:r>
              <a:rPr lang="en-US" sz="3200" dirty="0" smtClean="0">
                <a:sym typeface="Symbol"/>
              </a:rPr>
              <a:t></a:t>
            </a:r>
            <a:r>
              <a:rPr lang="en-US" sz="3200" dirty="0" err="1" smtClean="0"/>
              <a:t>s</a:t>
            </a:r>
            <a:r>
              <a:rPr lang="en-US" sz="3200" baseline="-25000" dirty="0" err="1" smtClean="0"/>
              <a:t>NN</a:t>
            </a:r>
            <a:r>
              <a:rPr lang="en-US" sz="3200" baseline="-25000" dirty="0" smtClean="0"/>
              <a:t> </a:t>
            </a:r>
            <a:r>
              <a:rPr lang="en-US" sz="3200" dirty="0" smtClean="0"/>
              <a:t>for 39, 62.4, 200 </a:t>
            </a:r>
            <a:r>
              <a:rPr lang="en-US" sz="3200" dirty="0" err="1" smtClean="0"/>
              <a:t>GeV</a:t>
            </a:r>
            <a:endParaRPr lang="en-US" dirty="0" smtClean="0"/>
          </a:p>
          <a:p>
            <a:pPr>
              <a:buNone/>
            </a:pPr>
            <a:r>
              <a:rPr lang="en-US" dirty="0" smtClean="0"/>
              <a:t>Just like at 200 </a:t>
            </a:r>
            <a:r>
              <a:rPr lang="en-US" dirty="0" err="1" smtClean="0"/>
              <a:t>GeV</a:t>
            </a:r>
            <a:r>
              <a:rPr lang="en-US" dirty="0" smtClean="0"/>
              <a:t>, disentangle initial state and </a:t>
            </a:r>
            <a:r>
              <a:rPr lang="en-US" i="1" dirty="0" smtClean="0">
                <a:sym typeface="Symbol"/>
              </a:rPr>
              <a:t></a:t>
            </a:r>
            <a:r>
              <a:rPr lang="en-US" dirty="0" smtClean="0"/>
              <a:t>/</a:t>
            </a:r>
            <a:r>
              <a:rPr lang="en-US" i="1" dirty="0" smtClean="0"/>
              <a:t>s</a:t>
            </a:r>
            <a:endParaRPr lang="en-US" dirty="0"/>
          </a:p>
        </p:txBody>
      </p:sp>
      <p:pic>
        <p:nvPicPr>
          <p:cNvPr id="9" name="Picture 2" descr="lc-corr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66800" y="1524001"/>
            <a:ext cx="6477000" cy="4005001"/>
          </a:xfrm>
          <a:prstGeom prst="rect">
            <a:avLst/>
          </a:prstGeom>
          <a:noFill/>
        </p:spPr>
      </p:pic>
      <p:pic>
        <p:nvPicPr>
          <p:cNvPr id="10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343400" y="2286000"/>
            <a:ext cx="836908" cy="270216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i="1" dirty="0" smtClean="0"/>
              <a:t>v</a:t>
            </a:r>
            <a:r>
              <a:rPr lang="en-US" sz="4000" i="1" baseline="-25000" dirty="0" smtClean="0"/>
              <a:t>2</a:t>
            </a:r>
            <a:r>
              <a:rPr lang="en-US" dirty="0" smtClean="0"/>
              <a:t> saturation with </a:t>
            </a:r>
            <a:r>
              <a:rPr lang="en-US" dirty="0" smtClean="0">
                <a:sym typeface="Symbol"/>
              </a:rPr>
              <a:t></a:t>
            </a:r>
            <a:r>
              <a:rPr lang="en-US" dirty="0" err="1" smtClean="0"/>
              <a:t>s</a:t>
            </a:r>
            <a:r>
              <a:rPr lang="en-US" baseline="-25000" dirty="0" err="1" smtClean="0"/>
              <a:t>NN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0" lang="en-US" smtClean="0"/>
              <a:t>Stefan Bathe for PHENIX, QM2011</a:t>
            </a:r>
            <a:endParaRPr kumimoji="0"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F0C94032-CD4C-4C25-B0C2-CEC720522D92}" type="slidenum">
              <a:rPr kumimoji="0" lang="en-US" smtClean="0"/>
              <a:pPr/>
              <a:t>42</a:t>
            </a:fld>
            <a:endParaRPr kumimoji="0" lang="en-US" dirty="0">
              <a:solidFill>
                <a:srgbClr val="FFFFFF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838200" y="5551487"/>
            <a:ext cx="31635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Need updated plot from </a:t>
            </a:r>
            <a:r>
              <a:rPr lang="en-US" dirty="0" err="1" smtClean="0"/>
              <a:t>Arkadij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685800" y="5094287"/>
            <a:ext cx="315817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[PHENIX] Phys.Rev.Lett.94:232302,2005</a:t>
            </a:r>
          </a:p>
        </p:txBody>
      </p:sp>
      <p:pic>
        <p:nvPicPr>
          <p:cNvPr id="9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2400" y="1524000"/>
            <a:ext cx="3810000" cy="5018087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10" name="TextBox 12"/>
          <p:cNvSpPr txBox="1">
            <a:spLocks noChangeArrowheads="1"/>
          </p:cNvSpPr>
          <p:nvPr/>
        </p:nvSpPr>
        <p:spPr bwMode="auto">
          <a:xfrm>
            <a:off x="609600" y="1665287"/>
            <a:ext cx="3733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kumimoji="0" lang="en-US" altLang="ja-JP" sz="1400" i="1"/>
              <a:t>Preliminary, STAR, PHENIX and E895 data</a:t>
            </a:r>
          </a:p>
        </p:txBody>
      </p:sp>
      <p:sp>
        <p:nvSpPr>
          <p:cNvPr id="11" name="Rectangle 7"/>
          <p:cNvSpPr>
            <a:spLocks noChangeArrowheads="1"/>
          </p:cNvSpPr>
          <p:nvPr/>
        </p:nvSpPr>
        <p:spPr bwMode="auto">
          <a:xfrm>
            <a:off x="1893888" y="2024062"/>
            <a:ext cx="1143000" cy="35052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" name="Rectangle 8"/>
          <p:cNvSpPr>
            <a:spLocks noChangeArrowheads="1"/>
          </p:cNvSpPr>
          <p:nvPr/>
        </p:nvSpPr>
        <p:spPr bwMode="auto">
          <a:xfrm>
            <a:off x="3036888" y="2024062"/>
            <a:ext cx="1143000" cy="35052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3" name="AutoShape 10"/>
          <p:cNvSpPr>
            <a:spLocks noChangeArrowheads="1"/>
          </p:cNvSpPr>
          <p:nvPr/>
        </p:nvSpPr>
        <p:spPr bwMode="auto">
          <a:xfrm>
            <a:off x="4572000" y="4049712"/>
            <a:ext cx="152400" cy="152400"/>
          </a:xfrm>
          <a:prstGeom prst="diamond">
            <a:avLst/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4" name="AutoShape 11"/>
          <p:cNvSpPr>
            <a:spLocks noChangeArrowheads="1"/>
          </p:cNvSpPr>
          <p:nvPr/>
        </p:nvSpPr>
        <p:spPr bwMode="auto">
          <a:xfrm>
            <a:off x="4572000" y="2754312"/>
            <a:ext cx="152400" cy="152400"/>
          </a:xfrm>
          <a:prstGeom prst="diamond">
            <a:avLst/>
          </a:prstGeom>
          <a:solidFill>
            <a:srgbClr val="0000FF"/>
          </a:solidFill>
          <a:ln w="9525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5" name="Rectangle 12"/>
          <p:cNvSpPr>
            <a:spLocks noChangeArrowheads="1"/>
          </p:cNvSpPr>
          <p:nvPr/>
        </p:nvSpPr>
        <p:spPr bwMode="auto">
          <a:xfrm>
            <a:off x="4179888" y="2024062"/>
            <a:ext cx="1143000" cy="35052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6" name="Text Box 13"/>
          <p:cNvSpPr txBox="1">
            <a:spLocks noChangeArrowheads="1"/>
          </p:cNvSpPr>
          <p:nvPr/>
        </p:nvSpPr>
        <p:spPr bwMode="auto">
          <a:xfrm>
            <a:off x="3962400" y="5672137"/>
            <a:ext cx="487363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ja-JP" sz="1600"/>
              <a:t>10</a:t>
            </a:r>
            <a:r>
              <a:rPr lang="en-US" altLang="ja-JP" sz="1600" baseline="30000"/>
              <a:t>3</a:t>
            </a:r>
            <a:endParaRPr lang="en-US" altLang="ja-JP" sz="1600"/>
          </a:p>
        </p:txBody>
      </p:sp>
      <p:sp>
        <p:nvSpPr>
          <p:cNvPr id="17" name="Text Box 14"/>
          <p:cNvSpPr txBox="1">
            <a:spLocks noChangeArrowheads="1"/>
          </p:cNvSpPr>
          <p:nvPr/>
        </p:nvSpPr>
        <p:spPr bwMode="auto">
          <a:xfrm>
            <a:off x="5075238" y="5672137"/>
            <a:ext cx="487362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ja-JP" sz="1600"/>
              <a:t>10</a:t>
            </a:r>
            <a:r>
              <a:rPr lang="en-US" altLang="ja-JP" sz="1600" baseline="30000"/>
              <a:t>4</a:t>
            </a:r>
            <a:endParaRPr lang="en-US" altLang="ja-JP" sz="1600"/>
          </a:p>
        </p:txBody>
      </p:sp>
      <p:sp>
        <p:nvSpPr>
          <p:cNvPr id="18" name="Text Box 15"/>
          <p:cNvSpPr txBox="1">
            <a:spLocks noChangeArrowheads="1"/>
          </p:cNvSpPr>
          <p:nvPr/>
        </p:nvSpPr>
        <p:spPr bwMode="auto">
          <a:xfrm>
            <a:off x="4343400" y="2305050"/>
            <a:ext cx="623888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ja-JP" sz="1200"/>
              <a:t>ALICE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1"/>
          </p:nvPr>
        </p:nvSpPr>
        <p:spPr>
          <a:xfrm>
            <a:off x="5410200" y="3200400"/>
            <a:ext cx="3657600" cy="609600"/>
          </a:xfrm>
          <a:noFill/>
        </p:spPr>
        <p:txBody>
          <a:bodyPr>
            <a:normAutofit/>
          </a:bodyPr>
          <a:lstStyle/>
          <a:p>
            <a:pPr>
              <a:buNone/>
            </a:pPr>
            <a:r>
              <a:rPr lang="en-US" sz="2800" i="1" dirty="0" smtClean="0"/>
              <a:t>v</a:t>
            </a:r>
            <a:r>
              <a:rPr lang="en-US" sz="2800" i="1" baseline="-25000" dirty="0" smtClean="0"/>
              <a:t>2</a:t>
            </a:r>
            <a:r>
              <a:rPr lang="en-US" dirty="0" smtClean="0"/>
              <a:t> saturation      39 </a:t>
            </a:r>
            <a:r>
              <a:rPr lang="en-US" dirty="0" err="1" smtClean="0"/>
              <a:t>GeV</a:t>
            </a:r>
            <a:r>
              <a:rPr lang="en-US" dirty="0" smtClean="0"/>
              <a:t> </a:t>
            </a:r>
            <a:endParaRPr lang="en-US" dirty="0" smtClean="0"/>
          </a:p>
        </p:txBody>
      </p:sp>
      <p:pic>
        <p:nvPicPr>
          <p:cNvPr id="128001" name="Picture 1"/>
          <p:cNvPicPr>
            <a:picLocks noChangeAspect="1" noChangeArrowheads="1"/>
          </p:cNvPicPr>
          <p:nvPr/>
        </p:nvPicPr>
        <p:blipFill>
          <a:blip r:embed="rId3">
            <a:grayscl/>
          </a:blip>
          <a:srcRect l="24242" t="30380" r="35354" b="18987"/>
          <a:stretch>
            <a:fillRect/>
          </a:stretch>
        </p:blipFill>
        <p:spPr bwMode="auto">
          <a:xfrm>
            <a:off x="7391400" y="3352800"/>
            <a:ext cx="381000" cy="381000"/>
          </a:xfrm>
          <a:prstGeom prst="rect">
            <a:avLst/>
          </a:prstGeom>
          <a:solidFill>
            <a:srgbClr val="FFC000"/>
          </a:solidFill>
          <a:ln w="9525">
            <a:noFill/>
            <a:miter lim="800000"/>
            <a:headEnd/>
            <a:tailEnd/>
          </a:ln>
          <a:effectLst/>
        </p:spPr>
      </p:pic>
      <p:sp>
        <p:nvSpPr>
          <p:cNvPr id="21" name="Rounded Rectangle 20"/>
          <p:cNvSpPr/>
          <p:nvPr/>
        </p:nvSpPr>
        <p:spPr>
          <a:xfrm>
            <a:off x="5791200" y="4572000"/>
            <a:ext cx="2971800" cy="914400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lvl="1" algn="ctr"/>
            <a:r>
              <a:rPr lang="en-US" sz="1200" b="1" dirty="0" smtClean="0">
                <a:solidFill>
                  <a:schemeClr val="tx1"/>
                </a:solidFill>
              </a:rPr>
              <a:t>Plenary:  S. </a:t>
            </a:r>
            <a:r>
              <a:rPr lang="en-US" sz="1200" b="1" dirty="0" err="1" smtClean="0">
                <a:solidFill>
                  <a:schemeClr val="tx1"/>
                </a:solidFill>
              </a:rPr>
              <a:t>Esumi</a:t>
            </a:r>
            <a:r>
              <a:rPr lang="en-US" sz="1200" b="1" dirty="0" smtClean="0">
                <a:solidFill>
                  <a:schemeClr val="tx1"/>
                </a:solidFill>
              </a:rPr>
              <a:t>, Tue</a:t>
            </a:r>
          </a:p>
          <a:p>
            <a:pPr marL="0" lvl="1" algn="ctr"/>
            <a:r>
              <a:rPr lang="en-US" sz="1200" b="1" dirty="0" smtClean="0">
                <a:solidFill>
                  <a:schemeClr val="tx1"/>
                </a:solidFill>
              </a:rPr>
              <a:t>Parallel:  R. Lacey (v3, jet shape) Mon</a:t>
            </a:r>
          </a:p>
          <a:p>
            <a:pPr marL="0" lvl="1" algn="ctr"/>
            <a:r>
              <a:rPr lang="en-US" sz="1200" b="1" dirty="0" smtClean="0">
                <a:solidFill>
                  <a:schemeClr val="tx1"/>
                </a:solidFill>
              </a:rPr>
              <a:t>Parallel:  X. Gong (energy scan: bulk) Fri</a:t>
            </a:r>
          </a:p>
          <a:p>
            <a:pPr marL="0" lvl="1" algn="ctr"/>
            <a:r>
              <a:rPr lang="en-US" sz="1200" b="1" dirty="0" smtClean="0">
                <a:solidFill>
                  <a:schemeClr val="tx1"/>
                </a:solidFill>
              </a:rPr>
              <a:t>Poster:  S. Mizuno (PID v3)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5334000" y="2590800"/>
            <a:ext cx="147989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i="1" dirty="0" err="1" smtClean="0">
                <a:solidFill>
                  <a:srgbClr val="0000CC"/>
                </a:solidFill>
              </a:rPr>
              <a:t>p</a:t>
            </a:r>
            <a:r>
              <a:rPr lang="en-US" sz="2000" b="1" i="1" baseline="-25000" dirty="0" err="1" smtClean="0">
                <a:solidFill>
                  <a:srgbClr val="0000CC"/>
                </a:solidFill>
              </a:rPr>
              <a:t>T</a:t>
            </a:r>
            <a:r>
              <a:rPr lang="en-US" sz="2000" b="1" dirty="0" smtClean="0">
                <a:solidFill>
                  <a:srgbClr val="0000CC"/>
                </a:solidFill>
              </a:rPr>
              <a:t> = 1.7 </a:t>
            </a:r>
            <a:r>
              <a:rPr lang="en-US" sz="2000" b="1" dirty="0" err="1" smtClean="0">
                <a:solidFill>
                  <a:srgbClr val="0000CC"/>
                </a:solidFill>
              </a:rPr>
              <a:t>GeV</a:t>
            </a:r>
            <a:endParaRPr lang="en-US" sz="2000" b="1" dirty="0">
              <a:solidFill>
                <a:srgbClr val="0000CC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5334000" y="3962400"/>
            <a:ext cx="147989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i="1" dirty="0" err="1" smtClean="0">
                <a:solidFill>
                  <a:srgbClr val="FF0000"/>
                </a:solidFill>
              </a:rPr>
              <a:t>p</a:t>
            </a:r>
            <a:r>
              <a:rPr lang="en-US" sz="2000" b="1" i="1" baseline="-25000" dirty="0" err="1" smtClean="0">
                <a:solidFill>
                  <a:srgbClr val="FF0000"/>
                </a:solidFill>
              </a:rPr>
              <a:t>T</a:t>
            </a:r>
            <a:r>
              <a:rPr lang="en-US" sz="2000" b="1" dirty="0" smtClean="0">
                <a:solidFill>
                  <a:srgbClr val="FF0000"/>
                </a:solidFill>
              </a:rPr>
              <a:t> = 0.7 </a:t>
            </a:r>
            <a:r>
              <a:rPr lang="en-US" sz="2000" b="1" dirty="0" err="1" smtClean="0">
                <a:solidFill>
                  <a:srgbClr val="FF0000"/>
                </a:solidFill>
              </a:rPr>
              <a:t>GeV</a:t>
            </a:r>
            <a:endParaRPr lang="en-US" sz="20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ym typeface="Symbol"/>
              </a:rPr>
              <a:t></a:t>
            </a:r>
            <a:r>
              <a:rPr lang="en-US" dirty="0" err="1" smtClean="0"/>
              <a:t>s</a:t>
            </a:r>
            <a:r>
              <a:rPr lang="en-US" baseline="-25000" dirty="0" err="1" smtClean="0"/>
              <a:t>NN</a:t>
            </a:r>
            <a:r>
              <a:rPr lang="en-US" dirty="0" smtClean="0"/>
              <a:t> dependence of energy loss 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609600" y="6340475"/>
            <a:ext cx="5421083" cy="365125"/>
          </a:xfrm>
        </p:spPr>
        <p:txBody>
          <a:bodyPr/>
          <a:lstStyle/>
          <a:p>
            <a:r>
              <a:rPr kumimoji="0" lang="en-US" dirty="0" smtClean="0"/>
              <a:t>Stefan Bathe for PHENIX, QM2011</a:t>
            </a:r>
            <a:endParaRPr kumimoji="0"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0" y="1272222"/>
            <a:ext cx="533400" cy="244476"/>
          </a:xfrm>
        </p:spPr>
        <p:txBody>
          <a:bodyPr>
            <a:normAutofit fontScale="85000" lnSpcReduction="20000"/>
          </a:bodyPr>
          <a:lstStyle/>
          <a:p>
            <a:fld id="{F0C94032-CD4C-4C25-B0C2-CEC720522D92}" type="slidenum">
              <a:rPr kumimoji="0" lang="en-US" smtClean="0"/>
              <a:pPr/>
              <a:t>43</a:t>
            </a:fld>
            <a:endParaRPr kumimoji="0" lang="en-US" dirty="0">
              <a:solidFill>
                <a:srgbClr val="FFFFFF"/>
              </a:solidFill>
            </a:endParaRPr>
          </a:p>
        </p:txBody>
      </p:sp>
      <p:pic>
        <p:nvPicPr>
          <p:cNvPr id="6" name="Picture 1" descr="ForMartinCentral.gif"/>
          <p:cNvPicPr>
            <a:picLocks noGrp="1" noChangeAspect="1"/>
          </p:cNvPicPr>
          <p:nvPr>
            <p:ph sz="quarter" idx="1"/>
          </p:nvPr>
        </p:nvPicPr>
        <p:blipFill>
          <a:blip r:embed="rId2"/>
          <a:srcRect l="9789" t="40832" r="3849" b="11085"/>
          <a:stretch>
            <a:fillRect/>
          </a:stretch>
        </p:blipFill>
        <p:spPr bwMode="auto">
          <a:xfrm>
            <a:off x="762000" y="1636889"/>
            <a:ext cx="6050280" cy="320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1" descr="ForMartinCentral.gif"/>
          <p:cNvPicPr>
            <a:picLocks noChangeAspect="1"/>
          </p:cNvPicPr>
          <p:nvPr/>
        </p:nvPicPr>
        <p:blipFill>
          <a:blip r:embed="rId2"/>
          <a:srcRect l="41332" t="88915" r="29301" b="1927"/>
          <a:stretch>
            <a:fillRect/>
          </a:stretch>
        </p:blipFill>
        <p:spPr bwMode="auto">
          <a:xfrm>
            <a:off x="3200400" y="4837289"/>
            <a:ext cx="1676400" cy="4967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1" descr="ForMartinCentral.gif"/>
          <p:cNvPicPr>
            <a:picLocks noChangeAspect="1"/>
          </p:cNvPicPr>
          <p:nvPr/>
        </p:nvPicPr>
        <p:blipFill>
          <a:blip r:embed="rId2"/>
          <a:srcRect l="1087" t="40832" r="90211" b="46575"/>
          <a:stretch>
            <a:fillRect/>
          </a:stretch>
        </p:blipFill>
        <p:spPr bwMode="auto">
          <a:xfrm>
            <a:off x="228600" y="2638425"/>
            <a:ext cx="519545" cy="714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905000" y="1939584"/>
            <a:ext cx="836908" cy="270216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</p:pic>
      <p:sp>
        <p:nvSpPr>
          <p:cNvPr id="11" name="Rectangle 10"/>
          <p:cNvSpPr/>
          <p:nvPr/>
        </p:nvSpPr>
        <p:spPr>
          <a:xfrm>
            <a:off x="3505200" y="1524000"/>
            <a:ext cx="2133600" cy="304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1" descr="ForMartinCentral.gif"/>
          <p:cNvPicPr>
            <a:picLocks noChangeAspect="1"/>
          </p:cNvPicPr>
          <p:nvPr/>
        </p:nvPicPr>
        <p:blipFill>
          <a:blip r:embed="rId2"/>
          <a:srcRect l="26394" t="1984" r="24588" b="68250"/>
          <a:stretch>
            <a:fillRect/>
          </a:stretch>
        </p:blipFill>
        <p:spPr bwMode="auto">
          <a:xfrm>
            <a:off x="3276600" y="1572768"/>
            <a:ext cx="19812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TextBox 12"/>
          <p:cNvSpPr txBox="1"/>
          <p:nvPr/>
        </p:nvSpPr>
        <p:spPr>
          <a:xfrm>
            <a:off x="5181600" y="2328446"/>
            <a:ext cx="153279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smtClean="0"/>
              <a:t>PRL101, 232301</a:t>
            </a:r>
            <a:endParaRPr lang="en-US" sz="1600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5265603" y="1905000"/>
            <a:ext cx="12875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preliminary</a:t>
            </a:r>
            <a:endParaRPr lang="en-US" b="1" dirty="0"/>
          </a:p>
        </p:txBody>
      </p:sp>
      <p:sp>
        <p:nvSpPr>
          <p:cNvPr id="14" name="Content Placeholder 4"/>
          <p:cNvSpPr txBox="1">
            <a:spLocks/>
          </p:cNvSpPr>
          <p:nvPr/>
        </p:nvSpPr>
        <p:spPr>
          <a:xfrm>
            <a:off x="228600" y="5486400"/>
            <a:ext cx="6553200" cy="914400"/>
          </a:xfrm>
          <a:prstGeom prst="rect">
            <a:avLst/>
          </a:prstGeom>
        </p:spPr>
        <p:txBody>
          <a:bodyPr vert="horz">
            <a:normAutofit fontScale="85000" lnSpcReduction="10000"/>
          </a:bodyPr>
          <a:lstStyle/>
          <a:p>
            <a:pPr marL="320040" marR="0" lvl="0" indent="-320040" algn="l" defTabSz="914400" rtl="0" eaLnBrk="1" fontAlgn="auto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ct val="60000"/>
              <a:buFont typeface="Wingdings"/>
              <a:buChar char=""/>
              <a:tabLst/>
              <a:defRPr/>
            </a:pPr>
            <a:r>
              <a:rPr kumimoji="0" lang="en-US" sz="29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R</a:t>
            </a:r>
            <a:r>
              <a:rPr kumimoji="0" lang="en-US" sz="2900" b="0" i="1" u="none" strike="noStrike" kern="1200" cap="none" spc="0" normalizeH="0" baseline="-2500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AA</a:t>
            </a:r>
            <a:r>
              <a:rPr kumimoji="0" lang="en-US" sz="29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29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suppressed also at 39 </a:t>
            </a:r>
            <a:r>
              <a:rPr kumimoji="0" lang="en-US" sz="29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GeV</a:t>
            </a:r>
            <a:endParaRPr kumimoji="0" lang="en-US" sz="29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20040" indent="-320040">
              <a:spcBef>
                <a:spcPts val="700"/>
              </a:spcBef>
              <a:buClr>
                <a:schemeClr val="accent2"/>
              </a:buClr>
              <a:buSzPct val="60000"/>
              <a:buFont typeface="Wingdings"/>
              <a:buChar char=""/>
              <a:defRPr/>
            </a:pPr>
            <a:r>
              <a:rPr lang="en-US" sz="2800" i="1" dirty="0" smtClean="0"/>
              <a:t>R</a:t>
            </a:r>
            <a:r>
              <a:rPr lang="en-US" sz="2800" i="1" baseline="-25000" dirty="0" smtClean="0"/>
              <a:t>AA  </a:t>
            </a:r>
            <a:r>
              <a:rPr lang="en-US" sz="2600" dirty="0" smtClean="0"/>
              <a:t>at 62 </a:t>
            </a:r>
            <a:r>
              <a:rPr lang="en-US" sz="2600" dirty="0" err="1" smtClean="0"/>
              <a:t>GeV</a:t>
            </a:r>
            <a:r>
              <a:rPr lang="en-US" sz="2600" dirty="0" smtClean="0"/>
              <a:t> approaches 200 </a:t>
            </a:r>
            <a:r>
              <a:rPr lang="en-US" sz="2600" dirty="0" err="1" smtClean="0"/>
              <a:t>GeV</a:t>
            </a:r>
            <a:r>
              <a:rPr lang="en-US" sz="2600" dirty="0" smtClean="0"/>
              <a:t> level at high </a:t>
            </a:r>
            <a:r>
              <a:rPr lang="en-US" sz="2600" i="1" dirty="0" err="1" smtClean="0"/>
              <a:t>p</a:t>
            </a:r>
            <a:r>
              <a:rPr lang="en-US" sz="2600" i="1" baseline="-25000" dirty="0" err="1" smtClean="0"/>
              <a:t>T</a:t>
            </a:r>
            <a:endParaRPr kumimoji="0" lang="en-US" sz="2900" b="0" i="1" u="none" strike="noStrike" kern="1200" cap="none" spc="0" normalizeH="0" baseline="-2500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5" name="Rounded Rectangle 14"/>
          <p:cNvSpPr/>
          <p:nvPr/>
        </p:nvSpPr>
        <p:spPr>
          <a:xfrm>
            <a:off x="6019800" y="5105400"/>
            <a:ext cx="2895600" cy="685800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lvl="1" algn="ctr"/>
            <a:r>
              <a:rPr lang="en-US" sz="1200" b="1" dirty="0" smtClean="0">
                <a:solidFill>
                  <a:schemeClr val="tx1"/>
                </a:solidFill>
              </a:rPr>
              <a:t>Plenary:  M. </a:t>
            </a:r>
            <a:r>
              <a:rPr lang="en-US" sz="1200" b="1" dirty="0" err="1" smtClean="0">
                <a:solidFill>
                  <a:schemeClr val="tx1"/>
                </a:solidFill>
              </a:rPr>
              <a:t>Purschke</a:t>
            </a:r>
            <a:r>
              <a:rPr lang="en-US" sz="1200" b="1" dirty="0" smtClean="0">
                <a:solidFill>
                  <a:schemeClr val="tx1"/>
                </a:solidFill>
              </a:rPr>
              <a:t> (R_AA) </a:t>
            </a:r>
            <a:r>
              <a:rPr lang="en-US" sz="1200" b="1" dirty="0" err="1" smtClean="0">
                <a:solidFill>
                  <a:schemeClr val="tx1"/>
                </a:solidFill>
              </a:rPr>
              <a:t>Wen</a:t>
            </a:r>
            <a:endParaRPr lang="en-US" sz="1200" b="1" dirty="0" smtClean="0">
              <a:solidFill>
                <a:schemeClr val="tx1"/>
              </a:solidFill>
            </a:endParaRPr>
          </a:p>
          <a:p>
            <a:pPr marL="0" lvl="1" algn="ctr"/>
            <a:r>
              <a:rPr lang="en-US" sz="1200" b="1" dirty="0" smtClean="0">
                <a:solidFill>
                  <a:schemeClr val="tx1"/>
                </a:solidFill>
              </a:rPr>
              <a:t>Parallel:  N. </a:t>
            </a:r>
            <a:r>
              <a:rPr lang="en-US" sz="1200" b="1" dirty="0" err="1" smtClean="0">
                <a:solidFill>
                  <a:schemeClr val="tx1"/>
                </a:solidFill>
              </a:rPr>
              <a:t>Novitsky</a:t>
            </a:r>
            <a:r>
              <a:rPr lang="en-US" sz="1200" b="1" dirty="0" smtClean="0">
                <a:solidFill>
                  <a:schemeClr val="tx1"/>
                </a:solidFill>
              </a:rPr>
              <a:t> (energy scan) Fri</a:t>
            </a:r>
          </a:p>
          <a:p>
            <a:pPr marL="0" lvl="1" algn="ctr"/>
            <a:r>
              <a:rPr lang="en-US" sz="1200" b="1" dirty="0" smtClean="0">
                <a:solidFill>
                  <a:schemeClr val="tx1"/>
                </a:solidFill>
              </a:rPr>
              <a:t>Poster:  O. </a:t>
            </a:r>
            <a:r>
              <a:rPr lang="en-US" sz="1200" b="1" dirty="0" err="1" smtClean="0">
                <a:solidFill>
                  <a:schemeClr val="tx1"/>
                </a:solidFill>
              </a:rPr>
              <a:t>Chvala</a:t>
            </a:r>
            <a:r>
              <a:rPr lang="en-US" sz="1200" b="1" dirty="0" smtClean="0">
                <a:solidFill>
                  <a:schemeClr val="tx1"/>
                </a:solidFill>
              </a:rPr>
              <a:t> (RAA in 39 and 62 </a:t>
            </a:r>
            <a:r>
              <a:rPr lang="en-US" sz="1200" b="1" dirty="0" err="1" smtClean="0">
                <a:solidFill>
                  <a:schemeClr val="tx1"/>
                </a:solidFill>
              </a:rPr>
              <a:t>GeV</a:t>
            </a:r>
            <a:r>
              <a:rPr lang="en-US" sz="1200" b="1" dirty="0" smtClean="0">
                <a:solidFill>
                  <a:schemeClr val="tx1"/>
                </a:solidFill>
              </a:rPr>
              <a:t>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2"/>
          <a:srcRect l="3125" t="30487" r="29688" b="9892"/>
          <a:stretch>
            <a:fillRect/>
          </a:stretch>
        </p:blipFill>
        <p:spPr bwMode="auto">
          <a:xfrm>
            <a:off x="1756893" y="3611548"/>
            <a:ext cx="4186707" cy="2677671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Measuring the Properties of the QGP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0" lang="en-US" smtClean="0"/>
              <a:t>Stefan Bathe for PHENIX, QM2011</a:t>
            </a:r>
            <a:endParaRPr kumimoji="0"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F0C94032-CD4C-4C25-B0C2-CEC720522D92}" type="slidenum">
              <a:rPr kumimoji="0" lang="en-US" smtClean="0"/>
              <a:pPr/>
              <a:t>44</a:t>
            </a:fld>
            <a:endParaRPr kumimoji="0" lang="en-US" dirty="0">
              <a:solidFill>
                <a:srgbClr val="FFFFFF"/>
              </a:solidFill>
            </a:endParaRPr>
          </a:p>
        </p:txBody>
      </p:sp>
      <p:grpSp>
        <p:nvGrpSpPr>
          <p:cNvPr id="5" name="Group 57"/>
          <p:cNvGrpSpPr/>
          <p:nvPr/>
        </p:nvGrpSpPr>
        <p:grpSpPr>
          <a:xfrm>
            <a:off x="2286000" y="2362200"/>
            <a:ext cx="3581400" cy="228600"/>
            <a:chOff x="2819400" y="1905000"/>
            <a:chExt cx="3581400" cy="228600"/>
          </a:xfrm>
        </p:grpSpPr>
        <p:pic>
          <p:nvPicPr>
            <p:cNvPr id="59" name="Picture 4"/>
            <p:cNvPicPr>
              <a:picLocks noChangeAspect="1" noChangeArrowheads="1"/>
            </p:cNvPicPr>
            <p:nvPr/>
          </p:nvPicPr>
          <p:blipFill>
            <a:blip r:embed="rId2"/>
            <a:srcRect l="11685" t="33881" r="30842" b="61029"/>
            <a:stretch>
              <a:fillRect/>
            </a:stretch>
          </p:blipFill>
          <p:spPr bwMode="auto">
            <a:xfrm>
              <a:off x="2819400" y="1905000"/>
              <a:ext cx="3581400" cy="228600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</p:pic>
        <p:sp>
          <p:nvSpPr>
            <p:cNvPr id="60" name="Rectangle 59"/>
            <p:cNvSpPr/>
            <p:nvPr/>
          </p:nvSpPr>
          <p:spPr>
            <a:xfrm>
              <a:off x="2895600" y="1905000"/>
              <a:ext cx="152400" cy="228600"/>
            </a:xfrm>
            <a:prstGeom prst="rect">
              <a:avLst/>
            </a:prstGeom>
            <a:solidFill>
              <a:srgbClr val="FF993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Rectangle 60"/>
            <p:cNvSpPr/>
            <p:nvPr/>
          </p:nvSpPr>
          <p:spPr>
            <a:xfrm>
              <a:off x="2819400" y="1905000"/>
              <a:ext cx="45719" cy="2286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7" name="Group 61"/>
          <p:cNvGrpSpPr/>
          <p:nvPr/>
        </p:nvGrpSpPr>
        <p:grpSpPr>
          <a:xfrm>
            <a:off x="2286000" y="2590800"/>
            <a:ext cx="3581400" cy="228600"/>
            <a:chOff x="2819400" y="1905000"/>
            <a:chExt cx="3581400" cy="228600"/>
          </a:xfrm>
        </p:grpSpPr>
        <p:pic>
          <p:nvPicPr>
            <p:cNvPr id="63" name="Picture 4"/>
            <p:cNvPicPr>
              <a:picLocks noChangeAspect="1" noChangeArrowheads="1"/>
            </p:cNvPicPr>
            <p:nvPr/>
          </p:nvPicPr>
          <p:blipFill>
            <a:blip r:embed="rId2"/>
            <a:srcRect l="11685" t="33881" r="30842" b="61029"/>
            <a:stretch>
              <a:fillRect/>
            </a:stretch>
          </p:blipFill>
          <p:spPr bwMode="auto">
            <a:xfrm>
              <a:off x="2819400" y="1905000"/>
              <a:ext cx="3581400" cy="228600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</p:pic>
        <p:sp>
          <p:nvSpPr>
            <p:cNvPr id="64" name="Rectangle 63"/>
            <p:cNvSpPr/>
            <p:nvPr/>
          </p:nvSpPr>
          <p:spPr>
            <a:xfrm>
              <a:off x="2895600" y="1905000"/>
              <a:ext cx="152400" cy="228600"/>
            </a:xfrm>
            <a:prstGeom prst="rect">
              <a:avLst/>
            </a:prstGeom>
            <a:solidFill>
              <a:srgbClr val="FF993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Rectangle 64"/>
            <p:cNvSpPr/>
            <p:nvPr/>
          </p:nvSpPr>
          <p:spPr>
            <a:xfrm>
              <a:off x="2819400" y="1905000"/>
              <a:ext cx="45719" cy="2286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8" name="Group 65"/>
          <p:cNvGrpSpPr/>
          <p:nvPr/>
        </p:nvGrpSpPr>
        <p:grpSpPr>
          <a:xfrm>
            <a:off x="2286000" y="2819400"/>
            <a:ext cx="3581400" cy="228600"/>
            <a:chOff x="2819400" y="1905000"/>
            <a:chExt cx="3581400" cy="228600"/>
          </a:xfrm>
        </p:grpSpPr>
        <p:pic>
          <p:nvPicPr>
            <p:cNvPr id="67" name="Picture 4"/>
            <p:cNvPicPr>
              <a:picLocks noChangeAspect="1" noChangeArrowheads="1"/>
            </p:cNvPicPr>
            <p:nvPr/>
          </p:nvPicPr>
          <p:blipFill>
            <a:blip r:embed="rId2"/>
            <a:srcRect l="11685" t="33881" r="30842" b="61029"/>
            <a:stretch>
              <a:fillRect/>
            </a:stretch>
          </p:blipFill>
          <p:spPr bwMode="auto">
            <a:xfrm>
              <a:off x="2819400" y="1905000"/>
              <a:ext cx="3581400" cy="228600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</p:pic>
        <p:sp>
          <p:nvSpPr>
            <p:cNvPr id="68" name="Rectangle 67"/>
            <p:cNvSpPr/>
            <p:nvPr/>
          </p:nvSpPr>
          <p:spPr>
            <a:xfrm>
              <a:off x="2895600" y="1905000"/>
              <a:ext cx="152400" cy="228600"/>
            </a:xfrm>
            <a:prstGeom prst="rect">
              <a:avLst/>
            </a:prstGeom>
            <a:solidFill>
              <a:srgbClr val="FF993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Rectangle 68"/>
            <p:cNvSpPr/>
            <p:nvPr/>
          </p:nvSpPr>
          <p:spPr>
            <a:xfrm>
              <a:off x="2819400" y="1905000"/>
              <a:ext cx="45719" cy="2286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9" name="Group 69"/>
          <p:cNvGrpSpPr/>
          <p:nvPr/>
        </p:nvGrpSpPr>
        <p:grpSpPr>
          <a:xfrm>
            <a:off x="2286000" y="3048000"/>
            <a:ext cx="3581400" cy="228600"/>
            <a:chOff x="2819400" y="1905000"/>
            <a:chExt cx="3581400" cy="228600"/>
          </a:xfrm>
        </p:grpSpPr>
        <p:pic>
          <p:nvPicPr>
            <p:cNvPr id="71" name="Picture 4"/>
            <p:cNvPicPr>
              <a:picLocks noChangeAspect="1" noChangeArrowheads="1"/>
            </p:cNvPicPr>
            <p:nvPr/>
          </p:nvPicPr>
          <p:blipFill>
            <a:blip r:embed="rId2"/>
            <a:srcRect l="11685" t="33881" r="30842" b="61029"/>
            <a:stretch>
              <a:fillRect/>
            </a:stretch>
          </p:blipFill>
          <p:spPr bwMode="auto">
            <a:xfrm>
              <a:off x="2819400" y="1905000"/>
              <a:ext cx="3581400" cy="228600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</p:pic>
        <p:sp>
          <p:nvSpPr>
            <p:cNvPr id="72" name="Rectangle 71"/>
            <p:cNvSpPr/>
            <p:nvPr/>
          </p:nvSpPr>
          <p:spPr>
            <a:xfrm>
              <a:off x="2895600" y="1905000"/>
              <a:ext cx="152400" cy="228600"/>
            </a:xfrm>
            <a:prstGeom prst="rect">
              <a:avLst/>
            </a:prstGeom>
            <a:solidFill>
              <a:srgbClr val="FF993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Rectangle 72"/>
            <p:cNvSpPr/>
            <p:nvPr/>
          </p:nvSpPr>
          <p:spPr>
            <a:xfrm>
              <a:off x="2819400" y="1905000"/>
              <a:ext cx="45719" cy="2286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0" name="Group 73"/>
          <p:cNvGrpSpPr/>
          <p:nvPr/>
        </p:nvGrpSpPr>
        <p:grpSpPr>
          <a:xfrm>
            <a:off x="2286000" y="3276600"/>
            <a:ext cx="3581400" cy="228600"/>
            <a:chOff x="2819400" y="1905000"/>
            <a:chExt cx="3581400" cy="228600"/>
          </a:xfrm>
        </p:grpSpPr>
        <p:pic>
          <p:nvPicPr>
            <p:cNvPr id="76" name="Picture 4"/>
            <p:cNvPicPr>
              <a:picLocks noChangeAspect="1" noChangeArrowheads="1"/>
            </p:cNvPicPr>
            <p:nvPr/>
          </p:nvPicPr>
          <p:blipFill>
            <a:blip r:embed="rId2"/>
            <a:srcRect l="11685" t="33881" r="30842" b="61029"/>
            <a:stretch>
              <a:fillRect/>
            </a:stretch>
          </p:blipFill>
          <p:spPr bwMode="auto">
            <a:xfrm>
              <a:off x="2819400" y="1905000"/>
              <a:ext cx="3581400" cy="228600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</p:pic>
        <p:sp>
          <p:nvSpPr>
            <p:cNvPr id="77" name="Rectangle 76"/>
            <p:cNvSpPr/>
            <p:nvPr/>
          </p:nvSpPr>
          <p:spPr>
            <a:xfrm>
              <a:off x="2895600" y="1905000"/>
              <a:ext cx="152400" cy="228600"/>
            </a:xfrm>
            <a:prstGeom prst="rect">
              <a:avLst/>
            </a:prstGeom>
            <a:solidFill>
              <a:srgbClr val="FF993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8" name="Rectangle 77"/>
            <p:cNvSpPr/>
            <p:nvPr/>
          </p:nvSpPr>
          <p:spPr>
            <a:xfrm>
              <a:off x="2819400" y="1905000"/>
              <a:ext cx="45719" cy="2286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1" name="Group 78"/>
          <p:cNvGrpSpPr/>
          <p:nvPr/>
        </p:nvGrpSpPr>
        <p:grpSpPr>
          <a:xfrm>
            <a:off x="2286000" y="3505200"/>
            <a:ext cx="3581400" cy="228600"/>
            <a:chOff x="2819400" y="1905000"/>
            <a:chExt cx="3581400" cy="228600"/>
          </a:xfrm>
        </p:grpSpPr>
        <p:pic>
          <p:nvPicPr>
            <p:cNvPr id="80" name="Picture 4"/>
            <p:cNvPicPr>
              <a:picLocks noChangeAspect="1" noChangeArrowheads="1"/>
            </p:cNvPicPr>
            <p:nvPr/>
          </p:nvPicPr>
          <p:blipFill>
            <a:blip r:embed="rId2"/>
            <a:srcRect l="11685" t="33881" r="30842" b="61029"/>
            <a:stretch>
              <a:fillRect/>
            </a:stretch>
          </p:blipFill>
          <p:spPr bwMode="auto">
            <a:xfrm>
              <a:off x="2819400" y="1905000"/>
              <a:ext cx="3581400" cy="228600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</p:pic>
        <p:sp>
          <p:nvSpPr>
            <p:cNvPr id="81" name="Rectangle 80"/>
            <p:cNvSpPr/>
            <p:nvPr/>
          </p:nvSpPr>
          <p:spPr>
            <a:xfrm>
              <a:off x="2895600" y="1905000"/>
              <a:ext cx="152400" cy="228600"/>
            </a:xfrm>
            <a:prstGeom prst="rect">
              <a:avLst/>
            </a:prstGeom>
            <a:solidFill>
              <a:srgbClr val="FF993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2" name="Rectangle 81"/>
            <p:cNvSpPr/>
            <p:nvPr/>
          </p:nvSpPr>
          <p:spPr>
            <a:xfrm>
              <a:off x="2819400" y="1905000"/>
              <a:ext cx="45719" cy="2286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cxnSp>
        <p:nvCxnSpPr>
          <p:cNvPr id="86" name="Straight Arrow Connector 85"/>
          <p:cNvCxnSpPr>
            <a:endCxn id="64" idx="0"/>
          </p:cNvCxnSpPr>
          <p:nvPr/>
        </p:nvCxnSpPr>
        <p:spPr>
          <a:xfrm>
            <a:off x="1143000" y="2438400"/>
            <a:ext cx="1295400" cy="152400"/>
          </a:xfrm>
          <a:prstGeom prst="straightConnector1">
            <a:avLst/>
          </a:prstGeom>
          <a:ln w="254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7" name="TextBox 86"/>
          <p:cNvSpPr txBox="1"/>
          <p:nvPr/>
        </p:nvSpPr>
        <p:spPr>
          <a:xfrm>
            <a:off x="195305" y="2133600"/>
            <a:ext cx="947695" cy="461665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2400" i="1" dirty="0" smtClean="0">
                <a:solidFill>
                  <a:srgbClr val="C00000"/>
                </a:solidFill>
                <a:sym typeface="Symbol"/>
              </a:rPr>
              <a:t> </a:t>
            </a:r>
            <a:r>
              <a:rPr lang="en-US" sz="2400" dirty="0" smtClean="0">
                <a:solidFill>
                  <a:srgbClr val="C00000"/>
                </a:solidFill>
                <a:sym typeface="Symbol"/>
              </a:rPr>
              <a:t>~ 0</a:t>
            </a:r>
            <a:endParaRPr lang="en-US" sz="2400" dirty="0">
              <a:solidFill>
                <a:srgbClr val="C00000"/>
              </a:solidFill>
            </a:endParaRPr>
          </a:p>
        </p:txBody>
      </p:sp>
      <p:sp>
        <p:nvSpPr>
          <p:cNvPr id="90" name="TextBox 89"/>
          <p:cNvSpPr txBox="1"/>
          <p:nvPr/>
        </p:nvSpPr>
        <p:spPr>
          <a:xfrm>
            <a:off x="6400800" y="3195935"/>
            <a:ext cx="2333588" cy="461665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2400" dirty="0" err="1" smtClean="0">
                <a:solidFill>
                  <a:schemeClr val="accent3"/>
                </a:solidFill>
              </a:rPr>
              <a:t>d</a:t>
            </a:r>
            <a:r>
              <a:rPr lang="en-US" sz="2400" i="1" dirty="0" err="1" smtClean="0">
                <a:solidFill>
                  <a:schemeClr val="accent3"/>
                </a:solidFill>
              </a:rPr>
              <a:t>E</a:t>
            </a:r>
            <a:r>
              <a:rPr lang="en-US" sz="2400" dirty="0" smtClean="0">
                <a:solidFill>
                  <a:schemeClr val="accent3"/>
                </a:solidFill>
              </a:rPr>
              <a:t>/</a:t>
            </a:r>
            <a:r>
              <a:rPr lang="en-US" sz="2400" dirty="0" err="1" smtClean="0">
                <a:solidFill>
                  <a:schemeClr val="accent3"/>
                </a:solidFill>
              </a:rPr>
              <a:t>d</a:t>
            </a:r>
            <a:r>
              <a:rPr lang="en-US" sz="2400" i="1" dirty="0" err="1" smtClean="0">
                <a:solidFill>
                  <a:schemeClr val="accent3"/>
                </a:solidFill>
              </a:rPr>
              <a:t>x</a:t>
            </a:r>
            <a:r>
              <a:rPr lang="en-US" sz="2400" dirty="0" smtClean="0">
                <a:solidFill>
                  <a:schemeClr val="accent3"/>
                </a:solidFill>
                <a:sym typeface="Wingdings" pitchFamily="2" charset="2"/>
              </a:rPr>
              <a:t> </a:t>
            </a:r>
            <a:r>
              <a:rPr lang="en-US" sz="2400" i="1" dirty="0" smtClean="0">
                <a:solidFill>
                  <a:schemeClr val="accent3"/>
                </a:solidFill>
                <a:sym typeface="Wingdings" pitchFamily="2" charset="2"/>
              </a:rPr>
              <a:t> l</a:t>
            </a:r>
            <a:r>
              <a:rPr lang="en-US" sz="2400" baseline="30000" dirty="0" smtClean="0">
                <a:solidFill>
                  <a:schemeClr val="accent3"/>
                </a:solidFill>
                <a:sym typeface="Wingdings" pitchFamily="2" charset="2"/>
              </a:rPr>
              <a:t>3</a:t>
            </a:r>
            <a:r>
              <a:rPr lang="en-US" sz="2400" i="1" dirty="0" smtClean="0">
                <a:solidFill>
                  <a:schemeClr val="accent3"/>
                </a:solidFill>
              </a:rPr>
              <a:t> </a:t>
            </a:r>
            <a:endParaRPr lang="en-US" sz="2400" dirty="0"/>
          </a:p>
        </p:txBody>
      </p:sp>
      <p:cxnSp>
        <p:nvCxnSpPr>
          <p:cNvPr id="91" name="Straight Arrow Connector 90"/>
          <p:cNvCxnSpPr/>
          <p:nvPr/>
        </p:nvCxnSpPr>
        <p:spPr>
          <a:xfrm rot="10800000">
            <a:off x="2863528" y="2286000"/>
            <a:ext cx="1371598" cy="1588"/>
          </a:xfrm>
          <a:prstGeom prst="straightConnector1">
            <a:avLst/>
          </a:prstGeom>
          <a:ln w="25400">
            <a:solidFill>
              <a:schemeClr val="accent3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5" name="Straight Arrow Connector 94"/>
          <p:cNvCxnSpPr>
            <a:endCxn id="68" idx="2"/>
          </p:cNvCxnSpPr>
          <p:nvPr/>
        </p:nvCxnSpPr>
        <p:spPr>
          <a:xfrm flipV="1">
            <a:off x="1143000" y="3048000"/>
            <a:ext cx="1295400" cy="381000"/>
          </a:xfrm>
          <a:prstGeom prst="straightConnector1">
            <a:avLst/>
          </a:prstGeom>
          <a:ln w="254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6" name="Straight Arrow Connector 95"/>
          <p:cNvCxnSpPr>
            <a:endCxn id="68" idx="0"/>
          </p:cNvCxnSpPr>
          <p:nvPr/>
        </p:nvCxnSpPr>
        <p:spPr>
          <a:xfrm>
            <a:off x="1143000" y="2819400"/>
            <a:ext cx="1295400" cy="1588"/>
          </a:xfrm>
          <a:prstGeom prst="straightConnector1">
            <a:avLst/>
          </a:prstGeom>
          <a:ln w="254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7" name="TextBox 96"/>
          <p:cNvSpPr txBox="1"/>
          <p:nvPr/>
        </p:nvSpPr>
        <p:spPr>
          <a:xfrm>
            <a:off x="199943" y="1534180"/>
            <a:ext cx="178125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Conditions</a:t>
            </a:r>
            <a:endParaRPr lang="en-US" sz="2800" dirty="0"/>
          </a:p>
        </p:txBody>
      </p:sp>
      <p:sp>
        <p:nvSpPr>
          <p:cNvPr id="98" name="TextBox 97"/>
          <p:cNvSpPr txBox="1"/>
          <p:nvPr/>
        </p:nvSpPr>
        <p:spPr>
          <a:xfrm>
            <a:off x="6308870" y="1534180"/>
            <a:ext cx="169213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Properties</a:t>
            </a:r>
            <a:endParaRPr lang="en-US" sz="2800" dirty="0"/>
          </a:p>
        </p:txBody>
      </p:sp>
      <p:sp>
        <p:nvSpPr>
          <p:cNvPr id="99" name="Right Arrow 98"/>
          <p:cNvSpPr/>
          <p:nvPr/>
        </p:nvSpPr>
        <p:spPr>
          <a:xfrm>
            <a:off x="2133600" y="1676400"/>
            <a:ext cx="4038600" cy="228600"/>
          </a:xfrm>
          <a:prstGeom prst="rightArrow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0" name="Picture 4"/>
          <p:cNvPicPr>
            <a:picLocks noChangeAspect="1" noChangeArrowheads="1"/>
          </p:cNvPicPr>
          <p:nvPr/>
        </p:nvPicPr>
        <p:blipFill>
          <a:blip r:embed="rId2"/>
          <a:srcRect l="11616" t="31512" r="30911" b="65094"/>
          <a:stretch>
            <a:fillRect/>
          </a:stretch>
        </p:blipFill>
        <p:spPr bwMode="auto">
          <a:xfrm>
            <a:off x="2286000" y="2209800"/>
            <a:ext cx="3581400" cy="1524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sp>
        <p:nvSpPr>
          <p:cNvPr id="84" name="Up Arrow 83"/>
          <p:cNvSpPr/>
          <p:nvPr/>
        </p:nvSpPr>
        <p:spPr>
          <a:xfrm>
            <a:off x="2438400" y="2286000"/>
            <a:ext cx="228600" cy="1143000"/>
          </a:xfrm>
          <a:prstGeom prst="upArrow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88" name="TextBox 87"/>
          <p:cNvSpPr txBox="1"/>
          <p:nvPr/>
        </p:nvSpPr>
        <p:spPr>
          <a:xfrm>
            <a:off x="6390235" y="2129135"/>
            <a:ext cx="2296566" cy="461665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chemeClr val="accent3"/>
                </a:solidFill>
              </a:rPr>
              <a:t>Screening length </a:t>
            </a:r>
            <a:endParaRPr lang="en-US" sz="2400" dirty="0" smtClean="0"/>
          </a:p>
        </p:txBody>
      </p:sp>
      <p:cxnSp>
        <p:nvCxnSpPr>
          <p:cNvPr id="101" name="Straight Arrow Connector 100"/>
          <p:cNvCxnSpPr/>
          <p:nvPr/>
        </p:nvCxnSpPr>
        <p:spPr>
          <a:xfrm rot="10800000" flipV="1">
            <a:off x="2667000" y="2362200"/>
            <a:ext cx="3657600" cy="228600"/>
          </a:xfrm>
          <a:prstGeom prst="straightConnector1">
            <a:avLst/>
          </a:prstGeom>
          <a:ln w="25400">
            <a:solidFill>
              <a:schemeClr val="accent3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1" name="Straight Arrow Connector 110"/>
          <p:cNvCxnSpPr>
            <a:endCxn id="72" idx="2"/>
          </p:cNvCxnSpPr>
          <p:nvPr/>
        </p:nvCxnSpPr>
        <p:spPr>
          <a:xfrm flipV="1">
            <a:off x="1143000" y="3276600"/>
            <a:ext cx="1295400" cy="1066800"/>
          </a:xfrm>
          <a:prstGeom prst="straightConnector1">
            <a:avLst/>
          </a:prstGeom>
          <a:ln w="254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2" name="Straight Arrow Connector 121"/>
          <p:cNvCxnSpPr/>
          <p:nvPr/>
        </p:nvCxnSpPr>
        <p:spPr>
          <a:xfrm rot="10800000">
            <a:off x="2667000" y="2819400"/>
            <a:ext cx="3657600" cy="2"/>
          </a:xfrm>
          <a:prstGeom prst="straightConnector1">
            <a:avLst/>
          </a:prstGeom>
          <a:ln w="25400">
            <a:solidFill>
              <a:schemeClr val="accent3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3" name="Straight Arrow Connector 122"/>
          <p:cNvCxnSpPr/>
          <p:nvPr/>
        </p:nvCxnSpPr>
        <p:spPr>
          <a:xfrm rot="10800000">
            <a:off x="2667000" y="3048000"/>
            <a:ext cx="3657600" cy="304800"/>
          </a:xfrm>
          <a:prstGeom prst="straightConnector1">
            <a:avLst/>
          </a:prstGeom>
          <a:ln w="25400">
            <a:solidFill>
              <a:schemeClr val="accent3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1" name="Group 50"/>
          <p:cNvGrpSpPr/>
          <p:nvPr/>
        </p:nvGrpSpPr>
        <p:grpSpPr>
          <a:xfrm>
            <a:off x="2971800" y="4267200"/>
            <a:ext cx="381000" cy="381000"/>
            <a:chOff x="7620000" y="5181600"/>
            <a:chExt cx="533400" cy="533400"/>
          </a:xfrm>
        </p:grpSpPr>
        <p:sp>
          <p:nvSpPr>
            <p:cNvPr id="52" name="Oval 51"/>
            <p:cNvSpPr/>
            <p:nvPr/>
          </p:nvSpPr>
          <p:spPr>
            <a:xfrm>
              <a:off x="7620000" y="5181600"/>
              <a:ext cx="533400" cy="5334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Oval 52"/>
            <p:cNvSpPr/>
            <p:nvPr/>
          </p:nvSpPr>
          <p:spPr>
            <a:xfrm>
              <a:off x="7696200" y="5257800"/>
              <a:ext cx="381000" cy="3810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Oval 53"/>
            <p:cNvSpPr/>
            <p:nvPr/>
          </p:nvSpPr>
          <p:spPr>
            <a:xfrm>
              <a:off x="7808976" y="5340096"/>
              <a:ext cx="152400" cy="18288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55" name="Down Arrow 54"/>
          <p:cNvSpPr/>
          <p:nvPr/>
        </p:nvSpPr>
        <p:spPr>
          <a:xfrm rot="-1860000">
            <a:off x="2723884" y="3449443"/>
            <a:ext cx="267098" cy="888637"/>
          </a:xfrm>
          <a:prstGeom prst="downArrow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TextBox 55"/>
          <p:cNvSpPr txBox="1"/>
          <p:nvPr/>
        </p:nvSpPr>
        <p:spPr>
          <a:xfrm>
            <a:off x="169540" y="2662535"/>
            <a:ext cx="2116460" cy="430887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lvl="0"/>
            <a:r>
              <a:rPr lang="en-US" sz="2200" i="1" dirty="0" smtClean="0">
                <a:solidFill>
                  <a:srgbClr val="C00000"/>
                </a:solidFill>
              </a:rPr>
              <a:t>T</a:t>
            </a:r>
            <a:r>
              <a:rPr lang="en-US" sz="2200" i="1" baseline="-25000" dirty="0" smtClean="0">
                <a:solidFill>
                  <a:srgbClr val="C00000"/>
                </a:solidFill>
              </a:rPr>
              <a:t>i</a:t>
            </a:r>
            <a:r>
              <a:rPr lang="en-US" sz="2200" dirty="0" smtClean="0">
                <a:solidFill>
                  <a:srgbClr val="C00000"/>
                </a:solidFill>
              </a:rPr>
              <a:t> =300-600 </a:t>
            </a:r>
            <a:r>
              <a:rPr lang="en-US" sz="2200" dirty="0" err="1" smtClean="0">
                <a:solidFill>
                  <a:srgbClr val="C00000"/>
                </a:solidFill>
              </a:rPr>
              <a:t>MeV</a:t>
            </a:r>
            <a:endParaRPr lang="en-US" sz="2200" dirty="0">
              <a:solidFill>
                <a:srgbClr val="C00000"/>
              </a:solidFill>
            </a:endParaRPr>
          </a:p>
        </p:txBody>
      </p:sp>
      <p:sp>
        <p:nvSpPr>
          <p:cNvPr id="58" name="TextBox 57"/>
          <p:cNvSpPr txBox="1"/>
          <p:nvPr/>
        </p:nvSpPr>
        <p:spPr>
          <a:xfrm>
            <a:off x="6411645" y="2662535"/>
            <a:ext cx="2275155" cy="461665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2400" i="1" dirty="0" smtClean="0">
                <a:solidFill>
                  <a:schemeClr val="accent3"/>
                </a:solidFill>
                <a:sym typeface="Symbol"/>
              </a:rPr>
              <a:t></a:t>
            </a:r>
            <a:r>
              <a:rPr lang="en-US" sz="2400" dirty="0" smtClean="0">
                <a:solidFill>
                  <a:schemeClr val="accent3"/>
                </a:solidFill>
              </a:rPr>
              <a:t>/</a:t>
            </a:r>
            <a:r>
              <a:rPr lang="en-US" sz="2400" i="1" dirty="0" smtClean="0">
                <a:solidFill>
                  <a:schemeClr val="accent3"/>
                </a:solidFill>
              </a:rPr>
              <a:t>s</a:t>
            </a:r>
            <a:r>
              <a:rPr lang="en-US" sz="2400" dirty="0" smtClean="0">
                <a:solidFill>
                  <a:schemeClr val="accent3"/>
                </a:solidFill>
                <a:sym typeface="Wingdings" pitchFamily="2" charset="2"/>
              </a:rPr>
              <a:t>1/4</a:t>
            </a:r>
            <a:r>
              <a:rPr lang="en-US" sz="2400" dirty="0" smtClean="0">
                <a:solidFill>
                  <a:schemeClr val="accent3"/>
                </a:solidFill>
                <a:latin typeface="Symbol" pitchFamily="18" charset="2"/>
                <a:sym typeface="Wingdings" pitchFamily="2" charset="2"/>
              </a:rPr>
              <a:t>p</a:t>
            </a:r>
            <a:endParaRPr lang="en-US" sz="2400" dirty="0" smtClean="0">
              <a:latin typeface="Symbol" pitchFamily="18" charset="2"/>
            </a:endParaRPr>
          </a:p>
        </p:txBody>
      </p:sp>
      <p:cxnSp>
        <p:nvCxnSpPr>
          <p:cNvPr id="62" name="Straight Arrow Connector 61"/>
          <p:cNvCxnSpPr/>
          <p:nvPr/>
        </p:nvCxnSpPr>
        <p:spPr>
          <a:xfrm rot="10800000" flipV="1">
            <a:off x="2819400" y="2895600"/>
            <a:ext cx="3429000" cy="609600"/>
          </a:xfrm>
          <a:prstGeom prst="straightConnector1">
            <a:avLst/>
          </a:prstGeom>
          <a:ln w="25400">
            <a:solidFill>
              <a:schemeClr val="accent3"/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Straight Arrow Connector 65"/>
          <p:cNvCxnSpPr/>
          <p:nvPr/>
        </p:nvCxnSpPr>
        <p:spPr>
          <a:xfrm rot="10800000" flipV="1">
            <a:off x="2971800" y="2971800"/>
            <a:ext cx="3276600" cy="838200"/>
          </a:xfrm>
          <a:prstGeom prst="straightConnector1">
            <a:avLst/>
          </a:prstGeom>
          <a:ln w="25400">
            <a:solidFill>
              <a:schemeClr val="accent3"/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Straight Arrow Connector 69"/>
          <p:cNvCxnSpPr/>
          <p:nvPr/>
        </p:nvCxnSpPr>
        <p:spPr>
          <a:xfrm rot="10800000">
            <a:off x="2743200" y="2286000"/>
            <a:ext cx="3505200" cy="457200"/>
          </a:xfrm>
          <a:prstGeom prst="straightConnector1">
            <a:avLst/>
          </a:prstGeom>
          <a:ln w="25400">
            <a:solidFill>
              <a:schemeClr val="accent3"/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4" name="TextBox 113"/>
          <p:cNvSpPr txBox="1"/>
          <p:nvPr/>
        </p:nvSpPr>
        <p:spPr>
          <a:xfrm>
            <a:off x="152400" y="4122003"/>
            <a:ext cx="1676400" cy="830997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C00000"/>
                </a:solidFill>
              </a:rPr>
              <a:t>Initial </a:t>
            </a:r>
            <a:r>
              <a:rPr lang="en-US" sz="2400" dirty="0" smtClean="0">
                <a:solidFill>
                  <a:srgbClr val="C00000"/>
                </a:solidFill>
              </a:rPr>
              <a:t>State</a:t>
            </a:r>
            <a:endParaRPr lang="en-US" sz="2400" dirty="0" smtClean="0">
              <a:solidFill>
                <a:srgbClr val="C00000"/>
              </a:solidFill>
            </a:endParaRPr>
          </a:p>
          <a:p>
            <a:r>
              <a:rPr lang="en-US" sz="2400" dirty="0" smtClean="0">
                <a:solidFill>
                  <a:srgbClr val="C00000"/>
                </a:solidFill>
                <a:sym typeface="Wingdings" pitchFamily="2" charset="2"/>
              </a:rPr>
              <a:t></a:t>
            </a:r>
            <a:r>
              <a:rPr lang="en-US" sz="2400" dirty="0" err="1" smtClean="0">
                <a:solidFill>
                  <a:srgbClr val="C00000"/>
                </a:solidFill>
                <a:sym typeface="Wingdings" pitchFamily="2" charset="2"/>
              </a:rPr>
              <a:t>Glauber</a:t>
            </a:r>
            <a:endParaRPr lang="en-US" sz="2400" dirty="0" smtClean="0">
              <a:solidFill>
                <a:srgbClr val="C00000"/>
              </a:solidFill>
            </a:endParaRPr>
          </a:p>
        </p:txBody>
      </p:sp>
      <p:sp>
        <p:nvSpPr>
          <p:cNvPr id="115" name="TextBox 114"/>
          <p:cNvSpPr txBox="1"/>
          <p:nvPr/>
        </p:nvSpPr>
        <p:spPr>
          <a:xfrm>
            <a:off x="152400" y="4343400"/>
            <a:ext cx="32733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C00000"/>
                </a:solidFill>
              </a:rPr>
              <a:t>?</a:t>
            </a:r>
            <a:endParaRPr lang="en-US" sz="2400" dirty="0">
              <a:solidFill>
                <a:srgbClr val="C00000"/>
              </a:solidFill>
            </a:endParaRPr>
          </a:p>
        </p:txBody>
      </p:sp>
      <p:sp>
        <p:nvSpPr>
          <p:cNvPr id="116" name="TextBox 115"/>
          <p:cNvSpPr txBox="1"/>
          <p:nvPr/>
        </p:nvSpPr>
        <p:spPr>
          <a:xfrm>
            <a:off x="6835466" y="2514600"/>
            <a:ext cx="32733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1B587C"/>
                </a:solidFill>
              </a:rPr>
              <a:t>?</a:t>
            </a:r>
            <a:endParaRPr lang="en-US" sz="2400" dirty="0">
              <a:solidFill>
                <a:srgbClr val="1B587C"/>
              </a:solidFill>
            </a:endParaRPr>
          </a:p>
        </p:txBody>
      </p:sp>
      <p:sp>
        <p:nvSpPr>
          <p:cNvPr id="117" name="TextBox 116"/>
          <p:cNvSpPr txBox="1"/>
          <p:nvPr/>
        </p:nvSpPr>
        <p:spPr>
          <a:xfrm>
            <a:off x="977576" y="3200400"/>
            <a:ext cx="1537024" cy="843308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220" dirty="0" smtClean="0">
                <a:solidFill>
                  <a:srgbClr val="C00000"/>
                </a:solidFill>
              </a:rPr>
              <a:t>n</a:t>
            </a:r>
            <a:r>
              <a:rPr lang="en-US" sz="1220" dirty="0" smtClean="0">
                <a:solidFill>
                  <a:srgbClr val="C00000"/>
                </a:solidFill>
              </a:rPr>
              <a:t>on-linear shadowing</a:t>
            </a:r>
          </a:p>
          <a:p>
            <a:pPr algn="ctr"/>
            <a:r>
              <a:rPr lang="en-US" sz="1220" dirty="0" smtClean="0">
                <a:solidFill>
                  <a:srgbClr val="C00000"/>
                </a:solidFill>
              </a:rPr>
              <a:t>low-</a:t>
            </a:r>
            <a:r>
              <a:rPr lang="en-US" sz="1220" i="1" dirty="0" smtClean="0">
                <a:solidFill>
                  <a:srgbClr val="C00000"/>
                </a:solidFill>
              </a:rPr>
              <a:t>x</a:t>
            </a:r>
            <a:r>
              <a:rPr lang="en-US" sz="1220" dirty="0" smtClean="0">
                <a:solidFill>
                  <a:srgbClr val="C00000"/>
                </a:solidFill>
              </a:rPr>
              <a:t> suppression</a:t>
            </a:r>
          </a:p>
          <a:p>
            <a:pPr algn="ctr"/>
            <a:r>
              <a:rPr lang="en-US" sz="1220" dirty="0" smtClean="0">
                <a:solidFill>
                  <a:srgbClr val="C00000"/>
                </a:solidFill>
              </a:rPr>
              <a:t>anti-shadowing?</a:t>
            </a:r>
            <a:endParaRPr lang="en-US" sz="1220" dirty="0" smtClean="0">
              <a:solidFill>
                <a:srgbClr val="C00000"/>
              </a:solidFill>
            </a:endParaRPr>
          </a:p>
        </p:txBody>
      </p:sp>
      <p:sp>
        <p:nvSpPr>
          <p:cNvPr id="118" name="TextBox 117"/>
          <p:cNvSpPr txBox="1"/>
          <p:nvPr/>
        </p:nvSpPr>
        <p:spPr>
          <a:xfrm>
            <a:off x="152400" y="3207603"/>
            <a:ext cx="1020857" cy="830997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C00000"/>
                </a:solidFill>
              </a:rPr>
              <a:t>CNM</a:t>
            </a:r>
          </a:p>
          <a:p>
            <a:r>
              <a:rPr lang="en-US" sz="2400" dirty="0" smtClean="0">
                <a:solidFill>
                  <a:srgbClr val="C00000"/>
                </a:solidFill>
              </a:rPr>
              <a:t>effects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600" dirty="0" smtClean="0"/>
              <a:t>Near-Term Future:  Silicon Vertex Detector</a:t>
            </a:r>
            <a:endParaRPr lang="en-US" sz="3600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609600" y="6340475"/>
            <a:ext cx="5421083" cy="365125"/>
          </a:xfrm>
        </p:spPr>
        <p:txBody>
          <a:bodyPr/>
          <a:lstStyle/>
          <a:p>
            <a:r>
              <a:rPr kumimoji="0" lang="en-US" dirty="0" smtClean="0"/>
              <a:t>Stefan Bathe for PHENIX, QM2011</a:t>
            </a:r>
            <a:endParaRPr kumimoji="0"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F0C94032-CD4C-4C25-B0C2-CEC720522D92}" type="slidenum">
              <a:rPr kumimoji="0" lang="en-US" smtClean="0"/>
              <a:pPr/>
              <a:t>45</a:t>
            </a:fld>
            <a:endParaRPr kumimoji="0" lang="en-US" dirty="0">
              <a:solidFill>
                <a:srgbClr val="FFFFFF"/>
              </a:solidFill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200" y="2514600"/>
            <a:ext cx="3276600" cy="2455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6" descr="C:\Users\akiba\Documents\JFY2011\VTX11\Commissioning\110501 DCA and MIP; last 18GeV\DCA_plot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333750" y="2514600"/>
            <a:ext cx="2838450" cy="243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105525" y="2514600"/>
            <a:ext cx="2962275" cy="243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Content Placeholder 4"/>
          <p:cNvSpPr>
            <a:spLocks noGrp="1"/>
          </p:cNvSpPr>
          <p:nvPr>
            <p:ph sz="quarter" idx="1"/>
          </p:nvPr>
        </p:nvSpPr>
        <p:spPr>
          <a:xfrm>
            <a:off x="1524000" y="1600200"/>
            <a:ext cx="8153400" cy="4800600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en-US" sz="2300" dirty="0" smtClean="0">
                <a:solidFill>
                  <a:srgbClr val="0070C0"/>
                </a:solidFill>
                <a:ea typeface="MS PGothic" pitchFamily="34" charset="-128"/>
              </a:rPr>
              <a:t>VTX successfully commissioned in 2011 </a:t>
            </a:r>
            <a:r>
              <a:rPr lang="en-US" sz="2300" i="1" dirty="0" err="1" smtClean="0">
                <a:solidFill>
                  <a:srgbClr val="0070C0"/>
                </a:solidFill>
                <a:ea typeface="MS PGothic" pitchFamily="34" charset="-128"/>
              </a:rPr>
              <a:t>p</a:t>
            </a:r>
            <a:r>
              <a:rPr lang="en-US" sz="2300" dirty="0" err="1" smtClean="0">
                <a:solidFill>
                  <a:srgbClr val="0070C0"/>
                </a:solidFill>
                <a:ea typeface="MS PGothic" pitchFamily="34" charset="-128"/>
              </a:rPr>
              <a:t>+</a:t>
            </a:r>
            <a:r>
              <a:rPr lang="en-US" sz="2300" i="1" dirty="0" err="1" smtClean="0">
                <a:solidFill>
                  <a:srgbClr val="0070C0"/>
                </a:solidFill>
                <a:ea typeface="MS PGothic" pitchFamily="34" charset="-128"/>
              </a:rPr>
              <a:t>p</a:t>
            </a:r>
            <a:r>
              <a:rPr lang="en-US" sz="2300" dirty="0" smtClean="0">
                <a:solidFill>
                  <a:srgbClr val="0070C0"/>
                </a:solidFill>
                <a:ea typeface="MS PGothic" pitchFamily="34" charset="-128"/>
              </a:rPr>
              <a:t> run</a:t>
            </a:r>
          </a:p>
          <a:p>
            <a:pPr>
              <a:defRPr/>
            </a:pPr>
            <a:r>
              <a:rPr lang="en-US" sz="2300" dirty="0" smtClean="0">
                <a:solidFill>
                  <a:srgbClr val="0070C0"/>
                </a:solidFill>
                <a:ea typeface="MS PGothic" pitchFamily="34" charset="-128"/>
              </a:rPr>
              <a:t>VTX taking data in </a:t>
            </a:r>
            <a:r>
              <a:rPr lang="en-US" sz="2300" dirty="0" err="1" smtClean="0">
                <a:solidFill>
                  <a:srgbClr val="0070C0"/>
                </a:solidFill>
                <a:ea typeface="MS PGothic" pitchFamily="34" charset="-128"/>
              </a:rPr>
              <a:t>Au+Au</a:t>
            </a:r>
            <a:r>
              <a:rPr lang="en-US" sz="2300" dirty="0" smtClean="0">
                <a:solidFill>
                  <a:srgbClr val="0070C0"/>
                </a:solidFill>
                <a:ea typeface="MS PGothic" pitchFamily="34" charset="-128"/>
              </a:rPr>
              <a:t> now!</a:t>
            </a:r>
          </a:p>
          <a:p>
            <a:pPr>
              <a:defRPr/>
            </a:pPr>
            <a:endParaRPr lang="en-US" sz="2300" dirty="0" smtClean="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  <a:ea typeface="MS PGothic" pitchFamily="34" charset="-128"/>
            </a:endParaRPr>
          </a:p>
          <a:p>
            <a:pPr>
              <a:defRPr/>
            </a:pPr>
            <a:endParaRPr lang="en-US" sz="2300" dirty="0" smtClean="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  <a:ea typeface="MS PGothic" pitchFamily="34" charset="-128"/>
            </a:endParaRPr>
          </a:p>
          <a:p>
            <a:pPr>
              <a:defRPr/>
            </a:pPr>
            <a:endParaRPr lang="en-US" sz="2300" dirty="0" smtClean="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  <a:ea typeface="MS PGothic" pitchFamily="34" charset="-128"/>
            </a:endParaRPr>
          </a:p>
          <a:p>
            <a:pPr>
              <a:defRPr/>
            </a:pPr>
            <a:endParaRPr lang="en-US" sz="2300" dirty="0" smtClean="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  <a:ea typeface="MS PGothic" pitchFamily="34" charset="-128"/>
            </a:endParaRPr>
          </a:p>
          <a:p>
            <a:pPr>
              <a:buNone/>
              <a:defRPr/>
            </a:pPr>
            <a:endParaRPr lang="en-US" sz="2300" dirty="0" smtClean="0">
              <a:effectLst>
                <a:outerShdw blurRad="38100" dist="38100" dir="2700000" algn="tl">
                  <a:srgbClr val="C0C0C0"/>
                </a:outerShdw>
              </a:effectLst>
              <a:ea typeface="MS PGothic" pitchFamily="34" charset="-128"/>
            </a:endParaRPr>
          </a:p>
          <a:p>
            <a:pPr>
              <a:buNone/>
              <a:defRPr/>
            </a:pPr>
            <a:endParaRPr lang="en-US" sz="2300" dirty="0" smtClean="0">
              <a:effectLst>
                <a:outerShdw blurRad="38100" dist="38100" dir="2700000" algn="tl">
                  <a:srgbClr val="C0C0C0"/>
                </a:outerShdw>
              </a:effectLst>
              <a:ea typeface="MS PGothic" pitchFamily="34" charset="-128"/>
            </a:endParaRPr>
          </a:p>
          <a:p>
            <a:pPr>
              <a:defRPr/>
            </a:pPr>
            <a:r>
              <a:rPr lang="en-US" sz="2300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MS PGothic" pitchFamily="34" charset="-128"/>
              </a:rPr>
              <a:t>R</a:t>
            </a:r>
            <a:r>
              <a:rPr lang="en-US" sz="2300" i="1" baseline="-25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MS PGothic" pitchFamily="34" charset="-128"/>
              </a:rPr>
              <a:t>AA</a:t>
            </a:r>
            <a:r>
              <a:rPr lang="en-US" sz="23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MS PGothic" pitchFamily="34" charset="-128"/>
              </a:rPr>
              <a:t> of </a:t>
            </a:r>
            <a:r>
              <a:rPr lang="en-US" sz="2300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MS PGothic" pitchFamily="34" charset="-128"/>
              </a:rPr>
              <a:t>c</a:t>
            </a:r>
            <a:r>
              <a:rPr lang="en-US" sz="23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MS PGothic" pitchFamily="34" charset="-128"/>
              </a:rPr>
              <a:t>, </a:t>
            </a:r>
            <a:r>
              <a:rPr lang="en-US" sz="2300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MS PGothic" pitchFamily="34" charset="-128"/>
              </a:rPr>
              <a:t>b</a:t>
            </a:r>
            <a:r>
              <a:rPr lang="en-US" sz="23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MS PGothic" pitchFamily="34" charset="-128"/>
              </a:rPr>
              <a:t> separately</a:t>
            </a:r>
          </a:p>
          <a:p>
            <a:pPr>
              <a:defRPr/>
            </a:pPr>
            <a:r>
              <a:rPr lang="en-US" sz="2300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MS PGothic" pitchFamily="34" charset="-128"/>
              </a:rPr>
              <a:t>v</a:t>
            </a:r>
            <a:r>
              <a:rPr lang="en-US" sz="2300" i="1" baseline="-25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MS PGothic" pitchFamily="34" charset="-128"/>
              </a:rPr>
              <a:t>2</a:t>
            </a:r>
            <a:r>
              <a:rPr lang="en-US" sz="23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MS PGothic" pitchFamily="34" charset="-128"/>
              </a:rPr>
              <a:t> of </a:t>
            </a:r>
            <a:r>
              <a:rPr lang="en-US" sz="2300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MS PGothic" pitchFamily="34" charset="-128"/>
              </a:rPr>
              <a:t>c</a:t>
            </a:r>
            <a:r>
              <a:rPr lang="en-US" sz="23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MS PGothic" pitchFamily="34" charset="-128"/>
              </a:rPr>
              <a:t>, </a:t>
            </a:r>
            <a:r>
              <a:rPr lang="en-US" sz="2300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MS PGothic" pitchFamily="34" charset="-128"/>
              </a:rPr>
              <a:t>b</a:t>
            </a:r>
            <a:r>
              <a:rPr lang="en-US" sz="23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MS PGothic" pitchFamily="34" charset="-128"/>
              </a:rPr>
              <a:t> separately</a:t>
            </a:r>
          </a:p>
          <a:p>
            <a:pPr>
              <a:defRPr/>
            </a:pPr>
            <a:r>
              <a:rPr lang="en-US" sz="23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MS PGothic" pitchFamily="34" charset="-128"/>
              </a:rPr>
              <a:t>Jet tomography (</a:t>
            </a:r>
            <a:r>
              <a:rPr lang="en-US" sz="2300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MS PGothic" pitchFamily="34" charset="-128"/>
              </a:rPr>
              <a:t>di-hadron</a:t>
            </a:r>
            <a:r>
              <a:rPr lang="en-US" sz="23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MS PGothic" pitchFamily="34" charset="-128"/>
              </a:rPr>
              <a:t>, </a:t>
            </a:r>
            <a:r>
              <a:rPr lang="en-US" sz="23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Symbol" pitchFamily="18" charset="2"/>
                <a:ea typeface="MS PGothic" pitchFamily="34" charset="-128"/>
              </a:rPr>
              <a:t>g</a:t>
            </a:r>
            <a:r>
              <a:rPr lang="en-US" sz="23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MS PGothic" pitchFamily="34" charset="-128"/>
              </a:rPr>
              <a:t>-</a:t>
            </a:r>
            <a:r>
              <a:rPr lang="en-US" sz="2300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MS PGothic" pitchFamily="34" charset="-128"/>
              </a:rPr>
              <a:t>h</a:t>
            </a:r>
            <a:r>
              <a:rPr lang="en-US" sz="23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MS PGothic" pitchFamily="34" charset="-128"/>
              </a:rPr>
              <a:t>, </a:t>
            </a:r>
            <a:r>
              <a:rPr lang="en-US" sz="2300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MS PGothic" pitchFamily="34" charset="-128"/>
              </a:rPr>
              <a:t>c</a:t>
            </a:r>
            <a:r>
              <a:rPr lang="en-US" sz="23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MS PGothic" pitchFamily="34" charset="-128"/>
              </a:rPr>
              <a:t>-</a:t>
            </a:r>
            <a:r>
              <a:rPr lang="en-US" sz="2300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MS PGothic" pitchFamily="34" charset="-128"/>
              </a:rPr>
              <a:t>h</a:t>
            </a:r>
            <a:r>
              <a:rPr lang="en-US" sz="23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MS PGothic" pitchFamily="34" charset="-128"/>
              </a:rPr>
              <a:t>, </a:t>
            </a:r>
            <a:r>
              <a:rPr lang="en-US" sz="2300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MS PGothic" pitchFamily="34" charset="-128"/>
              </a:rPr>
              <a:t>c</a:t>
            </a:r>
            <a:r>
              <a:rPr lang="en-US" sz="23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MS PGothic" pitchFamily="34" charset="-128"/>
              </a:rPr>
              <a:t>-</a:t>
            </a:r>
            <a:r>
              <a:rPr lang="en-US" sz="2300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MS PGothic" pitchFamily="34" charset="-128"/>
              </a:rPr>
              <a:t>c</a:t>
            </a:r>
            <a:r>
              <a:rPr lang="en-US" sz="23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MS PGothic" pitchFamily="34" charset="-128"/>
              </a:rPr>
              <a:t>)</a:t>
            </a:r>
          </a:p>
        </p:txBody>
      </p:sp>
      <p:sp>
        <p:nvSpPr>
          <p:cNvPr id="9" name="TextBox 7"/>
          <p:cNvSpPr txBox="1">
            <a:spLocks noChangeArrowheads="1"/>
          </p:cNvSpPr>
          <p:nvPr/>
        </p:nvSpPr>
        <p:spPr bwMode="auto">
          <a:xfrm>
            <a:off x="4970462" y="3197225"/>
            <a:ext cx="1049338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 dirty="0">
                <a:latin typeface="Symbol" pitchFamily="18" charset="2"/>
              </a:rPr>
              <a:t>s</a:t>
            </a:r>
            <a:r>
              <a:rPr lang="en-US" sz="1400" dirty="0"/>
              <a:t> ~ 100</a:t>
            </a:r>
            <a:r>
              <a:rPr lang="en-US" sz="1400" dirty="0">
                <a:latin typeface="Symbol" pitchFamily="18" charset="2"/>
              </a:rPr>
              <a:t>m</a:t>
            </a:r>
            <a:r>
              <a:rPr lang="en-US" sz="1400" dirty="0"/>
              <a:t>m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228600" y="1762780"/>
            <a:ext cx="1084271" cy="523220"/>
          </a:xfrm>
          <a:prstGeom prst="rect">
            <a:avLst/>
          </a:prstGeom>
          <a:noFill/>
          <a:ln w="22225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rgbClr val="002060"/>
                </a:solidFill>
              </a:rPr>
              <a:t>Status</a:t>
            </a:r>
            <a:endParaRPr lang="en-US" sz="2800" dirty="0">
              <a:solidFill>
                <a:srgbClr val="00206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52400" y="5486400"/>
            <a:ext cx="1227837" cy="523220"/>
          </a:xfrm>
          <a:prstGeom prst="rect">
            <a:avLst/>
          </a:prstGeom>
          <a:noFill/>
          <a:ln w="22225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rgbClr val="C00000"/>
                </a:solidFill>
              </a:rPr>
              <a:t>Physics</a:t>
            </a:r>
            <a:endParaRPr lang="en-US" sz="2800" dirty="0">
              <a:solidFill>
                <a:srgbClr val="C0000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733800" y="2895600"/>
            <a:ext cx="79650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beam </a:t>
            </a:r>
          </a:p>
          <a:p>
            <a:r>
              <a:rPr lang="en-US" dirty="0" smtClean="0"/>
              <a:t>profile</a:t>
            </a:r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6172200" y="2133600"/>
            <a:ext cx="27113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Data:  p+p@500 </a:t>
            </a:r>
            <a:r>
              <a:rPr lang="en-US" dirty="0" err="1" smtClean="0"/>
              <a:t>GeV</a:t>
            </a:r>
            <a:r>
              <a:rPr lang="en-US" dirty="0" smtClean="0"/>
              <a:t>, 2011</a:t>
            </a:r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6373368" y="5862935"/>
            <a:ext cx="27924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300" dirty="0" smtClean="0">
                <a:solidFill>
                  <a:srgbClr val="FF0000"/>
                </a:solidFill>
              </a:rPr>
              <a:t>-</a:t>
            </a:r>
            <a:endParaRPr lang="en-US" sz="23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600" dirty="0" smtClean="0"/>
              <a:t>Near-Term Future:  Silicon Vertex Detector</a:t>
            </a:r>
            <a:endParaRPr lang="en-US" sz="3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F0C94032-CD4C-4C25-B0C2-CEC720522D92}" type="slidenum">
              <a:rPr kumimoji="0" lang="en-US" smtClean="0"/>
              <a:pPr/>
              <a:t>46</a:t>
            </a:fld>
            <a:endParaRPr kumimoji="0" lang="en-US" dirty="0">
              <a:solidFill>
                <a:srgbClr val="FFFFFF"/>
              </a:solidFill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200" y="2514600"/>
            <a:ext cx="3276600" cy="2455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6" descr="C:\Users\akiba\Documents\JFY2011\VTX11\Commissioning\110501 DCA and MIP; last 18GeV\DCA_plot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333750" y="2514600"/>
            <a:ext cx="2838450" cy="243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105525" y="2514600"/>
            <a:ext cx="2962275" cy="243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Box 7"/>
          <p:cNvSpPr txBox="1">
            <a:spLocks noChangeArrowheads="1"/>
          </p:cNvSpPr>
          <p:nvPr/>
        </p:nvSpPr>
        <p:spPr bwMode="auto">
          <a:xfrm>
            <a:off x="4970462" y="3197225"/>
            <a:ext cx="1049338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 dirty="0">
                <a:latin typeface="Symbol" pitchFamily="18" charset="2"/>
              </a:rPr>
              <a:t>s</a:t>
            </a:r>
            <a:r>
              <a:rPr lang="en-US" sz="1400" dirty="0"/>
              <a:t> ~ 100</a:t>
            </a:r>
            <a:r>
              <a:rPr lang="en-US" sz="1400" dirty="0">
                <a:latin typeface="Symbol" pitchFamily="18" charset="2"/>
              </a:rPr>
              <a:t>m</a:t>
            </a:r>
            <a:r>
              <a:rPr lang="en-US" sz="1400" dirty="0"/>
              <a:t>m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228600" y="1762780"/>
            <a:ext cx="1084271" cy="523220"/>
          </a:xfrm>
          <a:prstGeom prst="rect">
            <a:avLst/>
          </a:prstGeom>
          <a:noFill/>
          <a:ln w="22225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rgbClr val="002060"/>
                </a:solidFill>
              </a:rPr>
              <a:t>Status</a:t>
            </a:r>
            <a:endParaRPr lang="en-US" sz="2800" dirty="0">
              <a:solidFill>
                <a:srgbClr val="00206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52400" y="5486400"/>
            <a:ext cx="1227837" cy="523220"/>
          </a:xfrm>
          <a:prstGeom prst="rect">
            <a:avLst/>
          </a:prstGeom>
          <a:noFill/>
          <a:ln w="22225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rgbClr val="C00000"/>
                </a:solidFill>
              </a:rPr>
              <a:t>Physics</a:t>
            </a:r>
            <a:endParaRPr lang="en-US" sz="2800" dirty="0">
              <a:solidFill>
                <a:srgbClr val="C00000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5943600" y="2514600"/>
            <a:ext cx="3200400" cy="24384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3733800" y="2895600"/>
            <a:ext cx="79650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beam </a:t>
            </a:r>
          </a:p>
          <a:p>
            <a:r>
              <a:rPr lang="en-US" dirty="0" smtClean="0"/>
              <a:t>profile</a:t>
            </a:r>
            <a:endParaRPr lang="en-US" dirty="0"/>
          </a:p>
        </p:txBody>
      </p:sp>
      <p:pic>
        <p:nvPicPr>
          <p:cNvPr id="15" name="Picture 14" descr="disp_325_2_g1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938521" y="2590800"/>
            <a:ext cx="3205479" cy="2285999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6172200" y="2133600"/>
            <a:ext cx="29774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Data:  Au+Au@200 </a:t>
            </a:r>
            <a:r>
              <a:rPr lang="en-US" dirty="0" err="1" smtClean="0"/>
              <a:t>GeV</a:t>
            </a:r>
            <a:r>
              <a:rPr lang="en-US" dirty="0" smtClean="0"/>
              <a:t>, 2011</a:t>
            </a:r>
            <a:endParaRPr lang="en-US" dirty="0"/>
          </a:p>
        </p:txBody>
      </p:sp>
      <p:sp>
        <p:nvSpPr>
          <p:cNvPr id="18" name="Content Placeholder 4"/>
          <p:cNvSpPr>
            <a:spLocks noGrp="1"/>
          </p:cNvSpPr>
          <p:nvPr>
            <p:ph sz="quarter" idx="1"/>
          </p:nvPr>
        </p:nvSpPr>
        <p:spPr>
          <a:xfrm>
            <a:off x="1524000" y="1600200"/>
            <a:ext cx="8153400" cy="4800600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en-US" sz="2300" dirty="0" smtClean="0">
                <a:solidFill>
                  <a:srgbClr val="0070C0"/>
                </a:solidFill>
                <a:ea typeface="MS PGothic" pitchFamily="34" charset="-128"/>
              </a:rPr>
              <a:t>VTX successfully commissioned in 2011 </a:t>
            </a:r>
            <a:r>
              <a:rPr lang="en-US" sz="2300" i="1" dirty="0" err="1" smtClean="0">
                <a:solidFill>
                  <a:srgbClr val="0070C0"/>
                </a:solidFill>
                <a:ea typeface="MS PGothic" pitchFamily="34" charset="-128"/>
              </a:rPr>
              <a:t>p</a:t>
            </a:r>
            <a:r>
              <a:rPr lang="en-US" sz="2300" dirty="0" err="1" smtClean="0">
                <a:solidFill>
                  <a:srgbClr val="0070C0"/>
                </a:solidFill>
                <a:ea typeface="MS PGothic" pitchFamily="34" charset="-128"/>
              </a:rPr>
              <a:t>+</a:t>
            </a:r>
            <a:r>
              <a:rPr lang="en-US" sz="2300" i="1" dirty="0" err="1" smtClean="0">
                <a:solidFill>
                  <a:srgbClr val="0070C0"/>
                </a:solidFill>
                <a:ea typeface="MS PGothic" pitchFamily="34" charset="-128"/>
              </a:rPr>
              <a:t>p</a:t>
            </a:r>
            <a:r>
              <a:rPr lang="en-US" sz="2300" dirty="0" smtClean="0">
                <a:solidFill>
                  <a:srgbClr val="0070C0"/>
                </a:solidFill>
                <a:ea typeface="MS PGothic" pitchFamily="34" charset="-128"/>
              </a:rPr>
              <a:t> run</a:t>
            </a:r>
          </a:p>
          <a:p>
            <a:pPr>
              <a:defRPr/>
            </a:pPr>
            <a:r>
              <a:rPr lang="en-US" sz="2300" dirty="0" smtClean="0">
                <a:solidFill>
                  <a:srgbClr val="0070C0"/>
                </a:solidFill>
                <a:ea typeface="MS PGothic" pitchFamily="34" charset="-128"/>
              </a:rPr>
              <a:t>VTX taking data in </a:t>
            </a:r>
            <a:r>
              <a:rPr lang="en-US" sz="2300" dirty="0" err="1" smtClean="0">
                <a:solidFill>
                  <a:srgbClr val="0070C0"/>
                </a:solidFill>
                <a:ea typeface="MS PGothic" pitchFamily="34" charset="-128"/>
              </a:rPr>
              <a:t>Au+Au</a:t>
            </a:r>
            <a:r>
              <a:rPr lang="en-US" sz="2300" dirty="0" smtClean="0">
                <a:solidFill>
                  <a:srgbClr val="0070C0"/>
                </a:solidFill>
                <a:ea typeface="MS PGothic" pitchFamily="34" charset="-128"/>
              </a:rPr>
              <a:t> now!</a:t>
            </a:r>
          </a:p>
          <a:p>
            <a:pPr>
              <a:defRPr/>
            </a:pPr>
            <a:endParaRPr lang="en-US" sz="2300" dirty="0" smtClean="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  <a:ea typeface="MS PGothic" pitchFamily="34" charset="-128"/>
            </a:endParaRPr>
          </a:p>
          <a:p>
            <a:pPr>
              <a:defRPr/>
            </a:pPr>
            <a:endParaRPr lang="en-US" sz="2300" dirty="0" smtClean="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  <a:ea typeface="MS PGothic" pitchFamily="34" charset="-128"/>
            </a:endParaRPr>
          </a:p>
          <a:p>
            <a:pPr>
              <a:defRPr/>
            </a:pPr>
            <a:endParaRPr lang="en-US" sz="2300" dirty="0" smtClean="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  <a:ea typeface="MS PGothic" pitchFamily="34" charset="-128"/>
            </a:endParaRPr>
          </a:p>
          <a:p>
            <a:pPr>
              <a:defRPr/>
            </a:pPr>
            <a:endParaRPr lang="en-US" sz="2300" dirty="0" smtClean="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  <a:ea typeface="MS PGothic" pitchFamily="34" charset="-128"/>
            </a:endParaRPr>
          </a:p>
          <a:p>
            <a:pPr>
              <a:buNone/>
              <a:defRPr/>
            </a:pPr>
            <a:endParaRPr lang="en-US" sz="2300" dirty="0" smtClean="0">
              <a:effectLst>
                <a:outerShdw blurRad="38100" dist="38100" dir="2700000" algn="tl">
                  <a:srgbClr val="C0C0C0"/>
                </a:outerShdw>
              </a:effectLst>
              <a:ea typeface="MS PGothic" pitchFamily="34" charset="-128"/>
            </a:endParaRPr>
          </a:p>
          <a:p>
            <a:pPr>
              <a:buNone/>
              <a:defRPr/>
            </a:pPr>
            <a:endParaRPr lang="en-US" sz="2300" dirty="0" smtClean="0">
              <a:effectLst>
                <a:outerShdw blurRad="38100" dist="38100" dir="2700000" algn="tl">
                  <a:srgbClr val="C0C0C0"/>
                </a:outerShdw>
              </a:effectLst>
              <a:ea typeface="MS PGothic" pitchFamily="34" charset="-128"/>
            </a:endParaRPr>
          </a:p>
          <a:p>
            <a:pPr>
              <a:defRPr/>
            </a:pPr>
            <a:r>
              <a:rPr lang="en-US" sz="2300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MS PGothic" pitchFamily="34" charset="-128"/>
              </a:rPr>
              <a:t>R</a:t>
            </a:r>
            <a:r>
              <a:rPr lang="en-US" sz="2300" i="1" baseline="-25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MS PGothic" pitchFamily="34" charset="-128"/>
              </a:rPr>
              <a:t>AA</a:t>
            </a:r>
            <a:r>
              <a:rPr lang="en-US" sz="23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MS PGothic" pitchFamily="34" charset="-128"/>
              </a:rPr>
              <a:t> of </a:t>
            </a:r>
            <a:r>
              <a:rPr lang="en-US" sz="2300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MS PGothic" pitchFamily="34" charset="-128"/>
              </a:rPr>
              <a:t>c</a:t>
            </a:r>
            <a:r>
              <a:rPr lang="en-US" sz="23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MS PGothic" pitchFamily="34" charset="-128"/>
              </a:rPr>
              <a:t>, </a:t>
            </a:r>
            <a:r>
              <a:rPr lang="en-US" sz="2300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MS PGothic" pitchFamily="34" charset="-128"/>
              </a:rPr>
              <a:t>b</a:t>
            </a:r>
            <a:r>
              <a:rPr lang="en-US" sz="23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MS PGothic" pitchFamily="34" charset="-128"/>
              </a:rPr>
              <a:t> separately</a:t>
            </a:r>
          </a:p>
          <a:p>
            <a:pPr>
              <a:defRPr/>
            </a:pPr>
            <a:r>
              <a:rPr lang="en-US" sz="2300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MS PGothic" pitchFamily="34" charset="-128"/>
              </a:rPr>
              <a:t>v</a:t>
            </a:r>
            <a:r>
              <a:rPr lang="en-US" sz="2300" i="1" baseline="-25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MS PGothic" pitchFamily="34" charset="-128"/>
              </a:rPr>
              <a:t>2</a:t>
            </a:r>
            <a:r>
              <a:rPr lang="en-US" sz="23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MS PGothic" pitchFamily="34" charset="-128"/>
              </a:rPr>
              <a:t> of </a:t>
            </a:r>
            <a:r>
              <a:rPr lang="en-US" sz="2300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MS PGothic" pitchFamily="34" charset="-128"/>
              </a:rPr>
              <a:t>c</a:t>
            </a:r>
            <a:r>
              <a:rPr lang="en-US" sz="23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MS PGothic" pitchFamily="34" charset="-128"/>
              </a:rPr>
              <a:t>, </a:t>
            </a:r>
            <a:r>
              <a:rPr lang="en-US" sz="2300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MS PGothic" pitchFamily="34" charset="-128"/>
              </a:rPr>
              <a:t>b</a:t>
            </a:r>
            <a:r>
              <a:rPr lang="en-US" sz="23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MS PGothic" pitchFamily="34" charset="-128"/>
              </a:rPr>
              <a:t> separately</a:t>
            </a:r>
          </a:p>
          <a:p>
            <a:pPr>
              <a:defRPr/>
            </a:pPr>
            <a:r>
              <a:rPr lang="en-US" sz="23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MS PGothic" pitchFamily="34" charset="-128"/>
              </a:rPr>
              <a:t>Jet tomography (</a:t>
            </a:r>
            <a:r>
              <a:rPr lang="en-US" sz="2300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MS PGothic" pitchFamily="34" charset="-128"/>
              </a:rPr>
              <a:t>di-hadron</a:t>
            </a:r>
            <a:r>
              <a:rPr lang="en-US" sz="23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MS PGothic" pitchFamily="34" charset="-128"/>
              </a:rPr>
              <a:t>, </a:t>
            </a:r>
            <a:r>
              <a:rPr lang="en-US" sz="23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Symbol" pitchFamily="18" charset="2"/>
                <a:ea typeface="MS PGothic" pitchFamily="34" charset="-128"/>
              </a:rPr>
              <a:t>g</a:t>
            </a:r>
            <a:r>
              <a:rPr lang="en-US" sz="23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MS PGothic" pitchFamily="34" charset="-128"/>
              </a:rPr>
              <a:t>-</a:t>
            </a:r>
            <a:r>
              <a:rPr lang="en-US" sz="2300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MS PGothic" pitchFamily="34" charset="-128"/>
              </a:rPr>
              <a:t>h</a:t>
            </a:r>
            <a:r>
              <a:rPr lang="en-US" sz="23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MS PGothic" pitchFamily="34" charset="-128"/>
              </a:rPr>
              <a:t>, </a:t>
            </a:r>
            <a:r>
              <a:rPr lang="en-US" sz="2300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MS PGothic" pitchFamily="34" charset="-128"/>
              </a:rPr>
              <a:t>c</a:t>
            </a:r>
            <a:r>
              <a:rPr lang="en-US" sz="23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MS PGothic" pitchFamily="34" charset="-128"/>
              </a:rPr>
              <a:t>-</a:t>
            </a:r>
            <a:r>
              <a:rPr lang="en-US" sz="2300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MS PGothic" pitchFamily="34" charset="-128"/>
              </a:rPr>
              <a:t>h</a:t>
            </a:r>
            <a:r>
              <a:rPr lang="en-US" sz="23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MS PGothic" pitchFamily="34" charset="-128"/>
              </a:rPr>
              <a:t>, </a:t>
            </a:r>
            <a:r>
              <a:rPr lang="en-US" sz="2300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MS PGothic" pitchFamily="34" charset="-128"/>
              </a:rPr>
              <a:t>c</a:t>
            </a:r>
            <a:r>
              <a:rPr lang="en-US" sz="23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MS PGothic" pitchFamily="34" charset="-128"/>
              </a:rPr>
              <a:t>-</a:t>
            </a:r>
            <a:r>
              <a:rPr lang="en-US" sz="2300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MS PGothic" pitchFamily="34" charset="-128"/>
              </a:rPr>
              <a:t>c</a:t>
            </a:r>
            <a:r>
              <a:rPr lang="en-US" sz="23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MS PGothic" pitchFamily="34" charset="-128"/>
              </a:rPr>
              <a:t>)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6373368" y="5862935"/>
            <a:ext cx="27924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300" dirty="0" smtClean="0">
                <a:solidFill>
                  <a:srgbClr val="FF0000"/>
                </a:solidFill>
              </a:rPr>
              <a:t>-</a:t>
            </a:r>
            <a:endParaRPr lang="en-US" sz="2300" dirty="0">
              <a:solidFill>
                <a:srgbClr val="FF0000"/>
              </a:solidFill>
            </a:endParaRPr>
          </a:p>
        </p:txBody>
      </p:sp>
      <p:sp>
        <p:nvSpPr>
          <p:cNvPr id="21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609600" y="6340475"/>
            <a:ext cx="5421083" cy="365125"/>
          </a:xfrm>
        </p:spPr>
        <p:txBody>
          <a:bodyPr/>
          <a:lstStyle/>
          <a:p>
            <a:r>
              <a:rPr kumimoji="0" lang="en-US" dirty="0" smtClean="0"/>
              <a:t>Stefan Bathe for PHENIX, QM2011</a:t>
            </a:r>
            <a:endParaRPr kumimoji="0" lang="en-US" dirty="0"/>
          </a:p>
        </p:txBody>
      </p:sp>
      <p:sp>
        <p:nvSpPr>
          <p:cNvPr id="22" name="Rounded Rectangle 21"/>
          <p:cNvSpPr/>
          <p:nvPr/>
        </p:nvSpPr>
        <p:spPr>
          <a:xfrm>
            <a:off x="6096000" y="5029200"/>
            <a:ext cx="2971800" cy="990600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lvl="1" algn="ctr"/>
            <a:r>
              <a:rPr lang="en-US" sz="1200" b="1" dirty="0" smtClean="0">
                <a:solidFill>
                  <a:schemeClr val="tx1"/>
                </a:solidFill>
              </a:rPr>
              <a:t>Parallel:  A. Sickles (Decadal Plan) Thu</a:t>
            </a:r>
          </a:p>
          <a:p>
            <a:pPr marL="0" lvl="1" algn="ctr"/>
            <a:r>
              <a:rPr lang="en-US" sz="1200" b="1" dirty="0" smtClean="0">
                <a:solidFill>
                  <a:schemeClr val="tx1"/>
                </a:solidFill>
              </a:rPr>
              <a:t>Poster:  M. Chiu (Fast  TOF, 10 </a:t>
            </a:r>
            <a:r>
              <a:rPr lang="en-US" sz="1200" b="1" dirty="0" err="1" smtClean="0">
                <a:solidFill>
                  <a:schemeClr val="tx1"/>
                </a:solidFill>
              </a:rPr>
              <a:t>ps</a:t>
            </a:r>
            <a:r>
              <a:rPr lang="en-US" sz="1200" b="1" dirty="0" smtClean="0">
                <a:solidFill>
                  <a:schemeClr val="tx1"/>
                </a:solidFill>
              </a:rPr>
              <a:t>)</a:t>
            </a:r>
          </a:p>
          <a:p>
            <a:pPr marL="0" lvl="1" algn="ctr"/>
            <a:r>
              <a:rPr lang="en-US" sz="1200" b="1" dirty="0" smtClean="0">
                <a:solidFill>
                  <a:schemeClr val="tx1"/>
                </a:solidFill>
              </a:rPr>
              <a:t>Poster:  M. Kurosawa (VTX  (pixel))</a:t>
            </a:r>
          </a:p>
          <a:p>
            <a:pPr marL="0" lvl="1" algn="ctr"/>
            <a:r>
              <a:rPr lang="en-US" sz="1200" b="1" dirty="0" smtClean="0">
                <a:solidFill>
                  <a:schemeClr val="tx1"/>
                </a:solidFill>
              </a:rPr>
              <a:t>Poster:  </a:t>
            </a:r>
            <a:r>
              <a:rPr lang="en-US" sz="1200" b="1" dirty="0" err="1" smtClean="0">
                <a:solidFill>
                  <a:schemeClr val="tx1"/>
                </a:solidFill>
              </a:rPr>
              <a:t>T.Hachiya</a:t>
            </a:r>
            <a:r>
              <a:rPr lang="en-US" sz="1200" b="1" dirty="0" smtClean="0">
                <a:solidFill>
                  <a:schemeClr val="tx1"/>
                </a:solidFill>
              </a:rPr>
              <a:t> (VTX  (pixel))</a:t>
            </a:r>
          </a:p>
          <a:p>
            <a:pPr marL="0" lvl="1" algn="ctr"/>
            <a:r>
              <a:rPr lang="en-US" sz="1200" b="1" dirty="0" smtClean="0">
                <a:solidFill>
                  <a:schemeClr val="tx1"/>
                </a:solidFill>
              </a:rPr>
              <a:t>Poster:  R. Akimoto (VTX  (pixel))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 could not cover in this talk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F0C94032-CD4C-4C25-B0C2-CEC720522D92}" type="slidenum">
              <a:rPr kumimoji="0" lang="en-US" smtClean="0"/>
              <a:pPr/>
              <a:t>47</a:t>
            </a:fld>
            <a:endParaRPr kumimoji="0" lang="en-US" dirty="0">
              <a:solidFill>
                <a:srgbClr val="FFFFFF"/>
              </a:solidFill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sz="quarter" idx="1"/>
          </p:nvPr>
        </p:nvSpPr>
        <p:spPr>
          <a:xfrm>
            <a:off x="79248" y="1600200"/>
            <a:ext cx="4492752" cy="5257800"/>
          </a:xfrm>
        </p:spPr>
        <p:txBody>
          <a:bodyPr>
            <a:normAutofit fontScale="92500" lnSpcReduction="10000"/>
          </a:bodyPr>
          <a:lstStyle/>
          <a:p>
            <a:r>
              <a:rPr lang="en-US" sz="1800" i="1" dirty="0" smtClean="0"/>
              <a:t>T</a:t>
            </a:r>
            <a:r>
              <a:rPr lang="en-US" sz="1800" i="1" baseline="-25000" dirty="0" smtClean="0"/>
              <a:t>i</a:t>
            </a:r>
            <a:endParaRPr lang="en-US" sz="1800" i="1" baseline="-25000" dirty="0" smtClean="0"/>
          </a:p>
          <a:p>
            <a:pPr lvl="1"/>
            <a:r>
              <a:rPr lang="en-US" sz="1400" dirty="0" smtClean="0">
                <a:solidFill>
                  <a:srgbClr val="FF0000"/>
                </a:solidFill>
              </a:rPr>
              <a:t>Plenary: </a:t>
            </a:r>
            <a:r>
              <a:rPr lang="en-US" sz="1400" dirty="0" smtClean="0"/>
              <a:t> S. </a:t>
            </a:r>
            <a:r>
              <a:rPr lang="en-US" sz="1400" dirty="0" err="1" smtClean="0"/>
              <a:t>Esumi</a:t>
            </a:r>
            <a:r>
              <a:rPr lang="en-US" sz="1400" dirty="0" smtClean="0"/>
              <a:t>, Tue</a:t>
            </a:r>
            <a:endParaRPr lang="en-US" sz="1400" dirty="0" smtClean="0">
              <a:solidFill>
                <a:srgbClr val="0070C0"/>
              </a:solidFill>
            </a:endParaRPr>
          </a:p>
          <a:p>
            <a:pPr lvl="1"/>
            <a:r>
              <a:rPr lang="en-US" sz="1400" dirty="0" smtClean="0">
                <a:solidFill>
                  <a:srgbClr val="0070C0"/>
                </a:solidFill>
              </a:rPr>
              <a:t>Parallel:</a:t>
            </a:r>
            <a:r>
              <a:rPr lang="en-US" sz="1400" dirty="0" smtClean="0"/>
              <a:t>  E. </a:t>
            </a:r>
            <a:r>
              <a:rPr lang="en-US" sz="1400" dirty="0" err="1" smtClean="0"/>
              <a:t>Kistenev</a:t>
            </a:r>
            <a:r>
              <a:rPr lang="en-US" sz="1400" dirty="0" smtClean="0"/>
              <a:t> (direct photons) Thu</a:t>
            </a:r>
          </a:p>
          <a:p>
            <a:pPr lvl="1"/>
            <a:r>
              <a:rPr lang="en-US" sz="1400" dirty="0" smtClean="0">
                <a:solidFill>
                  <a:schemeClr val="accent4"/>
                </a:solidFill>
              </a:rPr>
              <a:t>Poster:</a:t>
            </a:r>
            <a:r>
              <a:rPr lang="en-US" sz="1400" dirty="0" smtClean="0"/>
              <a:t>  Y. Yamaguchi (direct photons </a:t>
            </a:r>
            <a:r>
              <a:rPr lang="en-US" sz="1400" dirty="0" err="1" smtClean="0"/>
              <a:t>dAu</a:t>
            </a:r>
            <a:r>
              <a:rPr lang="en-US" sz="1400" dirty="0" smtClean="0"/>
              <a:t>)</a:t>
            </a:r>
            <a:endParaRPr lang="en-US" sz="1800" dirty="0" smtClean="0"/>
          </a:p>
          <a:p>
            <a:r>
              <a:rPr lang="en-US" sz="1800" i="1" dirty="0" smtClean="0"/>
              <a:t>v</a:t>
            </a:r>
            <a:r>
              <a:rPr lang="en-US" sz="1800" i="1" baseline="-25000" dirty="0" smtClean="0"/>
              <a:t>3</a:t>
            </a:r>
            <a:r>
              <a:rPr lang="en-US" sz="1800" dirty="0" smtClean="0"/>
              <a:t>, jet shape, </a:t>
            </a:r>
            <a:r>
              <a:rPr lang="en-US" sz="1800" dirty="0" smtClean="0">
                <a:latin typeface="Symbol" pitchFamily="18" charset="2"/>
              </a:rPr>
              <a:t>h</a:t>
            </a:r>
            <a:r>
              <a:rPr lang="en-US" sz="1800" dirty="0" smtClean="0"/>
              <a:t>/</a:t>
            </a:r>
            <a:r>
              <a:rPr lang="en-US" sz="1800" i="1" dirty="0" smtClean="0"/>
              <a:t>s</a:t>
            </a:r>
            <a:endParaRPr lang="en-US" sz="1800" i="1" dirty="0" smtClean="0"/>
          </a:p>
          <a:p>
            <a:pPr lvl="1"/>
            <a:r>
              <a:rPr lang="en-US" sz="1400" dirty="0" smtClean="0">
                <a:solidFill>
                  <a:srgbClr val="FF0000"/>
                </a:solidFill>
              </a:rPr>
              <a:t>Plenary: </a:t>
            </a:r>
            <a:r>
              <a:rPr lang="en-US" sz="1400" dirty="0" smtClean="0"/>
              <a:t> S. </a:t>
            </a:r>
            <a:r>
              <a:rPr lang="en-US" sz="1400" dirty="0" err="1" smtClean="0"/>
              <a:t>Esumi</a:t>
            </a:r>
            <a:r>
              <a:rPr lang="en-US" sz="1400" dirty="0" smtClean="0"/>
              <a:t>, Tue</a:t>
            </a:r>
          </a:p>
          <a:p>
            <a:pPr lvl="1"/>
            <a:r>
              <a:rPr lang="en-US" sz="1400" dirty="0" smtClean="0">
                <a:solidFill>
                  <a:srgbClr val="0070C0"/>
                </a:solidFill>
              </a:rPr>
              <a:t>Parallel:</a:t>
            </a:r>
            <a:r>
              <a:rPr lang="en-US" sz="1400" dirty="0" smtClean="0"/>
              <a:t>  R. Lacey (v3, jet shape) Mon</a:t>
            </a:r>
          </a:p>
          <a:p>
            <a:pPr lvl="1"/>
            <a:r>
              <a:rPr lang="en-US" sz="1400" dirty="0" smtClean="0">
                <a:solidFill>
                  <a:srgbClr val="0070C0"/>
                </a:solidFill>
              </a:rPr>
              <a:t>Parallel: </a:t>
            </a:r>
            <a:r>
              <a:rPr lang="en-US" sz="1400" dirty="0" smtClean="0"/>
              <a:t> X. Gong (energy scan: bulk) Fri</a:t>
            </a:r>
          </a:p>
          <a:p>
            <a:pPr lvl="1"/>
            <a:r>
              <a:rPr lang="en-US" sz="1400" dirty="0" smtClean="0">
                <a:solidFill>
                  <a:schemeClr val="accent4"/>
                </a:solidFill>
              </a:rPr>
              <a:t>Poster:</a:t>
            </a:r>
            <a:r>
              <a:rPr lang="en-US" sz="1400" dirty="0" smtClean="0"/>
              <a:t>  S. Mizuno (PID v3)</a:t>
            </a:r>
            <a:endParaRPr lang="en-US" sz="1800" dirty="0" smtClean="0"/>
          </a:p>
          <a:p>
            <a:pPr lvl="0">
              <a:buClr>
                <a:srgbClr val="9F2936"/>
              </a:buClr>
              <a:defRPr/>
            </a:pPr>
            <a:r>
              <a:rPr lang="en-US" sz="1900" dirty="0" err="1" smtClean="0">
                <a:solidFill>
                  <a:prstClr val="black"/>
                </a:solidFill>
              </a:rPr>
              <a:t>Chiral</a:t>
            </a:r>
            <a:r>
              <a:rPr lang="en-US" sz="1900" dirty="0" smtClean="0">
                <a:solidFill>
                  <a:prstClr val="black"/>
                </a:solidFill>
              </a:rPr>
              <a:t> Symmetry</a:t>
            </a:r>
          </a:p>
          <a:p>
            <a:pPr lvl="1">
              <a:buClr>
                <a:srgbClr val="F07F09"/>
              </a:buClr>
              <a:defRPr/>
            </a:pPr>
            <a:r>
              <a:rPr lang="en-US" sz="1500" dirty="0" smtClean="0">
                <a:solidFill>
                  <a:srgbClr val="0070C0"/>
                </a:solidFill>
              </a:rPr>
              <a:t>Parallel:  </a:t>
            </a:r>
            <a:r>
              <a:rPr lang="en-US" sz="1500" dirty="0" smtClean="0">
                <a:solidFill>
                  <a:prstClr val="black"/>
                </a:solidFill>
              </a:rPr>
              <a:t>M. </a:t>
            </a:r>
            <a:r>
              <a:rPr lang="en-US" sz="1500" dirty="0" err="1" smtClean="0">
                <a:solidFill>
                  <a:prstClr val="black"/>
                </a:solidFill>
              </a:rPr>
              <a:t>Makek</a:t>
            </a:r>
            <a:r>
              <a:rPr lang="en-US" sz="1500" dirty="0" smtClean="0">
                <a:solidFill>
                  <a:prstClr val="black"/>
                </a:solidFill>
              </a:rPr>
              <a:t> (Results from HBD) Thu</a:t>
            </a:r>
            <a:endParaRPr lang="en-US" sz="1900" dirty="0" smtClean="0">
              <a:solidFill>
                <a:prstClr val="black"/>
              </a:solidFill>
            </a:endParaRPr>
          </a:p>
          <a:p>
            <a:r>
              <a:rPr lang="en-US" sz="1800" dirty="0" smtClean="0"/>
              <a:t>Heavy </a:t>
            </a:r>
            <a:r>
              <a:rPr lang="en-US" sz="1800" dirty="0" smtClean="0"/>
              <a:t>Flavor</a:t>
            </a:r>
          </a:p>
          <a:p>
            <a:pPr lvl="1"/>
            <a:r>
              <a:rPr lang="en-US" sz="1400" dirty="0" smtClean="0">
                <a:solidFill>
                  <a:srgbClr val="FF0000"/>
                </a:solidFill>
              </a:rPr>
              <a:t>Plenary</a:t>
            </a:r>
            <a:r>
              <a:rPr lang="en-US" sz="1400" dirty="0" smtClean="0"/>
              <a:t>:  C. </a:t>
            </a:r>
            <a:r>
              <a:rPr lang="en-US" sz="1400" dirty="0" err="1" smtClean="0"/>
              <a:t>Luiz</a:t>
            </a:r>
            <a:r>
              <a:rPr lang="en-US" sz="1400" dirty="0" smtClean="0"/>
              <a:t> </a:t>
            </a:r>
            <a:r>
              <a:rPr lang="en-US" sz="1400" dirty="0" err="1" smtClean="0"/>
              <a:t>da</a:t>
            </a:r>
            <a:r>
              <a:rPr lang="en-US" sz="1400" dirty="0" smtClean="0"/>
              <a:t> Silva, Fri</a:t>
            </a:r>
          </a:p>
          <a:p>
            <a:pPr lvl="1"/>
            <a:r>
              <a:rPr lang="en-US" sz="1400" dirty="0" smtClean="0">
                <a:solidFill>
                  <a:srgbClr val="0070C0"/>
                </a:solidFill>
              </a:rPr>
              <a:t>Parallel:</a:t>
            </a:r>
            <a:r>
              <a:rPr lang="en-US" sz="1400" dirty="0" smtClean="0"/>
              <a:t>  A. </a:t>
            </a:r>
            <a:r>
              <a:rPr lang="en-US" sz="1400" dirty="0" err="1" smtClean="0"/>
              <a:t>Sen</a:t>
            </a:r>
            <a:r>
              <a:rPr lang="en-US" sz="1400" dirty="0" smtClean="0"/>
              <a:t> (</a:t>
            </a:r>
            <a:r>
              <a:rPr lang="en-US" sz="1400" dirty="0" err="1" smtClean="0"/>
              <a:t>quarkonia</a:t>
            </a:r>
            <a:r>
              <a:rPr lang="en-US" sz="1400" dirty="0" smtClean="0"/>
              <a:t>) Tue</a:t>
            </a:r>
          </a:p>
          <a:p>
            <a:pPr lvl="1"/>
            <a:r>
              <a:rPr lang="en-US" sz="1400" dirty="0" smtClean="0">
                <a:solidFill>
                  <a:srgbClr val="0070C0"/>
                </a:solidFill>
              </a:rPr>
              <a:t>Parallel:  </a:t>
            </a:r>
            <a:r>
              <a:rPr lang="en-US" sz="1400" dirty="0" smtClean="0"/>
              <a:t>M. Durham (open heavy flavor) Fri</a:t>
            </a:r>
          </a:p>
          <a:p>
            <a:pPr lvl="1"/>
            <a:r>
              <a:rPr lang="en-US" sz="1400" dirty="0" smtClean="0">
                <a:solidFill>
                  <a:schemeClr val="accent4"/>
                </a:solidFill>
              </a:rPr>
              <a:t>Poster:  </a:t>
            </a:r>
            <a:r>
              <a:rPr lang="en-US" sz="1400" dirty="0" smtClean="0"/>
              <a:t>S. Whitaker (Upsilon RAA)</a:t>
            </a:r>
          </a:p>
          <a:p>
            <a:pPr lvl="1"/>
            <a:r>
              <a:rPr lang="en-US" sz="1400" dirty="0" smtClean="0">
                <a:solidFill>
                  <a:schemeClr val="accent4"/>
                </a:solidFill>
              </a:rPr>
              <a:t>Poster:  </a:t>
            </a:r>
            <a:r>
              <a:rPr lang="en-US" sz="1400" dirty="0" smtClean="0"/>
              <a:t>A. </a:t>
            </a:r>
            <a:r>
              <a:rPr lang="en-US" sz="1400" dirty="0" err="1" smtClean="0"/>
              <a:t>Takahara</a:t>
            </a:r>
            <a:r>
              <a:rPr lang="en-US" sz="1400" dirty="0" smtClean="0"/>
              <a:t> (J/psi </a:t>
            </a:r>
            <a:r>
              <a:rPr lang="en-US" sz="1400" dirty="0" err="1" smtClean="0"/>
              <a:t>photoproduction</a:t>
            </a:r>
            <a:r>
              <a:rPr lang="en-US" sz="1400" dirty="0" smtClean="0"/>
              <a:t>)</a:t>
            </a:r>
          </a:p>
          <a:p>
            <a:pPr lvl="1"/>
            <a:r>
              <a:rPr lang="en-US" sz="1400" dirty="0" smtClean="0">
                <a:solidFill>
                  <a:schemeClr val="accent4"/>
                </a:solidFill>
              </a:rPr>
              <a:t>Poster:</a:t>
            </a:r>
            <a:r>
              <a:rPr lang="en-US" sz="1400" dirty="0" smtClean="0"/>
              <a:t>  H. </a:t>
            </a:r>
            <a:r>
              <a:rPr lang="en-US" sz="1400" dirty="0" err="1" smtClean="0"/>
              <a:t>Thewman</a:t>
            </a:r>
            <a:r>
              <a:rPr lang="en-US" sz="1400" dirty="0" smtClean="0"/>
              <a:t> (high </a:t>
            </a:r>
            <a:r>
              <a:rPr lang="en-US" sz="1400" i="1" dirty="0" err="1" smtClean="0"/>
              <a:t>p</a:t>
            </a:r>
            <a:r>
              <a:rPr lang="en-US" sz="1400" i="1" baseline="-25000" dirty="0" err="1" smtClean="0"/>
              <a:t>T</a:t>
            </a:r>
            <a:r>
              <a:rPr lang="en-US" sz="1400" baseline="-25000" dirty="0" smtClean="0"/>
              <a:t> </a:t>
            </a:r>
            <a:r>
              <a:rPr lang="en-US" sz="1400" dirty="0" smtClean="0"/>
              <a:t>single e in </a:t>
            </a:r>
            <a:r>
              <a:rPr lang="en-US" sz="1400" i="1" dirty="0" err="1" smtClean="0"/>
              <a:t>p</a:t>
            </a:r>
            <a:r>
              <a:rPr lang="en-US" sz="1400" dirty="0" err="1" smtClean="0"/>
              <a:t>+</a:t>
            </a:r>
            <a:r>
              <a:rPr lang="en-US" sz="1400" i="1" dirty="0" err="1" smtClean="0"/>
              <a:t>p</a:t>
            </a:r>
            <a:r>
              <a:rPr lang="en-US" sz="1400" dirty="0" smtClean="0"/>
              <a:t>)</a:t>
            </a:r>
          </a:p>
        </p:txBody>
      </p:sp>
      <p:sp>
        <p:nvSpPr>
          <p:cNvPr id="6" name="Content Placeholder 4"/>
          <p:cNvSpPr txBox="1">
            <a:spLocks/>
          </p:cNvSpPr>
          <p:nvPr/>
        </p:nvSpPr>
        <p:spPr>
          <a:xfrm>
            <a:off x="4419600" y="1600200"/>
            <a:ext cx="4495800" cy="4953000"/>
          </a:xfrm>
          <a:prstGeom prst="rect">
            <a:avLst/>
          </a:prstGeom>
        </p:spPr>
        <p:txBody>
          <a:bodyPr vert="horz">
            <a:normAutofit fontScale="70000" lnSpcReduction="20000"/>
          </a:bodyPr>
          <a:lstStyle/>
          <a:p>
            <a:pPr marL="320040" marR="0" lvl="0" indent="-320040" algn="l" defTabSz="914400" rtl="0" eaLnBrk="1" fontAlgn="auto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ct val="60000"/>
              <a:buFont typeface="Wingdings"/>
              <a:buChar char=""/>
              <a:tabLst/>
              <a:defRPr/>
            </a:pPr>
            <a:r>
              <a:rPr kumimoji="0" lang="en-US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Energy Loss</a:t>
            </a:r>
          </a:p>
          <a:p>
            <a:pPr marL="640080" marR="0" lvl="1" indent="-274320" algn="l" defTabSz="914400" rtl="0" eaLnBrk="1" fontAlgn="auto" latinLnBrk="0" hangingPunct="1">
              <a:lnSpc>
                <a:spcPct val="100000"/>
              </a:lnSpc>
              <a:spcBef>
                <a:spcPts val="55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 2"/>
              <a:buChar char=""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Plenary:  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M. </a:t>
            </a:r>
            <a:r>
              <a:rPr kumimoji="0" lang="en-US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Purschke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(R_AA) </a:t>
            </a:r>
            <a:r>
              <a:rPr kumimoji="0" lang="en-US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Wen</a:t>
            </a:r>
            <a:endParaRPr kumimoji="0" lang="en-US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640080" marR="0" lvl="1" indent="-274320" algn="l" defTabSz="914400" rtl="0" eaLnBrk="1" fontAlgn="auto" latinLnBrk="0" hangingPunct="1">
              <a:lnSpc>
                <a:spcPct val="100000"/>
              </a:lnSpc>
              <a:spcBef>
                <a:spcPts val="55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 2"/>
              <a:buChar char=""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Parallel:  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N. </a:t>
            </a:r>
            <a:r>
              <a:rPr kumimoji="0" lang="en-US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Grau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(gamma-</a:t>
            </a:r>
            <a:r>
              <a:rPr kumimoji="0" lang="en-US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hadron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, jets) Tue</a:t>
            </a:r>
          </a:p>
          <a:p>
            <a:pPr marL="640080" marR="0" lvl="1" indent="-274320" algn="l" defTabSz="914400" rtl="0" eaLnBrk="1" fontAlgn="auto" latinLnBrk="0" hangingPunct="1">
              <a:lnSpc>
                <a:spcPct val="100000"/>
              </a:lnSpc>
              <a:spcBef>
                <a:spcPts val="55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 2"/>
              <a:buChar char=""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Parallel:  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N. </a:t>
            </a:r>
            <a:r>
              <a:rPr kumimoji="0" lang="en-US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Novitsky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(energy scan) Fri</a:t>
            </a:r>
          </a:p>
          <a:p>
            <a:pPr marL="640080" lvl="1" indent="-274320">
              <a:spcBef>
                <a:spcPts val="550"/>
              </a:spcBef>
              <a:buClr>
                <a:schemeClr val="accent1"/>
              </a:buClr>
              <a:buSzPct val="70000"/>
              <a:buFont typeface="Wingdings 2"/>
              <a:buChar char=""/>
              <a:defRPr/>
            </a:pPr>
            <a:r>
              <a:rPr lang="en-US" sz="2000" dirty="0" smtClean="0">
                <a:solidFill>
                  <a:srgbClr val="0070C0"/>
                </a:solidFill>
              </a:rPr>
              <a:t>Parallel:  </a:t>
            </a:r>
            <a:r>
              <a:rPr lang="en-US" sz="2000" dirty="0" smtClean="0"/>
              <a:t>D. Sharma (light vector mesons) Mon</a:t>
            </a:r>
            <a:endParaRPr kumimoji="0" lang="en-US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640080" marR="0" lvl="1" indent="-274320" algn="l" defTabSz="914400" rtl="0" eaLnBrk="1" fontAlgn="auto" latinLnBrk="0" hangingPunct="1">
              <a:lnSpc>
                <a:spcPct val="100000"/>
              </a:lnSpc>
              <a:spcBef>
                <a:spcPts val="55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 2"/>
              <a:buChar char=""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4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Poster:  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M. </a:t>
            </a:r>
            <a:r>
              <a:rPr kumimoji="0" lang="en-US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Tannenbaum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(E loss RHIC vs. LHC)</a:t>
            </a:r>
          </a:p>
          <a:p>
            <a:pPr marL="640080" marR="0" lvl="1" indent="-274320" algn="l" defTabSz="914400" rtl="0" eaLnBrk="1" fontAlgn="auto" latinLnBrk="0" hangingPunct="1">
              <a:lnSpc>
                <a:spcPct val="100000"/>
              </a:lnSpc>
              <a:spcBef>
                <a:spcPts val="55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 2"/>
              <a:buChar char=""/>
              <a:tabLst/>
              <a:defRPr/>
            </a:pPr>
            <a:r>
              <a:rPr lang="en-US" sz="2000" dirty="0" smtClean="0">
                <a:solidFill>
                  <a:schemeClr val="accent4"/>
                </a:solidFill>
              </a:rPr>
              <a:t>Poster: </a:t>
            </a:r>
            <a:r>
              <a:rPr lang="en-US" sz="2000" dirty="0" smtClean="0"/>
              <a:t> O. </a:t>
            </a:r>
            <a:r>
              <a:rPr lang="en-US" sz="2000" dirty="0" err="1" smtClean="0"/>
              <a:t>Chvala</a:t>
            </a:r>
            <a:r>
              <a:rPr lang="en-US" sz="2000" dirty="0" smtClean="0"/>
              <a:t> (RAA in 39 and 62 </a:t>
            </a:r>
            <a:r>
              <a:rPr lang="en-US" sz="2000" dirty="0" err="1" smtClean="0"/>
              <a:t>GeV</a:t>
            </a:r>
            <a:r>
              <a:rPr lang="en-US" sz="2000" dirty="0" smtClean="0"/>
              <a:t>)</a:t>
            </a:r>
          </a:p>
          <a:p>
            <a:pPr marL="640080" lvl="1" indent="-274320">
              <a:spcBef>
                <a:spcPts val="550"/>
              </a:spcBef>
              <a:buClr>
                <a:srgbClr val="F07F09"/>
              </a:buClr>
              <a:buSzPct val="70000"/>
              <a:buFont typeface="Wingdings 2"/>
              <a:buChar char=""/>
              <a:defRPr/>
            </a:pPr>
            <a:r>
              <a:rPr lang="en-US" sz="2200" dirty="0" smtClean="0">
                <a:solidFill>
                  <a:srgbClr val="0070C0"/>
                </a:solidFill>
              </a:rPr>
              <a:t>Parallel:  </a:t>
            </a:r>
            <a:r>
              <a:rPr lang="en-US" sz="2200" dirty="0" smtClean="0">
                <a:solidFill>
                  <a:prstClr val="black"/>
                </a:solidFill>
              </a:rPr>
              <a:t>D. Sharma (light vector mesons) </a:t>
            </a:r>
            <a:r>
              <a:rPr lang="en-US" sz="2200" dirty="0" smtClean="0">
                <a:solidFill>
                  <a:prstClr val="black"/>
                </a:solidFill>
              </a:rPr>
              <a:t>Mon</a:t>
            </a:r>
            <a:endParaRPr kumimoji="0" lang="en-US" sz="26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20040" lvl="0" indent="-320040">
              <a:spcBef>
                <a:spcPts val="700"/>
              </a:spcBef>
              <a:buClr>
                <a:srgbClr val="9F2936"/>
              </a:buClr>
              <a:buSzPct val="60000"/>
              <a:buFont typeface="Wingdings"/>
              <a:buChar char=""/>
            </a:pPr>
            <a:r>
              <a:rPr lang="en-US" sz="2300" dirty="0" smtClean="0">
                <a:solidFill>
                  <a:prstClr val="black"/>
                </a:solidFill>
              </a:rPr>
              <a:t>Cold nuclear matter</a:t>
            </a:r>
          </a:p>
          <a:p>
            <a:pPr marL="640080" lvl="1" indent="-274320">
              <a:spcBef>
                <a:spcPts val="550"/>
              </a:spcBef>
              <a:buClr>
                <a:srgbClr val="F07F09"/>
              </a:buClr>
              <a:buSzPct val="70000"/>
              <a:buFont typeface="Wingdings 2"/>
              <a:buChar char=""/>
            </a:pPr>
            <a:r>
              <a:rPr lang="en-US" sz="2000" dirty="0" smtClean="0">
                <a:solidFill>
                  <a:srgbClr val="0070C0"/>
                </a:solidFill>
              </a:rPr>
              <a:t>Parallel:</a:t>
            </a:r>
            <a:r>
              <a:rPr lang="en-US" sz="2000" dirty="0" smtClean="0">
                <a:solidFill>
                  <a:prstClr val="black"/>
                </a:solidFill>
              </a:rPr>
              <a:t>  M. Chiu (small x </a:t>
            </a:r>
            <a:r>
              <a:rPr lang="en-US" sz="2000" dirty="0" err="1" smtClean="0">
                <a:solidFill>
                  <a:prstClr val="black"/>
                </a:solidFill>
              </a:rPr>
              <a:t>dAu</a:t>
            </a:r>
            <a:r>
              <a:rPr lang="en-US" sz="2000" dirty="0" smtClean="0">
                <a:solidFill>
                  <a:prstClr val="black"/>
                </a:solidFill>
              </a:rPr>
              <a:t> </a:t>
            </a:r>
            <a:r>
              <a:rPr lang="en-US" sz="2000" dirty="0" err="1" smtClean="0">
                <a:solidFill>
                  <a:prstClr val="black"/>
                </a:solidFill>
              </a:rPr>
              <a:t>correl</a:t>
            </a:r>
            <a:r>
              <a:rPr lang="en-US" sz="2000" dirty="0" smtClean="0">
                <a:solidFill>
                  <a:prstClr val="black"/>
                </a:solidFill>
              </a:rPr>
              <a:t>) Thu</a:t>
            </a:r>
          </a:p>
          <a:p>
            <a:pPr marL="640080" lvl="1" indent="-274320">
              <a:spcBef>
                <a:spcPts val="550"/>
              </a:spcBef>
              <a:buClr>
                <a:srgbClr val="F07F09"/>
              </a:buClr>
              <a:buSzPct val="70000"/>
              <a:buFont typeface="Wingdings 2"/>
              <a:buChar char=""/>
            </a:pPr>
            <a:r>
              <a:rPr lang="en-US" sz="2000" dirty="0" smtClean="0">
                <a:solidFill>
                  <a:srgbClr val="0070C0"/>
                </a:solidFill>
              </a:rPr>
              <a:t>Parallel:</a:t>
            </a:r>
            <a:r>
              <a:rPr lang="en-US" sz="2000" dirty="0" smtClean="0">
                <a:solidFill>
                  <a:prstClr val="black"/>
                </a:solidFill>
              </a:rPr>
              <a:t>  J. </a:t>
            </a:r>
            <a:r>
              <a:rPr lang="en-US" sz="2000" dirty="0" err="1" smtClean="0">
                <a:solidFill>
                  <a:prstClr val="black"/>
                </a:solidFill>
              </a:rPr>
              <a:t>Kamin</a:t>
            </a:r>
            <a:r>
              <a:rPr lang="en-US" sz="2000" dirty="0" smtClean="0">
                <a:solidFill>
                  <a:prstClr val="black"/>
                </a:solidFill>
              </a:rPr>
              <a:t> (</a:t>
            </a:r>
            <a:r>
              <a:rPr lang="en-US" sz="2000" dirty="0" err="1" smtClean="0">
                <a:solidFill>
                  <a:prstClr val="black"/>
                </a:solidFill>
              </a:rPr>
              <a:t>dAu</a:t>
            </a:r>
            <a:r>
              <a:rPr lang="en-US" sz="2000" dirty="0" smtClean="0">
                <a:solidFill>
                  <a:prstClr val="black"/>
                </a:solidFill>
              </a:rPr>
              <a:t> </a:t>
            </a:r>
            <a:r>
              <a:rPr lang="en-US" sz="2000" dirty="0" err="1" smtClean="0">
                <a:solidFill>
                  <a:prstClr val="black"/>
                </a:solidFill>
              </a:rPr>
              <a:t>dileptons</a:t>
            </a:r>
            <a:r>
              <a:rPr lang="en-US" sz="2000" dirty="0" smtClean="0">
                <a:solidFill>
                  <a:prstClr val="black"/>
                </a:solidFill>
              </a:rPr>
              <a:t>) Fri</a:t>
            </a:r>
          </a:p>
          <a:p>
            <a:pPr marL="640080" lvl="1" indent="-274320">
              <a:spcBef>
                <a:spcPts val="550"/>
              </a:spcBef>
              <a:buClr>
                <a:srgbClr val="F07F09"/>
              </a:buClr>
              <a:buSzPct val="70000"/>
              <a:buFont typeface="Wingdings 2"/>
              <a:buChar char=""/>
            </a:pPr>
            <a:r>
              <a:rPr lang="en-US" sz="2000" dirty="0" smtClean="0">
                <a:solidFill>
                  <a:srgbClr val="4E8542"/>
                </a:solidFill>
              </a:rPr>
              <a:t>Poster:</a:t>
            </a:r>
            <a:r>
              <a:rPr lang="en-US" sz="2000" dirty="0" smtClean="0">
                <a:solidFill>
                  <a:prstClr val="black"/>
                </a:solidFill>
              </a:rPr>
              <a:t>  Z. Citron (small x </a:t>
            </a:r>
            <a:r>
              <a:rPr lang="en-US" sz="2000" dirty="0" err="1" smtClean="0">
                <a:solidFill>
                  <a:prstClr val="black"/>
                </a:solidFill>
              </a:rPr>
              <a:t>dAu</a:t>
            </a:r>
            <a:r>
              <a:rPr lang="en-US" sz="2000" dirty="0" smtClean="0">
                <a:solidFill>
                  <a:prstClr val="black"/>
                </a:solidFill>
              </a:rPr>
              <a:t> correlations)</a:t>
            </a:r>
          </a:p>
          <a:p>
            <a:pPr marL="640080" lvl="1" indent="-274320">
              <a:spcBef>
                <a:spcPts val="550"/>
              </a:spcBef>
              <a:buClr>
                <a:srgbClr val="F07F09"/>
              </a:buClr>
              <a:buSzPct val="70000"/>
              <a:buFont typeface="Wingdings 2"/>
              <a:buChar char=""/>
            </a:pPr>
            <a:r>
              <a:rPr lang="en-US" sz="2000" dirty="0" smtClean="0">
                <a:solidFill>
                  <a:srgbClr val="4E8542"/>
                </a:solidFill>
              </a:rPr>
              <a:t>Poster:  </a:t>
            </a:r>
            <a:r>
              <a:rPr lang="en-US" sz="2000" dirty="0" smtClean="0">
                <a:solidFill>
                  <a:prstClr val="black"/>
                </a:solidFill>
              </a:rPr>
              <a:t>D. </a:t>
            </a:r>
            <a:r>
              <a:rPr lang="en-US" sz="2000" dirty="0" err="1" smtClean="0">
                <a:solidFill>
                  <a:prstClr val="black"/>
                </a:solidFill>
              </a:rPr>
              <a:t>Perepelitsa</a:t>
            </a:r>
            <a:r>
              <a:rPr lang="en-US" sz="2000" dirty="0" smtClean="0">
                <a:solidFill>
                  <a:prstClr val="black"/>
                </a:solidFill>
              </a:rPr>
              <a:t> (jets in </a:t>
            </a:r>
            <a:r>
              <a:rPr lang="en-US" sz="2000" dirty="0" err="1" smtClean="0">
                <a:solidFill>
                  <a:prstClr val="black"/>
                </a:solidFill>
              </a:rPr>
              <a:t>dAu</a:t>
            </a:r>
            <a:r>
              <a:rPr lang="en-US" sz="2000" dirty="0" smtClean="0">
                <a:solidFill>
                  <a:prstClr val="black"/>
                </a:solidFill>
              </a:rPr>
              <a:t>)</a:t>
            </a:r>
            <a:endParaRPr lang="en-US" sz="2300" dirty="0" smtClean="0">
              <a:solidFill>
                <a:prstClr val="black"/>
              </a:solidFill>
            </a:endParaRPr>
          </a:p>
          <a:p>
            <a:pPr marL="320040" marR="0" lvl="0" indent="-320040" algn="l" defTabSz="914400" rtl="0" eaLnBrk="1" fontAlgn="auto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ct val="60000"/>
              <a:buFont typeface="Wingdings"/>
              <a:buChar char=""/>
              <a:tabLst/>
              <a:defRPr/>
            </a:pPr>
            <a:r>
              <a:rPr kumimoji="0" lang="en-US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Future</a:t>
            </a:r>
            <a:endParaRPr kumimoji="0" lang="en-US" sz="26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640080" marR="0" lvl="1" indent="-274320" algn="l" defTabSz="914400" rtl="0" eaLnBrk="1" fontAlgn="auto" latinLnBrk="0" hangingPunct="1">
              <a:lnSpc>
                <a:spcPct val="100000"/>
              </a:lnSpc>
              <a:spcBef>
                <a:spcPts val="55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 2"/>
              <a:buChar char=""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Parallel: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A. Sickles (Decadal Plan) Thu</a:t>
            </a:r>
          </a:p>
          <a:p>
            <a:pPr marL="640080" marR="0" lvl="1" indent="-274320" algn="l" defTabSz="914400" rtl="0" eaLnBrk="1" fontAlgn="auto" latinLnBrk="0" hangingPunct="1">
              <a:lnSpc>
                <a:spcPct val="100000"/>
              </a:lnSpc>
              <a:spcBef>
                <a:spcPts val="55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 2"/>
              <a:buChar char=""/>
              <a:tabLst/>
              <a:defRPr/>
            </a:pPr>
            <a:r>
              <a:rPr lang="en-US" sz="2000" dirty="0" smtClean="0">
                <a:solidFill>
                  <a:schemeClr val="accent4"/>
                </a:solidFill>
              </a:rPr>
              <a:t>Poster:  </a:t>
            </a:r>
            <a:r>
              <a:rPr lang="en-US" sz="2000" dirty="0" smtClean="0"/>
              <a:t>M. Chiu (Fast  TOF, 10 </a:t>
            </a:r>
            <a:r>
              <a:rPr lang="en-US" sz="2000" dirty="0" err="1" smtClean="0"/>
              <a:t>ps</a:t>
            </a:r>
            <a:r>
              <a:rPr lang="en-US" sz="2000" dirty="0" smtClean="0"/>
              <a:t>)</a:t>
            </a:r>
          </a:p>
          <a:p>
            <a:pPr marL="640080" marR="0" lvl="1" indent="-274320" algn="l" defTabSz="914400" rtl="0" eaLnBrk="1" fontAlgn="auto" latinLnBrk="0" hangingPunct="1">
              <a:lnSpc>
                <a:spcPct val="100000"/>
              </a:lnSpc>
              <a:spcBef>
                <a:spcPts val="55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 2"/>
              <a:buChar char=""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4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Poster:</a:t>
            </a:r>
            <a:r>
              <a:rPr kumimoji="0" lang="en-US" sz="2000" b="0" i="0" u="none" strike="noStrike" kern="1200" cap="none" spc="0" normalizeH="0" noProof="0" dirty="0" smtClean="0">
                <a:ln>
                  <a:noFill/>
                </a:ln>
                <a:solidFill>
                  <a:schemeClr val="accent4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</a:t>
            </a:r>
            <a:r>
              <a:rPr kumimoji="0" lang="en-US" sz="20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M. Kurosawa (VTX  (pixel))</a:t>
            </a:r>
          </a:p>
          <a:p>
            <a:pPr marL="640080" lvl="1" indent="-274320">
              <a:spcBef>
                <a:spcPts val="550"/>
              </a:spcBef>
              <a:buClr>
                <a:schemeClr val="accent1"/>
              </a:buClr>
              <a:buSzPct val="70000"/>
              <a:buFont typeface="Wingdings 2"/>
              <a:buChar char=""/>
              <a:defRPr/>
            </a:pPr>
            <a:r>
              <a:rPr lang="en-US" sz="2000" dirty="0" smtClean="0">
                <a:solidFill>
                  <a:schemeClr val="accent4"/>
                </a:solidFill>
              </a:rPr>
              <a:t>Poster:  </a:t>
            </a:r>
            <a:r>
              <a:rPr lang="en-US" sz="2000" dirty="0" err="1" smtClean="0"/>
              <a:t>T.Hachiya</a:t>
            </a:r>
            <a:r>
              <a:rPr lang="en-US" sz="2000" dirty="0" smtClean="0"/>
              <a:t> (VTX  (pixel))</a:t>
            </a:r>
          </a:p>
          <a:p>
            <a:pPr marL="640080" lvl="1" indent="-274320">
              <a:spcBef>
                <a:spcPts val="550"/>
              </a:spcBef>
              <a:buClr>
                <a:schemeClr val="accent1"/>
              </a:buClr>
              <a:buSzPct val="70000"/>
              <a:buFont typeface="Wingdings 2"/>
              <a:buChar char=""/>
              <a:defRPr/>
            </a:pPr>
            <a:r>
              <a:rPr lang="en-US" sz="2000" dirty="0" smtClean="0">
                <a:solidFill>
                  <a:schemeClr val="accent4"/>
                </a:solidFill>
              </a:rPr>
              <a:t>Poster:  </a:t>
            </a:r>
            <a:r>
              <a:rPr lang="en-US" sz="2000" dirty="0" smtClean="0"/>
              <a:t>R. Akimoto (VTX  (pixel))</a:t>
            </a:r>
          </a:p>
          <a:p>
            <a:pPr marL="640080" marR="0" lvl="1" indent="-274320" algn="l" defTabSz="914400" rtl="0" eaLnBrk="1" fontAlgn="auto" latinLnBrk="0" hangingPunct="1">
              <a:lnSpc>
                <a:spcPct val="100000"/>
              </a:lnSpc>
              <a:spcBef>
                <a:spcPts val="550"/>
              </a:spcBef>
              <a:spcAft>
                <a:spcPts val="0"/>
              </a:spcAft>
              <a:buClr>
                <a:schemeClr val="accent1"/>
              </a:buClr>
              <a:buSzPct val="70000"/>
              <a:tabLst/>
              <a:defRPr/>
            </a:pPr>
            <a:endParaRPr kumimoji="0" lang="en-US" sz="2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Conclusions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0" lang="en-US" smtClean="0"/>
              <a:t>Stefan Bathe for PHENIX, QM2011</a:t>
            </a:r>
            <a:endParaRPr kumimoji="0"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F0C94032-CD4C-4C25-B0C2-CEC720522D92}" type="slidenum">
              <a:rPr kumimoji="0" lang="en-US" smtClean="0"/>
              <a:pPr/>
              <a:t>48</a:t>
            </a:fld>
            <a:endParaRPr kumimoji="0" lang="en-US" dirty="0">
              <a:solidFill>
                <a:srgbClr val="FFFFFF"/>
              </a:solidFill>
            </a:endParaRPr>
          </a:p>
        </p:txBody>
      </p:sp>
      <p:sp>
        <p:nvSpPr>
          <p:cNvPr id="6" name="Content Placeholder 4"/>
          <p:cNvSpPr>
            <a:spLocks noGrp="1"/>
          </p:cNvSpPr>
          <p:nvPr>
            <p:ph sz="quarter" idx="1"/>
          </p:nvPr>
        </p:nvSpPr>
        <p:spPr>
          <a:xfrm>
            <a:off x="612648" y="1752600"/>
            <a:ext cx="8153400" cy="4495800"/>
          </a:xfrm>
        </p:spPr>
        <p:txBody>
          <a:bodyPr>
            <a:normAutofit fontScale="70000" lnSpcReduction="20000"/>
          </a:bodyPr>
          <a:lstStyle/>
          <a:p>
            <a:r>
              <a:rPr lang="en-US" i="1" dirty="0" smtClean="0"/>
              <a:t>v</a:t>
            </a:r>
            <a:r>
              <a:rPr lang="en-US" i="1" baseline="-25000" dirty="0" smtClean="0"/>
              <a:t>2</a:t>
            </a:r>
            <a:r>
              <a:rPr lang="en-US" dirty="0" smtClean="0"/>
              <a:t> of thermal direct photons </a:t>
            </a:r>
            <a:r>
              <a:rPr lang="en-US" b="1" dirty="0" smtClean="0"/>
              <a:t>large</a:t>
            </a:r>
          </a:p>
          <a:p>
            <a:pPr lvl="1"/>
            <a:r>
              <a:rPr lang="en-US" dirty="0" smtClean="0"/>
              <a:t>Further constrains </a:t>
            </a:r>
            <a:r>
              <a:rPr lang="en-US" i="1" dirty="0" smtClean="0"/>
              <a:t>T</a:t>
            </a:r>
            <a:r>
              <a:rPr lang="en-US" i="1" baseline="-25000" dirty="0" smtClean="0"/>
              <a:t>i</a:t>
            </a:r>
            <a:r>
              <a:rPr lang="en-US" i="1" dirty="0" smtClean="0"/>
              <a:t> </a:t>
            </a:r>
            <a:r>
              <a:rPr lang="en-US" dirty="0" smtClean="0"/>
              <a:t>and </a:t>
            </a:r>
            <a:r>
              <a:rPr lang="en-US" i="1" dirty="0" smtClean="0">
                <a:latin typeface="Symbol" pitchFamily="18" charset="2"/>
              </a:rPr>
              <a:t>t</a:t>
            </a:r>
            <a:r>
              <a:rPr lang="en-US" i="1" baseline="-25000" dirty="0" smtClean="0"/>
              <a:t>0</a:t>
            </a:r>
          </a:p>
          <a:p>
            <a:r>
              <a:rPr lang="en-US" dirty="0" smtClean="0"/>
              <a:t>CNM effects in </a:t>
            </a:r>
            <a:r>
              <a:rPr lang="en-US" i="1" dirty="0" err="1" smtClean="0"/>
              <a:t>d</a:t>
            </a:r>
            <a:r>
              <a:rPr lang="en-US" dirty="0" err="1" smtClean="0"/>
              <a:t>+Au</a:t>
            </a:r>
            <a:endParaRPr lang="en-US" dirty="0" smtClean="0"/>
          </a:p>
          <a:p>
            <a:pPr lvl="1"/>
            <a:r>
              <a:rPr lang="en-US" b="1" dirty="0" smtClean="0"/>
              <a:t>Non-linear</a:t>
            </a:r>
            <a:r>
              <a:rPr lang="en-US" dirty="0" smtClean="0"/>
              <a:t> density dependence of shadowing from J/</a:t>
            </a:r>
            <a:r>
              <a:rPr lang="en-US" dirty="0" smtClean="0">
                <a:latin typeface="Symbol" pitchFamily="18" charset="2"/>
              </a:rPr>
              <a:t>y</a:t>
            </a:r>
            <a:endParaRPr lang="en-US" dirty="0" smtClean="0"/>
          </a:p>
          <a:p>
            <a:pPr lvl="1"/>
            <a:r>
              <a:rPr lang="en-US" b="1" dirty="0" smtClean="0"/>
              <a:t>Reconstructed jet </a:t>
            </a:r>
            <a:r>
              <a:rPr lang="en-US" i="1" dirty="0" err="1" smtClean="0"/>
              <a:t>R</a:t>
            </a:r>
            <a:r>
              <a:rPr lang="en-US" i="1" baseline="-25000" dirty="0" err="1" smtClean="0"/>
              <a:t>cp</a:t>
            </a:r>
            <a:r>
              <a:rPr lang="en-US" dirty="0" smtClean="0"/>
              <a:t> modified</a:t>
            </a:r>
          </a:p>
          <a:p>
            <a:pPr lvl="1"/>
            <a:r>
              <a:rPr lang="en-US" b="1" dirty="0" smtClean="0"/>
              <a:t>Low-</a:t>
            </a:r>
            <a:r>
              <a:rPr lang="en-US" b="1" i="1" dirty="0" smtClean="0"/>
              <a:t>x</a:t>
            </a:r>
            <a:r>
              <a:rPr lang="en-US" b="1" dirty="0" smtClean="0"/>
              <a:t> suppression </a:t>
            </a:r>
            <a:r>
              <a:rPr lang="en-US" dirty="0" smtClean="0"/>
              <a:t>from forward </a:t>
            </a:r>
            <a:r>
              <a:rPr lang="en-US" dirty="0" err="1" smtClean="0"/>
              <a:t>di-hadron</a:t>
            </a:r>
            <a:r>
              <a:rPr lang="en-US" dirty="0" smtClean="0"/>
              <a:t> correlations</a:t>
            </a:r>
          </a:p>
          <a:p>
            <a:r>
              <a:rPr lang="en-US" i="1" dirty="0" smtClean="0"/>
              <a:t>v</a:t>
            </a:r>
            <a:r>
              <a:rPr lang="en-US" i="1" baseline="-25000" dirty="0" smtClean="0"/>
              <a:t>3</a:t>
            </a:r>
          </a:p>
          <a:p>
            <a:pPr lvl="1"/>
            <a:r>
              <a:rPr lang="en-US" b="1" dirty="0" smtClean="0"/>
              <a:t>Disentangle initial state from </a:t>
            </a:r>
            <a:r>
              <a:rPr lang="en-US" b="1" dirty="0" smtClean="0">
                <a:latin typeface="Symbol" pitchFamily="18" charset="2"/>
              </a:rPr>
              <a:t>h</a:t>
            </a:r>
            <a:r>
              <a:rPr lang="en-US" b="1" dirty="0" smtClean="0"/>
              <a:t>/</a:t>
            </a:r>
            <a:r>
              <a:rPr lang="en-US" b="1" dirty="0" smtClean="0">
                <a:latin typeface="+mj-lt"/>
              </a:rPr>
              <a:t>s</a:t>
            </a:r>
          </a:p>
          <a:p>
            <a:pPr lvl="1"/>
            <a:r>
              <a:rPr lang="en-US" b="1" dirty="0" smtClean="0"/>
              <a:t>Double-hump disappears </a:t>
            </a:r>
            <a:r>
              <a:rPr lang="en-US" dirty="0" smtClean="0"/>
              <a:t>in 2-particle correlations</a:t>
            </a:r>
          </a:p>
          <a:p>
            <a:r>
              <a:rPr lang="en-US" b="1" dirty="0" smtClean="0"/>
              <a:t>Energy loss</a:t>
            </a:r>
          </a:p>
          <a:p>
            <a:pPr lvl="1"/>
            <a:r>
              <a:rPr lang="en-US" b="1" dirty="0" smtClean="0"/>
              <a:t>Cubic </a:t>
            </a:r>
            <a:r>
              <a:rPr lang="en-US" dirty="0" smtClean="0"/>
              <a:t>path-length dependence</a:t>
            </a:r>
          </a:p>
          <a:p>
            <a:r>
              <a:rPr lang="en-US" dirty="0" smtClean="0"/>
              <a:t>Energy </a:t>
            </a:r>
            <a:r>
              <a:rPr lang="en-US" dirty="0" smtClean="0"/>
              <a:t>Scan</a:t>
            </a:r>
          </a:p>
          <a:p>
            <a:pPr lvl="1"/>
            <a:r>
              <a:rPr lang="en-US" b="1" i="1" dirty="0" smtClean="0"/>
              <a:t>v</a:t>
            </a:r>
            <a:r>
              <a:rPr lang="en-US" b="1" i="1" baseline="-25000" dirty="0" smtClean="0"/>
              <a:t>2</a:t>
            </a:r>
            <a:r>
              <a:rPr lang="en-US" b="1" i="1" dirty="0" smtClean="0"/>
              <a:t> </a:t>
            </a:r>
            <a:r>
              <a:rPr lang="en-US" b="1" dirty="0" smtClean="0"/>
              <a:t>saturation     </a:t>
            </a:r>
            <a:r>
              <a:rPr lang="en-US" dirty="0" smtClean="0"/>
              <a:t>39 </a:t>
            </a:r>
            <a:r>
              <a:rPr lang="en-US" dirty="0" err="1" smtClean="0"/>
              <a:t>GeV</a:t>
            </a:r>
            <a:endParaRPr lang="en-US" dirty="0" smtClean="0"/>
          </a:p>
          <a:p>
            <a:pPr lvl="1"/>
            <a:r>
              <a:rPr lang="en-US" b="1" i="1" dirty="0" smtClean="0"/>
              <a:t>R</a:t>
            </a:r>
            <a:r>
              <a:rPr lang="en-US" b="1" i="1" baseline="-25000" dirty="0" smtClean="0"/>
              <a:t>AA</a:t>
            </a:r>
            <a:r>
              <a:rPr lang="en-US" b="1" dirty="0" smtClean="0"/>
              <a:t> suppressed </a:t>
            </a:r>
            <a:r>
              <a:rPr lang="en-US" dirty="0" smtClean="0"/>
              <a:t>also</a:t>
            </a:r>
            <a:r>
              <a:rPr lang="en-US" b="1" dirty="0" smtClean="0"/>
              <a:t> </a:t>
            </a:r>
            <a:r>
              <a:rPr lang="en-US" dirty="0" smtClean="0"/>
              <a:t>at 39 </a:t>
            </a:r>
            <a:r>
              <a:rPr lang="en-US" dirty="0" err="1" smtClean="0"/>
              <a:t>GeV</a:t>
            </a:r>
            <a:endParaRPr lang="en-US" dirty="0" smtClean="0"/>
          </a:p>
        </p:txBody>
      </p:sp>
      <p:sp>
        <p:nvSpPr>
          <p:cNvPr id="7" name="TextBox 6"/>
          <p:cNvSpPr txBox="1"/>
          <p:nvPr/>
        </p:nvSpPr>
        <p:spPr>
          <a:xfrm>
            <a:off x="6705600" y="5410200"/>
            <a:ext cx="140615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latin typeface="Freestyle Script" pitchFamily="66" charset="0"/>
              </a:rPr>
              <a:t>Thank you!</a:t>
            </a:r>
            <a:endParaRPr lang="en-US" sz="3200" dirty="0">
              <a:latin typeface="Freestyle Script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Backup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0" lang="en-US" smtClean="0"/>
              <a:t>Stefan Bathe for PHENIX, QM2011</a:t>
            </a:r>
            <a:endParaRPr kumimoji="0"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F0C94032-CD4C-4C25-B0C2-CEC720522D92}" type="slidenum">
              <a:rPr kumimoji="0" lang="en-US" smtClean="0"/>
              <a:pPr/>
              <a:t>49</a:t>
            </a:fld>
            <a:endParaRPr kumimoji="0" lang="en-US" dirty="0">
              <a:solidFill>
                <a:srgbClr val="FFFFFF"/>
              </a:solidFill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2"/>
          <a:srcRect l="3125" t="30487" r="29688" b="9892"/>
          <a:stretch>
            <a:fillRect/>
          </a:stretch>
        </p:blipFill>
        <p:spPr bwMode="auto">
          <a:xfrm>
            <a:off x="1756893" y="3611548"/>
            <a:ext cx="4186707" cy="2677671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Measuring the Properties of the QGP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0" lang="en-US" smtClean="0"/>
              <a:t>Stefan Bathe for PHENIX, QM2011</a:t>
            </a:r>
            <a:endParaRPr kumimoji="0"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F0C94032-CD4C-4C25-B0C2-CEC720522D92}" type="slidenum">
              <a:rPr kumimoji="0" lang="en-US" smtClean="0"/>
              <a:pPr/>
              <a:t>5</a:t>
            </a:fld>
            <a:endParaRPr kumimoji="0" lang="en-US" dirty="0">
              <a:solidFill>
                <a:srgbClr val="FFFFFF"/>
              </a:solidFill>
            </a:endParaRPr>
          </a:p>
        </p:txBody>
      </p:sp>
      <p:grpSp>
        <p:nvGrpSpPr>
          <p:cNvPr id="5" name="Group 57"/>
          <p:cNvGrpSpPr/>
          <p:nvPr/>
        </p:nvGrpSpPr>
        <p:grpSpPr>
          <a:xfrm>
            <a:off x="2286000" y="2362200"/>
            <a:ext cx="3581400" cy="228600"/>
            <a:chOff x="2819400" y="1905000"/>
            <a:chExt cx="3581400" cy="228600"/>
          </a:xfrm>
        </p:grpSpPr>
        <p:pic>
          <p:nvPicPr>
            <p:cNvPr id="59" name="Picture 4"/>
            <p:cNvPicPr>
              <a:picLocks noChangeAspect="1" noChangeArrowheads="1"/>
            </p:cNvPicPr>
            <p:nvPr/>
          </p:nvPicPr>
          <p:blipFill>
            <a:blip r:embed="rId2"/>
            <a:srcRect l="11685" t="33881" r="30842" b="61029"/>
            <a:stretch>
              <a:fillRect/>
            </a:stretch>
          </p:blipFill>
          <p:spPr bwMode="auto">
            <a:xfrm>
              <a:off x="2819400" y="1905000"/>
              <a:ext cx="3581400" cy="228600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</p:pic>
        <p:sp>
          <p:nvSpPr>
            <p:cNvPr id="60" name="Rectangle 59"/>
            <p:cNvSpPr/>
            <p:nvPr/>
          </p:nvSpPr>
          <p:spPr>
            <a:xfrm>
              <a:off x="2895600" y="1905000"/>
              <a:ext cx="152400" cy="228600"/>
            </a:xfrm>
            <a:prstGeom prst="rect">
              <a:avLst/>
            </a:prstGeom>
            <a:solidFill>
              <a:srgbClr val="FF993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Rectangle 60"/>
            <p:cNvSpPr/>
            <p:nvPr/>
          </p:nvSpPr>
          <p:spPr>
            <a:xfrm>
              <a:off x="2819400" y="1905000"/>
              <a:ext cx="45719" cy="2286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7" name="Group 61"/>
          <p:cNvGrpSpPr/>
          <p:nvPr/>
        </p:nvGrpSpPr>
        <p:grpSpPr>
          <a:xfrm>
            <a:off x="2286000" y="2590800"/>
            <a:ext cx="3581400" cy="228600"/>
            <a:chOff x="2819400" y="1905000"/>
            <a:chExt cx="3581400" cy="228600"/>
          </a:xfrm>
        </p:grpSpPr>
        <p:pic>
          <p:nvPicPr>
            <p:cNvPr id="63" name="Picture 4"/>
            <p:cNvPicPr>
              <a:picLocks noChangeAspect="1" noChangeArrowheads="1"/>
            </p:cNvPicPr>
            <p:nvPr/>
          </p:nvPicPr>
          <p:blipFill>
            <a:blip r:embed="rId2"/>
            <a:srcRect l="11685" t="33881" r="30842" b="61029"/>
            <a:stretch>
              <a:fillRect/>
            </a:stretch>
          </p:blipFill>
          <p:spPr bwMode="auto">
            <a:xfrm>
              <a:off x="2819400" y="1905000"/>
              <a:ext cx="3581400" cy="228600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</p:pic>
        <p:sp>
          <p:nvSpPr>
            <p:cNvPr id="64" name="Rectangle 63"/>
            <p:cNvSpPr/>
            <p:nvPr/>
          </p:nvSpPr>
          <p:spPr>
            <a:xfrm>
              <a:off x="2895600" y="1905000"/>
              <a:ext cx="152400" cy="228600"/>
            </a:xfrm>
            <a:prstGeom prst="rect">
              <a:avLst/>
            </a:prstGeom>
            <a:solidFill>
              <a:srgbClr val="FF993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Rectangle 64"/>
            <p:cNvSpPr/>
            <p:nvPr/>
          </p:nvSpPr>
          <p:spPr>
            <a:xfrm>
              <a:off x="2819400" y="1905000"/>
              <a:ext cx="45719" cy="2286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8" name="Group 65"/>
          <p:cNvGrpSpPr/>
          <p:nvPr/>
        </p:nvGrpSpPr>
        <p:grpSpPr>
          <a:xfrm>
            <a:off x="2286000" y="2819400"/>
            <a:ext cx="3581400" cy="228600"/>
            <a:chOff x="2819400" y="1905000"/>
            <a:chExt cx="3581400" cy="228600"/>
          </a:xfrm>
        </p:grpSpPr>
        <p:pic>
          <p:nvPicPr>
            <p:cNvPr id="67" name="Picture 4"/>
            <p:cNvPicPr>
              <a:picLocks noChangeAspect="1" noChangeArrowheads="1"/>
            </p:cNvPicPr>
            <p:nvPr/>
          </p:nvPicPr>
          <p:blipFill>
            <a:blip r:embed="rId2"/>
            <a:srcRect l="11685" t="33881" r="30842" b="61029"/>
            <a:stretch>
              <a:fillRect/>
            </a:stretch>
          </p:blipFill>
          <p:spPr bwMode="auto">
            <a:xfrm>
              <a:off x="2819400" y="1905000"/>
              <a:ext cx="3581400" cy="228600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</p:pic>
        <p:sp>
          <p:nvSpPr>
            <p:cNvPr id="68" name="Rectangle 67"/>
            <p:cNvSpPr/>
            <p:nvPr/>
          </p:nvSpPr>
          <p:spPr>
            <a:xfrm>
              <a:off x="2895600" y="1905000"/>
              <a:ext cx="152400" cy="228600"/>
            </a:xfrm>
            <a:prstGeom prst="rect">
              <a:avLst/>
            </a:prstGeom>
            <a:solidFill>
              <a:srgbClr val="FF993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Rectangle 68"/>
            <p:cNvSpPr/>
            <p:nvPr/>
          </p:nvSpPr>
          <p:spPr>
            <a:xfrm>
              <a:off x="2819400" y="1905000"/>
              <a:ext cx="45719" cy="2286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9" name="Group 69"/>
          <p:cNvGrpSpPr/>
          <p:nvPr/>
        </p:nvGrpSpPr>
        <p:grpSpPr>
          <a:xfrm>
            <a:off x="2286000" y="3048000"/>
            <a:ext cx="3581400" cy="228600"/>
            <a:chOff x="2819400" y="1905000"/>
            <a:chExt cx="3581400" cy="228600"/>
          </a:xfrm>
        </p:grpSpPr>
        <p:pic>
          <p:nvPicPr>
            <p:cNvPr id="71" name="Picture 4"/>
            <p:cNvPicPr>
              <a:picLocks noChangeAspect="1" noChangeArrowheads="1"/>
            </p:cNvPicPr>
            <p:nvPr/>
          </p:nvPicPr>
          <p:blipFill>
            <a:blip r:embed="rId2"/>
            <a:srcRect l="11685" t="33881" r="30842" b="61029"/>
            <a:stretch>
              <a:fillRect/>
            </a:stretch>
          </p:blipFill>
          <p:spPr bwMode="auto">
            <a:xfrm>
              <a:off x="2819400" y="1905000"/>
              <a:ext cx="3581400" cy="228600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</p:pic>
        <p:sp>
          <p:nvSpPr>
            <p:cNvPr id="72" name="Rectangle 71"/>
            <p:cNvSpPr/>
            <p:nvPr/>
          </p:nvSpPr>
          <p:spPr>
            <a:xfrm>
              <a:off x="2895600" y="1905000"/>
              <a:ext cx="152400" cy="228600"/>
            </a:xfrm>
            <a:prstGeom prst="rect">
              <a:avLst/>
            </a:prstGeom>
            <a:solidFill>
              <a:srgbClr val="FF993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Rectangle 72"/>
            <p:cNvSpPr/>
            <p:nvPr/>
          </p:nvSpPr>
          <p:spPr>
            <a:xfrm>
              <a:off x="2819400" y="1905000"/>
              <a:ext cx="45719" cy="2286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0" name="Group 73"/>
          <p:cNvGrpSpPr/>
          <p:nvPr/>
        </p:nvGrpSpPr>
        <p:grpSpPr>
          <a:xfrm>
            <a:off x="2286000" y="3276600"/>
            <a:ext cx="3581400" cy="228600"/>
            <a:chOff x="2819400" y="1905000"/>
            <a:chExt cx="3581400" cy="228600"/>
          </a:xfrm>
        </p:grpSpPr>
        <p:pic>
          <p:nvPicPr>
            <p:cNvPr id="76" name="Picture 4"/>
            <p:cNvPicPr>
              <a:picLocks noChangeAspect="1" noChangeArrowheads="1"/>
            </p:cNvPicPr>
            <p:nvPr/>
          </p:nvPicPr>
          <p:blipFill>
            <a:blip r:embed="rId2"/>
            <a:srcRect l="11685" t="33881" r="30842" b="61029"/>
            <a:stretch>
              <a:fillRect/>
            </a:stretch>
          </p:blipFill>
          <p:spPr bwMode="auto">
            <a:xfrm>
              <a:off x="2819400" y="1905000"/>
              <a:ext cx="3581400" cy="228600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</p:pic>
        <p:sp>
          <p:nvSpPr>
            <p:cNvPr id="77" name="Rectangle 76"/>
            <p:cNvSpPr/>
            <p:nvPr/>
          </p:nvSpPr>
          <p:spPr>
            <a:xfrm>
              <a:off x="2895600" y="1905000"/>
              <a:ext cx="152400" cy="228600"/>
            </a:xfrm>
            <a:prstGeom prst="rect">
              <a:avLst/>
            </a:prstGeom>
            <a:solidFill>
              <a:srgbClr val="FF993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8" name="Rectangle 77"/>
            <p:cNvSpPr/>
            <p:nvPr/>
          </p:nvSpPr>
          <p:spPr>
            <a:xfrm>
              <a:off x="2819400" y="1905000"/>
              <a:ext cx="45719" cy="2286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1" name="Group 78"/>
          <p:cNvGrpSpPr/>
          <p:nvPr/>
        </p:nvGrpSpPr>
        <p:grpSpPr>
          <a:xfrm>
            <a:off x="2286000" y="3505200"/>
            <a:ext cx="3581400" cy="228600"/>
            <a:chOff x="2819400" y="1905000"/>
            <a:chExt cx="3581400" cy="228600"/>
          </a:xfrm>
        </p:grpSpPr>
        <p:pic>
          <p:nvPicPr>
            <p:cNvPr id="80" name="Picture 4"/>
            <p:cNvPicPr>
              <a:picLocks noChangeAspect="1" noChangeArrowheads="1"/>
            </p:cNvPicPr>
            <p:nvPr/>
          </p:nvPicPr>
          <p:blipFill>
            <a:blip r:embed="rId2"/>
            <a:srcRect l="11685" t="33881" r="30842" b="61029"/>
            <a:stretch>
              <a:fillRect/>
            </a:stretch>
          </p:blipFill>
          <p:spPr bwMode="auto">
            <a:xfrm>
              <a:off x="2819400" y="1905000"/>
              <a:ext cx="3581400" cy="228600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</p:pic>
        <p:sp>
          <p:nvSpPr>
            <p:cNvPr id="81" name="Rectangle 80"/>
            <p:cNvSpPr/>
            <p:nvPr/>
          </p:nvSpPr>
          <p:spPr>
            <a:xfrm>
              <a:off x="2895600" y="1905000"/>
              <a:ext cx="152400" cy="228600"/>
            </a:xfrm>
            <a:prstGeom prst="rect">
              <a:avLst/>
            </a:prstGeom>
            <a:solidFill>
              <a:srgbClr val="FF993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2" name="Rectangle 81"/>
            <p:cNvSpPr/>
            <p:nvPr/>
          </p:nvSpPr>
          <p:spPr>
            <a:xfrm>
              <a:off x="2819400" y="1905000"/>
              <a:ext cx="45719" cy="2286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85" name="TextBox 84"/>
          <p:cNvSpPr txBox="1"/>
          <p:nvPr/>
        </p:nvSpPr>
        <p:spPr>
          <a:xfrm>
            <a:off x="169540" y="2662535"/>
            <a:ext cx="973459" cy="461665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400" i="1" dirty="0" smtClean="0">
                <a:solidFill>
                  <a:srgbClr val="C00000"/>
                </a:solidFill>
              </a:rPr>
              <a:t>T</a:t>
            </a:r>
            <a:r>
              <a:rPr lang="en-US" sz="2400" i="1" baseline="-25000" dirty="0" smtClean="0">
                <a:solidFill>
                  <a:srgbClr val="C00000"/>
                </a:solidFill>
              </a:rPr>
              <a:t>i</a:t>
            </a:r>
            <a:r>
              <a:rPr lang="en-US" sz="2400" dirty="0" smtClean="0">
                <a:solidFill>
                  <a:srgbClr val="C00000"/>
                </a:solidFill>
              </a:rPr>
              <a:t> </a:t>
            </a:r>
            <a:endParaRPr lang="en-US" sz="2400" dirty="0">
              <a:solidFill>
                <a:srgbClr val="C00000"/>
              </a:solidFill>
            </a:endParaRPr>
          </a:p>
        </p:txBody>
      </p:sp>
      <p:cxnSp>
        <p:nvCxnSpPr>
          <p:cNvPr id="86" name="Straight Arrow Connector 85"/>
          <p:cNvCxnSpPr>
            <a:endCxn id="64" idx="0"/>
          </p:cNvCxnSpPr>
          <p:nvPr/>
        </p:nvCxnSpPr>
        <p:spPr>
          <a:xfrm>
            <a:off x="1143000" y="2438400"/>
            <a:ext cx="1295400" cy="152400"/>
          </a:xfrm>
          <a:prstGeom prst="straightConnector1">
            <a:avLst/>
          </a:prstGeom>
          <a:ln w="254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7" name="TextBox 86"/>
          <p:cNvSpPr txBox="1"/>
          <p:nvPr/>
        </p:nvSpPr>
        <p:spPr>
          <a:xfrm>
            <a:off x="195305" y="2133600"/>
            <a:ext cx="947695" cy="461665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2400" i="1" dirty="0" smtClean="0">
                <a:solidFill>
                  <a:srgbClr val="C00000"/>
                </a:solidFill>
                <a:sym typeface="Symbol"/>
              </a:rPr>
              <a:t> </a:t>
            </a:r>
            <a:r>
              <a:rPr lang="en-US" sz="2400" dirty="0" smtClean="0">
                <a:solidFill>
                  <a:srgbClr val="C00000"/>
                </a:solidFill>
                <a:sym typeface="Symbol"/>
              </a:rPr>
              <a:t>~ 0</a:t>
            </a:r>
            <a:endParaRPr lang="en-US" sz="2400" dirty="0">
              <a:solidFill>
                <a:srgbClr val="C00000"/>
              </a:solidFill>
            </a:endParaRPr>
          </a:p>
        </p:txBody>
      </p:sp>
      <p:sp>
        <p:nvSpPr>
          <p:cNvPr id="89" name="TextBox 88"/>
          <p:cNvSpPr txBox="1"/>
          <p:nvPr/>
        </p:nvSpPr>
        <p:spPr>
          <a:xfrm>
            <a:off x="6411645" y="2662535"/>
            <a:ext cx="2275155" cy="461665"/>
          </a:xfrm>
          <a:prstGeom prst="rect">
            <a:avLst/>
          </a:prstGeom>
          <a:solidFill>
            <a:schemeClr val="tx2">
              <a:lumMod val="10000"/>
              <a:lumOff val="9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400" i="1" dirty="0" smtClean="0">
                <a:solidFill>
                  <a:schemeClr val="accent3"/>
                </a:solidFill>
                <a:sym typeface="Symbol"/>
              </a:rPr>
              <a:t></a:t>
            </a:r>
            <a:r>
              <a:rPr lang="en-US" sz="2400" dirty="0" smtClean="0">
                <a:solidFill>
                  <a:schemeClr val="accent3"/>
                </a:solidFill>
              </a:rPr>
              <a:t>/</a:t>
            </a:r>
            <a:r>
              <a:rPr lang="en-US" sz="2400" i="1" dirty="0" smtClean="0">
                <a:solidFill>
                  <a:schemeClr val="accent3"/>
                </a:solidFill>
              </a:rPr>
              <a:t>s</a:t>
            </a:r>
            <a:endParaRPr lang="en-US" sz="2400" dirty="0" smtClean="0"/>
          </a:p>
        </p:txBody>
      </p:sp>
      <p:sp>
        <p:nvSpPr>
          <p:cNvPr id="90" name="TextBox 89"/>
          <p:cNvSpPr txBox="1"/>
          <p:nvPr/>
        </p:nvSpPr>
        <p:spPr>
          <a:xfrm>
            <a:off x="6400800" y="3195935"/>
            <a:ext cx="2333588" cy="461665"/>
          </a:xfrm>
          <a:prstGeom prst="rect">
            <a:avLst/>
          </a:prstGeom>
          <a:solidFill>
            <a:schemeClr val="tx2">
              <a:lumMod val="10000"/>
              <a:lumOff val="9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400" dirty="0" err="1" smtClean="0">
                <a:solidFill>
                  <a:schemeClr val="accent3"/>
                </a:solidFill>
              </a:rPr>
              <a:t>d</a:t>
            </a:r>
            <a:r>
              <a:rPr lang="en-US" sz="2400" i="1" dirty="0" err="1" smtClean="0">
                <a:solidFill>
                  <a:schemeClr val="accent3"/>
                </a:solidFill>
              </a:rPr>
              <a:t>E</a:t>
            </a:r>
            <a:r>
              <a:rPr lang="en-US" sz="2400" dirty="0" smtClean="0">
                <a:solidFill>
                  <a:schemeClr val="accent3"/>
                </a:solidFill>
              </a:rPr>
              <a:t>/</a:t>
            </a:r>
            <a:r>
              <a:rPr lang="en-US" sz="2400" dirty="0" err="1" smtClean="0">
                <a:solidFill>
                  <a:schemeClr val="accent3"/>
                </a:solidFill>
              </a:rPr>
              <a:t>d</a:t>
            </a:r>
            <a:r>
              <a:rPr lang="en-US" sz="2400" i="1" dirty="0" err="1" smtClean="0">
                <a:solidFill>
                  <a:schemeClr val="accent3"/>
                </a:solidFill>
              </a:rPr>
              <a:t>x</a:t>
            </a:r>
            <a:r>
              <a:rPr lang="en-US" sz="2400" i="1" dirty="0" smtClean="0">
                <a:solidFill>
                  <a:schemeClr val="accent3"/>
                </a:solidFill>
              </a:rPr>
              <a:t> </a:t>
            </a:r>
            <a:endParaRPr lang="en-US" sz="2400" dirty="0"/>
          </a:p>
        </p:txBody>
      </p:sp>
      <p:cxnSp>
        <p:nvCxnSpPr>
          <p:cNvPr id="91" name="Straight Arrow Connector 90"/>
          <p:cNvCxnSpPr/>
          <p:nvPr/>
        </p:nvCxnSpPr>
        <p:spPr>
          <a:xfrm rot="10800000">
            <a:off x="2863528" y="2286000"/>
            <a:ext cx="1371598" cy="1588"/>
          </a:xfrm>
          <a:prstGeom prst="straightConnector1">
            <a:avLst/>
          </a:prstGeom>
          <a:ln w="25400">
            <a:solidFill>
              <a:schemeClr val="accent3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4" name="TextBox 93"/>
          <p:cNvSpPr txBox="1"/>
          <p:nvPr/>
        </p:nvSpPr>
        <p:spPr>
          <a:xfrm>
            <a:off x="152400" y="3207603"/>
            <a:ext cx="1020857" cy="830997"/>
          </a:xfrm>
          <a:prstGeom prst="rect">
            <a:avLst/>
          </a:prstGeom>
          <a:solidFill>
            <a:schemeClr val="tx2">
              <a:lumMod val="10000"/>
              <a:lumOff val="9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C00000"/>
                </a:solidFill>
              </a:rPr>
              <a:t>CNM</a:t>
            </a:r>
          </a:p>
          <a:p>
            <a:r>
              <a:rPr lang="en-US" sz="2400" dirty="0" smtClean="0">
                <a:solidFill>
                  <a:srgbClr val="C00000"/>
                </a:solidFill>
              </a:rPr>
              <a:t>effects</a:t>
            </a:r>
          </a:p>
        </p:txBody>
      </p:sp>
      <p:cxnSp>
        <p:nvCxnSpPr>
          <p:cNvPr id="95" name="Straight Arrow Connector 94"/>
          <p:cNvCxnSpPr>
            <a:endCxn id="68" idx="2"/>
          </p:cNvCxnSpPr>
          <p:nvPr/>
        </p:nvCxnSpPr>
        <p:spPr>
          <a:xfrm flipV="1">
            <a:off x="1143000" y="3048000"/>
            <a:ext cx="1295400" cy="381000"/>
          </a:xfrm>
          <a:prstGeom prst="straightConnector1">
            <a:avLst/>
          </a:prstGeom>
          <a:ln w="254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6" name="Straight Arrow Connector 95"/>
          <p:cNvCxnSpPr>
            <a:endCxn id="68" idx="0"/>
          </p:cNvCxnSpPr>
          <p:nvPr/>
        </p:nvCxnSpPr>
        <p:spPr>
          <a:xfrm>
            <a:off x="1143000" y="2819400"/>
            <a:ext cx="1295400" cy="1588"/>
          </a:xfrm>
          <a:prstGeom prst="straightConnector1">
            <a:avLst/>
          </a:prstGeom>
          <a:ln w="254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7" name="TextBox 96"/>
          <p:cNvSpPr txBox="1"/>
          <p:nvPr/>
        </p:nvSpPr>
        <p:spPr>
          <a:xfrm>
            <a:off x="199943" y="1534180"/>
            <a:ext cx="178125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Conditions</a:t>
            </a:r>
            <a:endParaRPr lang="en-US" sz="2800" dirty="0"/>
          </a:p>
        </p:txBody>
      </p:sp>
      <p:sp>
        <p:nvSpPr>
          <p:cNvPr id="98" name="TextBox 97"/>
          <p:cNvSpPr txBox="1"/>
          <p:nvPr/>
        </p:nvSpPr>
        <p:spPr>
          <a:xfrm>
            <a:off x="6308870" y="1534180"/>
            <a:ext cx="169213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Properties</a:t>
            </a:r>
            <a:endParaRPr lang="en-US" sz="2800" dirty="0"/>
          </a:p>
        </p:txBody>
      </p:sp>
      <p:sp>
        <p:nvSpPr>
          <p:cNvPr id="99" name="Right Arrow 98"/>
          <p:cNvSpPr/>
          <p:nvPr/>
        </p:nvSpPr>
        <p:spPr>
          <a:xfrm>
            <a:off x="2133600" y="1676400"/>
            <a:ext cx="4038600" cy="228600"/>
          </a:xfrm>
          <a:prstGeom prst="rightArrow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0" name="Picture 4"/>
          <p:cNvPicPr>
            <a:picLocks noChangeAspect="1" noChangeArrowheads="1"/>
          </p:cNvPicPr>
          <p:nvPr/>
        </p:nvPicPr>
        <p:blipFill>
          <a:blip r:embed="rId2"/>
          <a:srcRect l="11616" t="31512" r="30911" b="65094"/>
          <a:stretch>
            <a:fillRect/>
          </a:stretch>
        </p:blipFill>
        <p:spPr bwMode="auto">
          <a:xfrm>
            <a:off x="2286000" y="2209800"/>
            <a:ext cx="3581400" cy="1524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sp>
        <p:nvSpPr>
          <p:cNvPr id="84" name="Up Arrow 83"/>
          <p:cNvSpPr/>
          <p:nvPr/>
        </p:nvSpPr>
        <p:spPr>
          <a:xfrm>
            <a:off x="2438400" y="2286000"/>
            <a:ext cx="228600" cy="1143000"/>
          </a:xfrm>
          <a:prstGeom prst="upArrow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88" name="TextBox 87"/>
          <p:cNvSpPr txBox="1"/>
          <p:nvPr/>
        </p:nvSpPr>
        <p:spPr>
          <a:xfrm>
            <a:off x="6390235" y="2129135"/>
            <a:ext cx="2296566" cy="461665"/>
          </a:xfrm>
          <a:prstGeom prst="rect">
            <a:avLst/>
          </a:prstGeom>
          <a:solidFill>
            <a:schemeClr val="tx2">
              <a:lumMod val="10000"/>
              <a:lumOff val="9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chemeClr val="accent3"/>
                </a:solidFill>
              </a:rPr>
              <a:t>Screening length </a:t>
            </a:r>
            <a:endParaRPr lang="en-US" sz="2400" dirty="0" smtClean="0"/>
          </a:p>
        </p:txBody>
      </p:sp>
      <p:cxnSp>
        <p:nvCxnSpPr>
          <p:cNvPr id="101" name="Straight Arrow Connector 100"/>
          <p:cNvCxnSpPr/>
          <p:nvPr/>
        </p:nvCxnSpPr>
        <p:spPr>
          <a:xfrm rot="10800000" flipV="1">
            <a:off x="2667000" y="2362200"/>
            <a:ext cx="3657600" cy="228600"/>
          </a:xfrm>
          <a:prstGeom prst="straightConnector1">
            <a:avLst/>
          </a:prstGeom>
          <a:ln w="25400">
            <a:solidFill>
              <a:schemeClr val="accent3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0" name="TextBox 109"/>
          <p:cNvSpPr txBox="1"/>
          <p:nvPr/>
        </p:nvSpPr>
        <p:spPr>
          <a:xfrm>
            <a:off x="152400" y="4122003"/>
            <a:ext cx="990600" cy="830997"/>
          </a:xfrm>
          <a:prstGeom prst="rect">
            <a:avLst/>
          </a:prstGeom>
          <a:solidFill>
            <a:schemeClr val="tx2">
              <a:lumMod val="10000"/>
              <a:lumOff val="9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C00000"/>
                </a:solidFill>
              </a:rPr>
              <a:t>Initial </a:t>
            </a:r>
          </a:p>
          <a:p>
            <a:r>
              <a:rPr lang="en-US" sz="2400" dirty="0" smtClean="0">
                <a:solidFill>
                  <a:srgbClr val="C00000"/>
                </a:solidFill>
              </a:rPr>
              <a:t>State</a:t>
            </a:r>
          </a:p>
        </p:txBody>
      </p:sp>
      <p:cxnSp>
        <p:nvCxnSpPr>
          <p:cNvPr id="111" name="Straight Arrow Connector 110"/>
          <p:cNvCxnSpPr>
            <a:endCxn id="72" idx="2"/>
          </p:cNvCxnSpPr>
          <p:nvPr/>
        </p:nvCxnSpPr>
        <p:spPr>
          <a:xfrm flipV="1">
            <a:off x="1143000" y="3276600"/>
            <a:ext cx="1295400" cy="1066800"/>
          </a:xfrm>
          <a:prstGeom prst="straightConnector1">
            <a:avLst/>
          </a:prstGeom>
          <a:ln w="254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2" name="Straight Arrow Connector 121"/>
          <p:cNvCxnSpPr/>
          <p:nvPr/>
        </p:nvCxnSpPr>
        <p:spPr>
          <a:xfrm rot="10800000">
            <a:off x="2667000" y="2819400"/>
            <a:ext cx="3657600" cy="2"/>
          </a:xfrm>
          <a:prstGeom prst="straightConnector1">
            <a:avLst/>
          </a:prstGeom>
          <a:ln w="25400">
            <a:solidFill>
              <a:schemeClr val="accent3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3" name="Straight Arrow Connector 122"/>
          <p:cNvCxnSpPr/>
          <p:nvPr/>
        </p:nvCxnSpPr>
        <p:spPr>
          <a:xfrm rot="10800000">
            <a:off x="2667000" y="3048000"/>
            <a:ext cx="3657600" cy="304800"/>
          </a:xfrm>
          <a:prstGeom prst="straightConnector1">
            <a:avLst/>
          </a:prstGeom>
          <a:ln w="25400">
            <a:solidFill>
              <a:schemeClr val="accent3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jetsdAupi0020.jpg"/>
          <p:cNvPicPr>
            <a:picLocks noChangeAspect="1"/>
          </p:cNvPicPr>
          <p:nvPr/>
        </p:nvPicPr>
        <p:blipFill>
          <a:blip r:embed="rId2"/>
          <a:srcRect l="6239" t="16702" r="4468" b="11076"/>
          <a:stretch>
            <a:fillRect/>
          </a:stretch>
        </p:blipFill>
        <p:spPr>
          <a:xfrm>
            <a:off x="0" y="1600200"/>
            <a:ext cx="4572000" cy="28575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Jet-</a:t>
            </a:r>
            <a:r>
              <a:rPr lang="en-US" dirty="0" smtClean="0">
                <a:latin typeface="Symbol" pitchFamily="18" charset="2"/>
              </a:rPr>
              <a:t>p</a:t>
            </a:r>
            <a:r>
              <a:rPr lang="en-US" baseline="30000" dirty="0" smtClean="0"/>
              <a:t>0</a:t>
            </a:r>
            <a:r>
              <a:rPr lang="en-US" dirty="0" smtClean="0"/>
              <a:t> comparison </a:t>
            </a:r>
            <a:r>
              <a:rPr lang="en-US" i="1" dirty="0" err="1" smtClean="0"/>
              <a:t>d</a:t>
            </a:r>
            <a:r>
              <a:rPr lang="en-US" dirty="0" err="1" smtClean="0"/>
              <a:t>+Au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0" lang="en-US" smtClean="0"/>
              <a:t>Stefan Bathe for PHENIX, QM2011</a:t>
            </a:r>
            <a:endParaRPr kumimoji="0"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F0C94032-CD4C-4C25-B0C2-CEC720522D92}" type="slidenum">
              <a:rPr kumimoji="0" lang="en-US" smtClean="0"/>
              <a:pPr/>
              <a:t>50</a:t>
            </a:fld>
            <a:endParaRPr kumimoji="0" lang="en-US" dirty="0">
              <a:solidFill>
                <a:srgbClr val="FFFFFF"/>
              </a:solidFill>
            </a:endParaRPr>
          </a:p>
        </p:txBody>
      </p:sp>
      <p:pic>
        <p:nvPicPr>
          <p:cNvPr id="7" name="Content Placeholder 6" descr="jetsdAupi04060.jpg"/>
          <p:cNvPicPr>
            <a:picLocks noGrp="1" noChangeAspect="1"/>
          </p:cNvPicPr>
          <p:nvPr>
            <p:ph sz="quarter" idx="1"/>
          </p:nvPr>
        </p:nvPicPr>
        <p:blipFill>
          <a:blip r:embed="rId3"/>
          <a:srcRect l="6070" t="16949" r="4870" b="10170"/>
          <a:stretch>
            <a:fillRect/>
          </a:stretch>
        </p:blipFill>
        <p:spPr>
          <a:xfrm>
            <a:off x="4495800" y="1600200"/>
            <a:ext cx="4572000" cy="2891118"/>
          </a:xfrm>
        </p:spPr>
      </p:pic>
      <p:sp>
        <p:nvSpPr>
          <p:cNvPr id="9" name="Content Placeholder 8"/>
          <p:cNvSpPr txBox="1">
            <a:spLocks/>
          </p:cNvSpPr>
          <p:nvPr/>
        </p:nvSpPr>
        <p:spPr>
          <a:xfrm>
            <a:off x="685800" y="4800600"/>
            <a:ext cx="8080248" cy="129540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320040" lvl="0" indent="-320040">
              <a:spcBef>
                <a:spcPts val="700"/>
              </a:spcBef>
              <a:buClr>
                <a:schemeClr val="accent2"/>
              </a:buClr>
              <a:buSzPct val="60000"/>
              <a:buFont typeface="Wingdings"/>
              <a:buChar char=""/>
            </a:pPr>
            <a:r>
              <a:rPr lang="en-US" sz="3200" dirty="0" smtClean="0">
                <a:latin typeface="Symbol" pitchFamily="18" charset="2"/>
              </a:rPr>
              <a:t>p</a:t>
            </a:r>
            <a:r>
              <a:rPr lang="en-US" sz="3200" baseline="30000" dirty="0" smtClean="0"/>
              <a:t>0</a:t>
            </a:r>
            <a:r>
              <a:rPr lang="en-US" sz="3200" dirty="0" smtClean="0"/>
              <a:t> </a:t>
            </a:r>
            <a:r>
              <a:rPr lang="en-US" sz="3200" i="1" dirty="0" err="1" smtClean="0"/>
              <a:t>R</a:t>
            </a:r>
            <a:r>
              <a:rPr lang="en-US" sz="3200" i="1" baseline="-25000" dirty="0" err="1" smtClean="0"/>
              <a:t>cp</a:t>
            </a:r>
            <a:r>
              <a:rPr lang="en-US" sz="3200" i="1" dirty="0" smtClean="0"/>
              <a:t> </a:t>
            </a:r>
            <a:r>
              <a:rPr lang="en-US" sz="3200" dirty="0" smtClean="0"/>
              <a:t>calculated from published </a:t>
            </a:r>
            <a:r>
              <a:rPr lang="en-US" sz="3200" i="1" dirty="0" err="1" smtClean="0"/>
              <a:t>R</a:t>
            </a:r>
            <a:r>
              <a:rPr lang="en-US" sz="3200" i="1" baseline="-25000" dirty="0" err="1" smtClean="0"/>
              <a:t>dA</a:t>
            </a:r>
            <a:endParaRPr lang="en-US" sz="3200" i="1" baseline="-25000" dirty="0" smtClean="0"/>
          </a:p>
          <a:p>
            <a:pPr marL="320040" lvl="0" indent="-320040">
              <a:spcBef>
                <a:spcPts val="700"/>
              </a:spcBef>
              <a:buClr>
                <a:schemeClr val="accent2"/>
              </a:buClr>
              <a:buSzPct val="60000"/>
              <a:buFont typeface="Wingdings"/>
              <a:buChar char=""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Consistent</a:t>
            </a:r>
            <a:r>
              <a:rPr kumimoji="0" lang="en-US" sz="32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in overlapping </a:t>
            </a:r>
            <a:r>
              <a:rPr kumimoji="0" lang="en-US" sz="3200" b="0" i="1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</a:t>
            </a:r>
            <a:r>
              <a:rPr kumimoji="0" lang="en-US" sz="3200" b="0" i="1" u="none" strike="noStrike" kern="1200" cap="none" spc="0" normalizeH="0" baseline="-2500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</a:t>
            </a:r>
            <a:r>
              <a:rPr kumimoji="0" lang="en-US" sz="32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range</a:t>
            </a:r>
            <a:endParaRPr kumimoji="0" lang="en-US" sz="29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Confirmation from </a:t>
            </a:r>
            <a:r>
              <a:rPr lang="en-US" i="1" dirty="0" err="1" smtClean="0"/>
              <a:t>d</a:t>
            </a:r>
            <a:r>
              <a:rPr lang="en-US" dirty="0" err="1" smtClean="0"/>
              <a:t>+Au</a:t>
            </a:r>
            <a:r>
              <a:rPr lang="en-US" dirty="0" smtClean="0"/>
              <a:t> and </a:t>
            </a:r>
            <a:r>
              <a:rPr lang="en-US" dirty="0" err="1" smtClean="0"/>
              <a:t>Cu+Cu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0" lang="en-US" smtClean="0"/>
              <a:t>Stefan Bathe for PHENIX, QM2011</a:t>
            </a:r>
            <a:endParaRPr kumimoji="0"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F0C94032-CD4C-4C25-B0C2-CEC720522D92}" type="slidenum">
              <a:rPr kumimoji="0" lang="en-US" smtClean="0"/>
              <a:pPr/>
              <a:t>51</a:t>
            </a:fld>
            <a:endParaRPr kumimoji="0" lang="en-US" dirty="0">
              <a:solidFill>
                <a:srgbClr val="FFFFFF"/>
              </a:solidFill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sz="quarter" idx="1"/>
          </p:nvPr>
        </p:nvSpPr>
        <p:spPr>
          <a:xfrm>
            <a:off x="612648" y="1524000"/>
            <a:ext cx="8153400" cy="4495800"/>
          </a:xfrm>
        </p:spPr>
        <p:txBody>
          <a:bodyPr/>
          <a:lstStyle/>
          <a:p>
            <a:r>
              <a:rPr lang="en-US" dirty="0" smtClean="0"/>
              <a:t>Fraction of direct photons compared to </a:t>
            </a:r>
            <a:r>
              <a:rPr lang="en-US" dirty="0" err="1" smtClean="0"/>
              <a:t>pQCD</a:t>
            </a:r>
            <a:endParaRPr lang="en-US" dirty="0"/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2153576"/>
            <a:ext cx="8534400" cy="41710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2743200" y="3067976"/>
            <a:ext cx="1720471" cy="584775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US" sz="1600" b="1" dirty="0" smtClean="0">
                <a:solidFill>
                  <a:srgbClr val="0070C0"/>
                </a:solidFill>
              </a:rPr>
              <a:t>No excess in </a:t>
            </a:r>
            <a:r>
              <a:rPr lang="en-US" sz="1600" b="1" dirty="0" err="1" smtClean="0">
                <a:solidFill>
                  <a:srgbClr val="0070C0"/>
                </a:solidFill>
              </a:rPr>
              <a:t>d+Au</a:t>
            </a:r>
            <a:endParaRPr lang="en-US" sz="1600" b="1" dirty="0" smtClean="0">
              <a:solidFill>
                <a:srgbClr val="0070C0"/>
              </a:solidFill>
            </a:endParaRPr>
          </a:p>
          <a:p>
            <a:pPr algn="ctr"/>
            <a:r>
              <a:rPr lang="en-US" sz="1600" b="1" dirty="0" smtClean="0">
                <a:solidFill>
                  <a:srgbClr val="0070C0"/>
                </a:solidFill>
              </a:rPr>
              <a:t>(no medium)</a:t>
            </a:r>
            <a:endParaRPr lang="en-US" sz="1600" b="1" dirty="0">
              <a:solidFill>
                <a:srgbClr val="0070C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800600" y="2839376"/>
            <a:ext cx="1905000" cy="338554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smtClean="0">
                <a:solidFill>
                  <a:srgbClr val="0070C0"/>
                </a:solidFill>
              </a:rPr>
              <a:t>Excess also in </a:t>
            </a:r>
            <a:r>
              <a:rPr lang="en-US" sz="1600" b="1" dirty="0" err="1" smtClean="0">
                <a:solidFill>
                  <a:srgbClr val="0070C0"/>
                </a:solidFill>
              </a:rPr>
              <a:t>Cu+Cu</a:t>
            </a:r>
            <a:endParaRPr lang="en-US" sz="1600" b="1" dirty="0" smtClean="0">
              <a:solidFill>
                <a:srgbClr val="0070C0"/>
              </a:solidFill>
            </a:endParaRPr>
          </a:p>
        </p:txBody>
      </p:sp>
      <p:pic>
        <p:nvPicPr>
          <p:cNvPr id="9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95400" y="3124200"/>
            <a:ext cx="836908" cy="270216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Inclusive Photon </a:t>
            </a:r>
            <a:r>
              <a:rPr lang="en-US" i="1" dirty="0" smtClean="0"/>
              <a:t>v</a:t>
            </a:r>
            <a:r>
              <a:rPr lang="en-US" i="1" baseline="-25000" dirty="0" smtClean="0"/>
              <a:t>2</a:t>
            </a:r>
            <a:endParaRPr lang="en-US" i="1" baseline="-25000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0" lang="en-US" smtClean="0"/>
              <a:t>Stefan Bathe for PHENIX, QM2011</a:t>
            </a:r>
            <a:endParaRPr kumimoji="0"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F0C94032-CD4C-4C25-B0C2-CEC720522D92}" type="slidenum">
              <a:rPr kumimoji="0" lang="en-US" smtClean="0"/>
              <a:pPr/>
              <a:t>52</a:t>
            </a:fld>
            <a:endParaRPr kumimoji="0" lang="en-US" dirty="0">
              <a:solidFill>
                <a:srgbClr val="FFFFFF"/>
              </a:solidFill>
            </a:endParaRPr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4724400" y="1600200"/>
            <a:ext cx="4041648" cy="4495800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Measured with </a:t>
            </a:r>
            <a:r>
              <a:rPr lang="en-US" dirty="0" err="1" smtClean="0"/>
              <a:t>EMCal</a:t>
            </a:r>
            <a:endParaRPr lang="en-US" dirty="0" smtClean="0"/>
          </a:p>
          <a:p>
            <a:r>
              <a:rPr lang="en-US" dirty="0" smtClean="0"/>
              <a:t>Issue:</a:t>
            </a:r>
          </a:p>
          <a:p>
            <a:pPr lvl="1"/>
            <a:r>
              <a:rPr lang="en-US" dirty="0" err="1" smtClean="0"/>
              <a:t>Hadronic</a:t>
            </a:r>
            <a:r>
              <a:rPr lang="en-US" dirty="0" smtClean="0"/>
              <a:t> contamination at low </a:t>
            </a:r>
            <a:r>
              <a:rPr lang="en-US" dirty="0" err="1" smtClean="0"/>
              <a:t>pT</a:t>
            </a:r>
            <a:endParaRPr lang="en-US" dirty="0" smtClean="0"/>
          </a:p>
          <a:p>
            <a:pPr lvl="2"/>
            <a:r>
              <a:rPr lang="en-US" dirty="0" smtClean="0"/>
              <a:t>Hadrons deposit only fraction of energy</a:t>
            </a:r>
          </a:p>
          <a:p>
            <a:pPr lvl="2"/>
            <a:r>
              <a:rPr lang="en-US" dirty="0" smtClean="0"/>
              <a:t>depends on </a:t>
            </a:r>
            <a:r>
              <a:rPr lang="en-US" dirty="0" err="1" smtClean="0"/>
              <a:t>hadron</a:t>
            </a:r>
            <a:r>
              <a:rPr lang="en-US" dirty="0" smtClean="0"/>
              <a:t> species</a:t>
            </a:r>
          </a:p>
          <a:p>
            <a:pPr lvl="2"/>
            <a:r>
              <a:rPr lang="en-US" dirty="0" smtClean="0"/>
              <a:t>Difficult to estimate</a:t>
            </a:r>
          </a:p>
          <a:p>
            <a:r>
              <a:rPr lang="en-US" dirty="0" smtClean="0"/>
              <a:t>Confirmed with external conversion</a:t>
            </a:r>
          </a:p>
          <a:p>
            <a:pPr lvl="1"/>
            <a:r>
              <a:rPr lang="en-US" dirty="0" smtClean="0"/>
              <a:t>No </a:t>
            </a:r>
            <a:r>
              <a:rPr lang="en-US" dirty="0" err="1" smtClean="0"/>
              <a:t>hadronic</a:t>
            </a:r>
            <a:r>
              <a:rPr lang="en-US" dirty="0" smtClean="0"/>
              <a:t> contamination</a:t>
            </a:r>
          </a:p>
        </p:txBody>
      </p:sp>
      <p:pic>
        <p:nvPicPr>
          <p:cNvPr id="8" name="Picture 7" descr="tc_1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828801"/>
            <a:ext cx="4558331" cy="434340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2514600" y="3124200"/>
            <a:ext cx="7809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EMCal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990600" y="2438400"/>
            <a:ext cx="128996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>
                <a:solidFill>
                  <a:srgbClr val="6600CC"/>
                </a:solidFill>
              </a:rPr>
              <a:t>External </a:t>
            </a:r>
          </a:p>
          <a:p>
            <a:pPr algn="ctr"/>
            <a:r>
              <a:rPr lang="en-US" dirty="0" smtClean="0">
                <a:solidFill>
                  <a:srgbClr val="6600CC"/>
                </a:solidFill>
              </a:rPr>
              <a:t>conversions</a:t>
            </a:r>
            <a:endParaRPr lang="en-US" dirty="0">
              <a:solidFill>
                <a:srgbClr val="6600CC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Direct photon excess </a:t>
            </a:r>
            <a:r>
              <a:rPr lang="en-US" dirty="0" err="1" smtClean="0"/>
              <a:t>R</a:t>
            </a:r>
            <a:r>
              <a:rPr lang="en-US" baseline="-25000" dirty="0" err="1" smtClean="0">
                <a:latin typeface="Symbol" pitchFamily="18" charset="2"/>
              </a:rPr>
              <a:t>g</a:t>
            </a:r>
            <a:endParaRPr lang="en-US" baseline="-25000" dirty="0">
              <a:latin typeface="Symbol" pitchFamily="18" charset="2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0" lang="en-US" smtClean="0"/>
              <a:t>Stefan Bathe for PHENIX, QM2011</a:t>
            </a:r>
            <a:endParaRPr kumimoji="0"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F0C94032-CD4C-4C25-B0C2-CEC720522D92}" type="slidenum">
              <a:rPr kumimoji="0" lang="en-US" smtClean="0"/>
              <a:pPr/>
              <a:t>53</a:t>
            </a:fld>
            <a:endParaRPr kumimoji="0" lang="en-US" dirty="0">
              <a:solidFill>
                <a:srgbClr val="FFFFFF"/>
              </a:solidFill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sz="quarter" idx="1"/>
          </p:nvPr>
        </p:nvSpPr>
        <p:spPr>
          <a:xfrm>
            <a:off x="4648200" y="1600200"/>
            <a:ext cx="4117848" cy="4495800"/>
          </a:xfrm>
        </p:spPr>
        <p:txBody>
          <a:bodyPr/>
          <a:lstStyle/>
          <a:p>
            <a:r>
              <a:rPr lang="en-US" dirty="0" smtClean="0"/>
              <a:t>Key to this analysis</a:t>
            </a:r>
          </a:p>
          <a:p>
            <a:pPr lvl="1"/>
            <a:r>
              <a:rPr lang="en-US" dirty="0" smtClean="0"/>
              <a:t>Precise measurement of </a:t>
            </a:r>
            <a:r>
              <a:rPr lang="en-US" dirty="0" err="1" smtClean="0"/>
              <a:t>R</a:t>
            </a:r>
            <a:r>
              <a:rPr lang="en-US" baseline="-25000" dirty="0" err="1" smtClean="0">
                <a:latin typeface="Symbol" pitchFamily="18" charset="2"/>
              </a:rPr>
              <a:t>g</a:t>
            </a:r>
            <a:r>
              <a:rPr lang="en-US" baseline="-25000" dirty="0" smtClean="0">
                <a:latin typeface="Symbol" pitchFamily="18" charset="2"/>
              </a:rPr>
              <a:t> </a:t>
            </a:r>
            <a:r>
              <a:rPr lang="en-US" dirty="0" smtClean="0"/>
              <a:t>through internal conversion</a:t>
            </a:r>
          </a:p>
          <a:p>
            <a:r>
              <a:rPr lang="en-US" dirty="0" smtClean="0"/>
              <a:t>20 % direct photon fraction</a:t>
            </a:r>
          </a:p>
          <a:p>
            <a:r>
              <a:rPr lang="en-US" dirty="0" smtClean="0"/>
              <a:t>=&gt; direct photon similar to inclusive photon </a:t>
            </a:r>
            <a:r>
              <a:rPr lang="en-US" i="1" dirty="0" smtClean="0"/>
              <a:t>v</a:t>
            </a:r>
            <a:r>
              <a:rPr lang="en-US" i="1" baseline="-25000" dirty="0" smtClean="0"/>
              <a:t>2</a:t>
            </a:r>
            <a:r>
              <a:rPr lang="en-US" dirty="0" smtClean="0"/>
              <a:t> (or </a:t>
            </a:r>
            <a:r>
              <a:rPr lang="en-US" dirty="0" smtClean="0">
                <a:latin typeface="Symbol" pitchFamily="18" charset="2"/>
              </a:rPr>
              <a:t>p</a:t>
            </a:r>
            <a:r>
              <a:rPr lang="en-US" baseline="30000" dirty="0" smtClean="0"/>
              <a:t>0</a:t>
            </a:r>
            <a:r>
              <a:rPr lang="en-US" dirty="0" smtClean="0"/>
              <a:t> </a:t>
            </a:r>
            <a:r>
              <a:rPr lang="en-US" i="1" dirty="0" smtClean="0"/>
              <a:t>v</a:t>
            </a:r>
            <a:r>
              <a:rPr lang="en-US" i="1" baseline="-25000" dirty="0" smtClean="0"/>
              <a:t>2</a:t>
            </a:r>
            <a:r>
              <a:rPr lang="en-US" dirty="0" smtClean="0"/>
              <a:t>)</a:t>
            </a:r>
            <a:endParaRPr lang="en-US" dirty="0"/>
          </a:p>
        </p:txBody>
      </p:sp>
      <p:pic>
        <p:nvPicPr>
          <p:cNvPr id="6" name="Picture 2" descr="fig1e"/>
          <p:cNvPicPr>
            <a:picLocks noChangeAspect="1" noChangeArrowheads="1"/>
          </p:cNvPicPr>
          <p:nvPr/>
        </p:nvPicPr>
        <p:blipFill>
          <a:blip r:embed="rId2"/>
          <a:srcRect l="1770" r="50442" b="5751"/>
          <a:stretch>
            <a:fillRect/>
          </a:stretch>
        </p:blipFill>
        <p:spPr bwMode="auto">
          <a:xfrm>
            <a:off x="381000" y="2133600"/>
            <a:ext cx="4114800" cy="37465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Correlations at Forward Rapidity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0" lang="en-US" smtClean="0"/>
              <a:t>Stefan Bathe for PHENIX, QM2011</a:t>
            </a:r>
            <a:endParaRPr kumimoji="0"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F0C94032-CD4C-4C25-B0C2-CEC720522D92}" type="slidenum">
              <a:rPr kumimoji="0" lang="en-US" smtClean="0"/>
              <a:pPr/>
              <a:t>54</a:t>
            </a:fld>
            <a:endParaRPr kumimoji="0" lang="en-US" dirty="0">
              <a:solidFill>
                <a:srgbClr val="FFFFFF"/>
              </a:solidFill>
            </a:endParaRPr>
          </a:p>
        </p:txBody>
      </p:sp>
      <p:pic>
        <p:nvPicPr>
          <p:cNvPr id="6" name="Picture 7"/>
          <p:cNvPicPr>
            <a:picLocks noChangeAspect="1" noChangeArrowheads="1"/>
          </p:cNvPicPr>
          <p:nvPr/>
        </p:nvPicPr>
        <p:blipFill>
          <a:blip r:embed="rId3"/>
          <a:srcRect r="8019"/>
          <a:stretch>
            <a:fillRect/>
          </a:stretch>
        </p:blipFill>
        <p:spPr bwMode="auto">
          <a:xfrm>
            <a:off x="3200400" y="1676400"/>
            <a:ext cx="5867400" cy="30240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aphicFrame>
        <p:nvGraphicFramePr>
          <p:cNvPr id="22530" name="Object 5"/>
          <p:cNvGraphicFramePr>
            <a:graphicFrameLocks noChangeAspect="1"/>
          </p:cNvGraphicFramePr>
          <p:nvPr/>
        </p:nvGraphicFramePr>
        <p:xfrm>
          <a:off x="5181600" y="5334000"/>
          <a:ext cx="3209925" cy="634546"/>
        </p:xfrm>
        <a:graphic>
          <a:graphicData uri="http://schemas.openxmlformats.org/presentationml/2006/ole">
            <p:oleObj spid="_x0000_s68610" name="Equation" r:id="rId4" imgW="2247840" imgH="444240" progId="Equation.3">
              <p:embed/>
            </p:oleObj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5867400" y="4800600"/>
            <a:ext cx="1865511" cy="400110"/>
          </a:xfrm>
          <a:prstGeom prst="rect">
            <a:avLst/>
          </a:prstGeom>
          <a:solidFill>
            <a:srgbClr val="FFC000"/>
          </a:solidFill>
        </p:spPr>
        <p:txBody>
          <a:bodyPr wrap="none" rtlCol="0">
            <a:spAutoFit/>
          </a:bodyPr>
          <a:lstStyle/>
          <a:p>
            <a:r>
              <a:rPr lang="en-US" sz="2000" dirty="0" smtClean="0"/>
              <a:t>Pocket formula:</a:t>
            </a:r>
            <a:endParaRPr lang="en-US" sz="2000" dirty="0"/>
          </a:p>
        </p:txBody>
      </p:sp>
      <p:sp>
        <p:nvSpPr>
          <p:cNvPr id="9" name="TextBox 8"/>
          <p:cNvSpPr txBox="1"/>
          <p:nvPr/>
        </p:nvSpPr>
        <p:spPr>
          <a:xfrm>
            <a:off x="1981200" y="1981200"/>
            <a:ext cx="1436612" cy="369332"/>
          </a:xfrm>
          <a:prstGeom prst="rect">
            <a:avLst/>
          </a:prstGeom>
          <a:solidFill>
            <a:srgbClr val="FFC000"/>
          </a:solidFill>
        </p:spPr>
        <p:txBody>
          <a:bodyPr wrap="none" rtlCol="0">
            <a:spAutoFit/>
          </a:bodyPr>
          <a:lstStyle/>
          <a:p>
            <a:r>
              <a:rPr lang="en-US" dirty="0" err="1" smtClean="0"/>
              <a:t>JdA</a:t>
            </a:r>
            <a:r>
              <a:rPr lang="en-US" dirty="0" smtClean="0"/>
              <a:t>=</a:t>
            </a:r>
            <a:r>
              <a:rPr lang="en-US" dirty="0" err="1" smtClean="0"/>
              <a:t>RdA</a:t>
            </a:r>
            <a:r>
              <a:rPr lang="en-US" dirty="0" smtClean="0"/>
              <a:t>*</a:t>
            </a:r>
            <a:r>
              <a:rPr lang="en-US" dirty="0" err="1" smtClean="0"/>
              <a:t>IdA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"/>
          </p:nvPr>
        </p:nvSpPr>
        <p:spPr>
          <a:xfrm>
            <a:off x="76200" y="2514600"/>
            <a:ext cx="2895600" cy="2133600"/>
          </a:xfrm>
        </p:spPr>
        <p:txBody>
          <a:bodyPr>
            <a:normAutofit fontScale="85000" lnSpcReduction="20000"/>
          </a:bodyPr>
          <a:lstStyle/>
          <a:p>
            <a:r>
              <a:rPr lang="en-US" i="1" dirty="0" err="1" smtClean="0"/>
              <a:t>J</a:t>
            </a:r>
            <a:r>
              <a:rPr lang="en-US" i="1" baseline="-25000" dirty="0" err="1" smtClean="0"/>
              <a:t>dA</a:t>
            </a:r>
            <a:r>
              <a:rPr lang="en-US" baseline="-25000" dirty="0" smtClean="0"/>
              <a:t> </a:t>
            </a:r>
            <a:r>
              <a:rPr lang="en-US" dirty="0" smtClean="0"/>
              <a:t>suppressed in central </a:t>
            </a:r>
            <a:r>
              <a:rPr lang="en-US" dirty="0" err="1" smtClean="0"/>
              <a:t>d+Au</a:t>
            </a:r>
            <a:endParaRPr lang="en-US" dirty="0" smtClean="0"/>
          </a:p>
          <a:p>
            <a:r>
              <a:rPr lang="en-US" dirty="0" smtClean="0"/>
              <a:t>Caveat:</a:t>
            </a:r>
          </a:p>
          <a:p>
            <a:pPr lvl="1"/>
            <a:r>
              <a:rPr lang="en-US" dirty="0" smtClean="0"/>
              <a:t>Double </a:t>
            </a:r>
            <a:r>
              <a:rPr lang="en-US" dirty="0" err="1" smtClean="0"/>
              <a:t>parton</a:t>
            </a:r>
            <a:r>
              <a:rPr lang="en-US" dirty="0" smtClean="0"/>
              <a:t> interactions (DPI) enhanced in </a:t>
            </a:r>
            <a:r>
              <a:rPr lang="en-US" dirty="0" err="1" smtClean="0"/>
              <a:t>d+Au</a:t>
            </a:r>
            <a:endParaRPr lang="en-US" dirty="0" smtClean="0"/>
          </a:p>
        </p:txBody>
      </p:sp>
      <p:sp>
        <p:nvSpPr>
          <p:cNvPr id="15" name="Content Placeholder 4"/>
          <p:cNvSpPr txBox="1">
            <a:spLocks/>
          </p:cNvSpPr>
          <p:nvPr/>
        </p:nvSpPr>
        <p:spPr>
          <a:xfrm>
            <a:off x="76200" y="4495800"/>
            <a:ext cx="5257800" cy="1752600"/>
          </a:xfrm>
          <a:prstGeom prst="rect">
            <a:avLst/>
          </a:prstGeom>
        </p:spPr>
        <p:txBody>
          <a:bodyPr vert="horz">
            <a:normAutofit fontScale="85000" lnSpcReduction="20000"/>
          </a:bodyPr>
          <a:lstStyle/>
          <a:p>
            <a:pPr marL="914400" marR="0" lvl="2" indent="-228600" algn="l" defTabSz="914400" rtl="0" eaLnBrk="1" fontAlgn="auto" latinLnBrk="0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accent2"/>
              </a:buClr>
              <a:buSzPct val="75000"/>
              <a:buFont typeface="Wingdings"/>
              <a:buChar char=""/>
              <a:tabLst/>
              <a:defRPr/>
            </a:pPr>
            <a:r>
              <a:rPr kumimoji="0" lang="en-US" sz="23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may be dominant process for large forward rapidity (rather than 2-&gt;2 process) </a:t>
            </a:r>
          </a:p>
          <a:p>
            <a:pPr marL="914400" marR="0" lvl="2" indent="-228600" algn="l" defTabSz="914400" rtl="0" eaLnBrk="1" fontAlgn="auto" latinLnBrk="0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accent2"/>
              </a:buClr>
              <a:buSzPct val="75000"/>
              <a:buFont typeface="Wingdings"/>
              <a:buChar char=""/>
              <a:tabLst/>
              <a:defRPr/>
            </a:pPr>
            <a:r>
              <a:rPr kumimoji="0" lang="en-US" sz="23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M. </a:t>
            </a:r>
            <a:r>
              <a:rPr kumimoji="0" lang="en-US" sz="23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Strikman</a:t>
            </a:r>
            <a:r>
              <a:rPr kumimoji="0" lang="en-US" sz="23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and W. </a:t>
            </a:r>
            <a:r>
              <a:rPr kumimoji="0" lang="en-US" sz="23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Vogelsang</a:t>
            </a:r>
            <a:r>
              <a:rPr kumimoji="0" lang="en-US" sz="23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, arXiv:1009.6123 </a:t>
            </a:r>
          </a:p>
          <a:p>
            <a:pPr marL="640080" marR="0" lvl="1" indent="-274320" algn="l" defTabSz="914400" rtl="0" eaLnBrk="1" fontAlgn="auto" latinLnBrk="0" hangingPunct="1">
              <a:lnSpc>
                <a:spcPct val="100000"/>
              </a:lnSpc>
              <a:spcBef>
                <a:spcPts val="55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 2"/>
              <a:buChar char=""/>
              <a:tabLst/>
              <a:defRPr/>
            </a:pPr>
            <a:r>
              <a:rPr kumimoji="0" lang="en-US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Then </a:t>
            </a:r>
            <a:r>
              <a:rPr kumimoji="0" lang="en-US" sz="2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xfrag</a:t>
            </a:r>
            <a:r>
              <a:rPr kumimoji="0" lang="en-US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not sensitive to rapidity</a:t>
            </a:r>
          </a:p>
          <a:p>
            <a:pPr marL="320040" marR="0" lvl="0" indent="-320040" algn="l" defTabSz="914400" rtl="0" eaLnBrk="1" fontAlgn="auto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ct val="60000"/>
              <a:buFont typeface="Wingdings"/>
              <a:buChar char=""/>
              <a:tabLst/>
              <a:defRPr/>
            </a:pPr>
            <a:endParaRPr kumimoji="0" lang="en-US" sz="29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Direct photon flow calculation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0" lang="en-US" smtClean="0"/>
              <a:t>Stefan Bathe for PHENIX, QM2011</a:t>
            </a:r>
            <a:endParaRPr kumimoji="0"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F0C94032-CD4C-4C25-B0C2-CEC720522D92}" type="slidenum">
              <a:rPr kumimoji="0" lang="en-US" smtClean="0"/>
              <a:pPr/>
              <a:t>55</a:t>
            </a:fld>
            <a:endParaRPr kumimoji="0" lang="en-US" dirty="0">
              <a:solidFill>
                <a:srgbClr val="FFFFFF"/>
              </a:solidFill>
            </a:endParaRPr>
          </a:p>
        </p:txBody>
      </p:sp>
      <p:pic>
        <p:nvPicPr>
          <p:cNvPr id="24371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600" y="1981200"/>
            <a:ext cx="4295775" cy="419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TextBox 6"/>
          <p:cNvSpPr txBox="1"/>
          <p:nvPr/>
        </p:nvSpPr>
        <p:spPr>
          <a:xfrm>
            <a:off x="838200" y="2133600"/>
            <a:ext cx="218989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30-35 % most </a:t>
            </a:r>
            <a:r>
              <a:rPr lang="en-US" b="1" dirty="0" smtClean="0"/>
              <a:t>central</a:t>
            </a:r>
          </a:p>
          <a:p>
            <a:r>
              <a:rPr lang="en-US" b="1" dirty="0" smtClean="0"/>
              <a:t>Au+Au@200 </a:t>
            </a:r>
            <a:r>
              <a:rPr lang="en-US" b="1" dirty="0" err="1" smtClean="0"/>
              <a:t>GeV</a:t>
            </a:r>
            <a:endParaRPr lang="en-US" b="1" dirty="0" smtClean="0"/>
          </a:p>
        </p:txBody>
      </p:sp>
      <p:sp>
        <p:nvSpPr>
          <p:cNvPr id="8" name="TextBox 7"/>
          <p:cNvSpPr txBox="1"/>
          <p:nvPr/>
        </p:nvSpPr>
        <p:spPr>
          <a:xfrm>
            <a:off x="981822" y="2667000"/>
            <a:ext cx="138037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u</a:t>
            </a:r>
            <a:r>
              <a:rPr lang="en-US" dirty="0" smtClean="0"/>
              <a:t>pper curve:</a:t>
            </a:r>
          </a:p>
          <a:p>
            <a:r>
              <a:rPr lang="en-US" i="1" dirty="0" err="1" smtClean="0"/>
              <a:t>m</a:t>
            </a:r>
            <a:r>
              <a:rPr lang="en-US" i="1" baseline="-25000" dirty="0" err="1" smtClean="0"/>
              <a:t>q</a:t>
            </a:r>
            <a:r>
              <a:rPr lang="en-US" dirty="0" smtClean="0"/>
              <a:t>=0.1 </a:t>
            </a:r>
            <a:r>
              <a:rPr lang="en-US" dirty="0" err="1" smtClean="0"/>
              <a:t>GeV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3124200" y="3048000"/>
            <a:ext cx="135178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l</a:t>
            </a:r>
            <a:r>
              <a:rPr lang="en-US" dirty="0" smtClean="0"/>
              <a:t>ower curve:</a:t>
            </a:r>
          </a:p>
          <a:p>
            <a:r>
              <a:rPr lang="en-US" i="1" dirty="0" err="1" smtClean="0"/>
              <a:t>m</a:t>
            </a:r>
            <a:r>
              <a:rPr lang="en-US" i="1" baseline="-25000" dirty="0" err="1" smtClean="0"/>
              <a:t>q</a:t>
            </a:r>
            <a:r>
              <a:rPr lang="en-US" dirty="0" smtClean="0"/>
              <a:t>=0.3 </a:t>
            </a:r>
            <a:r>
              <a:rPr lang="en-US" dirty="0" err="1" smtClean="0"/>
              <a:t>GeV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3352800" y="4114800"/>
            <a:ext cx="100226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>
                <a:solidFill>
                  <a:srgbClr val="FF0000"/>
                </a:solidFill>
              </a:rPr>
              <a:t>thermal</a:t>
            </a:r>
          </a:p>
          <a:p>
            <a:pPr algn="ctr"/>
            <a:r>
              <a:rPr lang="en-US" dirty="0" smtClean="0">
                <a:solidFill>
                  <a:srgbClr val="FF0000"/>
                </a:solidFill>
              </a:rPr>
              <a:t>+prompt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886694" y="2362200"/>
            <a:ext cx="13805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</a:t>
            </a:r>
            <a:r>
              <a:rPr lang="en-US" dirty="0" smtClean="0"/>
              <a:t>hermal only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80873" y="3429000"/>
            <a:ext cx="1024127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H</a:t>
            </a:r>
            <a:r>
              <a:rPr lang="en-US" dirty="0" smtClean="0"/>
              <a:t>adrons </a:t>
            </a:r>
          </a:p>
          <a:p>
            <a:r>
              <a:rPr lang="en-US" sz="1400" dirty="0" smtClean="0"/>
              <a:t>PHENIX</a:t>
            </a:r>
          </a:p>
          <a:p>
            <a:r>
              <a:rPr lang="en-US" sz="1200" dirty="0" smtClean="0"/>
              <a:t>PRL98</a:t>
            </a:r>
            <a:r>
              <a:rPr lang="en-US" sz="1200" dirty="0" smtClean="0"/>
              <a:t>,  </a:t>
            </a:r>
            <a:endParaRPr lang="en-US" sz="1200" dirty="0" smtClean="0"/>
          </a:p>
          <a:p>
            <a:r>
              <a:rPr lang="en-US" sz="1200" dirty="0" smtClean="0"/>
              <a:t>162301</a:t>
            </a:r>
          </a:p>
        </p:txBody>
      </p:sp>
      <p:cxnSp>
        <p:nvCxnSpPr>
          <p:cNvPr id="14" name="Straight Arrow Connector 13"/>
          <p:cNvCxnSpPr/>
          <p:nvPr/>
        </p:nvCxnSpPr>
        <p:spPr>
          <a:xfrm rot="5400000">
            <a:off x="993363" y="4569238"/>
            <a:ext cx="468868" cy="17193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4724400" y="3048000"/>
            <a:ext cx="384113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V. </a:t>
            </a:r>
            <a:r>
              <a:rPr lang="en-US" dirty="0" err="1" smtClean="0"/>
              <a:t>Pantuev</a:t>
            </a:r>
            <a:r>
              <a:rPr lang="en-US" dirty="0" smtClean="0"/>
              <a:t>, arXiv:1105.NNNN</a:t>
            </a:r>
          </a:p>
          <a:p>
            <a:r>
              <a:rPr lang="en-US" dirty="0" smtClean="0"/>
              <a:t>-expanding fireball </a:t>
            </a:r>
            <a:r>
              <a:rPr lang="en-US" dirty="0" smtClean="0"/>
              <a:t>in longitudinal and </a:t>
            </a:r>
            <a:r>
              <a:rPr lang="en-US" dirty="0" smtClean="0"/>
              <a:t> </a:t>
            </a:r>
          </a:p>
          <a:p>
            <a:r>
              <a:rPr lang="en-US" dirty="0" smtClean="0"/>
              <a:t> </a:t>
            </a:r>
            <a:r>
              <a:rPr lang="en-US" dirty="0" smtClean="0"/>
              <a:t> radial direction</a:t>
            </a:r>
          </a:p>
          <a:p>
            <a:pPr>
              <a:buFontTx/>
              <a:buChar char="-"/>
            </a:pPr>
            <a:r>
              <a:rPr lang="en-US" dirty="0" smtClean="0"/>
              <a:t> photons </a:t>
            </a:r>
            <a:r>
              <a:rPr lang="en-US" dirty="0" smtClean="0"/>
              <a:t>are produced from matter </a:t>
            </a:r>
            <a:endParaRPr lang="en-US" dirty="0" smtClean="0"/>
          </a:p>
          <a:p>
            <a:r>
              <a:rPr lang="en-US" dirty="0" smtClean="0"/>
              <a:t>  which flows</a:t>
            </a:r>
          </a:p>
          <a:p>
            <a:r>
              <a:rPr lang="en-US" dirty="0" smtClean="0"/>
              <a:t>- Doppler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i="1" dirty="0" smtClean="0"/>
              <a:t>T</a:t>
            </a:r>
            <a:r>
              <a:rPr lang="en-US" i="1" baseline="-25000" dirty="0" smtClean="0"/>
              <a:t>i</a:t>
            </a:r>
            <a:r>
              <a:rPr lang="en-US" dirty="0" smtClean="0">
                <a:sym typeface="Wingdings" pitchFamily="2" charset="2"/>
              </a:rPr>
              <a:t> from hydro 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0" lang="en-US" smtClean="0"/>
              <a:t>Stefan Bathe for PHENIX, QM2011</a:t>
            </a:r>
            <a:endParaRPr kumimoji="0"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F0C94032-CD4C-4C25-B0C2-CEC720522D92}" type="slidenum">
              <a:rPr kumimoji="0" lang="en-US" smtClean="0"/>
              <a:pPr/>
              <a:t>56</a:t>
            </a:fld>
            <a:endParaRPr kumimoji="0" lang="en-US" dirty="0">
              <a:solidFill>
                <a:srgbClr val="FFFFFF"/>
              </a:solidFill>
            </a:endParaRPr>
          </a:p>
        </p:txBody>
      </p:sp>
      <p:grpSp>
        <p:nvGrpSpPr>
          <p:cNvPr id="5" name="Group 24"/>
          <p:cNvGrpSpPr/>
          <p:nvPr/>
        </p:nvGrpSpPr>
        <p:grpSpPr>
          <a:xfrm>
            <a:off x="152400" y="1752600"/>
            <a:ext cx="5105400" cy="3657600"/>
            <a:chOff x="152400" y="1524000"/>
            <a:chExt cx="5105400" cy="3657600"/>
          </a:xfrm>
        </p:grpSpPr>
        <p:pic>
          <p:nvPicPr>
            <p:cNvPr id="12" name="Picture 2"/>
            <p:cNvPicPr>
              <a:picLocks noChangeAspect="1" noChangeArrowheads="1"/>
            </p:cNvPicPr>
            <p:nvPr/>
          </p:nvPicPr>
          <p:blipFill>
            <a:blip r:embed="rId2"/>
            <a:srcRect t="4000" r="6418"/>
            <a:stretch>
              <a:fillRect/>
            </a:stretch>
          </p:blipFill>
          <p:spPr bwMode="auto">
            <a:xfrm>
              <a:off x="152400" y="1524000"/>
              <a:ext cx="5105400" cy="36576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1" name="Rectangle 20"/>
            <p:cNvSpPr/>
            <p:nvPr/>
          </p:nvSpPr>
          <p:spPr>
            <a:xfrm>
              <a:off x="2514600" y="1600200"/>
              <a:ext cx="2590800" cy="1371600"/>
            </a:xfrm>
            <a:prstGeom prst="rect">
              <a:avLst/>
            </a:pr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914400" y="4038600"/>
              <a:ext cx="314534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 Phys. Rev. C 81, 034911 (2010) </a:t>
              </a:r>
            </a:p>
          </p:txBody>
        </p:sp>
        <p:sp>
          <p:nvSpPr>
            <p:cNvPr id="18" name="Rectangle 17"/>
            <p:cNvSpPr/>
            <p:nvPr/>
          </p:nvSpPr>
          <p:spPr>
            <a:xfrm>
              <a:off x="2438400" y="1600200"/>
              <a:ext cx="2667000" cy="13716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9" name="Picture 2"/>
            <p:cNvPicPr>
              <a:picLocks noChangeAspect="1" noChangeArrowheads="1"/>
            </p:cNvPicPr>
            <p:nvPr/>
          </p:nvPicPr>
          <p:blipFill>
            <a:blip r:embed="rId2"/>
            <a:srcRect l="44696" t="8000" r="9211" b="58000"/>
            <a:stretch>
              <a:fillRect/>
            </a:stretch>
          </p:blipFill>
          <p:spPr bwMode="auto">
            <a:xfrm>
              <a:off x="2886636" y="1676400"/>
              <a:ext cx="2218764" cy="11430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</p:pic>
        <p:cxnSp>
          <p:nvCxnSpPr>
            <p:cNvPr id="24" name="Straight Connector 23"/>
            <p:cNvCxnSpPr/>
            <p:nvPr/>
          </p:nvCxnSpPr>
          <p:spPr>
            <a:xfrm>
              <a:off x="2362200" y="1627632"/>
              <a:ext cx="2743200" cy="1588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3" name="TextBox 12"/>
          <p:cNvSpPr txBox="1"/>
          <p:nvPr/>
        </p:nvSpPr>
        <p:spPr>
          <a:xfrm>
            <a:off x="609600" y="5257800"/>
            <a:ext cx="2642070" cy="122341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50" dirty="0" smtClean="0"/>
              <a:t>Theory calculations:</a:t>
            </a:r>
          </a:p>
          <a:p>
            <a:r>
              <a:rPr lang="en-US" sz="1050" dirty="0" err="1" smtClean="0"/>
              <a:t>d’Enterria</a:t>
            </a:r>
            <a:r>
              <a:rPr lang="en-US" sz="1050" dirty="0" smtClean="0"/>
              <a:t>, </a:t>
            </a:r>
            <a:r>
              <a:rPr lang="en-US" sz="1050" dirty="0" err="1" smtClean="0"/>
              <a:t>Peressounko</a:t>
            </a:r>
            <a:r>
              <a:rPr lang="en-US" sz="1050" dirty="0" smtClean="0"/>
              <a:t>, EPJ46, 451</a:t>
            </a:r>
          </a:p>
          <a:p>
            <a:r>
              <a:rPr lang="fi-FI" sz="1050" dirty="0" smtClean="0"/>
              <a:t>Huovinen, Ruuskanen, Rasanen, PL</a:t>
            </a:r>
            <a:r>
              <a:rPr lang="en-US" sz="1050" dirty="0" smtClean="0"/>
              <a:t>B535, 109</a:t>
            </a:r>
          </a:p>
          <a:p>
            <a:r>
              <a:rPr lang="en-US" sz="1050" dirty="0" err="1" smtClean="0"/>
              <a:t>Srivastava</a:t>
            </a:r>
            <a:r>
              <a:rPr lang="en-US" sz="1050" dirty="0" smtClean="0"/>
              <a:t>, </a:t>
            </a:r>
            <a:r>
              <a:rPr lang="en-US" sz="1050" dirty="0" err="1" smtClean="0"/>
              <a:t>Sinha</a:t>
            </a:r>
            <a:r>
              <a:rPr lang="en-US" sz="1050" dirty="0" smtClean="0"/>
              <a:t>, PRC 64, 034902</a:t>
            </a:r>
          </a:p>
          <a:p>
            <a:r>
              <a:rPr lang="en-US" sz="1050" dirty="0" err="1" smtClean="0"/>
              <a:t>Turbide</a:t>
            </a:r>
            <a:r>
              <a:rPr lang="en-US" sz="1050" dirty="0" smtClean="0"/>
              <a:t>, Rapp, Gale, PRC69, 014903</a:t>
            </a:r>
          </a:p>
          <a:p>
            <a:r>
              <a:rPr lang="en-US" sz="1050" dirty="0" smtClean="0"/>
              <a:t>Liu et al., PRC79</a:t>
            </a:r>
            <a:r>
              <a:rPr lang="en-US" sz="1050" b="1" dirty="0" smtClean="0"/>
              <a:t>, </a:t>
            </a:r>
            <a:r>
              <a:rPr lang="en-US" sz="1050" dirty="0" smtClean="0"/>
              <a:t>014905</a:t>
            </a:r>
          </a:p>
          <a:p>
            <a:r>
              <a:rPr lang="en-US" sz="1050" dirty="0" err="1" smtClean="0"/>
              <a:t>Alam</a:t>
            </a:r>
            <a:r>
              <a:rPr lang="en-US" sz="1050" dirty="0" smtClean="0"/>
              <a:t> et al.,  P</a:t>
            </a:r>
            <a:r>
              <a:rPr lang="pt-BR" sz="1050" dirty="0" smtClean="0"/>
              <a:t>RC63, 021901(R)</a:t>
            </a:r>
            <a:endParaRPr lang="en-US" sz="1050" dirty="0"/>
          </a:p>
        </p:txBody>
      </p:sp>
      <p:sp>
        <p:nvSpPr>
          <p:cNvPr id="16" name="Content Placeholder 4"/>
          <p:cNvSpPr txBox="1">
            <a:spLocks/>
          </p:cNvSpPr>
          <p:nvPr/>
        </p:nvSpPr>
        <p:spPr>
          <a:xfrm>
            <a:off x="5257800" y="2514600"/>
            <a:ext cx="3886200" cy="2590800"/>
          </a:xfrm>
          <a:prstGeom prst="rect">
            <a:avLst/>
          </a:prstGeom>
        </p:spPr>
        <p:txBody>
          <a:bodyPr vert="horz">
            <a:normAutofit lnSpcReduction="10000"/>
          </a:bodyPr>
          <a:lstStyle/>
          <a:p>
            <a:pPr marL="320040" indent="-320040">
              <a:spcBef>
                <a:spcPts val="700"/>
              </a:spcBef>
              <a:buClr>
                <a:schemeClr val="accent2"/>
              </a:buClr>
              <a:buSzPct val="60000"/>
              <a:buFont typeface="Wingdings"/>
              <a:buChar char=""/>
              <a:defRPr/>
            </a:pPr>
            <a:r>
              <a:rPr lang="en-US" sz="2900" i="1" dirty="0" smtClean="0"/>
              <a:t>T</a:t>
            </a:r>
            <a:r>
              <a:rPr lang="en-US" sz="2900" i="1" baseline="-25000" dirty="0" smtClean="0"/>
              <a:t>i</a:t>
            </a:r>
            <a:r>
              <a:rPr lang="en-US" sz="2900" dirty="0" smtClean="0"/>
              <a:t> from hydro</a:t>
            </a:r>
          </a:p>
          <a:p>
            <a:pPr marL="640080" lvl="1" indent="-274320">
              <a:spcBef>
                <a:spcPts val="550"/>
              </a:spcBef>
              <a:buClr>
                <a:schemeClr val="accent1"/>
              </a:buClr>
              <a:buSzPct val="70000"/>
              <a:buFont typeface="Wingdings 2"/>
              <a:buChar char=""/>
              <a:defRPr/>
            </a:pPr>
            <a:r>
              <a:rPr lang="en-US" sz="2500" dirty="0" smtClean="0"/>
              <a:t>300 . . . 600 </a:t>
            </a:r>
            <a:r>
              <a:rPr lang="en-US" sz="2500" dirty="0" err="1" smtClean="0"/>
              <a:t>MeV</a:t>
            </a:r>
            <a:endParaRPr lang="en-US" sz="2500" dirty="0" smtClean="0"/>
          </a:p>
          <a:p>
            <a:pPr marL="640080" lvl="1" indent="-274320">
              <a:spcBef>
                <a:spcPts val="550"/>
              </a:spcBef>
              <a:buClr>
                <a:schemeClr val="accent1"/>
              </a:buClr>
              <a:buSzPct val="70000"/>
              <a:buFont typeface="Wingdings 2"/>
              <a:buChar char=""/>
              <a:defRPr/>
            </a:pPr>
            <a:r>
              <a:rPr lang="en-US" sz="2500" dirty="0" smtClean="0"/>
              <a:t>Depends on </a:t>
            </a:r>
            <a:r>
              <a:rPr lang="en-US" sz="2500" dirty="0" err="1" smtClean="0"/>
              <a:t>thermalization</a:t>
            </a:r>
            <a:r>
              <a:rPr lang="en-US" sz="2500" dirty="0" smtClean="0"/>
              <a:t> time, </a:t>
            </a:r>
            <a:r>
              <a:rPr lang="en-US" sz="2500" i="1" dirty="0" smtClean="0">
                <a:latin typeface="Symbol" pitchFamily="18" charset="2"/>
              </a:rPr>
              <a:t>t</a:t>
            </a:r>
            <a:r>
              <a:rPr lang="en-US" sz="2500" i="1" baseline="-25000" dirty="0" smtClean="0"/>
              <a:t>0</a:t>
            </a:r>
            <a:endParaRPr lang="en-US" sz="2500" i="1" dirty="0" smtClean="0"/>
          </a:p>
          <a:p>
            <a:pPr marL="640080" lvl="1" indent="-274320">
              <a:spcBef>
                <a:spcPts val="550"/>
              </a:spcBef>
              <a:buClr>
                <a:schemeClr val="accent1"/>
              </a:buClr>
              <a:buSzPct val="70000"/>
              <a:buFont typeface="Wingdings 2"/>
              <a:buChar char=""/>
              <a:defRPr/>
            </a:pPr>
            <a:r>
              <a:rPr lang="en-US" sz="2400" dirty="0" smtClean="0"/>
              <a:t>anti-correlation:             </a:t>
            </a:r>
            <a:r>
              <a:rPr lang="en-US" sz="2600" i="1" dirty="0" smtClean="0"/>
              <a:t>T</a:t>
            </a:r>
            <a:r>
              <a:rPr lang="en-US" sz="2600" i="1" baseline="-25000" dirty="0" smtClean="0"/>
              <a:t>i</a:t>
            </a:r>
            <a:r>
              <a:rPr lang="en-US" sz="2600" dirty="0" smtClean="0"/>
              <a:t> </a:t>
            </a:r>
            <a:r>
              <a:rPr lang="en-US" sz="2600" dirty="0" smtClean="0">
                <a:sym typeface="Wingdings" pitchFamily="2" charset="2"/>
              </a:rPr>
              <a:t></a:t>
            </a:r>
            <a:r>
              <a:rPr lang="en-US" sz="2600" dirty="0" smtClean="0"/>
              <a:t> </a:t>
            </a:r>
            <a:r>
              <a:rPr lang="en-US" sz="2600" dirty="0" smtClean="0">
                <a:latin typeface="Symbol" pitchFamily="18" charset="2"/>
              </a:rPr>
              <a:t>t</a:t>
            </a:r>
            <a:r>
              <a:rPr lang="en-US" sz="2600" baseline="-25000" dirty="0" smtClean="0"/>
              <a:t>0</a:t>
            </a:r>
          </a:p>
          <a:p>
            <a:pPr marL="640080" lvl="1" indent="-274320">
              <a:spcBef>
                <a:spcPts val="550"/>
              </a:spcBef>
              <a:buClr>
                <a:schemeClr val="accent1"/>
              </a:buClr>
              <a:buSzPct val="70000"/>
              <a:buFont typeface="Wingdings 2"/>
              <a:buChar char=""/>
              <a:defRPr/>
            </a:pPr>
            <a:endParaRPr lang="en-US" sz="2600" baseline="-250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sym typeface="Wingdings" pitchFamily="2" charset="2"/>
              </a:rPr>
              <a:t>What is the initial Temperature, </a:t>
            </a:r>
            <a:r>
              <a:rPr lang="en-US" i="1" dirty="0" smtClean="0"/>
              <a:t>T</a:t>
            </a:r>
            <a:r>
              <a:rPr lang="en-US" i="1" baseline="-25000" dirty="0" smtClean="0"/>
              <a:t>i</a:t>
            </a:r>
            <a:r>
              <a:rPr lang="en-US" dirty="0" smtClean="0">
                <a:sym typeface="Wingdings" pitchFamily="2" charset="2"/>
              </a:rPr>
              <a:t>?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0" lang="en-US" smtClean="0"/>
              <a:t>Stefan Bathe for PHENIX, QM2011</a:t>
            </a:r>
            <a:endParaRPr kumimoji="0"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F0C94032-CD4C-4C25-B0C2-CEC720522D92}" type="slidenum">
              <a:rPr kumimoji="0" lang="en-US" smtClean="0"/>
              <a:pPr/>
              <a:t>57</a:t>
            </a:fld>
            <a:endParaRPr kumimoji="0" lang="en-US" dirty="0">
              <a:solidFill>
                <a:srgbClr val="FFFFFF"/>
              </a:solidFill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sz="quarter" idx="1"/>
          </p:nvPr>
        </p:nvSpPr>
        <p:spPr>
          <a:xfrm>
            <a:off x="5410200" y="2438400"/>
            <a:ext cx="3505200" cy="3276600"/>
          </a:xfrm>
        </p:spPr>
        <p:txBody>
          <a:bodyPr>
            <a:normAutofit fontScale="70000" lnSpcReduction="20000"/>
          </a:bodyPr>
          <a:lstStyle/>
          <a:p>
            <a:r>
              <a:rPr lang="en-US" dirty="0" smtClean="0"/>
              <a:t>integrate over space-time evolution</a:t>
            </a:r>
          </a:p>
          <a:p>
            <a:r>
              <a:rPr lang="en-US" dirty="0" smtClean="0"/>
              <a:t>Early photons</a:t>
            </a:r>
          </a:p>
          <a:p>
            <a:pPr lvl="1"/>
            <a:r>
              <a:rPr lang="en-US" dirty="0" smtClean="0"/>
              <a:t>large temperature</a:t>
            </a:r>
          </a:p>
          <a:p>
            <a:pPr lvl="2"/>
            <a:r>
              <a:rPr lang="en-US" dirty="0" smtClean="0"/>
              <a:t>large inverse slope</a:t>
            </a:r>
          </a:p>
          <a:p>
            <a:r>
              <a:rPr lang="en-US" dirty="0" smtClean="0"/>
              <a:t>Late photons</a:t>
            </a:r>
          </a:p>
          <a:p>
            <a:pPr lvl="1"/>
            <a:r>
              <a:rPr lang="en-US" dirty="0" smtClean="0"/>
              <a:t>Low temperature, but large velocity boost</a:t>
            </a:r>
          </a:p>
          <a:p>
            <a:pPr lvl="2"/>
            <a:r>
              <a:rPr lang="en-US" dirty="0" smtClean="0"/>
              <a:t> also large inverse slope</a:t>
            </a:r>
          </a:p>
          <a:p>
            <a:r>
              <a:rPr lang="en-US" dirty="0" smtClean="0"/>
              <a:t>=&gt; need </a:t>
            </a:r>
            <a:r>
              <a:rPr lang="en-US" dirty="0" smtClean="0"/>
              <a:t>model </a:t>
            </a:r>
            <a:r>
              <a:rPr lang="en-US" dirty="0" smtClean="0"/>
              <a:t>for </a:t>
            </a:r>
            <a:r>
              <a:rPr lang="en-US" dirty="0" smtClean="0"/>
              <a:t>          quantitative </a:t>
            </a:r>
            <a:r>
              <a:rPr lang="en-US" dirty="0" smtClean="0"/>
              <a:t>answer</a:t>
            </a:r>
          </a:p>
        </p:txBody>
      </p:sp>
      <p:pic>
        <p:nvPicPr>
          <p:cNvPr id="100354" name="Picture 2"/>
          <p:cNvPicPr>
            <a:picLocks noChangeAspect="1" noChangeArrowheads="1"/>
          </p:cNvPicPr>
          <p:nvPr/>
        </p:nvPicPr>
        <p:blipFill>
          <a:blip r:embed="rId2"/>
          <a:srcRect l="891" t="2500" r="69713"/>
          <a:stretch>
            <a:fillRect/>
          </a:stretch>
        </p:blipFill>
        <p:spPr bwMode="auto">
          <a:xfrm>
            <a:off x="228600" y="2078421"/>
            <a:ext cx="2514600" cy="34841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6" name="Picture 2"/>
          <p:cNvPicPr>
            <a:picLocks noChangeAspect="1" noChangeArrowheads="1"/>
          </p:cNvPicPr>
          <p:nvPr/>
        </p:nvPicPr>
        <p:blipFill>
          <a:blip r:embed="rId2"/>
          <a:srcRect l="66840" t="2500" r="3916"/>
          <a:stretch>
            <a:fillRect/>
          </a:stretch>
        </p:blipFill>
        <p:spPr bwMode="auto">
          <a:xfrm>
            <a:off x="2895600" y="2060123"/>
            <a:ext cx="2514600" cy="35024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8" name="TextBox 27"/>
          <p:cNvSpPr txBox="1"/>
          <p:nvPr/>
        </p:nvSpPr>
        <p:spPr>
          <a:xfrm>
            <a:off x="2743200" y="1600200"/>
            <a:ext cx="6142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time</a:t>
            </a:r>
            <a:endParaRPr lang="en-US" dirty="0"/>
          </a:p>
        </p:txBody>
      </p:sp>
      <p:sp>
        <p:nvSpPr>
          <p:cNvPr id="29" name="Right Arrow 28"/>
          <p:cNvSpPr/>
          <p:nvPr/>
        </p:nvSpPr>
        <p:spPr>
          <a:xfrm>
            <a:off x="1752600" y="1905000"/>
            <a:ext cx="2362200" cy="228600"/>
          </a:xfrm>
          <a:prstGeom prst="rightArrow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TextBox 29"/>
          <p:cNvSpPr txBox="1"/>
          <p:nvPr/>
        </p:nvSpPr>
        <p:spPr>
          <a:xfrm>
            <a:off x="838200" y="5666601"/>
            <a:ext cx="222881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figures: K. Mendoza, U. Colorado</a:t>
            </a:r>
            <a:endParaRPr lang="en-US" sz="1200" dirty="0"/>
          </a:p>
        </p:txBody>
      </p:sp>
      <p:sp>
        <p:nvSpPr>
          <p:cNvPr id="31" name="TextBox 30"/>
          <p:cNvSpPr txBox="1"/>
          <p:nvPr/>
        </p:nvSpPr>
        <p:spPr>
          <a:xfrm>
            <a:off x="4343400" y="3505200"/>
            <a:ext cx="107362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solidFill>
                  <a:srgbClr val="0000CC"/>
                </a:solidFill>
              </a:rPr>
              <a:t>with boost</a:t>
            </a:r>
            <a:endParaRPr lang="en-US" sz="1600" dirty="0">
              <a:solidFill>
                <a:srgbClr val="0000CC"/>
              </a:solidFill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3505200" y="4343400"/>
            <a:ext cx="66396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dirty="0" smtClean="0"/>
              <a:t>w/o</a:t>
            </a:r>
          </a:p>
          <a:p>
            <a:pPr algn="ctr"/>
            <a:r>
              <a:rPr lang="en-US" sz="1600" dirty="0" smtClean="0"/>
              <a:t>boost</a:t>
            </a:r>
            <a:endParaRPr lang="en-US" sz="1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2"/>
          <a:srcRect l="3125" t="30487" r="29688" b="9892"/>
          <a:stretch>
            <a:fillRect/>
          </a:stretch>
        </p:blipFill>
        <p:spPr bwMode="auto">
          <a:xfrm>
            <a:off x="1756893" y="3611548"/>
            <a:ext cx="4186707" cy="2677671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Measuring the Properties of the QGP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0" lang="en-US" smtClean="0"/>
              <a:t>Stefan Bathe for PHENIX, QM2011</a:t>
            </a:r>
            <a:endParaRPr kumimoji="0"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F0C94032-CD4C-4C25-B0C2-CEC720522D92}" type="slidenum">
              <a:rPr kumimoji="0" lang="en-US" smtClean="0"/>
              <a:pPr/>
              <a:t>58</a:t>
            </a:fld>
            <a:endParaRPr kumimoji="0" lang="en-US" dirty="0">
              <a:solidFill>
                <a:srgbClr val="FFFFFF"/>
              </a:solidFill>
            </a:endParaRPr>
          </a:p>
        </p:txBody>
      </p:sp>
      <p:grpSp>
        <p:nvGrpSpPr>
          <p:cNvPr id="5" name="Group 57"/>
          <p:cNvGrpSpPr/>
          <p:nvPr/>
        </p:nvGrpSpPr>
        <p:grpSpPr>
          <a:xfrm>
            <a:off x="2286000" y="2362200"/>
            <a:ext cx="3581400" cy="228600"/>
            <a:chOff x="2819400" y="1905000"/>
            <a:chExt cx="3581400" cy="228600"/>
          </a:xfrm>
        </p:grpSpPr>
        <p:pic>
          <p:nvPicPr>
            <p:cNvPr id="59" name="Picture 4"/>
            <p:cNvPicPr>
              <a:picLocks noChangeAspect="1" noChangeArrowheads="1"/>
            </p:cNvPicPr>
            <p:nvPr/>
          </p:nvPicPr>
          <p:blipFill>
            <a:blip r:embed="rId2"/>
            <a:srcRect l="11685" t="33881" r="30842" b="61029"/>
            <a:stretch>
              <a:fillRect/>
            </a:stretch>
          </p:blipFill>
          <p:spPr bwMode="auto">
            <a:xfrm>
              <a:off x="2819400" y="1905000"/>
              <a:ext cx="3581400" cy="228600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</p:pic>
        <p:sp>
          <p:nvSpPr>
            <p:cNvPr id="60" name="Rectangle 59"/>
            <p:cNvSpPr/>
            <p:nvPr/>
          </p:nvSpPr>
          <p:spPr>
            <a:xfrm>
              <a:off x="2895600" y="1905000"/>
              <a:ext cx="152400" cy="228600"/>
            </a:xfrm>
            <a:prstGeom prst="rect">
              <a:avLst/>
            </a:prstGeom>
            <a:solidFill>
              <a:srgbClr val="FF993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Rectangle 60"/>
            <p:cNvSpPr/>
            <p:nvPr/>
          </p:nvSpPr>
          <p:spPr>
            <a:xfrm>
              <a:off x="2819400" y="1905000"/>
              <a:ext cx="45719" cy="2286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7" name="Group 61"/>
          <p:cNvGrpSpPr/>
          <p:nvPr/>
        </p:nvGrpSpPr>
        <p:grpSpPr>
          <a:xfrm>
            <a:off x="2286000" y="2590800"/>
            <a:ext cx="3581400" cy="228600"/>
            <a:chOff x="2819400" y="1905000"/>
            <a:chExt cx="3581400" cy="228600"/>
          </a:xfrm>
        </p:grpSpPr>
        <p:pic>
          <p:nvPicPr>
            <p:cNvPr id="63" name="Picture 4"/>
            <p:cNvPicPr>
              <a:picLocks noChangeAspect="1" noChangeArrowheads="1"/>
            </p:cNvPicPr>
            <p:nvPr/>
          </p:nvPicPr>
          <p:blipFill>
            <a:blip r:embed="rId2"/>
            <a:srcRect l="11685" t="33881" r="30842" b="61029"/>
            <a:stretch>
              <a:fillRect/>
            </a:stretch>
          </p:blipFill>
          <p:spPr bwMode="auto">
            <a:xfrm>
              <a:off x="2819400" y="1905000"/>
              <a:ext cx="3581400" cy="228600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</p:pic>
        <p:sp>
          <p:nvSpPr>
            <p:cNvPr id="64" name="Rectangle 63"/>
            <p:cNvSpPr/>
            <p:nvPr/>
          </p:nvSpPr>
          <p:spPr>
            <a:xfrm>
              <a:off x="2895600" y="1905000"/>
              <a:ext cx="152400" cy="228600"/>
            </a:xfrm>
            <a:prstGeom prst="rect">
              <a:avLst/>
            </a:prstGeom>
            <a:solidFill>
              <a:srgbClr val="FF993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Rectangle 64"/>
            <p:cNvSpPr/>
            <p:nvPr/>
          </p:nvSpPr>
          <p:spPr>
            <a:xfrm>
              <a:off x="2819400" y="1905000"/>
              <a:ext cx="45719" cy="2286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8" name="Group 65"/>
          <p:cNvGrpSpPr/>
          <p:nvPr/>
        </p:nvGrpSpPr>
        <p:grpSpPr>
          <a:xfrm>
            <a:off x="2286000" y="2819400"/>
            <a:ext cx="3581400" cy="228600"/>
            <a:chOff x="2819400" y="1905000"/>
            <a:chExt cx="3581400" cy="228600"/>
          </a:xfrm>
        </p:grpSpPr>
        <p:pic>
          <p:nvPicPr>
            <p:cNvPr id="67" name="Picture 4"/>
            <p:cNvPicPr>
              <a:picLocks noChangeAspect="1" noChangeArrowheads="1"/>
            </p:cNvPicPr>
            <p:nvPr/>
          </p:nvPicPr>
          <p:blipFill>
            <a:blip r:embed="rId2"/>
            <a:srcRect l="11685" t="33881" r="30842" b="61029"/>
            <a:stretch>
              <a:fillRect/>
            </a:stretch>
          </p:blipFill>
          <p:spPr bwMode="auto">
            <a:xfrm>
              <a:off x="2819400" y="1905000"/>
              <a:ext cx="3581400" cy="228600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</p:pic>
        <p:sp>
          <p:nvSpPr>
            <p:cNvPr id="68" name="Rectangle 67"/>
            <p:cNvSpPr/>
            <p:nvPr/>
          </p:nvSpPr>
          <p:spPr>
            <a:xfrm>
              <a:off x="2895600" y="1905000"/>
              <a:ext cx="152400" cy="228600"/>
            </a:xfrm>
            <a:prstGeom prst="rect">
              <a:avLst/>
            </a:prstGeom>
            <a:solidFill>
              <a:srgbClr val="FF993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Rectangle 68"/>
            <p:cNvSpPr/>
            <p:nvPr/>
          </p:nvSpPr>
          <p:spPr>
            <a:xfrm>
              <a:off x="2819400" y="1905000"/>
              <a:ext cx="45719" cy="2286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9" name="Group 69"/>
          <p:cNvGrpSpPr/>
          <p:nvPr/>
        </p:nvGrpSpPr>
        <p:grpSpPr>
          <a:xfrm>
            <a:off x="2286000" y="3048000"/>
            <a:ext cx="3581400" cy="228600"/>
            <a:chOff x="2819400" y="1905000"/>
            <a:chExt cx="3581400" cy="228600"/>
          </a:xfrm>
        </p:grpSpPr>
        <p:pic>
          <p:nvPicPr>
            <p:cNvPr id="71" name="Picture 4"/>
            <p:cNvPicPr>
              <a:picLocks noChangeAspect="1" noChangeArrowheads="1"/>
            </p:cNvPicPr>
            <p:nvPr/>
          </p:nvPicPr>
          <p:blipFill>
            <a:blip r:embed="rId2"/>
            <a:srcRect l="11685" t="33881" r="30842" b="61029"/>
            <a:stretch>
              <a:fillRect/>
            </a:stretch>
          </p:blipFill>
          <p:spPr bwMode="auto">
            <a:xfrm>
              <a:off x="2819400" y="1905000"/>
              <a:ext cx="3581400" cy="228600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</p:pic>
        <p:sp>
          <p:nvSpPr>
            <p:cNvPr id="72" name="Rectangle 71"/>
            <p:cNvSpPr/>
            <p:nvPr/>
          </p:nvSpPr>
          <p:spPr>
            <a:xfrm>
              <a:off x="2895600" y="1905000"/>
              <a:ext cx="152400" cy="228600"/>
            </a:xfrm>
            <a:prstGeom prst="rect">
              <a:avLst/>
            </a:prstGeom>
            <a:solidFill>
              <a:srgbClr val="FF993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Rectangle 72"/>
            <p:cNvSpPr/>
            <p:nvPr/>
          </p:nvSpPr>
          <p:spPr>
            <a:xfrm>
              <a:off x="2819400" y="1905000"/>
              <a:ext cx="45719" cy="2286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0" name="Group 73"/>
          <p:cNvGrpSpPr/>
          <p:nvPr/>
        </p:nvGrpSpPr>
        <p:grpSpPr>
          <a:xfrm>
            <a:off x="2286000" y="3276600"/>
            <a:ext cx="3581400" cy="228600"/>
            <a:chOff x="2819400" y="1905000"/>
            <a:chExt cx="3581400" cy="228600"/>
          </a:xfrm>
        </p:grpSpPr>
        <p:pic>
          <p:nvPicPr>
            <p:cNvPr id="76" name="Picture 4"/>
            <p:cNvPicPr>
              <a:picLocks noChangeAspect="1" noChangeArrowheads="1"/>
            </p:cNvPicPr>
            <p:nvPr/>
          </p:nvPicPr>
          <p:blipFill>
            <a:blip r:embed="rId2"/>
            <a:srcRect l="11685" t="33881" r="30842" b="61029"/>
            <a:stretch>
              <a:fillRect/>
            </a:stretch>
          </p:blipFill>
          <p:spPr bwMode="auto">
            <a:xfrm>
              <a:off x="2819400" y="1905000"/>
              <a:ext cx="3581400" cy="228600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</p:pic>
        <p:sp>
          <p:nvSpPr>
            <p:cNvPr id="77" name="Rectangle 76"/>
            <p:cNvSpPr/>
            <p:nvPr/>
          </p:nvSpPr>
          <p:spPr>
            <a:xfrm>
              <a:off x="2895600" y="1905000"/>
              <a:ext cx="152400" cy="228600"/>
            </a:xfrm>
            <a:prstGeom prst="rect">
              <a:avLst/>
            </a:prstGeom>
            <a:solidFill>
              <a:srgbClr val="FF993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8" name="Rectangle 77"/>
            <p:cNvSpPr/>
            <p:nvPr/>
          </p:nvSpPr>
          <p:spPr>
            <a:xfrm>
              <a:off x="2819400" y="1905000"/>
              <a:ext cx="45719" cy="2286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1" name="Group 78"/>
          <p:cNvGrpSpPr/>
          <p:nvPr/>
        </p:nvGrpSpPr>
        <p:grpSpPr>
          <a:xfrm>
            <a:off x="2286000" y="3505200"/>
            <a:ext cx="3581400" cy="228600"/>
            <a:chOff x="2819400" y="1905000"/>
            <a:chExt cx="3581400" cy="228600"/>
          </a:xfrm>
        </p:grpSpPr>
        <p:pic>
          <p:nvPicPr>
            <p:cNvPr id="80" name="Picture 4"/>
            <p:cNvPicPr>
              <a:picLocks noChangeAspect="1" noChangeArrowheads="1"/>
            </p:cNvPicPr>
            <p:nvPr/>
          </p:nvPicPr>
          <p:blipFill>
            <a:blip r:embed="rId2"/>
            <a:srcRect l="11685" t="33881" r="30842" b="61029"/>
            <a:stretch>
              <a:fillRect/>
            </a:stretch>
          </p:blipFill>
          <p:spPr bwMode="auto">
            <a:xfrm>
              <a:off x="2819400" y="1905000"/>
              <a:ext cx="3581400" cy="228600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</p:pic>
        <p:sp>
          <p:nvSpPr>
            <p:cNvPr id="81" name="Rectangle 80"/>
            <p:cNvSpPr/>
            <p:nvPr/>
          </p:nvSpPr>
          <p:spPr>
            <a:xfrm>
              <a:off x="2895600" y="1905000"/>
              <a:ext cx="152400" cy="228600"/>
            </a:xfrm>
            <a:prstGeom prst="rect">
              <a:avLst/>
            </a:prstGeom>
            <a:solidFill>
              <a:srgbClr val="FF993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2" name="Rectangle 81"/>
            <p:cNvSpPr/>
            <p:nvPr/>
          </p:nvSpPr>
          <p:spPr>
            <a:xfrm>
              <a:off x="2819400" y="1905000"/>
              <a:ext cx="45719" cy="2286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cxnSp>
        <p:nvCxnSpPr>
          <p:cNvPr id="86" name="Straight Arrow Connector 85"/>
          <p:cNvCxnSpPr>
            <a:endCxn id="64" idx="0"/>
          </p:cNvCxnSpPr>
          <p:nvPr/>
        </p:nvCxnSpPr>
        <p:spPr>
          <a:xfrm>
            <a:off x="1143000" y="2438400"/>
            <a:ext cx="1295400" cy="152400"/>
          </a:xfrm>
          <a:prstGeom prst="straightConnector1">
            <a:avLst/>
          </a:prstGeom>
          <a:ln w="254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7" name="TextBox 86"/>
          <p:cNvSpPr txBox="1"/>
          <p:nvPr/>
        </p:nvSpPr>
        <p:spPr>
          <a:xfrm>
            <a:off x="195305" y="2133600"/>
            <a:ext cx="947695" cy="461665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2400" i="1" dirty="0" smtClean="0">
                <a:solidFill>
                  <a:srgbClr val="C00000"/>
                </a:solidFill>
                <a:sym typeface="Symbol"/>
              </a:rPr>
              <a:t> </a:t>
            </a:r>
            <a:r>
              <a:rPr lang="en-US" sz="2400" dirty="0" smtClean="0">
                <a:solidFill>
                  <a:srgbClr val="C00000"/>
                </a:solidFill>
                <a:sym typeface="Symbol"/>
              </a:rPr>
              <a:t>~ 0</a:t>
            </a:r>
            <a:endParaRPr lang="en-US" sz="2400" dirty="0">
              <a:solidFill>
                <a:srgbClr val="C00000"/>
              </a:solidFill>
            </a:endParaRPr>
          </a:p>
        </p:txBody>
      </p:sp>
      <p:sp>
        <p:nvSpPr>
          <p:cNvPr id="89" name="TextBox 88"/>
          <p:cNvSpPr txBox="1"/>
          <p:nvPr/>
        </p:nvSpPr>
        <p:spPr>
          <a:xfrm>
            <a:off x="6411645" y="2662535"/>
            <a:ext cx="2275155" cy="461665"/>
          </a:xfrm>
          <a:prstGeom prst="rect">
            <a:avLst/>
          </a:prstGeom>
          <a:solidFill>
            <a:schemeClr val="tx2">
              <a:lumMod val="10000"/>
              <a:lumOff val="9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400" i="1" dirty="0" smtClean="0">
                <a:solidFill>
                  <a:schemeClr val="accent3"/>
                </a:solidFill>
                <a:sym typeface="Symbol"/>
              </a:rPr>
              <a:t></a:t>
            </a:r>
            <a:r>
              <a:rPr lang="en-US" sz="2400" dirty="0" smtClean="0">
                <a:solidFill>
                  <a:schemeClr val="accent3"/>
                </a:solidFill>
              </a:rPr>
              <a:t>/</a:t>
            </a:r>
            <a:r>
              <a:rPr lang="en-US" sz="2400" i="1" dirty="0" smtClean="0">
                <a:solidFill>
                  <a:schemeClr val="accent3"/>
                </a:solidFill>
              </a:rPr>
              <a:t>s</a:t>
            </a:r>
            <a:endParaRPr lang="en-US" sz="2400" dirty="0" smtClean="0"/>
          </a:p>
        </p:txBody>
      </p:sp>
      <p:sp>
        <p:nvSpPr>
          <p:cNvPr id="90" name="TextBox 89"/>
          <p:cNvSpPr txBox="1"/>
          <p:nvPr/>
        </p:nvSpPr>
        <p:spPr>
          <a:xfrm>
            <a:off x="6400800" y="3195935"/>
            <a:ext cx="2333588" cy="461665"/>
          </a:xfrm>
          <a:prstGeom prst="rect">
            <a:avLst/>
          </a:prstGeom>
          <a:solidFill>
            <a:schemeClr val="tx2">
              <a:lumMod val="10000"/>
              <a:lumOff val="9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400" dirty="0" err="1" smtClean="0">
                <a:solidFill>
                  <a:schemeClr val="accent3"/>
                </a:solidFill>
              </a:rPr>
              <a:t>d</a:t>
            </a:r>
            <a:r>
              <a:rPr lang="en-US" sz="2400" i="1" dirty="0" err="1" smtClean="0">
                <a:solidFill>
                  <a:schemeClr val="accent3"/>
                </a:solidFill>
              </a:rPr>
              <a:t>E</a:t>
            </a:r>
            <a:r>
              <a:rPr lang="en-US" sz="2400" dirty="0" smtClean="0">
                <a:solidFill>
                  <a:schemeClr val="accent3"/>
                </a:solidFill>
              </a:rPr>
              <a:t>/</a:t>
            </a:r>
            <a:r>
              <a:rPr lang="en-US" sz="2400" dirty="0" err="1" smtClean="0">
                <a:solidFill>
                  <a:schemeClr val="accent3"/>
                </a:solidFill>
              </a:rPr>
              <a:t>d</a:t>
            </a:r>
            <a:r>
              <a:rPr lang="en-US" sz="2400" i="1" dirty="0" err="1" smtClean="0">
                <a:solidFill>
                  <a:schemeClr val="accent3"/>
                </a:solidFill>
              </a:rPr>
              <a:t>x</a:t>
            </a:r>
            <a:r>
              <a:rPr lang="en-US" sz="2400" i="1" dirty="0" smtClean="0">
                <a:solidFill>
                  <a:schemeClr val="accent3"/>
                </a:solidFill>
              </a:rPr>
              <a:t> </a:t>
            </a:r>
            <a:endParaRPr lang="en-US" sz="2400" dirty="0"/>
          </a:p>
        </p:txBody>
      </p:sp>
      <p:cxnSp>
        <p:nvCxnSpPr>
          <p:cNvPr id="91" name="Straight Arrow Connector 90"/>
          <p:cNvCxnSpPr/>
          <p:nvPr/>
        </p:nvCxnSpPr>
        <p:spPr>
          <a:xfrm rot="10800000">
            <a:off x="2863528" y="2286000"/>
            <a:ext cx="1371598" cy="1588"/>
          </a:xfrm>
          <a:prstGeom prst="straightConnector1">
            <a:avLst/>
          </a:prstGeom>
          <a:ln w="25400">
            <a:solidFill>
              <a:schemeClr val="accent3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4" name="TextBox 93"/>
          <p:cNvSpPr txBox="1"/>
          <p:nvPr/>
        </p:nvSpPr>
        <p:spPr>
          <a:xfrm>
            <a:off x="152400" y="3207603"/>
            <a:ext cx="1020857" cy="830997"/>
          </a:xfrm>
          <a:prstGeom prst="rect">
            <a:avLst/>
          </a:prstGeom>
          <a:solidFill>
            <a:schemeClr val="tx2">
              <a:lumMod val="10000"/>
              <a:lumOff val="9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C00000"/>
                </a:solidFill>
              </a:rPr>
              <a:t>CNM</a:t>
            </a:r>
          </a:p>
          <a:p>
            <a:r>
              <a:rPr lang="en-US" sz="2400" dirty="0" smtClean="0">
                <a:solidFill>
                  <a:srgbClr val="C00000"/>
                </a:solidFill>
              </a:rPr>
              <a:t>effects</a:t>
            </a:r>
          </a:p>
        </p:txBody>
      </p:sp>
      <p:cxnSp>
        <p:nvCxnSpPr>
          <p:cNvPr id="95" name="Straight Arrow Connector 94"/>
          <p:cNvCxnSpPr>
            <a:endCxn id="68" idx="2"/>
          </p:cNvCxnSpPr>
          <p:nvPr/>
        </p:nvCxnSpPr>
        <p:spPr>
          <a:xfrm flipV="1">
            <a:off x="1143000" y="3048000"/>
            <a:ext cx="1295400" cy="381000"/>
          </a:xfrm>
          <a:prstGeom prst="straightConnector1">
            <a:avLst/>
          </a:prstGeom>
          <a:ln w="254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6" name="Straight Arrow Connector 95"/>
          <p:cNvCxnSpPr>
            <a:endCxn id="68" idx="0"/>
          </p:cNvCxnSpPr>
          <p:nvPr/>
        </p:nvCxnSpPr>
        <p:spPr>
          <a:xfrm>
            <a:off x="2057400" y="2819400"/>
            <a:ext cx="381000" cy="1588"/>
          </a:xfrm>
          <a:prstGeom prst="straightConnector1">
            <a:avLst/>
          </a:prstGeom>
          <a:ln w="254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7" name="TextBox 96"/>
          <p:cNvSpPr txBox="1"/>
          <p:nvPr/>
        </p:nvSpPr>
        <p:spPr>
          <a:xfrm>
            <a:off x="199943" y="1534180"/>
            <a:ext cx="178125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Conditions</a:t>
            </a:r>
            <a:endParaRPr lang="en-US" sz="2800" dirty="0"/>
          </a:p>
        </p:txBody>
      </p:sp>
      <p:sp>
        <p:nvSpPr>
          <p:cNvPr id="98" name="TextBox 97"/>
          <p:cNvSpPr txBox="1"/>
          <p:nvPr/>
        </p:nvSpPr>
        <p:spPr>
          <a:xfrm>
            <a:off x="6308870" y="1534180"/>
            <a:ext cx="169213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Properties</a:t>
            </a:r>
            <a:endParaRPr lang="en-US" sz="2800" dirty="0"/>
          </a:p>
        </p:txBody>
      </p:sp>
      <p:sp>
        <p:nvSpPr>
          <p:cNvPr id="99" name="Right Arrow 98"/>
          <p:cNvSpPr/>
          <p:nvPr/>
        </p:nvSpPr>
        <p:spPr>
          <a:xfrm>
            <a:off x="2133600" y="1676400"/>
            <a:ext cx="4038600" cy="228600"/>
          </a:xfrm>
          <a:prstGeom prst="rightArrow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0" name="Picture 4"/>
          <p:cNvPicPr>
            <a:picLocks noChangeAspect="1" noChangeArrowheads="1"/>
          </p:cNvPicPr>
          <p:nvPr/>
        </p:nvPicPr>
        <p:blipFill>
          <a:blip r:embed="rId2"/>
          <a:srcRect l="11616" t="31512" r="30911" b="65094"/>
          <a:stretch>
            <a:fillRect/>
          </a:stretch>
        </p:blipFill>
        <p:spPr bwMode="auto">
          <a:xfrm>
            <a:off x="2286000" y="2209800"/>
            <a:ext cx="3581400" cy="1524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sp>
        <p:nvSpPr>
          <p:cNvPr id="84" name="Up Arrow 83"/>
          <p:cNvSpPr/>
          <p:nvPr/>
        </p:nvSpPr>
        <p:spPr>
          <a:xfrm>
            <a:off x="2438400" y="2286000"/>
            <a:ext cx="228600" cy="1143000"/>
          </a:xfrm>
          <a:prstGeom prst="upArrow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88" name="TextBox 87"/>
          <p:cNvSpPr txBox="1"/>
          <p:nvPr/>
        </p:nvSpPr>
        <p:spPr>
          <a:xfrm>
            <a:off x="6390235" y="2129135"/>
            <a:ext cx="2296566" cy="461665"/>
          </a:xfrm>
          <a:prstGeom prst="rect">
            <a:avLst/>
          </a:prstGeom>
          <a:solidFill>
            <a:schemeClr val="tx2">
              <a:lumMod val="10000"/>
              <a:lumOff val="9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chemeClr val="accent3"/>
                </a:solidFill>
              </a:rPr>
              <a:t>Screening length </a:t>
            </a:r>
            <a:endParaRPr lang="en-US" sz="2400" dirty="0" smtClean="0"/>
          </a:p>
        </p:txBody>
      </p:sp>
      <p:cxnSp>
        <p:nvCxnSpPr>
          <p:cNvPr id="101" name="Straight Arrow Connector 100"/>
          <p:cNvCxnSpPr/>
          <p:nvPr/>
        </p:nvCxnSpPr>
        <p:spPr>
          <a:xfrm rot="10800000" flipV="1">
            <a:off x="2667000" y="2362200"/>
            <a:ext cx="3657600" cy="228600"/>
          </a:xfrm>
          <a:prstGeom prst="straightConnector1">
            <a:avLst/>
          </a:prstGeom>
          <a:ln w="25400">
            <a:solidFill>
              <a:schemeClr val="accent3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0" name="TextBox 109"/>
          <p:cNvSpPr txBox="1"/>
          <p:nvPr/>
        </p:nvSpPr>
        <p:spPr>
          <a:xfrm>
            <a:off x="152400" y="4122003"/>
            <a:ext cx="990600" cy="830997"/>
          </a:xfrm>
          <a:prstGeom prst="rect">
            <a:avLst/>
          </a:prstGeom>
          <a:solidFill>
            <a:schemeClr val="tx2">
              <a:lumMod val="10000"/>
              <a:lumOff val="9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C00000"/>
                </a:solidFill>
              </a:rPr>
              <a:t>Initial </a:t>
            </a:r>
          </a:p>
          <a:p>
            <a:r>
              <a:rPr lang="en-US" sz="2400" dirty="0" smtClean="0">
                <a:solidFill>
                  <a:srgbClr val="C00000"/>
                </a:solidFill>
              </a:rPr>
              <a:t>State</a:t>
            </a:r>
          </a:p>
        </p:txBody>
      </p:sp>
      <p:cxnSp>
        <p:nvCxnSpPr>
          <p:cNvPr id="111" name="Straight Arrow Connector 110"/>
          <p:cNvCxnSpPr>
            <a:endCxn id="72" idx="2"/>
          </p:cNvCxnSpPr>
          <p:nvPr/>
        </p:nvCxnSpPr>
        <p:spPr>
          <a:xfrm flipV="1">
            <a:off x="1143000" y="3276600"/>
            <a:ext cx="1295400" cy="1066800"/>
          </a:xfrm>
          <a:prstGeom prst="straightConnector1">
            <a:avLst/>
          </a:prstGeom>
          <a:ln w="254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2" name="Straight Arrow Connector 121"/>
          <p:cNvCxnSpPr/>
          <p:nvPr/>
        </p:nvCxnSpPr>
        <p:spPr>
          <a:xfrm rot="10800000">
            <a:off x="2667000" y="2819400"/>
            <a:ext cx="3657600" cy="2"/>
          </a:xfrm>
          <a:prstGeom prst="straightConnector1">
            <a:avLst/>
          </a:prstGeom>
          <a:ln w="25400">
            <a:solidFill>
              <a:schemeClr val="accent3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3" name="Straight Arrow Connector 122"/>
          <p:cNvCxnSpPr/>
          <p:nvPr/>
        </p:nvCxnSpPr>
        <p:spPr>
          <a:xfrm rot="10800000">
            <a:off x="2667000" y="3048000"/>
            <a:ext cx="3657600" cy="304800"/>
          </a:xfrm>
          <a:prstGeom prst="straightConnector1">
            <a:avLst/>
          </a:prstGeom>
          <a:ln w="25400">
            <a:solidFill>
              <a:schemeClr val="accent3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5" name="TextBox 84"/>
          <p:cNvSpPr txBox="1"/>
          <p:nvPr/>
        </p:nvSpPr>
        <p:spPr>
          <a:xfrm>
            <a:off x="169540" y="2662535"/>
            <a:ext cx="2116460" cy="430887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2200" i="1" dirty="0" smtClean="0">
                <a:solidFill>
                  <a:srgbClr val="C00000"/>
                </a:solidFill>
              </a:rPr>
              <a:t>T</a:t>
            </a:r>
            <a:r>
              <a:rPr lang="en-US" sz="2200" i="1" baseline="-25000" dirty="0" smtClean="0">
                <a:solidFill>
                  <a:srgbClr val="C00000"/>
                </a:solidFill>
              </a:rPr>
              <a:t>i</a:t>
            </a:r>
            <a:r>
              <a:rPr lang="en-US" sz="2200" dirty="0" smtClean="0">
                <a:solidFill>
                  <a:srgbClr val="C00000"/>
                </a:solidFill>
              </a:rPr>
              <a:t> =300-600 </a:t>
            </a:r>
            <a:r>
              <a:rPr lang="en-US" sz="2200" dirty="0" err="1" smtClean="0">
                <a:solidFill>
                  <a:srgbClr val="C00000"/>
                </a:solidFill>
              </a:rPr>
              <a:t>MeV</a:t>
            </a:r>
            <a:endParaRPr lang="en-US" sz="2200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Factorizing initial state and viscosity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0" lang="en-US" smtClean="0"/>
              <a:t>Stefan Bathe for PHENIX, QM2011</a:t>
            </a:r>
            <a:endParaRPr kumimoji="0"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F0C94032-CD4C-4C25-B0C2-CEC720522D92}" type="slidenum">
              <a:rPr kumimoji="0" lang="en-US" smtClean="0"/>
              <a:pPr/>
              <a:t>59</a:t>
            </a:fld>
            <a:endParaRPr kumimoji="0" lang="en-US" dirty="0">
              <a:solidFill>
                <a:srgbClr val="FFFFFF"/>
              </a:solidFill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sz="quarter" idx="1"/>
          </p:nvPr>
        </p:nvSpPr>
        <p:spPr>
          <a:xfrm>
            <a:off x="5181600" y="1600200"/>
            <a:ext cx="3584448" cy="4495800"/>
          </a:xfrm>
        </p:spPr>
        <p:txBody>
          <a:bodyPr>
            <a:normAutofit fontScale="85000" lnSpcReduction="20000"/>
          </a:bodyPr>
          <a:lstStyle/>
          <a:p>
            <a:r>
              <a:rPr lang="en-US" sz="3200" i="1" dirty="0" smtClean="0"/>
              <a:t>v</a:t>
            </a:r>
            <a:r>
              <a:rPr lang="en-US" sz="3200" i="1" baseline="-25000" dirty="0" smtClean="0"/>
              <a:t>2</a:t>
            </a:r>
            <a:r>
              <a:rPr lang="en-US" dirty="0" smtClean="0"/>
              <a:t> described by both models</a:t>
            </a:r>
          </a:p>
          <a:p>
            <a:pPr lvl="1"/>
            <a:r>
              <a:rPr lang="en-US" dirty="0" err="1" smtClean="0"/>
              <a:t>Glauber</a:t>
            </a:r>
            <a:endParaRPr lang="en-US" dirty="0" smtClean="0"/>
          </a:p>
          <a:p>
            <a:pPr lvl="2"/>
            <a:r>
              <a:rPr lang="en-US" dirty="0" err="1" smtClean="0"/>
              <a:t>Glauber</a:t>
            </a:r>
            <a:r>
              <a:rPr lang="en-US" dirty="0" smtClean="0"/>
              <a:t> initial state</a:t>
            </a:r>
          </a:p>
          <a:p>
            <a:pPr lvl="2"/>
            <a:r>
              <a:rPr lang="en-US" i="1" dirty="0" smtClean="0">
                <a:sym typeface="Symbol"/>
              </a:rPr>
              <a:t></a:t>
            </a:r>
            <a:r>
              <a:rPr lang="en-US" dirty="0" smtClean="0"/>
              <a:t>/</a:t>
            </a:r>
            <a:r>
              <a:rPr lang="en-US" i="1" dirty="0" smtClean="0"/>
              <a:t>s</a:t>
            </a:r>
            <a:r>
              <a:rPr lang="en-US" dirty="0" smtClean="0"/>
              <a:t> = 1/4</a:t>
            </a:r>
            <a:r>
              <a:rPr lang="en-US" dirty="0" smtClean="0">
                <a:latin typeface="Symbol" pitchFamily="18" charset="2"/>
              </a:rPr>
              <a:t>p</a:t>
            </a:r>
          </a:p>
          <a:p>
            <a:pPr lvl="1"/>
            <a:r>
              <a:rPr lang="en-US" dirty="0" smtClean="0"/>
              <a:t>KLN</a:t>
            </a:r>
          </a:p>
          <a:p>
            <a:pPr lvl="2"/>
            <a:r>
              <a:rPr lang="en-US" dirty="0" smtClean="0"/>
              <a:t>CGS initial state</a:t>
            </a:r>
          </a:p>
          <a:p>
            <a:pPr lvl="2"/>
            <a:r>
              <a:rPr lang="en-US" i="1" dirty="0" smtClean="0">
                <a:sym typeface="Symbol"/>
              </a:rPr>
              <a:t></a:t>
            </a:r>
            <a:r>
              <a:rPr lang="en-US" dirty="0" smtClean="0"/>
              <a:t>/</a:t>
            </a:r>
            <a:r>
              <a:rPr lang="en-US" i="1" dirty="0" smtClean="0"/>
              <a:t>s</a:t>
            </a:r>
            <a:r>
              <a:rPr lang="en-US" dirty="0" smtClean="0"/>
              <a:t> = 2/4</a:t>
            </a:r>
            <a:r>
              <a:rPr lang="en-US" dirty="0" smtClean="0">
                <a:latin typeface="Symbol" pitchFamily="18" charset="2"/>
              </a:rPr>
              <a:t>p</a:t>
            </a:r>
          </a:p>
          <a:p>
            <a:r>
              <a:rPr lang="en-US" sz="3200" i="1" dirty="0" smtClean="0"/>
              <a:t>v</a:t>
            </a:r>
            <a:r>
              <a:rPr lang="en-US" sz="3200" i="1" baseline="-25000" dirty="0" smtClean="0"/>
              <a:t>3</a:t>
            </a:r>
            <a:r>
              <a:rPr lang="en-US" dirty="0" smtClean="0"/>
              <a:t> described by only one model</a:t>
            </a:r>
          </a:p>
          <a:p>
            <a:pPr lvl="1"/>
            <a:r>
              <a:rPr lang="en-US" dirty="0" err="1" smtClean="0"/>
              <a:t>Glauber</a:t>
            </a:r>
            <a:endParaRPr lang="en-US" dirty="0" smtClean="0"/>
          </a:p>
          <a:p>
            <a:pPr lvl="2"/>
            <a:r>
              <a:rPr lang="en-US" dirty="0" err="1" smtClean="0"/>
              <a:t>Glauber</a:t>
            </a:r>
            <a:r>
              <a:rPr lang="en-US" dirty="0" smtClean="0"/>
              <a:t> initial state</a:t>
            </a:r>
          </a:p>
          <a:p>
            <a:pPr lvl="2"/>
            <a:r>
              <a:rPr lang="en-US" i="1" dirty="0" smtClean="0">
                <a:sym typeface="Symbol"/>
              </a:rPr>
              <a:t></a:t>
            </a:r>
            <a:r>
              <a:rPr lang="en-US" dirty="0" smtClean="0"/>
              <a:t>/</a:t>
            </a:r>
            <a:r>
              <a:rPr lang="en-US" i="1" dirty="0" smtClean="0"/>
              <a:t>s</a:t>
            </a:r>
            <a:r>
              <a:rPr lang="en-US" dirty="0" smtClean="0"/>
              <a:t> = 1/4</a:t>
            </a:r>
            <a:r>
              <a:rPr lang="en-US" dirty="0" smtClean="0">
                <a:latin typeface="Symbol" pitchFamily="18" charset="2"/>
              </a:rPr>
              <a:t>p</a:t>
            </a:r>
          </a:p>
          <a:p>
            <a:endParaRPr lang="en-US" dirty="0"/>
          </a:p>
        </p:txBody>
      </p:sp>
      <p:pic>
        <p:nvPicPr>
          <p:cNvPr id="4096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" y="1676400"/>
            <a:ext cx="5105400" cy="3334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TextBox 6"/>
          <p:cNvSpPr txBox="1"/>
          <p:nvPr/>
        </p:nvSpPr>
        <p:spPr>
          <a:xfrm>
            <a:off x="304800" y="4826675"/>
            <a:ext cx="3539302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Data:</a:t>
            </a:r>
          </a:p>
          <a:p>
            <a:r>
              <a:rPr lang="en-US" sz="1200" dirty="0" smtClean="0"/>
              <a:t>PHENIX, </a:t>
            </a:r>
            <a:r>
              <a:rPr lang="en-US" sz="1200" dirty="0" err="1" smtClean="0"/>
              <a:t>arXiv</a:t>
            </a:r>
            <a:r>
              <a:rPr lang="en-US" sz="1200" dirty="0" smtClean="0"/>
              <a:t>:</a:t>
            </a:r>
          </a:p>
          <a:p>
            <a:r>
              <a:rPr lang="en-US" sz="1200" dirty="0" smtClean="0"/>
              <a:t>Models:</a:t>
            </a:r>
          </a:p>
          <a:p>
            <a:r>
              <a:rPr lang="en-US" sz="1200" dirty="0" smtClean="0"/>
              <a:t>B. </a:t>
            </a:r>
            <a:r>
              <a:rPr lang="en-US" sz="1200" dirty="0" err="1" smtClean="0"/>
              <a:t>Alver</a:t>
            </a:r>
            <a:r>
              <a:rPr lang="en-US" sz="1200" dirty="0" smtClean="0"/>
              <a:t> et al., Phys. Rev. C82, 034913 (2010).</a:t>
            </a:r>
          </a:p>
          <a:p>
            <a:r>
              <a:rPr lang="nb-NO" sz="1200" dirty="0" smtClean="0"/>
              <a:t>B. Schenke et al., Phys. Rev. Lett. 106, 042301 (2011).</a:t>
            </a:r>
          </a:p>
          <a:p>
            <a:r>
              <a:rPr lang="da-DK" sz="1200" dirty="0" smtClean="0"/>
              <a:t>H. Petersen et al., Phys. Rev. C82, 041901 (2010).</a:t>
            </a:r>
          </a:p>
          <a:p>
            <a:r>
              <a:rPr lang="en-US" sz="1200" dirty="0" smtClean="0"/>
              <a:t>S. A. Bass et al., </a:t>
            </a:r>
            <a:r>
              <a:rPr lang="en-US" sz="1200" dirty="0" err="1" smtClean="0"/>
              <a:t>Prog</a:t>
            </a:r>
            <a:r>
              <a:rPr lang="en-US" sz="1200" dirty="0" smtClean="0"/>
              <a:t>. Part. </a:t>
            </a:r>
            <a:r>
              <a:rPr lang="en-US" sz="1200" dirty="0" err="1" smtClean="0"/>
              <a:t>Nucl</a:t>
            </a:r>
            <a:r>
              <a:rPr lang="en-US" sz="1200" dirty="0" smtClean="0"/>
              <a:t>. Phys. 41, 255 (1998).</a:t>
            </a:r>
          </a:p>
          <a:p>
            <a:r>
              <a:rPr lang="de-DE" sz="1200" dirty="0" smtClean="0"/>
              <a:t>M. Bleicher et al., J. Phys. G25, 1859 (1999).</a:t>
            </a:r>
          </a:p>
          <a:p>
            <a:r>
              <a:rPr lang="it-IT" sz="1200" dirty="0" smtClean="0"/>
              <a:t>]G.-L. e. a. Ma (2010), 1011.5249.</a:t>
            </a:r>
            <a:endParaRPr lang="en-US" sz="1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Direct Photon Excess in </a:t>
            </a:r>
            <a:r>
              <a:rPr lang="en-US" dirty="0" err="1" smtClean="0"/>
              <a:t>Au+Au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0" lang="en-US" smtClean="0"/>
              <a:t>Stefan Bathe for PHENIX, QM2011</a:t>
            </a:r>
            <a:endParaRPr kumimoji="0"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F0C94032-CD4C-4C25-B0C2-CEC720522D92}" type="slidenum">
              <a:rPr kumimoji="0" lang="en-US" smtClean="0"/>
              <a:pPr/>
              <a:t>6</a:t>
            </a:fld>
            <a:endParaRPr kumimoji="0" lang="en-US" dirty="0">
              <a:solidFill>
                <a:srgbClr val="FFFFFF"/>
              </a:solidFill>
            </a:endParaRPr>
          </a:p>
        </p:txBody>
      </p:sp>
      <p:sp>
        <p:nvSpPr>
          <p:cNvPr id="14" name="Rectangle 3"/>
          <p:cNvSpPr>
            <a:spLocks/>
          </p:cNvSpPr>
          <p:nvPr/>
        </p:nvSpPr>
        <p:spPr bwMode="auto">
          <a:xfrm>
            <a:off x="0" y="1066801"/>
            <a:ext cx="2127977" cy="757570"/>
          </a:xfrm>
          <a:prstGeom prst="rect">
            <a:avLst/>
          </a:prstGeom>
          <a:noFill/>
          <a:ln w="12700">
            <a:noFill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pic>
        <p:nvPicPr>
          <p:cNvPr id="24" name="Picture 1"/>
          <p:cNvPicPr>
            <a:picLocks noChangeAspect="1" noChangeArrowheads="1"/>
          </p:cNvPicPr>
          <p:nvPr/>
        </p:nvPicPr>
        <p:blipFill>
          <a:blip r:embed="rId2"/>
          <a:srcRect t="8615" r="8008" b="923"/>
          <a:stretch>
            <a:fillRect/>
          </a:stretch>
        </p:blipFill>
        <p:spPr bwMode="auto">
          <a:xfrm>
            <a:off x="381000" y="1524000"/>
            <a:ext cx="4343400" cy="4800600"/>
          </a:xfrm>
          <a:prstGeom prst="rect">
            <a:avLst/>
          </a:prstGeom>
          <a:solidFill>
            <a:schemeClr val="bg1"/>
          </a:solidFill>
          <a:ln w="12700">
            <a:noFill/>
            <a:miter lim="800000"/>
            <a:headEnd/>
            <a:tailEnd/>
          </a:ln>
        </p:spPr>
      </p:pic>
      <p:sp>
        <p:nvSpPr>
          <p:cNvPr id="27" name="Rectangle 3"/>
          <p:cNvSpPr>
            <a:spLocks/>
          </p:cNvSpPr>
          <p:nvPr/>
        </p:nvSpPr>
        <p:spPr bwMode="auto">
          <a:xfrm>
            <a:off x="2121173" y="1683693"/>
            <a:ext cx="2438921" cy="903015"/>
          </a:xfrm>
          <a:prstGeom prst="rect">
            <a:avLst/>
          </a:prstGeom>
          <a:noFill/>
          <a:ln w="12700">
            <a:noFill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30" name="Rectangle 15"/>
          <p:cNvSpPr>
            <a:spLocks/>
          </p:cNvSpPr>
          <p:nvPr/>
        </p:nvSpPr>
        <p:spPr bwMode="auto">
          <a:xfrm>
            <a:off x="2438400" y="2514600"/>
            <a:ext cx="1981200" cy="464344"/>
          </a:xfrm>
          <a:prstGeom prst="rect">
            <a:avLst/>
          </a:prstGeom>
          <a:noFill/>
          <a:ln w="12700">
            <a:noFill/>
            <a:miter lim="800000"/>
            <a:headEnd type="none" w="med" len="med"/>
            <a:tailEnd type="none" w="med" len="med"/>
          </a:ln>
        </p:spPr>
        <p:txBody>
          <a:bodyPr lIns="0" tIns="0" rIns="0" bIns="0" anchor="ctr"/>
          <a:lstStyle/>
          <a:p>
            <a:r>
              <a:rPr lang="en-US" sz="2500" dirty="0">
                <a:ea typeface="Lucida Grande" charset="0"/>
                <a:cs typeface="Lucida Grande" charset="0"/>
              </a:rPr>
              <a:t>√</a:t>
            </a:r>
            <a:r>
              <a:rPr lang="en-US" sz="2500" dirty="0" err="1">
                <a:ea typeface="Lucida Grande" charset="0"/>
                <a:cs typeface="Lucida Grande" charset="0"/>
              </a:rPr>
              <a:t>s</a:t>
            </a:r>
            <a:r>
              <a:rPr lang="en-US" sz="2500" baseline="-6000" dirty="0" err="1">
                <a:ea typeface="Gill Sans" charset="0"/>
                <a:cs typeface="Gill Sans" charset="0"/>
              </a:rPr>
              <a:t>NN</a:t>
            </a:r>
            <a:r>
              <a:rPr lang="en-US" sz="2500" dirty="0">
                <a:ea typeface="Gill Sans" charset="0"/>
                <a:cs typeface="Gill Sans" charset="0"/>
              </a:rPr>
              <a:t> = 200 </a:t>
            </a:r>
            <a:r>
              <a:rPr lang="en-US" sz="2500" dirty="0" err="1">
                <a:ea typeface="Gill Sans" charset="0"/>
                <a:cs typeface="Gill Sans" charset="0"/>
              </a:rPr>
              <a:t>GeV</a:t>
            </a:r>
            <a:endParaRPr lang="en-US" sz="2500" dirty="0">
              <a:ea typeface="Gill Sans" charset="0"/>
              <a:cs typeface="Gill Sans" charset="0"/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2362200" y="1752600"/>
            <a:ext cx="1981200" cy="762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Rectangle 12"/>
          <p:cNvSpPr>
            <a:spLocks/>
          </p:cNvSpPr>
          <p:nvPr/>
        </p:nvSpPr>
        <p:spPr bwMode="auto">
          <a:xfrm>
            <a:off x="2641793" y="2133600"/>
            <a:ext cx="1549207" cy="307777"/>
          </a:xfrm>
          <a:prstGeom prst="rect">
            <a:avLst/>
          </a:prstGeom>
          <a:noFill/>
          <a:ln w="12700">
            <a:noFill/>
            <a:miter lim="800000"/>
            <a:headEnd type="none" w="med" len="med"/>
            <a:tailEnd type="none" w="med" len="med"/>
          </a:ln>
        </p:spPr>
        <p:txBody>
          <a:bodyPr wrap="none" lIns="0" tIns="0" rIns="0" bIns="0" anchor="ctr">
            <a:spAutoFit/>
          </a:bodyPr>
          <a:lstStyle/>
          <a:p>
            <a:pPr algn="l"/>
            <a:r>
              <a:rPr lang="en-US" sz="2000" dirty="0">
                <a:ea typeface="Gill Sans" charset="0"/>
                <a:cs typeface="Gill Sans" charset="0"/>
              </a:rPr>
              <a:t>NLO </a:t>
            </a:r>
            <a:r>
              <a:rPr lang="en-US" sz="2000" dirty="0" err="1">
                <a:ea typeface="Gill Sans" charset="0"/>
                <a:cs typeface="Gill Sans" charset="0"/>
              </a:rPr>
              <a:t>Vogelsang</a:t>
            </a:r>
            <a:endParaRPr lang="en-US" sz="2000" dirty="0">
              <a:ea typeface="Gill Sans" charset="0"/>
              <a:cs typeface="Gill Sans" charset="0"/>
            </a:endParaRPr>
          </a:p>
        </p:txBody>
      </p:sp>
      <p:sp>
        <p:nvSpPr>
          <p:cNvPr id="29" name="Line 11"/>
          <p:cNvSpPr>
            <a:spLocks noChangeShapeType="1"/>
          </p:cNvSpPr>
          <p:nvPr/>
        </p:nvSpPr>
        <p:spPr bwMode="auto">
          <a:xfrm>
            <a:off x="1830977" y="2346722"/>
            <a:ext cx="737816" cy="0"/>
          </a:xfrm>
          <a:prstGeom prst="line">
            <a:avLst/>
          </a:prstGeom>
          <a:noFill/>
          <a:ln w="38100">
            <a:solidFill>
              <a:srgbClr val="D90B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64291" tIns="32146" rIns="64291" bIns="32146"/>
          <a:lstStyle/>
          <a:p>
            <a:endParaRPr lang="en-US"/>
          </a:p>
        </p:txBody>
      </p:sp>
      <p:sp>
        <p:nvSpPr>
          <p:cNvPr id="17" name="TextBox 16"/>
          <p:cNvSpPr txBox="1"/>
          <p:nvPr/>
        </p:nvSpPr>
        <p:spPr>
          <a:xfrm rot="16200000">
            <a:off x="-92470" y="3200400"/>
            <a:ext cx="69923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/>
              <a:t>yield</a:t>
            </a:r>
            <a:endParaRPr lang="en-US" sz="2000" b="1" dirty="0"/>
          </a:p>
        </p:txBody>
      </p:sp>
      <p:sp>
        <p:nvSpPr>
          <p:cNvPr id="19" name="Rectangle 14"/>
          <p:cNvSpPr>
            <a:spLocks/>
          </p:cNvSpPr>
          <p:nvPr/>
        </p:nvSpPr>
        <p:spPr bwMode="auto">
          <a:xfrm>
            <a:off x="1371600" y="4876800"/>
            <a:ext cx="914400" cy="687586"/>
          </a:xfrm>
          <a:prstGeom prst="rect">
            <a:avLst/>
          </a:prstGeom>
          <a:noFill/>
          <a:ln w="12700">
            <a:noFill/>
            <a:miter lim="800000"/>
            <a:headEnd type="none" w="med" len="med"/>
            <a:tailEnd type="none" w="med" len="med"/>
          </a:ln>
        </p:spPr>
        <p:txBody>
          <a:bodyPr lIns="0" tIns="0" rIns="28573" bIns="0"/>
          <a:lstStyle/>
          <a:p>
            <a:pPr marL="27905"/>
            <a:r>
              <a:rPr lang="en-US" sz="2800" i="1" dirty="0" err="1">
                <a:ea typeface="Gill Sans" charset="0"/>
                <a:cs typeface="Gill Sans" charset="0"/>
              </a:rPr>
              <a:t>p+p</a:t>
            </a:r>
            <a:endParaRPr lang="en-US" sz="2800" i="1" dirty="0">
              <a:ea typeface="Gill Sans" charset="0"/>
              <a:cs typeface="Gill Sans" charset="0"/>
            </a:endParaRPr>
          </a:p>
        </p:txBody>
      </p:sp>
      <p:pic>
        <p:nvPicPr>
          <p:cNvPr id="20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81400" y="3810000"/>
            <a:ext cx="836908" cy="270216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</p:pic>
      <p:sp>
        <p:nvSpPr>
          <p:cNvPr id="7" name="TextBox 6"/>
          <p:cNvSpPr txBox="1"/>
          <p:nvPr/>
        </p:nvSpPr>
        <p:spPr>
          <a:xfrm>
            <a:off x="1219200" y="5421868"/>
            <a:ext cx="2514600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PRL 104, 132301 (2010)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Direct Photon Excess in </a:t>
            </a:r>
            <a:r>
              <a:rPr lang="en-US" dirty="0" err="1" smtClean="0"/>
              <a:t>Au+Au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0" lang="en-US" smtClean="0"/>
              <a:t>Stefan Bathe for PHENIX, QM2011</a:t>
            </a:r>
            <a:endParaRPr kumimoji="0"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F0C94032-CD4C-4C25-B0C2-CEC720522D92}" type="slidenum">
              <a:rPr kumimoji="0" lang="en-US" smtClean="0"/>
              <a:pPr/>
              <a:t>7</a:t>
            </a:fld>
            <a:endParaRPr kumimoji="0" lang="en-US" dirty="0">
              <a:solidFill>
                <a:srgbClr val="FFFFFF"/>
              </a:solidFill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sz="quarter" idx="1"/>
          </p:nvPr>
        </p:nvSpPr>
        <p:spPr>
          <a:xfrm>
            <a:off x="4648200" y="2819400"/>
            <a:ext cx="4343400" cy="2819400"/>
          </a:xfrm>
        </p:spPr>
        <p:txBody>
          <a:bodyPr>
            <a:normAutofit fontScale="77500" lnSpcReduction="20000"/>
          </a:bodyPr>
          <a:lstStyle/>
          <a:p>
            <a:r>
              <a:rPr lang="en-US" dirty="0" smtClean="0"/>
              <a:t>Direct photon excess above </a:t>
            </a:r>
            <a:r>
              <a:rPr lang="en-US" i="1" dirty="0" err="1" smtClean="0"/>
              <a:t>p</a:t>
            </a:r>
            <a:r>
              <a:rPr lang="en-US" dirty="0" err="1" smtClean="0"/>
              <a:t>+</a:t>
            </a:r>
            <a:r>
              <a:rPr lang="en-US" i="1" dirty="0" err="1" smtClean="0"/>
              <a:t>p</a:t>
            </a:r>
            <a:r>
              <a:rPr lang="en-US" dirty="0" smtClean="0"/>
              <a:t> spectrum</a:t>
            </a:r>
          </a:p>
          <a:p>
            <a:r>
              <a:rPr lang="en-US" dirty="0" smtClean="0"/>
              <a:t>Exponential (consistent with thermal)</a:t>
            </a:r>
            <a:endParaRPr lang="en-US" dirty="0" smtClean="0"/>
          </a:p>
          <a:p>
            <a:r>
              <a:rPr lang="en-US" dirty="0" smtClean="0"/>
              <a:t>Inverse slope = 220 ± 20 </a:t>
            </a:r>
            <a:r>
              <a:rPr lang="en-US" dirty="0" err="1" smtClean="0"/>
              <a:t>MeV</a:t>
            </a:r>
            <a:endParaRPr lang="en-US" dirty="0" smtClean="0"/>
          </a:p>
          <a:p>
            <a:pPr>
              <a:defRPr/>
            </a:pPr>
            <a:r>
              <a:rPr lang="en-US" i="1" dirty="0" smtClean="0"/>
              <a:t>T</a:t>
            </a:r>
            <a:r>
              <a:rPr lang="en-US" i="1" baseline="-25000" dirty="0" smtClean="0"/>
              <a:t>i</a:t>
            </a:r>
            <a:r>
              <a:rPr lang="en-US" dirty="0" smtClean="0"/>
              <a:t> from hydro</a:t>
            </a:r>
          </a:p>
          <a:p>
            <a:pPr lvl="1">
              <a:defRPr/>
            </a:pPr>
            <a:r>
              <a:rPr lang="en-US" sz="2500" dirty="0" smtClean="0"/>
              <a:t>300 . . . 600 </a:t>
            </a:r>
            <a:r>
              <a:rPr lang="en-US" sz="2500" dirty="0" err="1" smtClean="0"/>
              <a:t>MeV</a:t>
            </a:r>
            <a:endParaRPr lang="en-US" sz="2500" dirty="0" smtClean="0"/>
          </a:p>
          <a:p>
            <a:pPr lvl="1">
              <a:defRPr/>
            </a:pPr>
            <a:r>
              <a:rPr lang="en-US" sz="2500" dirty="0" smtClean="0"/>
              <a:t>Depending on </a:t>
            </a:r>
            <a:r>
              <a:rPr lang="en-US" sz="2500" dirty="0" err="1" smtClean="0"/>
              <a:t>thermalization</a:t>
            </a:r>
            <a:r>
              <a:rPr lang="en-US" sz="2500" dirty="0" smtClean="0"/>
              <a:t> time</a:t>
            </a:r>
            <a:endParaRPr lang="en-US" sz="2500" dirty="0" smtClean="0"/>
          </a:p>
          <a:p>
            <a:endParaRPr lang="en-US" dirty="0" smtClean="0"/>
          </a:p>
        </p:txBody>
      </p:sp>
      <p:sp>
        <p:nvSpPr>
          <p:cNvPr id="14" name="Rectangle 3"/>
          <p:cNvSpPr>
            <a:spLocks/>
          </p:cNvSpPr>
          <p:nvPr/>
        </p:nvSpPr>
        <p:spPr bwMode="auto">
          <a:xfrm>
            <a:off x="0" y="1066801"/>
            <a:ext cx="2127977" cy="757570"/>
          </a:xfrm>
          <a:prstGeom prst="rect">
            <a:avLst/>
          </a:prstGeom>
          <a:noFill/>
          <a:ln w="12700">
            <a:noFill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pic>
        <p:nvPicPr>
          <p:cNvPr id="26" name="Picture 2"/>
          <p:cNvPicPr>
            <a:picLocks noChangeAspect="1" noChangeArrowheads="1"/>
          </p:cNvPicPr>
          <p:nvPr/>
        </p:nvPicPr>
        <p:blipFill>
          <a:blip r:embed="rId2"/>
          <a:srcRect t="8611" r="8065" b="978"/>
          <a:stretch>
            <a:fillRect/>
          </a:stretch>
        </p:blipFill>
        <p:spPr bwMode="auto">
          <a:xfrm>
            <a:off x="381001" y="1524000"/>
            <a:ext cx="4343399" cy="48006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sp>
        <p:nvSpPr>
          <p:cNvPr id="32" name="AutoShape 3"/>
          <p:cNvSpPr>
            <a:spLocks noChangeAspect="1"/>
          </p:cNvSpPr>
          <p:nvPr/>
        </p:nvSpPr>
        <p:spPr bwMode="auto">
          <a:xfrm>
            <a:off x="1219200" y="1981200"/>
            <a:ext cx="1288239" cy="1674242"/>
          </a:xfrm>
          <a:custGeom>
            <a:avLst/>
            <a:gdLst/>
            <a:ahLst/>
            <a:cxnLst/>
            <a:rect l="0" t="0" r="r" b="b"/>
            <a:pathLst>
              <a:path w="21600" h="21600">
                <a:moveTo>
                  <a:pt x="21229" y="21600"/>
                </a:moveTo>
                <a:cubicBezTo>
                  <a:pt x="20912" y="21539"/>
                  <a:pt x="20541" y="21396"/>
                  <a:pt x="20276" y="21274"/>
                </a:cubicBezTo>
                <a:cubicBezTo>
                  <a:pt x="19853" y="21091"/>
                  <a:pt x="19006" y="20663"/>
                  <a:pt x="19006" y="20663"/>
                </a:cubicBezTo>
                <a:lnTo>
                  <a:pt x="10165" y="14672"/>
                </a:lnTo>
                <a:lnTo>
                  <a:pt x="0" y="6847"/>
                </a:lnTo>
                <a:lnTo>
                  <a:pt x="0" y="0"/>
                </a:lnTo>
                <a:lnTo>
                  <a:pt x="7624" y="9781"/>
                </a:lnTo>
                <a:lnTo>
                  <a:pt x="13976" y="16628"/>
                </a:lnTo>
                <a:lnTo>
                  <a:pt x="21600" y="21518"/>
                </a:lnTo>
              </a:path>
            </a:pathLst>
          </a:custGeom>
          <a:solidFill>
            <a:srgbClr val="FF0000">
              <a:alpha val="48627"/>
            </a:srgbClr>
          </a:solidFill>
          <a:ln w="12700">
            <a:noFill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33" name="Rectangle 32"/>
          <p:cNvSpPr>
            <a:spLocks/>
          </p:cNvSpPr>
          <p:nvPr/>
        </p:nvSpPr>
        <p:spPr bwMode="auto">
          <a:xfrm>
            <a:off x="2971800" y="2971800"/>
            <a:ext cx="1371600" cy="799951"/>
          </a:xfrm>
          <a:prstGeom prst="rect">
            <a:avLst/>
          </a:prstGeom>
          <a:noFill/>
          <a:ln w="12700">
            <a:noFill/>
            <a:miter lim="800000"/>
            <a:headEnd type="none" w="med" len="med"/>
            <a:tailEnd type="none" w="med" len="med"/>
          </a:ln>
        </p:spPr>
        <p:txBody>
          <a:bodyPr lIns="0" tIns="0" rIns="28573" bIns="0"/>
          <a:lstStyle/>
          <a:p>
            <a:pPr marL="27905" algn="ctr"/>
            <a:r>
              <a:rPr lang="en-US" sz="2400" dirty="0" err="1" smtClean="0">
                <a:ea typeface="Gill Sans" charset="0"/>
                <a:cs typeface="Gill Sans" charset="0"/>
              </a:rPr>
              <a:t>Au+Au</a:t>
            </a:r>
            <a:endParaRPr lang="en-US" sz="2400" dirty="0" smtClean="0">
              <a:ea typeface="Gill Sans" charset="0"/>
              <a:cs typeface="Gill Sans" charset="0"/>
            </a:endParaRPr>
          </a:p>
          <a:p>
            <a:pPr marL="27905" algn="ctr"/>
            <a:r>
              <a:rPr lang="en-US" sz="2400" dirty="0" smtClean="0">
                <a:ea typeface="Gill Sans" charset="0"/>
                <a:cs typeface="Gill Sans" charset="0"/>
              </a:rPr>
              <a:t>min. bias</a:t>
            </a:r>
            <a:endParaRPr lang="en-US" sz="2400" dirty="0">
              <a:ea typeface="Gill Sans" charset="0"/>
              <a:cs typeface="Gill Sans" charset="0"/>
            </a:endParaRPr>
          </a:p>
        </p:txBody>
      </p:sp>
      <p:sp>
        <p:nvSpPr>
          <p:cNvPr id="34" name="Rectangle 15"/>
          <p:cNvSpPr>
            <a:spLocks/>
          </p:cNvSpPr>
          <p:nvPr/>
        </p:nvSpPr>
        <p:spPr bwMode="auto">
          <a:xfrm>
            <a:off x="2438400" y="2514600"/>
            <a:ext cx="1981200" cy="464344"/>
          </a:xfrm>
          <a:prstGeom prst="rect">
            <a:avLst/>
          </a:prstGeom>
          <a:noFill/>
          <a:ln w="12700">
            <a:noFill/>
            <a:miter lim="800000"/>
            <a:headEnd type="none" w="med" len="med"/>
            <a:tailEnd type="none" w="med" len="med"/>
          </a:ln>
        </p:spPr>
        <p:txBody>
          <a:bodyPr lIns="0" tIns="0" rIns="0" bIns="0" anchor="ctr"/>
          <a:lstStyle/>
          <a:p>
            <a:r>
              <a:rPr lang="en-US" sz="2500" dirty="0">
                <a:ea typeface="Lucida Grande" charset="0"/>
                <a:cs typeface="Lucida Grande" charset="0"/>
              </a:rPr>
              <a:t>√</a:t>
            </a:r>
            <a:r>
              <a:rPr lang="en-US" sz="2500" dirty="0" err="1">
                <a:ea typeface="Lucida Grande" charset="0"/>
                <a:cs typeface="Lucida Grande" charset="0"/>
              </a:rPr>
              <a:t>s</a:t>
            </a:r>
            <a:r>
              <a:rPr lang="en-US" sz="2500" baseline="-6000" dirty="0" err="1">
                <a:ea typeface="Gill Sans" charset="0"/>
                <a:cs typeface="Gill Sans" charset="0"/>
              </a:rPr>
              <a:t>NN</a:t>
            </a:r>
            <a:r>
              <a:rPr lang="en-US" sz="2500" dirty="0">
                <a:ea typeface="Gill Sans" charset="0"/>
                <a:cs typeface="Gill Sans" charset="0"/>
              </a:rPr>
              <a:t> = 200 </a:t>
            </a:r>
            <a:r>
              <a:rPr lang="en-US" sz="2500" dirty="0" err="1">
                <a:ea typeface="Gill Sans" charset="0"/>
                <a:cs typeface="Gill Sans" charset="0"/>
              </a:rPr>
              <a:t>GeV</a:t>
            </a:r>
            <a:endParaRPr lang="en-US" sz="2500" dirty="0">
              <a:ea typeface="Gill Sans" charset="0"/>
              <a:cs typeface="Gill Sans" charset="0"/>
            </a:endParaRPr>
          </a:p>
        </p:txBody>
      </p:sp>
      <p:sp>
        <p:nvSpPr>
          <p:cNvPr id="35" name="Rectangle 14"/>
          <p:cNvSpPr>
            <a:spLocks/>
          </p:cNvSpPr>
          <p:nvPr/>
        </p:nvSpPr>
        <p:spPr bwMode="auto">
          <a:xfrm>
            <a:off x="1371600" y="4876800"/>
            <a:ext cx="914400" cy="687586"/>
          </a:xfrm>
          <a:prstGeom prst="rect">
            <a:avLst/>
          </a:prstGeom>
          <a:noFill/>
          <a:ln w="12700">
            <a:noFill/>
            <a:miter lim="800000"/>
            <a:headEnd type="none" w="med" len="med"/>
            <a:tailEnd type="none" w="med" len="med"/>
          </a:ln>
        </p:spPr>
        <p:txBody>
          <a:bodyPr lIns="0" tIns="0" rIns="28573" bIns="0"/>
          <a:lstStyle/>
          <a:p>
            <a:pPr marL="27905"/>
            <a:r>
              <a:rPr lang="en-US" sz="2800" i="1" dirty="0" err="1">
                <a:ea typeface="Gill Sans" charset="0"/>
                <a:cs typeface="Gill Sans" charset="0"/>
              </a:rPr>
              <a:t>p+p</a:t>
            </a:r>
            <a:endParaRPr lang="en-US" sz="2800" i="1" dirty="0">
              <a:ea typeface="Gill Sans" charset="0"/>
              <a:cs typeface="Gill Sans" charset="0"/>
            </a:endParaRPr>
          </a:p>
        </p:txBody>
      </p:sp>
      <p:sp>
        <p:nvSpPr>
          <p:cNvPr id="36" name="Rectangle 35"/>
          <p:cNvSpPr/>
          <p:nvPr/>
        </p:nvSpPr>
        <p:spPr>
          <a:xfrm>
            <a:off x="2362200" y="1676400"/>
            <a:ext cx="2057400" cy="685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2"/>
          <p:cNvSpPr>
            <a:spLocks/>
          </p:cNvSpPr>
          <p:nvPr/>
        </p:nvSpPr>
        <p:spPr bwMode="auto">
          <a:xfrm>
            <a:off x="2641793" y="2133600"/>
            <a:ext cx="1549207" cy="307777"/>
          </a:xfrm>
          <a:prstGeom prst="rect">
            <a:avLst/>
          </a:prstGeom>
          <a:noFill/>
          <a:ln w="12700">
            <a:noFill/>
            <a:miter lim="800000"/>
            <a:headEnd type="none" w="med" len="med"/>
            <a:tailEnd type="none" w="med" len="med"/>
          </a:ln>
        </p:spPr>
        <p:txBody>
          <a:bodyPr wrap="none" lIns="0" tIns="0" rIns="0" bIns="0" anchor="ctr">
            <a:spAutoFit/>
          </a:bodyPr>
          <a:lstStyle/>
          <a:p>
            <a:pPr algn="l"/>
            <a:r>
              <a:rPr lang="en-US" sz="2000" dirty="0">
                <a:ea typeface="Gill Sans" charset="0"/>
                <a:cs typeface="Gill Sans" charset="0"/>
              </a:rPr>
              <a:t>NLO </a:t>
            </a:r>
            <a:r>
              <a:rPr lang="en-US" sz="2000" dirty="0" err="1">
                <a:ea typeface="Gill Sans" charset="0"/>
                <a:cs typeface="Gill Sans" charset="0"/>
              </a:rPr>
              <a:t>Vogelsang</a:t>
            </a:r>
            <a:endParaRPr lang="en-US" sz="2000" dirty="0">
              <a:ea typeface="Gill Sans" charset="0"/>
              <a:cs typeface="Gill Sans" charset="0"/>
            </a:endParaRPr>
          </a:p>
        </p:txBody>
      </p:sp>
      <p:sp>
        <p:nvSpPr>
          <p:cNvPr id="22" name="Line 11"/>
          <p:cNvSpPr>
            <a:spLocks noChangeShapeType="1"/>
          </p:cNvSpPr>
          <p:nvPr/>
        </p:nvSpPr>
        <p:spPr bwMode="auto">
          <a:xfrm>
            <a:off x="1830977" y="2346722"/>
            <a:ext cx="737816" cy="0"/>
          </a:xfrm>
          <a:prstGeom prst="line">
            <a:avLst/>
          </a:prstGeom>
          <a:noFill/>
          <a:ln w="38100">
            <a:solidFill>
              <a:srgbClr val="D90B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64291" tIns="32146" rIns="64291" bIns="32146"/>
          <a:lstStyle/>
          <a:p>
            <a:endParaRPr lang="en-US"/>
          </a:p>
        </p:txBody>
      </p:sp>
      <p:sp>
        <p:nvSpPr>
          <p:cNvPr id="18" name="TextBox 17"/>
          <p:cNvSpPr txBox="1"/>
          <p:nvPr/>
        </p:nvSpPr>
        <p:spPr>
          <a:xfrm rot="16200000">
            <a:off x="-92470" y="3200400"/>
            <a:ext cx="69923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/>
              <a:t>yield</a:t>
            </a:r>
            <a:endParaRPr lang="en-US" sz="2000" b="1" dirty="0"/>
          </a:p>
        </p:txBody>
      </p:sp>
      <p:pic>
        <p:nvPicPr>
          <p:cNvPr id="23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81400" y="3810000"/>
            <a:ext cx="836908" cy="270216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</p:pic>
      <p:sp>
        <p:nvSpPr>
          <p:cNvPr id="25" name="TextBox 24"/>
          <p:cNvSpPr txBox="1"/>
          <p:nvPr/>
        </p:nvSpPr>
        <p:spPr>
          <a:xfrm>
            <a:off x="1219200" y="5421868"/>
            <a:ext cx="2514600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PRL 104, 132301 (2010)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28600"/>
            <a:ext cx="8001000" cy="990600"/>
          </a:xfrm>
        </p:spPr>
        <p:txBody>
          <a:bodyPr>
            <a:normAutofit/>
          </a:bodyPr>
          <a:lstStyle/>
          <a:p>
            <a:r>
              <a:rPr lang="en-US" dirty="0" smtClean="0"/>
              <a:t>Critical </a:t>
            </a:r>
            <a:r>
              <a:rPr lang="en-US" i="1" dirty="0" err="1" smtClean="0"/>
              <a:t>d</a:t>
            </a:r>
            <a:r>
              <a:rPr lang="en-US" dirty="0" err="1" smtClean="0"/>
              <a:t>+Au</a:t>
            </a:r>
            <a:r>
              <a:rPr lang="en-US" dirty="0" smtClean="0"/>
              <a:t> Check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0" lang="en-US" smtClean="0"/>
              <a:t>Stefan Bathe for PHENIX, QM2011</a:t>
            </a:r>
            <a:endParaRPr kumimoji="0"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F0C94032-CD4C-4C25-B0C2-CEC720522D92}" type="slidenum">
              <a:rPr kumimoji="0" lang="en-US" smtClean="0"/>
              <a:pPr/>
              <a:t>8</a:t>
            </a:fld>
            <a:endParaRPr kumimoji="0" lang="en-US" dirty="0">
              <a:solidFill>
                <a:srgbClr val="FFFFFF"/>
              </a:solidFill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sz="quarter" idx="1"/>
          </p:nvPr>
        </p:nvSpPr>
        <p:spPr>
          <a:xfrm>
            <a:off x="4572000" y="2667000"/>
            <a:ext cx="4343400" cy="2057400"/>
          </a:xfrm>
        </p:spPr>
        <p:txBody>
          <a:bodyPr>
            <a:normAutofit/>
          </a:bodyPr>
          <a:lstStyle/>
          <a:p>
            <a:r>
              <a:rPr lang="en-US" dirty="0" smtClean="0"/>
              <a:t>New:</a:t>
            </a:r>
          </a:p>
          <a:p>
            <a:pPr lvl="1"/>
            <a:r>
              <a:rPr lang="en-US" dirty="0" smtClean="0"/>
              <a:t>no </a:t>
            </a:r>
            <a:r>
              <a:rPr lang="en-US" dirty="0" smtClean="0"/>
              <a:t>exponential excess in </a:t>
            </a:r>
            <a:r>
              <a:rPr lang="en-US" i="1" dirty="0" err="1" smtClean="0"/>
              <a:t>d</a:t>
            </a:r>
            <a:r>
              <a:rPr lang="en-US" dirty="0" err="1" smtClean="0"/>
              <a:t>+Au</a:t>
            </a:r>
            <a:endParaRPr lang="en-US" dirty="0" smtClean="0"/>
          </a:p>
        </p:txBody>
      </p:sp>
      <p:pic>
        <p:nvPicPr>
          <p:cNvPr id="8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95600" y="3352800"/>
            <a:ext cx="836908" cy="270216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</p:pic>
      <p:pic>
        <p:nvPicPr>
          <p:cNvPr id="10" name="Picture 9" descr="prel_photon_comp_mb.gif"/>
          <p:cNvPicPr>
            <a:picLocks noChangeAspect="1"/>
          </p:cNvPicPr>
          <p:nvPr/>
        </p:nvPicPr>
        <p:blipFill>
          <a:blip r:embed="rId3" cstate="print"/>
          <a:srcRect l="1772" t="8289" r="7834"/>
          <a:stretch>
            <a:fillRect/>
          </a:stretch>
        </p:blipFill>
        <p:spPr>
          <a:xfrm>
            <a:off x="304800" y="1676400"/>
            <a:ext cx="4056993" cy="4613835"/>
          </a:xfrm>
          <a:prstGeom prst="rect">
            <a:avLst/>
          </a:prstGeom>
        </p:spPr>
      </p:pic>
      <p:pic>
        <p:nvPicPr>
          <p:cNvPr id="12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743200" y="3429000"/>
            <a:ext cx="836908" cy="270216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</p:pic>
      <p:sp>
        <p:nvSpPr>
          <p:cNvPr id="9" name="Rounded Rectangle 8"/>
          <p:cNvSpPr/>
          <p:nvPr/>
        </p:nvSpPr>
        <p:spPr>
          <a:xfrm>
            <a:off x="5715000" y="5181600"/>
            <a:ext cx="2209800" cy="381000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lvl="1" algn="ctr"/>
            <a:endParaRPr lang="en-US" sz="1400" dirty="0" smtClean="0">
              <a:solidFill>
                <a:schemeClr val="tx1"/>
              </a:solidFill>
            </a:endParaRPr>
          </a:p>
          <a:p>
            <a:pPr marL="0" lvl="1" algn="ctr"/>
            <a:r>
              <a:rPr lang="en-US" sz="1400" b="1" dirty="0" smtClean="0">
                <a:solidFill>
                  <a:schemeClr val="tx1"/>
                </a:solidFill>
              </a:rPr>
              <a:t>Poster:  Y. Yamaguchi</a:t>
            </a:r>
            <a:endParaRPr lang="en-US" b="1" dirty="0" smtClean="0">
              <a:solidFill>
                <a:schemeClr val="tx1"/>
              </a:solidFill>
            </a:endParaRPr>
          </a:p>
          <a:p>
            <a:pPr algn="ctr"/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Direct photon </a:t>
            </a:r>
            <a:r>
              <a:rPr lang="en-US" i="1" dirty="0" smtClean="0"/>
              <a:t>v</a:t>
            </a:r>
            <a:r>
              <a:rPr lang="en-US" i="1" baseline="-25000" dirty="0" smtClean="0"/>
              <a:t>2</a:t>
            </a:r>
            <a:r>
              <a:rPr lang="en-US" dirty="0" smtClean="0"/>
              <a:t> further constrains </a:t>
            </a:r>
            <a:r>
              <a:rPr lang="en-US" i="1" dirty="0" smtClean="0"/>
              <a:t>T</a:t>
            </a:r>
            <a:r>
              <a:rPr lang="en-US" i="1" baseline="-25000" dirty="0" smtClean="0"/>
              <a:t>i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0" lang="en-US" smtClean="0"/>
              <a:t>Stefan Bathe for PHENIX, QM2011</a:t>
            </a:r>
            <a:endParaRPr kumimoji="0"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F0C94032-CD4C-4C25-B0C2-CEC720522D92}" type="slidenum">
              <a:rPr kumimoji="0" lang="en-US" smtClean="0"/>
              <a:pPr/>
              <a:t>9</a:t>
            </a:fld>
            <a:endParaRPr kumimoji="0" lang="en-US" dirty="0">
              <a:solidFill>
                <a:srgbClr val="FFFFFF"/>
              </a:solidFill>
            </a:endParaRPr>
          </a:p>
        </p:txBody>
      </p:sp>
      <p:pic>
        <p:nvPicPr>
          <p:cNvPr id="6" name="Picture 1"/>
          <p:cNvPicPr>
            <a:picLocks noChangeAspect="1" noChangeArrowheads="1"/>
          </p:cNvPicPr>
          <p:nvPr/>
        </p:nvPicPr>
        <p:blipFill>
          <a:blip r:embed="rId2" cstate="print"/>
          <a:srcRect t="4255" r="3711"/>
          <a:stretch>
            <a:fillRect/>
          </a:stretch>
        </p:blipFill>
        <p:spPr bwMode="auto">
          <a:xfrm>
            <a:off x="1" y="2032396"/>
            <a:ext cx="5562600" cy="39112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 Box 9"/>
          <p:cNvSpPr txBox="1">
            <a:spLocks noChangeArrowheads="1"/>
          </p:cNvSpPr>
          <p:nvPr/>
        </p:nvSpPr>
        <p:spPr bwMode="auto">
          <a:xfrm>
            <a:off x="304800" y="5715000"/>
            <a:ext cx="2260682" cy="646331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r">
              <a:buFont typeface="Monotype Sorts" charset="2"/>
              <a:buNone/>
            </a:pPr>
            <a:r>
              <a:rPr lang="en-US" sz="1800" b="0" dirty="0" err="1">
                <a:solidFill>
                  <a:schemeClr val="tx1"/>
                </a:solidFill>
              </a:rPr>
              <a:t>Chatterjee</a:t>
            </a:r>
            <a:r>
              <a:rPr lang="en-US" sz="1800" b="0" dirty="0">
                <a:solidFill>
                  <a:schemeClr val="tx1"/>
                </a:solidFill>
              </a:rPr>
              <a:t>, </a:t>
            </a:r>
            <a:r>
              <a:rPr lang="en-US" sz="1800" b="0" dirty="0" err="1" smtClean="0">
                <a:solidFill>
                  <a:schemeClr val="tx1"/>
                </a:solidFill>
              </a:rPr>
              <a:t>Srivastava</a:t>
            </a:r>
            <a:r>
              <a:rPr lang="en-US" sz="1800" b="0" dirty="0" smtClean="0">
                <a:solidFill>
                  <a:schemeClr val="tx1"/>
                </a:solidFill>
              </a:rPr>
              <a:t> </a:t>
            </a:r>
            <a:endParaRPr lang="en-US" sz="1800" b="0" dirty="0">
              <a:solidFill>
                <a:schemeClr val="tx1"/>
              </a:solidFill>
            </a:endParaRPr>
          </a:p>
          <a:p>
            <a:pPr algn="r">
              <a:buFont typeface="Monotype Sorts" charset="2"/>
              <a:buNone/>
            </a:pPr>
            <a:r>
              <a:rPr lang="en-US" sz="1800" b="0" dirty="0" smtClean="0">
                <a:solidFill>
                  <a:schemeClr val="tx1"/>
                </a:solidFill>
              </a:rPr>
              <a:t>PRC79</a:t>
            </a:r>
            <a:r>
              <a:rPr lang="en-US" sz="1800" b="0" dirty="0">
                <a:solidFill>
                  <a:schemeClr val="tx1"/>
                </a:solidFill>
              </a:rPr>
              <a:t>, </a:t>
            </a:r>
            <a:r>
              <a:rPr lang="en-US" sz="1800" b="0" dirty="0" smtClean="0">
                <a:solidFill>
                  <a:schemeClr val="tx1"/>
                </a:solidFill>
              </a:rPr>
              <a:t>021901 (2009)</a:t>
            </a:r>
            <a:endParaRPr lang="en-US" sz="1800" dirty="0">
              <a:solidFill>
                <a:schemeClr val="tx1"/>
              </a:solidFill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2248137" y="1600200"/>
            <a:ext cx="14856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Hydro after </a:t>
            </a:r>
            <a:r>
              <a:rPr lang="en-US" i="1" dirty="0" smtClean="0">
                <a:latin typeface="Symbol" pitchFamily="18" charset="2"/>
              </a:rPr>
              <a:t>t</a:t>
            </a:r>
            <a:r>
              <a:rPr lang="en-US" i="1" baseline="-25000" dirty="0" smtClean="0"/>
              <a:t>0</a:t>
            </a:r>
            <a:endParaRPr lang="en-US" dirty="0"/>
          </a:p>
        </p:txBody>
      </p:sp>
      <p:sp>
        <p:nvSpPr>
          <p:cNvPr id="25" name="Content Placeholder 8"/>
          <p:cNvSpPr>
            <a:spLocks noGrp="1"/>
          </p:cNvSpPr>
          <p:nvPr>
            <p:ph sz="quarter" idx="1"/>
          </p:nvPr>
        </p:nvSpPr>
        <p:spPr>
          <a:xfrm>
            <a:off x="5562600" y="2133600"/>
            <a:ext cx="3581400" cy="1905000"/>
          </a:xfrm>
        </p:spPr>
        <p:txBody>
          <a:bodyPr>
            <a:normAutofit lnSpcReduction="10000"/>
          </a:bodyPr>
          <a:lstStyle/>
          <a:p>
            <a:r>
              <a:rPr lang="en-US" sz="3200" dirty="0" smtClean="0"/>
              <a:t>expected </a:t>
            </a:r>
            <a:r>
              <a:rPr lang="en-US" sz="3200" i="1" dirty="0" smtClean="0"/>
              <a:t>v</a:t>
            </a:r>
            <a:r>
              <a:rPr lang="en-US" sz="3200" i="1" baseline="-25000" dirty="0" smtClean="0"/>
              <a:t>2 </a:t>
            </a:r>
            <a:r>
              <a:rPr lang="en-US" dirty="0" smtClean="0"/>
              <a:t>:</a:t>
            </a:r>
          </a:p>
          <a:p>
            <a:pPr lvl="1"/>
            <a:r>
              <a:rPr lang="en-US" dirty="0" smtClean="0"/>
              <a:t>prompt photons: 0 (time zero)</a:t>
            </a:r>
          </a:p>
          <a:p>
            <a:pPr lvl="1"/>
            <a:r>
              <a:rPr lang="en-US" dirty="0" smtClean="0"/>
              <a:t>thermal photons</a:t>
            </a:r>
            <a:endParaRPr lang="en-US" sz="2800" i="1" baseline="-25000" dirty="0" smtClean="0"/>
          </a:p>
        </p:txBody>
      </p:sp>
      <p:sp>
        <p:nvSpPr>
          <p:cNvPr id="9" name="TextBox 8"/>
          <p:cNvSpPr txBox="1"/>
          <p:nvPr/>
        </p:nvSpPr>
        <p:spPr>
          <a:xfrm>
            <a:off x="5638800" y="5029200"/>
            <a:ext cx="1884555" cy="64633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0" lvl="2" algn="ctr"/>
            <a:r>
              <a:rPr lang="en-US" dirty="0" smtClean="0"/>
              <a:t>small</a:t>
            </a:r>
          </a:p>
          <a:p>
            <a:pPr marL="0" lvl="2" algn="ctr"/>
            <a:r>
              <a:rPr lang="en-US" dirty="0" smtClean="0"/>
              <a:t>(flow not built up)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7607079" y="5029200"/>
            <a:ext cx="1460721" cy="64633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marL="0" lvl="2" algn="ctr"/>
            <a:r>
              <a:rPr lang="en-US" dirty="0" smtClean="0"/>
              <a:t>large</a:t>
            </a:r>
          </a:p>
          <a:p>
            <a:pPr marL="0" lvl="2" algn="ctr"/>
            <a:r>
              <a:rPr lang="en-US" dirty="0" smtClean="0"/>
              <a:t>(like hadrons)</a:t>
            </a:r>
          </a:p>
        </p:txBody>
      </p:sp>
      <p:sp>
        <p:nvSpPr>
          <p:cNvPr id="11" name="Right Arrow 10"/>
          <p:cNvSpPr/>
          <p:nvPr/>
        </p:nvSpPr>
        <p:spPr>
          <a:xfrm rot="3420000">
            <a:off x="7431771" y="4323932"/>
            <a:ext cx="1139268" cy="175697"/>
          </a:xfrm>
          <a:prstGeom prst="rightArrow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ight Arrow 12"/>
          <p:cNvSpPr/>
          <p:nvPr/>
        </p:nvSpPr>
        <p:spPr>
          <a:xfrm rot="18180000" flipH="1">
            <a:off x="6367487" y="4323933"/>
            <a:ext cx="1139268" cy="175697"/>
          </a:xfrm>
          <a:prstGeom prst="rightArrow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6096000" y="4114800"/>
            <a:ext cx="6479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early</a:t>
            </a:r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8227084" y="4114800"/>
            <a:ext cx="5359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late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edian">
  <a:themeElements>
    <a:clrScheme name="Aspect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Median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3562</TotalTime>
  <Words>3310</Words>
  <Application>Microsoft Office PowerPoint</Application>
  <PresentationFormat>On-screen Show (4:3)</PresentationFormat>
  <Paragraphs>851</Paragraphs>
  <Slides>59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59</vt:i4>
      </vt:variant>
    </vt:vector>
  </HeadingPairs>
  <TitlesOfParts>
    <vt:vector size="62" baseType="lpstr">
      <vt:lpstr>Median</vt:lpstr>
      <vt:lpstr>Equation</vt:lpstr>
      <vt:lpstr>Microsoft Equation 3.0</vt:lpstr>
      <vt:lpstr>PHENIX Highlights </vt:lpstr>
      <vt:lpstr>Measuring the Properties of the QGP</vt:lpstr>
      <vt:lpstr>What I will show you today</vt:lpstr>
      <vt:lpstr>Measuring the Properties of the QGP</vt:lpstr>
      <vt:lpstr>Measuring the Properties of the QGP</vt:lpstr>
      <vt:lpstr>Direct Photon Excess in Au+Au</vt:lpstr>
      <vt:lpstr>Direct Photon Excess in Au+Au</vt:lpstr>
      <vt:lpstr>Critical d+Au Check</vt:lpstr>
      <vt:lpstr>Direct photon v2 further constrains Ti</vt:lpstr>
      <vt:lpstr>Direct Photon v2</vt:lpstr>
      <vt:lpstr>Direct Photon v2</vt:lpstr>
      <vt:lpstr>Direct Photon v2</vt:lpstr>
      <vt:lpstr>Theory Comparison:  Direct Photon v2</vt:lpstr>
      <vt:lpstr>Measuring the Properties of the QGP</vt:lpstr>
      <vt:lpstr>Measuring the Properties of the QGP</vt:lpstr>
      <vt:lpstr>Cold Nuclear Matter Effects</vt:lpstr>
      <vt:lpstr>J/y in d+Au:  Shadowing non-linear</vt:lpstr>
      <vt:lpstr>Reconstructed Jets in d+Au</vt:lpstr>
      <vt:lpstr>Reconstructed Jets in d+Au</vt:lpstr>
      <vt:lpstr>Forward di-hadron correlations</vt:lpstr>
      <vt:lpstr>Initial state low-x gluon suppression</vt:lpstr>
      <vt:lpstr>Initial state low-x gluon suppression</vt:lpstr>
      <vt:lpstr>Measuring the Properties of the QGP</vt:lpstr>
      <vt:lpstr>Measuring the Properties of the QGP</vt:lpstr>
      <vt:lpstr>Initial State determines flow strength</vt:lpstr>
      <vt:lpstr>v3  has fluctuations origin</vt:lpstr>
      <vt:lpstr>v3 disentangles initial state and /s</vt:lpstr>
      <vt:lpstr>v3 disentangles initial state and /s</vt:lpstr>
      <vt:lpstr>v3 disentangles initial state and /s</vt:lpstr>
      <vt:lpstr>v3 explains double-hump</vt:lpstr>
      <vt:lpstr>v3 explains double-hump</vt:lpstr>
      <vt:lpstr>Measuring the Properties of the QGP</vt:lpstr>
      <vt:lpstr>Measuring the Properties of the QGP</vt:lpstr>
      <vt:lpstr>Path-length dependence of E loss</vt:lpstr>
      <vt:lpstr>Path-length dependence of E loss</vt:lpstr>
      <vt:lpstr>Path-length dependence of E loss</vt:lpstr>
      <vt:lpstr>Path-length dependence of E loss</vt:lpstr>
      <vt:lpstr>g-h:  fragmentation function in Au+Au</vt:lpstr>
      <vt:lpstr>Measuring the Properties of the QGP</vt:lpstr>
      <vt:lpstr>Measuring the Properties of the QGP</vt:lpstr>
      <vt:lpstr>v2, v3, v4 independence of sNN (for 39, 62, 200 GeV)</vt:lpstr>
      <vt:lpstr>v2 saturation with sNN</vt:lpstr>
      <vt:lpstr>sNN dependence of energy loss </vt:lpstr>
      <vt:lpstr>Measuring the Properties of the QGP</vt:lpstr>
      <vt:lpstr>Near-Term Future:  Silicon Vertex Detector</vt:lpstr>
      <vt:lpstr>Near-Term Future:  Silicon Vertex Detector</vt:lpstr>
      <vt:lpstr>What I could not cover in this talk</vt:lpstr>
      <vt:lpstr>Conclusions</vt:lpstr>
      <vt:lpstr>Backup</vt:lpstr>
      <vt:lpstr>Jet-p0 comparison d+Au</vt:lpstr>
      <vt:lpstr>Confirmation from d+Au and Cu+Cu</vt:lpstr>
      <vt:lpstr>Inclusive Photon v2</vt:lpstr>
      <vt:lpstr>Direct photon excess Rg</vt:lpstr>
      <vt:lpstr>Correlations at Forward Rapidity</vt:lpstr>
      <vt:lpstr>Direct photon flow calculation</vt:lpstr>
      <vt:lpstr>Ti from hydro </vt:lpstr>
      <vt:lpstr>What is the initial Temperature, Ti?</vt:lpstr>
      <vt:lpstr>Measuring the Properties of the QGP</vt:lpstr>
      <vt:lpstr>Factorizing initial state and viscosity</vt:lpstr>
    </vt:vector>
  </TitlesOfParts>
  <Company>Sony Electronics, Inc.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Sony Customer</dc:creator>
  <cp:lastModifiedBy>Sony Customer</cp:lastModifiedBy>
  <cp:revision>65</cp:revision>
  <dcterms:created xsi:type="dcterms:W3CDTF">2011-05-17T14:23:34Z</dcterms:created>
  <dcterms:modified xsi:type="dcterms:W3CDTF">2011-05-22T23:00:16Z</dcterms:modified>
</cp:coreProperties>
</file>