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9"/>
  </p:notesMasterIdLst>
  <p:sldIdLst>
    <p:sldId id="256" r:id="rId2"/>
    <p:sldId id="314" r:id="rId3"/>
    <p:sldId id="315" r:id="rId4"/>
    <p:sldId id="317" r:id="rId5"/>
    <p:sldId id="313" r:id="rId6"/>
    <p:sldId id="257" r:id="rId7"/>
    <p:sldId id="258" r:id="rId8"/>
    <p:sldId id="270" r:id="rId9"/>
    <p:sldId id="259" r:id="rId10"/>
    <p:sldId id="267" r:id="rId11"/>
    <p:sldId id="268" r:id="rId12"/>
    <p:sldId id="264" r:id="rId13"/>
    <p:sldId id="265" r:id="rId14"/>
    <p:sldId id="266" r:id="rId15"/>
    <p:sldId id="271" r:id="rId16"/>
    <p:sldId id="272" r:id="rId17"/>
    <p:sldId id="288" r:id="rId18"/>
    <p:sldId id="275" r:id="rId19"/>
    <p:sldId id="289" r:id="rId20"/>
    <p:sldId id="290" r:id="rId21"/>
    <p:sldId id="273" r:id="rId22"/>
    <p:sldId id="291" r:id="rId23"/>
    <p:sldId id="274" r:id="rId24"/>
    <p:sldId id="305" r:id="rId25"/>
    <p:sldId id="306" r:id="rId26"/>
    <p:sldId id="292" r:id="rId27"/>
    <p:sldId id="293" r:id="rId28"/>
    <p:sldId id="276" r:id="rId29"/>
    <p:sldId id="294" r:id="rId30"/>
    <p:sldId id="277" r:id="rId31"/>
    <p:sldId id="296" r:id="rId32"/>
    <p:sldId id="295" r:id="rId33"/>
    <p:sldId id="308" r:id="rId34"/>
    <p:sldId id="279" r:id="rId35"/>
    <p:sldId id="280" r:id="rId36"/>
    <p:sldId id="281" r:id="rId37"/>
    <p:sldId id="282" r:id="rId38"/>
    <p:sldId id="285" r:id="rId39"/>
    <p:sldId id="297" r:id="rId40"/>
    <p:sldId id="284" r:id="rId41"/>
    <p:sldId id="309" r:id="rId42"/>
    <p:sldId id="287" r:id="rId43"/>
    <p:sldId id="298" r:id="rId44"/>
    <p:sldId id="310" r:id="rId45"/>
    <p:sldId id="304" r:id="rId46"/>
    <p:sldId id="286" r:id="rId47"/>
    <p:sldId id="30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391"/>
    <a:srgbClr val="FFFFFF"/>
    <a:srgbClr val="FFFFC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wmf"/><Relationship Id="rId1" Type="http://schemas.openxmlformats.org/officeDocument/2006/relationships/image" Target="../media/image20.wmf"/><Relationship Id="rId4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E8308-153C-4DB3-8BA9-B6D5B08636E6}" type="datetimeFigureOut">
              <a:rPr lang="en-US" smtClean="0"/>
              <a:pPr/>
              <a:t>2/4/2009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84887-6B68-4834-A0A4-01099099A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WWND 2009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8D65-A306-4338-826F-6DF4197273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8D65-A306-4338-826F-6DF419727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WWND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3D28D65-A306-4338-826F-6DF419727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D28D65-A306-4338-826F-6DF4197273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3D28D65-A306-4338-826F-6DF4197273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WWND 2009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D28D65-A306-4338-826F-6DF4197273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WWND 2009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D28D65-A306-4338-826F-6DF4197273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D28D65-A306-4338-826F-6DF419727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8D65-A306-4338-826F-6DF419727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D28D65-A306-4338-826F-6DF4197273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WWND 2009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3D28D65-A306-4338-826F-6DF4197273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WWND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D28D65-A306-4338-826F-6DF419727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gif"/><Relationship Id="rId5" Type="http://schemas.openxmlformats.org/officeDocument/2006/relationships/image" Target="../media/image11.gif"/><Relationship Id="rId4" Type="http://schemas.openxmlformats.org/officeDocument/2006/relationships/image" Target="../media/image8.png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gif"/><Relationship Id="rId5" Type="http://schemas.openxmlformats.org/officeDocument/2006/relationships/image" Target="../media/image11.gif"/><Relationship Id="rId4" Type="http://schemas.openxmlformats.org/officeDocument/2006/relationships/image" Target="../media/image8.png"/><Relationship Id="rId9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1.gif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373" y="4038600"/>
            <a:ext cx="7122827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Enhanced </a:t>
            </a:r>
            <a:br>
              <a:rPr lang="en-US" dirty="0" smtClean="0"/>
            </a:br>
            <a:r>
              <a:rPr lang="en-US" dirty="0" smtClean="0"/>
              <a:t>Direct Photon Production in 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in PHENIX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Stefan Bathe for PHENIX, WWND 2009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156" y="6236070"/>
            <a:ext cx="1025696" cy="35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814381" y="1725717"/>
            <a:ext cx="2843212" cy="1798638"/>
            <a:chOff x="2783" y="1946"/>
            <a:chExt cx="1791" cy="1133"/>
          </a:xfrm>
        </p:grpSpPr>
        <p:sp>
          <p:nvSpPr>
            <p:cNvPr id="32" name="Rectangle 49"/>
            <p:cNvSpPr>
              <a:spLocks noChangeArrowheads="1"/>
            </p:cNvSpPr>
            <p:nvPr/>
          </p:nvSpPr>
          <p:spPr bwMode="auto">
            <a:xfrm>
              <a:off x="2808" y="1946"/>
              <a:ext cx="1766" cy="1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5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06" y="2394"/>
              <a:ext cx="644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Text Box 51"/>
            <p:cNvSpPr txBox="1">
              <a:spLocks noChangeArrowheads="1"/>
            </p:cNvSpPr>
            <p:nvPr/>
          </p:nvSpPr>
          <p:spPr bwMode="auto">
            <a:xfrm>
              <a:off x="2783" y="2019"/>
              <a:ext cx="67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FF6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Compton</a:t>
              </a:r>
            </a:p>
          </p:txBody>
        </p:sp>
        <p:sp>
          <p:nvSpPr>
            <p:cNvPr id="35" name="Text Box 52"/>
            <p:cNvSpPr txBox="1">
              <a:spLocks noChangeArrowheads="1"/>
            </p:cNvSpPr>
            <p:nvPr/>
          </p:nvSpPr>
          <p:spPr bwMode="auto">
            <a:xfrm>
              <a:off x="3108" y="2261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36" name="Text Box 53"/>
            <p:cNvSpPr txBox="1">
              <a:spLocks noChangeArrowheads="1"/>
            </p:cNvSpPr>
            <p:nvPr/>
          </p:nvSpPr>
          <p:spPr bwMode="auto">
            <a:xfrm>
              <a:off x="3967" y="2184"/>
              <a:ext cx="195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Symbol" pitchFamily="18" charset="2"/>
                </a:rPr>
                <a:t>g</a:t>
              </a:r>
              <a:endParaRPr kumimoji="0" lang="en-US" sz="2400" b="1" i="0" u="none" strike="noStrike" kern="0" cap="none" spc="0" normalizeH="0" baseline="3000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  <p:sp>
          <p:nvSpPr>
            <p:cNvPr id="37" name="Text Box 54"/>
            <p:cNvSpPr txBox="1">
              <a:spLocks noChangeArrowheads="1"/>
            </p:cNvSpPr>
            <p:nvPr/>
          </p:nvSpPr>
          <p:spPr bwMode="auto">
            <a:xfrm>
              <a:off x="3114" y="2805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</a:rPr>
                <a:t>g</a:t>
              </a:r>
            </a:p>
          </p:txBody>
        </p:sp>
        <p:sp>
          <p:nvSpPr>
            <p:cNvPr id="38" name="Text Box 55"/>
            <p:cNvSpPr txBox="1">
              <a:spLocks noChangeArrowheads="1"/>
            </p:cNvSpPr>
            <p:nvPr/>
          </p:nvSpPr>
          <p:spPr bwMode="auto">
            <a:xfrm>
              <a:off x="3955" y="2829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Conversion Method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4" name="Content Placeholder 53"/>
          <p:cNvSpPr>
            <a:spLocks noGrp="1"/>
          </p:cNvSpPr>
          <p:nvPr>
            <p:ph sz="quarter" idx="1"/>
          </p:nvPr>
        </p:nvSpPr>
        <p:spPr>
          <a:xfrm>
            <a:off x="4601980" y="1506514"/>
            <a:ext cx="4047345" cy="22060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Any source of high-E photons emits virtual photons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>
                <a:latin typeface="Symbol" pitchFamily="18" charset="2"/>
              </a:rPr>
              <a:t>*</a:t>
            </a:r>
          </a:p>
          <a:p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>
                <a:latin typeface="Symbol" pitchFamily="18" charset="2"/>
              </a:rPr>
              <a:t>*  </a:t>
            </a:r>
            <a:r>
              <a:rPr lang="en-US" dirty="0" smtClean="0"/>
              <a:t>convert to low-mass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814381" y="1725717"/>
            <a:ext cx="2843212" cy="1798638"/>
            <a:chOff x="2783" y="1946"/>
            <a:chExt cx="1791" cy="1133"/>
          </a:xfrm>
        </p:grpSpPr>
        <p:sp>
          <p:nvSpPr>
            <p:cNvPr id="32" name="Rectangle 49"/>
            <p:cNvSpPr>
              <a:spLocks noChangeArrowheads="1"/>
            </p:cNvSpPr>
            <p:nvPr/>
          </p:nvSpPr>
          <p:spPr bwMode="auto">
            <a:xfrm>
              <a:off x="2808" y="1946"/>
              <a:ext cx="1766" cy="1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5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06" y="2394"/>
              <a:ext cx="644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Text Box 51"/>
            <p:cNvSpPr txBox="1">
              <a:spLocks noChangeArrowheads="1"/>
            </p:cNvSpPr>
            <p:nvPr/>
          </p:nvSpPr>
          <p:spPr bwMode="auto">
            <a:xfrm>
              <a:off x="2783" y="2019"/>
              <a:ext cx="67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FF6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Compton</a:t>
              </a:r>
            </a:p>
          </p:txBody>
        </p:sp>
        <p:sp>
          <p:nvSpPr>
            <p:cNvPr id="35" name="Text Box 52"/>
            <p:cNvSpPr txBox="1">
              <a:spLocks noChangeArrowheads="1"/>
            </p:cNvSpPr>
            <p:nvPr/>
          </p:nvSpPr>
          <p:spPr bwMode="auto">
            <a:xfrm>
              <a:off x="3108" y="2261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36" name="Text Box 53"/>
            <p:cNvSpPr txBox="1">
              <a:spLocks noChangeArrowheads="1"/>
            </p:cNvSpPr>
            <p:nvPr/>
          </p:nvSpPr>
          <p:spPr bwMode="auto">
            <a:xfrm>
              <a:off x="3967" y="2184"/>
              <a:ext cx="195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Symbol" pitchFamily="18" charset="2"/>
                </a:rPr>
                <a:t>g</a:t>
              </a:r>
              <a:endParaRPr kumimoji="0" lang="en-US" sz="2400" b="1" i="0" u="none" strike="noStrike" kern="0" cap="none" spc="0" normalizeH="0" baseline="3000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  <p:sp>
          <p:nvSpPr>
            <p:cNvPr id="37" name="Text Box 54"/>
            <p:cNvSpPr txBox="1">
              <a:spLocks noChangeArrowheads="1"/>
            </p:cNvSpPr>
            <p:nvPr/>
          </p:nvSpPr>
          <p:spPr bwMode="auto">
            <a:xfrm>
              <a:off x="3114" y="2805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</a:rPr>
                <a:t>g</a:t>
              </a:r>
            </a:p>
          </p:txBody>
        </p:sp>
        <p:sp>
          <p:nvSpPr>
            <p:cNvPr id="38" name="Text Box 55"/>
            <p:cNvSpPr txBox="1">
              <a:spLocks noChangeArrowheads="1"/>
            </p:cNvSpPr>
            <p:nvPr/>
          </p:nvSpPr>
          <p:spPr bwMode="auto">
            <a:xfrm>
              <a:off x="3955" y="2829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Conversion Method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4" name="Content Placeholder 53"/>
          <p:cNvSpPr>
            <a:spLocks noGrp="1"/>
          </p:cNvSpPr>
          <p:nvPr>
            <p:ph sz="quarter" idx="1"/>
          </p:nvPr>
        </p:nvSpPr>
        <p:spPr>
          <a:xfrm>
            <a:off x="4601980" y="1506514"/>
            <a:ext cx="4047345" cy="22060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Any source of high-E photons emits virtual photons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>
                <a:latin typeface="Symbol" pitchFamily="18" charset="2"/>
              </a:rPr>
              <a:t>*</a:t>
            </a:r>
          </a:p>
          <a:p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>
                <a:latin typeface="Symbol" pitchFamily="18" charset="2"/>
              </a:rPr>
              <a:t>*  </a:t>
            </a:r>
            <a:r>
              <a:rPr lang="en-US" dirty="0" smtClean="0"/>
              <a:t>convert to low-mass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814381" y="1687617"/>
            <a:ext cx="2881312" cy="1836738"/>
            <a:chOff x="2686" y="394"/>
            <a:chExt cx="1815" cy="1157"/>
          </a:xfrm>
        </p:grpSpPr>
        <p:sp>
          <p:nvSpPr>
            <p:cNvPr id="16" name="Rectangle 57"/>
            <p:cNvSpPr>
              <a:spLocks noChangeArrowheads="1"/>
            </p:cNvSpPr>
            <p:nvPr/>
          </p:nvSpPr>
          <p:spPr bwMode="auto">
            <a:xfrm>
              <a:off x="2711" y="418"/>
              <a:ext cx="1766" cy="1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Picture 5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9" y="866"/>
              <a:ext cx="644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 Box 59"/>
            <p:cNvSpPr txBox="1">
              <a:spLocks noChangeArrowheads="1"/>
            </p:cNvSpPr>
            <p:nvPr/>
          </p:nvSpPr>
          <p:spPr bwMode="auto">
            <a:xfrm>
              <a:off x="2686" y="491"/>
              <a:ext cx="67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FF6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Compton</a:t>
              </a:r>
            </a:p>
          </p:txBody>
        </p:sp>
        <p:sp>
          <p:nvSpPr>
            <p:cNvPr id="19" name="Text Box 60"/>
            <p:cNvSpPr txBox="1">
              <a:spLocks noChangeArrowheads="1"/>
            </p:cNvSpPr>
            <p:nvPr/>
          </p:nvSpPr>
          <p:spPr bwMode="auto">
            <a:xfrm>
              <a:off x="3011" y="733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20" name="Text Box 61"/>
            <p:cNvSpPr txBox="1">
              <a:spLocks noChangeArrowheads="1"/>
            </p:cNvSpPr>
            <p:nvPr/>
          </p:nvSpPr>
          <p:spPr bwMode="auto">
            <a:xfrm>
              <a:off x="3492" y="636"/>
              <a:ext cx="259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Symbol" pitchFamily="18" charset="2"/>
                </a:rPr>
                <a:t>g</a:t>
              </a:r>
              <a:r>
                <a:rPr kumimoji="0" lang="en-US" sz="24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Symbol" pitchFamily="18" charset="2"/>
                </a:rPr>
                <a:t>*</a:t>
              </a:r>
            </a:p>
          </p:txBody>
        </p:sp>
        <p:sp>
          <p:nvSpPr>
            <p:cNvPr id="21" name="Text Box 62"/>
            <p:cNvSpPr txBox="1">
              <a:spLocks noChangeArrowheads="1"/>
            </p:cNvSpPr>
            <p:nvPr/>
          </p:nvSpPr>
          <p:spPr bwMode="auto">
            <a:xfrm>
              <a:off x="3017" y="1277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</a:rPr>
                <a:t>g</a:t>
              </a:r>
            </a:p>
          </p:txBody>
        </p: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3858" y="1301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23" name="Line 64"/>
            <p:cNvSpPr>
              <a:spLocks noChangeShapeType="1"/>
            </p:cNvSpPr>
            <p:nvPr/>
          </p:nvSpPr>
          <p:spPr bwMode="auto">
            <a:xfrm flipV="1">
              <a:off x="3848" y="612"/>
              <a:ext cx="266" cy="2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65"/>
            <p:cNvSpPr>
              <a:spLocks noChangeShapeType="1"/>
            </p:cNvSpPr>
            <p:nvPr/>
          </p:nvSpPr>
          <p:spPr bwMode="auto">
            <a:xfrm flipV="1">
              <a:off x="3848" y="757"/>
              <a:ext cx="387" cy="1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66"/>
            <p:cNvSpPr txBox="1">
              <a:spLocks noChangeArrowheads="1"/>
            </p:cNvSpPr>
            <p:nvPr/>
          </p:nvSpPr>
          <p:spPr bwMode="auto">
            <a:xfrm>
              <a:off x="4112" y="394"/>
              <a:ext cx="26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</a:t>
              </a:r>
              <a:r>
                <a:rPr kumimoji="0" lang="en-US" sz="18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26" name="Text Box 67"/>
            <p:cNvSpPr txBox="1">
              <a:spLocks noChangeArrowheads="1"/>
            </p:cNvSpPr>
            <p:nvPr/>
          </p:nvSpPr>
          <p:spPr bwMode="auto">
            <a:xfrm>
              <a:off x="4233" y="587"/>
              <a:ext cx="26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</a:t>
              </a:r>
              <a:r>
                <a:rPr kumimoji="0" lang="en-US" sz="18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814381" y="1725717"/>
            <a:ext cx="2843212" cy="1798638"/>
            <a:chOff x="2783" y="1946"/>
            <a:chExt cx="1791" cy="1133"/>
          </a:xfrm>
        </p:grpSpPr>
        <p:sp>
          <p:nvSpPr>
            <p:cNvPr id="32" name="Rectangle 49"/>
            <p:cNvSpPr>
              <a:spLocks noChangeArrowheads="1"/>
            </p:cNvSpPr>
            <p:nvPr/>
          </p:nvSpPr>
          <p:spPr bwMode="auto">
            <a:xfrm>
              <a:off x="2808" y="1946"/>
              <a:ext cx="1766" cy="1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6" y="2394"/>
              <a:ext cx="644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Text Box 51"/>
            <p:cNvSpPr txBox="1">
              <a:spLocks noChangeArrowheads="1"/>
            </p:cNvSpPr>
            <p:nvPr/>
          </p:nvSpPr>
          <p:spPr bwMode="auto">
            <a:xfrm>
              <a:off x="2783" y="2019"/>
              <a:ext cx="67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FF6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Compton</a:t>
              </a:r>
            </a:p>
          </p:txBody>
        </p:sp>
        <p:sp>
          <p:nvSpPr>
            <p:cNvPr id="35" name="Text Box 52"/>
            <p:cNvSpPr txBox="1">
              <a:spLocks noChangeArrowheads="1"/>
            </p:cNvSpPr>
            <p:nvPr/>
          </p:nvSpPr>
          <p:spPr bwMode="auto">
            <a:xfrm>
              <a:off x="3108" y="2261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36" name="Text Box 53"/>
            <p:cNvSpPr txBox="1">
              <a:spLocks noChangeArrowheads="1"/>
            </p:cNvSpPr>
            <p:nvPr/>
          </p:nvSpPr>
          <p:spPr bwMode="auto">
            <a:xfrm>
              <a:off x="3967" y="2184"/>
              <a:ext cx="195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Symbol" pitchFamily="18" charset="2"/>
                </a:rPr>
                <a:t>g</a:t>
              </a:r>
              <a:endParaRPr kumimoji="0" lang="en-US" sz="2400" b="1" i="0" u="none" strike="noStrike" kern="0" cap="none" spc="0" normalizeH="0" baseline="3000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  <p:sp>
          <p:nvSpPr>
            <p:cNvPr id="37" name="Text Box 54"/>
            <p:cNvSpPr txBox="1">
              <a:spLocks noChangeArrowheads="1"/>
            </p:cNvSpPr>
            <p:nvPr/>
          </p:nvSpPr>
          <p:spPr bwMode="auto">
            <a:xfrm>
              <a:off x="3114" y="2805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</a:rPr>
                <a:t>g</a:t>
              </a:r>
            </a:p>
          </p:txBody>
        </p:sp>
        <p:sp>
          <p:nvSpPr>
            <p:cNvPr id="38" name="Text Box 55"/>
            <p:cNvSpPr txBox="1">
              <a:spLocks noChangeArrowheads="1"/>
            </p:cNvSpPr>
            <p:nvPr/>
          </p:nvSpPr>
          <p:spPr bwMode="auto">
            <a:xfrm>
              <a:off x="3955" y="2829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814381" y="1687617"/>
            <a:ext cx="2881312" cy="1836738"/>
            <a:chOff x="2686" y="394"/>
            <a:chExt cx="1815" cy="1157"/>
          </a:xfrm>
        </p:grpSpPr>
        <p:sp>
          <p:nvSpPr>
            <p:cNvPr id="20" name="Rectangle 57"/>
            <p:cNvSpPr>
              <a:spLocks noChangeArrowheads="1"/>
            </p:cNvSpPr>
            <p:nvPr/>
          </p:nvSpPr>
          <p:spPr bwMode="auto">
            <a:xfrm>
              <a:off x="2711" y="418"/>
              <a:ext cx="1766" cy="1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9" y="866"/>
              <a:ext cx="644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 Box 59"/>
            <p:cNvSpPr txBox="1">
              <a:spLocks noChangeArrowheads="1"/>
            </p:cNvSpPr>
            <p:nvPr/>
          </p:nvSpPr>
          <p:spPr bwMode="auto">
            <a:xfrm>
              <a:off x="2686" y="491"/>
              <a:ext cx="67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FF6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Compton</a:t>
              </a:r>
            </a:p>
          </p:txBody>
        </p:sp>
        <p:sp>
          <p:nvSpPr>
            <p:cNvPr id="23" name="Text Box 60"/>
            <p:cNvSpPr txBox="1">
              <a:spLocks noChangeArrowheads="1"/>
            </p:cNvSpPr>
            <p:nvPr/>
          </p:nvSpPr>
          <p:spPr bwMode="auto">
            <a:xfrm>
              <a:off x="3011" y="733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24" name="Text Box 61"/>
            <p:cNvSpPr txBox="1">
              <a:spLocks noChangeArrowheads="1"/>
            </p:cNvSpPr>
            <p:nvPr/>
          </p:nvSpPr>
          <p:spPr bwMode="auto">
            <a:xfrm>
              <a:off x="3492" y="636"/>
              <a:ext cx="259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Symbol" pitchFamily="18" charset="2"/>
                </a:rPr>
                <a:t>g</a:t>
              </a:r>
              <a:r>
                <a:rPr kumimoji="0" lang="en-US" sz="24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Symbol" pitchFamily="18" charset="2"/>
                </a:rPr>
                <a:t>*</a:t>
              </a:r>
            </a:p>
          </p:txBody>
        </p:sp>
        <p:sp>
          <p:nvSpPr>
            <p:cNvPr id="25" name="Text Box 62"/>
            <p:cNvSpPr txBox="1">
              <a:spLocks noChangeArrowheads="1"/>
            </p:cNvSpPr>
            <p:nvPr/>
          </p:nvSpPr>
          <p:spPr bwMode="auto">
            <a:xfrm>
              <a:off x="3017" y="1277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</a:rPr>
                <a:t>g</a:t>
              </a:r>
            </a:p>
          </p:txBody>
        </p:sp>
        <p:sp>
          <p:nvSpPr>
            <p:cNvPr id="26" name="Text Box 63"/>
            <p:cNvSpPr txBox="1">
              <a:spLocks noChangeArrowheads="1"/>
            </p:cNvSpPr>
            <p:nvPr/>
          </p:nvSpPr>
          <p:spPr bwMode="auto">
            <a:xfrm>
              <a:off x="3858" y="1301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27" name="Line 64"/>
            <p:cNvSpPr>
              <a:spLocks noChangeShapeType="1"/>
            </p:cNvSpPr>
            <p:nvPr/>
          </p:nvSpPr>
          <p:spPr bwMode="auto">
            <a:xfrm flipV="1">
              <a:off x="3848" y="612"/>
              <a:ext cx="266" cy="2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Line 65"/>
            <p:cNvSpPr>
              <a:spLocks noChangeShapeType="1"/>
            </p:cNvSpPr>
            <p:nvPr/>
          </p:nvSpPr>
          <p:spPr bwMode="auto">
            <a:xfrm flipV="1">
              <a:off x="3848" y="757"/>
              <a:ext cx="387" cy="1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 Box 66"/>
            <p:cNvSpPr txBox="1">
              <a:spLocks noChangeArrowheads="1"/>
            </p:cNvSpPr>
            <p:nvPr/>
          </p:nvSpPr>
          <p:spPr bwMode="auto">
            <a:xfrm>
              <a:off x="4112" y="394"/>
              <a:ext cx="26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</a:t>
              </a:r>
              <a:r>
                <a:rPr kumimoji="0" lang="en-US" sz="18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30" name="Text Box 67"/>
            <p:cNvSpPr txBox="1">
              <a:spLocks noChangeArrowheads="1"/>
            </p:cNvSpPr>
            <p:nvPr/>
          </p:nvSpPr>
          <p:spPr bwMode="auto">
            <a:xfrm>
              <a:off x="4233" y="587"/>
              <a:ext cx="26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</a:t>
              </a:r>
              <a:r>
                <a:rPr kumimoji="0" lang="en-US" sz="18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</a:t>
              </a:r>
            </a:p>
          </p:txBody>
        </p:sp>
      </p:grpSp>
      <p:pic>
        <p:nvPicPr>
          <p:cNvPr id="52" name="Content Placeholder 6" descr="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30" y="3642611"/>
            <a:ext cx="4422849" cy="2973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Conversion Method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6626" name="Content Placeholder 12"/>
          <p:cNvGraphicFramePr>
            <a:graphicFrameLocks noChangeAspect="1"/>
          </p:cNvGraphicFramePr>
          <p:nvPr/>
        </p:nvGraphicFramePr>
        <p:xfrm>
          <a:off x="4871858" y="3544582"/>
          <a:ext cx="3741120" cy="675155"/>
        </p:xfrm>
        <a:graphic>
          <a:graphicData uri="http://schemas.openxmlformats.org/presentationml/2006/ole">
            <p:oleObj spid="_x0000_s28674" name="Equation" r:id="rId6" imgW="2603160" imgH="469800" progId="Equation.3">
              <p:embed/>
            </p:oleObj>
          </a:graphicData>
        </a:graphic>
      </p:graphicFrame>
      <p:sp>
        <p:nvSpPr>
          <p:cNvPr id="54" name="Content Placeholder 53"/>
          <p:cNvSpPr>
            <a:spLocks noGrp="1"/>
          </p:cNvSpPr>
          <p:nvPr>
            <p:ph sz="quarter" idx="1"/>
          </p:nvPr>
        </p:nvSpPr>
        <p:spPr>
          <a:xfrm>
            <a:off x="4601980" y="1506514"/>
            <a:ext cx="4047345" cy="22060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Any source of high-E photons emits virtual photons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>
                <a:latin typeface="Symbol" pitchFamily="18" charset="2"/>
              </a:rPr>
              <a:t>*</a:t>
            </a:r>
          </a:p>
          <a:p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>
                <a:latin typeface="Symbol" pitchFamily="18" charset="2"/>
              </a:rPr>
              <a:t>*  </a:t>
            </a:r>
            <a:r>
              <a:rPr lang="en-US" dirty="0" smtClean="0"/>
              <a:t>convert to low-mass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864100" y="4364038"/>
          <a:ext cx="1819275" cy="309562"/>
        </p:xfrm>
        <a:graphic>
          <a:graphicData uri="http://schemas.openxmlformats.org/presentationml/2006/ole">
            <p:oleObj spid="_x0000_s28677" name="Equation" r:id="rId7" imgW="1193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814381" y="1725717"/>
            <a:ext cx="2843212" cy="1798638"/>
            <a:chOff x="2783" y="1946"/>
            <a:chExt cx="1791" cy="1133"/>
          </a:xfrm>
        </p:grpSpPr>
        <p:sp>
          <p:nvSpPr>
            <p:cNvPr id="32" name="Rectangle 49"/>
            <p:cNvSpPr>
              <a:spLocks noChangeArrowheads="1"/>
            </p:cNvSpPr>
            <p:nvPr/>
          </p:nvSpPr>
          <p:spPr bwMode="auto">
            <a:xfrm>
              <a:off x="2808" y="1946"/>
              <a:ext cx="1766" cy="1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6" y="2394"/>
              <a:ext cx="644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Text Box 51"/>
            <p:cNvSpPr txBox="1">
              <a:spLocks noChangeArrowheads="1"/>
            </p:cNvSpPr>
            <p:nvPr/>
          </p:nvSpPr>
          <p:spPr bwMode="auto">
            <a:xfrm>
              <a:off x="2783" y="2019"/>
              <a:ext cx="67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FF6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Compton</a:t>
              </a:r>
            </a:p>
          </p:txBody>
        </p:sp>
        <p:sp>
          <p:nvSpPr>
            <p:cNvPr id="35" name="Text Box 52"/>
            <p:cNvSpPr txBox="1">
              <a:spLocks noChangeArrowheads="1"/>
            </p:cNvSpPr>
            <p:nvPr/>
          </p:nvSpPr>
          <p:spPr bwMode="auto">
            <a:xfrm>
              <a:off x="3108" y="2261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36" name="Text Box 53"/>
            <p:cNvSpPr txBox="1">
              <a:spLocks noChangeArrowheads="1"/>
            </p:cNvSpPr>
            <p:nvPr/>
          </p:nvSpPr>
          <p:spPr bwMode="auto">
            <a:xfrm>
              <a:off x="3967" y="2184"/>
              <a:ext cx="195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Symbol" pitchFamily="18" charset="2"/>
                </a:rPr>
                <a:t>g</a:t>
              </a:r>
              <a:endParaRPr kumimoji="0" lang="en-US" sz="2400" b="1" i="0" u="none" strike="noStrike" kern="0" cap="none" spc="0" normalizeH="0" baseline="3000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  <p:sp>
          <p:nvSpPr>
            <p:cNvPr id="37" name="Text Box 54"/>
            <p:cNvSpPr txBox="1">
              <a:spLocks noChangeArrowheads="1"/>
            </p:cNvSpPr>
            <p:nvPr/>
          </p:nvSpPr>
          <p:spPr bwMode="auto">
            <a:xfrm>
              <a:off x="3114" y="2805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</a:rPr>
                <a:t>g</a:t>
              </a:r>
            </a:p>
          </p:txBody>
        </p:sp>
        <p:sp>
          <p:nvSpPr>
            <p:cNvPr id="38" name="Text Box 55"/>
            <p:cNvSpPr txBox="1">
              <a:spLocks noChangeArrowheads="1"/>
            </p:cNvSpPr>
            <p:nvPr/>
          </p:nvSpPr>
          <p:spPr bwMode="auto">
            <a:xfrm>
              <a:off x="3955" y="2829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814381" y="1687617"/>
            <a:ext cx="2881312" cy="1836738"/>
            <a:chOff x="2686" y="394"/>
            <a:chExt cx="1815" cy="1157"/>
          </a:xfrm>
        </p:grpSpPr>
        <p:sp>
          <p:nvSpPr>
            <p:cNvPr id="20" name="Rectangle 57"/>
            <p:cNvSpPr>
              <a:spLocks noChangeArrowheads="1"/>
            </p:cNvSpPr>
            <p:nvPr/>
          </p:nvSpPr>
          <p:spPr bwMode="auto">
            <a:xfrm>
              <a:off x="2711" y="418"/>
              <a:ext cx="1766" cy="1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9" y="866"/>
              <a:ext cx="644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 Box 59"/>
            <p:cNvSpPr txBox="1">
              <a:spLocks noChangeArrowheads="1"/>
            </p:cNvSpPr>
            <p:nvPr/>
          </p:nvSpPr>
          <p:spPr bwMode="auto">
            <a:xfrm>
              <a:off x="2686" y="491"/>
              <a:ext cx="67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FF6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Compton</a:t>
              </a:r>
            </a:p>
          </p:txBody>
        </p:sp>
        <p:sp>
          <p:nvSpPr>
            <p:cNvPr id="23" name="Text Box 60"/>
            <p:cNvSpPr txBox="1">
              <a:spLocks noChangeArrowheads="1"/>
            </p:cNvSpPr>
            <p:nvPr/>
          </p:nvSpPr>
          <p:spPr bwMode="auto">
            <a:xfrm>
              <a:off x="3011" y="733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24" name="Text Box 61"/>
            <p:cNvSpPr txBox="1">
              <a:spLocks noChangeArrowheads="1"/>
            </p:cNvSpPr>
            <p:nvPr/>
          </p:nvSpPr>
          <p:spPr bwMode="auto">
            <a:xfrm>
              <a:off x="3492" y="636"/>
              <a:ext cx="259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Symbol" pitchFamily="18" charset="2"/>
                </a:rPr>
                <a:t>g</a:t>
              </a:r>
              <a:r>
                <a:rPr kumimoji="0" lang="en-US" sz="24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Symbol" pitchFamily="18" charset="2"/>
                </a:rPr>
                <a:t>*</a:t>
              </a:r>
            </a:p>
          </p:txBody>
        </p:sp>
        <p:sp>
          <p:nvSpPr>
            <p:cNvPr id="25" name="Text Box 62"/>
            <p:cNvSpPr txBox="1">
              <a:spLocks noChangeArrowheads="1"/>
            </p:cNvSpPr>
            <p:nvPr/>
          </p:nvSpPr>
          <p:spPr bwMode="auto">
            <a:xfrm>
              <a:off x="3017" y="1277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</a:rPr>
                <a:t>g</a:t>
              </a:r>
            </a:p>
          </p:txBody>
        </p:sp>
        <p:sp>
          <p:nvSpPr>
            <p:cNvPr id="26" name="Text Box 63"/>
            <p:cNvSpPr txBox="1">
              <a:spLocks noChangeArrowheads="1"/>
            </p:cNvSpPr>
            <p:nvPr/>
          </p:nvSpPr>
          <p:spPr bwMode="auto">
            <a:xfrm>
              <a:off x="3858" y="1301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27" name="Line 64"/>
            <p:cNvSpPr>
              <a:spLocks noChangeShapeType="1"/>
            </p:cNvSpPr>
            <p:nvPr/>
          </p:nvSpPr>
          <p:spPr bwMode="auto">
            <a:xfrm flipV="1">
              <a:off x="3848" y="612"/>
              <a:ext cx="266" cy="2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Line 65"/>
            <p:cNvSpPr>
              <a:spLocks noChangeShapeType="1"/>
            </p:cNvSpPr>
            <p:nvPr/>
          </p:nvSpPr>
          <p:spPr bwMode="auto">
            <a:xfrm flipV="1">
              <a:off x="3848" y="757"/>
              <a:ext cx="387" cy="1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 Box 66"/>
            <p:cNvSpPr txBox="1">
              <a:spLocks noChangeArrowheads="1"/>
            </p:cNvSpPr>
            <p:nvPr/>
          </p:nvSpPr>
          <p:spPr bwMode="auto">
            <a:xfrm>
              <a:off x="4112" y="394"/>
              <a:ext cx="26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</a:t>
              </a:r>
              <a:r>
                <a:rPr kumimoji="0" lang="en-US" sz="18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30" name="Text Box 67"/>
            <p:cNvSpPr txBox="1">
              <a:spLocks noChangeArrowheads="1"/>
            </p:cNvSpPr>
            <p:nvPr/>
          </p:nvSpPr>
          <p:spPr bwMode="auto">
            <a:xfrm>
              <a:off x="4233" y="587"/>
              <a:ext cx="26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</a:t>
              </a:r>
              <a:r>
                <a:rPr kumimoji="0" lang="en-US" sz="18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</a:t>
              </a:r>
            </a:p>
          </p:txBody>
        </p:sp>
      </p:grpSp>
      <p:pic>
        <p:nvPicPr>
          <p:cNvPr id="52" name="Content Placeholder 6" descr="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30" y="3642611"/>
            <a:ext cx="4422849" cy="2973986"/>
          </a:xfrm>
          <a:prstGeom prst="rect">
            <a:avLst/>
          </a:prstGeom>
        </p:spPr>
      </p:pic>
      <p:pic>
        <p:nvPicPr>
          <p:cNvPr id="53" name="Picture 52" descr="gp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0" y="3642611"/>
            <a:ext cx="4422849" cy="2973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Conversion Method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6626" name="Content Placeholder 12"/>
          <p:cNvGraphicFramePr>
            <a:graphicFrameLocks noChangeAspect="1"/>
          </p:cNvGraphicFramePr>
          <p:nvPr/>
        </p:nvGraphicFramePr>
        <p:xfrm>
          <a:off x="4871858" y="3544582"/>
          <a:ext cx="3741120" cy="675155"/>
        </p:xfrm>
        <a:graphic>
          <a:graphicData uri="http://schemas.openxmlformats.org/presentationml/2006/ole">
            <p:oleObj spid="_x0000_s30722" name="Equation" r:id="rId7" imgW="2603160" imgH="46980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892040" y="4738061"/>
          <a:ext cx="3216514" cy="681144"/>
        </p:xfrm>
        <a:graphic>
          <a:graphicData uri="http://schemas.openxmlformats.org/presentationml/2006/ole">
            <p:oleObj spid="_x0000_s30723" name="Equation" r:id="rId8" imgW="2158920" imgH="457200" progId="Equation.3">
              <p:embed/>
            </p:oleObj>
          </a:graphicData>
        </a:graphic>
      </p:graphicFrame>
      <p:sp>
        <p:nvSpPr>
          <p:cNvPr id="54" name="Content Placeholder 53"/>
          <p:cNvSpPr>
            <a:spLocks noGrp="1"/>
          </p:cNvSpPr>
          <p:nvPr>
            <p:ph sz="quarter" idx="1"/>
          </p:nvPr>
        </p:nvSpPr>
        <p:spPr>
          <a:xfrm>
            <a:off x="4601980" y="1506514"/>
            <a:ext cx="4047345" cy="22060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Any source of high-E photons emits virtual photons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>
                <a:latin typeface="Symbol" pitchFamily="18" charset="2"/>
              </a:rPr>
              <a:t>*</a:t>
            </a:r>
          </a:p>
          <a:p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>
                <a:latin typeface="Symbol" pitchFamily="18" charset="2"/>
              </a:rPr>
              <a:t>*  </a:t>
            </a:r>
            <a:r>
              <a:rPr lang="en-US" dirty="0" smtClean="0"/>
              <a:t>convert to low-mass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4864100" y="4364038"/>
          <a:ext cx="1819275" cy="309562"/>
        </p:xfrm>
        <a:graphic>
          <a:graphicData uri="http://schemas.openxmlformats.org/presentationml/2006/ole">
            <p:oleObj spid="_x0000_s30726" name="Equation" r:id="rId9" imgW="1193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814381" y="1725717"/>
            <a:ext cx="2843212" cy="1798638"/>
            <a:chOff x="2783" y="1946"/>
            <a:chExt cx="1791" cy="1133"/>
          </a:xfrm>
        </p:grpSpPr>
        <p:sp>
          <p:nvSpPr>
            <p:cNvPr id="32" name="Rectangle 49"/>
            <p:cNvSpPr>
              <a:spLocks noChangeArrowheads="1"/>
            </p:cNvSpPr>
            <p:nvPr/>
          </p:nvSpPr>
          <p:spPr bwMode="auto">
            <a:xfrm>
              <a:off x="2808" y="1946"/>
              <a:ext cx="1766" cy="1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6" y="2394"/>
              <a:ext cx="644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Text Box 51"/>
            <p:cNvSpPr txBox="1">
              <a:spLocks noChangeArrowheads="1"/>
            </p:cNvSpPr>
            <p:nvPr/>
          </p:nvSpPr>
          <p:spPr bwMode="auto">
            <a:xfrm>
              <a:off x="2783" y="2019"/>
              <a:ext cx="67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FF6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Compton</a:t>
              </a:r>
            </a:p>
          </p:txBody>
        </p:sp>
        <p:sp>
          <p:nvSpPr>
            <p:cNvPr id="35" name="Text Box 52"/>
            <p:cNvSpPr txBox="1">
              <a:spLocks noChangeArrowheads="1"/>
            </p:cNvSpPr>
            <p:nvPr/>
          </p:nvSpPr>
          <p:spPr bwMode="auto">
            <a:xfrm>
              <a:off x="3108" y="2261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36" name="Text Box 53"/>
            <p:cNvSpPr txBox="1">
              <a:spLocks noChangeArrowheads="1"/>
            </p:cNvSpPr>
            <p:nvPr/>
          </p:nvSpPr>
          <p:spPr bwMode="auto">
            <a:xfrm>
              <a:off x="3967" y="2184"/>
              <a:ext cx="195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Symbol" pitchFamily="18" charset="2"/>
                </a:rPr>
                <a:t>g</a:t>
              </a:r>
              <a:endParaRPr kumimoji="0" lang="en-US" sz="2400" b="1" i="0" u="none" strike="noStrike" kern="0" cap="none" spc="0" normalizeH="0" baseline="3000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  <p:sp>
          <p:nvSpPr>
            <p:cNvPr id="37" name="Text Box 54"/>
            <p:cNvSpPr txBox="1">
              <a:spLocks noChangeArrowheads="1"/>
            </p:cNvSpPr>
            <p:nvPr/>
          </p:nvSpPr>
          <p:spPr bwMode="auto">
            <a:xfrm>
              <a:off x="3114" y="2805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</a:rPr>
                <a:t>g</a:t>
              </a:r>
            </a:p>
          </p:txBody>
        </p:sp>
        <p:sp>
          <p:nvSpPr>
            <p:cNvPr id="38" name="Text Box 55"/>
            <p:cNvSpPr txBox="1">
              <a:spLocks noChangeArrowheads="1"/>
            </p:cNvSpPr>
            <p:nvPr/>
          </p:nvSpPr>
          <p:spPr bwMode="auto">
            <a:xfrm>
              <a:off x="3955" y="2829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814381" y="1687617"/>
            <a:ext cx="2881312" cy="1836738"/>
            <a:chOff x="2686" y="394"/>
            <a:chExt cx="1815" cy="1157"/>
          </a:xfrm>
        </p:grpSpPr>
        <p:sp>
          <p:nvSpPr>
            <p:cNvPr id="20" name="Rectangle 57"/>
            <p:cNvSpPr>
              <a:spLocks noChangeArrowheads="1"/>
            </p:cNvSpPr>
            <p:nvPr/>
          </p:nvSpPr>
          <p:spPr bwMode="auto">
            <a:xfrm>
              <a:off x="2711" y="418"/>
              <a:ext cx="1766" cy="1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9" y="866"/>
              <a:ext cx="644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 Box 59"/>
            <p:cNvSpPr txBox="1">
              <a:spLocks noChangeArrowheads="1"/>
            </p:cNvSpPr>
            <p:nvPr/>
          </p:nvSpPr>
          <p:spPr bwMode="auto">
            <a:xfrm>
              <a:off x="2686" y="491"/>
              <a:ext cx="67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50000"/>
                </a:spcAft>
                <a:buClr>
                  <a:srgbClr val="FFFF6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Compton</a:t>
              </a:r>
            </a:p>
          </p:txBody>
        </p:sp>
        <p:sp>
          <p:nvSpPr>
            <p:cNvPr id="23" name="Text Box 60"/>
            <p:cNvSpPr txBox="1">
              <a:spLocks noChangeArrowheads="1"/>
            </p:cNvSpPr>
            <p:nvPr/>
          </p:nvSpPr>
          <p:spPr bwMode="auto">
            <a:xfrm>
              <a:off x="3011" y="733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24" name="Text Box 61"/>
            <p:cNvSpPr txBox="1">
              <a:spLocks noChangeArrowheads="1"/>
            </p:cNvSpPr>
            <p:nvPr/>
          </p:nvSpPr>
          <p:spPr bwMode="auto">
            <a:xfrm>
              <a:off x="3492" y="636"/>
              <a:ext cx="259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Symbol" pitchFamily="18" charset="2"/>
                </a:rPr>
                <a:t>g</a:t>
              </a:r>
              <a:r>
                <a:rPr kumimoji="0" lang="en-US" sz="24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Symbol" pitchFamily="18" charset="2"/>
                </a:rPr>
                <a:t>*</a:t>
              </a:r>
            </a:p>
          </p:txBody>
        </p:sp>
        <p:sp>
          <p:nvSpPr>
            <p:cNvPr id="25" name="Text Box 62"/>
            <p:cNvSpPr txBox="1">
              <a:spLocks noChangeArrowheads="1"/>
            </p:cNvSpPr>
            <p:nvPr/>
          </p:nvSpPr>
          <p:spPr bwMode="auto">
            <a:xfrm>
              <a:off x="3017" y="1277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</a:rPr>
                <a:t>g</a:t>
              </a:r>
            </a:p>
          </p:txBody>
        </p:sp>
        <p:sp>
          <p:nvSpPr>
            <p:cNvPr id="26" name="Text Box 63"/>
            <p:cNvSpPr txBox="1">
              <a:spLocks noChangeArrowheads="1"/>
            </p:cNvSpPr>
            <p:nvPr/>
          </p:nvSpPr>
          <p:spPr bwMode="auto">
            <a:xfrm>
              <a:off x="3858" y="1301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27" name="Line 64"/>
            <p:cNvSpPr>
              <a:spLocks noChangeShapeType="1"/>
            </p:cNvSpPr>
            <p:nvPr/>
          </p:nvSpPr>
          <p:spPr bwMode="auto">
            <a:xfrm flipV="1">
              <a:off x="3848" y="612"/>
              <a:ext cx="266" cy="2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Line 65"/>
            <p:cNvSpPr>
              <a:spLocks noChangeShapeType="1"/>
            </p:cNvSpPr>
            <p:nvPr/>
          </p:nvSpPr>
          <p:spPr bwMode="auto">
            <a:xfrm flipV="1">
              <a:off x="3848" y="757"/>
              <a:ext cx="387" cy="1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 Box 66"/>
            <p:cNvSpPr txBox="1">
              <a:spLocks noChangeArrowheads="1"/>
            </p:cNvSpPr>
            <p:nvPr/>
          </p:nvSpPr>
          <p:spPr bwMode="auto">
            <a:xfrm>
              <a:off x="4112" y="394"/>
              <a:ext cx="26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</a:t>
              </a:r>
              <a:r>
                <a:rPr kumimoji="0" lang="en-US" sz="18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30" name="Text Box 67"/>
            <p:cNvSpPr txBox="1">
              <a:spLocks noChangeArrowheads="1"/>
            </p:cNvSpPr>
            <p:nvPr/>
          </p:nvSpPr>
          <p:spPr bwMode="auto">
            <a:xfrm>
              <a:off x="4233" y="587"/>
              <a:ext cx="26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</a:t>
              </a:r>
              <a:r>
                <a:rPr kumimoji="0" lang="en-US" sz="18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</a:t>
              </a:r>
            </a:p>
          </p:txBody>
        </p:sp>
      </p:grpSp>
      <p:pic>
        <p:nvPicPr>
          <p:cNvPr id="52" name="Content Placeholder 6" descr="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30" y="3642611"/>
            <a:ext cx="4422849" cy="2973986"/>
          </a:xfrm>
          <a:prstGeom prst="rect">
            <a:avLst/>
          </a:prstGeom>
        </p:spPr>
      </p:pic>
      <p:pic>
        <p:nvPicPr>
          <p:cNvPr id="53" name="Picture 52" descr="gp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0" y="3642611"/>
            <a:ext cx="4422849" cy="2973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Conversion Method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26626" name="Content Placeholder 12"/>
          <p:cNvGraphicFramePr>
            <a:graphicFrameLocks noChangeAspect="1"/>
          </p:cNvGraphicFramePr>
          <p:nvPr/>
        </p:nvGraphicFramePr>
        <p:xfrm>
          <a:off x="4871858" y="3544582"/>
          <a:ext cx="3741120" cy="675155"/>
        </p:xfrm>
        <a:graphic>
          <a:graphicData uri="http://schemas.openxmlformats.org/presentationml/2006/ole">
            <p:oleObj spid="_x0000_s31746" name="Equation" r:id="rId7" imgW="2603160" imgH="46980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892040" y="4738061"/>
          <a:ext cx="3216514" cy="681144"/>
        </p:xfrm>
        <a:graphic>
          <a:graphicData uri="http://schemas.openxmlformats.org/presentationml/2006/ole">
            <p:oleObj spid="_x0000_s31747" name="Equation" r:id="rId8" imgW="2158920" imgH="457200" progId="Equation.3">
              <p:embed/>
            </p:oleObj>
          </a:graphicData>
        </a:graphic>
      </p:graphicFrame>
      <p:sp>
        <p:nvSpPr>
          <p:cNvPr id="54" name="Content Placeholder 53"/>
          <p:cNvSpPr>
            <a:spLocks noGrp="1"/>
          </p:cNvSpPr>
          <p:nvPr>
            <p:ph sz="quarter" idx="1"/>
          </p:nvPr>
        </p:nvSpPr>
        <p:spPr>
          <a:xfrm>
            <a:off x="4601980" y="1506514"/>
            <a:ext cx="4047345" cy="22060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Any source of high-E photons emits virtual photons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>
                <a:latin typeface="Symbol" pitchFamily="18" charset="2"/>
              </a:rPr>
              <a:t>*</a:t>
            </a:r>
          </a:p>
          <a:p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>
                <a:latin typeface="Symbol" pitchFamily="18" charset="2"/>
              </a:rPr>
              <a:t>*  </a:t>
            </a:r>
            <a:r>
              <a:rPr lang="en-US" dirty="0" smtClean="0"/>
              <a:t>convert to low-mass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4841822" y="5456424"/>
            <a:ext cx="4036101" cy="8298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36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14338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endParaRPr lang="en-GB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 defTabSz="414338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  <a:t>Exploit cut-off =&gt;</a:t>
            </a:r>
          </a:p>
          <a:p>
            <a:pPr algn="ctr" defTabSz="414338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algn="ctr" defTabSz="414338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  <a:t>S/B enhanced to 50%!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39646" y="3942412"/>
            <a:ext cx="479685" cy="2375941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315980" y="3937415"/>
            <a:ext cx="1763843" cy="2375941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863676" y="4364396"/>
          <a:ext cx="1819275" cy="309562"/>
        </p:xfrm>
        <a:graphic>
          <a:graphicData uri="http://schemas.openxmlformats.org/presentationml/2006/ole">
            <p:oleObj spid="_x0000_s31749" name="Equation" r:id="rId9" imgW="1193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And Data Set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036694" y="1937475"/>
            <a:ext cx="3729353" cy="384123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Particles</a:t>
            </a:r>
          </a:p>
          <a:p>
            <a:pPr lvl="1"/>
            <a:r>
              <a:rPr lang="en-US" sz="1500" dirty="0" err="1" smtClean="0"/>
              <a:t>e</a:t>
            </a:r>
            <a:r>
              <a:rPr lang="en-US" sz="1500" baseline="30000" dirty="0" err="1" smtClean="0"/>
              <a:t>+</a:t>
            </a:r>
            <a:r>
              <a:rPr lang="en-US" sz="1500" dirty="0" err="1" smtClean="0"/>
              <a:t>e</a:t>
            </a:r>
            <a:r>
              <a:rPr lang="en-US" sz="1500" baseline="30000" dirty="0" smtClean="0"/>
              <a:t>-</a:t>
            </a:r>
            <a:r>
              <a:rPr lang="en-US" sz="1500" dirty="0" smtClean="0"/>
              <a:t> pairs, m&lt;300 </a:t>
            </a:r>
            <a:r>
              <a:rPr lang="en-US" sz="1500" dirty="0" err="1" smtClean="0"/>
              <a:t>MeV</a:t>
            </a:r>
            <a:endParaRPr lang="en-US" sz="1500" dirty="0" smtClean="0"/>
          </a:p>
          <a:p>
            <a:pPr lvl="1"/>
            <a:r>
              <a:rPr lang="en-US" sz="1500" dirty="0" smtClean="0"/>
              <a:t>1&lt;</a:t>
            </a:r>
            <a:r>
              <a:rPr lang="en-US" sz="1500" dirty="0" err="1" smtClean="0"/>
              <a:t>p</a:t>
            </a:r>
            <a:r>
              <a:rPr lang="en-US" sz="1500" baseline="-25000" dirty="0" err="1" smtClean="0"/>
              <a:t>T</a:t>
            </a:r>
            <a:r>
              <a:rPr lang="en-US" sz="1500" dirty="0" smtClean="0"/>
              <a:t>&lt;5 </a:t>
            </a:r>
            <a:r>
              <a:rPr lang="en-US" sz="1500" dirty="0" err="1" smtClean="0"/>
              <a:t>GeV</a:t>
            </a:r>
            <a:endParaRPr lang="en-US" sz="1500" dirty="0" smtClean="0"/>
          </a:p>
          <a:p>
            <a:r>
              <a:rPr lang="en-US" sz="1800" dirty="0" smtClean="0"/>
              <a:t>Collision systems and energy</a:t>
            </a:r>
          </a:p>
          <a:p>
            <a:pPr lvl="1"/>
            <a:r>
              <a:rPr lang="en-US" sz="1500" dirty="0" smtClean="0"/>
              <a:t>200 </a:t>
            </a:r>
            <a:r>
              <a:rPr lang="en-US" sz="1500" dirty="0" err="1" smtClean="0"/>
              <a:t>GeV</a:t>
            </a:r>
            <a:r>
              <a:rPr lang="en-US" sz="1500" dirty="0" smtClean="0"/>
              <a:t> </a:t>
            </a:r>
            <a:r>
              <a:rPr lang="en-US" sz="1500" dirty="0" err="1" smtClean="0"/>
              <a:t>Au+Au</a:t>
            </a:r>
            <a:r>
              <a:rPr lang="en-US" sz="1500" dirty="0" smtClean="0"/>
              <a:t>, 2004, 0.8e9 events (4.9 pb</a:t>
            </a:r>
            <a:r>
              <a:rPr lang="en-US" sz="1500" baseline="30000" dirty="0" smtClean="0"/>
              <a:t>-1</a:t>
            </a:r>
            <a:r>
              <a:rPr lang="en-US" sz="1500" dirty="0" smtClean="0"/>
              <a:t> </a:t>
            </a:r>
            <a:r>
              <a:rPr lang="en-US" sz="1500" dirty="0" err="1" smtClean="0"/>
              <a:t>p+p</a:t>
            </a:r>
            <a:r>
              <a:rPr lang="en-US" sz="1500" dirty="0" smtClean="0"/>
              <a:t> equivalent)</a:t>
            </a:r>
          </a:p>
          <a:p>
            <a:pPr lvl="1"/>
            <a:r>
              <a:rPr lang="en-US" sz="1500" dirty="0" smtClean="0"/>
              <a:t>200 </a:t>
            </a:r>
            <a:r>
              <a:rPr lang="en-US" sz="1500" dirty="0" err="1" smtClean="0"/>
              <a:t>GeV</a:t>
            </a:r>
            <a:r>
              <a:rPr lang="en-US" sz="1500" dirty="0" smtClean="0"/>
              <a:t> </a:t>
            </a:r>
            <a:r>
              <a:rPr lang="en-US" sz="1500" dirty="0" err="1" smtClean="0"/>
              <a:t>p+p</a:t>
            </a:r>
            <a:r>
              <a:rPr lang="en-US" sz="1500" dirty="0" smtClean="0"/>
              <a:t>, 2005, 2.25 pb</a:t>
            </a:r>
            <a:r>
              <a:rPr lang="en-US" sz="1500" baseline="30000" dirty="0" smtClean="0"/>
              <a:t>-1</a:t>
            </a:r>
          </a:p>
          <a:p>
            <a:r>
              <a:rPr lang="en-US" sz="1800" dirty="0" smtClean="0"/>
              <a:t>Detector</a:t>
            </a:r>
          </a:p>
          <a:p>
            <a:pPr lvl="1"/>
            <a:r>
              <a:rPr lang="en-US" sz="1500" dirty="0" smtClean="0"/>
              <a:t>PHENIX Central Arms</a:t>
            </a:r>
          </a:p>
          <a:p>
            <a:pPr lvl="1"/>
            <a:r>
              <a:rPr lang="en-US" sz="1500" dirty="0" smtClean="0"/>
              <a:t>|</a:t>
            </a:r>
            <a:r>
              <a:rPr lang="en-US" sz="1500" dirty="0" smtClean="0">
                <a:latin typeface="Symbol" pitchFamily="18" charset="2"/>
              </a:rPr>
              <a:t>Dh</a:t>
            </a:r>
            <a:r>
              <a:rPr lang="en-US" sz="1500" dirty="0" smtClean="0"/>
              <a:t>|&lt;0.35, 2x</a:t>
            </a:r>
            <a:r>
              <a:rPr lang="en-US" sz="1500" dirty="0" smtClean="0">
                <a:latin typeface="Symbol" pitchFamily="18" charset="2"/>
              </a:rPr>
              <a:t>p</a:t>
            </a:r>
            <a:r>
              <a:rPr lang="en-US" sz="1500" dirty="0" smtClean="0"/>
              <a:t>/2</a:t>
            </a:r>
          </a:p>
          <a:p>
            <a:pPr lvl="1"/>
            <a:r>
              <a:rPr lang="en-US" sz="1500" dirty="0" smtClean="0"/>
              <a:t>Conversion: 0.4% radiation length</a:t>
            </a: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4925" y="1931988"/>
            <a:ext cx="4968875" cy="4068762"/>
            <a:chOff x="22" y="905"/>
            <a:chExt cx="3130" cy="2563"/>
          </a:xfrm>
        </p:grpSpPr>
        <p:pic>
          <p:nvPicPr>
            <p:cNvPr id="9" name="Picture 3" descr="Phenix_2004"/>
            <p:cNvPicPr>
              <a:picLocks noChangeAspect="1" noChangeArrowheads="1"/>
            </p:cNvPicPr>
            <p:nvPr/>
          </p:nvPicPr>
          <p:blipFill>
            <a:blip r:embed="rId2"/>
            <a:srcRect l="8015" r="10619" b="46861"/>
            <a:stretch>
              <a:fillRect/>
            </a:stretch>
          </p:blipFill>
          <p:spPr bwMode="auto">
            <a:xfrm>
              <a:off x="22" y="905"/>
              <a:ext cx="3130" cy="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523" y="2355"/>
              <a:ext cx="232" cy="139"/>
            </a:xfrm>
            <a:prstGeom prst="rect">
              <a:avLst/>
            </a:prstGeom>
            <a:solidFill>
              <a:srgbClr val="B2B2B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395288" y="4086225"/>
            <a:ext cx="2060575" cy="703263"/>
            <a:chOff x="1535" y="2301"/>
            <a:chExt cx="1298" cy="443"/>
          </a:xfrm>
        </p:grpSpPr>
        <p:grpSp>
          <p:nvGrpSpPr>
            <p:cNvPr id="12" name="Group 8"/>
            <p:cNvGrpSpPr>
              <a:grpSpLocks/>
            </p:cNvGrpSpPr>
            <p:nvPr/>
          </p:nvGrpSpPr>
          <p:grpSpPr bwMode="auto">
            <a:xfrm rot="-10124845">
              <a:off x="1535" y="2643"/>
              <a:ext cx="128" cy="101"/>
              <a:chOff x="4299" y="1335"/>
              <a:chExt cx="183" cy="144"/>
            </a:xfrm>
          </p:grpSpPr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V="1">
                <a:off x="4302" y="1365"/>
                <a:ext cx="57" cy="75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>
                <a:off x="4305" y="1446"/>
                <a:ext cx="81" cy="0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 flipV="1">
                <a:off x="4308" y="1371"/>
                <a:ext cx="174" cy="75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 flipV="1">
                <a:off x="4389" y="1335"/>
                <a:ext cx="24" cy="69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>
                <a:off x="4359" y="1431"/>
                <a:ext cx="93" cy="0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>
                <a:off x="4299" y="1443"/>
                <a:ext cx="36" cy="36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 flipV="1">
                <a:off x="4299" y="1407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 flipV="1">
                <a:off x="4341" y="1344"/>
                <a:ext cx="33" cy="75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7"/>
              <p:cNvSpPr>
                <a:spLocks noChangeShapeType="1"/>
              </p:cNvSpPr>
              <p:nvPr/>
            </p:nvSpPr>
            <p:spPr bwMode="auto">
              <a:xfrm flipV="1">
                <a:off x="4401" y="1398"/>
                <a:ext cx="48" cy="21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8"/>
              <p:cNvSpPr>
                <a:spLocks noChangeShapeType="1"/>
              </p:cNvSpPr>
              <p:nvPr/>
            </p:nvSpPr>
            <p:spPr bwMode="auto">
              <a:xfrm>
                <a:off x="4341" y="1449"/>
                <a:ext cx="27" cy="21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9"/>
              <p:cNvSpPr>
                <a:spLocks noChangeShapeType="1"/>
              </p:cNvSpPr>
              <p:nvPr/>
            </p:nvSpPr>
            <p:spPr bwMode="auto">
              <a:xfrm flipV="1">
                <a:off x="4404" y="1359"/>
                <a:ext cx="36" cy="33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0"/>
              <p:cNvSpPr>
                <a:spLocks noChangeShapeType="1"/>
              </p:cNvSpPr>
              <p:nvPr/>
            </p:nvSpPr>
            <p:spPr bwMode="auto">
              <a:xfrm flipH="1" flipV="1">
                <a:off x="4371" y="1359"/>
                <a:ext cx="9" cy="48"/>
              </a:xfrm>
              <a:prstGeom prst="line">
                <a:avLst/>
              </a:prstGeom>
              <a:noFill/>
              <a:ln w="38100" cap="rnd">
                <a:solidFill>
                  <a:srgbClr val="ECF10D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1"/>
              <p:cNvSpPr>
                <a:spLocks noChangeShapeType="1"/>
              </p:cNvSpPr>
              <p:nvPr/>
            </p:nvSpPr>
            <p:spPr bwMode="auto">
              <a:xfrm>
                <a:off x="4383" y="1416"/>
                <a:ext cx="24" cy="45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1663" y="2301"/>
              <a:ext cx="1170" cy="370"/>
            </a:xfrm>
            <a:custGeom>
              <a:avLst/>
              <a:gdLst>
                <a:gd name="T0" fmla="*/ 1679 w 1679"/>
                <a:gd name="T1" fmla="*/ 0 h 528"/>
                <a:gd name="T2" fmla="*/ 1606 w 1679"/>
                <a:gd name="T3" fmla="*/ 100 h 528"/>
                <a:gd name="T4" fmla="*/ 1477 w 1679"/>
                <a:gd name="T5" fmla="*/ 199 h 528"/>
                <a:gd name="T6" fmla="*/ 1309 w 1679"/>
                <a:gd name="T7" fmla="*/ 259 h 528"/>
                <a:gd name="T8" fmla="*/ 1041 w 1679"/>
                <a:gd name="T9" fmla="*/ 318 h 528"/>
                <a:gd name="T10" fmla="*/ 0 w 1679"/>
                <a:gd name="T11" fmla="*/ 528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9"/>
                <a:gd name="T19" fmla="*/ 0 h 528"/>
                <a:gd name="T20" fmla="*/ 1679 w 1679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9" h="528">
                  <a:moveTo>
                    <a:pt x="1679" y="0"/>
                  </a:moveTo>
                  <a:cubicBezTo>
                    <a:pt x="1667" y="17"/>
                    <a:pt x="1640" y="67"/>
                    <a:pt x="1606" y="100"/>
                  </a:cubicBezTo>
                  <a:cubicBezTo>
                    <a:pt x="1572" y="133"/>
                    <a:pt x="1526" y="173"/>
                    <a:pt x="1477" y="199"/>
                  </a:cubicBezTo>
                  <a:cubicBezTo>
                    <a:pt x="1428" y="225"/>
                    <a:pt x="1382" y="239"/>
                    <a:pt x="1309" y="259"/>
                  </a:cubicBezTo>
                  <a:cubicBezTo>
                    <a:pt x="1236" y="279"/>
                    <a:pt x="1259" y="273"/>
                    <a:pt x="1041" y="318"/>
                  </a:cubicBezTo>
                  <a:cubicBezTo>
                    <a:pt x="823" y="363"/>
                    <a:pt x="217" y="484"/>
                    <a:pt x="0" y="52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" name="Oval 23"/>
            <p:cNvSpPr>
              <a:spLocks noChangeArrowheads="1"/>
            </p:cNvSpPr>
            <p:nvPr/>
          </p:nvSpPr>
          <p:spPr bwMode="auto">
            <a:xfrm>
              <a:off x="1724" y="2643"/>
              <a:ext cx="25" cy="27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78" y="2534"/>
              <a:ext cx="150" cy="56"/>
              <a:chOff x="2058" y="2680"/>
              <a:chExt cx="216" cy="78"/>
            </a:xfrm>
          </p:grpSpPr>
          <p:sp>
            <p:nvSpPr>
              <p:cNvPr id="19" name="Oval 25"/>
              <p:cNvSpPr>
                <a:spLocks noChangeArrowheads="1"/>
              </p:cNvSpPr>
              <p:nvPr/>
            </p:nvSpPr>
            <p:spPr bwMode="auto">
              <a:xfrm>
                <a:off x="2058" y="2720"/>
                <a:ext cx="36" cy="3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>
                <a:off x="2098" y="2710"/>
                <a:ext cx="36" cy="3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21" name="Oval 27"/>
              <p:cNvSpPr>
                <a:spLocks noChangeArrowheads="1"/>
              </p:cNvSpPr>
              <p:nvPr/>
            </p:nvSpPr>
            <p:spPr bwMode="auto">
              <a:xfrm>
                <a:off x="2130" y="2702"/>
                <a:ext cx="36" cy="3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22" name="Oval 28"/>
              <p:cNvSpPr>
                <a:spLocks noChangeArrowheads="1"/>
              </p:cNvSpPr>
              <p:nvPr/>
            </p:nvSpPr>
            <p:spPr bwMode="auto">
              <a:xfrm>
                <a:off x="2162" y="2694"/>
                <a:ext cx="36" cy="3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23" name="Oval 29"/>
              <p:cNvSpPr>
                <a:spLocks noChangeArrowheads="1"/>
              </p:cNvSpPr>
              <p:nvPr/>
            </p:nvSpPr>
            <p:spPr bwMode="auto">
              <a:xfrm>
                <a:off x="2194" y="2686"/>
                <a:ext cx="36" cy="3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24" name="Oval 30"/>
              <p:cNvSpPr>
                <a:spLocks noChangeArrowheads="1"/>
              </p:cNvSpPr>
              <p:nvPr/>
            </p:nvSpPr>
            <p:spPr bwMode="auto">
              <a:xfrm>
                <a:off x="2218" y="2682"/>
                <a:ext cx="36" cy="3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25" name="Oval 31"/>
              <p:cNvSpPr>
                <a:spLocks noChangeArrowheads="1"/>
              </p:cNvSpPr>
              <p:nvPr/>
            </p:nvSpPr>
            <p:spPr bwMode="auto">
              <a:xfrm>
                <a:off x="2238" y="2680"/>
                <a:ext cx="36" cy="3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</p:grp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 flipH="1">
              <a:off x="1964" y="2600"/>
              <a:ext cx="106" cy="67"/>
            </a:xfrm>
            <a:prstGeom prst="line">
              <a:avLst/>
            </a:prstGeom>
            <a:noFill/>
            <a:ln w="38100" cap="rnd">
              <a:solidFill>
                <a:srgbClr val="ECF10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 flipH="1">
              <a:off x="1985" y="2565"/>
              <a:ext cx="245" cy="139"/>
            </a:xfrm>
            <a:prstGeom prst="line">
              <a:avLst/>
            </a:prstGeom>
            <a:noFill/>
            <a:ln w="38100" cap="rnd">
              <a:solidFill>
                <a:srgbClr val="ECF10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1918" y="2537"/>
              <a:ext cx="217" cy="28"/>
            </a:xfrm>
            <a:prstGeom prst="line">
              <a:avLst/>
            </a:prstGeom>
            <a:noFill/>
            <a:ln w="38100" cap="rnd">
              <a:solidFill>
                <a:srgbClr val="ECF10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2824163" y="3949700"/>
            <a:ext cx="44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ahoma" pitchFamily="34" charset="0"/>
                <a:cs typeface="Arial" pitchFamily="34" charset="0"/>
              </a:rPr>
              <a:t>e</a:t>
            </a:r>
            <a:r>
              <a:rPr lang="en-US" b="1" baseline="30000">
                <a:latin typeface="Tahoma" pitchFamily="34" charset="0"/>
                <a:cs typeface="Arial" pitchFamily="34" charset="0"/>
              </a:rPr>
              <a:t>+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1879600" y="404495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ahoma" pitchFamily="34" charset="0"/>
                <a:cs typeface="Arial" pitchFamily="34" charset="0"/>
              </a:rPr>
              <a:t>e</a:t>
            </a:r>
            <a:r>
              <a:rPr lang="en-US" b="1" baseline="30000">
                <a:latin typeface="Symbol" pitchFamily="18" charset="2"/>
                <a:cs typeface="Arial" pitchFamily="34" charset="0"/>
              </a:rPr>
              <a:t>-</a:t>
            </a:r>
          </a:p>
        </p:txBody>
      </p:sp>
      <p:grpSp>
        <p:nvGrpSpPr>
          <p:cNvPr id="41" name="Group 37"/>
          <p:cNvGrpSpPr>
            <a:grpSpLocks/>
          </p:cNvGrpSpPr>
          <p:nvPr/>
        </p:nvGrpSpPr>
        <p:grpSpPr bwMode="auto">
          <a:xfrm>
            <a:off x="2732088" y="2603500"/>
            <a:ext cx="1335087" cy="1681163"/>
            <a:chOff x="2993" y="1367"/>
            <a:chExt cx="841" cy="1059"/>
          </a:xfrm>
        </p:grpSpPr>
        <p:grpSp>
          <p:nvGrpSpPr>
            <p:cNvPr id="42" name="Group 38"/>
            <p:cNvGrpSpPr>
              <a:grpSpLocks/>
            </p:cNvGrpSpPr>
            <p:nvPr/>
          </p:nvGrpSpPr>
          <p:grpSpPr bwMode="auto">
            <a:xfrm rot="-611442">
              <a:off x="3568" y="1356"/>
              <a:ext cx="134" cy="134"/>
              <a:chOff x="4068" y="960"/>
              <a:chExt cx="201" cy="201"/>
            </a:xfrm>
          </p:grpSpPr>
          <p:sp>
            <p:nvSpPr>
              <p:cNvPr id="56" name="Freeform 39"/>
              <p:cNvSpPr>
                <a:spLocks/>
              </p:cNvSpPr>
              <p:nvPr/>
            </p:nvSpPr>
            <p:spPr bwMode="auto">
              <a:xfrm>
                <a:off x="4077" y="1140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0 h 9"/>
                  <a:gd name="T4" fmla="*/ 3 w 3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9"/>
                  <a:gd name="T11" fmla="*/ 3 w 3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9">
                    <a:moveTo>
                      <a:pt x="3" y="9"/>
                    </a:moveTo>
                    <a:cubicBezTo>
                      <a:pt x="2" y="6"/>
                      <a:pt x="0" y="0"/>
                      <a:pt x="0" y="0"/>
                    </a:cubicBezTo>
                    <a:cubicBezTo>
                      <a:pt x="0" y="0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57" name="Freeform 40"/>
              <p:cNvSpPr>
                <a:spLocks/>
              </p:cNvSpPr>
              <p:nvPr/>
            </p:nvSpPr>
            <p:spPr bwMode="auto">
              <a:xfrm>
                <a:off x="4080" y="960"/>
                <a:ext cx="186" cy="189"/>
              </a:xfrm>
              <a:custGeom>
                <a:avLst/>
                <a:gdLst>
                  <a:gd name="T0" fmla="*/ 0 w 186"/>
                  <a:gd name="T1" fmla="*/ 189 h 189"/>
                  <a:gd name="T2" fmla="*/ 129 w 186"/>
                  <a:gd name="T3" fmla="*/ 48 h 189"/>
                  <a:gd name="T4" fmla="*/ 186 w 186"/>
                  <a:gd name="T5" fmla="*/ 63 h 189"/>
                  <a:gd name="T6" fmla="*/ 174 w 186"/>
                  <a:gd name="T7" fmla="*/ 0 h 189"/>
                  <a:gd name="T8" fmla="*/ 132 w 186"/>
                  <a:gd name="T9" fmla="*/ 84 h 189"/>
                  <a:gd name="T10" fmla="*/ 18 w 186"/>
                  <a:gd name="T11" fmla="*/ 138 h 189"/>
                  <a:gd name="T12" fmla="*/ 0 w 186"/>
                  <a:gd name="T13" fmla="*/ 189 h 1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6"/>
                  <a:gd name="T22" fmla="*/ 0 h 189"/>
                  <a:gd name="T23" fmla="*/ 186 w 186"/>
                  <a:gd name="T24" fmla="*/ 189 h 1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6" h="189">
                    <a:moveTo>
                      <a:pt x="0" y="189"/>
                    </a:moveTo>
                    <a:lnTo>
                      <a:pt x="129" y="48"/>
                    </a:lnTo>
                    <a:lnTo>
                      <a:pt x="186" y="63"/>
                    </a:lnTo>
                    <a:lnTo>
                      <a:pt x="174" y="0"/>
                    </a:lnTo>
                    <a:lnTo>
                      <a:pt x="132" y="84"/>
                    </a:lnTo>
                    <a:lnTo>
                      <a:pt x="18" y="138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ECF10D"/>
              </a:solidFill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58" name="Freeform 41"/>
              <p:cNvSpPr>
                <a:spLocks/>
              </p:cNvSpPr>
              <p:nvPr/>
            </p:nvSpPr>
            <p:spPr bwMode="auto">
              <a:xfrm>
                <a:off x="4074" y="1143"/>
                <a:ext cx="15" cy="6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0 h 6"/>
                  <a:gd name="T4" fmla="*/ 0 w 15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6"/>
                  <a:gd name="T11" fmla="*/ 15 w 1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6">
                    <a:moveTo>
                      <a:pt x="0" y="6"/>
                    </a:moveTo>
                    <a:cubicBezTo>
                      <a:pt x="5" y="4"/>
                      <a:pt x="15" y="0"/>
                      <a:pt x="15" y="0"/>
                    </a:cubicBezTo>
                    <a:cubicBezTo>
                      <a:pt x="15" y="0"/>
                      <a:pt x="5" y="4"/>
                      <a:pt x="0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59" name="Line 42"/>
              <p:cNvSpPr>
                <a:spLocks noChangeShapeType="1"/>
              </p:cNvSpPr>
              <p:nvPr/>
            </p:nvSpPr>
            <p:spPr bwMode="auto">
              <a:xfrm flipV="1">
                <a:off x="4077" y="1083"/>
                <a:ext cx="189" cy="69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43"/>
              <p:cNvSpPr>
                <a:spLocks noChangeShapeType="1"/>
              </p:cNvSpPr>
              <p:nvPr/>
            </p:nvSpPr>
            <p:spPr bwMode="auto">
              <a:xfrm flipV="1">
                <a:off x="4080" y="1017"/>
                <a:ext cx="54" cy="120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44"/>
              <p:cNvSpPr>
                <a:spLocks noChangeShapeType="1"/>
              </p:cNvSpPr>
              <p:nvPr/>
            </p:nvSpPr>
            <p:spPr bwMode="auto">
              <a:xfrm flipV="1">
                <a:off x="4140" y="993"/>
                <a:ext cx="12" cy="90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45"/>
              <p:cNvSpPr>
                <a:spLocks noChangeShapeType="1"/>
              </p:cNvSpPr>
              <p:nvPr/>
            </p:nvSpPr>
            <p:spPr bwMode="auto">
              <a:xfrm flipV="1">
                <a:off x="4158" y="1056"/>
                <a:ext cx="108" cy="24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46"/>
              <p:cNvSpPr>
                <a:spLocks noChangeShapeType="1"/>
              </p:cNvSpPr>
              <p:nvPr/>
            </p:nvSpPr>
            <p:spPr bwMode="auto">
              <a:xfrm flipV="1">
                <a:off x="4173" y="987"/>
                <a:ext cx="15" cy="60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47"/>
              <p:cNvSpPr>
                <a:spLocks noChangeShapeType="1"/>
              </p:cNvSpPr>
              <p:nvPr/>
            </p:nvSpPr>
            <p:spPr bwMode="auto">
              <a:xfrm flipH="1" flipV="1">
                <a:off x="4068" y="1038"/>
                <a:ext cx="30" cy="78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48"/>
              <p:cNvSpPr>
                <a:spLocks noChangeShapeType="1"/>
              </p:cNvSpPr>
              <p:nvPr/>
            </p:nvSpPr>
            <p:spPr bwMode="auto">
              <a:xfrm flipV="1">
                <a:off x="4089" y="1122"/>
                <a:ext cx="180" cy="6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49"/>
              <p:cNvSpPr>
                <a:spLocks noChangeShapeType="1"/>
              </p:cNvSpPr>
              <p:nvPr/>
            </p:nvSpPr>
            <p:spPr bwMode="auto">
              <a:xfrm flipH="1" flipV="1">
                <a:off x="4068" y="1062"/>
                <a:ext cx="12" cy="63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50"/>
              <p:cNvSpPr>
                <a:spLocks noChangeShapeType="1"/>
              </p:cNvSpPr>
              <p:nvPr/>
            </p:nvSpPr>
            <p:spPr bwMode="auto">
              <a:xfrm>
                <a:off x="4083" y="1140"/>
                <a:ext cx="75" cy="9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51"/>
              <p:cNvSpPr>
                <a:spLocks noChangeShapeType="1"/>
              </p:cNvSpPr>
              <p:nvPr/>
            </p:nvSpPr>
            <p:spPr bwMode="auto">
              <a:xfrm flipV="1">
                <a:off x="4113" y="1092"/>
                <a:ext cx="114" cy="3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52"/>
              <p:cNvSpPr>
                <a:spLocks noChangeShapeType="1"/>
              </p:cNvSpPr>
              <p:nvPr/>
            </p:nvSpPr>
            <p:spPr bwMode="auto">
              <a:xfrm flipV="1">
                <a:off x="4107" y="1011"/>
                <a:ext cx="6" cy="54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53"/>
              <p:cNvSpPr>
                <a:spLocks noChangeShapeType="1"/>
              </p:cNvSpPr>
              <p:nvPr/>
            </p:nvSpPr>
            <p:spPr bwMode="auto">
              <a:xfrm flipV="1">
                <a:off x="4188" y="1068"/>
                <a:ext cx="21" cy="51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54"/>
              <p:cNvSpPr>
                <a:spLocks noChangeShapeType="1"/>
              </p:cNvSpPr>
              <p:nvPr/>
            </p:nvSpPr>
            <p:spPr bwMode="auto">
              <a:xfrm flipV="1">
                <a:off x="4131" y="1089"/>
                <a:ext cx="21" cy="36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5"/>
              <p:cNvSpPr>
                <a:spLocks noChangeShapeType="1"/>
              </p:cNvSpPr>
              <p:nvPr/>
            </p:nvSpPr>
            <p:spPr bwMode="auto">
              <a:xfrm>
                <a:off x="4119" y="1140"/>
                <a:ext cx="81" cy="21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56"/>
              <p:cNvSpPr>
                <a:spLocks noChangeShapeType="1"/>
              </p:cNvSpPr>
              <p:nvPr/>
            </p:nvSpPr>
            <p:spPr bwMode="auto">
              <a:xfrm flipV="1">
                <a:off x="4185" y="1044"/>
                <a:ext cx="57" cy="21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Freeform 57"/>
            <p:cNvSpPr>
              <a:spLocks/>
            </p:cNvSpPr>
            <p:nvPr/>
          </p:nvSpPr>
          <p:spPr bwMode="auto">
            <a:xfrm rot="17353128" flipV="1">
              <a:off x="2752" y="1618"/>
              <a:ext cx="1049" cy="567"/>
            </a:xfrm>
            <a:custGeom>
              <a:avLst/>
              <a:gdLst>
                <a:gd name="T0" fmla="*/ 0 w 1499"/>
                <a:gd name="T1" fmla="*/ 813 h 813"/>
                <a:gd name="T2" fmla="*/ 219 w 1499"/>
                <a:gd name="T3" fmla="*/ 530 h 813"/>
                <a:gd name="T4" fmla="*/ 621 w 1499"/>
                <a:gd name="T5" fmla="*/ 301 h 813"/>
                <a:gd name="T6" fmla="*/ 1499 w 1499"/>
                <a:gd name="T7" fmla="*/ 0 h 8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9"/>
                <a:gd name="T13" fmla="*/ 0 h 813"/>
                <a:gd name="T14" fmla="*/ 1499 w 1499"/>
                <a:gd name="T15" fmla="*/ 813 h 8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9" h="813">
                  <a:moveTo>
                    <a:pt x="0" y="813"/>
                  </a:moveTo>
                  <a:cubicBezTo>
                    <a:pt x="58" y="714"/>
                    <a:pt x="116" y="615"/>
                    <a:pt x="219" y="530"/>
                  </a:cubicBezTo>
                  <a:cubicBezTo>
                    <a:pt x="322" y="445"/>
                    <a:pt x="408" y="389"/>
                    <a:pt x="621" y="301"/>
                  </a:cubicBezTo>
                  <a:cubicBezTo>
                    <a:pt x="834" y="213"/>
                    <a:pt x="1166" y="106"/>
                    <a:pt x="1499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4" name="Oval 58"/>
            <p:cNvSpPr>
              <a:spLocks noChangeArrowheads="1"/>
            </p:cNvSpPr>
            <p:nvPr/>
          </p:nvSpPr>
          <p:spPr bwMode="auto">
            <a:xfrm>
              <a:off x="3681" y="1512"/>
              <a:ext cx="25" cy="27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5" name="Oval 59"/>
            <p:cNvSpPr>
              <a:spLocks noChangeArrowheads="1"/>
            </p:cNvSpPr>
            <p:nvPr/>
          </p:nvSpPr>
          <p:spPr bwMode="auto">
            <a:xfrm>
              <a:off x="3335" y="1960"/>
              <a:ext cx="26" cy="27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6" name="Oval 60"/>
            <p:cNvSpPr>
              <a:spLocks noChangeArrowheads="1"/>
            </p:cNvSpPr>
            <p:nvPr/>
          </p:nvSpPr>
          <p:spPr bwMode="auto">
            <a:xfrm>
              <a:off x="3237" y="2067"/>
              <a:ext cx="25" cy="27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7" name="Oval 61"/>
            <p:cNvSpPr>
              <a:spLocks noChangeArrowheads="1"/>
            </p:cNvSpPr>
            <p:nvPr/>
          </p:nvSpPr>
          <p:spPr bwMode="auto">
            <a:xfrm>
              <a:off x="3254" y="2050"/>
              <a:ext cx="25" cy="27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8" name="Oval 62"/>
            <p:cNvSpPr>
              <a:spLocks noChangeArrowheads="1"/>
            </p:cNvSpPr>
            <p:nvPr/>
          </p:nvSpPr>
          <p:spPr bwMode="auto">
            <a:xfrm>
              <a:off x="3271" y="2031"/>
              <a:ext cx="25" cy="27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9" name="Oval 63"/>
            <p:cNvSpPr>
              <a:spLocks noChangeArrowheads="1"/>
            </p:cNvSpPr>
            <p:nvPr/>
          </p:nvSpPr>
          <p:spPr bwMode="auto">
            <a:xfrm>
              <a:off x="3283" y="2017"/>
              <a:ext cx="25" cy="26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50" name="Oval 64"/>
            <p:cNvSpPr>
              <a:spLocks noChangeArrowheads="1"/>
            </p:cNvSpPr>
            <p:nvPr/>
          </p:nvSpPr>
          <p:spPr bwMode="auto">
            <a:xfrm>
              <a:off x="3294" y="2006"/>
              <a:ext cx="25" cy="27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51" name="Oval 65"/>
            <p:cNvSpPr>
              <a:spLocks noChangeArrowheads="1"/>
            </p:cNvSpPr>
            <p:nvPr/>
          </p:nvSpPr>
          <p:spPr bwMode="auto">
            <a:xfrm>
              <a:off x="3310" y="1992"/>
              <a:ext cx="25" cy="26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52" name="Line 66"/>
            <p:cNvSpPr>
              <a:spLocks noChangeShapeType="1"/>
            </p:cNvSpPr>
            <p:nvPr/>
          </p:nvSpPr>
          <p:spPr bwMode="auto">
            <a:xfrm flipV="1">
              <a:off x="3506" y="1666"/>
              <a:ext cx="41" cy="118"/>
            </a:xfrm>
            <a:prstGeom prst="line">
              <a:avLst/>
            </a:prstGeom>
            <a:noFill/>
            <a:ln w="38100" cap="rnd">
              <a:solidFill>
                <a:srgbClr val="ECF10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67"/>
            <p:cNvSpPr>
              <a:spLocks noChangeShapeType="1"/>
            </p:cNvSpPr>
            <p:nvPr/>
          </p:nvSpPr>
          <p:spPr bwMode="auto">
            <a:xfrm flipV="1">
              <a:off x="3388" y="1612"/>
              <a:ext cx="97" cy="302"/>
            </a:xfrm>
            <a:prstGeom prst="line">
              <a:avLst/>
            </a:prstGeom>
            <a:noFill/>
            <a:ln w="38100" cap="rnd">
              <a:solidFill>
                <a:srgbClr val="ECF10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68"/>
            <p:cNvSpPr>
              <a:spLocks noChangeShapeType="1"/>
            </p:cNvSpPr>
            <p:nvPr/>
          </p:nvSpPr>
          <p:spPr bwMode="auto">
            <a:xfrm flipV="1">
              <a:off x="3434" y="1801"/>
              <a:ext cx="201" cy="71"/>
            </a:xfrm>
            <a:prstGeom prst="line">
              <a:avLst/>
            </a:prstGeom>
            <a:noFill/>
            <a:ln w="38100" cap="rnd">
              <a:solidFill>
                <a:srgbClr val="ECF10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69"/>
            <p:cNvSpPr>
              <a:spLocks noChangeShapeType="1"/>
            </p:cNvSpPr>
            <p:nvPr/>
          </p:nvSpPr>
          <p:spPr bwMode="auto">
            <a:xfrm flipV="1">
              <a:off x="3506" y="1738"/>
              <a:ext cx="117" cy="46"/>
            </a:xfrm>
            <a:prstGeom prst="line">
              <a:avLst/>
            </a:prstGeom>
            <a:noFill/>
            <a:ln w="38100" cap="rnd">
              <a:solidFill>
                <a:srgbClr val="ECF10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" name="Text Box 70"/>
          <p:cNvSpPr txBox="1">
            <a:spLocks noChangeArrowheads="1"/>
          </p:cNvSpPr>
          <p:nvPr/>
        </p:nvSpPr>
        <p:spPr bwMode="auto">
          <a:xfrm>
            <a:off x="1239838" y="3344863"/>
            <a:ext cx="309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Symbol" pitchFamily="18" charset="2"/>
                <a:cs typeface="Arial" pitchFamily="34" charset="0"/>
              </a:rPr>
              <a:t>p</a:t>
            </a:r>
          </a:p>
        </p:txBody>
      </p:sp>
      <p:grpSp>
        <p:nvGrpSpPr>
          <p:cNvPr id="75" name="Group 71"/>
          <p:cNvGrpSpPr>
            <a:grpSpLocks/>
          </p:cNvGrpSpPr>
          <p:nvPr/>
        </p:nvGrpSpPr>
        <p:grpSpPr bwMode="auto">
          <a:xfrm>
            <a:off x="142875" y="3421063"/>
            <a:ext cx="2324100" cy="668337"/>
            <a:chOff x="1359" y="1882"/>
            <a:chExt cx="1464" cy="421"/>
          </a:xfrm>
        </p:grpSpPr>
        <p:sp>
          <p:nvSpPr>
            <p:cNvPr id="76" name="Freeform 72"/>
            <p:cNvSpPr>
              <a:spLocks/>
            </p:cNvSpPr>
            <p:nvPr/>
          </p:nvSpPr>
          <p:spPr bwMode="auto">
            <a:xfrm flipV="1">
              <a:off x="1359" y="1882"/>
              <a:ext cx="1464" cy="421"/>
            </a:xfrm>
            <a:custGeom>
              <a:avLst/>
              <a:gdLst>
                <a:gd name="T0" fmla="*/ 1679 w 1679"/>
                <a:gd name="T1" fmla="*/ 0 h 528"/>
                <a:gd name="T2" fmla="*/ 1606 w 1679"/>
                <a:gd name="T3" fmla="*/ 100 h 528"/>
                <a:gd name="T4" fmla="*/ 1477 w 1679"/>
                <a:gd name="T5" fmla="*/ 199 h 528"/>
                <a:gd name="T6" fmla="*/ 1309 w 1679"/>
                <a:gd name="T7" fmla="*/ 259 h 528"/>
                <a:gd name="T8" fmla="*/ 1041 w 1679"/>
                <a:gd name="T9" fmla="*/ 318 h 528"/>
                <a:gd name="T10" fmla="*/ 0 w 1679"/>
                <a:gd name="T11" fmla="*/ 528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9"/>
                <a:gd name="T19" fmla="*/ 0 h 528"/>
                <a:gd name="T20" fmla="*/ 1679 w 1679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9" h="528">
                  <a:moveTo>
                    <a:pt x="1679" y="0"/>
                  </a:moveTo>
                  <a:cubicBezTo>
                    <a:pt x="1667" y="17"/>
                    <a:pt x="1640" y="67"/>
                    <a:pt x="1606" y="100"/>
                  </a:cubicBezTo>
                  <a:cubicBezTo>
                    <a:pt x="1572" y="133"/>
                    <a:pt x="1526" y="173"/>
                    <a:pt x="1477" y="199"/>
                  </a:cubicBezTo>
                  <a:cubicBezTo>
                    <a:pt x="1428" y="225"/>
                    <a:pt x="1382" y="239"/>
                    <a:pt x="1309" y="259"/>
                  </a:cubicBezTo>
                  <a:cubicBezTo>
                    <a:pt x="1236" y="279"/>
                    <a:pt x="1259" y="273"/>
                    <a:pt x="1041" y="318"/>
                  </a:cubicBezTo>
                  <a:cubicBezTo>
                    <a:pt x="823" y="363"/>
                    <a:pt x="217" y="484"/>
                    <a:pt x="0" y="52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grpSp>
          <p:nvGrpSpPr>
            <p:cNvPr id="77" name="Group 73"/>
            <p:cNvGrpSpPr>
              <a:grpSpLocks/>
            </p:cNvGrpSpPr>
            <p:nvPr/>
          </p:nvGrpSpPr>
          <p:grpSpPr bwMode="auto">
            <a:xfrm flipV="1">
              <a:off x="2276" y="2003"/>
              <a:ext cx="150" cy="56"/>
              <a:chOff x="2058" y="2680"/>
              <a:chExt cx="216" cy="78"/>
            </a:xfrm>
          </p:grpSpPr>
          <p:sp>
            <p:nvSpPr>
              <p:cNvPr id="85" name="Oval 74"/>
              <p:cNvSpPr>
                <a:spLocks noChangeArrowheads="1"/>
              </p:cNvSpPr>
              <p:nvPr/>
            </p:nvSpPr>
            <p:spPr bwMode="auto">
              <a:xfrm>
                <a:off x="2058" y="2720"/>
                <a:ext cx="36" cy="3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86" name="Oval 75"/>
              <p:cNvSpPr>
                <a:spLocks noChangeArrowheads="1"/>
              </p:cNvSpPr>
              <p:nvPr/>
            </p:nvSpPr>
            <p:spPr bwMode="auto">
              <a:xfrm>
                <a:off x="2098" y="2710"/>
                <a:ext cx="36" cy="3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87" name="Oval 76"/>
              <p:cNvSpPr>
                <a:spLocks noChangeArrowheads="1"/>
              </p:cNvSpPr>
              <p:nvPr/>
            </p:nvSpPr>
            <p:spPr bwMode="auto">
              <a:xfrm>
                <a:off x="2130" y="2702"/>
                <a:ext cx="36" cy="3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88" name="Oval 77"/>
              <p:cNvSpPr>
                <a:spLocks noChangeArrowheads="1"/>
              </p:cNvSpPr>
              <p:nvPr/>
            </p:nvSpPr>
            <p:spPr bwMode="auto">
              <a:xfrm>
                <a:off x="2162" y="2694"/>
                <a:ext cx="36" cy="3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89" name="Oval 78"/>
              <p:cNvSpPr>
                <a:spLocks noChangeArrowheads="1"/>
              </p:cNvSpPr>
              <p:nvPr/>
            </p:nvSpPr>
            <p:spPr bwMode="auto">
              <a:xfrm>
                <a:off x="2194" y="2686"/>
                <a:ext cx="36" cy="3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90" name="Oval 79"/>
              <p:cNvSpPr>
                <a:spLocks noChangeArrowheads="1"/>
              </p:cNvSpPr>
              <p:nvPr/>
            </p:nvSpPr>
            <p:spPr bwMode="auto">
              <a:xfrm>
                <a:off x="2218" y="2682"/>
                <a:ext cx="36" cy="3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91" name="Oval 80"/>
              <p:cNvSpPr>
                <a:spLocks noChangeArrowheads="1"/>
              </p:cNvSpPr>
              <p:nvPr/>
            </p:nvSpPr>
            <p:spPr bwMode="auto">
              <a:xfrm>
                <a:off x="2238" y="2680"/>
                <a:ext cx="36" cy="3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</p:grpSp>
        <p:sp>
          <p:nvSpPr>
            <p:cNvPr id="78" name="Oval 81"/>
            <p:cNvSpPr>
              <a:spLocks noChangeArrowheads="1"/>
            </p:cNvSpPr>
            <p:nvPr/>
          </p:nvSpPr>
          <p:spPr bwMode="auto">
            <a:xfrm>
              <a:off x="1718" y="1933"/>
              <a:ext cx="25" cy="27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79" name="Line 82"/>
            <p:cNvSpPr>
              <a:spLocks noChangeShapeType="1"/>
            </p:cNvSpPr>
            <p:nvPr/>
          </p:nvSpPr>
          <p:spPr bwMode="auto">
            <a:xfrm>
              <a:off x="1458" y="1897"/>
              <a:ext cx="30" cy="4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3"/>
            <p:cNvSpPr>
              <a:spLocks noChangeShapeType="1"/>
            </p:cNvSpPr>
            <p:nvPr/>
          </p:nvSpPr>
          <p:spPr bwMode="auto">
            <a:xfrm>
              <a:off x="1502" y="1912"/>
              <a:ext cx="30" cy="4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4"/>
            <p:cNvSpPr>
              <a:spLocks noChangeShapeType="1"/>
            </p:cNvSpPr>
            <p:nvPr/>
          </p:nvSpPr>
          <p:spPr bwMode="auto">
            <a:xfrm>
              <a:off x="1552" y="1912"/>
              <a:ext cx="30" cy="4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5"/>
            <p:cNvSpPr>
              <a:spLocks noChangeShapeType="1"/>
            </p:cNvSpPr>
            <p:nvPr/>
          </p:nvSpPr>
          <p:spPr bwMode="auto">
            <a:xfrm>
              <a:off x="1586" y="1926"/>
              <a:ext cx="29" cy="5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6"/>
            <p:cNvSpPr>
              <a:spLocks noChangeShapeType="1"/>
            </p:cNvSpPr>
            <p:nvPr/>
          </p:nvSpPr>
          <p:spPr bwMode="auto">
            <a:xfrm>
              <a:off x="1621" y="1929"/>
              <a:ext cx="30" cy="4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7"/>
            <p:cNvSpPr>
              <a:spLocks noChangeShapeType="1"/>
            </p:cNvSpPr>
            <p:nvPr/>
          </p:nvSpPr>
          <p:spPr bwMode="auto">
            <a:xfrm>
              <a:off x="1655" y="1935"/>
              <a:ext cx="29" cy="4"/>
            </a:xfrm>
            <a:prstGeom prst="line">
              <a:avLst/>
            </a:prstGeom>
            <a:noFill/>
            <a:ln w="38100">
              <a:solidFill>
                <a:srgbClr val="ECF1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88"/>
          <p:cNvGrpSpPr>
            <a:grpSpLocks/>
          </p:cNvGrpSpPr>
          <p:nvPr/>
        </p:nvGrpSpPr>
        <p:grpSpPr bwMode="auto">
          <a:xfrm>
            <a:off x="2484438" y="3357563"/>
            <a:ext cx="2093912" cy="720725"/>
            <a:chOff x="2835" y="1842"/>
            <a:chExt cx="1319" cy="454"/>
          </a:xfrm>
        </p:grpSpPr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V="1">
              <a:off x="2835" y="1933"/>
              <a:ext cx="1179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" name="Group 90"/>
            <p:cNvGrpSpPr>
              <a:grpSpLocks/>
            </p:cNvGrpSpPr>
            <p:nvPr/>
          </p:nvGrpSpPr>
          <p:grpSpPr bwMode="auto">
            <a:xfrm rot="1371324">
              <a:off x="3917" y="1763"/>
              <a:ext cx="134" cy="134"/>
              <a:chOff x="4068" y="960"/>
              <a:chExt cx="201" cy="201"/>
            </a:xfrm>
          </p:grpSpPr>
          <p:sp>
            <p:nvSpPr>
              <p:cNvPr id="95" name="Freeform 91"/>
              <p:cNvSpPr>
                <a:spLocks/>
              </p:cNvSpPr>
              <p:nvPr/>
            </p:nvSpPr>
            <p:spPr bwMode="auto">
              <a:xfrm>
                <a:off x="4077" y="1140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0 h 9"/>
                  <a:gd name="T4" fmla="*/ 3 w 3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9"/>
                  <a:gd name="T11" fmla="*/ 3 w 3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9">
                    <a:moveTo>
                      <a:pt x="3" y="9"/>
                    </a:moveTo>
                    <a:cubicBezTo>
                      <a:pt x="2" y="6"/>
                      <a:pt x="0" y="0"/>
                      <a:pt x="0" y="0"/>
                    </a:cubicBezTo>
                    <a:cubicBezTo>
                      <a:pt x="0" y="0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auto">
              <a:xfrm>
                <a:off x="4080" y="960"/>
                <a:ext cx="186" cy="189"/>
              </a:xfrm>
              <a:custGeom>
                <a:avLst/>
                <a:gdLst>
                  <a:gd name="T0" fmla="*/ 0 w 186"/>
                  <a:gd name="T1" fmla="*/ 189 h 189"/>
                  <a:gd name="T2" fmla="*/ 129 w 186"/>
                  <a:gd name="T3" fmla="*/ 48 h 189"/>
                  <a:gd name="T4" fmla="*/ 186 w 186"/>
                  <a:gd name="T5" fmla="*/ 63 h 189"/>
                  <a:gd name="T6" fmla="*/ 174 w 186"/>
                  <a:gd name="T7" fmla="*/ 0 h 189"/>
                  <a:gd name="T8" fmla="*/ 132 w 186"/>
                  <a:gd name="T9" fmla="*/ 84 h 189"/>
                  <a:gd name="T10" fmla="*/ 18 w 186"/>
                  <a:gd name="T11" fmla="*/ 138 h 189"/>
                  <a:gd name="T12" fmla="*/ 0 w 186"/>
                  <a:gd name="T13" fmla="*/ 189 h 1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6"/>
                  <a:gd name="T22" fmla="*/ 0 h 189"/>
                  <a:gd name="T23" fmla="*/ 186 w 186"/>
                  <a:gd name="T24" fmla="*/ 189 h 1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6" h="189">
                    <a:moveTo>
                      <a:pt x="0" y="189"/>
                    </a:moveTo>
                    <a:lnTo>
                      <a:pt x="129" y="48"/>
                    </a:lnTo>
                    <a:lnTo>
                      <a:pt x="186" y="63"/>
                    </a:lnTo>
                    <a:lnTo>
                      <a:pt x="174" y="0"/>
                    </a:lnTo>
                    <a:lnTo>
                      <a:pt x="132" y="84"/>
                    </a:lnTo>
                    <a:lnTo>
                      <a:pt x="18" y="138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ECF10D"/>
              </a:solidFill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auto">
              <a:xfrm>
                <a:off x="4074" y="1143"/>
                <a:ext cx="15" cy="6"/>
              </a:xfrm>
              <a:custGeom>
                <a:avLst/>
                <a:gdLst>
                  <a:gd name="T0" fmla="*/ 0 w 15"/>
                  <a:gd name="T1" fmla="*/ 6 h 6"/>
                  <a:gd name="T2" fmla="*/ 15 w 15"/>
                  <a:gd name="T3" fmla="*/ 0 h 6"/>
                  <a:gd name="T4" fmla="*/ 0 w 15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6"/>
                  <a:gd name="T11" fmla="*/ 15 w 1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6">
                    <a:moveTo>
                      <a:pt x="0" y="6"/>
                    </a:moveTo>
                    <a:cubicBezTo>
                      <a:pt x="5" y="4"/>
                      <a:pt x="15" y="0"/>
                      <a:pt x="15" y="0"/>
                    </a:cubicBezTo>
                    <a:cubicBezTo>
                      <a:pt x="15" y="0"/>
                      <a:pt x="5" y="4"/>
                      <a:pt x="0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98" name="Line 94"/>
              <p:cNvSpPr>
                <a:spLocks noChangeShapeType="1"/>
              </p:cNvSpPr>
              <p:nvPr/>
            </p:nvSpPr>
            <p:spPr bwMode="auto">
              <a:xfrm flipV="1">
                <a:off x="4077" y="1083"/>
                <a:ext cx="189" cy="69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95"/>
              <p:cNvSpPr>
                <a:spLocks noChangeShapeType="1"/>
              </p:cNvSpPr>
              <p:nvPr/>
            </p:nvSpPr>
            <p:spPr bwMode="auto">
              <a:xfrm flipV="1">
                <a:off x="4080" y="1017"/>
                <a:ext cx="54" cy="120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96"/>
              <p:cNvSpPr>
                <a:spLocks noChangeShapeType="1"/>
              </p:cNvSpPr>
              <p:nvPr/>
            </p:nvSpPr>
            <p:spPr bwMode="auto">
              <a:xfrm flipV="1">
                <a:off x="4140" y="993"/>
                <a:ext cx="12" cy="90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97"/>
              <p:cNvSpPr>
                <a:spLocks noChangeShapeType="1"/>
              </p:cNvSpPr>
              <p:nvPr/>
            </p:nvSpPr>
            <p:spPr bwMode="auto">
              <a:xfrm flipV="1">
                <a:off x="4158" y="1056"/>
                <a:ext cx="108" cy="24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98"/>
              <p:cNvSpPr>
                <a:spLocks noChangeShapeType="1"/>
              </p:cNvSpPr>
              <p:nvPr/>
            </p:nvSpPr>
            <p:spPr bwMode="auto">
              <a:xfrm flipV="1">
                <a:off x="4173" y="987"/>
                <a:ext cx="15" cy="60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99"/>
              <p:cNvSpPr>
                <a:spLocks noChangeShapeType="1"/>
              </p:cNvSpPr>
              <p:nvPr/>
            </p:nvSpPr>
            <p:spPr bwMode="auto">
              <a:xfrm flipH="1" flipV="1">
                <a:off x="4068" y="1038"/>
                <a:ext cx="30" cy="78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00"/>
              <p:cNvSpPr>
                <a:spLocks noChangeShapeType="1"/>
              </p:cNvSpPr>
              <p:nvPr/>
            </p:nvSpPr>
            <p:spPr bwMode="auto">
              <a:xfrm flipV="1">
                <a:off x="4089" y="1122"/>
                <a:ext cx="180" cy="6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01"/>
              <p:cNvSpPr>
                <a:spLocks noChangeShapeType="1"/>
              </p:cNvSpPr>
              <p:nvPr/>
            </p:nvSpPr>
            <p:spPr bwMode="auto">
              <a:xfrm flipH="1" flipV="1">
                <a:off x="4068" y="1062"/>
                <a:ext cx="12" cy="63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02"/>
              <p:cNvSpPr>
                <a:spLocks noChangeShapeType="1"/>
              </p:cNvSpPr>
              <p:nvPr/>
            </p:nvSpPr>
            <p:spPr bwMode="auto">
              <a:xfrm>
                <a:off x="4083" y="1140"/>
                <a:ext cx="75" cy="9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03"/>
              <p:cNvSpPr>
                <a:spLocks noChangeShapeType="1"/>
              </p:cNvSpPr>
              <p:nvPr/>
            </p:nvSpPr>
            <p:spPr bwMode="auto">
              <a:xfrm flipV="1">
                <a:off x="4113" y="1092"/>
                <a:ext cx="114" cy="3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04"/>
              <p:cNvSpPr>
                <a:spLocks noChangeShapeType="1"/>
              </p:cNvSpPr>
              <p:nvPr/>
            </p:nvSpPr>
            <p:spPr bwMode="auto">
              <a:xfrm flipV="1">
                <a:off x="4107" y="1011"/>
                <a:ext cx="6" cy="54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05"/>
              <p:cNvSpPr>
                <a:spLocks noChangeShapeType="1"/>
              </p:cNvSpPr>
              <p:nvPr/>
            </p:nvSpPr>
            <p:spPr bwMode="auto">
              <a:xfrm flipV="1">
                <a:off x="4188" y="1068"/>
                <a:ext cx="21" cy="51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06"/>
              <p:cNvSpPr>
                <a:spLocks noChangeShapeType="1"/>
              </p:cNvSpPr>
              <p:nvPr/>
            </p:nvSpPr>
            <p:spPr bwMode="auto">
              <a:xfrm flipV="1">
                <a:off x="4131" y="1089"/>
                <a:ext cx="21" cy="36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07"/>
              <p:cNvSpPr>
                <a:spLocks noChangeShapeType="1"/>
              </p:cNvSpPr>
              <p:nvPr/>
            </p:nvSpPr>
            <p:spPr bwMode="auto">
              <a:xfrm>
                <a:off x="4119" y="1140"/>
                <a:ext cx="81" cy="21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08"/>
              <p:cNvSpPr>
                <a:spLocks noChangeShapeType="1"/>
              </p:cNvSpPr>
              <p:nvPr/>
            </p:nvSpPr>
            <p:spPr bwMode="auto">
              <a:xfrm flipV="1">
                <a:off x="4185" y="1044"/>
                <a:ext cx="57" cy="21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" name="Text Box 109"/>
          <p:cNvSpPr txBox="1">
            <a:spLocks noChangeArrowheads="1"/>
          </p:cNvSpPr>
          <p:nvPr/>
        </p:nvSpPr>
        <p:spPr bwMode="auto">
          <a:xfrm>
            <a:off x="4070350" y="3502025"/>
            <a:ext cx="277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Symbol" pitchFamily="18" charset="2"/>
                <a:cs typeface="Arial" pitchFamily="34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74" grpId="0"/>
      <p:bldP spid="1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Signal-Background Pair Separation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36" y="1633928"/>
            <a:ext cx="4396708" cy="50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691920" y="1600200"/>
            <a:ext cx="4074127" cy="351144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Material conversion pairs removed by cut on orientation in magnetic field</a:t>
            </a:r>
          </a:p>
          <a:p>
            <a:r>
              <a:rPr lang="en-US" sz="1800" dirty="0" smtClean="0"/>
              <a:t>Combinatorial background removed by mixed events (0.25% syst. uncertainty in </a:t>
            </a:r>
            <a:r>
              <a:rPr lang="en-US" sz="1800" dirty="0" err="1" smtClean="0"/>
              <a:t>Au+Au</a:t>
            </a:r>
            <a:r>
              <a:rPr lang="en-US" sz="1800" dirty="0" smtClean="0"/>
              <a:t>)</a:t>
            </a: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2261534" y="2558089"/>
            <a:ext cx="22076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p+p</a:t>
            </a:r>
            <a:r>
              <a:rPr lang="en-US" dirty="0"/>
              <a:t> at √s = </a:t>
            </a:r>
            <a:r>
              <a:rPr lang="en-US" dirty="0" smtClean="0"/>
              <a:t>200GeV</a:t>
            </a:r>
          </a:p>
          <a:p>
            <a:pPr algn="ctr"/>
            <a:r>
              <a:rPr lang="en-US" dirty="0" smtClean="0"/>
              <a:t>inclusive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algn="ctr"/>
            <a:r>
              <a:rPr lang="en-US" dirty="0" smtClean="0"/>
              <a:t>uncorrected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885" y="6534834"/>
            <a:ext cx="2605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PHENIX, Phys. </a:t>
            </a:r>
            <a:r>
              <a:rPr lang="en-US" sz="1200" b="1" dirty="0" err="1" smtClean="0"/>
              <a:t>Lett</a:t>
            </a:r>
            <a:r>
              <a:rPr lang="en-US" sz="1200" b="1" dirty="0" smtClean="0"/>
              <a:t>. B 670 (2009) 313</a:t>
            </a:r>
          </a:p>
        </p:txBody>
      </p:sp>
      <p:pic>
        <p:nvPicPr>
          <p:cNvPr id="14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253" y="2029360"/>
            <a:ext cx="742014" cy="289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Signal-Background Pair Separation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36" y="1633928"/>
            <a:ext cx="4396708" cy="50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691920" y="1600200"/>
            <a:ext cx="4074127" cy="351144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Material conversion pairs removed by cut on orientation in magnetic field</a:t>
            </a:r>
          </a:p>
          <a:p>
            <a:r>
              <a:rPr lang="en-US" sz="1800" dirty="0" smtClean="0"/>
              <a:t>Combinatorial background removed by mixed events (0.25% syst. uncertainty in </a:t>
            </a:r>
            <a:r>
              <a:rPr lang="en-US" sz="1800" dirty="0" err="1" smtClean="0"/>
              <a:t>Au+Au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additional correlated background:</a:t>
            </a:r>
          </a:p>
          <a:p>
            <a:pPr lvl="1"/>
            <a:r>
              <a:rPr lang="en-US" sz="1600" dirty="0" smtClean="0"/>
              <a:t>cross pairs from decays with four electrons in final state</a:t>
            </a:r>
          </a:p>
          <a:p>
            <a:pPr lvl="1"/>
            <a:r>
              <a:rPr lang="en-US" sz="1600" dirty="0" smtClean="0"/>
              <a:t>particles in same jet (low mass)</a:t>
            </a:r>
          </a:p>
          <a:p>
            <a:pPr lvl="1"/>
            <a:r>
              <a:rPr lang="en-US" sz="1600" dirty="0" smtClean="0"/>
              <a:t>or back-to-back jet (high mass)</a:t>
            </a:r>
          </a:p>
          <a:p>
            <a:r>
              <a:rPr lang="en-US" sz="1800" dirty="0" smtClean="0"/>
              <a:t>well understood from MC</a:t>
            </a:r>
          </a:p>
          <a:p>
            <a:endParaRPr lang="en-US" dirty="0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2261534" y="2558089"/>
            <a:ext cx="22076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p+p</a:t>
            </a:r>
            <a:r>
              <a:rPr lang="en-US" dirty="0"/>
              <a:t> at √s = </a:t>
            </a:r>
            <a:r>
              <a:rPr lang="en-US" dirty="0" smtClean="0"/>
              <a:t>200GeV</a:t>
            </a:r>
          </a:p>
          <a:p>
            <a:pPr algn="ctr"/>
            <a:r>
              <a:rPr lang="en-US" dirty="0" smtClean="0"/>
              <a:t>inclusive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algn="ctr"/>
            <a:r>
              <a:rPr lang="en-US" dirty="0" smtClean="0"/>
              <a:t>uncorrected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885" y="6534834"/>
            <a:ext cx="2605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PHENIX, Phys. </a:t>
            </a:r>
            <a:r>
              <a:rPr lang="en-US" sz="1200" b="1" dirty="0" err="1" smtClean="0"/>
              <a:t>Lett</a:t>
            </a:r>
            <a:r>
              <a:rPr lang="en-US" sz="1200" b="1" dirty="0" smtClean="0"/>
              <a:t>. B 670 (2009) 313</a:t>
            </a:r>
          </a:p>
        </p:txBody>
      </p:sp>
      <p:pic>
        <p:nvPicPr>
          <p:cNvPr id="14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253" y="2029360"/>
            <a:ext cx="742014" cy="289195"/>
          </a:xfrm>
          <a:prstGeom prst="rect">
            <a:avLst/>
          </a:prstGeom>
          <a:noFill/>
        </p:spPr>
      </p:pic>
      <p:grpSp>
        <p:nvGrpSpPr>
          <p:cNvPr id="3" name="Group 70"/>
          <p:cNvGrpSpPr/>
          <p:nvPr/>
        </p:nvGrpSpPr>
        <p:grpSpPr>
          <a:xfrm>
            <a:off x="4688826" y="5026025"/>
            <a:ext cx="4314274" cy="1831975"/>
            <a:chOff x="1923140" y="3233895"/>
            <a:chExt cx="4314274" cy="1831975"/>
          </a:xfrm>
        </p:grpSpPr>
        <p:cxnSp>
          <p:nvCxnSpPr>
            <p:cNvPr id="72" name="Straight Arrow Connector 132"/>
            <p:cNvCxnSpPr>
              <a:cxnSpLocks noChangeShapeType="1"/>
            </p:cNvCxnSpPr>
            <p:nvPr/>
          </p:nvCxnSpPr>
          <p:spPr bwMode="auto">
            <a:xfrm rot="10800000">
              <a:off x="3282617" y="4026122"/>
              <a:ext cx="832174" cy="528506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4121827" y="4546757"/>
              <a:ext cx="982663" cy="366713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4" name="Straight Arrow Connector 134"/>
            <p:cNvCxnSpPr>
              <a:cxnSpLocks noChangeShapeType="1"/>
            </p:cNvCxnSpPr>
            <p:nvPr/>
          </p:nvCxnSpPr>
          <p:spPr bwMode="auto">
            <a:xfrm rot="1870289" flipV="1">
              <a:off x="4250834" y="4108228"/>
              <a:ext cx="796922" cy="703366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Straight Arrow Connector 135"/>
            <p:cNvCxnSpPr>
              <a:cxnSpLocks noChangeShapeType="1"/>
            </p:cNvCxnSpPr>
            <p:nvPr/>
          </p:nvCxnSpPr>
          <p:spPr bwMode="auto">
            <a:xfrm rot="10800000" flipV="1">
              <a:off x="2989524" y="4546326"/>
              <a:ext cx="1125267" cy="5322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6" name="Straight Arrow Connector 75"/>
            <p:cNvCxnSpPr/>
            <p:nvPr/>
          </p:nvCxnSpPr>
          <p:spPr bwMode="auto">
            <a:xfrm rot="10800000" flipV="1">
              <a:off x="3282040" y="4546757"/>
              <a:ext cx="833437" cy="236538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4150402" y="4546757"/>
              <a:ext cx="1035050" cy="104775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8" name="Straight Arrow Connector 138"/>
            <p:cNvCxnSpPr>
              <a:cxnSpLocks noChangeShapeType="1"/>
            </p:cNvCxnSpPr>
            <p:nvPr/>
          </p:nvCxnSpPr>
          <p:spPr bwMode="auto">
            <a:xfrm rot="10800000">
              <a:off x="2550714" y="3594229"/>
              <a:ext cx="731908" cy="40602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79" name="Straight Arrow Connector 139"/>
            <p:cNvCxnSpPr>
              <a:cxnSpLocks noChangeShapeType="1"/>
            </p:cNvCxnSpPr>
            <p:nvPr/>
          </p:nvCxnSpPr>
          <p:spPr bwMode="auto">
            <a:xfrm rot="10800000">
              <a:off x="2450021" y="3884042"/>
              <a:ext cx="832600" cy="141671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Straight Arrow Connector 140"/>
            <p:cNvCxnSpPr>
              <a:cxnSpLocks noChangeShapeType="1"/>
            </p:cNvCxnSpPr>
            <p:nvPr/>
          </p:nvCxnSpPr>
          <p:spPr bwMode="auto">
            <a:xfrm rot="1870289" flipV="1">
              <a:off x="5242283" y="4068326"/>
              <a:ext cx="659953" cy="530842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81" name="Straight Arrow Connector 141"/>
            <p:cNvCxnSpPr>
              <a:cxnSpLocks noChangeShapeType="1"/>
            </p:cNvCxnSpPr>
            <p:nvPr/>
          </p:nvCxnSpPr>
          <p:spPr bwMode="auto">
            <a:xfrm rot="7270289" flipH="1" flipV="1">
              <a:off x="5160504" y="3975926"/>
              <a:ext cx="716637" cy="42959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82" name="Straight Arrow Connector 142"/>
            <p:cNvCxnSpPr>
              <a:cxnSpLocks noChangeShapeType="1"/>
            </p:cNvCxnSpPr>
            <p:nvPr/>
          </p:nvCxnSpPr>
          <p:spPr bwMode="auto">
            <a:xfrm rot="16200000" flipV="1">
              <a:off x="2815047" y="3542622"/>
              <a:ext cx="483162" cy="451979"/>
            </a:xfrm>
            <a:prstGeom prst="straightConnector1">
              <a:avLst/>
            </a:prstGeom>
            <a:noFill/>
            <a:ln w="28575" algn="ctr">
              <a:solidFill>
                <a:srgbClr val="92D05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83" name="Straight Arrow Connector 143"/>
            <p:cNvCxnSpPr>
              <a:cxnSpLocks noChangeShapeType="1"/>
            </p:cNvCxnSpPr>
            <p:nvPr/>
          </p:nvCxnSpPr>
          <p:spPr bwMode="auto">
            <a:xfrm rot="1870289" flipV="1">
              <a:off x="5187100" y="4396779"/>
              <a:ext cx="436892" cy="128822"/>
            </a:xfrm>
            <a:prstGeom prst="straightConnector1">
              <a:avLst/>
            </a:prstGeom>
            <a:noFill/>
            <a:ln w="28575" algn="ctr">
              <a:solidFill>
                <a:srgbClr val="92D05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84" name="Straight Arrow Connector 144"/>
            <p:cNvCxnSpPr>
              <a:cxnSpLocks noChangeShapeType="1"/>
            </p:cNvCxnSpPr>
            <p:nvPr/>
          </p:nvCxnSpPr>
          <p:spPr bwMode="auto">
            <a:xfrm rot="12670289" flipV="1">
              <a:off x="2162297" y="4337853"/>
              <a:ext cx="782358" cy="505501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85" name="Straight Arrow Connector 145"/>
            <p:cNvCxnSpPr>
              <a:cxnSpLocks noChangeShapeType="1"/>
            </p:cNvCxnSpPr>
            <p:nvPr/>
          </p:nvCxnSpPr>
          <p:spPr bwMode="auto">
            <a:xfrm rot="12670289" flipV="1">
              <a:off x="2228796" y="4356960"/>
              <a:ext cx="780125" cy="23230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86" name="Straight Arrow Connector 146"/>
            <p:cNvCxnSpPr>
              <a:cxnSpLocks noChangeShapeType="1"/>
            </p:cNvCxnSpPr>
            <p:nvPr/>
          </p:nvCxnSpPr>
          <p:spPr bwMode="auto">
            <a:xfrm rot="7270289">
              <a:off x="2494157" y="4516637"/>
              <a:ext cx="514020" cy="392895"/>
            </a:xfrm>
            <a:prstGeom prst="straightConnector1">
              <a:avLst/>
            </a:prstGeom>
            <a:noFill/>
            <a:ln w="28575" algn="ctr">
              <a:solidFill>
                <a:srgbClr val="92D050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87" name="TextBox 86"/>
            <p:cNvSpPr txBox="1"/>
            <p:nvPr/>
          </p:nvSpPr>
          <p:spPr bwMode="auto">
            <a:xfrm>
              <a:off x="3432852" y="3884770"/>
              <a:ext cx="397866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kern="0" dirty="0">
                  <a:latin typeface="+mn-lt"/>
                </a:rPr>
                <a:t>π</a:t>
              </a:r>
              <a:r>
                <a:rPr lang="de-DE" kern="0" baseline="30000" dirty="0">
                  <a:latin typeface="+mn-lt"/>
                </a:rPr>
                <a:t>0</a:t>
              </a:r>
              <a:endParaRPr lang="en-US" kern="0" baseline="30000" dirty="0">
                <a:latin typeface="+mn-lt"/>
              </a:endParaRPr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4717141" y="4322660"/>
              <a:ext cx="397866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kern="0" dirty="0">
                  <a:latin typeface="+mn-lt"/>
                </a:rPr>
                <a:t>π</a:t>
              </a:r>
              <a:r>
                <a:rPr lang="de-DE" kern="0" baseline="30000" dirty="0">
                  <a:latin typeface="+mn-lt"/>
                </a:rPr>
                <a:t>0</a:t>
              </a:r>
              <a:endParaRPr lang="en-US" kern="0" baseline="30000" dirty="0">
                <a:latin typeface="+mn-lt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2102527" y="3594257"/>
              <a:ext cx="402674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 dirty="0">
                  <a:solidFill>
                    <a:srgbClr val="FF0000"/>
                  </a:solidFill>
                  <a:latin typeface="+mn-lt"/>
                </a:rPr>
                <a:t>e</a:t>
              </a:r>
              <a:r>
                <a:rPr lang="de-DE" kern="0" baseline="30000" dirty="0">
                  <a:solidFill>
                    <a:srgbClr val="FF0000"/>
                  </a:solidFill>
                  <a:latin typeface="+mn-lt"/>
                </a:rPr>
                <a:t>+</a:t>
              </a:r>
              <a:endParaRPr lang="en-US" kern="0" baseline="30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2464477" y="3260882"/>
              <a:ext cx="351378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 dirty="0">
                  <a:solidFill>
                    <a:srgbClr val="FFC000"/>
                  </a:solidFill>
                  <a:latin typeface="+mn-lt"/>
                </a:rPr>
                <a:t>e</a:t>
              </a:r>
              <a:r>
                <a:rPr lang="de-DE" kern="0" baseline="30000" dirty="0">
                  <a:solidFill>
                    <a:srgbClr val="FFC000"/>
                  </a:solidFill>
                  <a:latin typeface="+mn-lt"/>
                </a:rPr>
                <a:t>-</a:t>
              </a:r>
              <a:endParaRPr lang="en-US" kern="0" baseline="30000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91" name="TextBox 90"/>
            <p:cNvSpPr txBox="1"/>
            <p:nvPr/>
          </p:nvSpPr>
          <p:spPr bwMode="auto">
            <a:xfrm>
              <a:off x="5834740" y="3778407"/>
              <a:ext cx="402674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 dirty="0">
                  <a:solidFill>
                    <a:srgbClr val="FF0000"/>
                  </a:solidFill>
                  <a:latin typeface="+mn-lt"/>
                </a:rPr>
                <a:t>e</a:t>
              </a:r>
              <a:r>
                <a:rPr lang="de-DE" kern="0" baseline="30000" dirty="0">
                  <a:solidFill>
                    <a:srgbClr val="FF0000"/>
                  </a:solidFill>
                  <a:latin typeface="+mn-lt"/>
                </a:rPr>
                <a:t>+</a:t>
              </a:r>
              <a:endParaRPr lang="en-US" kern="0" baseline="30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5852202" y="4183220"/>
              <a:ext cx="351378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 dirty="0">
                  <a:solidFill>
                    <a:srgbClr val="FFC000"/>
                  </a:solidFill>
                  <a:latin typeface="+mn-lt"/>
                </a:rPr>
                <a:t>e</a:t>
              </a:r>
              <a:r>
                <a:rPr lang="de-DE" kern="0" baseline="30000" dirty="0">
                  <a:solidFill>
                    <a:srgbClr val="FFC000"/>
                  </a:solidFill>
                  <a:latin typeface="+mn-lt"/>
                </a:rPr>
                <a:t>-</a:t>
              </a:r>
              <a:endParaRPr lang="en-US" kern="0" baseline="30000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93" name="TextBox 92"/>
            <p:cNvSpPr txBox="1"/>
            <p:nvPr/>
          </p:nvSpPr>
          <p:spPr bwMode="auto">
            <a:xfrm>
              <a:off x="5541052" y="4384831"/>
              <a:ext cx="285750" cy="36671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kern="0" dirty="0">
                  <a:solidFill>
                    <a:srgbClr val="92D050"/>
                  </a:solidFill>
                  <a:latin typeface="+mn-lt"/>
                </a:rPr>
                <a:t>γ</a:t>
              </a:r>
              <a:endParaRPr lang="en-US" kern="0" dirty="0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94" name="TextBox 93"/>
            <p:cNvSpPr txBox="1"/>
            <p:nvPr/>
          </p:nvSpPr>
          <p:spPr bwMode="auto">
            <a:xfrm>
              <a:off x="2656565" y="3233895"/>
              <a:ext cx="285750" cy="36671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kern="0" dirty="0">
                  <a:solidFill>
                    <a:srgbClr val="92D050"/>
                  </a:solidFill>
                  <a:latin typeface="+mn-lt"/>
                </a:rPr>
                <a:t>γ</a:t>
              </a:r>
              <a:endParaRPr lang="en-US" kern="0" dirty="0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95" name="TextBox 94"/>
            <p:cNvSpPr txBox="1"/>
            <p:nvPr/>
          </p:nvSpPr>
          <p:spPr bwMode="auto">
            <a:xfrm>
              <a:off x="3078840" y="4249895"/>
              <a:ext cx="397866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kern="0" dirty="0">
                  <a:latin typeface="+mn-lt"/>
                </a:rPr>
                <a:t>π</a:t>
              </a:r>
              <a:r>
                <a:rPr lang="de-DE" kern="0" baseline="30000" dirty="0">
                  <a:latin typeface="+mn-lt"/>
                </a:rPr>
                <a:t>0</a:t>
              </a:r>
              <a:endParaRPr lang="en-US" kern="0" baseline="30000" dirty="0">
                <a:latin typeface="+mn-lt"/>
              </a:endParaRPr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1923140" y="4511832"/>
              <a:ext cx="351378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 dirty="0">
                  <a:solidFill>
                    <a:srgbClr val="FFC000"/>
                  </a:solidFill>
                  <a:latin typeface="+mn-lt"/>
                </a:rPr>
                <a:t>e</a:t>
              </a:r>
              <a:r>
                <a:rPr lang="de-DE" kern="0" baseline="30000" dirty="0">
                  <a:solidFill>
                    <a:srgbClr val="FFC000"/>
                  </a:solidFill>
                  <a:latin typeface="+mn-lt"/>
                </a:rPr>
                <a:t>-</a:t>
              </a:r>
              <a:endParaRPr lang="en-US" kern="0" baseline="30000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97" name="TextBox 96"/>
            <p:cNvSpPr txBox="1"/>
            <p:nvPr/>
          </p:nvSpPr>
          <p:spPr bwMode="auto">
            <a:xfrm>
              <a:off x="2256515" y="4699157"/>
              <a:ext cx="285750" cy="36671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kern="0" dirty="0">
                  <a:solidFill>
                    <a:srgbClr val="92D050"/>
                  </a:solidFill>
                  <a:latin typeface="+mn-lt"/>
                </a:rPr>
                <a:t>γ</a:t>
              </a:r>
              <a:endParaRPr lang="en-US" kern="0" dirty="0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98" name="TextBox 97"/>
            <p:cNvSpPr txBox="1"/>
            <p:nvPr/>
          </p:nvSpPr>
          <p:spPr bwMode="auto">
            <a:xfrm>
              <a:off x="2100940" y="3983195"/>
              <a:ext cx="402674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 dirty="0">
                  <a:solidFill>
                    <a:srgbClr val="FF0000"/>
                  </a:solidFill>
                  <a:latin typeface="+mn-lt"/>
                </a:rPr>
                <a:t>e</a:t>
              </a:r>
              <a:r>
                <a:rPr lang="de-DE" kern="0" baseline="30000" dirty="0">
                  <a:solidFill>
                    <a:srgbClr val="FF0000"/>
                  </a:solidFill>
                  <a:latin typeface="+mn-lt"/>
                </a:rPr>
                <a:t>+</a:t>
              </a:r>
              <a:endParaRPr lang="en-US" kern="0" baseline="30000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101" name="Oval 49"/>
          <p:cNvSpPr>
            <a:spLocks noChangeArrowheads="1"/>
          </p:cNvSpPr>
          <p:nvPr/>
        </p:nvSpPr>
        <p:spPr bwMode="auto">
          <a:xfrm>
            <a:off x="4912298" y="5385841"/>
            <a:ext cx="457200" cy="914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 Signal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924269" y="2484620"/>
            <a:ext cx="3849274" cy="28968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Corrected mass spectra (points)</a:t>
            </a:r>
          </a:p>
          <a:p>
            <a:r>
              <a:rPr lang="en-US" sz="2000" dirty="0" smtClean="0"/>
              <a:t>Compared to “cocktail” of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decays (lines)</a:t>
            </a:r>
          </a:p>
          <a:p>
            <a:r>
              <a:rPr lang="en-US" sz="2000" dirty="0" smtClean="0"/>
              <a:t>Cocktail normalized to data for m&lt;30 </a:t>
            </a:r>
            <a:r>
              <a:rPr lang="en-US" sz="2000" dirty="0" err="1" smtClean="0"/>
              <a:t>MeV</a:t>
            </a:r>
            <a:endParaRPr lang="en-US" sz="2000" dirty="0" smtClean="0"/>
          </a:p>
          <a:p>
            <a:r>
              <a:rPr lang="en-US" sz="2000" dirty="0" smtClean="0"/>
              <a:t>“knee” at 100 </a:t>
            </a:r>
            <a:r>
              <a:rPr lang="en-US" sz="2000" dirty="0" err="1" smtClean="0"/>
              <a:t>MeV</a:t>
            </a:r>
            <a:r>
              <a:rPr lang="en-US" sz="2000" dirty="0" smtClean="0"/>
              <a:t> from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cut-off</a:t>
            </a:r>
          </a:p>
          <a:p>
            <a:pPr lvl="1"/>
            <a:r>
              <a:rPr lang="en-US" sz="1800" dirty="0" smtClean="0"/>
              <a:t>80% background reduction</a:t>
            </a:r>
          </a:p>
        </p:txBody>
      </p:sp>
      <p:pic>
        <p:nvPicPr>
          <p:cNvPr id="36866" name="Picture 2" descr="C:\Documents and Settings\Stefan Bathe\My Documents\PHENIX\MyTalks\WWND2009BigSkyMontana\material\papers\PPG086_src\Fi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8908"/>
            <a:ext cx="4819338" cy="3713461"/>
          </a:xfrm>
          <a:prstGeom prst="rect">
            <a:avLst/>
          </a:prstGeom>
          <a:noFill/>
        </p:spPr>
      </p:pic>
      <p:pic>
        <p:nvPicPr>
          <p:cNvPr id="8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116" y="3041197"/>
            <a:ext cx="742014" cy="2891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54238" y="2173575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arXiv:0804.4168v1 [nucl-ex]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 Signal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924269" y="2484620"/>
            <a:ext cx="3849274" cy="28968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Corrected mass spectra (points)</a:t>
            </a:r>
          </a:p>
          <a:p>
            <a:r>
              <a:rPr lang="en-US" sz="2000" dirty="0" smtClean="0"/>
              <a:t>Compared to “cocktail” of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decays (lines)</a:t>
            </a:r>
          </a:p>
          <a:p>
            <a:r>
              <a:rPr lang="en-US" sz="2000" dirty="0" smtClean="0"/>
              <a:t>Cocktail normalized to data for m&lt;30 </a:t>
            </a:r>
            <a:r>
              <a:rPr lang="en-US" sz="2000" dirty="0" err="1" smtClean="0"/>
              <a:t>MeV</a:t>
            </a:r>
            <a:endParaRPr lang="en-US" sz="2000" dirty="0" smtClean="0"/>
          </a:p>
          <a:p>
            <a:r>
              <a:rPr lang="en-US" sz="2000" dirty="0" smtClean="0"/>
              <a:t>“knee” at 100 </a:t>
            </a:r>
            <a:r>
              <a:rPr lang="en-US" sz="2000" dirty="0" err="1" smtClean="0"/>
              <a:t>MeV</a:t>
            </a:r>
            <a:r>
              <a:rPr lang="en-US" sz="2000" dirty="0" smtClean="0"/>
              <a:t> from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cut-off</a:t>
            </a:r>
          </a:p>
          <a:p>
            <a:pPr lvl="1"/>
            <a:r>
              <a:rPr lang="en-US" sz="1800" dirty="0" smtClean="0"/>
              <a:t>80% background reduction</a:t>
            </a:r>
          </a:p>
        </p:txBody>
      </p:sp>
      <p:pic>
        <p:nvPicPr>
          <p:cNvPr id="36866" name="Picture 2" descr="C:\Documents and Settings\Stefan Bathe\My Documents\PHENIX\MyTalks\WWND2009BigSkyMontana\material\papers\PPG086_src\Fi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8908"/>
            <a:ext cx="4819338" cy="3713461"/>
          </a:xfrm>
          <a:prstGeom prst="rect">
            <a:avLst/>
          </a:prstGeom>
          <a:noFill/>
        </p:spPr>
      </p:pic>
      <p:pic>
        <p:nvPicPr>
          <p:cNvPr id="8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116" y="3041197"/>
            <a:ext cx="742014" cy="2891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54238" y="2173575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arXiv:0804.4168v1 [nucl-ex]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891" y="1626434"/>
            <a:ext cx="244669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p+p</a:t>
            </a:r>
            <a:r>
              <a:rPr lang="en-US" sz="1600" dirty="0" smtClean="0"/>
              <a:t> consistent w/ </a:t>
            </a:r>
            <a:r>
              <a:rPr lang="en-US" sz="1600" dirty="0" err="1" smtClean="0"/>
              <a:t>bckgrnd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for lowest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endParaRPr lang="en-US" sz="16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29521" y="5728743"/>
            <a:ext cx="125329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Small excess </a:t>
            </a:r>
          </a:p>
          <a:p>
            <a:pPr algn="ctr"/>
            <a:r>
              <a:rPr lang="en-US" sz="1600" dirty="0" smtClean="0"/>
              <a:t>at higher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for m&gt;m</a:t>
            </a:r>
            <a:r>
              <a:rPr lang="en-US" sz="1600" baseline="-25000" dirty="0" smtClean="0">
                <a:latin typeface="Symbol" pitchFamily="18" charset="2"/>
              </a:rPr>
              <a:t>p</a:t>
            </a:r>
            <a:r>
              <a:rPr lang="en-US" sz="1200" baseline="-25000" dirty="0" smtClean="0">
                <a:latin typeface="Symbol" pitchFamily="18" charset="2"/>
              </a:rPr>
              <a:t>0</a:t>
            </a:r>
            <a:endParaRPr lang="en-US" sz="1600" baseline="-25000" dirty="0">
              <a:latin typeface="Symbol" pitchFamily="18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213610" y="2514600"/>
            <a:ext cx="1896256" cy="89941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948130" y="5302775"/>
            <a:ext cx="951873" cy="14989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373" y="4038600"/>
            <a:ext cx="7122827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Enhanced (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dirty="0" err="1" smtClean="0"/>
              <a:t>p+p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Direct Photon Production in 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in PHENIX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Stefan Bathe for PHENIX, WWND 2009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156" y="6236070"/>
            <a:ext cx="1025696" cy="35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 Signal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924269" y="2484620"/>
            <a:ext cx="3849274" cy="28968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Corrected mass spectra (points)</a:t>
            </a:r>
          </a:p>
          <a:p>
            <a:r>
              <a:rPr lang="en-US" sz="2000" dirty="0" smtClean="0"/>
              <a:t>Compared to “cocktail” of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decays (lines)</a:t>
            </a:r>
          </a:p>
          <a:p>
            <a:r>
              <a:rPr lang="en-US" sz="2000" dirty="0" smtClean="0"/>
              <a:t>Cocktail normalized to data for m&lt;30 </a:t>
            </a:r>
            <a:r>
              <a:rPr lang="en-US" sz="2000" dirty="0" err="1" smtClean="0"/>
              <a:t>MeV</a:t>
            </a:r>
            <a:endParaRPr lang="en-US" sz="2000" dirty="0" smtClean="0"/>
          </a:p>
          <a:p>
            <a:r>
              <a:rPr lang="en-US" sz="2000" dirty="0" smtClean="0"/>
              <a:t>“knee” at 100 </a:t>
            </a:r>
            <a:r>
              <a:rPr lang="en-US" sz="2000" dirty="0" err="1" smtClean="0"/>
              <a:t>MeV</a:t>
            </a:r>
            <a:r>
              <a:rPr lang="en-US" sz="2000" dirty="0" smtClean="0"/>
              <a:t> from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cut-off</a:t>
            </a:r>
          </a:p>
          <a:p>
            <a:pPr lvl="1"/>
            <a:r>
              <a:rPr lang="en-US" sz="1800" dirty="0" smtClean="0"/>
              <a:t>80% background reduction</a:t>
            </a:r>
          </a:p>
        </p:txBody>
      </p:sp>
      <p:pic>
        <p:nvPicPr>
          <p:cNvPr id="36866" name="Picture 2" descr="C:\Documents and Settings\Stefan Bathe\My Documents\PHENIX\MyTalks\WWND2009BigSkyMontana\material\papers\PPG086_src\Fi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8908"/>
            <a:ext cx="4819338" cy="3713461"/>
          </a:xfrm>
          <a:prstGeom prst="rect">
            <a:avLst/>
          </a:prstGeom>
          <a:noFill/>
        </p:spPr>
      </p:pic>
      <p:pic>
        <p:nvPicPr>
          <p:cNvPr id="8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116" y="3041197"/>
            <a:ext cx="742014" cy="2891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54238" y="2173575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arXiv:0804.4168v1 [nucl-ex]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891" y="1626434"/>
            <a:ext cx="244669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p+p</a:t>
            </a:r>
            <a:r>
              <a:rPr lang="en-US" sz="1600" dirty="0" smtClean="0"/>
              <a:t> consistent w/ </a:t>
            </a:r>
            <a:r>
              <a:rPr lang="en-US" sz="1600" dirty="0" err="1" smtClean="0"/>
              <a:t>bckgrnd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for lowest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endParaRPr lang="en-US" sz="16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29521" y="5728743"/>
            <a:ext cx="125329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Small excess </a:t>
            </a:r>
          </a:p>
          <a:p>
            <a:pPr algn="ctr"/>
            <a:r>
              <a:rPr lang="en-US" sz="1600" dirty="0" smtClean="0"/>
              <a:t>at higher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for m&gt;m</a:t>
            </a:r>
            <a:r>
              <a:rPr lang="en-US" sz="1600" baseline="-25000" dirty="0" smtClean="0">
                <a:latin typeface="Symbol" pitchFamily="18" charset="2"/>
              </a:rPr>
              <a:t>p</a:t>
            </a:r>
            <a:r>
              <a:rPr lang="en-US" sz="1200" baseline="-25000" dirty="0" smtClean="0">
                <a:latin typeface="Symbol" pitchFamily="18" charset="2"/>
              </a:rPr>
              <a:t>0</a:t>
            </a:r>
            <a:endParaRPr lang="en-US" sz="1600" baseline="-25000" dirty="0">
              <a:latin typeface="Symbol" pitchFamily="18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213610" y="2514600"/>
            <a:ext cx="1896256" cy="89941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948130" y="5302775"/>
            <a:ext cx="951873" cy="14989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5698" y="1621438"/>
            <a:ext cx="240123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Au+Au</a:t>
            </a:r>
            <a:r>
              <a:rPr lang="en-US" sz="1600" dirty="0" smtClean="0"/>
              <a:t> much larger excess</a:t>
            </a:r>
          </a:p>
          <a:p>
            <a:pPr algn="ctr"/>
            <a:r>
              <a:rPr lang="en-US" sz="1600" dirty="0" smtClean="0"/>
              <a:t>at all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endParaRPr lang="en-US" sz="1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710718" y="5746232"/>
            <a:ext cx="264758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Indicates enhanced production</a:t>
            </a:r>
          </a:p>
          <a:p>
            <a:pPr algn="ctr"/>
            <a:r>
              <a:rPr lang="en-US" sz="1600" dirty="0" smtClean="0"/>
              <a:t>of virtual photons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3575154" y="2773180"/>
            <a:ext cx="1813810" cy="32978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219137" y="4965492"/>
            <a:ext cx="1701384" cy="8994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vs. Low-Mass Enhancement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5842" name="Picture 2" descr="C:\Documents and Settings\Stefan Bathe\My Documents\PHENIX\MyTalks\WWND2009BigSkyMontana\material\papers\CPOD_src\Fig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59" y="1690414"/>
            <a:ext cx="4073828" cy="2990694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757000" y="4564506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arXiv:0706.3034v1 [nucl-ex]</a:t>
            </a:r>
          </a:p>
        </p:txBody>
      </p:sp>
      <p:sp>
        <p:nvSpPr>
          <p:cNvPr id="45" name="Content Placeholder 10"/>
          <p:cNvSpPr txBox="1">
            <a:spLocks/>
          </p:cNvSpPr>
          <p:nvPr/>
        </p:nvSpPr>
        <p:spPr>
          <a:xfrm>
            <a:off x="266825" y="5092409"/>
            <a:ext cx="4074127" cy="808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Low mass enhancement seen in </a:t>
            </a:r>
            <a:r>
              <a:rPr lang="en-US" dirty="0" err="1" smtClean="0"/>
              <a:t>Au+Au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1600" dirty="0" smtClean="0"/>
              <a:t>Inclusive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,  region II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450" y="2816343"/>
            <a:ext cx="742014" cy="289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vs. Low-Mass Enhancement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5842" name="Picture 2" descr="C:\Documents and Settings\Stefan Bathe\My Documents\PHENIX\MyTalks\WWND2009BigSkyMontana\material\papers\CPOD_src\Fig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59" y="1690414"/>
            <a:ext cx="4073828" cy="2990694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757000" y="4564506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arXiv:0706.3034v1 [nucl-ex]</a:t>
            </a:r>
          </a:p>
        </p:txBody>
      </p:sp>
      <p:pic>
        <p:nvPicPr>
          <p:cNvPr id="35843" name="Picture 3" descr="C:\Documents and Settings\Stefan Bathe\My Documents\PHENIX\MyTalks\WWND2009BigSkyMontana\material\papers\PPG088_src\carto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3192" y="1701408"/>
            <a:ext cx="4126016" cy="3042980"/>
          </a:xfrm>
          <a:prstGeom prst="rect">
            <a:avLst/>
          </a:prstGeom>
          <a:noFill/>
        </p:spPr>
      </p:pic>
      <p:sp>
        <p:nvSpPr>
          <p:cNvPr id="45" name="Content Placeholder 10"/>
          <p:cNvSpPr txBox="1">
            <a:spLocks/>
          </p:cNvSpPr>
          <p:nvPr/>
        </p:nvSpPr>
        <p:spPr>
          <a:xfrm>
            <a:off x="266825" y="5092409"/>
            <a:ext cx="4074127" cy="808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Low mass enhancement seen in </a:t>
            </a:r>
            <a:r>
              <a:rPr lang="en-US" dirty="0" err="1" smtClean="0"/>
              <a:t>Au+Au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1600" dirty="0" smtClean="0"/>
              <a:t>Inclusive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,  region II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Content Placeholder 10"/>
          <p:cNvSpPr txBox="1">
            <a:spLocks/>
          </p:cNvSpPr>
          <p:nvPr/>
        </p:nvSpPr>
        <p:spPr>
          <a:xfrm>
            <a:off x="4784359" y="4796853"/>
            <a:ext cx="4074127" cy="14540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 fontScale="92500" lnSpcReduction="10000"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Kinematic region II: 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1600" dirty="0" smtClean="0"/>
              <a:t>Expected to be dominated by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gas phase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dirty="0" smtClean="0">
                <a:solidFill>
                  <a:prstClr val="black"/>
                </a:solidFill>
              </a:rPr>
              <a:t>Kinematic region I: 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1600" dirty="0" smtClean="0"/>
              <a:t>Quasi-real virtual photons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lang="en-US" sz="16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6190937" y="1881267"/>
            <a:ext cx="920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schematic</a:t>
            </a:r>
            <a:endParaRPr lang="en-US" sz="1400" b="1" dirty="0"/>
          </a:p>
        </p:txBody>
      </p:sp>
      <p:pic>
        <p:nvPicPr>
          <p:cNvPr id="48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5450" y="2816343"/>
            <a:ext cx="742014" cy="289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Direct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Signal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7890" name="Picture 2" descr="C:\Documents and Settings\Stefan Bathe\My Documents\PHENIX\MyTalks\WWND2009BigSkyMontana\material\papers\PPG086_src\Fig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99530"/>
            <a:ext cx="5175239" cy="3479373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 flipH="1">
            <a:off x="779489" y="2355955"/>
            <a:ext cx="464695" cy="2763186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75351" y="2353456"/>
            <a:ext cx="1371600" cy="2768184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40810" y="2345836"/>
            <a:ext cx="2043409" cy="2768184"/>
          </a:xfrm>
          <a:prstGeom prst="rect">
            <a:avLst/>
          </a:prstGeom>
          <a:solidFill>
            <a:srgbClr val="FFFFCC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191713" y="5306519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arXiv:0804.4168v1 [nucl-ex]</a:t>
            </a:r>
          </a:p>
        </p:txBody>
      </p:sp>
      <p:pic>
        <p:nvPicPr>
          <p:cNvPr id="70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7483" y="2464075"/>
            <a:ext cx="742014" cy="289195"/>
          </a:xfrm>
          <a:prstGeom prst="rect">
            <a:avLst/>
          </a:prstGeom>
          <a:noFill/>
        </p:spPr>
      </p:pic>
      <p:sp>
        <p:nvSpPr>
          <p:cNvPr id="15" name="Content Placeholder 11"/>
          <p:cNvSpPr>
            <a:spLocks noGrp="1"/>
          </p:cNvSpPr>
          <p:nvPr>
            <p:ph sz="quarter" idx="1"/>
          </p:nvPr>
        </p:nvSpPr>
        <p:spPr>
          <a:xfrm>
            <a:off x="4781862" y="2778221"/>
            <a:ext cx="4114800" cy="27210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Two-component fit</a:t>
            </a:r>
          </a:p>
          <a:p>
            <a:endParaRPr lang="en-US" sz="2000" i="1" dirty="0" smtClean="0"/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c</a:t>
            </a:r>
            <a:r>
              <a:rPr lang="en-US" sz="2000" dirty="0" smtClean="0"/>
              <a:t>:  shape of cocktail</a:t>
            </a:r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dir</a:t>
            </a:r>
            <a:r>
              <a:rPr lang="en-US" sz="2000" dirty="0" smtClean="0"/>
              <a:t>:  shape of direct photon</a:t>
            </a:r>
          </a:p>
          <a:p>
            <a:pPr lvl="1"/>
            <a:r>
              <a:rPr lang="en-US" sz="2000" i="1" dirty="0" smtClean="0"/>
              <a:t>r</a:t>
            </a:r>
            <a:r>
              <a:rPr lang="en-US" sz="2000" dirty="0" smtClean="0"/>
              <a:t>:  fit parameter</a:t>
            </a:r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c</a:t>
            </a:r>
            <a:r>
              <a:rPr lang="en-US" sz="2000" dirty="0" smtClean="0"/>
              <a:t>,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dir</a:t>
            </a:r>
            <a:r>
              <a:rPr lang="en-US" sz="2000" dirty="0" smtClean="0"/>
              <a:t>:  separately normalized to data for m&lt;30 </a:t>
            </a:r>
            <a:r>
              <a:rPr lang="en-US" sz="2000" dirty="0" err="1" smtClean="0"/>
              <a:t>MeV</a:t>
            </a:r>
            <a:endParaRPr lang="en-US" sz="1800" baseline="-25000" dirty="0" smtClean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152721" y="3183193"/>
          <a:ext cx="3423759" cy="427970"/>
        </p:xfrm>
        <a:graphic>
          <a:graphicData uri="http://schemas.openxmlformats.org/presentationml/2006/ole">
            <p:oleObj spid="_x0000_s37894" name="Equation" r:id="rId5" imgW="1828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Stefan Bathe\My Documents\PHENIX\MyTalks\WWND2009BigSkyMontana\material\papers\PPG086_src\Fig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99530"/>
            <a:ext cx="5175239" cy="3479373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765184" y="2032715"/>
            <a:ext cx="4378816" cy="708338"/>
          </a:xfrm>
          <a:prstGeom prst="rect">
            <a:avLst/>
          </a:prstGeom>
          <a:solidFill>
            <a:srgbClr val="EBB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5652327" y="2061783"/>
          <a:ext cx="3216275" cy="681038"/>
        </p:xfrm>
        <a:graphic>
          <a:graphicData uri="http://schemas.openxmlformats.org/presentationml/2006/ole">
            <p:oleObj spid="_x0000_s90116" name="Equation" r:id="rId4" imgW="2158920" imgH="457200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0" y="1532586"/>
            <a:ext cx="9144000" cy="708338"/>
          </a:xfrm>
          <a:prstGeom prst="rect">
            <a:avLst/>
          </a:prstGeom>
          <a:solidFill>
            <a:srgbClr val="EBB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Direct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Signal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779489" y="2355955"/>
            <a:ext cx="464695" cy="2763186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75351" y="2353456"/>
            <a:ext cx="1371600" cy="2768184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40810" y="2345836"/>
            <a:ext cx="2043409" cy="2768184"/>
          </a:xfrm>
          <a:prstGeom prst="rect">
            <a:avLst/>
          </a:prstGeom>
          <a:solidFill>
            <a:srgbClr val="FFFFCC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191713" y="5306519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arXiv:0804.4168v1 [nucl-ex]</a:t>
            </a:r>
          </a:p>
        </p:txBody>
      </p:sp>
      <p:pic>
        <p:nvPicPr>
          <p:cNvPr id="70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7483" y="2464075"/>
            <a:ext cx="742014" cy="289195"/>
          </a:xfrm>
          <a:prstGeom prst="rect">
            <a:avLst/>
          </a:prstGeom>
          <a:noFill/>
        </p:spPr>
      </p:pic>
      <p:sp>
        <p:nvSpPr>
          <p:cNvPr id="15" name="Content Placeholder 11"/>
          <p:cNvSpPr>
            <a:spLocks noGrp="1"/>
          </p:cNvSpPr>
          <p:nvPr>
            <p:ph sz="quarter" idx="1"/>
          </p:nvPr>
        </p:nvSpPr>
        <p:spPr>
          <a:xfrm>
            <a:off x="4781862" y="2778221"/>
            <a:ext cx="4114800" cy="27210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Two-component fit</a:t>
            </a:r>
          </a:p>
          <a:p>
            <a:endParaRPr lang="en-US" sz="2000" i="1" dirty="0" smtClean="0"/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c</a:t>
            </a:r>
            <a:r>
              <a:rPr lang="en-US" sz="2000" dirty="0" smtClean="0"/>
              <a:t>:  shape of cocktail</a:t>
            </a:r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dir</a:t>
            </a:r>
            <a:r>
              <a:rPr lang="en-US" sz="2000" dirty="0" smtClean="0"/>
              <a:t>:  shape of direct photon</a:t>
            </a:r>
          </a:p>
          <a:p>
            <a:pPr lvl="1"/>
            <a:r>
              <a:rPr lang="en-US" sz="2000" i="1" dirty="0" smtClean="0"/>
              <a:t>r</a:t>
            </a:r>
            <a:r>
              <a:rPr lang="en-US" sz="2000" dirty="0" smtClean="0"/>
              <a:t>:  fit parameter</a:t>
            </a:r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c</a:t>
            </a:r>
            <a:r>
              <a:rPr lang="en-US" sz="2000" dirty="0" smtClean="0"/>
              <a:t>,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dir</a:t>
            </a:r>
            <a:r>
              <a:rPr lang="en-US" sz="2000" dirty="0" smtClean="0"/>
              <a:t>:  separately normalized to data for m&lt;30 </a:t>
            </a:r>
            <a:r>
              <a:rPr lang="en-US" sz="2000" dirty="0" err="1" smtClean="0"/>
              <a:t>MeV</a:t>
            </a:r>
            <a:endParaRPr lang="en-US" sz="1800" baseline="-25000" dirty="0" smtClean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152721" y="3183193"/>
          <a:ext cx="3423759" cy="427970"/>
        </p:xfrm>
        <a:graphic>
          <a:graphicData uri="http://schemas.openxmlformats.org/presentationml/2006/ole">
            <p:oleObj spid="_x0000_s90114" name="Equation" r:id="rId6" imgW="1828800" imgH="228600" progId="Equation.3">
              <p:embed/>
            </p:oleObj>
          </a:graphicData>
        </a:graphic>
      </p:graphicFrame>
      <p:graphicFrame>
        <p:nvGraphicFramePr>
          <p:cNvPr id="90115" name="Content Placeholder 12"/>
          <p:cNvGraphicFramePr>
            <a:graphicFrameLocks noChangeAspect="1"/>
          </p:cNvGraphicFramePr>
          <p:nvPr/>
        </p:nvGraphicFramePr>
        <p:xfrm>
          <a:off x="1716357" y="1535090"/>
          <a:ext cx="3740150" cy="674688"/>
        </p:xfrm>
        <a:graphic>
          <a:graphicData uri="http://schemas.openxmlformats.org/presentationml/2006/ole">
            <p:oleObj spid="_x0000_s90115" name="Equation" r:id="rId7" imgW="2603160" imgH="469800" progId="Equation.3">
              <p:embed/>
            </p:oleObj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6190420" y="1725768"/>
          <a:ext cx="1819275" cy="309563"/>
        </p:xfrm>
        <a:graphic>
          <a:graphicData uri="http://schemas.openxmlformats.org/presentationml/2006/ole">
            <p:oleObj spid="_x0000_s90117" name="Equation" r:id="rId8" imgW="1193760" imgH="2030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032" y="1691969"/>
            <a:ext cx="1493948" cy="400110"/>
          </a:xfrm>
          <a:prstGeom prst="rect">
            <a:avLst/>
          </a:prstGeom>
          <a:solidFill>
            <a:srgbClr val="EBB3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Reminder: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Direct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Signal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7890" name="Picture 2" descr="C:\Documents and Settings\Stefan Bathe\My Documents\PHENIX\MyTalks\WWND2009BigSkyMontana\material\papers\PPG086_src\Fig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99530"/>
            <a:ext cx="5175239" cy="3479373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 flipH="1">
            <a:off x="779489" y="2355955"/>
            <a:ext cx="464695" cy="2763186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75351" y="2353456"/>
            <a:ext cx="1371600" cy="2768184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40810" y="2345836"/>
            <a:ext cx="2043409" cy="2768184"/>
          </a:xfrm>
          <a:prstGeom prst="rect">
            <a:avLst/>
          </a:prstGeom>
          <a:solidFill>
            <a:srgbClr val="FFFFCC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191713" y="5306519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arXiv:0804.4168v1 [nucl-ex]</a:t>
            </a:r>
          </a:p>
        </p:txBody>
      </p:sp>
      <p:pic>
        <p:nvPicPr>
          <p:cNvPr id="70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7483" y="2464075"/>
            <a:ext cx="742014" cy="289195"/>
          </a:xfrm>
          <a:prstGeom prst="rect">
            <a:avLst/>
          </a:prstGeom>
          <a:noFill/>
        </p:spPr>
      </p:pic>
      <p:sp>
        <p:nvSpPr>
          <p:cNvPr id="15" name="Content Placeholder 11"/>
          <p:cNvSpPr>
            <a:spLocks noGrp="1"/>
          </p:cNvSpPr>
          <p:nvPr>
            <p:ph sz="quarter" idx="1"/>
          </p:nvPr>
        </p:nvSpPr>
        <p:spPr>
          <a:xfrm>
            <a:off x="4781862" y="2778221"/>
            <a:ext cx="4114800" cy="27210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Two-component fit</a:t>
            </a:r>
          </a:p>
          <a:p>
            <a:endParaRPr lang="en-US" sz="2000" i="1" dirty="0" smtClean="0"/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c</a:t>
            </a:r>
            <a:r>
              <a:rPr lang="en-US" sz="2000" dirty="0" smtClean="0"/>
              <a:t>:  shape of cocktail</a:t>
            </a:r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dir</a:t>
            </a:r>
            <a:r>
              <a:rPr lang="en-US" sz="2000" dirty="0" smtClean="0"/>
              <a:t>:  shape of direct photon</a:t>
            </a:r>
          </a:p>
          <a:p>
            <a:pPr lvl="1"/>
            <a:r>
              <a:rPr lang="en-US" sz="2000" i="1" dirty="0" smtClean="0"/>
              <a:t>r</a:t>
            </a:r>
            <a:r>
              <a:rPr lang="en-US" sz="2000" dirty="0" smtClean="0"/>
              <a:t>:  fit parameter</a:t>
            </a:r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c</a:t>
            </a:r>
            <a:r>
              <a:rPr lang="en-US" sz="2000" dirty="0" smtClean="0"/>
              <a:t>,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dir</a:t>
            </a:r>
            <a:r>
              <a:rPr lang="en-US" sz="2000" dirty="0" smtClean="0"/>
              <a:t>:  separately normalized to data for m&lt;30 </a:t>
            </a:r>
            <a:r>
              <a:rPr lang="en-US" sz="2000" dirty="0" err="1" smtClean="0"/>
              <a:t>MeV</a:t>
            </a:r>
            <a:endParaRPr lang="en-US" sz="1800" baseline="-25000" dirty="0" smtClean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152721" y="3183193"/>
          <a:ext cx="3423759" cy="427970"/>
        </p:xfrm>
        <a:graphic>
          <a:graphicData uri="http://schemas.openxmlformats.org/presentationml/2006/ole">
            <p:oleObj spid="_x0000_s91138" name="Equation" r:id="rId5" imgW="1828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Direct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Signal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7890" name="Picture 2" descr="C:\Documents and Settings\Stefan Bathe\My Documents\PHENIX\MyTalks\WWND2009BigSkyMontana\material\papers\PPG086_src\Fig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99530"/>
            <a:ext cx="5175239" cy="3479373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 flipH="1">
            <a:off x="779489" y="2355955"/>
            <a:ext cx="464695" cy="2763186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2419" y="1598952"/>
            <a:ext cx="136607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Normalization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m&lt;30 </a:t>
            </a:r>
            <a:r>
              <a:rPr lang="en-US" sz="1600" dirty="0" err="1" smtClean="0">
                <a:solidFill>
                  <a:schemeClr val="bg1"/>
                </a:solidFill>
              </a:rPr>
              <a:t>MeV</a:t>
            </a:r>
            <a:endParaRPr lang="en-US" sz="1600" baseline="-25000" dirty="0">
              <a:solidFill>
                <a:schemeClr val="bg1"/>
              </a:solidFill>
              <a:latin typeface="Symbol" pitchFamily="18" charset="2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18542" y="2484623"/>
            <a:ext cx="697042" cy="1499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75351" y="2353456"/>
            <a:ext cx="1371600" cy="2768184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659629" y="1586336"/>
            <a:ext cx="160332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CC"/>
                </a:solidFill>
              </a:rPr>
              <a:t>Fit</a:t>
            </a:r>
          </a:p>
          <a:p>
            <a:pPr algn="ctr"/>
            <a:r>
              <a:rPr lang="en-US" sz="1600" dirty="0" smtClean="0">
                <a:solidFill>
                  <a:srgbClr val="FFFFCC"/>
                </a:solidFill>
              </a:rPr>
              <a:t>80&lt;m&lt;300 </a:t>
            </a:r>
            <a:r>
              <a:rPr lang="en-US" sz="1600" dirty="0" err="1" smtClean="0">
                <a:solidFill>
                  <a:srgbClr val="FFFFCC"/>
                </a:solidFill>
              </a:rPr>
              <a:t>MeV</a:t>
            </a:r>
            <a:endParaRPr lang="en-US" sz="1600" baseline="-25000" dirty="0">
              <a:solidFill>
                <a:srgbClr val="FFFFCC"/>
              </a:solidFill>
              <a:latin typeface="Symbol" pitchFamily="18" charset="2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1771651" y="3067051"/>
            <a:ext cx="2110740" cy="18287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1432" y="5565098"/>
            <a:ext cx="329596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normalization</a:t>
            </a:r>
            <a:r>
              <a:rPr lang="en-US" sz="1600" dirty="0" smtClean="0"/>
              <a:t> preserves meaning of </a:t>
            </a:r>
            <a:r>
              <a:rPr lang="en-US" sz="1600" i="1" dirty="0" smtClean="0"/>
              <a:t>r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as </a:t>
            </a:r>
            <a:r>
              <a:rPr lang="en-US" sz="1600" dirty="0" smtClean="0">
                <a:solidFill>
                  <a:srgbClr val="FFFFFF"/>
                </a:solidFill>
              </a:rPr>
              <a:t>real</a:t>
            </a:r>
            <a:r>
              <a:rPr lang="en-US" sz="1600" dirty="0" smtClean="0"/>
              <a:t> direct photon </a:t>
            </a:r>
            <a:r>
              <a:rPr lang="en-US" sz="1600" dirty="0" err="1" smtClean="0"/>
              <a:t>fration</a:t>
            </a:r>
            <a:endParaRPr lang="en-US" sz="1600" baseline="-25000" dirty="0">
              <a:latin typeface="Symbol" pitchFamily="18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55129" y="6197025"/>
            <a:ext cx="29651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/>
              <a:t>r </a:t>
            </a:r>
            <a:r>
              <a:rPr lang="en-US" sz="1600" dirty="0" smtClean="0"/>
              <a:t>entirely </a:t>
            </a:r>
            <a:r>
              <a:rPr lang="en-US" sz="1600" dirty="0" smtClean="0">
                <a:solidFill>
                  <a:srgbClr val="FFFFCC"/>
                </a:solidFill>
              </a:rPr>
              <a:t>determined in fit region </a:t>
            </a:r>
          </a:p>
          <a:p>
            <a:pPr algn="ctr"/>
            <a:r>
              <a:rPr lang="en-US" sz="1600" dirty="0" smtClean="0"/>
              <a:t>where S/B enhanced by factor 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240810" y="2345836"/>
            <a:ext cx="2043409" cy="2768184"/>
          </a:xfrm>
          <a:prstGeom prst="rect">
            <a:avLst/>
          </a:prstGeom>
          <a:solidFill>
            <a:srgbClr val="FFFFCC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191713" y="5306519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arXiv:0804.4168v1 [nucl-ex]</a:t>
            </a:r>
          </a:p>
        </p:txBody>
      </p:sp>
      <p:pic>
        <p:nvPicPr>
          <p:cNvPr id="70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7483" y="2464075"/>
            <a:ext cx="742014" cy="289195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 rot="16200000" flipV="1">
            <a:off x="425004" y="5267460"/>
            <a:ext cx="553790" cy="3863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2414790" y="4539803"/>
            <a:ext cx="1957589" cy="135228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11"/>
          <p:cNvSpPr>
            <a:spLocks noGrp="1"/>
          </p:cNvSpPr>
          <p:nvPr>
            <p:ph sz="quarter" idx="1"/>
          </p:nvPr>
        </p:nvSpPr>
        <p:spPr>
          <a:xfrm>
            <a:off x="4781862" y="2778221"/>
            <a:ext cx="4114800" cy="27210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Two-component fit</a:t>
            </a:r>
          </a:p>
          <a:p>
            <a:endParaRPr lang="en-US" sz="2000" i="1" dirty="0" smtClean="0"/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c</a:t>
            </a:r>
            <a:r>
              <a:rPr lang="en-US" sz="2000" dirty="0" smtClean="0"/>
              <a:t>:  shape of cocktail</a:t>
            </a:r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dir</a:t>
            </a:r>
            <a:r>
              <a:rPr lang="en-US" sz="2000" dirty="0" smtClean="0"/>
              <a:t>:  shape of direct photon</a:t>
            </a:r>
          </a:p>
          <a:p>
            <a:pPr lvl="1"/>
            <a:r>
              <a:rPr lang="en-US" sz="2000" i="1" dirty="0" smtClean="0"/>
              <a:t>r</a:t>
            </a:r>
            <a:r>
              <a:rPr lang="en-US" sz="2000" dirty="0" smtClean="0"/>
              <a:t>:  fit parameter</a:t>
            </a:r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c</a:t>
            </a:r>
            <a:r>
              <a:rPr lang="en-US" sz="2000" dirty="0" smtClean="0"/>
              <a:t>,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dir</a:t>
            </a:r>
            <a:r>
              <a:rPr lang="en-US" sz="2000" dirty="0" smtClean="0"/>
              <a:t>:  separately normalized to data for m&lt;30 </a:t>
            </a:r>
            <a:r>
              <a:rPr lang="en-US" sz="2000" dirty="0" err="1" smtClean="0"/>
              <a:t>MeV</a:t>
            </a:r>
            <a:endParaRPr lang="en-US" sz="1800" baseline="-25000" dirty="0" smtClean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152721" y="3183193"/>
          <a:ext cx="3423759" cy="427970"/>
        </p:xfrm>
        <a:graphic>
          <a:graphicData uri="http://schemas.openxmlformats.org/presentationml/2006/ole">
            <p:oleObj spid="_x0000_s67589" name="Equation" r:id="rId5" imgW="1828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Direct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Signal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7890" name="Picture 2" descr="C:\Documents and Settings\Stefan Bathe\My Documents\PHENIX\MyTalks\WWND2009BigSkyMontana\material\papers\PPG086_src\Fig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99530"/>
            <a:ext cx="5175239" cy="3479373"/>
          </a:xfrm>
          <a:prstGeom prst="rect">
            <a:avLst/>
          </a:prstGeom>
          <a:noFill/>
        </p:spPr>
      </p:pic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781862" y="2778221"/>
            <a:ext cx="4114800" cy="27210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Two-component fit</a:t>
            </a:r>
          </a:p>
          <a:p>
            <a:endParaRPr lang="en-US" sz="2000" i="1" dirty="0" smtClean="0"/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c</a:t>
            </a:r>
            <a:r>
              <a:rPr lang="en-US" sz="2000" dirty="0" smtClean="0"/>
              <a:t>:  shape of cocktail</a:t>
            </a:r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dir</a:t>
            </a:r>
            <a:r>
              <a:rPr lang="en-US" sz="2000" dirty="0" smtClean="0"/>
              <a:t>:  shape of direct photon</a:t>
            </a:r>
          </a:p>
          <a:p>
            <a:pPr lvl="1"/>
            <a:r>
              <a:rPr lang="en-US" sz="2000" i="1" dirty="0" smtClean="0"/>
              <a:t>r</a:t>
            </a:r>
            <a:r>
              <a:rPr lang="en-US" sz="2000" dirty="0" smtClean="0"/>
              <a:t>:  fit parameter</a:t>
            </a:r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c</a:t>
            </a:r>
            <a:r>
              <a:rPr lang="en-US" sz="2000" dirty="0" smtClean="0"/>
              <a:t>,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dir</a:t>
            </a:r>
            <a:r>
              <a:rPr lang="en-US" sz="2000" dirty="0" smtClean="0"/>
              <a:t>:  separately normalized to data for m&lt;30 </a:t>
            </a:r>
            <a:r>
              <a:rPr lang="en-US" sz="2000" dirty="0" err="1" smtClean="0"/>
              <a:t>MeV</a:t>
            </a:r>
            <a:endParaRPr lang="en-US" sz="1800" baseline="-25000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152721" y="3183193"/>
          <a:ext cx="3423759" cy="427970"/>
        </p:xfrm>
        <a:graphic>
          <a:graphicData uri="http://schemas.openxmlformats.org/presentationml/2006/ole">
            <p:oleObj spid="_x0000_s68610" name="Equation" r:id="rId4" imgW="1828800" imgH="22860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 flipH="1">
            <a:off x="779489" y="2355955"/>
            <a:ext cx="464695" cy="2763186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2419" y="1598952"/>
            <a:ext cx="136607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Normalization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m&lt;30 </a:t>
            </a:r>
            <a:r>
              <a:rPr lang="en-US" sz="1600" dirty="0" err="1" smtClean="0">
                <a:solidFill>
                  <a:schemeClr val="bg1"/>
                </a:solidFill>
              </a:rPr>
              <a:t>MeV</a:t>
            </a:r>
            <a:endParaRPr lang="en-US" sz="1600" baseline="-25000" dirty="0">
              <a:solidFill>
                <a:schemeClr val="bg1"/>
              </a:solidFill>
              <a:latin typeface="Symbol" pitchFamily="18" charset="2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18542" y="2484623"/>
            <a:ext cx="697042" cy="1499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75351" y="2353456"/>
            <a:ext cx="1371600" cy="2768184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659629" y="1586336"/>
            <a:ext cx="160332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CC"/>
                </a:solidFill>
              </a:rPr>
              <a:t>Fit</a:t>
            </a:r>
          </a:p>
          <a:p>
            <a:pPr algn="ctr"/>
            <a:r>
              <a:rPr lang="en-US" sz="1600" dirty="0" smtClean="0">
                <a:solidFill>
                  <a:srgbClr val="FFFFCC"/>
                </a:solidFill>
              </a:rPr>
              <a:t>80&lt;m&lt;300 </a:t>
            </a:r>
            <a:r>
              <a:rPr lang="en-US" sz="1600" dirty="0" err="1" smtClean="0">
                <a:solidFill>
                  <a:srgbClr val="FFFFCC"/>
                </a:solidFill>
              </a:rPr>
              <a:t>MeV</a:t>
            </a:r>
            <a:endParaRPr lang="en-US" sz="1600" baseline="-25000" dirty="0">
              <a:solidFill>
                <a:srgbClr val="FFFFCC"/>
              </a:solidFill>
              <a:latin typeface="Symbol" pitchFamily="18" charset="2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1771651" y="3067051"/>
            <a:ext cx="2110740" cy="18287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1432" y="5565098"/>
            <a:ext cx="329596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normalization</a:t>
            </a:r>
            <a:r>
              <a:rPr lang="en-US" sz="1600" dirty="0" smtClean="0"/>
              <a:t> preserves meaning of </a:t>
            </a:r>
            <a:r>
              <a:rPr lang="en-US" sz="1600" i="1" dirty="0" smtClean="0"/>
              <a:t>r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as </a:t>
            </a:r>
            <a:r>
              <a:rPr lang="en-US" sz="1600" dirty="0" smtClean="0">
                <a:solidFill>
                  <a:srgbClr val="FFFFFF"/>
                </a:solidFill>
              </a:rPr>
              <a:t>real</a:t>
            </a:r>
            <a:r>
              <a:rPr lang="en-US" sz="1600" dirty="0" smtClean="0"/>
              <a:t> direct photon </a:t>
            </a:r>
            <a:r>
              <a:rPr lang="en-US" sz="1600" dirty="0" err="1" smtClean="0"/>
              <a:t>fration</a:t>
            </a:r>
            <a:endParaRPr lang="en-US" sz="1600" baseline="-25000" dirty="0">
              <a:latin typeface="Symbol" pitchFamily="18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55129" y="6197025"/>
            <a:ext cx="29651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/>
              <a:t>r </a:t>
            </a:r>
            <a:r>
              <a:rPr lang="en-US" sz="1600" dirty="0" smtClean="0"/>
              <a:t>entirely </a:t>
            </a:r>
            <a:r>
              <a:rPr lang="en-US" sz="1600" dirty="0" smtClean="0">
                <a:solidFill>
                  <a:srgbClr val="FFFFCC"/>
                </a:solidFill>
              </a:rPr>
              <a:t>determined in fit region </a:t>
            </a:r>
          </a:p>
          <a:p>
            <a:pPr algn="ctr"/>
            <a:r>
              <a:rPr lang="en-US" sz="1600" dirty="0" smtClean="0"/>
              <a:t>where S/B enhanced by factor 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240810" y="2345836"/>
            <a:ext cx="2043409" cy="2768184"/>
          </a:xfrm>
          <a:prstGeom prst="rect">
            <a:avLst/>
          </a:prstGeom>
          <a:solidFill>
            <a:srgbClr val="FFFFCC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191713" y="5306519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arXiv:0804.4168v1 [nucl-ex]</a:t>
            </a:r>
          </a:p>
        </p:txBody>
      </p:sp>
      <p:pic>
        <p:nvPicPr>
          <p:cNvPr id="70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7483" y="2464075"/>
            <a:ext cx="742014" cy="289195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 rot="16200000" flipV="1">
            <a:off x="425004" y="5267460"/>
            <a:ext cx="553790" cy="3863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2414790" y="4539803"/>
            <a:ext cx="1957589" cy="135228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44733" y="5542750"/>
            <a:ext cx="300077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 follow expected shape for direct photons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 Fraction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7346" name="Picture 2" descr="C:\Documents and Settings\Stefan Bathe\My Documents\PHENIX\MyTalks\WWND2009BigSkyMontana\material\papers\PPG086_src\Fig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7759"/>
            <a:ext cx="5164111" cy="3471891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774366" y="1600200"/>
            <a:ext cx="3991681" cy="47256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Direct photon fraction compared to NLO </a:t>
            </a:r>
            <a:r>
              <a:rPr lang="en-US" sz="2000" dirty="0" err="1" smtClean="0"/>
              <a:t>pQCD</a:t>
            </a:r>
            <a:r>
              <a:rPr lang="en-US" sz="2000" dirty="0" smtClean="0"/>
              <a:t> (lines, three scales)</a:t>
            </a:r>
          </a:p>
          <a:p>
            <a:r>
              <a:rPr lang="en-US" sz="2000" dirty="0" err="1" smtClean="0"/>
              <a:t>p+p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consistent with </a:t>
            </a:r>
            <a:r>
              <a:rPr lang="en-US" sz="1800" dirty="0" err="1" smtClean="0"/>
              <a:t>pQCD</a:t>
            </a:r>
            <a:endParaRPr lang="en-US" sz="1800" dirty="0" smtClean="0"/>
          </a:p>
          <a:p>
            <a:r>
              <a:rPr lang="en-US" sz="2000" dirty="0" err="1" smtClean="0"/>
              <a:t>Au+Au</a:t>
            </a:r>
            <a:r>
              <a:rPr lang="en-US" sz="2000" dirty="0" smtClean="0"/>
              <a:t>:  </a:t>
            </a:r>
          </a:p>
          <a:p>
            <a:pPr lvl="1"/>
            <a:r>
              <a:rPr lang="en-US" sz="1800" dirty="0" smtClean="0"/>
              <a:t>enhanced above </a:t>
            </a:r>
            <a:r>
              <a:rPr lang="en-US" sz="1800" dirty="0" err="1" smtClean="0"/>
              <a:t>pQCD</a:t>
            </a:r>
            <a:endParaRPr lang="en-US" sz="1800" dirty="0" smtClean="0"/>
          </a:p>
        </p:txBody>
      </p:sp>
      <p:pic>
        <p:nvPicPr>
          <p:cNvPr id="9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494" y="3352717"/>
            <a:ext cx="742014" cy="2891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07624" y="5512583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arXiv:0804.4168v1 [nucl-ex]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 Fraction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7346" name="Picture 2" descr="C:\Documents and Settings\Stefan Bathe\My Documents\PHENIX\MyTalks\WWND2009BigSkyMontana\material\papers\PPG086_src\Fig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7759"/>
            <a:ext cx="5164111" cy="3471891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774366" y="1600200"/>
            <a:ext cx="3991681" cy="47256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Direct photon fraction compared to NLO </a:t>
            </a:r>
            <a:r>
              <a:rPr lang="en-US" sz="2000" dirty="0" err="1" smtClean="0"/>
              <a:t>pQCD</a:t>
            </a:r>
            <a:r>
              <a:rPr lang="en-US" sz="2000" dirty="0" smtClean="0"/>
              <a:t> (lines, three scales)</a:t>
            </a:r>
          </a:p>
          <a:p>
            <a:r>
              <a:rPr lang="en-US" sz="2000" dirty="0" err="1" smtClean="0"/>
              <a:t>p+p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consistent with </a:t>
            </a:r>
            <a:r>
              <a:rPr lang="en-US" sz="1800" dirty="0" err="1" smtClean="0"/>
              <a:t>pQCD</a:t>
            </a:r>
            <a:endParaRPr lang="en-US" sz="1800" dirty="0" smtClean="0"/>
          </a:p>
          <a:p>
            <a:r>
              <a:rPr lang="en-US" sz="2000" dirty="0" err="1" smtClean="0"/>
              <a:t>Au+Au</a:t>
            </a:r>
            <a:r>
              <a:rPr lang="en-US" sz="2000" dirty="0" smtClean="0"/>
              <a:t>:  </a:t>
            </a:r>
          </a:p>
          <a:p>
            <a:pPr lvl="1"/>
            <a:r>
              <a:rPr lang="en-US" sz="1800" dirty="0" smtClean="0"/>
              <a:t>enhanced above </a:t>
            </a:r>
            <a:r>
              <a:rPr lang="en-US" sz="1800" dirty="0" err="1" smtClean="0"/>
              <a:t>pQCD</a:t>
            </a:r>
            <a:endParaRPr lang="en-US" sz="1800" dirty="0" smtClean="0"/>
          </a:p>
          <a:p>
            <a:r>
              <a:rPr lang="en-US" sz="2000" dirty="0" smtClean="0"/>
              <a:t>Systematic uncertainties</a:t>
            </a:r>
          </a:p>
          <a:p>
            <a:pPr lvl="1"/>
            <a:r>
              <a:rPr lang="en-US" sz="1800" b="1" dirty="0" smtClean="0"/>
              <a:t>shape</a:t>
            </a:r>
            <a:r>
              <a:rPr lang="en-US" sz="1800" dirty="0" smtClean="0"/>
              <a:t> difference measured</a:t>
            </a:r>
          </a:p>
          <a:p>
            <a:pPr lvl="1"/>
            <a:r>
              <a:rPr lang="en-US" sz="1800" dirty="0" smtClean="0">
                <a:latin typeface="Symbol" pitchFamily="18" charset="2"/>
              </a:rPr>
              <a:t>h/p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ratio largest source of uncertainty:  7% (17%) pp (</a:t>
            </a:r>
            <a:r>
              <a:rPr lang="en-US" sz="1800" dirty="0" err="1" smtClean="0"/>
              <a:t>AuAu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Other sources contribute only few % as cocktail normalized to data (no absolute measurement)</a:t>
            </a:r>
            <a:endParaRPr lang="en-US" sz="1800" dirty="0"/>
          </a:p>
        </p:txBody>
      </p:sp>
      <p:pic>
        <p:nvPicPr>
          <p:cNvPr id="9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494" y="3352717"/>
            <a:ext cx="742014" cy="2891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07624" y="5512583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arXiv:0804.4168v1 [nucl-ex]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373" y="4038600"/>
            <a:ext cx="7122827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Enhanced (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dirty="0" err="1" smtClean="0"/>
              <a:t>p+p</a:t>
            </a:r>
            <a:r>
              <a:rPr lang="en-US" dirty="0" smtClean="0"/>
              <a:t>) (mid pt)</a:t>
            </a:r>
            <a:br>
              <a:rPr lang="en-US" dirty="0" smtClean="0"/>
            </a:br>
            <a:r>
              <a:rPr lang="en-US" dirty="0" smtClean="0"/>
              <a:t>Direct Photon Production in 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in PHENIX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Stefan Bathe for PHENIX, WWND 2009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156" y="6236070"/>
            <a:ext cx="1025696" cy="35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 Yield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99416" y="1600200"/>
            <a:ext cx="4444584" cy="47556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Convert </a:t>
            </a:r>
            <a:r>
              <a:rPr lang="en-US" sz="2400" i="1" dirty="0" smtClean="0"/>
              <a:t>r</a:t>
            </a:r>
            <a:r>
              <a:rPr lang="en-US" sz="2400" dirty="0" smtClean="0"/>
              <a:t> into direct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/>
              <a:t> yield</a:t>
            </a:r>
            <a:endParaRPr lang="en-US" sz="2400" dirty="0" smtClean="0">
              <a:latin typeface="Symbol" pitchFamily="18" charset="2"/>
            </a:endParaRPr>
          </a:p>
          <a:p>
            <a:pPr lvl="1"/>
            <a:r>
              <a:rPr lang="en-US" sz="2100" dirty="0" smtClean="0"/>
              <a:t> </a:t>
            </a:r>
          </a:p>
          <a:p>
            <a:pPr lvl="1"/>
            <a:r>
              <a:rPr lang="en-US" sz="2100" dirty="0" smtClean="0"/>
              <a:t> 	</a:t>
            </a:r>
          </a:p>
          <a:p>
            <a:pPr lvl="1"/>
            <a:r>
              <a:rPr lang="en-US" sz="2100" dirty="0" smtClean="0"/>
              <a:t>Ratio of </a:t>
            </a:r>
            <a:r>
              <a:rPr lang="en-US" sz="2100" dirty="0" smtClean="0">
                <a:latin typeface="Symbol" pitchFamily="18" charset="2"/>
              </a:rPr>
              <a:t>g</a:t>
            </a:r>
            <a:r>
              <a:rPr lang="en-US" sz="2100" dirty="0" smtClean="0"/>
              <a:t>/</a:t>
            </a:r>
            <a:r>
              <a:rPr lang="en-US" sz="2100" dirty="0" err="1" smtClean="0"/>
              <a:t>e</a:t>
            </a:r>
            <a:r>
              <a:rPr lang="en-US" sz="2100" baseline="30000" dirty="0" err="1" smtClean="0"/>
              <a:t>+</a:t>
            </a:r>
            <a:r>
              <a:rPr lang="en-US" sz="2100" dirty="0" err="1" smtClean="0"/>
              <a:t>e</a:t>
            </a:r>
            <a:r>
              <a:rPr lang="en-US" sz="2100" baseline="30000" dirty="0" smtClean="0"/>
              <a:t>-</a:t>
            </a:r>
            <a:r>
              <a:rPr lang="en-US" sz="2100" dirty="0" smtClean="0"/>
              <a:t> for m&lt;30 </a:t>
            </a:r>
            <a:r>
              <a:rPr lang="en-US" sz="2100" dirty="0" err="1" smtClean="0"/>
              <a:t>MeV</a:t>
            </a:r>
            <a:r>
              <a:rPr lang="en-US" sz="2100" dirty="0" smtClean="0"/>
              <a:t> same for any source</a:t>
            </a:r>
          </a:p>
          <a:p>
            <a:pPr lvl="1"/>
            <a:r>
              <a:rPr lang="en-US" sz="2100" dirty="0" smtClean="0"/>
              <a:t>Syst. uncertainty of </a:t>
            </a:r>
            <a:r>
              <a:rPr lang="en-US" sz="2100" dirty="0" err="1" smtClean="0">
                <a:latin typeface="Symbol" pitchFamily="18" charset="2"/>
              </a:rPr>
              <a:t>g</a:t>
            </a:r>
            <a:r>
              <a:rPr lang="en-US" sz="2100" baseline="-25000" dirty="0" err="1" smtClean="0"/>
              <a:t>incl</a:t>
            </a:r>
            <a:r>
              <a:rPr lang="en-US" sz="2100" dirty="0" smtClean="0"/>
              <a:t> 14%  </a:t>
            </a:r>
          </a:p>
          <a:p>
            <a:pPr lvl="2"/>
            <a:r>
              <a:rPr lang="en-US" sz="1800" dirty="0" smtClean="0"/>
              <a:t>From 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pair acceptance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446713" y="2023828"/>
          <a:ext cx="3697287" cy="484188"/>
        </p:xfrm>
        <a:graphic>
          <a:graphicData uri="http://schemas.openxmlformats.org/presentationml/2006/ole">
            <p:oleObj spid="_x0000_s58374" name="Equation" r:id="rId3" imgW="1841400" imgH="2412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462873" y="2462553"/>
          <a:ext cx="3042169" cy="468026"/>
        </p:xfrm>
        <a:graphic>
          <a:graphicData uri="http://schemas.openxmlformats.org/presentationml/2006/ole">
            <p:oleObj spid="_x0000_s58375" name="Equation" r:id="rId4" imgW="16509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C:\Documents and Settings\Stefan Bathe\My Documents\PHENIX\MyTalks\WWND2009BigSkyMontana\material\papers\PPG086_src\Fig4_nofram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60" y="1529115"/>
            <a:ext cx="5171607" cy="5272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 Yield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99416" y="1600200"/>
            <a:ext cx="4444584" cy="47556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Convert </a:t>
            </a:r>
            <a:r>
              <a:rPr lang="en-US" sz="2400" i="1" dirty="0" smtClean="0"/>
              <a:t>r</a:t>
            </a:r>
            <a:r>
              <a:rPr lang="en-US" sz="2400" dirty="0" smtClean="0"/>
              <a:t> into direct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/>
              <a:t> yield</a:t>
            </a:r>
            <a:endParaRPr lang="en-US" sz="2400" dirty="0" smtClean="0">
              <a:latin typeface="Symbol" pitchFamily="18" charset="2"/>
            </a:endParaRPr>
          </a:p>
          <a:p>
            <a:pPr lvl="1"/>
            <a:r>
              <a:rPr lang="en-US" sz="2100" dirty="0" smtClean="0"/>
              <a:t> </a:t>
            </a:r>
          </a:p>
          <a:p>
            <a:pPr lvl="1"/>
            <a:r>
              <a:rPr lang="en-US" sz="2100" dirty="0" smtClean="0"/>
              <a:t> 	</a:t>
            </a:r>
          </a:p>
          <a:p>
            <a:pPr lvl="1"/>
            <a:r>
              <a:rPr lang="en-US" sz="2100" dirty="0" smtClean="0"/>
              <a:t>Ratio of </a:t>
            </a:r>
            <a:r>
              <a:rPr lang="en-US" sz="2100" dirty="0" smtClean="0">
                <a:latin typeface="Symbol" pitchFamily="18" charset="2"/>
              </a:rPr>
              <a:t>g</a:t>
            </a:r>
            <a:r>
              <a:rPr lang="en-US" sz="2100" dirty="0" smtClean="0"/>
              <a:t>/</a:t>
            </a:r>
            <a:r>
              <a:rPr lang="en-US" sz="2100" dirty="0" err="1" smtClean="0"/>
              <a:t>e</a:t>
            </a:r>
            <a:r>
              <a:rPr lang="en-US" sz="2100" baseline="30000" dirty="0" err="1" smtClean="0"/>
              <a:t>+</a:t>
            </a:r>
            <a:r>
              <a:rPr lang="en-US" sz="2100" dirty="0" err="1" smtClean="0"/>
              <a:t>e</a:t>
            </a:r>
            <a:r>
              <a:rPr lang="en-US" sz="2100" baseline="30000" dirty="0" smtClean="0"/>
              <a:t>-</a:t>
            </a:r>
            <a:r>
              <a:rPr lang="en-US" sz="2100" dirty="0" smtClean="0"/>
              <a:t> for m&lt;30 </a:t>
            </a:r>
            <a:r>
              <a:rPr lang="en-US" sz="2100" dirty="0" err="1" smtClean="0"/>
              <a:t>MeV</a:t>
            </a:r>
            <a:r>
              <a:rPr lang="en-US" sz="2100" dirty="0" smtClean="0"/>
              <a:t> same for any source</a:t>
            </a:r>
          </a:p>
          <a:p>
            <a:pPr lvl="1"/>
            <a:r>
              <a:rPr lang="en-US" sz="2100" dirty="0" smtClean="0"/>
              <a:t>Syst. uncertainty of </a:t>
            </a:r>
            <a:r>
              <a:rPr lang="en-US" sz="2100" dirty="0" err="1" smtClean="0">
                <a:latin typeface="Symbol" pitchFamily="18" charset="2"/>
              </a:rPr>
              <a:t>g</a:t>
            </a:r>
            <a:r>
              <a:rPr lang="en-US" sz="2100" baseline="-25000" dirty="0" err="1" smtClean="0"/>
              <a:t>incl</a:t>
            </a:r>
            <a:r>
              <a:rPr lang="en-US" sz="2100" dirty="0" smtClean="0"/>
              <a:t> 14%  </a:t>
            </a:r>
          </a:p>
          <a:p>
            <a:pPr lvl="2"/>
            <a:r>
              <a:rPr lang="en-US" sz="1800" dirty="0" smtClean="0"/>
              <a:t>From 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pair acceptance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2531" y="6617678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</a:t>
            </a:r>
            <a:endParaRPr lang="en-US" sz="1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446713" y="2023828"/>
          <a:ext cx="3697287" cy="484188"/>
        </p:xfrm>
        <a:graphic>
          <a:graphicData uri="http://schemas.openxmlformats.org/presentationml/2006/ole">
            <p:oleObj spid="_x0000_s70658" name="Equation" r:id="rId4" imgW="1841400" imgH="2412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462873" y="2462553"/>
          <a:ext cx="3042169" cy="468026"/>
        </p:xfrm>
        <a:graphic>
          <a:graphicData uri="http://schemas.openxmlformats.org/presentationml/2006/ole">
            <p:oleObj spid="_x0000_s70659" name="Equation" r:id="rId5" imgW="1650960" imgH="2538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788254" y="5814792"/>
          <a:ext cx="1426356" cy="366777"/>
        </p:xfrm>
        <a:graphic>
          <a:graphicData uri="http://schemas.openxmlformats.org/presentationml/2006/ole">
            <p:oleObj spid="_x0000_s70660" name="Equation" r:id="rId6" imgW="888840" imgH="228600" progId="Equation.3">
              <p:embed/>
            </p:oleObj>
          </a:graphicData>
        </a:graphic>
      </p:graphicFrame>
      <p:pic>
        <p:nvPicPr>
          <p:cNvPr id="15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9134" y="1923162"/>
            <a:ext cx="742014" cy="28919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79589" y="5989099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arXiv:0804.4168v1 [nucl-ex]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5763" y="5344732"/>
            <a:ext cx="574196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pQCD</a:t>
            </a:r>
            <a:endParaRPr lang="en-US" sz="1200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rot="5400000" flipH="1" flipV="1">
            <a:off x="1122343" y="5076158"/>
            <a:ext cx="309093" cy="22805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08467" y="5716073"/>
            <a:ext cx="1198470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Mod. Power Law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150773" y="5087155"/>
            <a:ext cx="309093" cy="2060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35758" y="3294845"/>
            <a:ext cx="46358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EMC</a:t>
            </a:r>
            <a:endParaRPr lang="en-US" sz="1200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rot="16200000" flipH="1">
            <a:off x="3871214" y="3768181"/>
            <a:ext cx="459242" cy="6656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95719" y="2365419"/>
            <a:ext cx="40427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ICA</a:t>
            </a:r>
            <a:endParaRPr lang="en-US" sz="1200" dirty="0"/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rot="10800000">
            <a:off x="1313649" y="2434111"/>
            <a:ext cx="382070" cy="698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2401294" y="4892702"/>
            <a:ext cx="320702" cy="999215"/>
          </a:xfrm>
          <a:custGeom>
            <a:avLst/>
            <a:gdLst>
              <a:gd name="connsiteX0" fmla="*/ 0 w 320702"/>
              <a:gd name="connsiteY0" fmla="*/ 156376 h 999215"/>
              <a:gd name="connsiteX1" fmla="*/ 190831 w 320702"/>
              <a:gd name="connsiteY1" fmla="*/ 45058 h 999215"/>
              <a:gd name="connsiteX2" fmla="*/ 302149 w 320702"/>
              <a:gd name="connsiteY2" fmla="*/ 426721 h 999215"/>
              <a:gd name="connsiteX3" fmla="*/ 302149 w 320702"/>
              <a:gd name="connsiteY3" fmla="*/ 712968 h 999215"/>
              <a:gd name="connsiteX4" fmla="*/ 198783 w 320702"/>
              <a:gd name="connsiteY4" fmla="*/ 951507 h 999215"/>
              <a:gd name="connsiteX5" fmla="*/ 0 w 320702"/>
              <a:gd name="connsiteY5" fmla="*/ 999215 h 99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02" h="999215">
                <a:moveTo>
                  <a:pt x="0" y="156376"/>
                </a:moveTo>
                <a:cubicBezTo>
                  <a:pt x="70236" y="78188"/>
                  <a:pt x="140473" y="0"/>
                  <a:pt x="190831" y="45058"/>
                </a:cubicBezTo>
                <a:cubicBezTo>
                  <a:pt x="241189" y="90116"/>
                  <a:pt x="283596" y="315403"/>
                  <a:pt x="302149" y="426721"/>
                </a:cubicBezTo>
                <a:cubicBezTo>
                  <a:pt x="320702" y="538039"/>
                  <a:pt x="319377" y="625504"/>
                  <a:pt x="302149" y="712968"/>
                </a:cubicBezTo>
                <a:cubicBezTo>
                  <a:pt x="284921" y="800432"/>
                  <a:pt x="249141" y="903799"/>
                  <a:pt x="198783" y="951507"/>
                </a:cubicBezTo>
                <a:cubicBezTo>
                  <a:pt x="148425" y="999215"/>
                  <a:pt x="74212" y="999215"/>
                  <a:pt x="0" y="999215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C:\Documents and Settings\Stefan Bathe\My Documents\PHENIX\MyTalks\WWND2009BigSkyMontana\material\papers\PPG086_src\Fig4_nofram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60" y="1529115"/>
            <a:ext cx="5171607" cy="5272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 Yield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99416" y="1600200"/>
            <a:ext cx="4444584" cy="47556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Convert </a:t>
            </a:r>
            <a:r>
              <a:rPr lang="en-US" sz="2400" i="1" dirty="0" smtClean="0"/>
              <a:t>r</a:t>
            </a:r>
            <a:r>
              <a:rPr lang="en-US" sz="2400" dirty="0" smtClean="0"/>
              <a:t> into direct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/>
              <a:t> yield</a:t>
            </a:r>
            <a:endParaRPr lang="en-US" sz="2400" dirty="0" smtClean="0">
              <a:latin typeface="Symbol" pitchFamily="18" charset="2"/>
            </a:endParaRPr>
          </a:p>
          <a:p>
            <a:pPr lvl="1"/>
            <a:r>
              <a:rPr lang="en-US" sz="2100" dirty="0" smtClean="0"/>
              <a:t> </a:t>
            </a:r>
          </a:p>
          <a:p>
            <a:pPr lvl="1"/>
            <a:r>
              <a:rPr lang="en-US" sz="2100" dirty="0" smtClean="0"/>
              <a:t> 	</a:t>
            </a:r>
          </a:p>
          <a:p>
            <a:pPr lvl="1"/>
            <a:r>
              <a:rPr lang="en-US" sz="2100" dirty="0" smtClean="0"/>
              <a:t>Ratio of </a:t>
            </a:r>
            <a:r>
              <a:rPr lang="en-US" sz="2100" dirty="0" smtClean="0">
                <a:latin typeface="Symbol" pitchFamily="18" charset="2"/>
              </a:rPr>
              <a:t>g</a:t>
            </a:r>
            <a:r>
              <a:rPr lang="en-US" sz="2100" dirty="0" smtClean="0"/>
              <a:t>/</a:t>
            </a:r>
            <a:r>
              <a:rPr lang="en-US" sz="2100" dirty="0" err="1" smtClean="0"/>
              <a:t>e</a:t>
            </a:r>
            <a:r>
              <a:rPr lang="en-US" sz="2100" baseline="30000" dirty="0" err="1" smtClean="0"/>
              <a:t>+</a:t>
            </a:r>
            <a:r>
              <a:rPr lang="en-US" sz="2100" dirty="0" err="1" smtClean="0"/>
              <a:t>e</a:t>
            </a:r>
            <a:r>
              <a:rPr lang="en-US" sz="2100" baseline="30000" dirty="0" smtClean="0"/>
              <a:t>-</a:t>
            </a:r>
            <a:r>
              <a:rPr lang="en-US" sz="2100" dirty="0" smtClean="0"/>
              <a:t> for m&lt;30 </a:t>
            </a:r>
            <a:r>
              <a:rPr lang="en-US" sz="2100" dirty="0" err="1" smtClean="0"/>
              <a:t>MeV</a:t>
            </a:r>
            <a:r>
              <a:rPr lang="en-US" sz="2100" dirty="0" smtClean="0"/>
              <a:t> same for any source</a:t>
            </a:r>
          </a:p>
          <a:p>
            <a:pPr lvl="1"/>
            <a:r>
              <a:rPr lang="en-US" sz="2100" dirty="0" smtClean="0"/>
              <a:t>Syst. uncertainty of </a:t>
            </a:r>
            <a:r>
              <a:rPr lang="en-US" sz="2100" dirty="0" err="1" smtClean="0">
                <a:latin typeface="Symbol" pitchFamily="18" charset="2"/>
              </a:rPr>
              <a:t>g</a:t>
            </a:r>
            <a:r>
              <a:rPr lang="en-US" sz="2100" baseline="-25000" dirty="0" err="1" smtClean="0"/>
              <a:t>incl</a:t>
            </a:r>
            <a:r>
              <a:rPr lang="en-US" sz="2100" dirty="0" smtClean="0"/>
              <a:t> 14%  </a:t>
            </a:r>
          </a:p>
          <a:p>
            <a:pPr lvl="2"/>
            <a:r>
              <a:rPr lang="en-US" sz="1800" dirty="0" smtClean="0"/>
              <a:t>From 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pair acceptance</a:t>
            </a:r>
          </a:p>
          <a:p>
            <a:r>
              <a:rPr lang="en-US" sz="2400" dirty="0" err="1" smtClean="0"/>
              <a:t>p+p</a:t>
            </a:r>
            <a:endParaRPr lang="en-US" sz="2400" dirty="0" smtClean="0"/>
          </a:p>
          <a:p>
            <a:pPr lvl="1"/>
            <a:r>
              <a:rPr lang="en-US" sz="2100" dirty="0" err="1" smtClean="0"/>
              <a:t>pQCD</a:t>
            </a:r>
            <a:r>
              <a:rPr lang="en-US" sz="2100" dirty="0" smtClean="0"/>
              <a:t> consistent with data for </a:t>
            </a:r>
            <a:r>
              <a:rPr lang="en-US" sz="2100" dirty="0" err="1" smtClean="0"/>
              <a:t>p</a:t>
            </a:r>
            <a:r>
              <a:rPr lang="en-US" sz="2100" baseline="-25000" dirty="0" err="1" smtClean="0"/>
              <a:t>T</a:t>
            </a:r>
            <a:r>
              <a:rPr lang="en-US" sz="2100" dirty="0" smtClean="0"/>
              <a:t>&gt;2 </a:t>
            </a:r>
            <a:r>
              <a:rPr lang="en-US" sz="2100" dirty="0" err="1" smtClean="0"/>
              <a:t>GeV</a:t>
            </a:r>
            <a:endParaRPr lang="en-US" sz="2100" dirty="0" smtClean="0"/>
          </a:p>
          <a:p>
            <a:pPr lvl="1"/>
            <a:r>
              <a:rPr lang="en-US" sz="2100" dirty="0" smtClean="0"/>
              <a:t>Well described with modified power law: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2531" y="6617678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</a:t>
            </a:r>
            <a:endParaRPr lang="en-US" sz="1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446713" y="2023828"/>
          <a:ext cx="3697287" cy="484188"/>
        </p:xfrm>
        <a:graphic>
          <a:graphicData uri="http://schemas.openxmlformats.org/presentationml/2006/ole">
            <p:oleObj spid="_x0000_s69634" name="Equation" r:id="rId4" imgW="1841400" imgH="2412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462873" y="2462553"/>
          <a:ext cx="3042169" cy="468026"/>
        </p:xfrm>
        <a:graphic>
          <a:graphicData uri="http://schemas.openxmlformats.org/presentationml/2006/ole">
            <p:oleObj spid="_x0000_s69635" name="Equation" r:id="rId5" imgW="1650960" imgH="253800" progId="Equation.3">
              <p:embed/>
            </p:oleObj>
          </a:graphicData>
        </a:graphic>
      </p:graphicFrame>
      <p:pic>
        <p:nvPicPr>
          <p:cNvPr id="15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9134" y="1923162"/>
            <a:ext cx="742014" cy="28919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79589" y="5989099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arXiv:0804.4168v1 [nucl-ex]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5763" y="5344732"/>
            <a:ext cx="574196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pQCD</a:t>
            </a:r>
            <a:endParaRPr lang="en-US" sz="1200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rot="5400000" flipH="1" flipV="1">
            <a:off x="1122343" y="5076158"/>
            <a:ext cx="309093" cy="22805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08467" y="5716073"/>
            <a:ext cx="1198470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Mod. Power Law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150773" y="5087155"/>
            <a:ext cx="309093" cy="2060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35758" y="3294845"/>
            <a:ext cx="46358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EMC</a:t>
            </a:r>
            <a:endParaRPr lang="en-US" sz="1200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rot="16200000" flipH="1">
            <a:off x="3871214" y="3768181"/>
            <a:ext cx="459242" cy="6656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95719" y="2365419"/>
            <a:ext cx="40427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ICA</a:t>
            </a:r>
            <a:endParaRPr lang="en-US" sz="1200" dirty="0"/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rot="10800000">
            <a:off x="1313649" y="2434111"/>
            <a:ext cx="382070" cy="698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2401294" y="4892702"/>
            <a:ext cx="320702" cy="999215"/>
          </a:xfrm>
          <a:custGeom>
            <a:avLst/>
            <a:gdLst>
              <a:gd name="connsiteX0" fmla="*/ 0 w 320702"/>
              <a:gd name="connsiteY0" fmla="*/ 156376 h 999215"/>
              <a:gd name="connsiteX1" fmla="*/ 190831 w 320702"/>
              <a:gd name="connsiteY1" fmla="*/ 45058 h 999215"/>
              <a:gd name="connsiteX2" fmla="*/ 302149 w 320702"/>
              <a:gd name="connsiteY2" fmla="*/ 426721 h 999215"/>
              <a:gd name="connsiteX3" fmla="*/ 302149 w 320702"/>
              <a:gd name="connsiteY3" fmla="*/ 712968 h 999215"/>
              <a:gd name="connsiteX4" fmla="*/ 198783 w 320702"/>
              <a:gd name="connsiteY4" fmla="*/ 951507 h 999215"/>
              <a:gd name="connsiteX5" fmla="*/ 0 w 320702"/>
              <a:gd name="connsiteY5" fmla="*/ 999215 h 99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02" h="999215">
                <a:moveTo>
                  <a:pt x="0" y="156376"/>
                </a:moveTo>
                <a:cubicBezTo>
                  <a:pt x="70236" y="78188"/>
                  <a:pt x="140473" y="0"/>
                  <a:pt x="190831" y="45058"/>
                </a:cubicBezTo>
                <a:cubicBezTo>
                  <a:pt x="241189" y="90116"/>
                  <a:pt x="283596" y="315403"/>
                  <a:pt x="302149" y="426721"/>
                </a:cubicBezTo>
                <a:cubicBezTo>
                  <a:pt x="320702" y="538039"/>
                  <a:pt x="319377" y="625504"/>
                  <a:pt x="302149" y="712968"/>
                </a:cubicBezTo>
                <a:cubicBezTo>
                  <a:pt x="284921" y="800432"/>
                  <a:pt x="249141" y="903799"/>
                  <a:pt x="198783" y="951507"/>
                </a:cubicBezTo>
                <a:cubicBezTo>
                  <a:pt x="148425" y="999215"/>
                  <a:pt x="74212" y="999215"/>
                  <a:pt x="0" y="999215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6788150" y="5815013"/>
          <a:ext cx="1427163" cy="366712"/>
        </p:xfrm>
        <a:graphic>
          <a:graphicData uri="http://schemas.openxmlformats.org/presentationml/2006/ole">
            <p:oleObj spid="_x0000_s69637" name="Equation" r:id="rId7" imgW="8888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Significance of modified power law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Excursion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28D65-A306-4338-826F-6DF4197273F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Onset of Hard Scattering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Content Placeholder 6" descr="hardSp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728"/>
            <a:ext cx="5424657" cy="364761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228823" y="1870657"/>
            <a:ext cx="3657601" cy="2714223"/>
          </a:xfrm>
        </p:spPr>
        <p:txBody>
          <a:bodyPr/>
          <a:lstStyle/>
          <a:p>
            <a:r>
              <a:rPr lang="en-US" sz="2000" dirty="0" smtClean="0"/>
              <a:t>Example : 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production</a:t>
            </a:r>
          </a:p>
          <a:p>
            <a:r>
              <a:rPr lang="en-US" sz="2000" dirty="0" smtClean="0"/>
              <a:t>Data parameterized by </a:t>
            </a:r>
          </a:p>
          <a:p>
            <a:pPr lvl="1">
              <a:buNone/>
            </a:pPr>
            <a:endParaRPr lang="en-US" baseline="-25000" dirty="0" smtClean="0"/>
          </a:p>
          <a:p>
            <a:pPr lvl="1"/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43041" y="5613803"/>
            <a:ext cx="2573338" cy="4238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sz="1200" b="1" baseline="30000" dirty="0" smtClean="0">
                <a:solidFill>
                  <a:prstClr val="black"/>
                </a:solidFill>
              </a:rPr>
              <a:t>0</a:t>
            </a:r>
            <a:r>
              <a:rPr lang="nb-NO" sz="1200" b="1" dirty="0" smtClean="0">
                <a:ea typeface="HGP明朝B" pitchFamily="18" charset="-128"/>
              </a:rPr>
              <a:t> :  PHENIX PRL </a:t>
            </a:r>
            <a:r>
              <a:rPr lang="nb-NO" sz="1200" b="1" dirty="0">
                <a:ea typeface="HGP明朝B" pitchFamily="18" charset="-128"/>
              </a:rPr>
              <a:t>98, 172302 (2007)</a:t>
            </a:r>
            <a:endParaRPr lang="en-US" sz="1200" b="1" dirty="0">
              <a:ea typeface="HGP明朝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Onset of Hard Scattering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Content Placeholder 6" descr="hardSp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728"/>
            <a:ext cx="5424657" cy="3647614"/>
          </a:xfrm>
          <a:prstGeom prst="rect">
            <a:avLst/>
          </a:prstGeom>
        </p:spPr>
      </p:pic>
      <p:pic>
        <p:nvPicPr>
          <p:cNvPr id="8" name="Picture 7" descr="hardSpeP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728"/>
            <a:ext cx="5424657" cy="364761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228823" y="1870657"/>
            <a:ext cx="3657601" cy="2714223"/>
          </a:xfrm>
        </p:spPr>
        <p:txBody>
          <a:bodyPr/>
          <a:lstStyle/>
          <a:p>
            <a:r>
              <a:rPr lang="en-US" sz="2000" dirty="0" smtClean="0"/>
              <a:t>Example : 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production</a:t>
            </a:r>
          </a:p>
          <a:p>
            <a:r>
              <a:rPr lang="en-US" sz="2000" dirty="0" smtClean="0"/>
              <a:t>Data parameterized by </a:t>
            </a:r>
          </a:p>
          <a:p>
            <a:pPr lvl="1"/>
            <a:r>
              <a:rPr lang="en-US" sz="1800" dirty="0" smtClean="0"/>
              <a:t>power law at high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43041" y="5613803"/>
            <a:ext cx="2573338" cy="4238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sz="1200" b="1" baseline="30000" dirty="0" smtClean="0">
                <a:solidFill>
                  <a:prstClr val="black"/>
                </a:solidFill>
              </a:rPr>
              <a:t>0</a:t>
            </a:r>
            <a:r>
              <a:rPr lang="nb-NO" sz="1200" b="1" dirty="0" smtClean="0">
                <a:ea typeface="HGP明朝B" pitchFamily="18" charset="-128"/>
              </a:rPr>
              <a:t> :  PHENIX PRL </a:t>
            </a:r>
            <a:r>
              <a:rPr lang="nb-NO" sz="1200" b="1" dirty="0">
                <a:ea typeface="HGP明朝B" pitchFamily="18" charset="-128"/>
              </a:rPr>
              <a:t>98, 172302 (2007)</a:t>
            </a:r>
            <a:endParaRPr lang="en-US" sz="1200" b="1" dirty="0">
              <a:ea typeface="HGP明朝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Onset of Hard Scattering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Content Placeholder 6" descr="hardSp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728"/>
            <a:ext cx="5424657" cy="3647614"/>
          </a:xfrm>
          <a:prstGeom prst="rect">
            <a:avLst/>
          </a:prstGeom>
        </p:spPr>
      </p:pic>
      <p:pic>
        <p:nvPicPr>
          <p:cNvPr id="8" name="Picture 7" descr="hardSpeP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728"/>
            <a:ext cx="5424657" cy="3647614"/>
          </a:xfrm>
          <a:prstGeom prst="rect">
            <a:avLst/>
          </a:prstGeom>
        </p:spPr>
      </p:pic>
      <p:pic>
        <p:nvPicPr>
          <p:cNvPr id="9" name="Picture 8" descr="hardSpePowEx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7728"/>
            <a:ext cx="5424657" cy="364761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228823" y="1870657"/>
            <a:ext cx="3657601" cy="271422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: 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production</a:t>
            </a:r>
          </a:p>
          <a:p>
            <a:r>
              <a:rPr lang="en-US" sz="2000" dirty="0" smtClean="0"/>
              <a:t>Data parameterized by </a:t>
            </a:r>
          </a:p>
          <a:p>
            <a:pPr lvl="1"/>
            <a:r>
              <a:rPr lang="en-US" sz="1800" dirty="0" smtClean="0"/>
              <a:t>power law at high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endParaRPr lang="en-US" sz="1800" baseline="-25000" dirty="0" smtClean="0"/>
          </a:p>
          <a:p>
            <a:pPr lvl="1"/>
            <a:r>
              <a:rPr lang="en-US" sz="1800" dirty="0" smtClean="0"/>
              <a:t>exponential at low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Woods-Saxon transition</a:t>
            </a:r>
          </a:p>
          <a:p>
            <a:r>
              <a:rPr lang="en-US" sz="2000" dirty="0" smtClean="0"/>
              <a:t>exponential dies out at high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endParaRPr lang="en-US" sz="2000" baseline="-25000" dirty="0" smtClean="0"/>
          </a:p>
          <a:p>
            <a:r>
              <a:rPr lang="en-US" sz="2000" dirty="0" smtClean="0"/>
              <a:t>Power law diverges at low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endParaRPr lang="en-US" sz="1800" dirty="0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43041" y="5613803"/>
            <a:ext cx="2573338" cy="4238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sz="1200" b="1" baseline="30000" dirty="0" smtClean="0">
                <a:solidFill>
                  <a:prstClr val="black"/>
                </a:solidFill>
              </a:rPr>
              <a:t>0</a:t>
            </a:r>
            <a:r>
              <a:rPr lang="nb-NO" sz="1200" b="1" dirty="0" smtClean="0">
                <a:ea typeface="HGP明朝B" pitchFamily="18" charset="-128"/>
              </a:rPr>
              <a:t> :  PHENIX PRL </a:t>
            </a:r>
            <a:r>
              <a:rPr lang="nb-NO" sz="1200" b="1" dirty="0">
                <a:ea typeface="HGP明朝B" pitchFamily="18" charset="-128"/>
              </a:rPr>
              <a:t>98, 172302 (2007)</a:t>
            </a:r>
            <a:endParaRPr lang="en-US" sz="1200" b="1" dirty="0">
              <a:ea typeface="HGP明朝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Onset of Hard Scattering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Content Placeholder 6" descr="hardSp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728"/>
            <a:ext cx="5424657" cy="3647614"/>
          </a:xfrm>
          <a:prstGeom prst="rect">
            <a:avLst/>
          </a:prstGeom>
        </p:spPr>
      </p:pic>
      <p:pic>
        <p:nvPicPr>
          <p:cNvPr id="8" name="Picture 7" descr="hardSpeP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728"/>
            <a:ext cx="5424657" cy="3647614"/>
          </a:xfrm>
          <a:prstGeom prst="rect">
            <a:avLst/>
          </a:prstGeom>
        </p:spPr>
      </p:pic>
      <p:pic>
        <p:nvPicPr>
          <p:cNvPr id="9" name="Picture 8" descr="hardSpePowEx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7728"/>
            <a:ext cx="5424657" cy="3647614"/>
          </a:xfrm>
          <a:prstGeom prst="rect">
            <a:avLst/>
          </a:prstGeom>
        </p:spPr>
      </p:pic>
      <p:pic>
        <p:nvPicPr>
          <p:cNvPr id="10" name="Picture 9" descr="hardSpePowExpHar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57728"/>
            <a:ext cx="5424657" cy="36476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57684" y="4770012"/>
            <a:ext cx="333856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Power law must break down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228823" y="1870657"/>
            <a:ext cx="3657601" cy="271422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: 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production</a:t>
            </a:r>
          </a:p>
          <a:p>
            <a:r>
              <a:rPr lang="en-US" sz="2000" dirty="0" smtClean="0"/>
              <a:t>Data parameterized by </a:t>
            </a:r>
            <a:endParaRPr lang="en-US" sz="1800" dirty="0" smtClean="0"/>
          </a:p>
          <a:p>
            <a:pPr lvl="1"/>
            <a:r>
              <a:rPr lang="en-US" sz="1800" dirty="0" smtClean="0"/>
              <a:t>power law at high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endParaRPr lang="en-US" sz="1800" baseline="-25000" dirty="0" smtClean="0"/>
          </a:p>
          <a:p>
            <a:pPr lvl="1"/>
            <a:r>
              <a:rPr lang="en-US" sz="1800" dirty="0" smtClean="0"/>
              <a:t>exponential at low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Woods-Saxon transition</a:t>
            </a:r>
          </a:p>
          <a:p>
            <a:r>
              <a:rPr lang="en-US" sz="2000" dirty="0" smtClean="0"/>
              <a:t>exponential dies out at high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endParaRPr lang="en-US" sz="2000" baseline="-25000" dirty="0" smtClean="0"/>
          </a:p>
          <a:p>
            <a:r>
              <a:rPr lang="en-US" sz="2000" dirty="0" smtClean="0"/>
              <a:t>Power law diverges at low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endParaRPr lang="en-US" baseline="-25000" dirty="0" smtClean="0"/>
          </a:p>
          <a:p>
            <a:pPr lvl="1"/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43041" y="5613803"/>
            <a:ext cx="2573338" cy="4238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sz="1200" b="1" baseline="30000" dirty="0" smtClean="0">
                <a:solidFill>
                  <a:prstClr val="black"/>
                </a:solidFill>
              </a:rPr>
              <a:t>0</a:t>
            </a:r>
            <a:r>
              <a:rPr lang="nb-NO" sz="1200" b="1" dirty="0" smtClean="0">
                <a:ea typeface="HGP明朝B" pitchFamily="18" charset="-128"/>
              </a:rPr>
              <a:t> :  PHENIX PRL </a:t>
            </a:r>
            <a:r>
              <a:rPr lang="nb-NO" sz="1200" b="1" dirty="0">
                <a:ea typeface="HGP明朝B" pitchFamily="18" charset="-128"/>
              </a:rPr>
              <a:t>98, 172302 (2007)</a:t>
            </a:r>
            <a:endParaRPr lang="en-US" sz="1200" b="1" dirty="0">
              <a:ea typeface="HGP明朝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Scattering in </a:t>
            </a:r>
            <a:r>
              <a:rPr lang="en-US" dirty="0" err="1" smtClean="0"/>
              <a:t>Drell</a:t>
            </a:r>
            <a:r>
              <a:rPr lang="en-US" dirty="0" smtClean="0"/>
              <a:t>-Yan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5794" y="1649300"/>
            <a:ext cx="3985877" cy="216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2" y="1534406"/>
            <a:ext cx="4317710" cy="532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340182" y="2910625"/>
            <a:ext cx="2421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Dimuons</a:t>
            </a:r>
            <a:r>
              <a:rPr lang="en-US" sz="1600" b="1" dirty="0" smtClean="0"/>
              <a:t> from 400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 </a:t>
            </a:r>
          </a:p>
          <a:p>
            <a:pPr algn="ctr"/>
            <a:r>
              <a:rPr lang="en-US" sz="1600" b="1" dirty="0" smtClean="0"/>
              <a:t>incident protons</a:t>
            </a:r>
          </a:p>
          <a:p>
            <a:pPr algn="ctr"/>
            <a:r>
              <a:rPr lang="en-US" sz="1600" b="1" dirty="0" smtClean="0"/>
              <a:t>A.S. Ito et al., </a:t>
            </a:r>
          </a:p>
          <a:p>
            <a:pPr algn="ctr"/>
            <a:r>
              <a:rPr lang="en-US" sz="1600" b="1" dirty="0" smtClean="0"/>
              <a:t>PRD123, 604 (1981)</a:t>
            </a:r>
            <a:endParaRPr lang="en-US" sz="1600" b="1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"/>
          </p:nvPr>
        </p:nvSpPr>
        <p:spPr>
          <a:xfrm>
            <a:off x="4726547" y="4150221"/>
            <a:ext cx="3953814" cy="205739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 smtClean="0"/>
              <a:t>Drell</a:t>
            </a:r>
            <a:r>
              <a:rPr lang="en-US" sz="2000" dirty="0" smtClean="0"/>
              <a:t>-Yan cleaner than direct g</a:t>
            </a:r>
          </a:p>
          <a:p>
            <a:pPr lvl="1"/>
            <a:r>
              <a:rPr lang="en-US" sz="1700" dirty="0" smtClean="0"/>
              <a:t>No strongly interacting particle in vertex</a:t>
            </a:r>
          </a:p>
          <a:p>
            <a:r>
              <a:rPr lang="en-US" sz="2000" dirty="0" smtClean="0"/>
              <a:t>Well described by modified power law</a:t>
            </a:r>
          </a:p>
          <a:p>
            <a:endParaRPr lang="en-US" sz="2000" dirty="0" smtClean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9285" y="5568423"/>
            <a:ext cx="2137894" cy="55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Scattering in </a:t>
            </a:r>
            <a:r>
              <a:rPr lang="en-US" dirty="0" err="1" smtClean="0"/>
              <a:t>Drell</a:t>
            </a:r>
            <a:r>
              <a:rPr lang="en-US" dirty="0" smtClean="0"/>
              <a:t>-Yan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5794" y="1649300"/>
            <a:ext cx="3985877" cy="216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2" y="1534406"/>
            <a:ext cx="4317710" cy="532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340182" y="2910625"/>
            <a:ext cx="2421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Dimuons</a:t>
            </a:r>
            <a:r>
              <a:rPr lang="en-US" sz="1600" b="1" dirty="0" smtClean="0"/>
              <a:t> from 400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 </a:t>
            </a:r>
          </a:p>
          <a:p>
            <a:pPr algn="ctr"/>
            <a:r>
              <a:rPr lang="en-US" sz="1600" b="1" dirty="0" smtClean="0"/>
              <a:t>incident protons</a:t>
            </a:r>
          </a:p>
          <a:p>
            <a:pPr algn="ctr"/>
            <a:r>
              <a:rPr lang="en-US" sz="1600" b="1" dirty="0" smtClean="0"/>
              <a:t>A.S. Ito et al., </a:t>
            </a:r>
          </a:p>
          <a:p>
            <a:pPr algn="ctr"/>
            <a:r>
              <a:rPr lang="en-US" sz="1600" b="1" dirty="0" smtClean="0"/>
              <a:t>PRD123, 604 (1981)</a:t>
            </a:r>
            <a:endParaRPr lang="en-US" sz="1600" b="1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"/>
          </p:nvPr>
        </p:nvSpPr>
        <p:spPr>
          <a:xfrm>
            <a:off x="4726547" y="4150221"/>
            <a:ext cx="3953814" cy="205739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 smtClean="0"/>
              <a:t>Drell</a:t>
            </a:r>
            <a:r>
              <a:rPr lang="en-US" sz="2000" dirty="0" smtClean="0"/>
              <a:t>-Yan cleaner than direct g</a:t>
            </a:r>
          </a:p>
          <a:p>
            <a:pPr lvl="1"/>
            <a:r>
              <a:rPr lang="en-US" sz="1700" dirty="0" smtClean="0"/>
              <a:t>No strongly interacting particle in vertex</a:t>
            </a:r>
          </a:p>
          <a:p>
            <a:r>
              <a:rPr lang="en-US" sz="2000" dirty="0" smtClean="0"/>
              <a:t>Well described by modified power law</a:t>
            </a:r>
          </a:p>
          <a:p>
            <a:endParaRPr lang="en-US" sz="2000" dirty="0" smtClean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9285" y="5568423"/>
            <a:ext cx="2137894" cy="55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49"/>
          <p:cNvSpPr>
            <a:spLocks noChangeArrowheads="1"/>
          </p:cNvSpPr>
          <p:nvPr/>
        </p:nvSpPr>
        <p:spPr bwMode="auto">
          <a:xfrm rot="5400000">
            <a:off x="675150" y="2256274"/>
            <a:ext cx="457200" cy="914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/>
          </a:p>
        </p:txBody>
      </p:sp>
      <p:sp>
        <p:nvSpPr>
          <p:cNvPr id="15" name="Oval 49"/>
          <p:cNvSpPr>
            <a:spLocks noChangeArrowheads="1"/>
          </p:cNvSpPr>
          <p:nvPr/>
        </p:nvSpPr>
        <p:spPr bwMode="auto">
          <a:xfrm rot="5400000">
            <a:off x="7534138" y="5344733"/>
            <a:ext cx="412127" cy="1210615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Stefan Bathe for PHENIX, WWND 2009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156" y="6236070"/>
            <a:ext cx="1025696" cy="35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093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Modified vs. Unmodified Power Law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Content Placeholder 6" descr="Kaplan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095769"/>
            <a:ext cx="5138244" cy="3455026"/>
          </a:xfr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4971245" y="3210059"/>
            <a:ext cx="4172755" cy="27399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direct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1&lt;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&lt;5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lang="en-US" sz="2900" dirty="0" smtClean="0">
              <a:solidFill>
                <a:prstClr val="black"/>
              </a:solidFill>
            </a:endParaRP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ICA and EMC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857" y="5344732"/>
            <a:ext cx="3475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200 </a:t>
            </a:r>
            <a:r>
              <a:rPr lang="en-US" sz="1200" b="1" dirty="0" err="1" smtClean="0"/>
              <a:t>GeV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p+p</a:t>
            </a:r>
            <a:r>
              <a:rPr lang="en-US" sz="1200" b="1" dirty="0" smtClean="0"/>
              <a:t> direct </a:t>
            </a:r>
            <a:r>
              <a:rPr lang="en-US" sz="1200" b="1" dirty="0" smtClean="0">
                <a:latin typeface="Symbol" pitchFamily="18" charset="2"/>
              </a:rPr>
              <a:t>g</a:t>
            </a:r>
          </a:p>
          <a:p>
            <a:pPr algn="ctr"/>
            <a:r>
              <a:rPr lang="en-US" sz="1200" b="1" dirty="0" smtClean="0"/>
              <a:t>Statistical uncertainties only</a:t>
            </a:r>
          </a:p>
          <a:p>
            <a:pPr algn="ctr"/>
            <a:r>
              <a:rPr lang="it-IT" sz="1200" b="1" dirty="0" smtClean="0"/>
              <a:t>Data points:  PHENIX, arXiv:0804.4168v1 [nucl-ex]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022761" y="3967772"/>
            <a:ext cx="3747751" cy="4496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000" dirty="0" smtClean="0"/>
              <a:t>Modified power law better fit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Excursion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28D65-A306-4338-826F-6DF4197273F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C:\Documents and Settings\Stefan Bathe\My Documents\PHENIX\MyTalks\WWND2009BigSkyMontana\material\papers\PPG086_src\Fig4_nofram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60" y="1529115"/>
            <a:ext cx="5171607" cy="5272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 Yield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99416" y="1600200"/>
            <a:ext cx="4444584" cy="475563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Au+Au</a:t>
            </a:r>
            <a:r>
              <a:rPr lang="en-US" sz="2000" dirty="0" smtClean="0"/>
              <a:t> enhanced above</a:t>
            </a:r>
          </a:p>
          <a:p>
            <a:pPr>
              <a:buNone/>
            </a:pPr>
            <a:r>
              <a:rPr lang="en-US" sz="2000" dirty="0" smtClean="0"/>
              <a:t>                                    (= </a:t>
            </a:r>
            <a:r>
              <a:rPr lang="en-US" sz="2000" dirty="0" err="1" smtClean="0"/>
              <a:t>p+p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smtClean="0"/>
              <a:t>     for 1&lt;</a:t>
            </a:r>
            <a:r>
              <a:rPr lang="en-US" sz="2000" dirty="0" err="1" smtClean="0"/>
              <a:t>pT</a:t>
            </a:r>
            <a:r>
              <a:rPr lang="en-US" sz="2000" dirty="0" smtClean="0"/>
              <a:t>&lt;3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000" dirty="0" smtClean="0"/>
              <a:t>Fit with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2531" y="6617678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</a:t>
            </a:r>
            <a:endParaRPr lang="en-US" sz="1400" b="1" dirty="0"/>
          </a:p>
        </p:txBody>
      </p:sp>
      <p:pic>
        <p:nvPicPr>
          <p:cNvPr id="15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134" y="1923162"/>
            <a:ext cx="742014" cy="28919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79589" y="5989099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arXiv:0804.4168v1 [nucl-ex]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8642" y="5718219"/>
            <a:ext cx="1294650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</a:t>
            </a:r>
            <a:r>
              <a:rPr lang="en-US" sz="1200" baseline="-25000" dirty="0" smtClean="0"/>
              <a:t>AB</a:t>
            </a:r>
            <a:r>
              <a:rPr lang="en-US" sz="1200" dirty="0" smtClean="0"/>
              <a:t> x </a:t>
            </a:r>
            <a:r>
              <a:rPr lang="en-US" sz="1200" dirty="0" err="1" smtClean="0"/>
              <a:t>ModPowLaw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51518" y="4507607"/>
            <a:ext cx="2047739" cy="3734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63013" y="5381222"/>
            <a:ext cx="635110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+ Expo</a:t>
            </a:r>
            <a:endParaRPr lang="en-US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676141" y="4526924"/>
            <a:ext cx="1545465" cy="1416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5927597" y="2653625"/>
          <a:ext cx="2525713" cy="530225"/>
        </p:xfrm>
        <a:graphic>
          <a:graphicData uri="http://schemas.openxmlformats.org/presentationml/2006/ole">
            <p:oleObj spid="_x0000_s64517" name="Equation" r:id="rId5" imgW="1574640" imgH="330120" progId="Equation.3">
              <p:embed/>
            </p:oleObj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5150252" y="2024466"/>
          <a:ext cx="1731963" cy="366712"/>
        </p:xfrm>
        <a:graphic>
          <a:graphicData uri="http://schemas.openxmlformats.org/presentationml/2006/ole">
            <p:oleObj spid="_x0000_s64518" name="Equation" r:id="rId6" imgW="1079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C:\Documents and Settings\Stefan Bathe\My Documents\PHENIX\MyTalks\WWND2009BigSkyMontana\material\papers\PPG086_src\Fig4_nofram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60" y="1529115"/>
            <a:ext cx="5171607" cy="5272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 Yield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99416" y="1600200"/>
            <a:ext cx="4444584" cy="475563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Au+Au</a:t>
            </a:r>
            <a:r>
              <a:rPr lang="en-US" sz="2000" dirty="0" smtClean="0"/>
              <a:t> enhanced above</a:t>
            </a:r>
          </a:p>
          <a:p>
            <a:pPr>
              <a:buNone/>
            </a:pPr>
            <a:r>
              <a:rPr lang="en-US" sz="2000" dirty="0" smtClean="0"/>
              <a:t>                                    (= </a:t>
            </a:r>
            <a:r>
              <a:rPr lang="en-US" sz="2000" dirty="0" err="1" smtClean="0"/>
              <a:t>p+p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smtClean="0"/>
              <a:t>     for 1&lt;</a:t>
            </a:r>
            <a:r>
              <a:rPr lang="en-US" sz="2000" dirty="0" err="1" smtClean="0"/>
              <a:t>pT</a:t>
            </a:r>
            <a:r>
              <a:rPr lang="en-US" sz="2000" dirty="0" smtClean="0"/>
              <a:t>&lt;3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000" dirty="0" smtClean="0"/>
              <a:t>Fit with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2531" y="6617678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</a:t>
            </a:r>
            <a:endParaRPr lang="en-US" sz="1400" b="1" dirty="0"/>
          </a:p>
        </p:txBody>
      </p:sp>
      <p:pic>
        <p:nvPicPr>
          <p:cNvPr id="15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134" y="1923162"/>
            <a:ext cx="742014" cy="28919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79589" y="5989099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arXiv:0804.4168v1 [nucl-ex]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8642" y="5718219"/>
            <a:ext cx="1294650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</a:t>
            </a:r>
            <a:r>
              <a:rPr lang="en-US" sz="1200" baseline="-25000" dirty="0" smtClean="0"/>
              <a:t>AB</a:t>
            </a:r>
            <a:r>
              <a:rPr lang="en-US" sz="1200" dirty="0" smtClean="0"/>
              <a:t> x </a:t>
            </a:r>
            <a:r>
              <a:rPr lang="en-US" sz="1200" dirty="0" err="1" smtClean="0"/>
              <a:t>ModPowLaw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51518" y="4507607"/>
            <a:ext cx="2047739" cy="3734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63013" y="5381222"/>
            <a:ext cx="635110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+ Expo</a:t>
            </a:r>
            <a:endParaRPr lang="en-US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676141" y="4526924"/>
            <a:ext cx="1545465" cy="1416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5927597" y="2653625"/>
          <a:ext cx="2525713" cy="530225"/>
        </p:xfrm>
        <a:graphic>
          <a:graphicData uri="http://schemas.openxmlformats.org/presentationml/2006/ole">
            <p:oleObj spid="_x0000_s71682" name="Equation" r:id="rId5" imgW="1574640" imgH="330120" progId="Equation.3">
              <p:embed/>
            </p:oleObj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5150252" y="2024466"/>
          <a:ext cx="1731963" cy="366712"/>
        </p:xfrm>
        <a:graphic>
          <a:graphicData uri="http://schemas.openxmlformats.org/presentationml/2006/ole">
            <p:oleObj spid="_x0000_s71683" name="Equation" r:id="rId6" imgW="1079280" imgH="22860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074349" y="3314696"/>
            <a:ext cx="333856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Enhancement consistent with exponential</a:t>
            </a:r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5529" y="4158805"/>
            <a:ext cx="4398471" cy="11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C:\Documents and Settings\Stefan Bathe\My Documents\PHENIX\MyTalks\WWND2009BigSkyMontana\material\papers\PPG086_src\Fig4_nofram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60" y="1529115"/>
            <a:ext cx="5171607" cy="5272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 Yield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99416" y="1600200"/>
            <a:ext cx="4444584" cy="475563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Au+Au</a:t>
            </a:r>
            <a:r>
              <a:rPr lang="en-US" sz="2000" dirty="0" smtClean="0"/>
              <a:t> enhanced above</a:t>
            </a:r>
          </a:p>
          <a:p>
            <a:pPr>
              <a:buNone/>
            </a:pPr>
            <a:r>
              <a:rPr lang="en-US" sz="2000" dirty="0" smtClean="0"/>
              <a:t>                                    (= </a:t>
            </a:r>
            <a:r>
              <a:rPr lang="en-US" sz="2000" dirty="0" err="1" smtClean="0"/>
              <a:t>p+p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smtClean="0"/>
              <a:t>     for 1&lt;</a:t>
            </a:r>
            <a:r>
              <a:rPr lang="en-US" sz="2000" dirty="0" err="1" smtClean="0"/>
              <a:t>pT</a:t>
            </a:r>
            <a:r>
              <a:rPr lang="en-US" sz="2000" dirty="0" smtClean="0"/>
              <a:t>&lt;3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000" dirty="0" smtClean="0"/>
              <a:t>Fit with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2531" y="6617678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</a:t>
            </a:r>
            <a:endParaRPr lang="en-US" sz="1400" b="1" dirty="0"/>
          </a:p>
        </p:txBody>
      </p:sp>
      <p:pic>
        <p:nvPicPr>
          <p:cNvPr id="15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134" y="1923162"/>
            <a:ext cx="742014" cy="28919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79589" y="5989099"/>
            <a:ext cx="261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PHENIX, arXiv:0804.4168v1 [nucl-ex]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8642" y="5718219"/>
            <a:ext cx="1294650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</a:t>
            </a:r>
            <a:r>
              <a:rPr lang="en-US" sz="1200" baseline="-25000" dirty="0" smtClean="0"/>
              <a:t>AB</a:t>
            </a:r>
            <a:r>
              <a:rPr lang="en-US" sz="1200" dirty="0" smtClean="0"/>
              <a:t> x </a:t>
            </a:r>
            <a:r>
              <a:rPr lang="en-US" sz="1200" dirty="0" err="1" smtClean="0"/>
              <a:t>ModPowLaw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51518" y="4507607"/>
            <a:ext cx="2047739" cy="3734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63013" y="5381222"/>
            <a:ext cx="635110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+ Expo</a:t>
            </a:r>
            <a:endParaRPr lang="en-US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676141" y="4526924"/>
            <a:ext cx="1545465" cy="1416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5927597" y="2653625"/>
          <a:ext cx="2525713" cy="530225"/>
        </p:xfrm>
        <a:graphic>
          <a:graphicData uri="http://schemas.openxmlformats.org/presentationml/2006/ole">
            <p:oleObj spid="_x0000_s92162" name="Equation" r:id="rId5" imgW="1574640" imgH="330120" progId="Equation.3">
              <p:embed/>
            </p:oleObj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5150252" y="2024466"/>
          <a:ext cx="1731963" cy="366712"/>
        </p:xfrm>
        <a:graphic>
          <a:graphicData uri="http://schemas.openxmlformats.org/presentationml/2006/ole">
            <p:oleObj spid="_x0000_s92163" name="Equation" r:id="rId6" imgW="1079280" imgH="22860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074349" y="3314696"/>
            <a:ext cx="333856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Enhancement consistent with exponential</a:t>
            </a:r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5529" y="4158805"/>
            <a:ext cx="4398471" cy="11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085080" y="5424703"/>
            <a:ext cx="333856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 </a:t>
            </a:r>
            <a:r>
              <a:rPr lang="en-US" sz="2000" dirty="0" err="1" smtClean="0"/>
              <a:t>p+p</a:t>
            </a:r>
            <a:r>
              <a:rPr lang="en-US" sz="2000" dirty="0" smtClean="0"/>
              <a:t> fit with pure power law</a:t>
            </a:r>
          </a:p>
          <a:p>
            <a:pPr algn="ctr"/>
            <a:r>
              <a:rPr lang="en-US" sz="2000" dirty="0" smtClean="0"/>
              <a:t>T</a:t>
            </a:r>
            <a:r>
              <a:rPr lang="en-US" sz="2000" dirty="0" smtClean="0">
                <a:cs typeface="Arial"/>
              </a:rPr>
              <a:t>→T+24 </a:t>
            </a:r>
            <a:r>
              <a:rPr lang="en-US" sz="2000" dirty="0" err="1" smtClean="0">
                <a:cs typeface="Arial"/>
              </a:rPr>
              <a:t>MeV</a:t>
            </a:r>
            <a:r>
              <a:rPr lang="en-US" sz="2000" dirty="0" smtClean="0">
                <a:cs typeface="Arial"/>
              </a:rPr>
              <a:t> (central)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comparison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9" name="Picture 16" descr="au_020_gdirect_theory_comp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31225"/>
            <a:ext cx="4065587" cy="4453445"/>
          </a:xfrm>
          <a:prstGeom prst="rect">
            <a:avLst/>
          </a:prstGeom>
          <a:noFill/>
        </p:spPr>
      </p:pic>
      <p:pic>
        <p:nvPicPr>
          <p:cNvPr id="10" name="Picture 17" descr="tau_vs_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6198" y="4271138"/>
            <a:ext cx="3862387" cy="2565400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8852" y="5908185"/>
            <a:ext cx="3827463" cy="9255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From data:       </a:t>
            </a:r>
            <a:r>
              <a:rPr lang="en-US" b="1" dirty="0" err="1"/>
              <a:t>T</a:t>
            </a:r>
            <a:r>
              <a:rPr lang="en-US" b="1" baseline="-25000" dirty="0" err="1"/>
              <a:t>ini</a:t>
            </a:r>
            <a:r>
              <a:rPr lang="en-US" b="1" dirty="0"/>
              <a:t> &gt; 220 </a:t>
            </a:r>
            <a:r>
              <a:rPr lang="en-US" b="1" dirty="0" err="1"/>
              <a:t>MeV</a:t>
            </a:r>
            <a:r>
              <a:rPr lang="en-US" b="1" dirty="0"/>
              <a:t> &gt; T</a:t>
            </a:r>
            <a:r>
              <a:rPr lang="en-US" b="1" baseline="-25000" dirty="0"/>
              <a:t>C</a:t>
            </a:r>
            <a:r>
              <a:rPr lang="en-US" b="1" dirty="0"/>
              <a:t> </a:t>
            </a:r>
          </a:p>
          <a:p>
            <a:pPr eaLnBrk="0" hangingPunct="0"/>
            <a:r>
              <a:rPr lang="en-US" b="1" dirty="0"/>
              <a:t>From models:   </a:t>
            </a:r>
            <a:r>
              <a:rPr lang="en-US" b="1" dirty="0" err="1"/>
              <a:t>T</a:t>
            </a:r>
            <a:r>
              <a:rPr lang="en-US" b="1" baseline="-25000" dirty="0" err="1"/>
              <a:t>ini</a:t>
            </a:r>
            <a:r>
              <a:rPr lang="en-US" b="1" dirty="0"/>
              <a:t> = 300 to 600 </a:t>
            </a:r>
            <a:r>
              <a:rPr lang="en-US" b="1" dirty="0" err="1"/>
              <a:t>MeV</a:t>
            </a:r>
            <a:endParaRPr lang="en-US" b="1" dirty="0"/>
          </a:p>
          <a:p>
            <a:pPr eaLnBrk="0" hangingPunct="0"/>
            <a:r>
              <a:rPr lang="en-US" b="1" dirty="0">
                <a:latin typeface="Times New Roman" pitchFamily="18" charset="0"/>
              </a:rPr>
              <a:t>                           </a:t>
            </a:r>
            <a:r>
              <a:rPr lang="en-US" b="1" dirty="0">
                <a:latin typeface="Symbol" pitchFamily="18" charset="2"/>
              </a:rPr>
              <a:t>t</a:t>
            </a:r>
            <a:r>
              <a:rPr lang="en-US" b="1" baseline="-25000" dirty="0">
                <a:latin typeface="Symbol" pitchFamily="18" charset="2"/>
              </a:rPr>
              <a:t>0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/>
              <a:t>= 0.15 </a:t>
            </a:r>
            <a:r>
              <a:rPr lang="en-US" b="1"/>
              <a:t>to </a:t>
            </a:r>
            <a:r>
              <a:rPr lang="en-US" b="1" smtClean="0"/>
              <a:t>0.6 </a:t>
            </a:r>
            <a:r>
              <a:rPr lang="en-US" b="1" dirty="0"/>
              <a:t>fm/c </a:t>
            </a:r>
          </a:p>
        </p:txBody>
      </p:sp>
      <p:sp>
        <p:nvSpPr>
          <p:cNvPr id="12" name="テキスト ボックス 6"/>
          <p:cNvSpPr txBox="1">
            <a:spLocks noChangeArrowheads="1"/>
          </p:cNvSpPr>
          <p:nvPr/>
        </p:nvSpPr>
        <p:spPr bwMode="auto">
          <a:xfrm>
            <a:off x="-12879" y="5669928"/>
            <a:ext cx="378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0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D.d’Enterria</a:t>
            </a:r>
            <a:r>
              <a:rPr kumimoji="1" lang="en-US" altLang="ja-JP" sz="1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1" lang="en-US" altLang="ja-JP" sz="10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D.Peressounko</a:t>
            </a:r>
            <a:r>
              <a:rPr kumimoji="1" lang="en-US" altLang="ja-JP" sz="1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1" lang="en-US" altLang="ja-JP" sz="10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Eur.Phys.J.C</a:t>
            </a:r>
            <a:r>
              <a:rPr kumimoji="1" lang="en-US" altLang="ja-JP" sz="1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46 (2006)</a:t>
            </a:r>
            <a:endParaRPr kumimoji="1" lang="ja-JP" altLang="en-US" sz="10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493653" y="1676401"/>
            <a:ext cx="4419600" cy="26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altLang="ja-JP" dirty="0" err="1">
                <a:ea typeface="ＭＳ Ｐゴシック" pitchFamily="34" charset="-128"/>
              </a:rPr>
              <a:t>Au+Au</a:t>
            </a:r>
            <a:r>
              <a:rPr lang="en-US" altLang="ja-JP" dirty="0">
                <a:ea typeface="ＭＳ Ｐゴシック" pitchFamily="34" charset="-128"/>
              </a:rPr>
              <a:t> = </a:t>
            </a:r>
            <a:r>
              <a:rPr lang="en-US" altLang="ja-JP" dirty="0" err="1">
                <a:ea typeface="ＭＳ Ｐゴシック" pitchFamily="34" charset="-128"/>
              </a:rPr>
              <a:t>pQCD</a:t>
            </a:r>
            <a:r>
              <a:rPr lang="en-US" altLang="ja-JP" dirty="0">
                <a:ea typeface="ＭＳ Ｐゴシック" pitchFamily="34" charset="-128"/>
              </a:rPr>
              <a:t> + exp.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altLang="ja-JP" sz="16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altLang="ja-JP" sz="1600" dirty="0" smtClean="0">
                <a:ea typeface="ＭＳ Ｐゴシック" pitchFamily="34" charset="-128"/>
              </a:rPr>
              <a:t>T </a:t>
            </a:r>
            <a:r>
              <a:rPr lang="en-US" altLang="ja-JP" sz="1600" dirty="0">
                <a:ea typeface="ＭＳ Ｐゴシック" pitchFamily="34" charset="-128"/>
              </a:rPr>
              <a:t>= 221 </a:t>
            </a:r>
            <a:r>
              <a:rPr lang="en-US" altLang="ja-JP" sz="1600" dirty="0">
                <a:ea typeface="ＭＳ Ｐゴシック" pitchFamily="34" charset="-128"/>
                <a:sym typeface="Symbol" pitchFamily="18" charset="2"/>
              </a:rPr>
              <a:t> 23 (stat)  18 (sys)</a:t>
            </a:r>
            <a:endParaRPr lang="en-US" altLang="ja-JP" sz="1600" dirty="0"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altLang="ja-JP" dirty="0">
                <a:ea typeface="ＭＳ Ｐゴシック" pitchFamily="34" charset="-128"/>
              </a:rPr>
              <a:t>Initial temperatures and times from theoretical model fits to data: </a:t>
            </a:r>
          </a:p>
          <a:p>
            <a:pPr marL="742950" lvl="1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altLang="ja-JP" sz="1200" dirty="0">
                <a:ea typeface="ＭＳ Ｐゴシック" pitchFamily="34" charset="-128"/>
              </a:rPr>
              <a:t>0.15 fm/c,   590 </a:t>
            </a:r>
            <a:r>
              <a:rPr lang="en-US" altLang="ja-JP" sz="1200" dirty="0" err="1">
                <a:ea typeface="ＭＳ Ｐゴシック" pitchFamily="34" charset="-128"/>
              </a:rPr>
              <a:t>MeV</a:t>
            </a:r>
            <a:r>
              <a:rPr lang="en-US" altLang="ja-JP" sz="1200" dirty="0">
                <a:ea typeface="ＭＳ Ｐゴシック" pitchFamily="34" charset="-128"/>
              </a:rPr>
              <a:t>         (</a:t>
            </a:r>
            <a:r>
              <a:rPr lang="en-US" altLang="ja-JP" sz="1200" dirty="0" err="1">
                <a:ea typeface="ＭＳ Ｐゴシック" pitchFamily="34" charset="-128"/>
              </a:rPr>
              <a:t>d’Enterria</a:t>
            </a:r>
            <a:r>
              <a:rPr lang="en-US" altLang="ja-JP" sz="1200" dirty="0">
                <a:ea typeface="ＭＳ Ｐゴシック" pitchFamily="34" charset="-128"/>
              </a:rPr>
              <a:t> et al.)</a:t>
            </a:r>
          </a:p>
          <a:p>
            <a:pPr marL="742950" lvl="1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altLang="ja-JP" sz="1200" dirty="0">
                <a:ea typeface="ＭＳ Ｐゴシック" pitchFamily="34" charset="-128"/>
              </a:rPr>
              <a:t>0.17 fm/c,   580 </a:t>
            </a:r>
            <a:r>
              <a:rPr lang="en-US" altLang="ja-JP" sz="1200" dirty="0" err="1">
                <a:ea typeface="ＭＳ Ｐゴシック" pitchFamily="34" charset="-128"/>
              </a:rPr>
              <a:t>MeV</a:t>
            </a:r>
            <a:r>
              <a:rPr lang="en-US" altLang="ja-JP" sz="1200" dirty="0">
                <a:ea typeface="ＭＳ Ｐゴシック" pitchFamily="34" charset="-128"/>
              </a:rPr>
              <a:t>         (</a:t>
            </a:r>
            <a:r>
              <a:rPr lang="en-US" altLang="ja-JP" sz="1200" dirty="0" err="1">
                <a:ea typeface="ＭＳ Ｐゴシック" pitchFamily="34" charset="-128"/>
              </a:rPr>
              <a:t>Rasanen</a:t>
            </a:r>
            <a:r>
              <a:rPr lang="en-US" altLang="ja-JP" sz="1200" dirty="0">
                <a:ea typeface="ＭＳ Ｐゴシック" pitchFamily="34" charset="-128"/>
              </a:rPr>
              <a:t> et al.)</a:t>
            </a:r>
          </a:p>
          <a:p>
            <a:pPr marL="742950" lvl="1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altLang="ja-JP" sz="1200" dirty="0">
                <a:ea typeface="ＭＳ Ｐゴシック" pitchFamily="34" charset="-128"/>
              </a:rPr>
              <a:t>0.2 fm/c,     450-660 </a:t>
            </a:r>
            <a:r>
              <a:rPr lang="en-US" altLang="ja-JP" sz="1200" dirty="0" err="1">
                <a:ea typeface="ＭＳ Ｐゴシック" pitchFamily="34" charset="-128"/>
              </a:rPr>
              <a:t>MeV</a:t>
            </a:r>
            <a:r>
              <a:rPr lang="en-US" altLang="ja-JP" sz="1200" dirty="0">
                <a:ea typeface="ＭＳ Ｐゴシック" pitchFamily="34" charset="-128"/>
              </a:rPr>
              <a:t> (</a:t>
            </a:r>
            <a:r>
              <a:rPr lang="en-US" altLang="ja-JP" sz="1200" dirty="0" err="1">
                <a:ea typeface="ＭＳ Ｐゴシック" pitchFamily="34" charset="-128"/>
              </a:rPr>
              <a:t>Srivastava</a:t>
            </a:r>
            <a:r>
              <a:rPr lang="en-US" altLang="ja-JP" sz="1200" dirty="0">
                <a:ea typeface="ＭＳ Ｐゴシック" pitchFamily="34" charset="-128"/>
              </a:rPr>
              <a:t> et al.)</a:t>
            </a:r>
          </a:p>
          <a:p>
            <a:pPr marL="742950" lvl="1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altLang="ja-JP" sz="1200" dirty="0">
                <a:ea typeface="ＭＳ Ｐゴシック" pitchFamily="34" charset="-128"/>
              </a:rPr>
              <a:t>0.33 fm/c,   370 </a:t>
            </a:r>
            <a:r>
              <a:rPr lang="en-US" altLang="ja-JP" sz="1200" dirty="0" err="1">
                <a:ea typeface="ＭＳ Ｐゴシック" pitchFamily="34" charset="-128"/>
              </a:rPr>
              <a:t>MeV</a:t>
            </a:r>
            <a:r>
              <a:rPr lang="en-US" altLang="ja-JP" sz="1200" dirty="0">
                <a:ea typeface="ＭＳ Ｐゴシック" pitchFamily="34" charset="-128"/>
              </a:rPr>
              <a:t>         (</a:t>
            </a:r>
            <a:r>
              <a:rPr lang="en-US" altLang="ja-JP" sz="1200" dirty="0" err="1">
                <a:ea typeface="ＭＳ Ｐゴシック" pitchFamily="34" charset="-128"/>
              </a:rPr>
              <a:t>Turbide</a:t>
            </a:r>
            <a:r>
              <a:rPr lang="en-US" altLang="ja-JP" sz="1200" dirty="0">
                <a:ea typeface="ＭＳ Ｐゴシック" pitchFamily="34" charset="-128"/>
              </a:rPr>
              <a:t> et al.)</a:t>
            </a:r>
          </a:p>
          <a:p>
            <a:pPr marL="742950" lvl="1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altLang="ja-JP" sz="1200" dirty="0">
                <a:ea typeface="ＭＳ Ｐゴシック" pitchFamily="34" charset="-128"/>
              </a:rPr>
              <a:t>0.6 fm/c,     370 </a:t>
            </a:r>
            <a:r>
              <a:rPr lang="en-US" altLang="ja-JP" sz="1200" dirty="0" err="1">
                <a:ea typeface="ＭＳ Ｐゴシック" pitchFamily="34" charset="-128"/>
              </a:rPr>
              <a:t>MeV</a:t>
            </a:r>
            <a:r>
              <a:rPr lang="en-US" altLang="ja-JP" sz="1200" dirty="0">
                <a:ea typeface="ＭＳ Ｐゴシック" pitchFamily="34" charset="-128"/>
              </a:rPr>
              <a:t>         (Liu et al.)</a:t>
            </a:r>
          </a:p>
          <a:p>
            <a:pPr marL="742950" lvl="1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altLang="ja-JP" sz="1200" dirty="0">
                <a:ea typeface="ＭＳ Ｐゴシック" pitchFamily="34" charset="-128"/>
              </a:rPr>
              <a:t>0.5 fm/c,     300 </a:t>
            </a:r>
            <a:r>
              <a:rPr lang="en-US" altLang="ja-JP" sz="1200" dirty="0" err="1">
                <a:ea typeface="ＭＳ Ｐゴシック" pitchFamily="34" charset="-128"/>
              </a:rPr>
              <a:t>MeV</a:t>
            </a:r>
            <a:r>
              <a:rPr lang="en-US" altLang="ja-JP" sz="1200" dirty="0">
                <a:ea typeface="ＭＳ Ｐゴシック" pitchFamily="34" charset="-128"/>
              </a:rPr>
              <a:t>         (</a:t>
            </a:r>
            <a:r>
              <a:rPr lang="en-US" altLang="ja-JP" sz="1200" dirty="0" err="1">
                <a:ea typeface="ＭＳ Ｐゴシック" pitchFamily="34" charset="-128"/>
              </a:rPr>
              <a:t>Alam</a:t>
            </a:r>
            <a:r>
              <a:rPr lang="en-US" altLang="ja-JP" sz="1200" dirty="0">
                <a:ea typeface="ＭＳ Ｐゴシック" pitchFamily="34" charset="-128"/>
              </a:rPr>
              <a:t> et al.)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55335" y="6168980"/>
            <a:ext cx="515155" cy="4507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09094" y="1522923"/>
            <a:ext cx="4172753" cy="503885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Measured e</a:t>
            </a:r>
            <a:r>
              <a:rPr kumimoji="0" lang="pt-BR" sz="2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pt-BR" sz="2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pairs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m&lt;300 MeV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1&lt;pT&lt;5 GeV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 and Au+Au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 excess over hadronic background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Au+Au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much larger excess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Treated excess as internal conversion of direct photons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Extracted direct photon yield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9094" y="1522923"/>
            <a:ext cx="4172753" cy="5038859"/>
          </a:xfrm>
        </p:spPr>
        <p:txBody>
          <a:bodyPr>
            <a:noAutofit/>
          </a:bodyPr>
          <a:lstStyle/>
          <a:p>
            <a:r>
              <a:rPr lang="pt-BR" sz="2400" dirty="0" smtClean="0"/>
              <a:t>Measured e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e</a:t>
            </a:r>
            <a:r>
              <a:rPr lang="pt-BR" sz="2400" baseline="30000" dirty="0" smtClean="0"/>
              <a:t>-</a:t>
            </a:r>
            <a:r>
              <a:rPr lang="pt-BR" sz="2400" dirty="0" smtClean="0"/>
              <a:t> pairs</a:t>
            </a:r>
          </a:p>
          <a:p>
            <a:pPr lvl="1"/>
            <a:r>
              <a:rPr lang="pt-BR" sz="2000" dirty="0" smtClean="0"/>
              <a:t>m&lt;300 MeV</a:t>
            </a:r>
          </a:p>
          <a:p>
            <a:pPr lvl="1"/>
            <a:r>
              <a:rPr lang="pt-BR" sz="2000" dirty="0" smtClean="0"/>
              <a:t>1&lt;pT&lt;5 GeV</a:t>
            </a:r>
          </a:p>
          <a:p>
            <a:pPr lvl="1"/>
            <a:r>
              <a:rPr lang="en-US" sz="2000" dirty="0" err="1" smtClean="0"/>
              <a:t>p+p</a:t>
            </a:r>
            <a:r>
              <a:rPr lang="en-US" sz="2000" dirty="0" smtClean="0"/>
              <a:t> and </a:t>
            </a:r>
            <a:r>
              <a:rPr lang="en-US" sz="2000" dirty="0" err="1" smtClean="0"/>
              <a:t>Au+Au</a:t>
            </a:r>
            <a:endParaRPr lang="en-US" sz="2000" dirty="0" smtClean="0"/>
          </a:p>
          <a:p>
            <a:r>
              <a:rPr lang="en-US" sz="2400" dirty="0" err="1" smtClean="0"/>
              <a:t>p+p</a:t>
            </a:r>
            <a:endParaRPr lang="en-US" sz="2400" dirty="0" smtClean="0"/>
          </a:p>
          <a:p>
            <a:pPr lvl="1"/>
            <a:r>
              <a:rPr lang="en-US" sz="2000" dirty="0" smtClean="0"/>
              <a:t>small excess over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background</a:t>
            </a:r>
          </a:p>
          <a:p>
            <a:r>
              <a:rPr lang="en-US" sz="2400" dirty="0" err="1" smtClean="0"/>
              <a:t>Au+Au</a:t>
            </a:r>
            <a:endParaRPr lang="en-US" sz="2400" dirty="0" smtClean="0"/>
          </a:p>
          <a:p>
            <a:pPr lvl="1"/>
            <a:r>
              <a:rPr lang="en-US" sz="2000" dirty="0" smtClean="0"/>
              <a:t>much larger excess</a:t>
            </a:r>
          </a:p>
          <a:p>
            <a:pPr>
              <a:buClr>
                <a:srgbClr val="DD8047"/>
              </a:buClr>
              <a:defRPr/>
            </a:pPr>
            <a:r>
              <a:rPr lang="pt-BR" sz="2400" dirty="0" smtClean="0">
                <a:solidFill>
                  <a:prstClr val="black"/>
                </a:solidFill>
              </a:rPr>
              <a:t>Treated excess as internal conversion of direct photons</a:t>
            </a:r>
          </a:p>
          <a:p>
            <a:pPr>
              <a:buClr>
                <a:srgbClr val="DD8047"/>
              </a:buClr>
              <a:defRPr/>
            </a:pPr>
            <a:r>
              <a:rPr lang="pt-BR" sz="2400" dirty="0" smtClean="0"/>
              <a:t>Extracted direct photon yield</a:t>
            </a:r>
            <a:endParaRPr lang="en-US" sz="2400" dirty="0" smtClean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34250" y="1429554"/>
            <a:ext cx="4172753" cy="508715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 smtClean="0"/>
              <a:t>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+p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US" sz="2000" dirty="0" smtClean="0">
                <a:solidFill>
                  <a:prstClr val="black"/>
                </a:solidFill>
              </a:rPr>
              <a:t>Lowest </a:t>
            </a:r>
            <a:r>
              <a:rPr lang="en-US" sz="2000" dirty="0" err="1" smtClean="0">
                <a:solidFill>
                  <a:prstClr val="black"/>
                </a:solidFill>
              </a:rPr>
              <a:t>p</a:t>
            </a:r>
            <a:r>
              <a:rPr lang="en-US" sz="2000" baseline="-25000" dirty="0" err="1" smtClean="0">
                <a:solidFill>
                  <a:prstClr val="black"/>
                </a:solidFill>
              </a:rPr>
              <a:t>T</a:t>
            </a:r>
            <a:r>
              <a:rPr lang="en-US" sz="2000" dirty="0" smtClean="0">
                <a:solidFill>
                  <a:prstClr val="black"/>
                </a:solidFill>
              </a:rPr>
              <a:t> ever measured for direct photon in </a:t>
            </a:r>
            <a:r>
              <a:rPr lang="en-US" sz="2000" dirty="0" err="1" smtClean="0">
                <a:solidFill>
                  <a:prstClr val="black"/>
                </a:solidFill>
              </a:rPr>
              <a:t>p+p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US" sz="2000" dirty="0" smtClean="0">
                <a:solidFill>
                  <a:prstClr val="black"/>
                </a:solidFill>
              </a:rPr>
              <a:t>Consistent with NLO </a:t>
            </a:r>
            <a:r>
              <a:rPr lang="en-US" sz="2000" dirty="0" err="1" smtClean="0">
                <a:solidFill>
                  <a:prstClr val="black"/>
                </a:solidFill>
              </a:rPr>
              <a:t>pQCD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US" sz="2000" dirty="0" smtClean="0">
                <a:solidFill>
                  <a:prstClr val="black"/>
                </a:solidFill>
              </a:rPr>
              <a:t>But indicates turn-over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Au+Au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US" sz="2000" dirty="0" smtClean="0">
                <a:solidFill>
                  <a:prstClr val="black"/>
                </a:solidFill>
              </a:rPr>
              <a:t>Spectrum shape above T</a:t>
            </a:r>
            <a:r>
              <a:rPr lang="en-US" sz="2000" baseline="-25000" dirty="0" smtClean="0">
                <a:solidFill>
                  <a:prstClr val="black"/>
                </a:solidFill>
              </a:rPr>
              <a:t>AA</a:t>
            </a:r>
            <a:r>
              <a:rPr lang="en-US" sz="2000" dirty="0" smtClean="0">
                <a:solidFill>
                  <a:prstClr val="black"/>
                </a:solidFill>
              </a:rPr>
              <a:t> scaled </a:t>
            </a:r>
            <a:r>
              <a:rPr lang="en-US" sz="2000" dirty="0" err="1" smtClean="0">
                <a:solidFill>
                  <a:prstClr val="black"/>
                </a:solidFill>
              </a:rPr>
              <a:t>p+p</a:t>
            </a:r>
            <a:r>
              <a:rPr lang="en-US" sz="2000" dirty="0" smtClean="0">
                <a:solidFill>
                  <a:prstClr val="black"/>
                </a:solidFill>
              </a:rPr>
              <a:t> exponential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US" sz="2000" dirty="0" smtClean="0">
                <a:solidFill>
                  <a:prstClr val="black"/>
                </a:solidFill>
              </a:rPr>
              <a:t>T=221+-23+-18MeV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US" sz="2000" dirty="0" smtClean="0">
                <a:solidFill>
                  <a:prstClr val="black"/>
                </a:solidFill>
              </a:rPr>
              <a:t>Consistent with hydro models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2" indent="-228600">
              <a:spcBef>
                <a:spcPts val="500"/>
              </a:spcBef>
              <a:buClr>
                <a:srgbClr val="DD8047"/>
              </a:buClr>
              <a:buSzPct val="75000"/>
              <a:buFont typeface="Wingdings"/>
              <a:buChar char=""/>
            </a:pPr>
            <a:r>
              <a:rPr lang="en-US" dirty="0" err="1" smtClean="0">
                <a:solidFill>
                  <a:prstClr val="black"/>
                </a:solidFill>
              </a:rPr>
              <a:t>T</a:t>
            </a:r>
            <a:r>
              <a:rPr lang="en-US" baseline="-25000" dirty="0" err="1" smtClean="0">
                <a:solidFill>
                  <a:prstClr val="black"/>
                </a:solidFill>
              </a:rPr>
              <a:t>init</a:t>
            </a:r>
            <a:r>
              <a:rPr lang="en-US" dirty="0" smtClean="0">
                <a:solidFill>
                  <a:prstClr val="black"/>
                </a:solidFill>
              </a:rPr>
              <a:t>=300-600 </a:t>
            </a:r>
            <a:r>
              <a:rPr lang="en-US" dirty="0" err="1" smtClean="0">
                <a:solidFill>
                  <a:prstClr val="black"/>
                </a:solidFill>
              </a:rPr>
              <a:t>MeV</a:t>
            </a:r>
            <a:endParaRPr lang="en-US" dirty="0" smtClean="0">
              <a:solidFill>
                <a:prstClr val="black"/>
              </a:solidFill>
            </a:endParaRPr>
          </a:p>
          <a:p>
            <a:pPr lvl="2" indent="-228600">
              <a:spcBef>
                <a:spcPts val="500"/>
              </a:spcBef>
              <a:buClr>
                <a:srgbClr val="DD8047"/>
              </a:buClr>
              <a:buSzPct val="75000"/>
              <a:buFont typeface="Wingdings"/>
              <a:buChar char=""/>
            </a:pPr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t</a:t>
            </a:r>
            <a:r>
              <a:rPr lang="en-US" baseline="-25000" dirty="0" smtClean="0">
                <a:solidFill>
                  <a:prstClr val="black"/>
                </a:solidFill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=0.6-0.15fm/c</a:t>
            </a:r>
            <a:endParaRPr lang="en-US" sz="2400" dirty="0" smtClean="0"/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 smtClean="0">
                <a:solidFill>
                  <a:prstClr val="black"/>
                </a:solidFill>
              </a:rPr>
              <a:t>Analysis ongoing for </a:t>
            </a:r>
            <a:r>
              <a:rPr lang="en-US" sz="2400" dirty="0" err="1" smtClean="0">
                <a:solidFill>
                  <a:prstClr val="black"/>
                </a:solidFill>
              </a:rPr>
              <a:t>d+Au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373" y="4038600"/>
            <a:ext cx="7122827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Also:</a:t>
            </a:r>
            <a:br>
              <a:rPr lang="en-US" dirty="0" smtClean="0"/>
            </a:br>
            <a:r>
              <a:rPr lang="en-US" dirty="0" smtClean="0"/>
              <a:t>Lowest </a:t>
            </a:r>
            <a:r>
              <a:rPr lang="en-US" dirty="0" err="1" smtClean="0"/>
              <a:t>pT</a:t>
            </a:r>
            <a:r>
              <a:rPr lang="en-US" dirty="0" smtClean="0"/>
              <a:t> ever measured for direct photons in </a:t>
            </a:r>
            <a:r>
              <a:rPr lang="en-US" dirty="0" err="1" smtClean="0"/>
              <a:t>p+p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Stefan Bathe for PHENIX, WWND 2009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156" y="6236070"/>
            <a:ext cx="1025696" cy="35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4426" y="2364690"/>
            <a:ext cx="4081622" cy="3249121"/>
          </a:xfrm>
        </p:spPr>
        <p:txBody>
          <a:bodyPr>
            <a:noAutofit/>
          </a:bodyPr>
          <a:lstStyle/>
          <a:p>
            <a:r>
              <a:rPr lang="en-US" sz="2400" dirty="0" smtClean="0"/>
              <a:t>Indications for high-density, </a:t>
            </a:r>
            <a:r>
              <a:rPr lang="en-US" sz="2400" dirty="0" err="1" smtClean="0"/>
              <a:t>thermalized</a:t>
            </a:r>
            <a:r>
              <a:rPr lang="en-US" sz="2400" dirty="0" smtClean="0"/>
              <a:t> medium at RHIC</a:t>
            </a:r>
          </a:p>
          <a:p>
            <a:r>
              <a:rPr lang="en-US" sz="2400" dirty="0" smtClean="0"/>
              <a:t>Expect thermal radiation</a:t>
            </a:r>
          </a:p>
          <a:p>
            <a:r>
              <a:rPr lang="en-US" sz="2400" dirty="0" smtClean="0"/>
              <a:t>Thermal photons from </a:t>
            </a:r>
            <a:r>
              <a:rPr lang="en-US" sz="2400" dirty="0" err="1" smtClean="0"/>
              <a:t>partonic</a:t>
            </a:r>
            <a:r>
              <a:rPr lang="en-US" sz="2400" dirty="0" smtClean="0"/>
              <a:t> phase </a:t>
            </a:r>
          </a:p>
          <a:p>
            <a:pPr lvl="1"/>
            <a:r>
              <a:rPr lang="en-US" sz="2100" dirty="0" smtClean="0"/>
              <a:t>predicted to be dominant source of direct photons for 1&lt;</a:t>
            </a:r>
            <a:r>
              <a:rPr lang="en-US" sz="2100" dirty="0" err="1" smtClean="0"/>
              <a:t>pT</a:t>
            </a:r>
            <a:r>
              <a:rPr lang="en-US" sz="2100" dirty="0" smtClean="0"/>
              <a:t>&lt;3 </a:t>
            </a:r>
            <a:r>
              <a:rPr lang="en-US" sz="2100" dirty="0" err="1" smtClean="0"/>
              <a:t>GeV</a:t>
            </a:r>
            <a:r>
              <a:rPr lang="en-US" sz="2100" dirty="0" smtClean="0"/>
              <a:t>/c in </a:t>
            </a:r>
            <a:r>
              <a:rPr lang="en-US" sz="2100" dirty="0" err="1" smtClean="0"/>
              <a:t>Au+Au</a:t>
            </a:r>
            <a:endParaRPr lang="en-US" sz="2100" dirty="0" smtClean="0"/>
          </a:p>
        </p:txBody>
      </p:sp>
      <p:grpSp>
        <p:nvGrpSpPr>
          <p:cNvPr id="27" name="Group 26"/>
          <p:cNvGrpSpPr/>
          <p:nvPr/>
        </p:nvGrpSpPr>
        <p:grpSpPr>
          <a:xfrm>
            <a:off x="0" y="1852450"/>
            <a:ext cx="4611725" cy="4232417"/>
            <a:chOff x="0" y="1852450"/>
            <a:chExt cx="4611725" cy="4232417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332111"/>
              <a:ext cx="4611725" cy="3752756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1005254" y="1852450"/>
              <a:ext cx="2363252" cy="46384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de-DE" sz="1200" dirty="0">
                  <a:latin typeface="Arial" pitchFamily="34" charset="0"/>
                </a:rPr>
                <a:t>Turbide, Rapp, </a:t>
              </a:r>
              <a:r>
                <a:rPr lang="de-DE" sz="1200" dirty="0" smtClean="0">
                  <a:latin typeface="Arial" pitchFamily="34" charset="0"/>
                </a:rPr>
                <a:t>Gale,</a:t>
              </a: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de-DE" sz="1200" dirty="0" smtClean="0">
                  <a:latin typeface="Arial" pitchFamily="34" charset="0"/>
                </a:rPr>
                <a:t>Phys</a:t>
              </a:r>
              <a:r>
                <a:rPr lang="de-DE" sz="1200" dirty="0">
                  <a:latin typeface="Arial" pitchFamily="34" charset="0"/>
                </a:rPr>
                <a:t>. Rev. C 69 (014903), 2004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04342" y="2450892"/>
              <a:ext cx="884420" cy="2983042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65094" y="2460886"/>
              <a:ext cx="871929" cy="2958058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1852450"/>
            <a:ext cx="4611725" cy="4232417"/>
            <a:chOff x="0" y="1852450"/>
            <a:chExt cx="4611725" cy="4232417"/>
          </a:xfrm>
        </p:grpSpPr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332111"/>
              <a:ext cx="4611725" cy="3752756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1005254" y="1852450"/>
              <a:ext cx="2363252" cy="46384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de-DE" sz="1200" dirty="0">
                  <a:latin typeface="Arial" pitchFamily="34" charset="0"/>
                </a:rPr>
                <a:t>Turbide, Rapp, </a:t>
              </a:r>
              <a:r>
                <a:rPr lang="de-DE" sz="1200" dirty="0" smtClean="0">
                  <a:latin typeface="Arial" pitchFamily="34" charset="0"/>
                </a:rPr>
                <a:t>Gale,</a:t>
              </a: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de-DE" sz="1200" dirty="0" smtClean="0">
                  <a:latin typeface="Arial" pitchFamily="34" charset="0"/>
                </a:rPr>
                <a:t>Phys</a:t>
              </a:r>
              <a:r>
                <a:rPr lang="de-DE" sz="1200" dirty="0">
                  <a:latin typeface="Arial" pitchFamily="34" charset="0"/>
                </a:rPr>
                <a:t>. Rev. C 69 (014903), 2004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04342" y="2450892"/>
              <a:ext cx="884420" cy="2983042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5094" y="2460886"/>
              <a:ext cx="871929" cy="2958058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Challenge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4426" y="2357203"/>
            <a:ext cx="4081622" cy="31217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Challenge:  photon spectrum dominated by decay photons</a:t>
            </a:r>
          </a:p>
          <a:p>
            <a:r>
              <a:rPr lang="en-US" sz="2400" dirty="0" smtClean="0"/>
              <a:t>Conventional method:</a:t>
            </a:r>
          </a:p>
          <a:p>
            <a:pPr lvl="1"/>
            <a:r>
              <a:rPr lang="en-US" sz="2000" dirty="0" smtClean="0"/>
              <a:t>Measure inclusive photons with </a:t>
            </a:r>
            <a:r>
              <a:rPr lang="en-US" sz="2000" dirty="0" err="1" smtClean="0"/>
              <a:t>EMCal</a:t>
            </a:r>
            <a:endParaRPr lang="en-US" sz="2000" dirty="0" smtClean="0"/>
          </a:p>
          <a:p>
            <a:pPr lvl="1"/>
            <a:r>
              <a:rPr lang="en-US" sz="2000" dirty="0" smtClean="0"/>
              <a:t>Reconstruct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/>
              <a:t> from correlated photon pairs</a:t>
            </a:r>
          </a:p>
          <a:p>
            <a:pPr lvl="1"/>
            <a:r>
              <a:rPr lang="en-US" sz="2000" dirty="0" err="1" smtClean="0">
                <a:latin typeface="Symbol" pitchFamily="18" charset="2"/>
              </a:rPr>
              <a:t>g</a:t>
            </a:r>
            <a:r>
              <a:rPr lang="en-US" sz="2000" baseline="-25000" dirty="0" err="1" smtClean="0"/>
              <a:t>direct</a:t>
            </a:r>
            <a:r>
              <a:rPr lang="en-US" sz="2000" dirty="0" smtClean="0"/>
              <a:t> = </a:t>
            </a:r>
            <a:r>
              <a:rPr lang="en-US" sz="2000" dirty="0" err="1" smtClean="0">
                <a:latin typeface="Symbol" pitchFamily="18" charset="2"/>
              </a:rPr>
              <a:t>g</a:t>
            </a:r>
            <a:r>
              <a:rPr lang="en-US" sz="2000" baseline="-25000" dirty="0" err="1" smtClean="0"/>
              <a:t>inclusive</a:t>
            </a:r>
            <a:r>
              <a:rPr lang="en-US" sz="2000" dirty="0" err="1" smtClean="0"/>
              <a:t>-</a:t>
            </a:r>
            <a:r>
              <a:rPr lang="en-US" sz="2000" dirty="0" err="1" smtClean="0">
                <a:latin typeface="Symbol" pitchFamily="18" charset="2"/>
              </a:rPr>
              <a:t>g</a:t>
            </a:r>
            <a:r>
              <a:rPr lang="en-US" sz="2000" baseline="-25000" dirty="0" err="1" smtClean="0"/>
              <a:t>decay</a:t>
            </a:r>
            <a:endParaRPr lang="en-US" sz="2000" baseline="-25000" dirty="0" smtClean="0"/>
          </a:p>
        </p:txBody>
      </p:sp>
      <p:grpSp>
        <p:nvGrpSpPr>
          <p:cNvPr id="7" name="Group 18"/>
          <p:cNvGrpSpPr/>
          <p:nvPr/>
        </p:nvGrpSpPr>
        <p:grpSpPr>
          <a:xfrm>
            <a:off x="0" y="1852450"/>
            <a:ext cx="4611725" cy="4232417"/>
            <a:chOff x="0" y="1852450"/>
            <a:chExt cx="4611725" cy="4232417"/>
          </a:xfrm>
        </p:grpSpPr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332111"/>
              <a:ext cx="4611725" cy="3752756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1005254" y="1852450"/>
              <a:ext cx="2363252" cy="46384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de-DE" sz="1200" dirty="0">
                  <a:latin typeface="Arial" pitchFamily="34" charset="0"/>
                </a:rPr>
                <a:t>Turbide, Rapp, </a:t>
              </a:r>
              <a:r>
                <a:rPr lang="de-DE" sz="1200" dirty="0" smtClean="0">
                  <a:latin typeface="Arial" pitchFamily="34" charset="0"/>
                </a:rPr>
                <a:t>Gale,</a:t>
              </a: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de-DE" sz="1200" dirty="0" smtClean="0">
                  <a:latin typeface="Arial" pitchFamily="34" charset="0"/>
                </a:rPr>
                <a:t>Phys</a:t>
              </a:r>
              <a:r>
                <a:rPr lang="de-DE" sz="1200" dirty="0">
                  <a:latin typeface="Arial" pitchFamily="34" charset="0"/>
                </a:rPr>
                <a:t>. Rev. C 69 (014903), 2004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04342" y="2450892"/>
              <a:ext cx="884420" cy="2983042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5094" y="2460886"/>
              <a:ext cx="871929" cy="2958058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reeform 23"/>
          <p:cNvSpPr/>
          <p:nvPr/>
        </p:nvSpPr>
        <p:spPr>
          <a:xfrm>
            <a:off x="1746354" y="2458387"/>
            <a:ext cx="2788171" cy="1656413"/>
          </a:xfrm>
          <a:custGeom>
            <a:avLst/>
            <a:gdLst>
              <a:gd name="connsiteX0" fmla="*/ 0 w 2803161"/>
              <a:gd name="connsiteY0" fmla="*/ 0 h 1851285"/>
              <a:gd name="connsiteX1" fmla="*/ 1229194 w 2803161"/>
              <a:gd name="connsiteY1" fmla="*/ 966865 h 1851285"/>
              <a:gd name="connsiteX2" fmla="*/ 2803161 w 2803161"/>
              <a:gd name="connsiteY2" fmla="*/ 1851285 h 185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3161" h="1851285">
                <a:moveTo>
                  <a:pt x="0" y="0"/>
                </a:moveTo>
                <a:cubicBezTo>
                  <a:pt x="381000" y="329159"/>
                  <a:pt x="762001" y="658318"/>
                  <a:pt x="1229194" y="966865"/>
                </a:cubicBezTo>
                <a:cubicBezTo>
                  <a:pt x="1696388" y="1275413"/>
                  <a:pt x="2249774" y="1563349"/>
                  <a:pt x="2803161" y="1851285"/>
                </a:cubicBezTo>
              </a:path>
            </a:pathLst>
          </a:custGeom>
          <a:ln w="34925">
            <a:solidFill>
              <a:srgbClr val="66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311639" y="4309673"/>
            <a:ext cx="524656" cy="2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56415" y="4039854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Decay photons </a:t>
            </a:r>
          </a:p>
          <a:p>
            <a:r>
              <a:rPr lang="en-US" sz="1400" b="1" dirty="0" smtClean="0"/>
              <a:t>(schematic)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of Conventional Method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WWND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D28D65-A306-4338-826F-6DF4197273F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38" descr="Cent0Option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374" y="1577715"/>
            <a:ext cx="306610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03554" y="2078637"/>
            <a:ext cx="1231692" cy="3400268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86990" y="2604541"/>
            <a:ext cx="4089117" cy="17201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Conventional method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works well at high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 smtClean="0"/>
              <a:t>But limited at low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where thermal photons expected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849318" y="4594487"/>
            <a:ext cx="3653851" cy="10130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36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14338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</a:rPr>
              <a:t>  </a:t>
            </a:r>
          </a:p>
          <a:p>
            <a:pPr algn="ctr" defTabSz="414338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  <a:t>S/B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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  <a:t> Sys. Error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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  <a:t> 10%</a:t>
            </a:r>
          </a:p>
          <a:p>
            <a:pPr algn="ctr" defTabSz="414338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endParaRPr lang="en-GB" sz="24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 defTabSz="414338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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  <a:t>reduce background!</a:t>
            </a:r>
          </a:p>
          <a:p>
            <a:pPr algn="ctr" defTabSz="414338">
              <a:lnSpc>
                <a:spcPts val="1525"/>
              </a:lnSpc>
              <a:spcAft>
                <a:spcPts val="88"/>
              </a:spcAft>
              <a:buClr>
                <a:srgbClr val="000000"/>
              </a:buClr>
              <a:buSzPct val="45000"/>
              <a:buFont typeface="Symbol" pitchFamily="18" charset="2"/>
              <a:buChar char="Þ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endParaRPr lang="en-GB" sz="2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1" name="Picture 2" descr="C:\Documents and Settings\Stefan Bathe\Desktop\logo_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194" y="2846326"/>
            <a:ext cx="771994" cy="300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2985</TotalTime>
  <Words>2036</Words>
  <Application>Microsoft Office PowerPoint</Application>
  <PresentationFormat>On-screen Show (4:3)</PresentationFormat>
  <Paragraphs>568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Median</vt:lpstr>
      <vt:lpstr>Equation</vt:lpstr>
      <vt:lpstr> Enhanced  Direct Photon Production in 200 GeV Au+Au in PHENIX</vt:lpstr>
      <vt:lpstr> Enhanced (wrt p+p) Direct Photon Production in 200 GeV Au+Au in PHENIX</vt:lpstr>
      <vt:lpstr> Enhanced (wrt p+p) (mid pt) Direct Photon Production in 200 GeV Au+Au in PHENIX</vt:lpstr>
      <vt:lpstr>Slide 4</vt:lpstr>
      <vt:lpstr>Also: Lowest pT ever measured for direct photons in p+p</vt:lpstr>
      <vt:lpstr>Introduction</vt:lpstr>
      <vt:lpstr>Slide 7</vt:lpstr>
      <vt:lpstr>Experimental Challenge</vt:lpstr>
      <vt:lpstr>Limit of Conventional Method</vt:lpstr>
      <vt:lpstr>Internal Conversion Method</vt:lpstr>
      <vt:lpstr>Internal Conversion Method</vt:lpstr>
      <vt:lpstr>Internal Conversion Method</vt:lpstr>
      <vt:lpstr>Internal Conversion Method</vt:lpstr>
      <vt:lpstr>Internal Conversion Method</vt:lpstr>
      <vt:lpstr>Detector And Data Set</vt:lpstr>
      <vt:lpstr>Signal-Background Pair Separation</vt:lpstr>
      <vt:lpstr>Signal-Background Pair Separation</vt:lpstr>
      <vt:lpstr>Direct Photon Signal</vt:lpstr>
      <vt:lpstr>Direct Photon Signal</vt:lpstr>
      <vt:lpstr>Direct Photon Signal</vt:lpstr>
      <vt:lpstr>Direct g vs. Low-Mass Enhancement</vt:lpstr>
      <vt:lpstr>Direct g vs. Low-Mass Enhancement</vt:lpstr>
      <vt:lpstr>Extracting Direct g Signal</vt:lpstr>
      <vt:lpstr>Extracting Direct g Signal</vt:lpstr>
      <vt:lpstr>Extracting Direct g Signal</vt:lpstr>
      <vt:lpstr>Extracting Direct g Signal</vt:lpstr>
      <vt:lpstr>Extracting Direct g Signal</vt:lpstr>
      <vt:lpstr>Direct Photon Fraction</vt:lpstr>
      <vt:lpstr>Direct Photon Fraction</vt:lpstr>
      <vt:lpstr>Direct Photon Yield p+p</vt:lpstr>
      <vt:lpstr>Direct Photon Yield p+p</vt:lpstr>
      <vt:lpstr>Direct Photon Yield p+p</vt:lpstr>
      <vt:lpstr>Excursion</vt:lpstr>
      <vt:lpstr>Onset of Hard Scattering</vt:lpstr>
      <vt:lpstr>Onset of Hard Scattering</vt:lpstr>
      <vt:lpstr>Onset of Hard Scattering</vt:lpstr>
      <vt:lpstr>Onset of Hard Scattering</vt:lpstr>
      <vt:lpstr>Hard Scattering in Drell-Yan</vt:lpstr>
      <vt:lpstr>Hard Scattering in Drell-Yan</vt:lpstr>
      <vt:lpstr>Modified vs. Unmodified Power Law</vt:lpstr>
      <vt:lpstr>End of Excursion</vt:lpstr>
      <vt:lpstr>Direct Photon Yield Au+Au</vt:lpstr>
      <vt:lpstr>Direct Photon Yield Au+Au</vt:lpstr>
      <vt:lpstr>Direct Photon Yield Au+Au</vt:lpstr>
      <vt:lpstr>Model comparison</vt:lpstr>
      <vt:lpstr>Summary</vt:lpstr>
      <vt:lpstr>Summary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 Scattering in phenix and atlas</dc:title>
  <dc:creator>Sony Customer</dc:creator>
  <cp:lastModifiedBy>Sony Customer</cp:lastModifiedBy>
  <cp:revision>66</cp:revision>
  <dcterms:created xsi:type="dcterms:W3CDTF">2008-11-06T23:07:56Z</dcterms:created>
  <dcterms:modified xsi:type="dcterms:W3CDTF">2009-02-05T02:37:00Z</dcterms:modified>
</cp:coreProperties>
</file>