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5"/>
  </p:notesMasterIdLst>
  <p:sldIdLst>
    <p:sldId id="256" r:id="rId2"/>
    <p:sldId id="380" r:id="rId3"/>
    <p:sldId id="384" r:id="rId4"/>
    <p:sldId id="385" r:id="rId5"/>
    <p:sldId id="386" r:id="rId6"/>
    <p:sldId id="383" r:id="rId7"/>
    <p:sldId id="387" r:id="rId8"/>
    <p:sldId id="388" r:id="rId9"/>
    <p:sldId id="370" r:id="rId10"/>
    <p:sldId id="375" r:id="rId11"/>
    <p:sldId id="377" r:id="rId12"/>
    <p:sldId id="376" r:id="rId13"/>
    <p:sldId id="3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CC00FF"/>
    <a:srgbClr val="336699"/>
    <a:srgbClr val="FFFFFF"/>
    <a:srgbClr val="333399"/>
    <a:srgbClr val="FFFFCC"/>
    <a:srgbClr val="CC0000"/>
    <a:srgbClr val="336600"/>
    <a:srgbClr val="77AD9C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72" autoAdjust="0"/>
    <p:restoredTop sz="94695" autoAdjust="0"/>
  </p:normalViewPr>
  <p:slideViewPr>
    <p:cSldViewPr snapToGrid="0">
      <p:cViewPr varScale="1">
        <p:scale>
          <a:sx n="115" d="100"/>
          <a:sy n="115" d="100"/>
        </p:scale>
        <p:origin x="-120" y="-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101" d="100"/>
          <a:sy n="101" d="100"/>
        </p:scale>
        <p:origin x="-2616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3E8308-153C-4DB3-8BA9-B6D5B08636E6}" type="datetimeFigureOut">
              <a:rPr lang="en-US" smtClean="0"/>
              <a:pPr/>
              <a:t>10/12/2009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84887-6B68-4834-A0A4-01099099A2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384887-6B68-4834-A0A4-01099099A28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RBRC Review 2009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Stefan Bathe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D28D65-A306-4338-826F-6DF4197273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RBRC Review 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Stefan Bathe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8D65-A306-4338-826F-6DF419727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r>
              <a:rPr lang="en-US" smtClean="0"/>
              <a:t>RBRC Review 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Stefan Bathe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3D28D65-A306-4338-826F-6DF419727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RBRC Review 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Stefan Bathe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3D28D65-A306-4338-826F-6DF4197273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RBRC Review 2009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3D28D65-A306-4338-826F-6DF4197273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Stefan Bathe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en-US" smtClean="0"/>
              <a:t>RBRC Review 2009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3D28D65-A306-4338-826F-6DF4197273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Stefan Bathe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en-US" smtClean="0"/>
              <a:t>RBRC Review 2009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3D28D65-A306-4338-826F-6DF4197273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Stefan Bathe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RBRC Review 2009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Stefan Bathe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3D28D65-A306-4338-826F-6DF419727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RBRC Review 2009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Stefan Bathe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D28D65-A306-4338-826F-6DF419727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RBRC Review 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Stefan Bathe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3D28D65-A306-4338-826F-6DF4197273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r>
              <a:rPr lang="en-US" smtClean="0"/>
              <a:t>RBRC Review 2009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3D28D65-A306-4338-826F-6DF4197273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Stefan Bathe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RBRC Review 2009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Stefan Bathe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3D28D65-A306-4338-826F-6DF419727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6373" y="4038600"/>
            <a:ext cx="7122827" cy="1828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Parton Energy Loss in the Quark-Gluon Plasma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Stefan Bathe, RBRC Review, 21Oct2009</a:t>
            </a:r>
            <a:endParaRPr lang="en-US" dirty="0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156" y="6236070"/>
            <a:ext cx="1025696" cy="358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8" descr="EtaInvYield00_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8262" y="1602986"/>
            <a:ext cx="2585004" cy="307394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Symbol" pitchFamily="18" charset="2"/>
              </a:rPr>
              <a:t>h</a:t>
            </a:r>
            <a:r>
              <a:rPr lang="en-US" dirty="0" smtClean="0"/>
              <a:t> invariant yield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RBRC Review 2009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Stefan Bathe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3D28D65-A306-4338-826F-6DF4197273F8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5649344" y="1810061"/>
            <a:ext cx="3082425" cy="241716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Problem:</a:t>
            </a:r>
          </a:p>
          <a:p>
            <a:pPr lvl="1"/>
            <a:r>
              <a:rPr lang="en-US" dirty="0" smtClean="0"/>
              <a:t>While </a:t>
            </a:r>
            <a:r>
              <a:rPr lang="en-US" dirty="0" smtClean="0">
                <a:latin typeface="Symbol" pitchFamily="18" charset="2"/>
              </a:rPr>
              <a:t>h</a:t>
            </a:r>
            <a:r>
              <a:rPr lang="en-US" dirty="0" smtClean="0"/>
              <a:t> wins over </a:t>
            </a:r>
            <a:r>
              <a:rPr lang="en-US" dirty="0" smtClean="0">
                <a:latin typeface="Symbol" pitchFamily="18" charset="2"/>
              </a:rPr>
              <a:t>p</a:t>
            </a:r>
            <a:r>
              <a:rPr lang="en-US" baseline="30000" dirty="0" smtClean="0"/>
              <a:t>0</a:t>
            </a:r>
            <a:r>
              <a:rPr lang="en-US" dirty="0" smtClean="0"/>
              <a:t> (in terms of statistics) at 23 </a:t>
            </a:r>
            <a:r>
              <a:rPr lang="en-US" dirty="0" err="1" smtClean="0"/>
              <a:t>GeV</a:t>
            </a:r>
            <a:r>
              <a:rPr lang="en-US" dirty="0" smtClean="0"/>
              <a:t>, statistics runs out earlier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5695" y="1460790"/>
            <a:ext cx="17490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Symbol" pitchFamily="18" charset="2"/>
              </a:rPr>
              <a:t>h</a:t>
            </a:r>
            <a:r>
              <a:rPr lang="en-US" sz="1400" dirty="0" smtClean="0"/>
              <a:t> 0-20% most central</a:t>
            </a:r>
            <a:endParaRPr lang="en-US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3094095" y="1463288"/>
            <a:ext cx="18484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Symbol" pitchFamily="18" charset="2"/>
              </a:rPr>
              <a:t>h</a:t>
            </a:r>
            <a:r>
              <a:rPr lang="en-US" sz="1400" dirty="0" smtClean="0"/>
              <a:t> 60-92% most central</a:t>
            </a:r>
            <a:endParaRPr lang="en-US" sz="1400" dirty="0"/>
          </a:p>
        </p:txBody>
      </p:sp>
      <p:sp>
        <p:nvSpPr>
          <p:cNvPr id="16" name="Content Placeholder 5"/>
          <p:cNvSpPr txBox="1">
            <a:spLocks/>
          </p:cNvSpPr>
          <p:nvPr/>
        </p:nvSpPr>
        <p:spPr>
          <a:xfrm>
            <a:off x="622642" y="4766870"/>
            <a:ext cx="5410899" cy="1731364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However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mbol" pitchFamily="18" charset="2"/>
              </a:rPr>
              <a:t>h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still provides cross check of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mbol" pitchFamily="18" charset="2"/>
              </a:rPr>
              <a:t>p</a:t>
            </a:r>
            <a:r>
              <a:rPr kumimoji="0" lang="en-US" sz="26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with independent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systematics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for 13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GeV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kumimoji="0" lang="en-US" sz="26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 23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GeV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where merging effect is significant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57003" y="3979889"/>
            <a:ext cx="17828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PHENIX preliminary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977137" y="1825553"/>
            <a:ext cx="1593676" cy="5616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Run-2 </a:t>
            </a:r>
            <a:r>
              <a:rPr lang="en-US" sz="1000" dirty="0" smtClean="0"/>
              <a:t>PRL 96, 202301 (06)</a:t>
            </a:r>
            <a:endParaRPr lang="en-US" sz="1000" dirty="0" smtClean="0"/>
          </a:p>
          <a:p>
            <a:r>
              <a:rPr lang="en-US" sz="1000" dirty="0" smtClean="0"/>
              <a:t>Run-4 preliminary </a:t>
            </a:r>
            <a:endParaRPr lang="en-US" sz="1000" dirty="0" smtClean="0"/>
          </a:p>
          <a:p>
            <a:r>
              <a:rPr lang="en-US" sz="1000" dirty="0" smtClean="0"/>
              <a:t>Run-7 preliminary</a:t>
            </a:r>
            <a:r>
              <a:rPr lang="en-US" sz="1050" dirty="0" smtClean="0"/>
              <a:t> </a:t>
            </a:r>
            <a:endParaRPr lang="en-US" sz="1050" dirty="0"/>
          </a:p>
        </p:txBody>
      </p:sp>
      <p:sp>
        <p:nvSpPr>
          <p:cNvPr id="22" name="Oval 21"/>
          <p:cNvSpPr/>
          <p:nvPr/>
        </p:nvSpPr>
        <p:spPr>
          <a:xfrm>
            <a:off x="905587" y="1896258"/>
            <a:ext cx="97572" cy="9743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901250" y="2206055"/>
            <a:ext cx="97572" cy="9743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899410" y="2043663"/>
            <a:ext cx="97572" cy="97436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9" descr="EtaInvYield60_92"/>
          <p:cNvPicPr>
            <a:picLocks noChangeAspect="1" noChangeArrowheads="1"/>
          </p:cNvPicPr>
          <p:nvPr/>
        </p:nvPicPr>
        <p:blipFill>
          <a:blip r:embed="rId3"/>
          <a:srcRect t="2253"/>
          <a:stretch>
            <a:fillRect/>
          </a:stretch>
        </p:blipFill>
        <p:spPr bwMode="auto">
          <a:xfrm>
            <a:off x="2670798" y="1686393"/>
            <a:ext cx="2553273" cy="2967795"/>
          </a:xfrm>
          <a:prstGeom prst="rect">
            <a:avLst/>
          </a:prstGeom>
          <a:noFill/>
        </p:spPr>
      </p:pic>
      <p:sp>
        <p:nvSpPr>
          <p:cNvPr id="27" name="TextBox 26"/>
          <p:cNvSpPr txBox="1"/>
          <p:nvPr/>
        </p:nvSpPr>
        <p:spPr>
          <a:xfrm>
            <a:off x="3475497" y="1858031"/>
            <a:ext cx="1593676" cy="5616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Run-2 </a:t>
            </a:r>
            <a:r>
              <a:rPr lang="en-US" sz="1000" dirty="0" smtClean="0"/>
              <a:t>PRL 96, 202301 (06)</a:t>
            </a:r>
            <a:endParaRPr lang="en-US" sz="1000" dirty="0" smtClean="0"/>
          </a:p>
          <a:p>
            <a:r>
              <a:rPr lang="en-US" sz="1000" dirty="0" smtClean="0"/>
              <a:t>Run-4 preliminary </a:t>
            </a:r>
            <a:endParaRPr lang="en-US" sz="1000" dirty="0" smtClean="0"/>
          </a:p>
          <a:p>
            <a:r>
              <a:rPr lang="en-US" sz="1000" dirty="0" smtClean="0"/>
              <a:t>Run-7 preliminary</a:t>
            </a:r>
            <a:r>
              <a:rPr lang="en-US" sz="1050" dirty="0" smtClean="0"/>
              <a:t> </a:t>
            </a:r>
            <a:endParaRPr lang="en-US" sz="1050" dirty="0"/>
          </a:p>
        </p:txBody>
      </p:sp>
      <p:sp>
        <p:nvSpPr>
          <p:cNvPr id="28" name="Oval 27"/>
          <p:cNvSpPr/>
          <p:nvPr/>
        </p:nvSpPr>
        <p:spPr>
          <a:xfrm>
            <a:off x="3403947" y="1928736"/>
            <a:ext cx="97572" cy="9743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399610" y="2238533"/>
            <a:ext cx="97572" cy="9743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397770" y="2076141"/>
            <a:ext cx="97572" cy="97436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7" descr="Run5EtaCSFit_nor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875" y="1623880"/>
            <a:ext cx="3810000" cy="49085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p+p</a:t>
            </a:r>
            <a:r>
              <a:rPr lang="en-US" dirty="0" smtClean="0"/>
              <a:t> Reference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RBRC Review 2009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Stefan Bathe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3D28D65-A306-4338-826F-6DF4197273F8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676930" y="1600200"/>
            <a:ext cx="4089117" cy="4495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Current </a:t>
            </a:r>
            <a:r>
              <a:rPr lang="en-US" dirty="0" err="1" smtClean="0"/>
              <a:t>p+p</a:t>
            </a:r>
            <a:r>
              <a:rPr lang="en-US" dirty="0" smtClean="0"/>
              <a:t> data (Run-5) run out at 14 </a:t>
            </a:r>
            <a:r>
              <a:rPr lang="en-US" dirty="0" err="1" smtClean="0"/>
              <a:t>GeV</a:t>
            </a:r>
            <a:endParaRPr lang="en-US" dirty="0" smtClean="0"/>
          </a:p>
          <a:p>
            <a:r>
              <a:rPr lang="en-US" dirty="0" smtClean="0"/>
              <a:t>Relying on fit to extrapolate to higher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T</a:t>
            </a:r>
            <a:endParaRPr lang="en-US" baseline="-25000" dirty="0" smtClean="0"/>
          </a:p>
          <a:p>
            <a:r>
              <a:rPr lang="en-US" dirty="0" smtClean="0"/>
              <a:t>Alternative</a:t>
            </a:r>
          </a:p>
          <a:p>
            <a:pPr lvl="1"/>
            <a:r>
              <a:rPr lang="en-US" dirty="0" smtClean="0"/>
              <a:t>Use </a:t>
            </a:r>
            <a:r>
              <a:rPr lang="en-US" dirty="0" smtClean="0">
                <a:latin typeface="Symbol" pitchFamily="18" charset="2"/>
              </a:rPr>
              <a:t>p</a:t>
            </a:r>
            <a:r>
              <a:rPr lang="en-US" baseline="30000" dirty="0" smtClean="0"/>
              <a:t>0</a:t>
            </a:r>
            <a:r>
              <a:rPr lang="en-US" dirty="0" smtClean="0"/>
              <a:t> as reference (correcting for </a:t>
            </a:r>
            <a:r>
              <a:rPr lang="en-US" dirty="0" smtClean="0">
                <a:latin typeface="Symbol" pitchFamily="18" charset="2"/>
              </a:rPr>
              <a:t>h/p</a:t>
            </a:r>
            <a:r>
              <a:rPr lang="en-US" baseline="30000" dirty="0" smtClean="0">
                <a:latin typeface="Symbol" pitchFamily="18" charset="2"/>
              </a:rPr>
              <a:t>0</a:t>
            </a:r>
            <a:r>
              <a:rPr lang="en-US" dirty="0" smtClean="0"/>
              <a:t> ratio)</a:t>
            </a:r>
          </a:p>
          <a:p>
            <a:pPr lvl="1"/>
            <a:r>
              <a:rPr lang="en-US" dirty="0" smtClean="0"/>
              <a:t>Problem:  </a:t>
            </a:r>
            <a:r>
              <a:rPr lang="en-US" dirty="0" smtClean="0">
                <a:latin typeface="Symbol" pitchFamily="18" charset="2"/>
              </a:rPr>
              <a:t>p</a:t>
            </a:r>
            <a:r>
              <a:rPr lang="en-US" baseline="30000" dirty="0" smtClean="0"/>
              <a:t>0</a:t>
            </a:r>
            <a:r>
              <a:rPr lang="en-US" dirty="0" smtClean="0"/>
              <a:t> suffers from merging </a:t>
            </a:r>
            <a:r>
              <a:rPr lang="en-US" dirty="0" smtClean="0">
                <a:latin typeface="Arial"/>
                <a:cs typeface="Arial"/>
              </a:rPr>
              <a:t>→ </a:t>
            </a:r>
            <a:r>
              <a:rPr lang="en-US" dirty="0" smtClean="0"/>
              <a:t>introduces systematic uncertainty</a:t>
            </a:r>
          </a:p>
          <a:p>
            <a:r>
              <a:rPr lang="en-US" dirty="0" smtClean="0"/>
              <a:t>Also:  </a:t>
            </a:r>
          </a:p>
          <a:p>
            <a:pPr lvl="1"/>
            <a:r>
              <a:rPr lang="en-US" dirty="0" smtClean="0"/>
              <a:t>have ~7x </a:t>
            </a:r>
            <a:r>
              <a:rPr lang="en-US" dirty="0" err="1" smtClean="0"/>
              <a:t>p+p</a:t>
            </a:r>
            <a:r>
              <a:rPr lang="en-US" dirty="0" smtClean="0"/>
              <a:t> statistics in can from Runs 6,9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50109" y="1583211"/>
            <a:ext cx="11384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Symbol" pitchFamily="18" charset="2"/>
              </a:rPr>
              <a:t>h</a:t>
            </a:r>
            <a:r>
              <a:rPr lang="en-US" sz="1400" dirty="0" smtClean="0"/>
              <a:t> Run-5 </a:t>
            </a:r>
            <a:r>
              <a:rPr lang="en-US" sz="1400" dirty="0" err="1" smtClean="0"/>
              <a:t>p+p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1567596" y="3961650"/>
            <a:ext cx="1152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ratio data/fit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9" descr="EtaRc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173" y="3868712"/>
            <a:ext cx="4040083" cy="271637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Symbol" pitchFamily="18" charset="2"/>
              </a:rPr>
              <a:t>h</a:t>
            </a:r>
            <a:r>
              <a:rPr lang="en-US" dirty="0" smtClean="0"/>
              <a:t> R</a:t>
            </a:r>
            <a:r>
              <a:rPr lang="en-US" baseline="-25000" dirty="0" smtClean="0"/>
              <a:t>AA</a:t>
            </a:r>
            <a:r>
              <a:rPr lang="en-US" dirty="0" smtClean="0"/>
              <a:t>,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cp</a:t>
            </a:r>
            <a:endParaRPr lang="en-US" baseline="-250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RBRC Review 2009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Stefan Bathe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3D28D65-A306-4338-826F-6DF4197273F8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3" name="Content Placeholder 5"/>
          <p:cNvSpPr txBox="1">
            <a:spLocks/>
          </p:cNvSpPr>
          <p:nvPr/>
        </p:nvSpPr>
        <p:spPr>
          <a:xfrm>
            <a:off x="4676930" y="1600200"/>
            <a:ext cx="4089117" cy="4495800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Independently confirms </a:t>
            </a: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mbol" pitchFamily="18" charset="2"/>
              </a:rPr>
              <a:t>p</a:t>
            </a:r>
            <a:r>
              <a:rPr kumimoji="0" lang="en-US" sz="29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</a:t>
            </a:r>
            <a:r>
              <a:rPr kumimoji="0" lang="en-US" sz="29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AA</a:t>
            </a:r>
          </a:p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sz="2900" dirty="0" smtClean="0"/>
              <a:t>Like </a:t>
            </a:r>
            <a:r>
              <a:rPr lang="en-US" sz="2900" dirty="0" smtClean="0">
                <a:latin typeface="Symbol" pitchFamily="18" charset="2"/>
              </a:rPr>
              <a:t>p</a:t>
            </a:r>
            <a:r>
              <a:rPr lang="en-US" sz="2900" baseline="30000" dirty="0" smtClean="0"/>
              <a:t>0</a:t>
            </a:r>
            <a:r>
              <a:rPr lang="en-US" sz="2900" dirty="0" smtClean="0"/>
              <a:t>:</a:t>
            </a:r>
          </a:p>
          <a:p>
            <a:pPr marL="640080" lvl="1" indent="-274320">
              <a:spcBef>
                <a:spcPts val="550"/>
              </a:spcBef>
              <a:buClr>
                <a:srgbClr val="94B6D2"/>
              </a:buClr>
              <a:buSzPct val="70000"/>
              <a:buFont typeface="Wingdings 2"/>
              <a:buChar char=""/>
            </a:pPr>
            <a:r>
              <a:rPr lang="en-US" sz="2600" dirty="0" smtClean="0">
                <a:solidFill>
                  <a:prstClr val="black"/>
                </a:solidFill>
              </a:rPr>
              <a:t>Use </a:t>
            </a:r>
            <a:r>
              <a:rPr lang="en-US" sz="2600" dirty="0" smtClean="0">
                <a:solidFill>
                  <a:prstClr val="black"/>
                </a:solidFill>
                <a:latin typeface="Symbol" pitchFamily="18" charset="2"/>
              </a:rPr>
              <a:t>p</a:t>
            </a:r>
            <a:r>
              <a:rPr lang="en-US" sz="2600" baseline="30000" dirty="0" smtClean="0">
                <a:solidFill>
                  <a:prstClr val="black"/>
                </a:solidFill>
              </a:rPr>
              <a:t>0</a:t>
            </a:r>
            <a:r>
              <a:rPr lang="en-US" sz="2600" dirty="0" smtClean="0">
                <a:solidFill>
                  <a:prstClr val="black"/>
                </a:solidFill>
              </a:rPr>
              <a:t> as reference (correcting for </a:t>
            </a:r>
            <a:r>
              <a:rPr lang="en-US" sz="2600" dirty="0" smtClean="0">
                <a:solidFill>
                  <a:prstClr val="black"/>
                </a:solidFill>
                <a:latin typeface="Symbol" pitchFamily="18" charset="2"/>
              </a:rPr>
              <a:t>h/p</a:t>
            </a:r>
            <a:r>
              <a:rPr lang="en-US" sz="2600" baseline="30000" dirty="0" smtClean="0">
                <a:solidFill>
                  <a:prstClr val="black"/>
                </a:solidFill>
                <a:latin typeface="Symbol" pitchFamily="18" charset="2"/>
              </a:rPr>
              <a:t>0</a:t>
            </a:r>
            <a:r>
              <a:rPr lang="en-US" sz="2600" dirty="0" smtClean="0">
                <a:solidFill>
                  <a:prstClr val="black"/>
                </a:solidFill>
              </a:rPr>
              <a:t> ratio)</a:t>
            </a:r>
          </a:p>
          <a:p>
            <a:pPr marL="640080" lvl="1" indent="-274320">
              <a:spcBef>
                <a:spcPts val="550"/>
              </a:spcBef>
              <a:buClr>
                <a:srgbClr val="94B6D2"/>
              </a:buClr>
              <a:buSzPct val="70000"/>
              <a:buFont typeface="Wingdings 2"/>
              <a:buChar char=""/>
            </a:pPr>
            <a:r>
              <a:rPr lang="en-US" sz="2900" dirty="0" smtClean="0"/>
              <a:t>consistent with constant </a:t>
            </a:r>
            <a:r>
              <a:rPr lang="en-US" sz="2900" dirty="0" err="1" smtClean="0"/>
              <a:t>p</a:t>
            </a:r>
            <a:r>
              <a:rPr lang="en-US" sz="2900" baseline="-25000" dirty="0" err="1" smtClean="0"/>
              <a:t>T</a:t>
            </a:r>
            <a:r>
              <a:rPr lang="en-US" sz="2900" dirty="0" smtClean="0"/>
              <a:t> dependence </a:t>
            </a:r>
          </a:p>
          <a:p>
            <a:pPr marL="640080" lvl="1" indent="-274320">
              <a:spcBef>
                <a:spcPts val="550"/>
              </a:spcBef>
              <a:buClr>
                <a:srgbClr val="94B6D2"/>
              </a:buClr>
              <a:buSzPct val="70000"/>
              <a:buFont typeface="Wingdings 2"/>
              <a:buChar char=""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But rise with </a:t>
            </a:r>
            <a:r>
              <a:rPr kumimoji="0" lang="en-US" sz="2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kumimoji="0" lang="en-US" sz="29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cannot</a:t>
            </a:r>
            <a:r>
              <a:rPr kumimoji="0" lang="en-US" sz="29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be excluded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95014" y="2425156"/>
            <a:ext cx="21073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systematic errors not shown</a:t>
            </a:r>
            <a:endParaRPr lang="en-US" sz="1400" dirty="0"/>
          </a:p>
        </p:txBody>
      </p:sp>
      <p:sp>
        <p:nvSpPr>
          <p:cNvPr id="20" name="Rectangle 19"/>
          <p:cNvSpPr/>
          <p:nvPr/>
        </p:nvSpPr>
        <p:spPr>
          <a:xfrm>
            <a:off x="149901" y="4409606"/>
            <a:ext cx="269823" cy="3072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200145" y="1843791"/>
            <a:ext cx="4012092" cy="2013419"/>
            <a:chOff x="529928" y="2323476"/>
            <a:chExt cx="4012092" cy="2013419"/>
          </a:xfrm>
        </p:grpSpPr>
        <p:pic>
          <p:nvPicPr>
            <p:cNvPr id="24" name="Picture 8" descr="EtaRAA"/>
            <p:cNvPicPr>
              <a:picLocks noChangeAspect="1" noChangeArrowheads="1"/>
            </p:cNvPicPr>
            <p:nvPr/>
          </p:nvPicPr>
          <p:blipFill>
            <a:blip r:embed="rId3"/>
            <a:srcRect l="11370" t="91704" r="1495"/>
            <a:stretch>
              <a:fillRect/>
            </a:stretch>
          </p:blipFill>
          <p:spPr bwMode="auto">
            <a:xfrm>
              <a:off x="959370" y="3904939"/>
              <a:ext cx="3582650" cy="431956"/>
            </a:xfrm>
            <a:prstGeom prst="rect">
              <a:avLst/>
            </a:prstGeom>
            <a:noFill/>
          </p:spPr>
        </p:pic>
        <p:pic>
          <p:nvPicPr>
            <p:cNvPr id="25" name="Picture 8" descr="EtaRAA"/>
            <p:cNvPicPr>
              <a:picLocks noChangeAspect="1" noChangeArrowheads="1"/>
            </p:cNvPicPr>
            <p:nvPr/>
          </p:nvPicPr>
          <p:blipFill>
            <a:blip r:embed="rId3"/>
            <a:srcRect t="17670" r="92518" b="37564"/>
            <a:stretch>
              <a:fillRect/>
            </a:stretch>
          </p:blipFill>
          <p:spPr bwMode="auto">
            <a:xfrm>
              <a:off x="529928" y="2323476"/>
              <a:ext cx="257056" cy="1947880"/>
            </a:xfrm>
            <a:prstGeom prst="rect">
              <a:avLst/>
            </a:prstGeom>
            <a:noFill/>
          </p:spPr>
        </p:pic>
        <p:pic>
          <p:nvPicPr>
            <p:cNvPr id="26" name="Picture 25" descr="EtaRAA"/>
            <p:cNvPicPr>
              <a:picLocks noChangeAspect="1" noChangeArrowheads="1"/>
            </p:cNvPicPr>
            <p:nvPr/>
          </p:nvPicPr>
          <p:blipFill>
            <a:blip r:embed="rId3"/>
            <a:srcRect l="6935" t="1692" r="3014" b="67936"/>
            <a:stretch>
              <a:fillRect/>
            </a:stretch>
          </p:blipFill>
          <p:spPr bwMode="auto">
            <a:xfrm>
              <a:off x="779489" y="2338466"/>
              <a:ext cx="3702570" cy="1581461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Future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RBRC Review 2009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Stefan Bathe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45574" y="1347173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03D28D65-A306-4338-826F-6DF4197273F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37279" y="1817558"/>
            <a:ext cx="6225215" cy="4495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Joining faculty of Baruch College, CUNY, as tenure track professor in February 2010</a:t>
            </a:r>
          </a:p>
          <a:p>
            <a:pPr lvl="1"/>
            <a:r>
              <a:rPr lang="en-US" dirty="0" smtClean="0"/>
              <a:t>Joint with RBRC fellowship for first 5 years</a:t>
            </a:r>
          </a:p>
          <a:p>
            <a:r>
              <a:rPr lang="en-US" dirty="0" smtClean="0"/>
              <a:t>Starting experimental nuclear physics group</a:t>
            </a:r>
          </a:p>
          <a:p>
            <a:pPr lvl="1"/>
            <a:r>
              <a:rPr lang="en-US" dirty="0" smtClean="0"/>
              <a:t>Two nuclear theorists already there:  Adrian </a:t>
            </a:r>
            <a:r>
              <a:rPr lang="en-US" dirty="0" err="1" smtClean="0"/>
              <a:t>Dumitru</a:t>
            </a:r>
            <a:r>
              <a:rPr lang="en-US" dirty="0" smtClean="0"/>
              <a:t> (RBRC fellow) and Jamal </a:t>
            </a:r>
            <a:r>
              <a:rPr lang="en-US" dirty="0" err="1" smtClean="0"/>
              <a:t>Jalilian</a:t>
            </a:r>
            <a:r>
              <a:rPr lang="en-US" dirty="0" smtClean="0"/>
              <a:t>-Marian</a:t>
            </a:r>
          </a:p>
          <a:p>
            <a:r>
              <a:rPr lang="en-US" dirty="0" smtClean="0"/>
              <a:t>Applying for research grant</a:t>
            </a:r>
          </a:p>
          <a:p>
            <a:r>
              <a:rPr lang="en-US" dirty="0" smtClean="0"/>
              <a:t>Looking for:</a:t>
            </a:r>
          </a:p>
          <a:p>
            <a:pPr lvl="1"/>
            <a:r>
              <a:rPr lang="en-US" dirty="0" smtClean="0"/>
              <a:t>new hardware project in PHENIX</a:t>
            </a:r>
          </a:p>
          <a:p>
            <a:pPr lvl="2"/>
            <a:r>
              <a:rPr lang="en-US" dirty="0" smtClean="0"/>
              <a:t>Possibly FOCAL</a:t>
            </a:r>
          </a:p>
          <a:p>
            <a:pPr lvl="1"/>
            <a:r>
              <a:rPr lang="en-US" dirty="0" smtClean="0"/>
              <a:t>students and </a:t>
            </a:r>
            <a:r>
              <a:rPr lang="en-US" dirty="0" err="1" smtClean="0"/>
              <a:t>postdocs</a:t>
            </a:r>
            <a:r>
              <a:rPr lang="en-US" dirty="0" smtClean="0"/>
              <a:t> to work with</a:t>
            </a:r>
          </a:p>
        </p:txBody>
      </p:sp>
      <p:pic>
        <p:nvPicPr>
          <p:cNvPr id="7" name="Picture 6" descr="ColorSeal_By_Emseal_Baruc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5299" y="1645170"/>
            <a:ext cx="1716374" cy="2288499"/>
          </a:xfrm>
          <a:prstGeom prst="rect">
            <a:avLst/>
          </a:prstGeom>
        </p:spPr>
      </p:pic>
      <p:grpSp>
        <p:nvGrpSpPr>
          <p:cNvPr id="20" name="Group 19"/>
          <p:cNvGrpSpPr/>
          <p:nvPr/>
        </p:nvGrpSpPr>
        <p:grpSpPr>
          <a:xfrm>
            <a:off x="5270506" y="3996680"/>
            <a:ext cx="1699919" cy="2055163"/>
            <a:chOff x="1575431" y="3082279"/>
            <a:chExt cx="1699919" cy="2055163"/>
          </a:xfrm>
        </p:grpSpPr>
        <p:pic>
          <p:nvPicPr>
            <p:cNvPr id="21" name="Picture 21" descr="FoCaL_FullGeometry_BeamView"/>
            <p:cNvPicPr>
              <a:picLocks noChangeAspect="1" noChangeArrowheads="1"/>
            </p:cNvPicPr>
            <p:nvPr/>
          </p:nvPicPr>
          <p:blipFill>
            <a:blip r:embed="rId3" cstate="print"/>
            <a:srcRect l="15816" r="15816"/>
            <a:stretch>
              <a:fillRect/>
            </a:stretch>
          </p:blipFill>
          <p:spPr bwMode="auto">
            <a:xfrm>
              <a:off x="1575431" y="3650104"/>
              <a:ext cx="974093" cy="10080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Rectangle 8"/>
            <p:cNvSpPr>
              <a:spLocks noChangeArrowheads="1"/>
            </p:cNvSpPr>
            <p:nvPr/>
          </p:nvSpPr>
          <p:spPr bwMode="auto">
            <a:xfrm>
              <a:off x="2066953" y="3997197"/>
              <a:ext cx="383940" cy="102614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</a:endParaRPr>
            </a:p>
          </p:txBody>
        </p:sp>
        <p:sp>
          <p:nvSpPr>
            <p:cNvPr id="23" name="Line 9"/>
            <p:cNvSpPr>
              <a:spLocks noChangeShapeType="1"/>
            </p:cNvSpPr>
            <p:nvPr/>
          </p:nvSpPr>
          <p:spPr bwMode="auto">
            <a:xfrm>
              <a:off x="2263515" y="4114799"/>
              <a:ext cx="239842" cy="277319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9"/>
            <p:cNvSpPr>
              <a:spLocks noChangeShapeType="1"/>
            </p:cNvSpPr>
            <p:nvPr/>
          </p:nvSpPr>
          <p:spPr bwMode="auto">
            <a:xfrm flipV="1">
              <a:off x="2061148" y="3275349"/>
              <a:ext cx="97435" cy="712034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9"/>
            <p:cNvSpPr>
              <a:spLocks noChangeShapeType="1"/>
            </p:cNvSpPr>
            <p:nvPr/>
          </p:nvSpPr>
          <p:spPr bwMode="auto">
            <a:xfrm flipV="1">
              <a:off x="2113613" y="3740044"/>
              <a:ext cx="307298" cy="292309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 Box 32"/>
            <p:cNvSpPr txBox="1">
              <a:spLocks noChangeArrowheads="1"/>
            </p:cNvSpPr>
            <p:nvPr/>
          </p:nvSpPr>
          <p:spPr bwMode="auto">
            <a:xfrm rot="-900000">
              <a:off x="2505696" y="3575104"/>
              <a:ext cx="683200" cy="33855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dirty="0">
                  <a:latin typeface="Tw Cen MT" pitchFamily="34" charset="0"/>
                </a:rPr>
                <a:t>17 cm</a:t>
              </a:r>
            </a:p>
          </p:txBody>
        </p:sp>
        <p:sp>
          <p:nvSpPr>
            <p:cNvPr id="27" name="Text Box 34"/>
            <p:cNvSpPr txBox="1">
              <a:spLocks noChangeArrowheads="1"/>
            </p:cNvSpPr>
            <p:nvPr/>
          </p:nvSpPr>
          <p:spPr bwMode="auto">
            <a:xfrm rot="-5700000">
              <a:off x="1730115" y="3354920"/>
              <a:ext cx="51328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dirty="0">
                  <a:latin typeface="Tw Cen MT" pitchFamily="34" charset="0"/>
                </a:rPr>
                <a:t>6cm</a:t>
              </a:r>
            </a:p>
          </p:txBody>
        </p:sp>
        <p:sp>
          <p:nvSpPr>
            <p:cNvPr id="28" name="Text Box 17"/>
            <p:cNvSpPr txBox="1">
              <a:spLocks noChangeArrowheads="1"/>
            </p:cNvSpPr>
            <p:nvPr/>
          </p:nvSpPr>
          <p:spPr bwMode="auto">
            <a:xfrm>
              <a:off x="1763895" y="4611036"/>
              <a:ext cx="68320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dirty="0">
                  <a:latin typeface="Tw Cen MT" pitchFamily="34" charset="0"/>
                </a:rPr>
                <a:t>85 cm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 flipV="1">
              <a:off x="1656413" y="4631232"/>
              <a:ext cx="777719" cy="8224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0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 l="27538" t="13023" r="25700" b="23444"/>
            <a:stretch>
              <a:fillRect/>
            </a:stretch>
          </p:blipFill>
          <p:spPr bwMode="auto">
            <a:xfrm>
              <a:off x="2507468" y="4402452"/>
              <a:ext cx="767882" cy="7349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5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 l="23952" t="25040" r="24420" b="22348"/>
            <a:stretch>
              <a:fillRect/>
            </a:stretch>
          </p:blipFill>
          <p:spPr bwMode="auto">
            <a:xfrm>
              <a:off x="2171336" y="3082279"/>
              <a:ext cx="1006579" cy="720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2" name="TextBox 31"/>
          <p:cNvSpPr txBox="1"/>
          <p:nvPr/>
        </p:nvSpPr>
        <p:spPr>
          <a:xfrm>
            <a:off x="7252684" y="3867588"/>
            <a:ext cx="16882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Baruch College, </a:t>
            </a:r>
          </a:p>
          <a:p>
            <a:r>
              <a:rPr lang="en-US" dirty="0" smtClean="0"/>
              <a:t>Manhattan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5316512" y="5856158"/>
            <a:ext cx="830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FOCAL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 Scattering Results in PHENIX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RBRC Review 2009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Stefan Bathe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3D28D65-A306-4338-826F-6DF4197273F8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0" name="Picture 10" descr="fig3_nobiascorr_colb"/>
          <p:cNvPicPr>
            <a:picLocks noChangeAspect="1" noChangeArrowheads="1"/>
          </p:cNvPicPr>
          <p:nvPr/>
        </p:nvPicPr>
        <p:blipFill>
          <a:blip r:embed="rId3"/>
          <a:srcRect r="9616"/>
          <a:stretch>
            <a:fillRect/>
          </a:stretch>
        </p:blipFill>
        <p:spPr bwMode="auto">
          <a:xfrm>
            <a:off x="4648200" y="1600200"/>
            <a:ext cx="4419600" cy="331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8" descr="PRL_cove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72401" y="5025781"/>
            <a:ext cx="1371600" cy="183221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5016995"/>
            <a:ext cx="1436687" cy="1841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6" name="Group 2"/>
          <p:cNvGrpSpPr>
            <a:grpSpLocks noChangeAspect="1"/>
          </p:cNvGrpSpPr>
          <p:nvPr/>
        </p:nvGrpSpPr>
        <p:grpSpPr bwMode="auto">
          <a:xfrm>
            <a:off x="533400" y="1676400"/>
            <a:ext cx="3505200" cy="3296026"/>
            <a:chOff x="384" y="416"/>
            <a:chExt cx="2832" cy="2663"/>
          </a:xfrm>
        </p:grpSpPr>
        <p:pic>
          <p:nvPicPr>
            <p:cNvPr id="15" name="Picture 3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84" y="416"/>
              <a:ext cx="2832" cy="2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6" name="Picture 4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522" y="515"/>
              <a:ext cx="576" cy="18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</p:pic>
      </p:grp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1524000" y="5410200"/>
            <a:ext cx="2667000" cy="8382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sz="1800" dirty="0">
                <a:ea typeface="HGP明朝B" pitchFamily="18" charset="-128"/>
              </a:rPr>
              <a:t>Most cited paper from </a:t>
            </a:r>
            <a:r>
              <a:rPr kumimoji="1" lang="en-US" sz="1800" dirty="0" smtClean="0">
                <a:ea typeface="HGP明朝B" pitchFamily="18" charset="-128"/>
              </a:rPr>
              <a:t>RHIC </a:t>
            </a:r>
            <a:endParaRPr kumimoji="1" lang="en-US" sz="1800" dirty="0">
              <a:ea typeface="HGP明朝B" pitchFamily="18" charset="-128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sz="1800" dirty="0" smtClean="0">
                <a:ea typeface="HGP明朝B" pitchFamily="18" charset="-128"/>
              </a:rPr>
              <a:t>520</a:t>
            </a:r>
            <a:r>
              <a:rPr kumimoji="1" lang="en-US" sz="1800" dirty="0" smtClean="0">
                <a:ea typeface="HGP明朝B" pitchFamily="18" charset="-128"/>
              </a:rPr>
              <a:t> </a:t>
            </a:r>
            <a:r>
              <a:rPr kumimoji="1" lang="en-US" sz="1800" dirty="0">
                <a:ea typeface="HGP明朝B" pitchFamily="18" charset="-128"/>
              </a:rPr>
              <a:t>citations to date</a:t>
            </a: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1151077" y="4888468"/>
            <a:ext cx="3268523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sz="1800" dirty="0" err="1">
                <a:ea typeface="HGP明朝B" pitchFamily="18" charset="-128"/>
              </a:rPr>
              <a:t>Phys.Rev.Lett</a:t>
            </a:r>
            <a:r>
              <a:rPr kumimoji="1" lang="en-US" sz="1800" dirty="0">
                <a:ea typeface="HGP明朝B" pitchFamily="18" charset="-128"/>
              </a:rPr>
              <a:t>. 88, 022301 (2002)</a:t>
            </a:r>
          </a:p>
        </p:txBody>
      </p:sp>
      <p:sp>
        <p:nvSpPr>
          <p:cNvPr id="19" name="Rectangle 21"/>
          <p:cNvSpPr>
            <a:spLocks noChangeArrowheads="1"/>
          </p:cNvSpPr>
          <p:nvPr/>
        </p:nvSpPr>
        <p:spPr bwMode="auto">
          <a:xfrm>
            <a:off x="4876800" y="5410200"/>
            <a:ext cx="2784475" cy="7556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sz="1800" dirty="0">
                <a:ea typeface="HGP明朝B" pitchFamily="18" charset="-128"/>
              </a:rPr>
              <a:t>One of </a:t>
            </a:r>
            <a:r>
              <a:rPr kumimoji="1" lang="en-US" dirty="0" smtClean="0">
                <a:ea typeface="HGP明朝B" pitchFamily="18" charset="-128"/>
              </a:rPr>
              <a:t>six</a:t>
            </a:r>
            <a:r>
              <a:rPr kumimoji="1" lang="en-US" sz="1800" dirty="0" smtClean="0">
                <a:ea typeface="HGP明朝B" pitchFamily="18" charset="-128"/>
              </a:rPr>
              <a:t> </a:t>
            </a:r>
            <a:r>
              <a:rPr kumimoji="1" lang="en-US" sz="1800" dirty="0">
                <a:ea typeface="HGP明朝B" pitchFamily="18" charset="-128"/>
              </a:rPr>
              <a:t>‘famous’ PHENIX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sz="1800" dirty="0">
                <a:ea typeface="HGP明朝B" pitchFamily="18" charset="-128"/>
              </a:rPr>
              <a:t>papers with &gt; 250 citations</a:t>
            </a:r>
          </a:p>
        </p:txBody>
      </p:sp>
      <p:sp>
        <p:nvSpPr>
          <p:cNvPr id="20" name="Text Box 16"/>
          <p:cNvSpPr txBox="1">
            <a:spLocks noChangeArrowheads="1"/>
          </p:cNvSpPr>
          <p:nvPr/>
        </p:nvSpPr>
        <p:spPr bwMode="auto">
          <a:xfrm>
            <a:off x="4680436" y="4888468"/>
            <a:ext cx="3396764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dirty="0">
                <a:ea typeface="HGP明朝B" pitchFamily="18" charset="-128"/>
              </a:rPr>
              <a:t>Phys. Rev. </a:t>
            </a:r>
            <a:r>
              <a:rPr kumimoji="1" lang="en-US" dirty="0" err="1">
                <a:ea typeface="HGP明朝B" pitchFamily="18" charset="-128"/>
              </a:rPr>
              <a:t>Lett</a:t>
            </a:r>
            <a:r>
              <a:rPr kumimoji="1" lang="en-US" dirty="0">
                <a:ea typeface="HGP明朝B" pitchFamily="18" charset="-128"/>
              </a:rPr>
              <a:t>. 91, 072303 (2003)</a:t>
            </a:r>
          </a:p>
        </p:txBody>
      </p:sp>
      <p:pic>
        <p:nvPicPr>
          <p:cNvPr id="21" name="Picture 1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553200" y="1981200"/>
            <a:ext cx="914400" cy="295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cxnSp>
        <p:nvCxnSpPr>
          <p:cNvPr id="23" name="Straight Connector 22"/>
          <p:cNvCxnSpPr/>
          <p:nvPr/>
        </p:nvCxnSpPr>
        <p:spPr>
          <a:xfrm rot="5400000" flipH="1" flipV="1">
            <a:off x="2323306" y="4000500"/>
            <a:ext cx="4496594" cy="79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High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T</a:t>
            </a:r>
            <a:r>
              <a:rPr lang="en-US" dirty="0" smtClean="0"/>
              <a:t> </a:t>
            </a:r>
            <a:r>
              <a:rPr lang="en-US" dirty="0" smtClean="0">
                <a:latin typeface="Symbol" pitchFamily="18" charset="2"/>
              </a:rPr>
              <a:t>p</a:t>
            </a:r>
            <a:r>
              <a:rPr lang="en-US" baseline="30000" dirty="0" smtClean="0"/>
              <a:t>0</a:t>
            </a:r>
            <a:r>
              <a:rPr lang="en-US" dirty="0" smtClean="0"/>
              <a:t> And Direct Photons Today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RBRC Review 2009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Stefan Bathe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3D28D65-A306-4338-826F-6DF4197273F8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724400" y="1600200"/>
            <a:ext cx="4191000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Indication for same R</a:t>
            </a:r>
            <a:r>
              <a:rPr lang="en-US" baseline="-25000" dirty="0" smtClean="0"/>
              <a:t>AA</a:t>
            </a:r>
            <a:r>
              <a:rPr lang="en-US" dirty="0" smtClean="0"/>
              <a:t> for direct </a:t>
            </a:r>
            <a:r>
              <a:rPr lang="en-US" dirty="0" smtClean="0">
                <a:latin typeface="Symbol" pitchFamily="18" charset="2"/>
              </a:rPr>
              <a:t>g</a:t>
            </a:r>
            <a:r>
              <a:rPr lang="en-US" dirty="0" smtClean="0"/>
              <a:t> and </a:t>
            </a:r>
            <a:r>
              <a:rPr lang="en-US" dirty="0" smtClean="0">
                <a:latin typeface="Symbol" pitchFamily="18" charset="2"/>
              </a:rPr>
              <a:t>p</a:t>
            </a:r>
            <a:r>
              <a:rPr lang="en-US" baseline="30000" dirty="0" smtClean="0"/>
              <a:t>0</a:t>
            </a:r>
            <a:r>
              <a:rPr lang="en-US" dirty="0" smtClean="0"/>
              <a:t> at high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T</a:t>
            </a:r>
            <a:endParaRPr lang="en-US" dirty="0" smtClean="0"/>
          </a:p>
          <a:p>
            <a:r>
              <a:rPr lang="en-US" dirty="0" smtClean="0"/>
              <a:t>If true, then no E loss at </a:t>
            </a:r>
            <a:r>
              <a:rPr lang="en-US" dirty="0" err="1" smtClean="0"/>
              <a:t>hight</a:t>
            </a:r>
            <a:r>
              <a:rPr lang="en-US" dirty="0" smtClean="0"/>
              <a:t>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T</a:t>
            </a:r>
            <a:endParaRPr lang="en-US" dirty="0" smtClean="0"/>
          </a:p>
          <a:p>
            <a:r>
              <a:rPr lang="en-US" dirty="0" smtClean="0"/>
              <a:t>LHC would have nothing to measure!</a:t>
            </a:r>
          </a:p>
          <a:p>
            <a:r>
              <a:rPr lang="en-US" dirty="0" smtClean="0"/>
              <a:t>In general interesting to quantify E loss at high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T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7" name="Picture 6" descr="raa_pi0etaphot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62200"/>
            <a:ext cx="4648200" cy="30800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RBRC Review 2009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Stefan Bathe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3D28D65-A306-4338-826F-6DF4197273F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724400" y="1600200"/>
            <a:ext cx="4191000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Indication for same R</a:t>
            </a:r>
            <a:r>
              <a:rPr lang="en-US" baseline="-25000" dirty="0" smtClean="0"/>
              <a:t>AA</a:t>
            </a:r>
            <a:r>
              <a:rPr lang="en-US" dirty="0" smtClean="0"/>
              <a:t> for direct </a:t>
            </a:r>
            <a:r>
              <a:rPr lang="en-US" dirty="0" smtClean="0">
                <a:latin typeface="Symbol" pitchFamily="18" charset="2"/>
              </a:rPr>
              <a:t>g</a:t>
            </a:r>
            <a:r>
              <a:rPr lang="en-US" dirty="0" smtClean="0"/>
              <a:t> and </a:t>
            </a:r>
            <a:r>
              <a:rPr lang="en-US" dirty="0" smtClean="0">
                <a:latin typeface="Symbol" pitchFamily="18" charset="2"/>
              </a:rPr>
              <a:t>p</a:t>
            </a:r>
            <a:r>
              <a:rPr lang="en-US" baseline="30000" dirty="0" smtClean="0"/>
              <a:t>0</a:t>
            </a:r>
            <a:r>
              <a:rPr lang="en-US" dirty="0" smtClean="0"/>
              <a:t> at high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T</a:t>
            </a:r>
            <a:endParaRPr lang="en-US" dirty="0" smtClean="0"/>
          </a:p>
          <a:p>
            <a:r>
              <a:rPr lang="en-US" dirty="0" smtClean="0"/>
              <a:t>If true, then no E loss at </a:t>
            </a:r>
            <a:r>
              <a:rPr lang="en-US" dirty="0" err="1" smtClean="0"/>
              <a:t>hight</a:t>
            </a:r>
            <a:r>
              <a:rPr lang="en-US" dirty="0" smtClean="0"/>
              <a:t>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T</a:t>
            </a:r>
            <a:endParaRPr lang="en-US" dirty="0" smtClean="0"/>
          </a:p>
          <a:p>
            <a:r>
              <a:rPr lang="en-US" dirty="0" smtClean="0"/>
              <a:t>LHC would have nothing to measure!</a:t>
            </a:r>
          </a:p>
          <a:p>
            <a:r>
              <a:rPr lang="en-US" dirty="0" smtClean="0"/>
              <a:t>In general interesting to quantify E loss at high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T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7" name="Picture 6" descr="raa_pi0etaphot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62200"/>
            <a:ext cx="4648200" cy="3080026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4191000" y="2667000"/>
            <a:ext cx="457200" cy="2438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Extended </a:t>
            </a:r>
            <a:r>
              <a:rPr lang="en-US" sz="2400" dirty="0" err="1" smtClean="0">
                <a:solidFill>
                  <a:schemeClr val="tx1"/>
                </a:solidFill>
              </a:rPr>
              <a:t>p</a:t>
            </a:r>
            <a:r>
              <a:rPr lang="en-US" sz="2400" baseline="-25000" dirty="0" err="1" smtClean="0">
                <a:solidFill>
                  <a:schemeClr val="tx1"/>
                </a:solidFill>
              </a:rPr>
              <a:t>T</a:t>
            </a:r>
            <a:r>
              <a:rPr lang="en-US" sz="2400" dirty="0" smtClean="0">
                <a:solidFill>
                  <a:schemeClr val="tx1"/>
                </a:solidFill>
              </a:rPr>
              <a:t> range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0" y="228600"/>
            <a:ext cx="91440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High p</a:t>
            </a:r>
            <a:r>
              <a:rPr kumimoji="0" lang="en-US" sz="4400" b="0" i="0" u="none" strike="noStrike" kern="1200" cap="none" spc="0" normalizeH="0" baseline="-2500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</a:t>
            </a: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ymbol" pitchFamily="18" charset="2"/>
                <a:ea typeface="+mj-ea"/>
                <a:cs typeface="+mj-cs"/>
              </a:rPr>
              <a:t>p</a:t>
            </a:r>
            <a:r>
              <a:rPr kumimoji="0" lang="en-US" sz="4400" b="0" i="0" u="none" strike="noStrike" kern="1200" cap="none" spc="0" normalizeH="0" baseline="3000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</a:t>
            </a: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And Direct Photons Today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4567" y="5660966"/>
            <a:ext cx="4523995" cy="92333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Have high statistics (factor 3) data set (2007)</a:t>
            </a:r>
          </a:p>
          <a:p>
            <a:r>
              <a:rPr lang="en-US" dirty="0" smtClean="0"/>
              <a:t>Also, have </a:t>
            </a:r>
          </a:p>
          <a:p>
            <a:r>
              <a:rPr lang="en-US" dirty="0" smtClean="0"/>
              <a:t>high statistics (factor 30) </a:t>
            </a:r>
            <a:r>
              <a:rPr lang="en-US" dirty="0" err="1" smtClean="0"/>
              <a:t>d+Au</a:t>
            </a:r>
            <a:r>
              <a:rPr lang="en-US" dirty="0" smtClean="0"/>
              <a:t> data set (2008)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RBRC Review 2009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Stefan Bathe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3D28D65-A306-4338-826F-6DF4197273F8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724400" y="1600200"/>
            <a:ext cx="4191000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Indication for same R</a:t>
            </a:r>
            <a:r>
              <a:rPr lang="en-US" baseline="-25000" dirty="0" smtClean="0"/>
              <a:t>AA</a:t>
            </a:r>
            <a:r>
              <a:rPr lang="en-US" dirty="0" smtClean="0"/>
              <a:t> for direct </a:t>
            </a:r>
            <a:r>
              <a:rPr lang="en-US" dirty="0" smtClean="0">
                <a:latin typeface="Symbol" pitchFamily="18" charset="2"/>
              </a:rPr>
              <a:t>g</a:t>
            </a:r>
            <a:r>
              <a:rPr lang="en-US" dirty="0" smtClean="0"/>
              <a:t> and </a:t>
            </a:r>
            <a:r>
              <a:rPr lang="en-US" dirty="0" smtClean="0">
                <a:latin typeface="Symbol" pitchFamily="18" charset="2"/>
              </a:rPr>
              <a:t>p</a:t>
            </a:r>
            <a:r>
              <a:rPr lang="en-US" baseline="30000" dirty="0" smtClean="0"/>
              <a:t>0</a:t>
            </a:r>
            <a:r>
              <a:rPr lang="en-US" dirty="0" smtClean="0"/>
              <a:t> at high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T</a:t>
            </a:r>
            <a:endParaRPr lang="en-US" dirty="0" smtClean="0"/>
          </a:p>
          <a:p>
            <a:r>
              <a:rPr lang="en-US" dirty="0" smtClean="0"/>
              <a:t>If true, then no E loss at </a:t>
            </a:r>
            <a:r>
              <a:rPr lang="en-US" dirty="0" err="1" smtClean="0"/>
              <a:t>hight</a:t>
            </a:r>
            <a:r>
              <a:rPr lang="en-US" dirty="0" smtClean="0"/>
              <a:t>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T</a:t>
            </a:r>
            <a:endParaRPr lang="en-US" dirty="0" smtClean="0"/>
          </a:p>
          <a:p>
            <a:r>
              <a:rPr lang="en-US" dirty="0" smtClean="0"/>
              <a:t>LHC would have nothing to measure!</a:t>
            </a:r>
          </a:p>
          <a:p>
            <a:r>
              <a:rPr lang="en-US" dirty="0" smtClean="0"/>
              <a:t>In general interesting to quantify E loss at high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T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7" name="Picture 6" descr="raa_pi0etaphot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62200"/>
            <a:ext cx="4648200" cy="3080026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4191000" y="2667000"/>
            <a:ext cx="457200" cy="2438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Extended </a:t>
            </a:r>
            <a:r>
              <a:rPr lang="en-US" sz="2400" dirty="0" err="1" smtClean="0">
                <a:solidFill>
                  <a:schemeClr val="tx1"/>
                </a:solidFill>
              </a:rPr>
              <a:t>p</a:t>
            </a:r>
            <a:r>
              <a:rPr lang="en-US" sz="2400" baseline="-25000" dirty="0" err="1" smtClean="0">
                <a:solidFill>
                  <a:schemeClr val="tx1"/>
                </a:solidFill>
              </a:rPr>
              <a:t>T</a:t>
            </a:r>
            <a:r>
              <a:rPr lang="en-US" sz="2400" dirty="0" smtClean="0">
                <a:solidFill>
                  <a:schemeClr val="tx1"/>
                </a:solidFill>
              </a:rPr>
              <a:t> range</a:t>
            </a:r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2" name="Group 21"/>
          <p:cNvGrpSpPr/>
          <p:nvPr/>
        </p:nvGrpSpPr>
        <p:grpSpPr>
          <a:xfrm>
            <a:off x="1219200" y="3884612"/>
            <a:ext cx="3429000" cy="992188"/>
            <a:chOff x="1219200" y="3884612"/>
            <a:chExt cx="3429000" cy="992188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2590800" y="3886200"/>
              <a:ext cx="2057400" cy="7620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endCxn id="8" idx="3"/>
            </p:cNvCxnSpPr>
            <p:nvPr/>
          </p:nvCxnSpPr>
          <p:spPr>
            <a:xfrm>
              <a:off x="1219200" y="3884612"/>
              <a:ext cx="3429000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447800" y="4875212"/>
              <a:ext cx="32004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3200400" y="4343400"/>
              <a:ext cx="1447800" cy="5334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itle 1"/>
          <p:cNvSpPr txBox="1">
            <a:spLocks/>
          </p:cNvSpPr>
          <p:nvPr/>
        </p:nvSpPr>
        <p:spPr>
          <a:xfrm>
            <a:off x="0" y="228600"/>
            <a:ext cx="91440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High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</a:t>
            </a:r>
            <a:r>
              <a:rPr kumimoji="0" lang="en-US" sz="44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ymbol" pitchFamily="18" charset="2"/>
                <a:ea typeface="+mj-ea"/>
                <a:cs typeface="+mj-cs"/>
              </a:rPr>
              <a:t>p</a:t>
            </a:r>
            <a:r>
              <a:rPr kumimoji="0" lang="en-US" sz="44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And Direct Photons Today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4567" y="5660966"/>
            <a:ext cx="4523995" cy="92333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Have high statistics (factor 3) data set (2007)</a:t>
            </a:r>
          </a:p>
          <a:p>
            <a:r>
              <a:rPr lang="en-US" dirty="0" smtClean="0"/>
              <a:t>Also, have </a:t>
            </a:r>
          </a:p>
          <a:p>
            <a:r>
              <a:rPr lang="en-US" dirty="0" smtClean="0"/>
              <a:t>high statistics (factor 30) </a:t>
            </a:r>
            <a:r>
              <a:rPr lang="en-US" dirty="0" err="1" smtClean="0"/>
              <a:t>d+Au</a:t>
            </a:r>
            <a:r>
              <a:rPr lang="en-US" dirty="0" smtClean="0"/>
              <a:t> data set (2008)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588622" y="4098175"/>
            <a:ext cx="3225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4599709" y="4375266"/>
            <a:ext cx="3225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94165" y="4619107"/>
            <a:ext cx="3225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4605247" y="3640974"/>
            <a:ext cx="3225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cmergepi0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075688"/>
            <a:ext cx="4056481" cy="27249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T</a:t>
            </a:r>
            <a:r>
              <a:rPr lang="en-US" dirty="0" smtClean="0"/>
              <a:t> </a:t>
            </a:r>
            <a:r>
              <a:rPr lang="en-US" dirty="0" smtClean="0">
                <a:latin typeface="Symbol" pitchFamily="18" charset="2"/>
              </a:rPr>
              <a:t>p</a:t>
            </a:r>
            <a:r>
              <a:rPr lang="en-US" baseline="30000" dirty="0" smtClean="0"/>
              <a:t>0</a:t>
            </a:r>
            <a:r>
              <a:rPr lang="en-US" dirty="0" smtClean="0"/>
              <a:t>and direct </a:t>
            </a:r>
            <a:r>
              <a:rPr lang="en-US" dirty="0" smtClean="0">
                <a:latin typeface="Symbol" pitchFamily="18" charset="2"/>
              </a:rPr>
              <a:t>g</a:t>
            </a:r>
            <a:r>
              <a:rPr lang="en-US" dirty="0" smtClean="0"/>
              <a:t>:  Outlook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RBRC Review 2009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Stefan Bathe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3D28D65-A306-4338-826F-6DF4197273F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4803648" cy="44958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EMCal</a:t>
            </a:r>
            <a:r>
              <a:rPr lang="en-US" dirty="0" smtClean="0"/>
              <a:t> calibration has been major preparation work</a:t>
            </a:r>
          </a:p>
          <a:p>
            <a:r>
              <a:rPr lang="en-US" dirty="0" smtClean="0"/>
              <a:t>Next analysis steps straightforward (largely repeat of previous analyses)</a:t>
            </a:r>
          </a:p>
          <a:p>
            <a:r>
              <a:rPr lang="en-US" dirty="0" smtClean="0"/>
              <a:t>Understanding merging </a:t>
            </a:r>
            <a:r>
              <a:rPr lang="en-US" dirty="0" err="1" smtClean="0"/>
              <a:t>systematics</a:t>
            </a:r>
            <a:r>
              <a:rPr lang="en-US" dirty="0" smtClean="0"/>
              <a:t> only challenge</a:t>
            </a:r>
          </a:p>
          <a:p>
            <a:r>
              <a:rPr lang="en-US" dirty="0" smtClean="0"/>
              <a:t>Simulations and previous studies provide guidance</a:t>
            </a:r>
          </a:p>
          <a:p>
            <a:r>
              <a:rPr lang="en-US" dirty="0" smtClean="0"/>
              <a:t>Goal:  have result in spring 2010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220449" y="3548921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Symbol" pitchFamily="18" charset="2"/>
              </a:rPr>
              <a:t>p</a:t>
            </a:r>
            <a:r>
              <a:rPr lang="en-US" baseline="30000" dirty="0" smtClean="0"/>
              <a:t>0</a:t>
            </a:r>
            <a:endParaRPr lang="en-US" baseline="30000" dirty="0"/>
          </a:p>
        </p:txBody>
      </p:sp>
      <p:sp>
        <p:nvSpPr>
          <p:cNvPr id="20" name="Rounded Rectangle 19"/>
          <p:cNvSpPr/>
          <p:nvPr/>
        </p:nvSpPr>
        <p:spPr bwMode="auto">
          <a:xfrm>
            <a:off x="533400" y="2362200"/>
            <a:ext cx="685800" cy="2133600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TextBox 15"/>
          <p:cNvSpPr txBox="1">
            <a:spLocks noChangeArrowheads="1"/>
          </p:cNvSpPr>
          <p:nvPr/>
        </p:nvSpPr>
        <p:spPr bwMode="auto">
          <a:xfrm>
            <a:off x="1371600" y="2743200"/>
            <a:ext cx="61747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MC1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 flipV="1">
            <a:off x="1905000" y="3200400"/>
            <a:ext cx="609600" cy="17464"/>
          </a:xfrm>
          <a:prstGeom prst="straightConnector1">
            <a:avLst/>
          </a:prstGeom>
          <a:ln w="127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20"/>
          <p:cNvSpPr txBox="1">
            <a:spLocks noChangeArrowheads="1"/>
          </p:cNvSpPr>
          <p:nvPr/>
        </p:nvSpPr>
        <p:spPr bwMode="auto">
          <a:xfrm>
            <a:off x="1371600" y="3048000"/>
            <a:ext cx="61747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MC2</a:t>
            </a:r>
          </a:p>
        </p:txBody>
      </p:sp>
      <p:cxnSp>
        <p:nvCxnSpPr>
          <p:cNvPr id="15" name="Straight Arrow Connector 14"/>
          <p:cNvCxnSpPr/>
          <p:nvPr/>
        </p:nvCxnSpPr>
        <p:spPr bwMode="auto">
          <a:xfrm flipV="1">
            <a:off x="1905000" y="2667000"/>
            <a:ext cx="762000" cy="246064"/>
          </a:xfrm>
          <a:prstGeom prst="straightConnector1">
            <a:avLst/>
          </a:prstGeom>
          <a:ln w="127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24"/>
          <p:cNvSpPr txBox="1">
            <a:spLocks noChangeArrowheads="1"/>
          </p:cNvSpPr>
          <p:nvPr/>
        </p:nvSpPr>
        <p:spPr bwMode="auto">
          <a:xfrm>
            <a:off x="1447800" y="3581400"/>
            <a:ext cx="58221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 smtClean="0"/>
              <a:t>data</a:t>
            </a:r>
            <a:endParaRPr lang="en-US" sz="1600" dirty="0"/>
          </a:p>
        </p:txBody>
      </p:sp>
      <p:cxnSp>
        <p:nvCxnSpPr>
          <p:cNvPr id="17" name="Straight Arrow Connector 16"/>
          <p:cNvCxnSpPr/>
          <p:nvPr/>
        </p:nvCxnSpPr>
        <p:spPr bwMode="auto">
          <a:xfrm flipV="1">
            <a:off x="1905000" y="2743200"/>
            <a:ext cx="228600" cy="152400"/>
          </a:xfrm>
          <a:prstGeom prst="straightConnector1">
            <a:avLst/>
          </a:prstGeom>
          <a:ln w="127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 bwMode="auto">
          <a:xfrm>
            <a:off x="1981200" y="3772524"/>
            <a:ext cx="531812" cy="1588"/>
          </a:xfrm>
          <a:prstGeom prst="straightConnector1">
            <a:avLst/>
          </a:prstGeom>
          <a:ln w="127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 bwMode="auto">
          <a:xfrm flipV="1">
            <a:off x="1992782" y="3252866"/>
            <a:ext cx="877834" cy="460947"/>
          </a:xfrm>
          <a:prstGeom prst="straightConnector1">
            <a:avLst/>
          </a:prstGeom>
          <a:ln w="127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25"/>
          <p:cNvSpPr txBox="1">
            <a:spLocks noChangeArrowheads="1"/>
          </p:cNvSpPr>
          <p:nvPr/>
        </p:nvSpPr>
        <p:spPr bwMode="auto">
          <a:xfrm>
            <a:off x="2034914" y="4002374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FF00FF"/>
                </a:solidFill>
              </a:rPr>
              <a:t>PbSc</a:t>
            </a:r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32" name="TextBox 24"/>
          <p:cNvSpPr txBox="1">
            <a:spLocks noChangeArrowheads="1"/>
          </p:cNvSpPr>
          <p:nvPr/>
        </p:nvSpPr>
        <p:spPr bwMode="auto">
          <a:xfrm>
            <a:off x="3137941" y="2570813"/>
            <a:ext cx="65594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PbGl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1076127" y="4880973"/>
            <a:ext cx="2092239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sz="1400" dirty="0" smtClean="0">
                <a:ea typeface="HGP明朝B" pitchFamily="18" charset="-128"/>
              </a:rPr>
              <a:t>PHENIX Analysis Note 734</a:t>
            </a:r>
            <a:endParaRPr kumimoji="1" lang="en-US" sz="1400" dirty="0">
              <a:ea typeface="HGP明朝B" pitchFamily="1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 since last year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RBRC Review 2009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Stefan Bathe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3D28D65-A306-4338-826F-6DF4197273F8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657619" y="1585210"/>
            <a:ext cx="5091109" cy="640829"/>
          </a:xfrm>
        </p:spPr>
        <p:txBody>
          <a:bodyPr>
            <a:normAutofit/>
          </a:bodyPr>
          <a:lstStyle/>
          <a:p>
            <a:r>
              <a:rPr lang="en-US" dirty="0" err="1" smtClean="0"/>
              <a:t>Azimuthal</a:t>
            </a:r>
            <a:r>
              <a:rPr lang="en-US" dirty="0" smtClean="0"/>
              <a:t> anisotropy of RAA</a:t>
            </a:r>
          </a:p>
        </p:txBody>
      </p:sp>
      <p:pic>
        <p:nvPicPr>
          <p:cNvPr id="7" name="Picture 100" descr="C:\Users\aramaki\Desktop\RP_InOutPlane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1200" y="2499609"/>
            <a:ext cx="3352800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3" descr="Raapt_theory_HT"/>
          <p:cNvPicPr>
            <a:picLocks noChangeAspect="1" noChangeArrowheads="1"/>
          </p:cNvPicPr>
          <p:nvPr/>
        </p:nvPicPr>
        <p:blipFill>
          <a:blip r:embed="rId3"/>
          <a:srcRect l="8035" t="9441" r="8035" b="1048"/>
          <a:stretch>
            <a:fillRect/>
          </a:stretch>
        </p:blipFill>
        <p:spPr bwMode="auto">
          <a:xfrm>
            <a:off x="89940" y="2540833"/>
            <a:ext cx="3159087" cy="2151089"/>
          </a:xfrm>
          <a:prstGeom prst="rect">
            <a:avLst/>
          </a:prstGeom>
          <a:noFill/>
        </p:spPr>
      </p:pic>
      <p:pic>
        <p:nvPicPr>
          <p:cNvPr id="10" name="Picture 24" descr="Raapt_theory_AMY"/>
          <p:cNvPicPr>
            <a:picLocks noChangeAspect="1" noChangeArrowheads="1"/>
          </p:cNvPicPr>
          <p:nvPr/>
        </p:nvPicPr>
        <p:blipFill>
          <a:blip r:embed="rId4"/>
          <a:srcRect l="8035" t="9441" r="8035" b="1048"/>
          <a:stretch>
            <a:fillRect/>
          </a:stretch>
        </p:blipFill>
        <p:spPr bwMode="auto">
          <a:xfrm>
            <a:off x="59960" y="4688625"/>
            <a:ext cx="3185410" cy="2169375"/>
          </a:xfrm>
          <a:prstGeom prst="rect">
            <a:avLst/>
          </a:prstGeom>
          <a:noFill/>
        </p:spPr>
      </p:pic>
      <p:pic>
        <p:nvPicPr>
          <p:cNvPr id="11" name="Picture 25" descr="Raapt_theory_ASW"/>
          <p:cNvPicPr>
            <a:picLocks noChangeAspect="1" noChangeArrowheads="1"/>
          </p:cNvPicPr>
          <p:nvPr/>
        </p:nvPicPr>
        <p:blipFill>
          <a:blip r:embed="rId5"/>
          <a:srcRect l="8035" t="9441" r="8035" b="1048"/>
          <a:stretch>
            <a:fillRect/>
          </a:stretch>
        </p:blipFill>
        <p:spPr bwMode="auto">
          <a:xfrm>
            <a:off x="3244156" y="4694967"/>
            <a:ext cx="3176629" cy="2163033"/>
          </a:xfrm>
          <a:prstGeom prst="rect">
            <a:avLst/>
          </a:prstGeom>
          <a:noFill/>
        </p:spPr>
      </p:pic>
      <p:sp>
        <p:nvSpPr>
          <p:cNvPr id="12" name="Content Placeholder 5"/>
          <p:cNvSpPr txBox="1">
            <a:spLocks/>
          </p:cNvSpPr>
          <p:nvPr/>
        </p:nvSpPr>
        <p:spPr>
          <a:xfrm>
            <a:off x="3313377" y="2232286"/>
            <a:ext cx="3012472" cy="2332219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/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Provides more differential model comparison than RAA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Allows determination of medium transport coefficient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qhat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ext Box 29"/>
          <p:cNvSpPr txBox="1">
            <a:spLocks noChangeArrowheads="1"/>
          </p:cNvSpPr>
          <p:nvPr/>
        </p:nvSpPr>
        <p:spPr bwMode="auto">
          <a:xfrm>
            <a:off x="6615659" y="5749977"/>
            <a:ext cx="201035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1400" b="1" i="1" dirty="0">
                <a:ea typeface="宋体" pitchFamily="2" charset="-122"/>
              </a:rPr>
              <a:t>Calculation </a:t>
            </a:r>
            <a:r>
              <a:rPr lang="en-US" altLang="zh-CN" sz="1400" b="1" i="1" dirty="0" smtClean="0">
                <a:ea typeface="宋体" pitchFamily="2" charset="-122"/>
              </a:rPr>
              <a:t>by </a:t>
            </a:r>
            <a:r>
              <a:rPr lang="en-US" altLang="zh-CN" sz="1400" b="1" i="1" dirty="0" err="1">
                <a:ea typeface="宋体" pitchFamily="2" charset="-122"/>
              </a:rPr>
              <a:t>S.Bass</a:t>
            </a:r>
            <a:r>
              <a:rPr lang="en-US" altLang="zh-CN" sz="1400" b="1" i="1" dirty="0">
                <a:ea typeface="宋体" pitchFamily="2" charset="-122"/>
              </a:rPr>
              <a:t> et </a:t>
            </a:r>
            <a:r>
              <a:rPr lang="en-US" altLang="zh-CN" sz="1400" b="1" i="1" dirty="0" smtClean="0">
                <a:ea typeface="宋体" pitchFamily="2" charset="-122"/>
              </a:rPr>
              <a:t>al.</a:t>
            </a:r>
          </a:p>
          <a:p>
            <a:r>
              <a:rPr lang="en-US" altLang="zh-CN" sz="1400" b="1" i="1" dirty="0" smtClean="0">
                <a:ea typeface="宋体" pitchFamily="2" charset="-122"/>
              </a:rPr>
              <a:t> </a:t>
            </a:r>
            <a:r>
              <a:rPr lang="en-US" altLang="zh-CN" sz="1400" b="1" i="1" dirty="0">
                <a:ea typeface="宋体" pitchFamily="2" charset="-122"/>
              </a:rPr>
              <a:t>arXiv:0808.0908</a:t>
            </a:r>
            <a:endParaRPr lang="zh-CN" altLang="en-US" sz="1400" b="1" i="1" dirty="0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Centrality Dependence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RBRC Review 2009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Stefan Bathe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3D28D65-A306-4338-826F-6DF4197273F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582668" y="5793695"/>
            <a:ext cx="4431542" cy="93188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Indication for saturation of R</a:t>
            </a:r>
            <a:r>
              <a:rPr lang="en-US" baseline="-25000" dirty="0" smtClean="0"/>
              <a:t>AA</a:t>
            </a:r>
            <a:r>
              <a:rPr lang="en-US" dirty="0" smtClean="0"/>
              <a:t> at certain path length</a:t>
            </a:r>
            <a:endParaRPr lang="en-US" dirty="0"/>
          </a:p>
        </p:txBody>
      </p:sp>
      <p:pic>
        <p:nvPicPr>
          <p:cNvPr id="7" name="Picture 24" descr="RaaNpart_Carla (1)"/>
          <p:cNvPicPr>
            <a:picLocks noChangeAspect="1" noChangeArrowheads="1"/>
          </p:cNvPicPr>
          <p:nvPr/>
        </p:nvPicPr>
        <p:blipFill>
          <a:blip r:embed="rId2"/>
          <a:srcRect l="6425" r="401" b="52332"/>
          <a:stretch>
            <a:fillRect/>
          </a:stretch>
        </p:blipFill>
        <p:spPr bwMode="auto">
          <a:xfrm>
            <a:off x="487181" y="1924776"/>
            <a:ext cx="7239000" cy="3810000"/>
          </a:xfrm>
          <a:prstGeom prst="rect">
            <a:avLst/>
          </a:prstGeom>
          <a:noFill/>
        </p:spPr>
      </p:pic>
      <p:sp>
        <p:nvSpPr>
          <p:cNvPr id="8" name="Text Box 21"/>
          <p:cNvSpPr txBox="1">
            <a:spLocks noChangeArrowheads="1"/>
          </p:cNvSpPr>
          <p:nvPr/>
        </p:nvSpPr>
        <p:spPr bwMode="auto">
          <a:xfrm rot="16200000">
            <a:off x="-277018" y="3329366"/>
            <a:ext cx="1011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400" b="1" dirty="0">
                <a:ea typeface="ＭＳ Ｐゴシック" pitchFamily="50" charset="-128"/>
              </a:rPr>
              <a:t>R</a:t>
            </a:r>
            <a:r>
              <a:rPr lang="en-US" altLang="zh-CN" sz="2400" b="1" baseline="-25000" dirty="0">
                <a:ea typeface="ＭＳ Ｐゴシック" pitchFamily="50" charset="-128"/>
              </a:rPr>
              <a:t>AA</a:t>
            </a:r>
            <a:endParaRPr lang="en-US" altLang="zh-CN" sz="2400" b="1" dirty="0">
              <a:ea typeface="ＭＳ Ｐゴシック" pitchFamily="50" charset="-128"/>
            </a:endParaRPr>
          </a:p>
        </p:txBody>
      </p:sp>
      <p:grpSp>
        <p:nvGrpSpPr>
          <p:cNvPr id="9" name="Group 5"/>
          <p:cNvGrpSpPr>
            <a:grpSpLocks/>
          </p:cNvGrpSpPr>
          <p:nvPr/>
        </p:nvGrpSpPr>
        <p:grpSpPr bwMode="auto">
          <a:xfrm>
            <a:off x="7848783" y="2970932"/>
            <a:ext cx="1128712" cy="1143000"/>
            <a:chOff x="2736" y="1109"/>
            <a:chExt cx="863" cy="811"/>
          </a:xfrm>
        </p:grpSpPr>
        <p:grpSp>
          <p:nvGrpSpPr>
            <p:cNvPr id="10" name="Group 6"/>
            <p:cNvGrpSpPr>
              <a:grpSpLocks/>
            </p:cNvGrpSpPr>
            <p:nvPr/>
          </p:nvGrpSpPr>
          <p:grpSpPr bwMode="auto">
            <a:xfrm>
              <a:off x="2736" y="1296"/>
              <a:ext cx="720" cy="624"/>
              <a:chOff x="2784" y="1104"/>
              <a:chExt cx="720" cy="624"/>
            </a:xfrm>
          </p:grpSpPr>
          <p:sp>
            <p:nvSpPr>
              <p:cNvPr id="13" name="Oval 7"/>
              <p:cNvSpPr>
                <a:spLocks noChangeArrowheads="1"/>
              </p:cNvSpPr>
              <p:nvPr/>
            </p:nvSpPr>
            <p:spPr bwMode="auto">
              <a:xfrm>
                <a:off x="2976" y="1344"/>
                <a:ext cx="384" cy="384"/>
              </a:xfrm>
              <a:prstGeom prst="ellipse">
                <a:avLst/>
              </a:prstGeom>
              <a:solidFill>
                <a:srgbClr val="FFFF99">
                  <a:alpha val="80000"/>
                </a:srgbClr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Oval 8"/>
              <p:cNvSpPr>
                <a:spLocks noChangeArrowheads="1"/>
              </p:cNvSpPr>
              <p:nvPr/>
            </p:nvSpPr>
            <p:spPr bwMode="auto">
              <a:xfrm>
                <a:off x="2784" y="1344"/>
                <a:ext cx="384" cy="384"/>
              </a:xfrm>
              <a:prstGeom prst="ellipse">
                <a:avLst/>
              </a:prstGeom>
              <a:solidFill>
                <a:srgbClr val="FFFF99">
                  <a:alpha val="78999"/>
                </a:srgbClr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9"/>
              <p:cNvSpPr>
                <a:spLocks noChangeShapeType="1"/>
              </p:cNvSpPr>
              <p:nvPr/>
            </p:nvSpPr>
            <p:spPr bwMode="auto">
              <a:xfrm>
                <a:off x="3072" y="1536"/>
                <a:ext cx="43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Line 10"/>
              <p:cNvSpPr>
                <a:spLocks noChangeShapeType="1"/>
              </p:cNvSpPr>
              <p:nvPr/>
            </p:nvSpPr>
            <p:spPr bwMode="auto">
              <a:xfrm flipV="1">
                <a:off x="3072" y="1104"/>
                <a:ext cx="0" cy="43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lg" len="lg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3350" y="1447"/>
              <a:ext cx="249" cy="2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2000">
                  <a:ea typeface="宋体" pitchFamily="2" charset="-122"/>
                </a:rPr>
                <a:t>0</a:t>
              </a:r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3014" y="1109"/>
              <a:ext cx="409" cy="2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2000">
                  <a:latin typeface="Symbol" pitchFamily="18" charset="2"/>
                  <a:ea typeface="宋体" pitchFamily="2" charset="-122"/>
                </a:rPr>
                <a:t>p</a:t>
              </a:r>
              <a:r>
                <a:rPr lang="en-US" altLang="zh-CN" sz="2000">
                  <a:ea typeface="宋体" pitchFamily="2" charset="-122"/>
                </a:rPr>
                <a:t>/2</a:t>
              </a:r>
            </a:p>
          </p:txBody>
        </p:sp>
      </p:grp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825500" y="132339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400" b="1" dirty="0" err="1">
                <a:ea typeface="ＭＳ Ｐゴシック" pitchFamily="50" charset="-128"/>
              </a:rPr>
              <a:t>p</a:t>
            </a:r>
            <a:r>
              <a:rPr lang="en-US" altLang="zh-CN" sz="2400" b="1" baseline="-25000" dirty="0" err="1">
                <a:ea typeface="ＭＳ Ｐゴシック" pitchFamily="50" charset="-128"/>
              </a:rPr>
              <a:t>T</a:t>
            </a:r>
            <a:endParaRPr lang="en-US" altLang="zh-CN" sz="2400" b="1" dirty="0">
              <a:ea typeface="ＭＳ Ｐゴシック" pitchFamily="50" charset="-128"/>
            </a:endParaRPr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825500" y="1820803"/>
            <a:ext cx="6662738" cy="0"/>
          </a:xfrm>
          <a:prstGeom prst="line">
            <a:avLst/>
          </a:prstGeom>
          <a:noFill/>
          <a:ln w="57150">
            <a:solidFill>
              <a:srgbClr val="4C5B79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cmergepi0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8479" y="3859517"/>
            <a:ext cx="4056481" cy="2724912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3386528" y="5332750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Symbol" pitchFamily="18" charset="2"/>
              </a:rPr>
              <a:t>p</a:t>
            </a:r>
            <a:r>
              <a:rPr lang="en-US" baseline="30000" dirty="0" smtClean="0"/>
              <a:t>0</a:t>
            </a:r>
            <a:endParaRPr lang="en-US" baseline="30000" dirty="0"/>
          </a:p>
        </p:txBody>
      </p:sp>
      <p:sp>
        <p:nvSpPr>
          <p:cNvPr id="23" name="Rounded Rectangle 22"/>
          <p:cNvSpPr/>
          <p:nvPr/>
        </p:nvSpPr>
        <p:spPr bwMode="auto">
          <a:xfrm>
            <a:off x="2699479" y="4146029"/>
            <a:ext cx="685800" cy="2133600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4" name="TextBox 15"/>
          <p:cNvSpPr txBox="1">
            <a:spLocks noChangeArrowheads="1"/>
          </p:cNvSpPr>
          <p:nvPr/>
        </p:nvSpPr>
        <p:spPr bwMode="auto">
          <a:xfrm>
            <a:off x="3537679" y="4527029"/>
            <a:ext cx="61747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MC1</a:t>
            </a:r>
          </a:p>
        </p:txBody>
      </p:sp>
      <p:cxnSp>
        <p:nvCxnSpPr>
          <p:cNvPr id="25" name="Straight Arrow Connector 24"/>
          <p:cNvCxnSpPr/>
          <p:nvPr/>
        </p:nvCxnSpPr>
        <p:spPr bwMode="auto">
          <a:xfrm flipV="1">
            <a:off x="4071079" y="4984229"/>
            <a:ext cx="609600" cy="17464"/>
          </a:xfrm>
          <a:prstGeom prst="straightConnector1">
            <a:avLst/>
          </a:prstGeom>
          <a:ln w="127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0"/>
          <p:cNvSpPr txBox="1">
            <a:spLocks noChangeArrowheads="1"/>
          </p:cNvSpPr>
          <p:nvPr/>
        </p:nvSpPr>
        <p:spPr bwMode="auto">
          <a:xfrm>
            <a:off x="3537679" y="4831829"/>
            <a:ext cx="61747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MC2</a:t>
            </a:r>
          </a:p>
        </p:txBody>
      </p:sp>
      <p:cxnSp>
        <p:nvCxnSpPr>
          <p:cNvPr id="27" name="Straight Arrow Connector 26"/>
          <p:cNvCxnSpPr/>
          <p:nvPr/>
        </p:nvCxnSpPr>
        <p:spPr bwMode="auto">
          <a:xfrm flipV="1">
            <a:off x="4071079" y="4450829"/>
            <a:ext cx="762000" cy="246064"/>
          </a:xfrm>
          <a:prstGeom prst="straightConnector1">
            <a:avLst/>
          </a:prstGeom>
          <a:ln w="127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4"/>
          <p:cNvSpPr txBox="1">
            <a:spLocks noChangeArrowheads="1"/>
          </p:cNvSpPr>
          <p:nvPr/>
        </p:nvSpPr>
        <p:spPr bwMode="auto">
          <a:xfrm>
            <a:off x="3613879" y="5365229"/>
            <a:ext cx="58221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 smtClean="0"/>
              <a:t>data</a:t>
            </a:r>
            <a:endParaRPr lang="en-US" sz="1600" dirty="0"/>
          </a:p>
        </p:txBody>
      </p:sp>
      <p:cxnSp>
        <p:nvCxnSpPr>
          <p:cNvPr id="29" name="Straight Arrow Connector 28"/>
          <p:cNvCxnSpPr/>
          <p:nvPr/>
        </p:nvCxnSpPr>
        <p:spPr bwMode="auto">
          <a:xfrm flipV="1">
            <a:off x="4071079" y="4527029"/>
            <a:ext cx="228600" cy="152400"/>
          </a:xfrm>
          <a:prstGeom prst="straightConnector1">
            <a:avLst/>
          </a:prstGeom>
          <a:ln w="127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 bwMode="auto">
          <a:xfrm>
            <a:off x="4147279" y="5556353"/>
            <a:ext cx="531812" cy="1588"/>
          </a:xfrm>
          <a:prstGeom prst="straightConnector1">
            <a:avLst/>
          </a:prstGeom>
          <a:ln w="127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 bwMode="auto">
          <a:xfrm flipV="1">
            <a:off x="4158861" y="5036695"/>
            <a:ext cx="877834" cy="460947"/>
          </a:xfrm>
          <a:prstGeom prst="straightConnector1">
            <a:avLst/>
          </a:prstGeom>
          <a:ln w="127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25"/>
          <p:cNvSpPr txBox="1">
            <a:spLocks noChangeArrowheads="1"/>
          </p:cNvSpPr>
          <p:nvPr/>
        </p:nvSpPr>
        <p:spPr bwMode="auto">
          <a:xfrm>
            <a:off x="4200993" y="5786203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FF00FF"/>
                </a:solidFill>
              </a:rPr>
              <a:t>PbSc</a:t>
            </a:r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33" name="TextBox 24"/>
          <p:cNvSpPr txBox="1">
            <a:spLocks noChangeArrowheads="1"/>
          </p:cNvSpPr>
          <p:nvPr/>
        </p:nvSpPr>
        <p:spPr bwMode="auto">
          <a:xfrm>
            <a:off x="5304020" y="4354642"/>
            <a:ext cx="65594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PbGl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3242206" y="6664802"/>
            <a:ext cx="2092239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sz="1400" dirty="0" smtClean="0">
                <a:ea typeface="HGP明朝B" pitchFamily="18" charset="-128"/>
              </a:rPr>
              <a:t>PHENIX Analysis Note 734</a:t>
            </a:r>
            <a:endParaRPr kumimoji="1" lang="en-US" sz="1400" dirty="0">
              <a:ea typeface="HGP明朝B" pitchFamily="18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dirty="0" smtClean="0">
                <a:latin typeface="Symbol" pitchFamily="18" charset="2"/>
              </a:rPr>
              <a:t>h</a:t>
            </a:r>
            <a:r>
              <a:rPr lang="en-US" dirty="0" smtClean="0"/>
              <a:t> instead of </a:t>
            </a:r>
            <a:r>
              <a:rPr lang="en-US" dirty="0" smtClean="0">
                <a:latin typeface="Symbol" pitchFamily="18" charset="2"/>
              </a:rPr>
              <a:t>p</a:t>
            </a:r>
            <a:r>
              <a:rPr lang="en-US" baseline="30000" dirty="0" smtClean="0"/>
              <a:t>0</a:t>
            </a:r>
            <a:r>
              <a:rPr lang="en-US" dirty="0" smtClean="0"/>
              <a:t> ?</a:t>
            </a:r>
            <a:endParaRPr lang="en-US" baseline="300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RBRC Review 2009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Stefan Bathe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3D28D65-A306-4338-826F-6DF4197273F8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442210" y="1552576"/>
            <a:ext cx="4038600" cy="1932639"/>
          </a:xfrm>
          <a:prstGeom prst="rect">
            <a:avLst/>
          </a:prstGeom>
          <a:solidFill>
            <a:srgbClr val="FFCC99"/>
          </a:solidFill>
          <a:ln>
            <a:solidFill>
              <a:schemeClr val="tx1"/>
            </a:solidFill>
          </a:ln>
        </p:spPr>
        <p:txBody>
          <a:bodyPr vert="horz">
            <a:normAutofit lnSpcReduction="1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altLang="ja-JP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</a:t>
            </a:r>
          </a:p>
          <a:p>
            <a:pPr marL="1828800" marR="0" lvl="4" indent="-228600" algn="l" defTabSz="914400" rtl="0" eaLnBrk="1" fontAlgn="auto" latinLnBrk="0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65000"/>
              <a:buFont typeface="Wingdings"/>
              <a:buChar char=""/>
              <a:tabLst/>
              <a:defRPr/>
            </a:pPr>
            <a:endParaRPr kumimoji="0" lang="en-US" altLang="ja-JP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Symbol" pitchFamily="18" charset="2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altLang="ja-JP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Mass: 0.5479 </a:t>
            </a:r>
            <a:r>
              <a:rPr kumimoji="0" lang="en-US" altLang="ja-JP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MeV</a:t>
            </a:r>
            <a:r>
              <a:rPr kumimoji="0" lang="en-US" altLang="ja-JP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/c</a:t>
            </a:r>
            <a:r>
              <a:rPr kumimoji="0" lang="en-US" altLang="ja-JP" sz="16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  <a:p>
            <a:pPr marL="1828800" marR="0" lvl="4" indent="-228600" algn="l" defTabSz="914400" rtl="0" eaLnBrk="1" fontAlgn="auto" latinLnBrk="0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65000"/>
              <a:buFont typeface="Wingdings"/>
              <a:buChar char=""/>
              <a:tabLst/>
              <a:defRPr/>
            </a:pPr>
            <a:endParaRPr kumimoji="0" lang="en-US" altLang="ja-JP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Symbol" pitchFamily="18" charset="2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altLang="ja-JP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()/ (X): 0.393</a:t>
            </a:r>
          </a:p>
          <a:p>
            <a:pPr marL="1828800" marR="0" lvl="4" indent="-228600" algn="l" defTabSz="914400" rtl="0" eaLnBrk="1" fontAlgn="auto" latinLnBrk="0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65000"/>
              <a:buFont typeface="Wingdings"/>
              <a:buChar char=""/>
              <a:tabLst/>
              <a:defRPr/>
            </a:pPr>
            <a:endParaRPr kumimoji="0" lang="en-US" altLang="ja-JP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Symbol" pitchFamily="18" charset="2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altLang="ja-JP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Wave function: </a:t>
            </a:r>
          </a:p>
          <a:p>
            <a:pPr marL="640080" marR="0" lvl="1" indent="-274320" algn="l" defTabSz="914400" rtl="0" eaLnBrk="1" fontAlgn="auto" latinLnBrk="0" hangingPunct="1">
              <a:lnSpc>
                <a:spcPct val="8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/>
              <a:defRPr/>
            </a:pPr>
            <a:r>
              <a:rPr kumimoji="0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(</a:t>
            </a:r>
            <a:r>
              <a:rPr kumimoji="0" lang="en-US" altLang="ja-JP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uubar+ddbar</a:t>
            </a:r>
            <a:r>
              <a:rPr kumimoji="0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)/2+ssbar/2</a:t>
            </a: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Symbol" pitchFamily="18" charset="2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658428" y="1567568"/>
            <a:ext cx="4038600" cy="1895162"/>
          </a:xfrm>
          <a:prstGeom prst="rect">
            <a:avLst/>
          </a:prstGeom>
          <a:solidFill>
            <a:srgbClr val="FFCC99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320040" marR="0" lvl="0" indent="-32004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altLang="ja-JP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</a:t>
            </a:r>
            <a:r>
              <a:rPr kumimoji="0" lang="en-US" altLang="ja-JP" sz="16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0</a:t>
            </a:r>
          </a:p>
          <a:p>
            <a:pPr marL="1828800" marR="0" lvl="4" indent="-228600" algn="l" defTabSz="914400" rtl="0" eaLnBrk="1" fontAlgn="auto" latinLnBrk="0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65000"/>
              <a:buFont typeface="Wingdings"/>
              <a:buChar char=""/>
              <a:tabLst/>
              <a:defRPr/>
            </a:pPr>
            <a:endParaRPr kumimoji="0" lang="en-US" altLang="ja-JP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Symbol" pitchFamily="18" charset="2"/>
            </a:endParaRPr>
          </a:p>
          <a:p>
            <a:pPr marL="320040" indent="-320040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kumimoji="0" lang="en-US" altLang="ja-JP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Mass: 0.1350 </a:t>
            </a:r>
            <a:r>
              <a:rPr kumimoji="0" lang="en-US" altLang="ja-JP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MeV</a:t>
            </a:r>
            <a:r>
              <a:rPr kumimoji="0" lang="en-US" altLang="ja-JP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/c</a:t>
            </a:r>
            <a:r>
              <a:rPr kumimoji="0" lang="en-US" altLang="ja-JP" sz="16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2</a:t>
            </a:r>
          </a:p>
          <a:p>
            <a:pPr marL="1828800" marR="0" lvl="4" indent="-228600" algn="l" defTabSz="914400" rtl="0" eaLnBrk="1" fontAlgn="auto" latinLnBrk="0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65000"/>
              <a:buFont typeface="Wingdings"/>
              <a:buChar char=""/>
              <a:tabLst/>
              <a:defRPr/>
            </a:pPr>
            <a:endParaRPr kumimoji="0" lang="en-US" altLang="ja-JP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Symbol" pitchFamily="18" charset="2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altLang="ja-JP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( )/ ( X): 0.988</a:t>
            </a:r>
          </a:p>
          <a:p>
            <a:pPr marL="1828800" marR="0" lvl="4" indent="-228600" algn="l" defTabSz="914400" rtl="0" eaLnBrk="1" fontAlgn="auto" latinLnBrk="0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65000"/>
              <a:buFont typeface="Wingdings"/>
              <a:buChar char=""/>
              <a:tabLst/>
              <a:defRPr/>
            </a:pPr>
            <a:endParaRPr kumimoji="0" lang="en-US" altLang="ja-JP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Symbol" pitchFamily="18" charset="2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altLang="ja-JP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Wave function:</a:t>
            </a:r>
          </a:p>
          <a:p>
            <a:pPr marL="640080" marR="0" lvl="1" indent="-274320" algn="l" defTabSz="914400" rtl="0" eaLnBrk="1" fontAlgn="auto" latinLnBrk="0" hangingPunct="1">
              <a:lnSpc>
                <a:spcPct val="8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/>
              <a:defRPr/>
            </a:pPr>
            <a:r>
              <a:rPr kumimoji="0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(</a:t>
            </a:r>
            <a:r>
              <a:rPr kumimoji="0" lang="en-US" altLang="ja-JP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uubar-ddbar</a:t>
            </a:r>
            <a:r>
              <a:rPr kumimoji="0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)/2</a:t>
            </a: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Symbol" pitchFamily="18" charset="2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692178" y="3789363"/>
            <a:ext cx="1584325" cy="8255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ja-JP" sz="1600" dirty="0"/>
              <a:t>Probability of detecting two </a:t>
            </a:r>
            <a:r>
              <a:rPr lang="en-US" altLang="ja-JP" sz="1600" dirty="0">
                <a:latin typeface="Symbol" pitchFamily="18" charset="2"/>
              </a:rPr>
              <a:t>g</a:t>
            </a:r>
            <a:r>
              <a:rPr lang="en-US" altLang="ja-JP" sz="1600" dirty="0"/>
              <a:t>’s from </a:t>
            </a:r>
            <a:r>
              <a:rPr lang="en-US" altLang="ja-JP" sz="1600" dirty="0">
                <a:latin typeface="Symbol" pitchFamily="18" charset="2"/>
              </a:rPr>
              <a:t>p</a:t>
            </a:r>
            <a:r>
              <a:rPr lang="en-US" altLang="ja-JP" sz="1600" baseline="30000" dirty="0"/>
              <a:t>0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484438" y="3429000"/>
            <a:ext cx="37576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b="1" u="sng" dirty="0">
                <a:latin typeface="Symbol" pitchFamily="18" charset="2"/>
              </a:rPr>
              <a:t>h</a:t>
            </a:r>
            <a:r>
              <a:rPr lang="en-US" altLang="ja-JP" b="1" u="sng" dirty="0"/>
              <a:t>/</a:t>
            </a:r>
            <a:r>
              <a:rPr lang="en-US" altLang="ja-JP" b="1" u="sng" dirty="0">
                <a:latin typeface="Symbol" pitchFamily="18" charset="2"/>
              </a:rPr>
              <a:t>p</a:t>
            </a:r>
            <a:r>
              <a:rPr lang="en-US" altLang="ja-JP" b="1" u="sng" baseline="30000" dirty="0"/>
              <a:t>0</a:t>
            </a:r>
            <a:r>
              <a:rPr lang="en-US" altLang="ja-JP" b="1" u="sng" dirty="0"/>
              <a:t> = ~0.5 (measured at high </a:t>
            </a:r>
            <a:r>
              <a:rPr lang="en-US" altLang="ja-JP" b="1" u="sng" dirty="0" err="1"/>
              <a:t>pT</a:t>
            </a:r>
            <a:r>
              <a:rPr lang="en-US" altLang="ja-JP" b="1" u="sng" dirty="0"/>
              <a:t>)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179388" y="5013325"/>
            <a:ext cx="198644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dirty="0" smtClean="0">
                <a:latin typeface="Symbol" pitchFamily="18" charset="2"/>
              </a:rPr>
              <a:t>h</a:t>
            </a:r>
            <a:r>
              <a:rPr lang="en-US" altLang="ja-JP" dirty="0" smtClean="0"/>
              <a:t> probability</a:t>
            </a:r>
          </a:p>
          <a:p>
            <a:r>
              <a:rPr lang="en-US" altLang="ja-JP" dirty="0" smtClean="0"/>
              <a:t>0.393*0.5=0.1965</a:t>
            </a:r>
            <a:endParaRPr lang="en-US" altLang="ja-JP" dirty="0"/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6156325" y="3746450"/>
            <a:ext cx="2736850" cy="256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ja-JP" dirty="0"/>
              <a:t> </a:t>
            </a:r>
            <a:r>
              <a:rPr lang="en-US" altLang="ja-JP" dirty="0">
                <a:latin typeface="Symbol" pitchFamily="18" charset="2"/>
              </a:rPr>
              <a:t>h</a:t>
            </a:r>
            <a:r>
              <a:rPr lang="en-US" altLang="ja-JP" dirty="0"/>
              <a:t> yield exceeds </a:t>
            </a:r>
            <a:r>
              <a:rPr lang="en-US" altLang="ja-JP" dirty="0">
                <a:latin typeface="Symbol" pitchFamily="18" charset="2"/>
              </a:rPr>
              <a:t>p</a:t>
            </a:r>
            <a:r>
              <a:rPr lang="en-US" altLang="ja-JP" baseline="30000" dirty="0"/>
              <a:t>0</a:t>
            </a:r>
            <a:r>
              <a:rPr lang="en-US" altLang="ja-JP" dirty="0"/>
              <a:t> yield above pT~23GeV/c.</a:t>
            </a:r>
          </a:p>
          <a:p>
            <a:pPr>
              <a:buFontTx/>
              <a:buChar char="•"/>
            </a:pPr>
            <a:endParaRPr lang="en-US" altLang="ja-JP" dirty="0"/>
          </a:p>
          <a:p>
            <a:pPr>
              <a:buFontTx/>
              <a:buChar char="•"/>
            </a:pPr>
            <a:r>
              <a:rPr lang="en-US" altLang="ja-JP" dirty="0"/>
              <a:t>Systematic error on </a:t>
            </a:r>
            <a:r>
              <a:rPr lang="en-US" altLang="ja-JP" dirty="0">
                <a:latin typeface="Symbol" pitchFamily="18" charset="2"/>
              </a:rPr>
              <a:t>h</a:t>
            </a:r>
            <a:r>
              <a:rPr lang="en-US" altLang="ja-JP" dirty="0"/>
              <a:t> yield should be much </a:t>
            </a:r>
            <a:r>
              <a:rPr lang="en-US" altLang="ja-JP" dirty="0" smtClean="0"/>
              <a:t>smaller </a:t>
            </a:r>
            <a:r>
              <a:rPr lang="en-US" altLang="ja-JP" dirty="0"/>
              <a:t>for </a:t>
            </a:r>
            <a:r>
              <a:rPr lang="en-US" altLang="ja-JP" dirty="0" err="1"/>
              <a:t>pT</a:t>
            </a:r>
            <a:r>
              <a:rPr lang="en-US" altLang="ja-JP" dirty="0"/>
              <a:t>&gt;12GeV/c</a:t>
            </a:r>
          </a:p>
          <a:p>
            <a:pPr lvl="1">
              <a:buFontTx/>
              <a:buChar char="•"/>
            </a:pPr>
            <a:r>
              <a:rPr lang="en-US" altLang="ja-JP" dirty="0"/>
              <a:t>Because we don’t need to take care of merging effect</a:t>
            </a:r>
          </a:p>
        </p:txBody>
      </p:sp>
      <p:sp>
        <p:nvSpPr>
          <p:cNvPr id="14" name="Line 9"/>
          <p:cNvSpPr>
            <a:spLocks noChangeShapeType="1"/>
          </p:cNvSpPr>
          <p:nvPr/>
        </p:nvSpPr>
        <p:spPr bwMode="auto">
          <a:xfrm>
            <a:off x="2196059" y="5591331"/>
            <a:ext cx="1007516" cy="2855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2683239" y="5906125"/>
            <a:ext cx="3297836" cy="749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6160</TotalTime>
  <Words>799</Words>
  <Application>Microsoft Office PowerPoint</Application>
  <PresentationFormat>On-screen Show (4:3)</PresentationFormat>
  <Paragraphs>177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Median</vt:lpstr>
      <vt:lpstr> Parton Energy Loss in the Quark-Gluon Plasma</vt:lpstr>
      <vt:lpstr>Hard Scattering Results in PHENIX</vt:lpstr>
      <vt:lpstr>High pT p0 And Direct Photons Today</vt:lpstr>
      <vt:lpstr>Slide 4</vt:lpstr>
      <vt:lpstr>Slide 5</vt:lpstr>
      <vt:lpstr>High pT p0and direct g:  Outlook</vt:lpstr>
      <vt:lpstr>Progress since last year</vt:lpstr>
      <vt:lpstr>Centrality Dependence</vt:lpstr>
      <vt:lpstr>Use h instead of p0 ?</vt:lpstr>
      <vt:lpstr>h invariant yield</vt:lpstr>
      <vt:lpstr>p+p Reference</vt:lpstr>
      <vt:lpstr>h RAA, Rcp</vt:lpstr>
      <vt:lpstr>The Future</vt:lpstr>
    </vt:vector>
  </TitlesOfParts>
  <Company>Sony Electronics,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 Scattering in phenix and atlas</dc:title>
  <dc:creator>Sony Customer</dc:creator>
  <cp:lastModifiedBy>Sony Customer</cp:lastModifiedBy>
  <cp:revision>134</cp:revision>
  <dcterms:created xsi:type="dcterms:W3CDTF">2008-11-06T23:07:56Z</dcterms:created>
  <dcterms:modified xsi:type="dcterms:W3CDTF">2009-10-12T23:40:29Z</dcterms:modified>
</cp:coreProperties>
</file>