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1547" r:id="rId3"/>
    <p:sldId id="1492" r:id="rId4"/>
    <p:sldId id="1493" r:id="rId5"/>
    <p:sldId id="1494" r:id="rId6"/>
    <p:sldId id="1495" r:id="rId7"/>
    <p:sldId id="1496" r:id="rId8"/>
    <p:sldId id="1497" r:id="rId9"/>
    <p:sldId id="1499" r:id="rId10"/>
    <p:sldId id="1501" r:id="rId11"/>
    <p:sldId id="1502" r:id="rId12"/>
    <p:sldId id="1504" r:id="rId13"/>
    <p:sldId id="1505" r:id="rId14"/>
    <p:sldId id="1515" r:id="rId15"/>
    <p:sldId id="1511" r:id="rId16"/>
    <p:sldId id="1551" r:id="rId17"/>
    <p:sldId id="1548" r:id="rId18"/>
    <p:sldId id="1549" r:id="rId19"/>
    <p:sldId id="1550" r:id="rId20"/>
    <p:sldId id="1506" r:id="rId21"/>
    <p:sldId id="1510" r:id="rId22"/>
    <p:sldId id="1500" r:id="rId23"/>
    <p:sldId id="1529" r:id="rId24"/>
    <p:sldId id="1530" r:id="rId25"/>
    <p:sldId id="1531" r:id="rId26"/>
    <p:sldId id="1532" r:id="rId27"/>
    <p:sldId id="1533" r:id="rId28"/>
    <p:sldId id="1538" r:id="rId29"/>
    <p:sldId id="1541" r:id="rId30"/>
    <p:sldId id="1542" r:id="rId31"/>
    <p:sldId id="1543" r:id="rId32"/>
    <p:sldId id="1544" r:id="rId33"/>
    <p:sldId id="1545" r:id="rId34"/>
    <p:sldId id="1534" r:id="rId35"/>
    <p:sldId id="1519" r:id="rId36"/>
    <p:sldId id="1516" r:id="rId37"/>
    <p:sldId id="1517" r:id="rId38"/>
    <p:sldId id="1527" r:id="rId39"/>
    <p:sldId id="1518" r:id="rId40"/>
    <p:sldId id="1539" r:id="rId41"/>
    <p:sldId id="1540" r:id="rId42"/>
    <p:sldId id="1528" r:id="rId43"/>
    <p:sldId id="1555" r:id="rId44"/>
    <p:sldId id="1552" r:id="rId45"/>
    <p:sldId id="1553" r:id="rId46"/>
    <p:sldId id="1554" r:id="rId4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Font typeface="Times New Roman" pitchFamily="18" charset="0"/>
      <a:defRPr sz="1600" kern="1200">
        <a:solidFill>
          <a:schemeClr val="bg2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Font typeface="Times New Roman" pitchFamily="18" charset="0"/>
      <a:defRPr sz="1600" kern="1200">
        <a:solidFill>
          <a:schemeClr val="bg2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Font typeface="Times New Roman" pitchFamily="18" charset="0"/>
      <a:defRPr sz="1600" kern="1200">
        <a:solidFill>
          <a:schemeClr val="bg2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Font typeface="Times New Roman" pitchFamily="18" charset="0"/>
      <a:defRPr sz="1600" kern="1200">
        <a:solidFill>
          <a:schemeClr val="bg2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Font typeface="Times New Roman" pitchFamily="18" charset="0"/>
      <a:defRPr sz="1600" kern="1200">
        <a:solidFill>
          <a:schemeClr val="bg2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bg2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bg2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bg2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bg2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00"/>
    <a:srgbClr val="00025E"/>
    <a:srgbClr val="FF9900"/>
    <a:srgbClr val="FF0000"/>
    <a:srgbClr val="CC9900"/>
    <a:srgbClr val="0000CC"/>
    <a:srgbClr val="800000"/>
    <a:srgbClr val="99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69" autoAdjust="0"/>
    <p:restoredTop sz="90691" autoAdjust="0"/>
  </p:normalViewPr>
  <p:slideViewPr>
    <p:cSldViewPr snapToGrid="0">
      <p:cViewPr>
        <p:scale>
          <a:sx n="120" d="100"/>
          <a:sy n="120" d="100"/>
        </p:scale>
        <p:origin x="-51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06" y="-84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C2C85-8AFE-472A-9B0A-780EF2645EE6}" type="datetimeFigureOut">
              <a:rPr lang="en-US" smtClean="0"/>
              <a:pPr/>
              <a:t>8/19/2008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BF75A-C96B-4CE9-83E2-CEE1E30B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Char char="•"/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Char char="•"/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Char char="•"/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Char char="•"/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fld id="{BD53BE24-D924-49F6-8B49-BE85A34A8C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Changed title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Text Box 2"/>
          <p:cNvSpPr txBox="1">
            <a:spLocks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4" tIns="41997" rIns="80764" bIns="41997" anchor="b"/>
          <a:lstStyle/>
          <a:p>
            <a:pPr algn="r" defTabSz="409942">
              <a:lnSpc>
                <a:spcPct val="93000"/>
              </a:lnSpc>
              <a:buClr>
                <a:srgbClr val="000000"/>
              </a:buClr>
              <a:buSzPct val="45000"/>
              <a:tabLst>
                <a:tab pos="650200" algn="l"/>
                <a:tab pos="1298899" algn="l"/>
                <a:tab pos="1949098" algn="l"/>
                <a:tab pos="2597796" algn="l"/>
              </a:tabLst>
            </a:pPr>
            <a:fld id="{FFCD2184-4C45-4830-AA62-76749B01AC26}" type="slidenum">
              <a:rPr lang="en-GB" sz="1100">
                <a:solidFill>
                  <a:srgbClr val="000000"/>
                </a:solidFill>
                <a:cs typeface="Tahoma" pitchFamily="34" charset="0"/>
              </a:rPr>
              <a:pPr algn="r" defTabSz="409942">
                <a:lnSpc>
                  <a:spcPct val="93000"/>
                </a:lnSpc>
                <a:buClr>
                  <a:srgbClr val="000000"/>
                </a:buClr>
                <a:buSzPct val="45000"/>
                <a:tabLst>
                  <a:tab pos="650200" algn="l"/>
                  <a:tab pos="1298899" algn="l"/>
                  <a:tab pos="1949098" algn="l"/>
                  <a:tab pos="2597796" algn="l"/>
                </a:tabLst>
              </a:pPr>
              <a:t>38</a:t>
            </a:fld>
            <a:endParaRPr lang="en-GB" sz="11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051651" name="Text Box 3"/>
          <p:cNvSpPr txBox="1">
            <a:spLocks noChangeArrowheads="1"/>
          </p:cNvSpPr>
          <p:nvPr/>
        </p:nvSpPr>
        <p:spPr bwMode="auto">
          <a:xfrm>
            <a:off x="0" y="8685893"/>
            <a:ext cx="2972098" cy="458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4" tIns="41997" rIns="80764" bIns="41997" anchor="b"/>
          <a:lstStyle/>
          <a:p>
            <a:pPr defTabSz="409942">
              <a:lnSpc>
                <a:spcPct val="93000"/>
              </a:lnSpc>
              <a:buClr>
                <a:srgbClr val="000000"/>
              </a:buClr>
              <a:buSzPct val="45000"/>
              <a:tabLst>
                <a:tab pos="650200" algn="l"/>
                <a:tab pos="1298899" algn="l"/>
                <a:tab pos="1949098" algn="l"/>
                <a:tab pos="2597796" algn="l"/>
              </a:tabLst>
            </a:pPr>
            <a:endParaRPr lang="en-GB" sz="11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051652" name="Text Box 4"/>
          <p:cNvSpPr txBox="1">
            <a:spLocks noChangeArrowheads="1"/>
          </p:cNvSpPr>
          <p:nvPr/>
        </p:nvSpPr>
        <p:spPr bwMode="auto">
          <a:xfrm>
            <a:off x="0" y="0"/>
            <a:ext cx="2972098" cy="458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4" tIns="41997" rIns="80764" bIns="41997"/>
          <a:lstStyle/>
          <a:p>
            <a:pPr defTabSz="409942">
              <a:lnSpc>
                <a:spcPct val="93000"/>
              </a:lnSpc>
              <a:buClr>
                <a:srgbClr val="000000"/>
              </a:buClr>
              <a:buSzPct val="45000"/>
              <a:tabLst>
                <a:tab pos="650200" algn="l"/>
                <a:tab pos="1298899" algn="l"/>
                <a:tab pos="1949098" algn="l"/>
                <a:tab pos="2597796" algn="l"/>
              </a:tabLst>
            </a:pPr>
            <a:endParaRPr lang="en-GB" sz="11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051653" name="Text Box 5"/>
          <p:cNvSpPr txBox="1">
            <a:spLocks noChangeArrowheads="1"/>
          </p:cNvSpPr>
          <p:nvPr/>
        </p:nvSpPr>
        <p:spPr bwMode="auto">
          <a:xfrm>
            <a:off x="3885903" y="0"/>
            <a:ext cx="2972097" cy="458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4" tIns="41997" rIns="80764" bIns="41997"/>
          <a:lstStyle/>
          <a:p>
            <a:pPr algn="r" defTabSz="409942">
              <a:lnSpc>
                <a:spcPct val="93000"/>
              </a:lnSpc>
              <a:buClr>
                <a:srgbClr val="000000"/>
              </a:buClr>
              <a:buSzPct val="45000"/>
              <a:tabLst>
                <a:tab pos="650200" algn="l"/>
                <a:tab pos="1298899" algn="l"/>
                <a:tab pos="1949098" algn="l"/>
                <a:tab pos="2597796" algn="l"/>
              </a:tabLst>
            </a:pPr>
            <a:fld id="{D49A48D1-29BA-4E50-A7F0-A3AECEDDD2F4}" type="datetime1">
              <a:rPr lang="en-GB" sz="1100">
                <a:solidFill>
                  <a:srgbClr val="000000"/>
                </a:solidFill>
                <a:cs typeface="Tahoma" pitchFamily="34" charset="0"/>
              </a:rPr>
              <a:pPr algn="r" defTabSz="409942">
                <a:lnSpc>
                  <a:spcPct val="93000"/>
                </a:lnSpc>
                <a:buClr>
                  <a:srgbClr val="000000"/>
                </a:buClr>
                <a:buSzPct val="45000"/>
                <a:tabLst>
                  <a:tab pos="650200" algn="l"/>
                  <a:tab pos="1298899" algn="l"/>
                  <a:tab pos="1949098" algn="l"/>
                  <a:tab pos="2597796" algn="l"/>
                </a:tabLst>
              </a:pPr>
              <a:t>19/08/2008</a:t>
            </a:fld>
            <a:endParaRPr lang="en-GB" sz="11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051654" name="Text Box 6"/>
          <p:cNvSpPr txBox="1">
            <a:spLocks noChangeArrowheads="1"/>
          </p:cNvSpPr>
          <p:nvPr/>
        </p:nvSpPr>
        <p:spPr bwMode="auto">
          <a:xfrm>
            <a:off x="1143000" y="69396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1051655" name="Text Box 7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294" y="4342191"/>
            <a:ext cx="5027414" cy="411691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204220" indent="-204220" defTabSz="432465">
              <a:lnSpc>
                <a:spcPct val="93000"/>
              </a:lnSpc>
              <a:spcBef>
                <a:spcPct val="0"/>
              </a:spcBef>
              <a:buSzPct val="45000"/>
              <a:tabLst>
                <a:tab pos="684737" algn="l"/>
                <a:tab pos="1369474" algn="l"/>
                <a:tab pos="2054211" algn="l"/>
                <a:tab pos="2738948" algn="l"/>
                <a:tab pos="3423685" algn="l"/>
                <a:tab pos="4108422" algn="l"/>
                <a:tab pos="4793159" algn="l"/>
              </a:tabLst>
            </a:pPr>
            <a:r>
              <a:rPr lang="en-GB" sz="1900" dirty="0">
                <a:latin typeface="Arial" pitchFamily="34" charset="0"/>
                <a:cs typeface="Tahoma" pitchFamily="34" charset="0"/>
              </a:rPr>
              <a:t>So here is the obtained photon id performance, given as signal efficiency </a:t>
            </a:r>
            <a:r>
              <a:rPr lang="en-GB" sz="1900" dirty="0" err="1">
                <a:latin typeface="Arial" pitchFamily="34" charset="0"/>
                <a:cs typeface="Tahoma" pitchFamily="34" charset="0"/>
              </a:rPr>
              <a:t>vs</a:t>
            </a:r>
            <a:r>
              <a:rPr lang="en-GB" sz="1900" dirty="0">
                <a:latin typeface="Arial" pitchFamily="34" charset="0"/>
                <a:cs typeface="Tahoma" pitchFamily="34" charset="0"/>
              </a:rPr>
              <a:t> background rejection. Obviously one would like to have 100% signal and 100% background rejection. For pp as you can see we get close to this. For </a:t>
            </a:r>
            <a:r>
              <a:rPr lang="en-GB" sz="1900" dirty="0" err="1">
                <a:latin typeface="Arial" pitchFamily="34" charset="0"/>
                <a:cs typeface="Tahoma" pitchFamily="34" charset="0"/>
              </a:rPr>
              <a:t>Pb+Pb</a:t>
            </a:r>
            <a:r>
              <a:rPr lang="en-GB" sz="1900" dirty="0">
                <a:latin typeface="Arial" pitchFamily="34" charset="0"/>
                <a:cs typeface="Tahoma" pitchFamily="34" charset="0"/>
              </a:rPr>
              <a:t> we set our working point to 60% sig </a:t>
            </a:r>
            <a:r>
              <a:rPr lang="en-GB" sz="1900" dirty="0" err="1">
                <a:latin typeface="Arial" pitchFamily="34" charset="0"/>
                <a:cs typeface="Tahoma" pitchFamily="34" charset="0"/>
              </a:rPr>
              <a:t>eff</a:t>
            </a:r>
            <a:r>
              <a:rPr lang="en-GB" sz="1900" dirty="0">
                <a:latin typeface="Arial" pitchFamily="34" charset="0"/>
                <a:cs typeface="Tahoma" pitchFamily="34" charset="0"/>
              </a:rPr>
              <a:t>, which corresponds to about 96.5% background rejection.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38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38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38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Text Box 2"/>
          <p:cNvSpPr txBox="1">
            <a:spLocks noChangeArrowheads="1"/>
          </p:cNvSpPr>
          <p:nvPr/>
        </p:nvSpPr>
        <p:spPr bwMode="auto">
          <a:xfrm>
            <a:off x="1143000" y="684893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1063939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294" y="4342191"/>
            <a:ext cx="5027414" cy="411691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204220" indent="-204220" defTabSz="432465">
              <a:lnSpc>
                <a:spcPct val="93000"/>
              </a:lnSpc>
              <a:spcBef>
                <a:spcPct val="0"/>
              </a:spcBef>
              <a:buSzPct val="45000"/>
              <a:tabLst>
                <a:tab pos="684737" algn="l"/>
                <a:tab pos="1369474" algn="l"/>
                <a:tab pos="2054211" algn="l"/>
                <a:tab pos="2738948" algn="l"/>
                <a:tab pos="3423685" algn="l"/>
                <a:tab pos="4108422" algn="l"/>
                <a:tab pos="4793159" algn="l"/>
              </a:tabLst>
            </a:pPr>
            <a:r>
              <a:rPr lang="en-GB" sz="1900" dirty="0">
                <a:latin typeface="Arial" pitchFamily="34" charset="0"/>
                <a:cs typeface="Tahoma" pitchFamily="34" charset="0"/>
              </a:rPr>
              <a:t>Still the overall systematic errors are small compared to the effect we are after. Here you see the ratio of the reconstructed fragmentation function in </a:t>
            </a:r>
            <a:r>
              <a:rPr lang="en-GB" sz="1900" dirty="0" err="1">
                <a:latin typeface="Arial" pitchFamily="34" charset="0"/>
                <a:cs typeface="Tahoma" pitchFamily="34" charset="0"/>
              </a:rPr>
              <a:t>Pb+Pb</a:t>
            </a:r>
            <a:r>
              <a:rPr lang="en-GB" sz="1900" dirty="0">
                <a:latin typeface="Arial" pitchFamily="34" charset="0"/>
                <a:cs typeface="Tahoma" pitchFamily="34" charset="0"/>
              </a:rPr>
              <a:t> quenched case to the MC truth unquenched case for gamma et cut of 70 </a:t>
            </a:r>
            <a:r>
              <a:rPr lang="en-GB" sz="1900" dirty="0" err="1">
                <a:latin typeface="Arial" pitchFamily="34" charset="0"/>
                <a:cs typeface="Tahoma" pitchFamily="34" charset="0"/>
              </a:rPr>
              <a:t>GeV</a:t>
            </a:r>
            <a:r>
              <a:rPr lang="en-GB" sz="1900" dirty="0">
                <a:latin typeface="Arial" pitchFamily="34" charset="0"/>
                <a:cs typeface="Tahoma" pitchFamily="34" charset="0"/>
              </a:rPr>
              <a:t> left and 100 </a:t>
            </a:r>
            <a:r>
              <a:rPr lang="en-GB" sz="1900" dirty="0" err="1">
                <a:latin typeface="Arial" pitchFamily="34" charset="0"/>
                <a:cs typeface="Tahoma" pitchFamily="34" charset="0"/>
              </a:rPr>
              <a:t>GeV</a:t>
            </a:r>
            <a:r>
              <a:rPr lang="en-GB" sz="1900" dirty="0">
                <a:latin typeface="Arial" pitchFamily="34" charset="0"/>
                <a:cs typeface="Tahoma" pitchFamily="34" charset="0"/>
              </a:rPr>
              <a:t> right.</a:t>
            </a:r>
          </a:p>
          <a:p>
            <a:pPr marL="204220" indent="-204220" defTabSz="432465">
              <a:lnSpc>
                <a:spcPct val="93000"/>
              </a:lnSpc>
              <a:spcBef>
                <a:spcPct val="0"/>
              </a:spcBef>
              <a:buSzPct val="45000"/>
              <a:tabLst>
                <a:tab pos="684737" algn="l"/>
                <a:tab pos="1369474" algn="l"/>
                <a:tab pos="2054211" algn="l"/>
                <a:tab pos="2738948" algn="l"/>
                <a:tab pos="3423685" algn="l"/>
                <a:tab pos="4108422" algn="l"/>
                <a:tab pos="4793159" algn="l"/>
              </a:tabLst>
            </a:pPr>
            <a:endParaRPr lang="en-GB" sz="1900" dirty="0">
              <a:latin typeface="Arial" pitchFamily="34" charset="0"/>
              <a:cs typeface="Tahoma" pitchFamily="34" charset="0"/>
            </a:endParaRPr>
          </a:p>
          <a:p>
            <a:pPr marL="204220" indent="-204220" defTabSz="432465">
              <a:lnSpc>
                <a:spcPct val="93000"/>
              </a:lnSpc>
              <a:spcBef>
                <a:spcPct val="0"/>
              </a:spcBef>
              <a:buSzPct val="45000"/>
              <a:tabLst>
                <a:tab pos="684737" algn="l"/>
                <a:tab pos="1369474" algn="l"/>
                <a:tab pos="2054211" algn="l"/>
                <a:tab pos="2738948" algn="l"/>
                <a:tab pos="3423685" algn="l"/>
                <a:tab pos="4108422" algn="l"/>
                <a:tab pos="4793159" algn="l"/>
              </a:tabLst>
            </a:pPr>
            <a:r>
              <a:rPr lang="en-GB" sz="1900" dirty="0">
                <a:latin typeface="Arial" pitchFamily="34" charset="0"/>
                <a:cs typeface="Tahoma" pitchFamily="34" charset="0"/>
              </a:rPr>
              <a:t>In comparison with the horizontal line indicating no modification, it is obvious that for xi between 0.2 and 5 modified fragmentation functions will be measurable.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62" y="4343216"/>
            <a:ext cx="5486077" cy="4115168"/>
          </a:xfrm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7168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962" y="4343216"/>
            <a:ext cx="5487694" cy="4031305"/>
          </a:xfrm>
          <a:noFill/>
          <a:ln w="9525"/>
        </p:spPr>
        <p:txBody>
          <a:bodyPr lIns="0" tIns="0" rIns="0" bIns="0"/>
          <a:lstStyle/>
          <a:p>
            <a:pPr marL="215900" indent="-215900" defTabSz="457200" eaLnBrk="1" hangingPunct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z="2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38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62" y="4343216"/>
            <a:ext cx="5486077" cy="4115168"/>
          </a:xfrm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7413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78" y="4343216"/>
            <a:ext cx="5024993" cy="4113696"/>
          </a:xfrm>
          <a:noFill/>
          <a:ln w="9525"/>
        </p:spPr>
        <p:txBody>
          <a:bodyPr/>
          <a:lstStyle/>
          <a:p>
            <a:pPr defTabSz="45720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Stefan Bathe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10AF25DF-ACE1-4658-9D13-030577F84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Stefan Bathe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4FA21116-D851-462C-9853-80E0E2214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152400"/>
            <a:ext cx="1944688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83250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Stefan Bathe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A7F498CC-D42B-4EA4-A571-1FEEF56A8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3738" y="104775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04775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275" y="6389688"/>
            <a:ext cx="2649538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6013" y="6400800"/>
            <a:ext cx="17986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Stefan Bathe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6913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7549F9FF-DA72-469C-A619-2670FFF60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33425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341438"/>
            <a:ext cx="8510588" cy="46291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BNL NuclPhysSeminar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Stefan Bathe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A991BD6B-509F-4098-A089-634029912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Stefan Bathe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F5308603-CE8B-4ACF-B0ED-7CDFCDE03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104775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04775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Stefan Bathe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EA27FD72-6218-477D-9C1E-3A7D7E6A5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Stefan Bathe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A4CEF408-5A58-40C8-B405-E9754EADAD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Stefan Bathe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1F30609F-3A1C-417C-81BE-2E15DDE666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Stefan Bathe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E7EA9F85-6792-4C68-9880-DD9CED313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Stefan Bathe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EB3EF783-0B73-488D-ADD3-99B8B6CB0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Stefan Bathe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1C4EF785-FB10-4D01-ABE6-42C6A7705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104775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" y="6389688"/>
            <a:ext cx="264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6013" y="6400800"/>
            <a:ext cx="1798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Stefan Bathe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91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fld id="{65EAABA7-E203-46CB-BEE1-DEBF5E378CE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●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♦"/>
        <a:defRPr sz="21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7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650" y="1316038"/>
            <a:ext cx="8180388" cy="1143000"/>
          </a:xfrm>
        </p:spPr>
        <p:txBody>
          <a:bodyPr/>
          <a:lstStyle/>
          <a:p>
            <a:r>
              <a:rPr lang="en-US" sz="3200" dirty="0" smtClean="0"/>
              <a:t>Direct Photons from RHIC to the LHC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4121150"/>
            <a:ext cx="6400800" cy="728663"/>
          </a:xfrm>
        </p:spPr>
        <p:txBody>
          <a:bodyPr/>
          <a:lstStyle/>
          <a:p>
            <a:r>
              <a:rPr lang="en-US" sz="2800" b="1" dirty="0">
                <a:solidFill>
                  <a:schemeClr val="bg2"/>
                </a:solidFill>
              </a:rPr>
              <a:t>Stefan </a:t>
            </a:r>
            <a:r>
              <a:rPr lang="en-US" sz="2800" b="1" dirty="0" smtClean="0">
                <a:solidFill>
                  <a:schemeClr val="bg2"/>
                </a:solidFill>
              </a:rPr>
              <a:t>Bathe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RBRC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846138" y="3621088"/>
            <a:ext cx="7221537" cy="76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1384300" y="5580063"/>
            <a:ext cx="64008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/>
              <a:t>Nuclear Physics Seminar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/>
              <a:t>BNL, August 19, 2008</a:t>
            </a:r>
            <a:endParaRPr 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Experiments at the LHC</a:t>
            </a:r>
          </a:p>
        </p:txBody>
      </p:sp>
      <p:pic>
        <p:nvPicPr>
          <p:cNvPr id="330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3688" y="0"/>
            <a:ext cx="9437688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578225"/>
            <a:ext cx="42672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062038"/>
            <a:ext cx="4114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43200"/>
            <a:ext cx="4800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7391400" y="433388"/>
            <a:ext cx="1750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fr-FR" sz="3600" b="0">
                <a:solidFill>
                  <a:schemeClr val="tx1"/>
                </a:solidFill>
                <a:latin typeface="Comic Sans MS" pitchFamily="66" charset="0"/>
              </a:rPr>
              <a:t>ATLAS</a:t>
            </a:r>
            <a:endParaRPr lang="en-US" sz="36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7658100" y="501650"/>
            <a:ext cx="119135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fr-FR" sz="3600" b="0">
                <a:solidFill>
                  <a:schemeClr val="tx1"/>
                </a:solidFill>
                <a:latin typeface="Comic Sans MS" pitchFamily="66" charset="0"/>
              </a:rPr>
              <a:t>CMS</a:t>
            </a:r>
            <a:endParaRPr lang="en-US" sz="36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7543800" y="425450"/>
            <a:ext cx="159691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fr-FR" sz="3600" b="0">
                <a:solidFill>
                  <a:schemeClr val="tx1"/>
                </a:solidFill>
                <a:latin typeface="Comic Sans MS" pitchFamily="66" charset="0"/>
              </a:rPr>
              <a:t>ALICE</a:t>
            </a:r>
            <a:endParaRPr lang="en-US" sz="36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F30609F-3A1C-417C-81BE-2E15DDE6664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3307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3307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9" grpId="0"/>
      <p:bldP spid="330759" grpId="1"/>
      <p:bldP spid="330760" grpId="0"/>
      <p:bldP spid="330760" grpId="1"/>
      <p:bldP spid="3307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The ALICE Detector:  dedicated to HI</a:t>
            </a:r>
          </a:p>
        </p:txBody>
      </p:sp>
      <p:pic>
        <p:nvPicPr>
          <p:cNvPr id="18436" name="Picture 6" descr="ALIce_SETUP_c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6858000" cy="4424363"/>
          </a:xfr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208463"/>
            <a:ext cx="3419475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114300" y="5388638"/>
            <a:ext cx="5459412" cy="1397306"/>
          </a:xfrm>
          <a:prstGeom prst="rect">
            <a:avLst/>
          </a:prstGeom>
          <a:solidFill>
            <a:srgbClr val="FFCC00"/>
          </a:solidFill>
          <a:ln w="158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Capabilities</a:t>
            </a:r>
          </a:p>
          <a:p>
            <a:pPr algn="ctr"/>
            <a:r>
              <a:rPr lang="en-US" sz="1600" b="0" dirty="0" smtClean="0">
                <a:latin typeface="+mn-lt"/>
              </a:rPr>
              <a:t>Hadrons: 2</a:t>
            </a:r>
            <a:r>
              <a:rPr lang="en-US" sz="1600" b="0" dirty="0" smtClean="0">
                <a:latin typeface="Symbol" pitchFamily="18" charset="2"/>
              </a:rPr>
              <a:t>p</a:t>
            </a:r>
            <a:r>
              <a:rPr lang="en-US" sz="1600" b="0" dirty="0" smtClean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* 1.8 units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sz="1600" b="0" dirty="0" smtClean="0">
                <a:latin typeface="+mn-lt"/>
              </a:rPr>
              <a:t> (</a:t>
            </a:r>
            <a:r>
              <a:rPr lang="en-US" sz="1600" b="0" dirty="0" err="1">
                <a:latin typeface="+mn-lt"/>
              </a:rPr>
              <a:t>dE</a:t>
            </a:r>
            <a:r>
              <a:rPr lang="en-US" sz="1600" b="0" dirty="0">
                <a:latin typeface="+mn-lt"/>
              </a:rPr>
              <a:t>/</a:t>
            </a:r>
            <a:r>
              <a:rPr lang="en-US" sz="1600" b="0" dirty="0" err="1">
                <a:latin typeface="+mn-lt"/>
              </a:rPr>
              <a:t>dx</a:t>
            </a:r>
            <a:r>
              <a:rPr lang="en-US" sz="1600" b="0" dirty="0">
                <a:latin typeface="+mn-lt"/>
              </a:rPr>
              <a:t> + </a:t>
            </a:r>
            <a:r>
              <a:rPr lang="en-US" sz="1600" b="0" dirty="0" err="1">
                <a:latin typeface="+mn-lt"/>
              </a:rPr>
              <a:t>ToF</a:t>
            </a:r>
            <a:r>
              <a:rPr lang="en-US" sz="1600" b="0" dirty="0" smtClean="0">
                <a:latin typeface="+mn-lt"/>
              </a:rPr>
              <a:t>)</a:t>
            </a:r>
          </a:p>
          <a:p>
            <a:pPr algn="ctr"/>
            <a:r>
              <a:rPr lang="en-US" sz="1600" b="0" dirty="0" smtClean="0">
                <a:latin typeface="+mn-lt"/>
              </a:rPr>
              <a:t>Leptons </a:t>
            </a:r>
            <a:r>
              <a:rPr lang="en-US" sz="1600" b="0" dirty="0">
                <a:latin typeface="+mn-lt"/>
              </a:rPr>
              <a:t>(</a:t>
            </a:r>
            <a:r>
              <a:rPr lang="en-US" sz="1600" b="0" dirty="0" err="1">
                <a:latin typeface="+mn-lt"/>
              </a:rPr>
              <a:t>dE</a:t>
            </a:r>
            <a:r>
              <a:rPr lang="en-US" sz="1600" b="0" dirty="0">
                <a:latin typeface="+mn-lt"/>
              </a:rPr>
              <a:t>/</a:t>
            </a:r>
            <a:r>
              <a:rPr lang="en-US" sz="1600" b="0" dirty="0" err="1">
                <a:latin typeface="+mn-lt"/>
              </a:rPr>
              <a:t>dx</a:t>
            </a:r>
            <a:r>
              <a:rPr lang="en-US" sz="1600" b="0" dirty="0">
                <a:latin typeface="+mn-lt"/>
              </a:rPr>
              <a:t>, TOF, transition radiation) </a:t>
            </a:r>
            <a:endParaRPr lang="en-US" dirty="0" smtClean="0">
              <a:latin typeface="+mn-lt"/>
            </a:endParaRPr>
          </a:p>
          <a:p>
            <a:pPr algn="ctr"/>
            <a:r>
              <a:rPr lang="en-US" sz="1600" b="0" dirty="0" smtClean="0">
                <a:latin typeface="+mn-lt"/>
              </a:rPr>
              <a:t>Photons </a:t>
            </a:r>
            <a:r>
              <a:rPr lang="en-US" sz="1600" b="0" dirty="0">
                <a:latin typeface="+mn-lt"/>
              </a:rPr>
              <a:t>(high resolution EM </a:t>
            </a:r>
            <a:r>
              <a:rPr lang="en-US" sz="1600" b="0" dirty="0" err="1">
                <a:latin typeface="+mn-lt"/>
              </a:rPr>
              <a:t>calorimetry</a:t>
            </a:r>
            <a:r>
              <a:rPr lang="en-US" sz="1600" b="0" dirty="0">
                <a:latin typeface="+mn-lt"/>
              </a:rPr>
              <a:t>, conversions</a:t>
            </a:r>
            <a:r>
              <a:rPr lang="en-US" sz="1600" b="0" dirty="0" smtClean="0">
                <a:latin typeface="+mn-lt"/>
              </a:rPr>
              <a:t>) </a:t>
            </a:r>
          </a:p>
          <a:p>
            <a:pPr algn="ctr"/>
            <a:r>
              <a:rPr lang="en-US" sz="1600" b="0" dirty="0" smtClean="0">
                <a:latin typeface="+mn-lt"/>
              </a:rPr>
              <a:t>Tracking and PID </a:t>
            </a:r>
            <a:r>
              <a:rPr lang="en-US" sz="1600" b="0" dirty="0" err="1" smtClean="0">
                <a:latin typeface="+mn-lt"/>
              </a:rPr>
              <a:t>p</a:t>
            </a:r>
            <a:r>
              <a:rPr lang="en-US" sz="1600" b="0" baseline="-25000" dirty="0" err="1" smtClean="0">
                <a:latin typeface="+mn-lt"/>
              </a:rPr>
              <a:t>T</a:t>
            </a:r>
            <a:r>
              <a:rPr lang="en-US" sz="1600" b="0" dirty="0" smtClean="0">
                <a:latin typeface="+mn-lt"/>
              </a:rPr>
              <a:t> range:  100 </a:t>
            </a:r>
            <a:r>
              <a:rPr lang="en-US" sz="1600" b="0" dirty="0" err="1" smtClean="0">
                <a:latin typeface="+mn-lt"/>
              </a:rPr>
              <a:t>MeV</a:t>
            </a:r>
            <a:r>
              <a:rPr lang="en-US" sz="1600" b="0" dirty="0" smtClean="0">
                <a:latin typeface="+mn-lt"/>
              </a:rPr>
              <a:t>/c -100 </a:t>
            </a:r>
            <a:r>
              <a:rPr lang="en-US" sz="1600" b="0" dirty="0" err="1" smtClean="0">
                <a:latin typeface="+mn-lt"/>
              </a:rPr>
              <a:t>GeV</a:t>
            </a:r>
            <a:r>
              <a:rPr lang="en-US" sz="1600" b="0" dirty="0" smtClean="0">
                <a:latin typeface="+mn-lt"/>
              </a:rPr>
              <a:t>/c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508375" y="6503988"/>
            <a:ext cx="2649538" cy="457200"/>
          </a:xfrm>
          <a:noFill/>
        </p:spPr>
        <p:txBody>
          <a:bodyPr/>
          <a:lstStyle/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008188" y="152400"/>
            <a:ext cx="4621714" cy="5909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b="1" dirty="0">
                <a:latin typeface="+mj-lt"/>
              </a:rPr>
              <a:t>The ATLAS Detector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143500" y="1381125"/>
            <a:ext cx="3848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sz="1800" dirty="0">
                <a:latin typeface="+mn-lt"/>
              </a:rPr>
              <a:t>Inner </a:t>
            </a:r>
            <a:r>
              <a:rPr lang="en-US" sz="1800" dirty="0" smtClean="0">
                <a:latin typeface="+mn-lt"/>
              </a:rPr>
              <a:t>tracking</a:t>
            </a:r>
          </a:p>
          <a:p>
            <a:pPr marL="342900" indent="-342900" algn="l"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EM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Hadronic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calorimeters</a:t>
            </a:r>
            <a:endParaRPr lang="en-US" sz="1800" dirty="0" smtClean="0">
              <a:latin typeface="+mn-lt"/>
            </a:endParaRPr>
          </a:p>
          <a:p>
            <a:pPr marL="342900" indent="-342900" algn="l">
              <a:buFontTx/>
              <a:buChar char="•"/>
            </a:pPr>
            <a:r>
              <a:rPr lang="en-US" sz="1800" dirty="0" smtClean="0">
                <a:latin typeface="+mn-lt"/>
              </a:rPr>
              <a:t>External </a:t>
            </a:r>
            <a:r>
              <a:rPr lang="en-US" sz="1800" dirty="0" err="1">
                <a:latin typeface="+mn-lt"/>
              </a:rPr>
              <a:t>muon</a:t>
            </a:r>
            <a:r>
              <a:rPr lang="en-US" sz="1800" dirty="0">
                <a:latin typeface="+mn-lt"/>
              </a:rPr>
              <a:t> spectrometers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+mn-lt"/>
              </a:rPr>
              <a:t>Full </a:t>
            </a:r>
            <a:r>
              <a:rPr lang="en-US" sz="1800" dirty="0" err="1">
                <a:latin typeface="+mn-lt"/>
              </a:rPr>
              <a:t>azimuthal</a:t>
            </a:r>
            <a:r>
              <a:rPr lang="en-US" sz="1800" dirty="0">
                <a:latin typeface="+mn-lt"/>
              </a:rPr>
              <a:t> acceptance in all detectors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+mn-lt"/>
              </a:rPr>
              <a:t>Large </a:t>
            </a:r>
            <a:r>
              <a:rPr lang="en-US" sz="1800" dirty="0" err="1">
                <a:latin typeface="+mn-lt"/>
              </a:rPr>
              <a:t>pseudorapidity</a:t>
            </a:r>
            <a:r>
              <a:rPr lang="en-US" sz="1800" dirty="0">
                <a:latin typeface="+mn-lt"/>
              </a:rPr>
              <a:t> coverage</a:t>
            </a: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2"/>
          <a:srcRect l="3030" t="533" b="10072"/>
          <a:stretch>
            <a:fillRect/>
          </a:stretch>
        </p:blipFill>
        <p:spPr bwMode="auto">
          <a:xfrm>
            <a:off x="0" y="647700"/>
            <a:ext cx="509652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9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100" y="4000500"/>
            <a:ext cx="5676900" cy="286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8077200" y="4434840"/>
            <a:ext cx="1588" cy="1450581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039100" y="4953000"/>
            <a:ext cx="412750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l" defTabSz="828675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GB" sz="1600" dirty="0">
                <a:solidFill>
                  <a:srgbClr val="000000"/>
                </a:solidFill>
                <a:latin typeface="Symbol" pitchFamily="18" charset="2"/>
              </a:rPr>
              <a:t>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67100" y="4076700"/>
            <a:ext cx="2009929" cy="30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l" defTabSz="414338" eaLnBrk="1">
              <a:lnSpc>
                <a:spcPct val="109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400" b="0" dirty="0">
                <a:solidFill>
                  <a:srgbClr val="000000"/>
                </a:solidFill>
                <a:latin typeface="Symbol" pitchFamily="18" charset="2"/>
              </a:rPr>
              <a:t>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</a:rPr>
              <a:t> = 10 for </a:t>
            </a:r>
            <a:r>
              <a:rPr lang="en-GB" sz="1400" b="0" dirty="0" err="1">
                <a:solidFill>
                  <a:srgbClr val="000000"/>
                </a:solidFill>
                <a:latin typeface="Arial" pitchFamily="34" charset="0"/>
              </a:rPr>
              <a:t>Calorimetry</a:t>
            </a:r>
            <a:endParaRPr lang="en-GB" sz="1400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838700" y="4038600"/>
            <a:ext cx="2887219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570220" y="6553200"/>
            <a:ext cx="146304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002462" y="6540500"/>
            <a:ext cx="1622003" cy="30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l" defTabSz="414338" eaLnBrk="1">
              <a:lnSpc>
                <a:spcPct val="109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400" b="0" dirty="0">
                <a:solidFill>
                  <a:srgbClr val="000000"/>
                </a:solidFill>
                <a:latin typeface="Symbol" pitchFamily="18" charset="2"/>
              </a:rPr>
              <a:t>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</a:rPr>
              <a:t> = 5 for </a:t>
            </a: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</a:rPr>
              <a:t>tracking</a:t>
            </a:r>
            <a:endParaRPr lang="en-GB" sz="1400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14300" y="4648200"/>
            <a:ext cx="3276600" cy="1472904"/>
          </a:xfrm>
          <a:prstGeom prst="rect">
            <a:avLst/>
          </a:prstGeom>
          <a:solidFill>
            <a:srgbClr val="FFCC00"/>
          </a:solidFill>
          <a:ln w="936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143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Capabilities</a:t>
            </a:r>
            <a:endParaRPr lang="en-GB" sz="1500" dirty="0">
              <a:solidFill>
                <a:srgbClr val="101CBB"/>
              </a:solidFill>
              <a:latin typeface="Arial" pitchFamily="34" charset="0"/>
            </a:endParaRPr>
          </a:p>
          <a:p>
            <a:pPr algn="ctr" defTabSz="414338" eaLnBrk="1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</a:rPr>
              <a:t>High-precision tracking </a:t>
            </a:r>
            <a:r>
              <a:rPr lang="en-GB" sz="1400" dirty="0" smtClean="0">
                <a:solidFill>
                  <a:srgbClr val="000000"/>
                </a:solidFill>
                <a:latin typeface="Symbol" pitchFamily="18" charset="2"/>
              </a:rPr>
              <a:t>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</a:rPr>
              <a:t>&lt; 2.5</a:t>
            </a:r>
          </a:p>
          <a:p>
            <a:pPr algn="ctr" defTabSz="414338" eaLnBrk="1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400" dirty="0" err="1">
                <a:solidFill>
                  <a:srgbClr val="000000"/>
                </a:solidFill>
                <a:latin typeface="Arial" pitchFamily="34" charset="0"/>
              </a:rPr>
              <a:t>Muon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</a:rPr>
              <a:t> identification </a:t>
            </a:r>
            <a:r>
              <a:rPr lang="en-GB" sz="1400" dirty="0" smtClean="0">
                <a:solidFill>
                  <a:srgbClr val="000000"/>
                </a:solidFill>
                <a:latin typeface="Symbol" pitchFamily="18" charset="2"/>
              </a:rPr>
              <a:t>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</a:rPr>
              <a:t>&lt; 2.5</a:t>
            </a:r>
          </a:p>
          <a:p>
            <a:pPr algn="ctr" defTabSz="414338" eaLnBrk="1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</a:rPr>
              <a:t>Highly segmented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</a:rPr>
              <a:t>calorimetry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Symbol" pitchFamily="18" charset="2"/>
              </a:rPr>
              <a:t>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</a:rPr>
              <a:t>&lt; 5</a:t>
            </a:r>
          </a:p>
          <a:p>
            <a:pPr algn="ctr" defTabSz="414338" eaLnBrk="1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</a:rPr>
              <a:t>Forward coverage </a:t>
            </a:r>
          </a:p>
          <a:p>
            <a:pPr algn="ctr" defTabSz="414338" eaLnBrk="1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</a:rPr>
              <a:t>Large bandwidth: DAQ + Trigger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E7EA9F85-6792-4C68-9880-DD9CED31371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228600"/>
            <a:ext cx="7334250" cy="655638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dirty="0" smtClean="0"/>
              <a:t>The CMS Detector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7188" y="4267200"/>
            <a:ext cx="4976812" cy="1893887"/>
          </a:xfrm>
        </p:spPr>
        <p:txBody>
          <a:bodyPr lIns="0" tIns="0" rIns="0" bIns="0"/>
          <a:lstStyle/>
          <a:p>
            <a:pPr marL="431800" indent="-3238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 smtClean="0"/>
              <a:t>Large (mid-rapidity) acceptance (tracker and </a:t>
            </a:r>
            <a:r>
              <a:rPr lang="en-GB" dirty="0" err="1" smtClean="0"/>
              <a:t>calorimetry</a:t>
            </a:r>
            <a:r>
              <a:rPr lang="en-GB" dirty="0" smtClean="0"/>
              <a:t>)‏</a:t>
            </a:r>
          </a:p>
          <a:p>
            <a:pPr marL="431800" indent="-3238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 smtClean="0"/>
              <a:t>DAQ+HLT will inspect </a:t>
            </a:r>
            <a:br>
              <a:rPr lang="en-GB" dirty="0" smtClean="0"/>
            </a:br>
            <a:r>
              <a:rPr lang="en-GB" dirty="0" smtClean="0"/>
              <a:t>every single </a:t>
            </a:r>
            <a:r>
              <a:rPr lang="en-GB" dirty="0" err="1" smtClean="0"/>
              <a:t>Pb+Pb</a:t>
            </a:r>
            <a:r>
              <a:rPr lang="en-GB" dirty="0" smtClean="0"/>
              <a:t> event</a:t>
            </a:r>
          </a:p>
          <a:p>
            <a:pPr marL="431800" indent="-3238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Large statistics for rare probes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75" y="1530350"/>
            <a:ext cx="4076700" cy="230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8420100" y="1581150"/>
            <a:ext cx="1588" cy="117475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423275" y="1974850"/>
            <a:ext cx="412750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l" defTabSz="828675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GB" sz="1600" dirty="0">
                <a:solidFill>
                  <a:srgbClr val="000000"/>
                </a:solidFill>
                <a:latin typeface="Symbol" pitchFamily="18" charset="2"/>
              </a:rPr>
              <a:t>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5726113" y="1393825"/>
            <a:ext cx="1176337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918325" y="1220788"/>
            <a:ext cx="2027238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l" defTabSz="414338" eaLnBrk="1">
              <a:lnSpc>
                <a:spcPct val="109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600" b="0">
                <a:solidFill>
                  <a:srgbClr val="000000"/>
                </a:solidFill>
                <a:latin typeface="Symbol" pitchFamily="18" charset="2"/>
              </a:rPr>
              <a:t></a:t>
            </a:r>
            <a:r>
              <a:rPr lang="en-GB" sz="1600" b="0">
                <a:solidFill>
                  <a:srgbClr val="000000"/>
                </a:solidFill>
                <a:latin typeface="Arial" pitchFamily="34" charset="0"/>
              </a:rPr>
              <a:t> = 5 for Si tracker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146675" y="838200"/>
            <a:ext cx="2316163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l" defTabSz="414338" eaLnBrk="1">
              <a:lnSpc>
                <a:spcPct val="109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600" b="0" dirty="0">
                <a:solidFill>
                  <a:srgbClr val="000000"/>
                </a:solidFill>
                <a:latin typeface="Symbol" pitchFamily="18" charset="2"/>
              </a:rPr>
              <a:t></a:t>
            </a:r>
            <a:r>
              <a:rPr lang="en-GB" sz="1600" b="0" dirty="0">
                <a:solidFill>
                  <a:srgbClr val="000000"/>
                </a:solidFill>
                <a:latin typeface="Arial" pitchFamily="34" charset="0"/>
              </a:rPr>
              <a:t> = 10 for </a:t>
            </a:r>
            <a:r>
              <a:rPr lang="en-GB" sz="1600" b="0" dirty="0" err="1">
                <a:solidFill>
                  <a:srgbClr val="000000"/>
                </a:solidFill>
                <a:latin typeface="Arial" pitchFamily="34" charset="0"/>
              </a:rPr>
              <a:t>Calorimetry</a:t>
            </a:r>
            <a:endParaRPr lang="en-GB" sz="1600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5311775" y="1173163"/>
            <a:ext cx="2005013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155700"/>
            <a:ext cx="2868612" cy="191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71463" y="3940174"/>
            <a:ext cx="3668712" cy="2487797"/>
          </a:xfrm>
          <a:prstGeom prst="rect">
            <a:avLst/>
          </a:prstGeom>
          <a:solidFill>
            <a:srgbClr val="FFCC00"/>
          </a:solidFill>
          <a:ln w="936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143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</a:rPr>
              <a:t>Capabilities</a:t>
            </a:r>
          </a:p>
          <a:p>
            <a:pPr algn="ctr" defTabSz="4143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endParaRPr lang="en-GB" sz="1500" dirty="0">
              <a:solidFill>
                <a:srgbClr val="101CBB"/>
              </a:solidFill>
              <a:latin typeface="Arial" pitchFamily="34" charset="0"/>
            </a:endParaRPr>
          </a:p>
          <a:p>
            <a:pPr algn="ctr" defTabSz="414338" eaLnBrk="1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34" charset="0"/>
              </a:rPr>
              <a:t>High-precision tracking over </a:t>
            </a:r>
            <a:r>
              <a:rPr lang="en-GB" sz="1500" dirty="0">
                <a:solidFill>
                  <a:srgbClr val="000000"/>
                </a:solidFill>
                <a:latin typeface="Symbol" pitchFamily="18" charset="2"/>
              </a:rPr>
              <a:t>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</a:rPr>
              <a:t>&lt; 2.5</a:t>
            </a:r>
          </a:p>
          <a:p>
            <a:pPr algn="ctr" defTabSz="414338" eaLnBrk="1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500" dirty="0" err="1">
                <a:solidFill>
                  <a:srgbClr val="000000"/>
                </a:solidFill>
                <a:latin typeface="Arial" pitchFamily="34" charset="0"/>
              </a:rPr>
              <a:t>Muon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</a:rPr>
              <a:t> identification over </a:t>
            </a:r>
            <a:r>
              <a:rPr lang="en-GB" sz="1500" dirty="0">
                <a:solidFill>
                  <a:srgbClr val="000000"/>
                </a:solidFill>
                <a:latin typeface="Symbol" pitchFamily="18" charset="2"/>
              </a:rPr>
              <a:t> 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</a:rPr>
              <a:t>&lt; 2.5</a:t>
            </a:r>
          </a:p>
          <a:p>
            <a:pPr algn="ctr" defTabSz="414338" eaLnBrk="1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34" charset="0"/>
              </a:rPr>
              <a:t>High resolution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</a:rPr>
              <a:t>calorimetry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</a:rPr>
              <a:t> over </a:t>
            </a:r>
            <a:r>
              <a:rPr lang="en-GB" sz="1500" dirty="0">
                <a:solidFill>
                  <a:srgbClr val="000000"/>
                </a:solidFill>
                <a:latin typeface="Symbol" pitchFamily="18" charset="2"/>
              </a:rPr>
              <a:t>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</a:rPr>
              <a:t>&lt; 5</a:t>
            </a:r>
          </a:p>
          <a:p>
            <a:pPr algn="ctr" defTabSz="414338" eaLnBrk="1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34" charset="0"/>
              </a:rPr>
              <a:t>Forward coverage </a:t>
            </a:r>
          </a:p>
          <a:p>
            <a:pPr algn="ctr" defTabSz="414338" eaLnBrk="1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34" charset="0"/>
              </a:rPr>
              <a:t>Large bandwidth: DAQ + 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</a:rPr>
              <a:t>Trigger</a:t>
            </a:r>
          </a:p>
          <a:p>
            <a:pPr algn="ctr" defTabSz="414338" eaLnBrk="1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endParaRPr lang="en-GB" sz="1500" dirty="0" smtClean="0">
              <a:solidFill>
                <a:srgbClr val="000000"/>
              </a:solidFill>
            </a:endParaRPr>
          </a:p>
          <a:p>
            <a:pPr algn="ctr" defTabSz="414338" eaLnBrk="1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endParaRPr lang="en-GB" sz="15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 defTabSz="414338" eaLnBrk="1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endParaRPr lang="en-GB" sz="15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036638" y="6081713"/>
            <a:ext cx="2463800" cy="314325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l" defTabSz="4143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300" b="0" dirty="0">
                <a:solidFill>
                  <a:srgbClr val="000000"/>
                </a:solidFill>
                <a:latin typeface="Arial" pitchFamily="34" charset="0"/>
              </a:rPr>
              <a:t>J.Phys.G34:2307-2455,2007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GB" sz="1600" b="0" dirty="0">
                <a:solidFill>
                  <a:srgbClr val="000000"/>
                </a:solidFill>
                <a:latin typeface="Arial" pitchFamily="34" charset="0"/>
              </a:rPr>
              <a:t>   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011863" y="5995988"/>
            <a:ext cx="569912" cy="31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algn="l" defTabSz="828675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 b="0">
                <a:solidFill>
                  <a:srgbClr val="000000"/>
                </a:solidFill>
                <a:latin typeface="Arial" pitchFamily="34" charset="0"/>
              </a:rPr>
              <a:t>       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54025" y="5807075"/>
            <a:ext cx="3390900" cy="314325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algn="l" defTabSz="4143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600" b="0" dirty="0">
                <a:solidFill>
                  <a:srgbClr val="000000"/>
                </a:solidFill>
                <a:latin typeface="Arial" pitchFamily="34" charset="0"/>
              </a:rPr>
              <a:t>Very well suited for HI environment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99" name="Freeform 23"/>
          <p:cNvSpPr>
            <a:spLocks/>
          </p:cNvSpPr>
          <p:nvPr/>
        </p:nvSpPr>
        <p:spPr bwMode="auto">
          <a:xfrm rot="5400000">
            <a:off x="4337860" y="2511141"/>
            <a:ext cx="1196975" cy="1884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571"/>
              </a:cxn>
              <a:cxn ang="0">
                <a:pos x="5000" y="10000"/>
              </a:cxn>
              <a:cxn ang="0">
                <a:pos x="10000" y="8571"/>
              </a:cxn>
              <a:cxn ang="0">
                <a:pos x="10000" y="0"/>
              </a:cxn>
              <a:cxn ang="0">
                <a:pos x="5000" y="14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0" y="8571"/>
                </a:lnTo>
                <a:cubicBezTo>
                  <a:pt x="0" y="9360"/>
                  <a:pt x="2238" y="10000"/>
                  <a:pt x="5000" y="10000"/>
                </a:cubicBezTo>
                <a:cubicBezTo>
                  <a:pt x="7761" y="10000"/>
                  <a:pt x="10000" y="9360"/>
                  <a:pt x="10000" y="8571"/>
                </a:cubicBezTo>
                <a:lnTo>
                  <a:pt x="10000" y="0"/>
                </a:lnTo>
                <a:cubicBezTo>
                  <a:pt x="10000" y="788"/>
                  <a:pt x="7761" y="1428"/>
                  <a:pt x="5000" y="1428"/>
                </a:cubicBezTo>
                <a:cubicBezTo>
                  <a:pt x="2238" y="1428"/>
                  <a:pt x="0" y="788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rgbClr val="00CC99">
                  <a:alpha val="2182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>
            <a:off x="5422787" y="4325510"/>
            <a:ext cx="3649649" cy="253249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CB61F-C00B-4560-ABDC-6CCC6C226D1B}" type="slidenum">
              <a:rPr lang="en-US"/>
              <a:pPr/>
              <a:t>14</a:t>
            </a:fld>
            <a:endParaRPr lang="en-US"/>
          </a:p>
        </p:txBody>
      </p:sp>
      <p:sp>
        <p:nvSpPr>
          <p:cNvPr id="613380" name="Freeform 4"/>
          <p:cNvSpPr>
            <a:spLocks/>
          </p:cNvSpPr>
          <p:nvPr/>
        </p:nvSpPr>
        <p:spPr bwMode="auto">
          <a:xfrm>
            <a:off x="4177523" y="3047717"/>
            <a:ext cx="1076325" cy="369888"/>
          </a:xfrm>
          <a:custGeom>
            <a:avLst/>
            <a:gdLst/>
            <a:ahLst/>
            <a:cxnLst>
              <a:cxn ang="0">
                <a:pos x="0" y="10000"/>
              </a:cxn>
              <a:cxn ang="0">
                <a:pos x="7943" y="10000"/>
              </a:cxn>
              <a:cxn ang="0">
                <a:pos x="10000" y="0"/>
              </a:cxn>
            </a:cxnLst>
            <a:rect l="0" t="0" r="r" b="b"/>
            <a:pathLst>
              <a:path w="10000" h="10000">
                <a:moveTo>
                  <a:pt x="0" y="10000"/>
                </a:moveTo>
                <a:lnTo>
                  <a:pt x="7943" y="10000"/>
                </a:lnTo>
                <a:lnTo>
                  <a:pt x="10000" y="0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81" name="Freeform 5"/>
          <p:cNvSpPr>
            <a:spLocks/>
          </p:cNvSpPr>
          <p:nvPr/>
        </p:nvSpPr>
        <p:spPr bwMode="auto">
          <a:xfrm rot="10800000" flipV="1">
            <a:off x="5026835" y="3433479"/>
            <a:ext cx="1031875" cy="228600"/>
          </a:xfrm>
          <a:custGeom>
            <a:avLst/>
            <a:gdLst/>
            <a:ahLst/>
            <a:cxnLst>
              <a:cxn ang="0">
                <a:pos x="0" y="10000"/>
              </a:cxn>
              <a:cxn ang="0">
                <a:pos x="7943" y="10000"/>
              </a:cxn>
              <a:cxn ang="0">
                <a:pos x="10000" y="0"/>
              </a:cxn>
            </a:cxnLst>
            <a:rect l="0" t="0" r="r" b="b"/>
            <a:pathLst>
              <a:path w="10000" h="10000">
                <a:moveTo>
                  <a:pt x="0" y="10000"/>
                </a:moveTo>
                <a:lnTo>
                  <a:pt x="7943" y="10000"/>
                </a:lnTo>
                <a:lnTo>
                  <a:pt x="10000" y="0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82" name="Text Box 6"/>
          <p:cNvSpPr txBox="1">
            <a:spLocks noChangeArrowheads="1"/>
          </p:cNvSpPr>
          <p:nvPr/>
        </p:nvSpPr>
        <p:spPr bwMode="auto">
          <a:xfrm>
            <a:off x="4125135" y="3184242"/>
            <a:ext cx="285335" cy="1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400"/>
              </a:lnSpc>
              <a:tabLst>
                <a:tab pos="0" algn="l"/>
              </a:tabLst>
            </a:pPr>
            <a:r>
              <a:rPr lang="en-US" dirty="0" err="1">
                <a:latin typeface="Arial" pitchFamily="34" charset="0"/>
              </a:rPr>
              <a:t>q,g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13383" name="Line 7"/>
          <p:cNvSpPr>
            <a:spLocks noChangeShapeType="1"/>
          </p:cNvSpPr>
          <p:nvPr/>
        </p:nvSpPr>
        <p:spPr bwMode="auto">
          <a:xfrm rot="10800000" flipH="1">
            <a:off x="5230035" y="2409542"/>
            <a:ext cx="23813" cy="557213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84" name="Line 8"/>
          <p:cNvSpPr>
            <a:spLocks noChangeShapeType="1"/>
          </p:cNvSpPr>
          <p:nvPr/>
        </p:nvSpPr>
        <p:spPr bwMode="auto">
          <a:xfrm rot="10800000" flipH="1">
            <a:off x="5353860" y="2077754"/>
            <a:ext cx="242888" cy="790575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85" name="Line 9"/>
          <p:cNvSpPr>
            <a:spLocks noChangeShapeType="1"/>
          </p:cNvSpPr>
          <p:nvPr/>
        </p:nvSpPr>
        <p:spPr bwMode="auto">
          <a:xfrm rot="10800000" flipH="1">
            <a:off x="5445935" y="2706404"/>
            <a:ext cx="212725" cy="269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86" name="Line 10"/>
          <p:cNvSpPr>
            <a:spLocks noChangeShapeType="1"/>
          </p:cNvSpPr>
          <p:nvPr/>
        </p:nvSpPr>
        <p:spPr bwMode="auto">
          <a:xfrm rot="10800000" flipH="1">
            <a:off x="5284010" y="2330167"/>
            <a:ext cx="111125" cy="603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87" name="Line 11"/>
          <p:cNvSpPr>
            <a:spLocks noChangeShapeType="1"/>
          </p:cNvSpPr>
          <p:nvPr/>
        </p:nvSpPr>
        <p:spPr bwMode="auto">
          <a:xfrm rot="10800000" flipH="1">
            <a:off x="5344335" y="1788829"/>
            <a:ext cx="665163" cy="1187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88" name="Text Box 12"/>
          <p:cNvSpPr txBox="1">
            <a:spLocks noChangeArrowheads="1"/>
          </p:cNvSpPr>
          <p:nvPr/>
        </p:nvSpPr>
        <p:spPr bwMode="auto">
          <a:xfrm>
            <a:off x="4498198" y="2369854"/>
            <a:ext cx="830356" cy="1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400"/>
              </a:lnSpc>
              <a:tabLst>
                <a:tab pos="0" algn="l"/>
              </a:tabLst>
            </a:pPr>
            <a:r>
              <a:rPr lang="en-US" b="1" dirty="0">
                <a:latin typeface="Arial" pitchFamily="34" charset="0"/>
              </a:rPr>
              <a:t>Hadrons</a:t>
            </a:r>
          </a:p>
        </p:txBody>
      </p:sp>
      <p:sp>
        <p:nvSpPr>
          <p:cNvPr id="613389" name="Line 13"/>
          <p:cNvSpPr>
            <a:spLocks noChangeShapeType="1"/>
          </p:cNvSpPr>
          <p:nvPr/>
        </p:nvSpPr>
        <p:spPr bwMode="auto">
          <a:xfrm>
            <a:off x="4380723" y="3276317"/>
            <a:ext cx="152400" cy="127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90" name="Line 14"/>
          <p:cNvSpPr>
            <a:spLocks noChangeShapeType="1"/>
          </p:cNvSpPr>
          <p:nvPr/>
        </p:nvSpPr>
        <p:spPr bwMode="auto">
          <a:xfrm flipH="1">
            <a:off x="5691998" y="3719229"/>
            <a:ext cx="152400" cy="127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91" name="Freeform 15"/>
          <p:cNvSpPr>
            <a:spLocks/>
          </p:cNvSpPr>
          <p:nvPr/>
        </p:nvSpPr>
        <p:spPr bwMode="auto">
          <a:xfrm rot="5400000">
            <a:off x="4456923" y="2387316"/>
            <a:ext cx="1203325" cy="2152650"/>
          </a:xfrm>
          <a:custGeom>
            <a:avLst/>
            <a:gdLst/>
            <a:ahLst/>
            <a:cxnLst>
              <a:cxn ang="0">
                <a:pos x="5000" y="0"/>
              </a:cxn>
              <a:cxn ang="0">
                <a:pos x="0" y="1250"/>
              </a:cxn>
              <a:cxn ang="0">
                <a:pos x="0" y="8750"/>
              </a:cxn>
              <a:cxn ang="0">
                <a:pos x="5000" y="10000"/>
              </a:cxn>
              <a:cxn ang="0">
                <a:pos x="10000" y="8750"/>
              </a:cxn>
              <a:cxn ang="0">
                <a:pos x="10000" y="1250"/>
              </a:cxn>
              <a:cxn ang="0">
                <a:pos x="5000" y="0"/>
              </a:cxn>
              <a:cxn ang="0">
                <a:pos x="5000" y="0"/>
              </a:cxn>
            </a:cxnLst>
            <a:rect l="0" t="0" r="r" b="b"/>
            <a:pathLst>
              <a:path w="10000" h="10000">
                <a:moveTo>
                  <a:pt x="5000" y="0"/>
                </a:moveTo>
                <a:cubicBezTo>
                  <a:pt x="2238" y="0"/>
                  <a:pt x="0" y="559"/>
                  <a:pt x="0" y="1250"/>
                </a:cubicBezTo>
                <a:lnTo>
                  <a:pt x="0" y="8750"/>
                </a:lnTo>
                <a:cubicBezTo>
                  <a:pt x="0" y="9440"/>
                  <a:pt x="2238" y="10000"/>
                  <a:pt x="5000" y="10000"/>
                </a:cubicBezTo>
                <a:cubicBezTo>
                  <a:pt x="7761" y="10000"/>
                  <a:pt x="10000" y="9440"/>
                  <a:pt x="10000" y="8750"/>
                </a:cubicBezTo>
                <a:lnTo>
                  <a:pt x="10000" y="1250"/>
                </a:lnTo>
                <a:cubicBezTo>
                  <a:pt x="10000" y="559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92" name="Text Box 16"/>
          <p:cNvSpPr txBox="1">
            <a:spLocks noChangeArrowheads="1"/>
          </p:cNvSpPr>
          <p:nvPr/>
        </p:nvSpPr>
        <p:spPr bwMode="auto">
          <a:xfrm>
            <a:off x="5857098" y="1636429"/>
            <a:ext cx="368300" cy="1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1400"/>
              </a:lnSpc>
              <a:tabLst>
                <a:tab pos="0" algn="l"/>
                <a:tab pos="914400" algn="l"/>
              </a:tabLst>
            </a:pPr>
            <a:r>
              <a:rPr lang="en-US" b="1" dirty="0">
                <a:latin typeface="Arial" pitchFamily="34" charset="0"/>
              </a:rPr>
              <a:t>Jet</a:t>
            </a:r>
          </a:p>
        </p:txBody>
      </p:sp>
      <p:sp>
        <p:nvSpPr>
          <p:cNvPr id="613393" name="Freeform 17"/>
          <p:cNvSpPr>
            <a:spLocks/>
          </p:cNvSpPr>
          <p:nvPr/>
        </p:nvSpPr>
        <p:spPr bwMode="auto">
          <a:xfrm rot="3545275">
            <a:off x="5099860" y="3670016"/>
            <a:ext cx="144463" cy="182563"/>
          </a:xfrm>
          <a:custGeom>
            <a:avLst/>
            <a:gdLst/>
            <a:ahLst/>
            <a:cxnLst>
              <a:cxn ang="0">
                <a:pos x="0" y="465"/>
              </a:cxn>
              <a:cxn ang="0">
                <a:pos x="7339" y="465"/>
              </a:cxn>
              <a:cxn ang="0">
                <a:pos x="1467" y="5037"/>
              </a:cxn>
              <a:cxn ang="0">
                <a:pos x="9541" y="5037"/>
              </a:cxn>
              <a:cxn ang="0">
                <a:pos x="4403" y="9037"/>
              </a:cxn>
              <a:cxn ang="0">
                <a:pos x="8807" y="9037"/>
              </a:cxn>
            </a:cxnLst>
            <a:rect l="0" t="0" r="r" b="b"/>
            <a:pathLst>
              <a:path w="9568" h="9339">
                <a:moveTo>
                  <a:pt x="0" y="465"/>
                </a:moveTo>
                <a:cubicBezTo>
                  <a:pt x="3486" y="37"/>
                  <a:pt x="7064" y="-320"/>
                  <a:pt x="7339" y="465"/>
                </a:cubicBezTo>
                <a:cubicBezTo>
                  <a:pt x="7614" y="1251"/>
                  <a:pt x="1100" y="4251"/>
                  <a:pt x="1467" y="5037"/>
                </a:cubicBezTo>
                <a:cubicBezTo>
                  <a:pt x="1834" y="5822"/>
                  <a:pt x="9082" y="4394"/>
                  <a:pt x="9541" y="5037"/>
                </a:cubicBezTo>
                <a:cubicBezTo>
                  <a:pt x="10000" y="5680"/>
                  <a:pt x="4495" y="8394"/>
                  <a:pt x="4403" y="9037"/>
                </a:cubicBezTo>
                <a:cubicBezTo>
                  <a:pt x="4311" y="9680"/>
                  <a:pt x="8073" y="9108"/>
                  <a:pt x="8807" y="9037"/>
                </a:cubicBez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94" name="Freeform 18"/>
          <p:cNvSpPr>
            <a:spLocks/>
          </p:cNvSpPr>
          <p:nvPr/>
        </p:nvSpPr>
        <p:spPr bwMode="auto">
          <a:xfrm rot="3545275">
            <a:off x="4990323" y="3839879"/>
            <a:ext cx="144463" cy="182563"/>
          </a:xfrm>
          <a:custGeom>
            <a:avLst/>
            <a:gdLst/>
            <a:ahLst/>
            <a:cxnLst>
              <a:cxn ang="0">
                <a:pos x="0" y="465"/>
              </a:cxn>
              <a:cxn ang="0">
                <a:pos x="7339" y="465"/>
              </a:cxn>
              <a:cxn ang="0">
                <a:pos x="1467" y="5037"/>
              </a:cxn>
              <a:cxn ang="0">
                <a:pos x="9541" y="5037"/>
              </a:cxn>
              <a:cxn ang="0">
                <a:pos x="4403" y="9037"/>
              </a:cxn>
              <a:cxn ang="0">
                <a:pos x="8807" y="9037"/>
              </a:cxn>
            </a:cxnLst>
            <a:rect l="0" t="0" r="r" b="b"/>
            <a:pathLst>
              <a:path w="9568" h="9339">
                <a:moveTo>
                  <a:pt x="0" y="465"/>
                </a:moveTo>
                <a:cubicBezTo>
                  <a:pt x="3486" y="37"/>
                  <a:pt x="7064" y="-320"/>
                  <a:pt x="7339" y="465"/>
                </a:cubicBezTo>
                <a:cubicBezTo>
                  <a:pt x="7614" y="1251"/>
                  <a:pt x="1100" y="4251"/>
                  <a:pt x="1467" y="5037"/>
                </a:cubicBezTo>
                <a:cubicBezTo>
                  <a:pt x="1834" y="5822"/>
                  <a:pt x="9082" y="4394"/>
                  <a:pt x="9541" y="5037"/>
                </a:cubicBezTo>
                <a:cubicBezTo>
                  <a:pt x="10000" y="5680"/>
                  <a:pt x="4495" y="8394"/>
                  <a:pt x="4403" y="9037"/>
                </a:cubicBezTo>
                <a:cubicBezTo>
                  <a:pt x="4311" y="9680"/>
                  <a:pt x="8073" y="9108"/>
                  <a:pt x="8807" y="9037"/>
                </a:cubicBez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95" name="Freeform 19"/>
          <p:cNvSpPr>
            <a:spLocks/>
          </p:cNvSpPr>
          <p:nvPr/>
        </p:nvSpPr>
        <p:spPr bwMode="auto">
          <a:xfrm rot="3545275">
            <a:off x="4888723" y="4008154"/>
            <a:ext cx="144463" cy="182563"/>
          </a:xfrm>
          <a:custGeom>
            <a:avLst/>
            <a:gdLst/>
            <a:ahLst/>
            <a:cxnLst>
              <a:cxn ang="0">
                <a:pos x="0" y="465"/>
              </a:cxn>
              <a:cxn ang="0">
                <a:pos x="7339" y="465"/>
              </a:cxn>
              <a:cxn ang="0">
                <a:pos x="1467" y="5037"/>
              </a:cxn>
              <a:cxn ang="0">
                <a:pos x="9541" y="5037"/>
              </a:cxn>
              <a:cxn ang="0">
                <a:pos x="4403" y="9037"/>
              </a:cxn>
              <a:cxn ang="0">
                <a:pos x="8807" y="9037"/>
              </a:cxn>
            </a:cxnLst>
            <a:rect l="0" t="0" r="r" b="b"/>
            <a:pathLst>
              <a:path w="9568" h="9339">
                <a:moveTo>
                  <a:pt x="0" y="465"/>
                </a:moveTo>
                <a:cubicBezTo>
                  <a:pt x="3486" y="37"/>
                  <a:pt x="7064" y="-320"/>
                  <a:pt x="7339" y="465"/>
                </a:cubicBezTo>
                <a:cubicBezTo>
                  <a:pt x="7614" y="1251"/>
                  <a:pt x="1100" y="4251"/>
                  <a:pt x="1467" y="5037"/>
                </a:cubicBezTo>
                <a:cubicBezTo>
                  <a:pt x="1834" y="5822"/>
                  <a:pt x="9082" y="4394"/>
                  <a:pt x="9541" y="5037"/>
                </a:cubicBezTo>
                <a:cubicBezTo>
                  <a:pt x="10000" y="5680"/>
                  <a:pt x="4495" y="8394"/>
                  <a:pt x="4403" y="9037"/>
                </a:cubicBezTo>
                <a:cubicBezTo>
                  <a:pt x="4311" y="9680"/>
                  <a:pt x="8073" y="9108"/>
                  <a:pt x="8807" y="9037"/>
                </a:cubicBez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96" name="Freeform 20"/>
          <p:cNvSpPr>
            <a:spLocks/>
          </p:cNvSpPr>
          <p:nvPr/>
        </p:nvSpPr>
        <p:spPr bwMode="auto">
          <a:xfrm rot="3545275">
            <a:off x="4802998" y="4176429"/>
            <a:ext cx="144463" cy="182563"/>
          </a:xfrm>
          <a:custGeom>
            <a:avLst/>
            <a:gdLst/>
            <a:ahLst/>
            <a:cxnLst>
              <a:cxn ang="0">
                <a:pos x="0" y="465"/>
              </a:cxn>
              <a:cxn ang="0">
                <a:pos x="7339" y="465"/>
              </a:cxn>
              <a:cxn ang="0">
                <a:pos x="1467" y="5037"/>
              </a:cxn>
              <a:cxn ang="0">
                <a:pos x="9541" y="5037"/>
              </a:cxn>
              <a:cxn ang="0">
                <a:pos x="4403" y="9037"/>
              </a:cxn>
              <a:cxn ang="0">
                <a:pos x="8807" y="9037"/>
              </a:cxn>
            </a:cxnLst>
            <a:rect l="0" t="0" r="r" b="b"/>
            <a:pathLst>
              <a:path w="9568" h="9339">
                <a:moveTo>
                  <a:pt x="0" y="465"/>
                </a:moveTo>
                <a:cubicBezTo>
                  <a:pt x="3486" y="37"/>
                  <a:pt x="7064" y="-320"/>
                  <a:pt x="7339" y="465"/>
                </a:cubicBezTo>
                <a:cubicBezTo>
                  <a:pt x="7614" y="1251"/>
                  <a:pt x="1100" y="4251"/>
                  <a:pt x="1467" y="5037"/>
                </a:cubicBezTo>
                <a:cubicBezTo>
                  <a:pt x="1834" y="5822"/>
                  <a:pt x="9082" y="4394"/>
                  <a:pt x="9541" y="5037"/>
                </a:cubicBezTo>
                <a:cubicBezTo>
                  <a:pt x="10000" y="5680"/>
                  <a:pt x="4495" y="8394"/>
                  <a:pt x="4403" y="9037"/>
                </a:cubicBezTo>
                <a:cubicBezTo>
                  <a:pt x="4311" y="9680"/>
                  <a:pt x="8073" y="9108"/>
                  <a:pt x="8807" y="9037"/>
                </a:cubicBez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97" name="Text Box 21"/>
          <p:cNvSpPr txBox="1">
            <a:spLocks noChangeArrowheads="1"/>
          </p:cNvSpPr>
          <p:nvPr/>
        </p:nvSpPr>
        <p:spPr bwMode="auto">
          <a:xfrm>
            <a:off x="5247498" y="3084229"/>
            <a:ext cx="285335" cy="1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400"/>
              </a:lnSpc>
              <a:tabLst>
                <a:tab pos="0" algn="l"/>
              </a:tabLst>
            </a:pPr>
            <a:r>
              <a:rPr lang="en-US" dirty="0" err="1">
                <a:latin typeface="Arial" pitchFamily="34" charset="0"/>
              </a:rPr>
              <a:t>q,g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13398" name="Text Box 22"/>
          <p:cNvSpPr txBox="1">
            <a:spLocks noChangeArrowheads="1"/>
          </p:cNvSpPr>
          <p:nvPr/>
        </p:nvSpPr>
        <p:spPr bwMode="auto">
          <a:xfrm>
            <a:off x="5880910" y="3641442"/>
            <a:ext cx="285335" cy="1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400"/>
              </a:lnSpc>
              <a:tabLst>
                <a:tab pos="0" algn="l"/>
              </a:tabLst>
            </a:pPr>
            <a:r>
              <a:rPr lang="en-US" dirty="0" err="1">
                <a:latin typeface="Arial" pitchFamily="34" charset="0"/>
              </a:rPr>
              <a:t>q,g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13400" name="Text Box 24"/>
          <p:cNvSpPr txBox="1">
            <a:spLocks noChangeArrowheads="1"/>
          </p:cNvSpPr>
          <p:nvPr/>
        </p:nvSpPr>
        <p:spPr bwMode="auto">
          <a:xfrm>
            <a:off x="4561698" y="4379629"/>
            <a:ext cx="705321" cy="1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400"/>
              </a:lnSpc>
              <a:tabLst>
                <a:tab pos="0" algn="l"/>
              </a:tabLst>
            </a:pPr>
            <a:r>
              <a:rPr lang="en-US" b="1" dirty="0">
                <a:latin typeface="Arial" pitchFamily="34" charset="0"/>
              </a:rPr>
              <a:t>Photon</a:t>
            </a:r>
          </a:p>
        </p:txBody>
      </p:sp>
      <p:sp>
        <p:nvSpPr>
          <p:cNvPr id="613401" name="Line 25"/>
          <p:cNvSpPr>
            <a:spLocks noChangeShapeType="1"/>
          </p:cNvSpPr>
          <p:nvPr/>
        </p:nvSpPr>
        <p:spPr bwMode="auto">
          <a:xfrm flipV="1">
            <a:off x="6039660" y="1865029"/>
            <a:ext cx="10668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402" name="Text Box 26"/>
          <p:cNvSpPr txBox="1">
            <a:spLocks noChangeArrowheads="1"/>
          </p:cNvSpPr>
          <p:nvPr/>
        </p:nvSpPr>
        <p:spPr bwMode="auto">
          <a:xfrm>
            <a:off x="7206513" y="1636429"/>
            <a:ext cx="1981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1900"/>
              </a:lnSpc>
              <a:tabLst>
                <a:tab pos="0" algn="l"/>
                <a:tab pos="914400" algn="l"/>
              </a:tabLst>
            </a:pPr>
            <a:r>
              <a:rPr lang="en-US" sz="1400" b="1" dirty="0"/>
              <a:t>3) Jet axis </a:t>
            </a:r>
            <a:r>
              <a:rPr lang="en-US" sz="1400" b="1" dirty="0">
                <a:solidFill>
                  <a:schemeClr val="tx1"/>
                </a:solidFill>
              </a:rPr>
              <a:t>provides </a:t>
            </a:r>
            <a:r>
              <a:rPr lang="en-US" sz="1400" b="1" dirty="0" err="1">
                <a:solidFill>
                  <a:schemeClr val="tx1"/>
                </a:solidFill>
              </a:rPr>
              <a:t>parton</a:t>
            </a:r>
            <a:r>
              <a:rPr lang="en-US" sz="1400" b="1" dirty="0">
                <a:solidFill>
                  <a:schemeClr val="tx1"/>
                </a:solidFill>
              </a:rPr>
              <a:t> direction</a:t>
            </a:r>
          </a:p>
        </p:txBody>
      </p:sp>
      <p:sp>
        <p:nvSpPr>
          <p:cNvPr id="613403" name="Text Box 27"/>
          <p:cNvSpPr txBox="1">
            <a:spLocks noChangeArrowheads="1"/>
          </p:cNvSpPr>
          <p:nvPr/>
        </p:nvSpPr>
        <p:spPr bwMode="auto">
          <a:xfrm>
            <a:off x="2610660" y="4684429"/>
            <a:ext cx="2057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1900"/>
              </a:lnSpc>
              <a:tabLst>
                <a:tab pos="0" algn="l"/>
                <a:tab pos="914400" algn="l"/>
              </a:tabLst>
            </a:pPr>
            <a:r>
              <a:rPr lang="en-US" sz="1400" b="1" dirty="0"/>
              <a:t>2) Photon energy </a:t>
            </a:r>
            <a:r>
              <a:rPr lang="en-US" sz="1400" b="1" dirty="0">
                <a:solidFill>
                  <a:schemeClr val="tx1"/>
                </a:solidFill>
              </a:rPr>
              <a:t>tags </a:t>
            </a:r>
            <a:r>
              <a:rPr lang="en-US" sz="1400" b="1" dirty="0" err="1">
                <a:solidFill>
                  <a:schemeClr val="tx1"/>
                </a:solidFill>
              </a:rPr>
              <a:t>parton</a:t>
            </a:r>
            <a:r>
              <a:rPr lang="en-US" sz="1400" b="1" dirty="0">
                <a:solidFill>
                  <a:schemeClr val="tx1"/>
                </a:solidFill>
              </a:rPr>
              <a:t> energy E</a:t>
            </a:r>
            <a:r>
              <a:rPr lang="en-US" sz="1400" b="1" baseline="-25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13404" name="Line 28"/>
          <p:cNvSpPr>
            <a:spLocks noChangeShapeType="1"/>
          </p:cNvSpPr>
          <p:nvPr/>
        </p:nvSpPr>
        <p:spPr bwMode="auto">
          <a:xfrm flipH="1">
            <a:off x="3829860" y="4455829"/>
            <a:ext cx="6858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405" name="Text Box 29"/>
          <p:cNvSpPr txBox="1">
            <a:spLocks noChangeArrowheads="1"/>
          </p:cNvSpPr>
          <p:nvPr/>
        </p:nvSpPr>
        <p:spPr bwMode="auto">
          <a:xfrm>
            <a:off x="6673113" y="2855629"/>
            <a:ext cx="2438400" cy="77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1900"/>
              </a:lnSpc>
              <a:tabLst>
                <a:tab pos="0" algn="l"/>
                <a:tab pos="914400" algn="l"/>
              </a:tabLst>
            </a:pPr>
            <a:r>
              <a:rPr lang="en-US" sz="1400" b="1" dirty="0"/>
              <a:t>4) Charged </a:t>
            </a:r>
            <a:r>
              <a:rPr lang="en-US" sz="1400" b="1" dirty="0" err="1"/>
              <a:t>hadron</a:t>
            </a:r>
            <a:r>
              <a:rPr lang="en-US" sz="1400" b="1" dirty="0"/>
              <a:t> tracks </a:t>
            </a:r>
            <a:r>
              <a:rPr lang="en-US" sz="1400" b="1" dirty="0">
                <a:solidFill>
                  <a:schemeClr val="tx1"/>
                </a:solidFill>
              </a:rPr>
              <a:t>used to calculate </a:t>
            </a:r>
          </a:p>
          <a:p>
            <a:pPr>
              <a:lnSpc>
                <a:spcPts val="1900"/>
              </a:lnSpc>
              <a:tabLst>
                <a:tab pos="0" algn="l"/>
                <a:tab pos="914400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z = </a:t>
            </a:r>
            <a:r>
              <a:rPr lang="en-US" sz="1400" b="1" dirty="0" err="1">
                <a:solidFill>
                  <a:schemeClr val="tx1"/>
                </a:solidFill>
              </a:rPr>
              <a:t>p</a:t>
            </a:r>
            <a:r>
              <a:rPr lang="en-US" sz="1400" b="1" baseline="-25000" dirty="0" err="1">
                <a:solidFill>
                  <a:schemeClr val="tx1"/>
                </a:solidFill>
              </a:rPr>
              <a:t>T</a:t>
            </a:r>
            <a:r>
              <a:rPr lang="en-US" sz="1400" b="1" baseline="-25000" dirty="0">
                <a:solidFill>
                  <a:schemeClr val="tx1"/>
                </a:solidFill>
              </a:rPr>
              <a:t>(track)</a:t>
            </a:r>
            <a:r>
              <a:rPr lang="en-US" sz="1400" b="1" dirty="0">
                <a:solidFill>
                  <a:schemeClr val="tx1"/>
                </a:solidFill>
              </a:rPr>
              <a:t>/E</a:t>
            </a:r>
            <a:r>
              <a:rPr lang="en-US" sz="1400" b="1" baseline="-25000" dirty="0">
                <a:solidFill>
                  <a:schemeClr val="tx1"/>
                </a:solidFill>
              </a:rPr>
              <a:t>T</a:t>
            </a:r>
            <a:r>
              <a:rPr lang="en-US" sz="1400" b="1" baseline="30000" dirty="0">
                <a:solidFill>
                  <a:schemeClr val="tx1"/>
                </a:solidFill>
                <a:latin typeface="Symbol" pitchFamily="18" charset="2"/>
              </a:rPr>
              <a:t>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13406" name="Line 30"/>
          <p:cNvSpPr>
            <a:spLocks noChangeShapeType="1"/>
          </p:cNvSpPr>
          <p:nvPr/>
        </p:nvSpPr>
        <p:spPr bwMode="auto">
          <a:xfrm>
            <a:off x="5734860" y="2703229"/>
            <a:ext cx="9144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407" name="Text Box 31"/>
          <p:cNvSpPr txBox="1">
            <a:spLocks noChangeArrowheads="1"/>
          </p:cNvSpPr>
          <p:nvPr/>
        </p:nvSpPr>
        <p:spPr bwMode="auto">
          <a:xfrm>
            <a:off x="1391460" y="2855629"/>
            <a:ext cx="2209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1900"/>
              </a:lnSpc>
              <a:tabLst>
                <a:tab pos="0" algn="l"/>
                <a:tab pos="914400" algn="l"/>
              </a:tabLst>
            </a:pPr>
            <a:r>
              <a:rPr lang="en-US" sz="1400" b="1" dirty="0"/>
              <a:t>1) Multiplicity, &lt;</a:t>
            </a:r>
            <a:r>
              <a:rPr lang="en-US" sz="1400" b="1" dirty="0" err="1"/>
              <a:t>p</a:t>
            </a:r>
            <a:r>
              <a:rPr lang="en-US" sz="1400" b="1" baseline="-25000" dirty="0" err="1"/>
              <a:t>T</a:t>
            </a:r>
            <a:r>
              <a:rPr lang="en-US" sz="1400" b="1" dirty="0"/>
              <a:t>&gt; and flow measurements </a:t>
            </a:r>
            <a:r>
              <a:rPr lang="en-US" sz="1400" b="1" dirty="0">
                <a:solidFill>
                  <a:schemeClr val="tx1"/>
                </a:solidFill>
              </a:rPr>
              <a:t>characterize density, path length</a:t>
            </a:r>
          </a:p>
        </p:txBody>
      </p:sp>
      <p:sp>
        <p:nvSpPr>
          <p:cNvPr id="613408" name="Line 32"/>
          <p:cNvSpPr>
            <a:spLocks noChangeShapeType="1"/>
          </p:cNvSpPr>
          <p:nvPr/>
        </p:nvSpPr>
        <p:spPr bwMode="auto">
          <a:xfrm flipH="1">
            <a:off x="2991660" y="3008029"/>
            <a:ext cx="14478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409" name="Rectangle 33"/>
          <p:cNvSpPr>
            <a:spLocks noGrp="1" noChangeArrowheads="1"/>
          </p:cNvSpPr>
          <p:nvPr>
            <p:ph type="title"/>
          </p:nvPr>
        </p:nvSpPr>
        <p:spPr>
          <a:xfrm>
            <a:off x="2333671" y="169863"/>
            <a:ext cx="6477000" cy="573087"/>
          </a:xfrm>
        </p:spPr>
        <p:txBody>
          <a:bodyPr/>
          <a:lstStyle/>
          <a:p>
            <a:r>
              <a:rPr lang="en-US" dirty="0"/>
              <a:t>Measuring </a:t>
            </a:r>
            <a:r>
              <a:rPr lang="en-US" dirty="0">
                <a:latin typeface="Symbol" pitchFamily="18" charset="2"/>
              </a:rPr>
              <a:t></a:t>
            </a:r>
            <a:r>
              <a:rPr lang="en-US" dirty="0"/>
              <a:t>-Jet Correlations</a:t>
            </a:r>
          </a:p>
        </p:txBody>
      </p:sp>
      <p:pic>
        <p:nvPicPr>
          <p:cNvPr id="34" name="Picture 27"/>
          <p:cNvPicPr>
            <a:picLocks noChangeAspect="1" noChangeArrowheads="1"/>
          </p:cNvPicPr>
          <p:nvPr/>
        </p:nvPicPr>
        <p:blipFill>
          <a:blip r:embed="rId3"/>
          <a:srcRect t="10101" r="870"/>
          <a:stretch>
            <a:fillRect/>
          </a:stretch>
        </p:blipFill>
        <p:spPr bwMode="auto">
          <a:xfrm>
            <a:off x="349844" y="795125"/>
            <a:ext cx="3065061" cy="1884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5" name="Group 3"/>
          <p:cNvGrpSpPr>
            <a:grpSpLocks noChangeAspect="1"/>
          </p:cNvGrpSpPr>
          <p:nvPr/>
        </p:nvGrpSpPr>
        <p:grpSpPr bwMode="auto">
          <a:xfrm>
            <a:off x="5403775" y="4357319"/>
            <a:ext cx="3666315" cy="2484783"/>
            <a:chOff x="1368" y="661"/>
            <a:chExt cx="4649" cy="3151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8" y="684"/>
              <a:ext cx="4609" cy="28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1530" y="661"/>
              <a:ext cx="576" cy="432"/>
            </a:xfrm>
            <a:prstGeom prst="roundRect">
              <a:avLst>
                <a:gd name="adj" fmla="val 231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auto">
            <a:xfrm>
              <a:off x="5350" y="3132"/>
              <a:ext cx="576" cy="432"/>
            </a:xfrm>
            <a:prstGeom prst="roundRect">
              <a:avLst>
                <a:gd name="adj" fmla="val 231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368" y="813"/>
              <a:ext cx="627" cy="2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 defTabSz="414338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400" b="1" dirty="0" err="1">
                  <a:solidFill>
                    <a:srgbClr val="000000"/>
                  </a:solidFill>
                  <a:cs typeface="Tahoma" pitchFamily="34" charset="0"/>
                </a:rPr>
                <a:t>dN</a:t>
              </a:r>
              <a:r>
                <a:rPr lang="en-GB" sz="1400" b="1" dirty="0">
                  <a:solidFill>
                    <a:srgbClr val="000000"/>
                  </a:solidFill>
                  <a:cs typeface="Tahoma" pitchFamily="34" charset="0"/>
                </a:rPr>
                <a:t>/</a:t>
              </a:r>
              <a:r>
                <a:rPr lang="en-GB" sz="1400" b="1" dirty="0" err="1">
                  <a:solidFill>
                    <a:srgbClr val="000000"/>
                  </a:solidFill>
                  <a:cs typeface="Tahoma" pitchFamily="34" charset="0"/>
                </a:rPr>
                <a:t>d</a:t>
              </a:r>
              <a:r>
                <a:rPr lang="en-GB" sz="1400" b="1" dirty="0" err="1">
                  <a:solidFill>
                    <a:srgbClr val="000000"/>
                  </a:solidFill>
                  <a:cs typeface="Arial" pitchFamily="34" charset="0"/>
                </a:rPr>
                <a:t>ξ</a:t>
              </a:r>
              <a:endParaRPr lang="en-GB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3093" y="3491"/>
              <a:ext cx="1180" cy="3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 defTabSz="414338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lang="en-GB" sz="1200" b="1" dirty="0">
                  <a:solidFill>
                    <a:srgbClr val="000000"/>
                  </a:solidFill>
                  <a:cs typeface="Arial" pitchFamily="34" charset="0"/>
                </a:rPr>
                <a:t>ξ=log(</a:t>
              </a:r>
              <a:r>
                <a:rPr lang="en-GB" sz="1200" b="1" dirty="0">
                  <a:solidFill>
                    <a:srgbClr val="FF00FF"/>
                  </a:solidFill>
                  <a:cs typeface="Arial" pitchFamily="34" charset="0"/>
                </a:rPr>
                <a:t>E</a:t>
              </a:r>
              <a:r>
                <a:rPr lang="en-GB" sz="1200" b="1" baseline="-33000" dirty="0">
                  <a:solidFill>
                    <a:srgbClr val="FF00FF"/>
                  </a:solidFill>
                  <a:cs typeface="Arial" pitchFamily="34" charset="0"/>
                </a:rPr>
                <a:t>T</a:t>
              </a:r>
              <a:r>
                <a:rPr lang="en-GB" sz="1200" b="1" dirty="0">
                  <a:solidFill>
                    <a:srgbClr val="000000"/>
                  </a:solidFill>
                  <a:cs typeface="Arial" pitchFamily="34" charset="0"/>
                </a:rPr>
                <a:t>/</a:t>
              </a:r>
              <a:r>
                <a:rPr lang="en-GB" sz="1200" b="1" dirty="0" err="1">
                  <a:solidFill>
                    <a:srgbClr val="000000"/>
                  </a:solidFill>
                  <a:cs typeface="Arial" pitchFamily="34" charset="0"/>
                </a:rPr>
                <a:t>p</a:t>
              </a:r>
              <a:r>
                <a:rPr lang="en-GB" sz="1200" b="1" baseline="-33000" dirty="0" err="1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en-GB" sz="1200" b="1" dirty="0">
                  <a:solidFill>
                    <a:srgbClr val="000000"/>
                  </a:solidFill>
                  <a:cs typeface="Arial" pitchFamily="34" charset="0"/>
                </a:rPr>
                <a:t>)‏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848" y="1713"/>
              <a:ext cx="934" cy="3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 defTabSz="414338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lang="en-GB" sz="1300">
                  <a:solidFill>
                    <a:srgbClr val="000000"/>
                  </a:solidFill>
                  <a:cs typeface="Tahoma" pitchFamily="34" charset="0"/>
                </a:rPr>
                <a:t>Adapted from </a:t>
              </a:r>
              <a:br>
                <a:rPr lang="en-GB" sz="1300">
                  <a:solidFill>
                    <a:srgbClr val="000000"/>
                  </a:solidFill>
                  <a:cs typeface="Tahoma" pitchFamily="34" charset="0"/>
                </a:rPr>
              </a:br>
              <a:r>
                <a:rPr lang="en-GB" sz="1300">
                  <a:solidFill>
                    <a:srgbClr val="000000"/>
                  </a:solidFill>
                  <a:cs typeface="Tahoma" pitchFamily="34" charset="0"/>
                </a:rPr>
                <a:t>hep-ph/0506218</a:t>
              </a:r>
            </a:p>
          </p:txBody>
        </p:sp>
      </p:grpSp>
      <p:pic>
        <p:nvPicPr>
          <p:cNvPr id="30054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34392"/>
            <a:ext cx="2507513" cy="202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2568272" y="6090698"/>
            <a:ext cx="2723823" cy="584775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Collisional</a:t>
            </a:r>
            <a:r>
              <a:rPr lang="en-US" dirty="0" smtClean="0"/>
              <a:t>/non-</a:t>
            </a:r>
            <a:r>
              <a:rPr lang="en-US" dirty="0" err="1" smtClean="0"/>
              <a:t>perturbative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vs. </a:t>
            </a:r>
            <a:r>
              <a:rPr lang="en-US" dirty="0" err="1" smtClean="0"/>
              <a:t>radiative</a:t>
            </a:r>
            <a:r>
              <a:rPr lang="en-US" dirty="0" smtClean="0"/>
              <a:t> E loss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3005442" idx="3"/>
          </p:cNvCxnSpPr>
          <p:nvPr/>
        </p:nvCxnSpPr>
        <p:spPr bwMode="auto">
          <a:xfrm>
            <a:off x="2507513" y="5846196"/>
            <a:ext cx="2851666" cy="13915"/>
          </a:xfrm>
          <a:prstGeom prst="straightConnector1">
            <a:avLst/>
          </a:prstGeom>
          <a:solidFill>
            <a:srgbClr val="FFFF99">
              <a:alpha val="50000"/>
            </a:srgbClr>
          </a:solidFill>
          <a:ln w="31750" cap="flat" cmpd="sng" algn="ctr">
            <a:solidFill>
              <a:srgbClr val="FFFF99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898499" y="5096790"/>
            <a:ext cx="105509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Lokhtin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64537" y="6170212"/>
            <a:ext cx="1938351" cy="244682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Radiation outside jet cone</a:t>
            </a:r>
            <a:endParaRPr lang="en-US" sz="11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038227" y="4390445"/>
            <a:ext cx="1843774" cy="244682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Radiation inside jet cone</a:t>
            </a:r>
            <a:endParaRPr lang="en-US" sz="1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4C7B-1FD5-4314-A775-5A867C12A1D5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6600" y="1450975"/>
            <a:ext cx="2574925" cy="866775"/>
            <a:chOff x="511" y="1298"/>
            <a:chExt cx="1789" cy="602"/>
          </a:xfrm>
        </p:grpSpPr>
        <p:pic>
          <p:nvPicPr>
            <p:cNvPr id="47206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2" y="1298"/>
              <a:ext cx="648" cy="6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72069" name="Text Box 5"/>
            <p:cNvSpPr txBox="1">
              <a:spLocks noChangeArrowheads="1"/>
            </p:cNvSpPr>
            <p:nvPr/>
          </p:nvSpPr>
          <p:spPr bwMode="auto">
            <a:xfrm>
              <a:off x="511" y="1434"/>
              <a:ext cx="694" cy="2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2452" rIns="81639" bIns="42452">
              <a:spAutoFit/>
            </a:bodyPr>
            <a:lstStyle/>
            <a:p>
              <a:pPr defTabSz="414338" hangingPunct="0">
                <a:lnSpc>
                  <a:spcPct val="93000"/>
                </a:lnSpc>
                <a:spcBef>
                  <a:spcPts val="363"/>
                </a:spcBef>
                <a:spcAft>
                  <a:spcPts val="913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500" b="1">
                  <a:latin typeface="Arial" pitchFamily="34" charset="0"/>
                  <a:ea typeface="Luxi Sans" pitchFamily="16" charset="0"/>
                  <a:cs typeface="Luxi Sans" pitchFamily="16" charset="0"/>
                </a:rPr>
                <a:t>Compton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36600" y="2495550"/>
            <a:ext cx="2574925" cy="866775"/>
            <a:chOff x="511" y="2024"/>
            <a:chExt cx="1789" cy="602"/>
          </a:xfrm>
        </p:grpSpPr>
        <p:pic>
          <p:nvPicPr>
            <p:cNvPr id="47207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2" y="2024"/>
              <a:ext cx="648" cy="6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72072" name="Text Box 8"/>
            <p:cNvSpPr txBox="1">
              <a:spLocks noChangeArrowheads="1"/>
            </p:cNvSpPr>
            <p:nvPr/>
          </p:nvSpPr>
          <p:spPr bwMode="auto">
            <a:xfrm>
              <a:off x="511" y="2251"/>
              <a:ext cx="877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2452" rIns="81639" bIns="42452">
              <a:spAutoFit/>
            </a:bodyPr>
            <a:lstStyle/>
            <a:p>
              <a:pPr defTabSz="414338" hangingPunct="0">
                <a:lnSpc>
                  <a:spcPct val="93000"/>
                </a:lnSpc>
                <a:spcBef>
                  <a:spcPts val="363"/>
                </a:spcBef>
                <a:spcAft>
                  <a:spcPts val="913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500" b="1">
                  <a:latin typeface="Arial" pitchFamily="34" charset="0"/>
                  <a:ea typeface="Luxi Sans" pitchFamily="16" charset="0"/>
                  <a:cs typeface="Luxi Sans" pitchFamily="16" charset="0"/>
                </a:rPr>
                <a:t>Annihilation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967288" y="1447800"/>
            <a:ext cx="3449637" cy="2092325"/>
            <a:chOff x="3450" y="1296"/>
            <a:chExt cx="2395" cy="1453"/>
          </a:xfrm>
        </p:grpSpPr>
        <p:pic>
          <p:nvPicPr>
            <p:cNvPr id="472074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43" y="1993"/>
              <a:ext cx="1302" cy="7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72075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56" y="1296"/>
              <a:ext cx="789" cy="6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72076" name="Text Box 12"/>
            <p:cNvSpPr txBox="1">
              <a:spLocks noChangeArrowheads="1"/>
            </p:cNvSpPr>
            <p:nvPr/>
          </p:nvSpPr>
          <p:spPr bwMode="auto">
            <a:xfrm>
              <a:off x="3450" y="1440"/>
              <a:ext cx="1118" cy="2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74055" tIns="38508" rIns="74055" bIns="38508">
              <a:spAutoFit/>
            </a:bodyPr>
            <a:lstStyle/>
            <a:p>
              <a:pPr defTabSz="414338" hangingPunct="0">
                <a:lnSpc>
                  <a:spcPct val="93000"/>
                </a:lnSpc>
                <a:spcBef>
                  <a:spcPts val="363"/>
                </a:spcBef>
                <a:spcAft>
                  <a:spcPts val="913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lang="en-GB" sz="1500" b="1">
                  <a:latin typeface="Arial" pitchFamily="34" charset="0"/>
                  <a:ea typeface="Luxi Sans" pitchFamily="16" charset="0"/>
                  <a:cs typeface="Luxi Sans" pitchFamily="16" charset="0"/>
                </a:rPr>
                <a:t>Bremsstrahlung</a:t>
              </a:r>
            </a:p>
          </p:txBody>
        </p:sp>
        <p:sp>
          <p:nvSpPr>
            <p:cNvPr id="472077" name="Text Box 13"/>
            <p:cNvSpPr txBox="1">
              <a:spLocks noChangeArrowheads="1"/>
            </p:cNvSpPr>
            <p:nvPr/>
          </p:nvSpPr>
          <p:spPr bwMode="auto">
            <a:xfrm>
              <a:off x="3451" y="2257"/>
              <a:ext cx="1022" cy="2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74055" tIns="38508" rIns="74055" bIns="38508">
              <a:spAutoFit/>
            </a:bodyPr>
            <a:lstStyle/>
            <a:p>
              <a:pPr defTabSz="414338" hangingPunct="0">
                <a:lnSpc>
                  <a:spcPct val="93000"/>
                </a:lnSpc>
                <a:spcBef>
                  <a:spcPts val="363"/>
                </a:spcBef>
                <a:spcAft>
                  <a:spcPts val="913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lang="en-GB" sz="1500" b="1">
                  <a:latin typeface="Arial" pitchFamily="34" charset="0"/>
                  <a:ea typeface="Luxi Sans" pitchFamily="16" charset="0"/>
                  <a:cs typeface="Luxi Sans" pitchFamily="16" charset="0"/>
                </a:rPr>
                <a:t>Fragmentation</a:t>
              </a:r>
            </a:p>
          </p:txBody>
        </p:sp>
      </p:grpSp>
      <p:sp>
        <p:nvSpPr>
          <p:cNvPr id="47207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Photon Energy Tag</a:t>
            </a:r>
          </a:p>
        </p:txBody>
      </p:sp>
      <p:sp>
        <p:nvSpPr>
          <p:cNvPr id="472080" name="Text Box 16"/>
          <p:cNvSpPr txBox="1">
            <a:spLocks noChangeArrowheads="1"/>
          </p:cNvSpPr>
          <p:nvPr/>
        </p:nvSpPr>
        <p:spPr bwMode="auto">
          <a:xfrm>
            <a:off x="304800" y="4048530"/>
            <a:ext cx="6096000" cy="1888722"/>
          </a:xfrm>
          <a:prstGeom prst="rect">
            <a:avLst/>
          </a:prstGeom>
          <a:solidFill>
            <a:srgbClr val="FFCC00"/>
          </a:solidFill>
          <a:ln w="9525">
            <a:solidFill>
              <a:srgbClr val="25257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ts val="26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b="1" dirty="0">
                <a:solidFill>
                  <a:srgbClr val="101CBB"/>
                </a:solidFill>
              </a:rPr>
              <a:t> </a:t>
            </a:r>
            <a:r>
              <a:rPr lang="en-US" sz="1800" dirty="0"/>
              <a:t>Use photon to tag </a:t>
            </a:r>
            <a:r>
              <a:rPr lang="en-US" sz="1800" dirty="0" err="1"/>
              <a:t>parton</a:t>
            </a:r>
            <a:r>
              <a:rPr lang="en-US" sz="1800" dirty="0"/>
              <a:t> </a:t>
            </a:r>
            <a:r>
              <a:rPr lang="en-US" sz="1800" dirty="0" smtClean="0"/>
              <a:t>energy</a:t>
            </a:r>
            <a:endParaRPr lang="en-US" sz="1800" dirty="0"/>
          </a:p>
          <a:p>
            <a:pPr algn="ctr">
              <a:lnSpc>
                <a:spcPts val="26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/>
              <a:t> Goal: Best correlation of photon and </a:t>
            </a:r>
            <a:r>
              <a:rPr lang="en-US" sz="1800" dirty="0" err="1"/>
              <a:t>parton</a:t>
            </a:r>
            <a:r>
              <a:rPr lang="en-US" sz="1800" dirty="0"/>
              <a:t> </a:t>
            </a:r>
            <a:r>
              <a:rPr lang="en-US" sz="1800" dirty="0" smtClean="0"/>
              <a:t>energy</a:t>
            </a:r>
            <a:endParaRPr lang="en-US" sz="1800" dirty="0"/>
          </a:p>
          <a:p>
            <a:pPr algn="ctr">
              <a:lnSpc>
                <a:spcPts val="26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/>
              <a:t> Ideal: Use leading order </a:t>
            </a:r>
            <a:r>
              <a:rPr lang="en-US" sz="1800" dirty="0" smtClean="0"/>
              <a:t>photons</a:t>
            </a:r>
            <a:endParaRPr lang="en-US" sz="1800" dirty="0"/>
          </a:p>
          <a:p>
            <a:pPr algn="ctr">
              <a:lnSpc>
                <a:spcPts val="26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/>
              <a:t> In practice: </a:t>
            </a:r>
            <a:r>
              <a:rPr lang="en-US" sz="1800" b="1" dirty="0"/>
              <a:t>Isolated</a:t>
            </a:r>
            <a:r>
              <a:rPr lang="en-US" sz="1800" dirty="0"/>
              <a:t> photons to select events with</a:t>
            </a:r>
          </a:p>
          <a:p>
            <a:pPr algn="ctr">
              <a:lnSpc>
                <a:spcPts val="26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/>
              <a:t>good correlation of photon and </a:t>
            </a:r>
            <a:r>
              <a:rPr lang="en-US" sz="1800" dirty="0" err="1"/>
              <a:t>parton</a:t>
            </a:r>
            <a:r>
              <a:rPr lang="en-US" sz="1800" dirty="0"/>
              <a:t> energy</a:t>
            </a:r>
          </a:p>
        </p:txBody>
      </p:sp>
      <p:sp>
        <p:nvSpPr>
          <p:cNvPr id="472081" name="Freeform 17"/>
          <p:cNvSpPr>
            <a:spLocks/>
          </p:cNvSpPr>
          <p:nvPr/>
        </p:nvSpPr>
        <p:spPr bwMode="auto">
          <a:xfrm>
            <a:off x="7239000" y="3657600"/>
            <a:ext cx="106363" cy="1066800"/>
          </a:xfrm>
          <a:custGeom>
            <a:avLst/>
            <a:gdLst/>
            <a:ahLst/>
            <a:cxnLst>
              <a:cxn ang="0">
                <a:pos x="0" y="1433"/>
              </a:cxn>
              <a:cxn ang="0">
                <a:pos x="212" y="547"/>
              </a:cxn>
              <a:cxn ang="0">
                <a:pos x="451" y="0"/>
              </a:cxn>
            </a:cxnLst>
            <a:rect l="0" t="0" r="r" b="b"/>
            <a:pathLst>
              <a:path w="451" h="1433">
                <a:moveTo>
                  <a:pt x="0" y="1433"/>
                </a:moveTo>
                <a:cubicBezTo>
                  <a:pt x="35" y="1285"/>
                  <a:pt x="137" y="786"/>
                  <a:pt x="212" y="547"/>
                </a:cubicBezTo>
                <a:cubicBezTo>
                  <a:pt x="323" y="315"/>
                  <a:pt x="401" y="114"/>
                  <a:pt x="451" y="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2082" name="Text Box 18"/>
          <p:cNvSpPr txBox="1">
            <a:spLocks/>
          </p:cNvSpPr>
          <p:nvPr/>
        </p:nvSpPr>
        <p:spPr bwMode="auto">
          <a:xfrm>
            <a:off x="6553200" y="4724400"/>
            <a:ext cx="2438400" cy="1742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Background photons usually associated with jets</a:t>
            </a:r>
          </a:p>
          <a:p>
            <a:endParaRPr lang="en-US" dirty="0"/>
          </a:p>
          <a:p>
            <a:r>
              <a:rPr lang="en-US" dirty="0"/>
              <a:t>Remove using isolation cuts in data analysis </a:t>
            </a:r>
            <a:r>
              <a:rPr lang="en-US" b="1" dirty="0"/>
              <a:t>and </a:t>
            </a:r>
            <a:r>
              <a:rPr lang="en-US" dirty="0"/>
              <a:t>calculations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RHIC Calorimeters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F30609F-3A1C-417C-81BE-2E15DDE6664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738" y="4898004"/>
            <a:ext cx="7772400" cy="1852654"/>
          </a:xfrm>
        </p:spPr>
        <p:txBody>
          <a:bodyPr/>
          <a:lstStyle/>
          <a:p>
            <a:r>
              <a:rPr lang="en-US" dirty="0" smtClean="0"/>
              <a:t>Similar to LHC calorimeters</a:t>
            </a:r>
          </a:p>
          <a:p>
            <a:pPr lvl="1"/>
            <a:r>
              <a:rPr lang="en-US" dirty="0" smtClean="0"/>
              <a:t>large coverage</a:t>
            </a:r>
          </a:p>
          <a:p>
            <a:pPr lvl="1"/>
            <a:r>
              <a:rPr lang="en-US" dirty="0" smtClean="0"/>
              <a:t>high resolution in Shower Max for neutral </a:t>
            </a:r>
            <a:r>
              <a:rPr lang="en-US" dirty="0" err="1" smtClean="0"/>
              <a:t>hadron</a:t>
            </a:r>
            <a:r>
              <a:rPr lang="en-US" dirty="0" smtClean="0"/>
              <a:t> rejection</a:t>
            </a:r>
          </a:p>
          <a:p>
            <a:pPr lvl="1"/>
            <a:r>
              <a:rPr lang="en-US" dirty="0" smtClean="0"/>
              <a:t>lower resolution in Towers for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measurement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BNL </a:t>
            </a:r>
            <a:r>
              <a:rPr lang="en-US" dirty="0" err="1" smtClean="0"/>
              <a:t>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1153" descr="STAR_layers_complete"/>
          <p:cNvPicPr>
            <a:picLocks noChangeAspect="1" noChangeArrowheads="1"/>
          </p:cNvPicPr>
          <p:nvPr/>
        </p:nvPicPr>
        <p:blipFill>
          <a:blip r:embed="rId2"/>
          <a:srcRect l="25352" r="25352"/>
          <a:stretch>
            <a:fillRect/>
          </a:stretch>
        </p:blipFill>
        <p:spPr bwMode="auto">
          <a:xfrm>
            <a:off x="666585" y="1021762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58102"/>
            <a:ext cx="36576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Calorimeter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69876" y="862664"/>
            <a:ext cx="4080122" cy="3319722"/>
            <a:chOff x="178" y="1244"/>
            <a:chExt cx="3175" cy="2583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" y="1244"/>
              <a:ext cx="3175" cy="2583"/>
            </a:xfrm>
            <a:prstGeom prst="rect">
              <a:avLst/>
            </a:prstGeom>
            <a:noFill/>
          </p:spPr>
        </p:pic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315" y="2120"/>
              <a:ext cx="1419" cy="824"/>
              <a:chOff x="315" y="2120"/>
              <a:chExt cx="1419" cy="824"/>
            </a:xfrm>
          </p:grpSpPr>
          <p:sp>
            <p:nvSpPr>
              <p:cNvPr id="10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584" y="2674"/>
                <a:ext cx="91" cy="270"/>
              </a:xfrm>
              <a:prstGeom prst="rect">
                <a:avLst/>
              </a:prstGeom>
              <a:noFill/>
              <a:ln w="3672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hangingPunct="0">
                  <a:lnSpc>
                    <a:spcPct val="102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>
                    <a:solidFill>
                      <a:srgbClr val="6B0094"/>
                    </a:solidFill>
                    <a:latin typeface="Symbol" pitchFamily="18" charset="2"/>
                  </a:rPr>
                  <a:t></a:t>
                </a:r>
              </a:p>
            </p:txBody>
          </p:sp>
          <p:sp>
            <p:nvSpPr>
              <p:cNvPr id="11" name="Freeform 8"/>
              <p:cNvSpPr>
                <a:spLocks noChangeAspect="1" noChangeArrowheads="1"/>
              </p:cNvSpPr>
              <p:nvPr/>
            </p:nvSpPr>
            <p:spPr bwMode="auto">
              <a:xfrm>
                <a:off x="315" y="2415"/>
                <a:ext cx="1419" cy="310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6257" y="668"/>
                  </a:cxn>
                  <a:cxn ang="0">
                    <a:pos x="0" y="1364"/>
                  </a:cxn>
                </a:cxnLst>
                <a:rect l="0" t="0" r="r" b="b"/>
                <a:pathLst>
                  <a:path w="6258" h="1365">
                    <a:moveTo>
                      <a:pt x="111" y="0"/>
                    </a:moveTo>
                    <a:lnTo>
                      <a:pt x="6257" y="668"/>
                    </a:lnTo>
                    <a:lnTo>
                      <a:pt x="0" y="1364"/>
                    </a:lnTo>
                  </a:path>
                </a:pathLst>
              </a:custGeom>
              <a:noFill/>
              <a:ln w="36720">
                <a:solidFill>
                  <a:srgbClr val="6B009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590" y="2120"/>
                <a:ext cx="91" cy="270"/>
              </a:xfrm>
              <a:prstGeom prst="rect">
                <a:avLst/>
              </a:prstGeom>
              <a:noFill/>
              <a:ln w="3672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hangingPunct="0">
                  <a:lnSpc>
                    <a:spcPct val="102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>
                    <a:solidFill>
                      <a:srgbClr val="6B0094"/>
                    </a:solidFill>
                    <a:latin typeface="Symbol" pitchFamily="18" charset="2"/>
                  </a:rPr>
                  <a:t></a:t>
                </a:r>
              </a:p>
            </p:txBody>
          </p:sp>
          <p:sp>
            <p:nvSpPr>
              <p:cNvPr id="13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1537" y="2557"/>
                <a:ext cx="194" cy="271"/>
              </a:xfrm>
              <a:prstGeom prst="rect">
                <a:avLst/>
              </a:prstGeom>
              <a:noFill/>
              <a:ln w="3672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hangingPunct="0">
                  <a:lnSpc>
                    <a:spcPct val="102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>
                    <a:solidFill>
                      <a:srgbClr val="6B0094"/>
                    </a:solidFill>
                    <a:latin typeface="Symbol" pitchFamily="18" charset="2"/>
                  </a:rPr>
                  <a:t>p</a:t>
                </a:r>
                <a:r>
                  <a:rPr lang="en-GB" baseline="33000">
                    <a:solidFill>
                      <a:srgbClr val="6B0094"/>
                    </a:solidFill>
                    <a:latin typeface="Symbol" pitchFamily="18" charset="2"/>
                  </a:rPr>
                  <a:t>0</a:t>
                </a:r>
              </a:p>
            </p:txBody>
          </p:sp>
        </p:grpSp>
      </p:grp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22638" y="4357320"/>
            <a:ext cx="8714628" cy="2162749"/>
          </a:xfrm>
        </p:spPr>
        <p:txBody>
          <a:bodyPr/>
          <a:lstStyle/>
          <a:p>
            <a:r>
              <a:rPr lang="en-US" dirty="0" smtClean="0"/>
              <a:t>Two calorimeters:  </a:t>
            </a:r>
            <a:r>
              <a:rPr lang="en-US" dirty="0" err="1" smtClean="0"/>
              <a:t>PbSc</a:t>
            </a:r>
            <a:r>
              <a:rPr lang="en-US" dirty="0" smtClean="0"/>
              <a:t> (sampling); </a:t>
            </a:r>
            <a:r>
              <a:rPr lang="en-US" dirty="0" err="1" smtClean="0"/>
              <a:t>PbGl</a:t>
            </a:r>
            <a:r>
              <a:rPr lang="en-US" dirty="0" smtClean="0"/>
              <a:t> (homogenous)</a:t>
            </a:r>
          </a:p>
          <a:p>
            <a:r>
              <a:rPr lang="en-US" dirty="0" smtClean="0"/>
              <a:t>Spatial resolution:  </a:t>
            </a:r>
            <a:r>
              <a:rPr lang="en-US" dirty="0" err="1" smtClean="0">
                <a:latin typeface="Symbol" pitchFamily="18" charset="2"/>
              </a:rPr>
              <a:t>Dh</a:t>
            </a:r>
            <a:r>
              <a:rPr lang="en-US" dirty="0" err="1" smtClean="0"/>
              <a:t>x</a:t>
            </a:r>
            <a:r>
              <a:rPr lang="en-US" dirty="0" err="1" smtClean="0">
                <a:latin typeface="Symbol" pitchFamily="18" charset="2"/>
              </a:rPr>
              <a:t>Dj</a:t>
            </a:r>
            <a:r>
              <a:rPr lang="en-US" dirty="0" smtClean="0"/>
              <a:t> = 0.01x0.01</a:t>
            </a:r>
          </a:p>
          <a:p>
            <a:r>
              <a:rPr lang="en-US" dirty="0" smtClean="0"/>
              <a:t>Energy resolution: 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(E)/E = [1-2]% </a:t>
            </a:r>
            <a:r>
              <a:rPr lang="en-US" dirty="0" smtClean="0">
                <a:sym typeface="Symbol"/>
              </a:rPr>
              <a:t> </a:t>
            </a:r>
            <a:r>
              <a:rPr lang="en-US" dirty="0" smtClean="0"/>
              <a:t>[6-8]%/√E</a:t>
            </a:r>
          </a:p>
          <a:p>
            <a:r>
              <a:rPr lang="en-US" dirty="0" smtClean="0"/>
              <a:t>Virtually complete background rejection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&lt; 25 </a:t>
            </a:r>
            <a:r>
              <a:rPr lang="en-US" dirty="0" err="1" smtClean="0"/>
              <a:t>GeV</a:t>
            </a:r>
            <a:r>
              <a:rPr lang="en-US" dirty="0" smtClean="0"/>
              <a:t> through reconstruction of neutral hadrons</a:t>
            </a:r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5676" y="881173"/>
            <a:ext cx="2128106" cy="1567115"/>
          </a:xfrm>
          <a:prstGeom prst="rect">
            <a:avLst/>
          </a:prstGeom>
          <a:noFill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2301" y="2385376"/>
            <a:ext cx="2437176" cy="17858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Isolation Cut in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738" y="4190359"/>
            <a:ext cx="7772400" cy="1804947"/>
          </a:xfrm>
        </p:spPr>
        <p:txBody>
          <a:bodyPr/>
          <a:lstStyle/>
          <a:p>
            <a:r>
              <a:rPr lang="en-US" dirty="0" smtClean="0"/>
              <a:t>Why does isolation cut only suppresses background by factor 5 at 10 </a:t>
            </a:r>
            <a:r>
              <a:rPr lang="en-US" dirty="0" err="1" smtClean="0"/>
              <a:t>GeV</a:t>
            </a:r>
            <a:r>
              <a:rPr lang="en-US" dirty="0" smtClean="0"/>
              <a:t>?</a:t>
            </a:r>
          </a:p>
          <a:p>
            <a:r>
              <a:rPr lang="en-US" dirty="0" smtClean="0"/>
              <a:t>Small acceptance?---Small effect.</a:t>
            </a:r>
          </a:p>
          <a:p>
            <a:r>
              <a:rPr lang="en-US" dirty="0" smtClean="0"/>
              <a:t>More likely due to underlying event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12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910" y="989191"/>
            <a:ext cx="4241772" cy="284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12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967" y="997765"/>
            <a:ext cx="4158202" cy="2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011680" y="3116911"/>
            <a:ext cx="148309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fraction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19993" y="3490622"/>
            <a:ext cx="38183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04013" y="1184744"/>
            <a:ext cx="306045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Uncorrected for cluster merging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942" y="2227691"/>
            <a:ext cx="153118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bckgrd</a:t>
            </a:r>
            <a:r>
              <a:rPr lang="en-US" dirty="0" smtClean="0"/>
              <a:t> fraction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45426" y="1709530"/>
            <a:ext cx="70884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 </a:t>
            </a:r>
            <a:r>
              <a:rPr lang="en-US" dirty="0" err="1" smtClean="0"/>
              <a:t>iso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87649" y="1575683"/>
            <a:ext cx="82266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w/o </a:t>
            </a:r>
            <a:r>
              <a:rPr lang="en-US" dirty="0" err="1" smtClean="0"/>
              <a:t>iso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399"/>
            <a:ext cx="7772400" cy="1254981"/>
          </a:xfrm>
        </p:spPr>
        <p:txBody>
          <a:bodyPr/>
          <a:lstStyle/>
          <a:p>
            <a:r>
              <a:rPr lang="en-US" dirty="0" smtClean="0"/>
              <a:t>What I will do in this talk</a:t>
            </a:r>
            <a:br>
              <a:rPr lang="en-US" dirty="0" smtClean="0"/>
            </a:br>
            <a:r>
              <a:rPr lang="en-US" dirty="0" smtClean="0"/>
              <a:t>- a disclaimer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466" y="2399420"/>
            <a:ext cx="5635500" cy="1584132"/>
          </a:xfrm>
        </p:spPr>
        <p:txBody>
          <a:bodyPr/>
          <a:lstStyle/>
          <a:p>
            <a:r>
              <a:rPr lang="en-US" dirty="0" smtClean="0"/>
              <a:t>I’ll talk little about RHIC physics</a:t>
            </a:r>
          </a:p>
          <a:p>
            <a:r>
              <a:rPr lang="en-US" dirty="0" smtClean="0"/>
              <a:t>I’ll talk some about LHC physics</a:t>
            </a:r>
          </a:p>
          <a:p>
            <a:r>
              <a:rPr lang="en-US" dirty="0" smtClean="0"/>
              <a:t>I’ll talk much about LHC calorimeters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Higgs:  driving the design of LHC </a:t>
            </a:r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2247900" y="1190728"/>
            <a:ext cx="4628240" cy="3457472"/>
            <a:chOff x="2247900" y="1114528"/>
            <a:chExt cx="4628240" cy="3457472"/>
          </a:xfrm>
        </p:grpSpPr>
        <p:grpSp>
          <p:nvGrpSpPr>
            <p:cNvPr id="7" name="Group 26"/>
            <p:cNvGrpSpPr>
              <a:grpSpLocks noChangeAspect="1"/>
            </p:cNvGrpSpPr>
            <p:nvPr/>
          </p:nvGrpSpPr>
          <p:grpSpPr>
            <a:xfrm>
              <a:off x="2247900" y="1114528"/>
              <a:ext cx="4628240" cy="3457472"/>
              <a:chOff x="0" y="458949"/>
              <a:chExt cx="8534400" cy="5865651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0" y="609600"/>
                <a:ext cx="8534400" cy="5715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Times New Roman" pitchFamily="18" charset="0"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495300" y="609600"/>
                <a:ext cx="571500" cy="56769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Times New Roman" pitchFamily="18" charset="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pic>
            <p:nvPicPr>
              <p:cNvPr id="20" name="Picture 19" descr="Picture3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5348" y="581381"/>
                <a:ext cx="7480952" cy="5695238"/>
              </a:xfrm>
              <a:prstGeom prst="rect">
                <a:avLst/>
              </a:prstGeom>
            </p:spPr>
          </p:pic>
          <p:pic>
            <p:nvPicPr>
              <p:cNvPr id="21" name="Picture 20" descr="Picture1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609600"/>
                <a:ext cx="579120" cy="5686425"/>
              </a:xfrm>
              <a:prstGeom prst="rect">
                <a:avLst/>
              </a:prstGeom>
            </p:spPr>
          </p:pic>
          <p:pic>
            <p:nvPicPr>
              <p:cNvPr id="24" name="Picture 23" descr="Picture4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261" y="5512334"/>
                <a:ext cx="353539" cy="316966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 rot="16200000">
                <a:off x="-298786" y="1312558"/>
                <a:ext cx="2158407" cy="451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Arbitrary scale</a:t>
                </a:r>
                <a:endParaRPr lang="en-US" sz="1100" b="1" dirty="0"/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3848100" y="1409700"/>
              <a:ext cx="645801" cy="24217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1714500"/>
              <a:ext cx="707245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H→</a:t>
              </a:r>
              <a:r>
                <a:rPr lang="en-US" b="1" dirty="0" smtClean="0">
                  <a:sym typeface="Symbol"/>
                </a:rPr>
                <a:t></a:t>
              </a:r>
              <a:endParaRPr lang="en-US" b="1" dirty="0"/>
            </a:p>
          </p:txBody>
        </p:sp>
      </p:grp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47700" y="4914900"/>
            <a:ext cx="7962900" cy="1352550"/>
          </a:xfrm>
        </p:spPr>
        <p:txBody>
          <a:bodyPr/>
          <a:lstStyle/>
          <a:p>
            <a:r>
              <a:rPr lang="en-US" dirty="0" smtClean="0"/>
              <a:t>Higgs capabilities depend on</a:t>
            </a:r>
          </a:p>
          <a:p>
            <a:pPr lvl="1"/>
            <a:r>
              <a:rPr lang="en-US" dirty="0" smtClean="0"/>
              <a:t>Rejection (ATLAS:  lateral, longitudinal segmentation)</a:t>
            </a:r>
          </a:p>
          <a:p>
            <a:pPr lvl="1"/>
            <a:r>
              <a:rPr lang="en-US" dirty="0" smtClean="0"/>
              <a:t>E Resolution (CMS:  crystal)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and Other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10100"/>
            <a:ext cx="8915400" cy="1447800"/>
          </a:xfrm>
        </p:spPr>
        <p:txBody>
          <a:bodyPr/>
          <a:lstStyle/>
          <a:p>
            <a:r>
              <a:rPr lang="en-US" dirty="0" smtClean="0"/>
              <a:t>ALICE:  1000 scientists, 1000 HI</a:t>
            </a:r>
          </a:p>
          <a:p>
            <a:r>
              <a:rPr lang="en-US" dirty="0" smtClean="0"/>
              <a:t>ATLAS:  2500 scientists, ~35+ HI (11 inst.), photon experts</a:t>
            </a:r>
          </a:p>
          <a:p>
            <a:r>
              <a:rPr lang="en-US" dirty="0" smtClean="0"/>
              <a:t>CMS:     2600 scientists, ~100 HI (25 inst.)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02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575" y="876300"/>
            <a:ext cx="68008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 bwMode="auto">
          <a:xfrm rot="10800000">
            <a:off x="5219700" y="2095500"/>
            <a:ext cx="3238500" cy="1714500"/>
          </a:xfrm>
          <a:prstGeom prst="straightConnector1">
            <a:avLst/>
          </a:prstGeom>
          <a:solidFill>
            <a:srgbClr val="FFFF99">
              <a:alpha val="50000"/>
            </a:srgbClr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933412" y="3848100"/>
            <a:ext cx="121058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From 2010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721957" name="Rectangle 37"/>
          <p:cNvSpPr>
            <a:spLocks noGrp="1" noChangeArrowheads="1"/>
          </p:cNvSpPr>
          <p:nvPr>
            <p:ph type="title"/>
          </p:nvPr>
        </p:nvSpPr>
        <p:spPr>
          <a:xfrm>
            <a:off x="819150" y="152400"/>
            <a:ext cx="7334250" cy="6540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Photon Detectors at LHC</a:t>
            </a:r>
          </a:p>
        </p:txBody>
      </p:sp>
      <p:graphicFrame>
        <p:nvGraphicFramePr>
          <p:cNvPr id="722323" name="Group 403"/>
          <p:cNvGraphicFramePr>
            <a:graphicFrameLocks noGrp="1"/>
          </p:cNvGraphicFramePr>
          <p:nvPr>
            <p:ph idx="1"/>
          </p:nvPr>
        </p:nvGraphicFramePr>
        <p:xfrm>
          <a:off x="34925" y="1484313"/>
          <a:ext cx="9074150" cy="3648012"/>
        </p:xfrm>
        <a:graphic>
          <a:graphicData uri="http://schemas.openxmlformats.org/drawingml/2006/table">
            <a:tbl>
              <a:tblPr/>
              <a:tblGrid>
                <a:gridCol w="1081088"/>
                <a:gridCol w="1169987"/>
                <a:gridCol w="1206500"/>
                <a:gridCol w="1079500"/>
                <a:gridCol w="1223963"/>
                <a:gridCol w="1152525"/>
                <a:gridCol w="1054100"/>
                <a:gridCol w="1106487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Exp.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ATLAS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CMS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ALICE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Name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LAr Barrel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LArEndCap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ECAL(EB)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ECAL(EE)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PHOS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EMCal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Barrel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Structure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Liquid Argon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PWO+APD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PWO+APD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Pb+APD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TPC+ITS+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TRD+TOF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Coverage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0&lt;|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h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|&lt;1.4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1.4&lt;|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h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|&lt;3.2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0&lt;|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h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|&lt;1.5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1.5&lt;|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h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|&lt;3.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0&lt;|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h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|&lt;0.12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0&lt;|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h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|&lt;0.7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(0&lt;|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h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|&lt;0.9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p)*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7% X/X</a:t>
                      </a:r>
                      <a:r>
                        <a:rPr kumimoji="0" 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Granularity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Dh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ymbol" pitchFamily="18" charset="2"/>
                        </a:rPr>
                        <a:t>Df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0.003x0.100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0.025x0.025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0.025x0.050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0.003x0.100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0.025x0.025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0.025x0.050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0.017x0.017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0.017x0.017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to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0.05x0.05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0.004x0.004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0.014x0.014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3.10</a:t>
                      </a:r>
                      <a:r>
                        <a:rPr kumimoji="0" lang="de-DE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-4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x 2.10</a:t>
                      </a:r>
                      <a:r>
                        <a:rPr kumimoji="0" lang="de-DE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-4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(resolution)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3000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Resolution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10%/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√E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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0.5%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10%/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√E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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0.5%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2.7%/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√E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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0.55%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5.7%/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√E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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 0.55%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3.3%/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√E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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 1.1%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7%/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√E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1.5%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2% low p</a:t>
                      </a:r>
                      <a:r>
                        <a:rPr kumimoji="0" lang="de-DE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 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5% high p</a:t>
                      </a:r>
                      <a:r>
                        <a:rPr kumimoji="0" lang="de-DE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</a:rPr>
                        <a:t>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93" name="Text Box 74"/>
          <p:cNvSpPr txBox="1">
            <a:spLocks noChangeArrowheads="1"/>
          </p:cNvSpPr>
          <p:nvPr/>
        </p:nvSpPr>
        <p:spPr bwMode="auto">
          <a:xfrm>
            <a:off x="231775" y="1166813"/>
            <a:ext cx="184150" cy="5191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de-DE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5295900"/>
            <a:ext cx="208743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 Marin, Hard Probes 2008</a:t>
            </a:r>
            <a:endParaRPr lang="en-US" sz="1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pic>
        <p:nvPicPr>
          <p:cNvPr id="3007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77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77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 bwMode="auto">
          <a:xfrm>
            <a:off x="5120640" y="906449"/>
            <a:ext cx="3864334" cy="578854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913" y="0"/>
            <a:ext cx="9144000" cy="6540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Identifying prompt </a:t>
            </a:r>
            <a:r>
              <a:rPr lang="en-US" dirty="0" smtClean="0">
                <a:latin typeface="Symbol" pitchFamily="18" charset="2"/>
              </a:rPr>
              <a:t>g </a:t>
            </a:r>
            <a:r>
              <a:rPr lang="en-US" dirty="0" smtClean="0"/>
              <a:t>in ALICE (PHOS)</a:t>
            </a:r>
            <a:endParaRPr lang="el-GR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422900"/>
            <a:ext cx="4976813" cy="4604177"/>
          </a:xfrm>
        </p:spPr>
        <p:txBody>
          <a:bodyPr/>
          <a:lstStyle/>
          <a:p>
            <a:r>
              <a:rPr lang="en-US" dirty="0" err="1" smtClean="0"/>
              <a:t>p+p</a:t>
            </a:r>
            <a:endParaRPr lang="en-US" dirty="0" smtClean="0"/>
          </a:p>
          <a:p>
            <a:pPr lvl="1"/>
            <a:r>
              <a:rPr lang="en-US" sz="1800" i="1" dirty="0" smtClean="0"/>
              <a:t>R</a:t>
            </a:r>
            <a:r>
              <a:rPr lang="en-US" sz="1800" dirty="0" smtClean="0"/>
              <a:t> = 0.3, </a:t>
            </a:r>
            <a:r>
              <a:rPr lang="en-US" sz="1800" dirty="0" err="1" smtClean="0">
                <a:latin typeface="Symbol" pitchFamily="18" charset="2"/>
              </a:rPr>
              <a:t>S</a:t>
            </a:r>
            <a:r>
              <a:rPr lang="en-US" sz="1800" i="1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&lt; 2 </a:t>
            </a:r>
            <a:r>
              <a:rPr lang="en-US" sz="1800" dirty="0" err="1" smtClean="0"/>
              <a:t>GeV</a:t>
            </a:r>
            <a:r>
              <a:rPr lang="en-US" sz="1800" dirty="0" smtClean="0"/>
              <a:t>/</a:t>
            </a:r>
            <a:r>
              <a:rPr lang="en-US" sz="1800" i="1" dirty="0" smtClean="0"/>
              <a:t>c</a:t>
            </a:r>
          </a:p>
          <a:p>
            <a:pPr lvl="1"/>
            <a:r>
              <a:rPr lang="en-US" sz="1800" dirty="0" smtClean="0"/>
              <a:t>Efficiency: 69%</a:t>
            </a:r>
          </a:p>
          <a:p>
            <a:pPr lvl="1"/>
            <a:r>
              <a:rPr lang="en-US" sz="1800" dirty="0" smtClean="0"/>
              <a:t>Background rejection: 1/170</a:t>
            </a:r>
          </a:p>
          <a:p>
            <a:pPr lvl="1"/>
            <a:r>
              <a:rPr lang="en-US" sz="1800" dirty="0" smtClean="0"/>
              <a:t>First year (10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3000 </a:t>
            </a:r>
            <a:r>
              <a:rPr lang="en-US" sz="1800" dirty="0" smtClean="0">
                <a:latin typeface="Symbol" pitchFamily="18" charset="2"/>
              </a:rPr>
              <a:t>g</a:t>
            </a:r>
            <a:r>
              <a:rPr lang="en-US" sz="1800" dirty="0" smtClean="0"/>
              <a:t> (</a:t>
            </a:r>
            <a:r>
              <a:rPr lang="en-US" sz="1800" i="1" dirty="0" err="1" smtClean="0"/>
              <a:t>E</a:t>
            </a:r>
            <a:r>
              <a:rPr lang="en-US" sz="1800" dirty="0" err="1" smtClean="0">
                <a:latin typeface="Symbol" pitchFamily="18" charset="2"/>
              </a:rPr>
              <a:t>g</a:t>
            </a:r>
            <a:r>
              <a:rPr lang="en-US" sz="1800" dirty="0" smtClean="0"/>
              <a:t> &gt; 20 </a:t>
            </a:r>
            <a:r>
              <a:rPr lang="en-US" sz="1800" dirty="0" err="1" smtClean="0"/>
              <a:t>GeV</a:t>
            </a:r>
            <a:r>
              <a:rPr lang="en-US" sz="1800" dirty="0" smtClean="0"/>
              <a:t>) </a:t>
            </a:r>
          </a:p>
          <a:p>
            <a:pPr lvl="2"/>
            <a:endParaRPr lang="en-US" sz="1800" dirty="0" smtClean="0"/>
          </a:p>
          <a:p>
            <a:r>
              <a:rPr lang="en-US" dirty="0" err="1" smtClean="0"/>
              <a:t>Pb+Pb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	</a:t>
            </a:r>
          </a:p>
          <a:p>
            <a:pPr lvl="1"/>
            <a:r>
              <a:rPr lang="en-US" sz="1800" i="1" dirty="0" smtClean="0"/>
              <a:t>R</a:t>
            </a:r>
            <a:r>
              <a:rPr lang="en-US" sz="1800" dirty="0" smtClean="0"/>
              <a:t> = 0.2, </a:t>
            </a:r>
            <a:r>
              <a:rPr lang="en-US" sz="1800" i="1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baseline="30000" dirty="0" err="1" smtClean="0"/>
              <a:t>thresh</a:t>
            </a:r>
            <a:r>
              <a:rPr lang="en-US" sz="1800" dirty="0" smtClean="0"/>
              <a:t> = 2 </a:t>
            </a:r>
            <a:r>
              <a:rPr lang="en-US" sz="1800" dirty="0" err="1" smtClean="0"/>
              <a:t>GeV</a:t>
            </a:r>
            <a:r>
              <a:rPr lang="en-US" sz="1800" dirty="0" smtClean="0"/>
              <a:t>/</a:t>
            </a:r>
            <a:r>
              <a:rPr lang="en-US" sz="1800" i="1" dirty="0" smtClean="0"/>
              <a:t>c</a:t>
            </a:r>
            <a:r>
              <a:rPr lang="en-US" sz="1800" dirty="0" smtClean="0"/>
              <a:t> 	</a:t>
            </a:r>
          </a:p>
          <a:p>
            <a:pPr lvl="1"/>
            <a:r>
              <a:rPr lang="en-US" sz="1800" dirty="0" smtClean="0"/>
              <a:t>Efficiency: 50%</a:t>
            </a:r>
          </a:p>
          <a:p>
            <a:pPr lvl="1"/>
            <a:r>
              <a:rPr lang="en-US" sz="1800" dirty="0" smtClean="0"/>
              <a:t>Background rejection: 1/14</a:t>
            </a:r>
          </a:p>
          <a:p>
            <a:pPr lvl="1"/>
            <a:r>
              <a:rPr lang="en-US" sz="1800" dirty="0" smtClean="0"/>
              <a:t>One month of running </a:t>
            </a:r>
          </a:p>
          <a:p>
            <a:pPr lvl="2"/>
            <a:r>
              <a:rPr lang="en-US" sz="1800" dirty="0" smtClean="0"/>
              <a:t>2000 </a:t>
            </a:r>
            <a:r>
              <a:rPr lang="en-US" sz="1800" dirty="0" smtClean="0">
                <a:latin typeface="Symbol" pitchFamily="18" charset="2"/>
              </a:rPr>
              <a:t>g</a:t>
            </a:r>
            <a:r>
              <a:rPr lang="en-US" sz="1800" dirty="0" smtClean="0"/>
              <a:t> (</a:t>
            </a:r>
            <a:r>
              <a:rPr lang="en-US" sz="1800" i="1" dirty="0" err="1" smtClean="0"/>
              <a:t>E</a:t>
            </a:r>
            <a:r>
              <a:rPr lang="en-US" sz="1800" baseline="-25000" dirty="0" err="1" smtClean="0">
                <a:latin typeface="Symbol" pitchFamily="18" charset="2"/>
              </a:rPr>
              <a:t>g</a:t>
            </a:r>
            <a:r>
              <a:rPr lang="en-US" sz="1800" dirty="0" smtClean="0"/>
              <a:t> &gt; 20 </a:t>
            </a:r>
            <a:r>
              <a:rPr lang="en-US" sz="1800" dirty="0" err="1" smtClean="0"/>
              <a:t>GeV</a:t>
            </a:r>
            <a:r>
              <a:rPr lang="en-US" sz="1800" dirty="0" smtClean="0"/>
              <a:t>)</a:t>
            </a:r>
          </a:p>
          <a:p>
            <a:pPr lvl="2">
              <a:buFont typeface="Wingdings" pitchFamily="2" charset="2"/>
              <a:buNone/>
            </a:pPr>
            <a:endParaRPr lang="en-US" sz="1800" dirty="0" smtClean="0"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70488" y="3498810"/>
            <a:ext cx="3824287" cy="3135312"/>
            <a:chOff x="3245" y="671"/>
            <a:chExt cx="2409" cy="1975"/>
          </a:xfrm>
        </p:grpSpPr>
        <p:pic>
          <p:nvPicPr>
            <p:cNvPr id="26633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739" r="5199"/>
            <a:stretch>
              <a:fillRect/>
            </a:stretch>
          </p:blipFill>
          <p:spPr bwMode="auto">
            <a:xfrm>
              <a:off x="3245" y="671"/>
              <a:ext cx="2409" cy="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Line 6"/>
            <p:cNvSpPr>
              <a:spLocks noChangeShapeType="1"/>
            </p:cNvSpPr>
            <p:nvPr/>
          </p:nvSpPr>
          <p:spPr bwMode="auto">
            <a:xfrm>
              <a:off x="3789" y="1507"/>
              <a:ext cx="0" cy="244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Text Box 7"/>
            <p:cNvSpPr txBox="1">
              <a:spLocks noChangeArrowheads="1"/>
            </p:cNvSpPr>
            <p:nvPr/>
          </p:nvSpPr>
          <p:spPr bwMode="auto">
            <a:xfrm>
              <a:off x="3761" y="1550"/>
              <a:ext cx="361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  <a:tabLst>
                  <a:tab pos="4572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1600">
                  <a:solidFill>
                    <a:srgbClr val="003300"/>
                  </a:solidFill>
                  <a:latin typeface="Times New Roman" pitchFamily="18" charset="0"/>
                </a:rPr>
                <a:t> 5</a:t>
              </a:r>
            </a:p>
          </p:txBody>
        </p:sp>
        <p:sp>
          <p:nvSpPr>
            <p:cNvPr id="26636" name="Text Box 8"/>
            <p:cNvSpPr txBox="1">
              <a:spLocks noChangeArrowheads="1"/>
            </p:cNvSpPr>
            <p:nvPr/>
          </p:nvSpPr>
          <p:spPr bwMode="auto">
            <a:xfrm>
              <a:off x="4287" y="1458"/>
              <a:ext cx="645" cy="1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0">
                  <a:solidFill>
                    <a:srgbClr val="292929"/>
                  </a:solidFill>
                  <a:latin typeface="Times New Roman" pitchFamily="18" charset="0"/>
                </a:rPr>
                <a:t>signal</a:t>
              </a:r>
            </a:p>
          </p:txBody>
        </p:sp>
        <p:sp>
          <p:nvSpPr>
            <p:cNvPr id="26637" name="Oval 9"/>
            <p:cNvSpPr>
              <a:spLocks noChangeArrowheads="1"/>
            </p:cNvSpPr>
            <p:nvPr/>
          </p:nvSpPr>
          <p:spPr bwMode="auto">
            <a:xfrm>
              <a:off x="3646" y="1620"/>
              <a:ext cx="49" cy="42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10"/>
            <p:cNvSpPr>
              <a:spLocks noChangeArrowheads="1"/>
            </p:cNvSpPr>
            <p:nvPr/>
          </p:nvSpPr>
          <p:spPr bwMode="auto">
            <a:xfrm>
              <a:off x="4343" y="1194"/>
              <a:ext cx="48" cy="42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11"/>
            <p:cNvSpPr>
              <a:spLocks noChangeArrowheads="1"/>
            </p:cNvSpPr>
            <p:nvPr/>
          </p:nvSpPr>
          <p:spPr bwMode="auto">
            <a:xfrm>
              <a:off x="3765" y="1762"/>
              <a:ext cx="49" cy="42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12"/>
            <p:cNvSpPr>
              <a:spLocks noChangeArrowheads="1"/>
            </p:cNvSpPr>
            <p:nvPr/>
          </p:nvSpPr>
          <p:spPr bwMode="auto">
            <a:xfrm>
              <a:off x="3887" y="2064"/>
              <a:ext cx="49" cy="42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13"/>
            <p:cNvSpPr>
              <a:spLocks noChangeArrowheads="1"/>
            </p:cNvSpPr>
            <p:nvPr/>
          </p:nvSpPr>
          <p:spPr bwMode="auto">
            <a:xfrm>
              <a:off x="4006" y="2302"/>
              <a:ext cx="48" cy="42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14"/>
            <p:cNvSpPr>
              <a:spLocks noChangeArrowheads="1"/>
            </p:cNvSpPr>
            <p:nvPr/>
          </p:nvSpPr>
          <p:spPr bwMode="auto">
            <a:xfrm>
              <a:off x="4128" y="2221"/>
              <a:ext cx="48" cy="42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30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3199" y="984277"/>
            <a:ext cx="36036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16"/>
          <p:cNvSpPr txBox="1">
            <a:spLocks noChangeArrowheads="1"/>
          </p:cNvSpPr>
          <p:nvPr/>
        </p:nvSpPr>
        <p:spPr bwMode="auto">
          <a:xfrm>
            <a:off x="2940025" y="1145615"/>
            <a:ext cx="2131609" cy="523220"/>
          </a:xfrm>
          <a:prstGeom prst="rect">
            <a:avLst/>
          </a:prstGeom>
          <a:solidFill>
            <a:srgbClr val="FFCC00"/>
          </a:solidFill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Y. Mao, Poster QM2008,</a:t>
            </a:r>
          </a:p>
          <a:p>
            <a:pPr algn="ctr"/>
            <a:r>
              <a:rPr lang="en-US" sz="1400" b="0" dirty="0">
                <a:latin typeface="+mn-lt"/>
              </a:rPr>
              <a:t>ALICE-INT-2007-021</a:t>
            </a:r>
            <a:endParaRPr lang="de-DE" sz="1400" b="0" dirty="0">
              <a:latin typeface="+mn-lt"/>
            </a:endParaRPr>
          </a:p>
        </p:txBody>
      </p:sp>
      <p:sp>
        <p:nvSpPr>
          <p:cNvPr id="26632" name="Text Box 17"/>
          <p:cNvSpPr txBox="1">
            <a:spLocks noChangeArrowheads="1"/>
          </p:cNvSpPr>
          <p:nvPr/>
        </p:nvSpPr>
        <p:spPr bwMode="auto">
          <a:xfrm>
            <a:off x="1620466" y="5932593"/>
            <a:ext cx="3467103" cy="523220"/>
          </a:xfrm>
          <a:prstGeom prst="rect">
            <a:avLst/>
          </a:prstGeom>
          <a:solidFill>
            <a:srgbClr val="FFCC00"/>
          </a:solidFill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400" b="0" dirty="0">
                <a:latin typeface="+mn-lt"/>
              </a:rPr>
              <a:t>G. Conesa et al., NIM A 580(2007) 1446, </a:t>
            </a:r>
          </a:p>
          <a:p>
            <a:pPr algn="ctr"/>
            <a:r>
              <a:rPr lang="de-DE" sz="1400" b="0" dirty="0">
                <a:latin typeface="+mn-lt"/>
              </a:rPr>
              <a:t>NIM A 585(2008) 28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323370" y="5281909"/>
            <a:ext cx="2135521" cy="286232"/>
          </a:xfrm>
          <a:prstGeom prst="rect">
            <a:avLst/>
          </a:prstGeom>
          <a:solidFill>
            <a:srgbClr val="FFFF99"/>
          </a:solidFill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400" b="0" dirty="0" smtClean="0">
                <a:latin typeface="+mn-lt"/>
              </a:rPr>
              <a:t>Why S/B so good (100)?</a:t>
            </a:r>
            <a:endParaRPr lang="de-DE" sz="1400" b="0" dirty="0">
              <a:latin typeface="+mn-lt"/>
            </a:endParaRPr>
          </a:p>
        </p:txBody>
      </p:sp>
      <p:cxnSp>
        <p:nvCxnSpPr>
          <p:cNvPr id="25" name="Straight Arrow Connector 24"/>
          <p:cNvCxnSpPr>
            <a:endCxn id="28" idx="1"/>
          </p:cNvCxnSpPr>
          <p:nvPr/>
        </p:nvCxnSpPr>
        <p:spPr bwMode="auto">
          <a:xfrm>
            <a:off x="5518205" y="5343277"/>
            <a:ext cx="1200647" cy="27830"/>
          </a:xfrm>
          <a:prstGeom prst="straightConnector1">
            <a:avLst/>
          </a:prstGeom>
          <a:solidFill>
            <a:srgbClr val="FFFF99">
              <a:alpha val="50000"/>
            </a:srgbClr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Left Brace 27"/>
          <p:cNvSpPr/>
          <p:nvPr/>
        </p:nvSpPr>
        <p:spPr bwMode="auto">
          <a:xfrm>
            <a:off x="6718852" y="5057030"/>
            <a:ext cx="230587" cy="628153"/>
          </a:xfrm>
          <a:prstGeom prst="leftBrace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5064981" y="1932167"/>
            <a:ext cx="3880236" cy="36337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15337" cy="65405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ALICE: Photon-Tag Jets Fragmentation Function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/>
          <a:srcRect r="-801" b="-2989"/>
          <a:stretch>
            <a:fillRect/>
          </a:stretch>
        </p:blipFill>
        <p:spPr bwMode="auto">
          <a:xfrm>
            <a:off x="0" y="1989138"/>
            <a:ext cx="4995863" cy="350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692275" y="2133600"/>
            <a:ext cx="46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pp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6084888" y="2205038"/>
            <a:ext cx="768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PbPb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900113" y="1412875"/>
            <a:ext cx="2519362" cy="480131"/>
          </a:xfrm>
          <a:prstGeom prst="rect">
            <a:avLst/>
          </a:prstGeom>
          <a:solidFill>
            <a:srgbClr val="FFCC00"/>
          </a:solidFill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 b="0" dirty="0">
                <a:latin typeface="Comic Sans MS" pitchFamily="66" charset="0"/>
              </a:rPr>
              <a:t>Y. Mao, Poster QM2008, ALICE-INT-2007-021</a:t>
            </a:r>
            <a:endParaRPr lang="de-DE" sz="1400" b="0" dirty="0">
              <a:latin typeface="Comic Sans MS" pitchFamily="66" charset="0"/>
            </a:endParaRPr>
          </a:p>
        </p:txBody>
      </p:sp>
      <p:pic>
        <p:nvPicPr>
          <p:cNvPr id="27656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341" r="6346"/>
          <a:stretch>
            <a:fillRect/>
          </a:stretch>
        </p:blipFill>
        <p:spPr bwMode="auto">
          <a:xfrm>
            <a:off x="5076825" y="1844675"/>
            <a:ext cx="38512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308850" y="2060575"/>
            <a:ext cx="1343025" cy="1047750"/>
          </a:xfrm>
          <a:noFill/>
        </p:spPr>
      </p:pic>
      <p:sp>
        <p:nvSpPr>
          <p:cNvPr id="27658" name="Text Box 15"/>
          <p:cNvSpPr txBox="1">
            <a:spLocks noChangeArrowheads="1"/>
          </p:cNvSpPr>
          <p:nvPr/>
        </p:nvSpPr>
        <p:spPr bwMode="auto">
          <a:xfrm>
            <a:off x="5795963" y="5589588"/>
            <a:ext cx="2791149" cy="70788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latin typeface="+mn-lt"/>
              </a:rPr>
              <a:t>Isolated photons and </a:t>
            </a:r>
          </a:p>
          <a:p>
            <a:r>
              <a:rPr lang="de-DE" sz="2000" dirty="0">
                <a:latin typeface="+mn-lt"/>
              </a:rPr>
              <a:t>background subtracted</a:t>
            </a:r>
          </a:p>
        </p:txBody>
      </p:sp>
      <p:sp>
        <p:nvSpPr>
          <p:cNvPr id="27659" name="Text Box 16"/>
          <p:cNvSpPr txBox="1">
            <a:spLocks noChangeArrowheads="1"/>
          </p:cNvSpPr>
          <p:nvPr/>
        </p:nvSpPr>
        <p:spPr bwMode="auto">
          <a:xfrm>
            <a:off x="1319213" y="5478463"/>
            <a:ext cx="2678938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latin typeface="+mn-lt"/>
              </a:rPr>
              <a:t>Imbalance distribution</a:t>
            </a:r>
          </a:p>
        </p:txBody>
      </p:sp>
      <p:sp>
        <p:nvSpPr>
          <p:cNvPr id="27660" name="Text Box 17"/>
          <p:cNvSpPr txBox="1">
            <a:spLocks noChangeArrowheads="1"/>
          </p:cNvSpPr>
          <p:nvPr/>
        </p:nvSpPr>
        <p:spPr bwMode="auto">
          <a:xfrm>
            <a:off x="5529263" y="1412875"/>
            <a:ext cx="3467103" cy="523220"/>
          </a:xfrm>
          <a:prstGeom prst="rect">
            <a:avLst/>
          </a:prstGeom>
          <a:solidFill>
            <a:srgbClr val="FFCC00"/>
          </a:solidFill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400" b="0" dirty="0">
                <a:latin typeface="+mn-lt"/>
              </a:rPr>
              <a:t>G. Conesa et al., NIM A 580(2007) 1446, </a:t>
            </a:r>
          </a:p>
          <a:p>
            <a:pPr algn="ctr"/>
            <a:r>
              <a:rPr lang="de-DE" sz="1400" b="0" dirty="0">
                <a:latin typeface="+mn-lt"/>
              </a:rPr>
              <a:t>NIM A 585(2008) 28</a:t>
            </a:r>
            <a:endParaRPr lang="de-DE" sz="1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2748" y="2258175"/>
            <a:ext cx="805029" cy="3139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Pb+Pb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00862" y="2133604"/>
            <a:ext cx="532518" cy="3139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p+p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477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BNL NuclPhysSeminar</a:t>
            </a:r>
            <a:endParaRPr 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637" r="7106" b="735"/>
          <a:stretch>
            <a:fillRect/>
          </a:stretch>
        </p:blipFill>
        <p:spPr bwMode="auto">
          <a:xfrm>
            <a:off x="395288" y="1888828"/>
            <a:ext cx="3930650" cy="37385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1619250" y="4333578"/>
            <a:ext cx="214045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s-ES" sz="2400" b="0" dirty="0" err="1">
                <a:latin typeface="Tahoma" pitchFamily="34" charset="0"/>
              </a:rPr>
              <a:t>Charged</a:t>
            </a:r>
            <a:r>
              <a:rPr lang="es-ES" sz="2400" b="0" dirty="0">
                <a:latin typeface="Tahoma" pitchFamily="34" charset="0"/>
              </a:rPr>
              <a:t> + EM</a:t>
            </a:r>
            <a:endParaRPr lang="en-GB" sz="2400" b="0" dirty="0">
              <a:latin typeface="Tahoma" pitchFamily="34" charset="0"/>
            </a:endParaRPr>
          </a:p>
        </p:txBody>
      </p:sp>
      <p:sp>
        <p:nvSpPr>
          <p:cNvPr id="61850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933" y="44450"/>
            <a:ext cx="8185868" cy="9366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" dirty="0" smtClean="0"/>
              <a:t> ALICE: </a:t>
            </a:r>
            <a:r>
              <a:rPr lang="es-ES" dirty="0" smtClean="0">
                <a:latin typeface="Symbol" pitchFamily="18" charset="2"/>
              </a:rPr>
              <a:t>g</a:t>
            </a:r>
            <a:r>
              <a:rPr lang="es-ES" dirty="0" smtClean="0"/>
              <a:t>-</a:t>
            </a:r>
            <a:r>
              <a:rPr lang="es-ES" dirty="0" err="1" smtClean="0"/>
              <a:t>tagged</a:t>
            </a:r>
            <a:r>
              <a:rPr lang="es-ES" dirty="0" smtClean="0"/>
              <a:t> FF R</a:t>
            </a:r>
            <a:r>
              <a:rPr lang="es-ES" baseline="-25000" dirty="0" smtClean="0"/>
              <a:t>AA</a:t>
            </a:r>
            <a:endParaRPr lang="en-GB" sz="2000" baseline="-250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32363" y="1885653"/>
            <a:ext cx="3889375" cy="3744913"/>
            <a:chOff x="3152" y="1298"/>
            <a:chExt cx="2450" cy="2359"/>
          </a:xfrm>
          <a:solidFill>
            <a:schemeClr val="tx1"/>
          </a:solidFill>
        </p:grpSpPr>
        <p:pic>
          <p:nvPicPr>
            <p:cNvPr id="2063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776" r="6073" b="290"/>
            <a:stretch>
              <a:fillRect/>
            </a:stretch>
          </p:blipFill>
          <p:spPr bwMode="auto">
            <a:xfrm>
              <a:off x="3152" y="1298"/>
              <a:ext cx="2450" cy="23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Text Box 7"/>
            <p:cNvSpPr txBox="1">
              <a:spLocks noChangeArrowheads="1"/>
            </p:cNvSpPr>
            <p:nvPr/>
          </p:nvSpPr>
          <p:spPr bwMode="auto">
            <a:xfrm>
              <a:off x="3649" y="2920"/>
              <a:ext cx="1782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 sz="2000" b="0" dirty="0" err="1">
                  <a:latin typeface="Tahoma" pitchFamily="34" charset="0"/>
                </a:rPr>
                <a:t>With</a:t>
              </a:r>
              <a:r>
                <a:rPr lang="es-ES" sz="2000" b="0" dirty="0">
                  <a:latin typeface="Tahoma" pitchFamily="34" charset="0"/>
                </a:rPr>
                <a:t> error q</a:t>
              </a:r>
              <a:r>
                <a:rPr lang="en-GB" sz="2000" b="0" dirty="0" err="1">
                  <a:latin typeface="Tahoma" pitchFamily="34" charset="0"/>
                </a:rPr>
                <a:t>uenched</a:t>
              </a:r>
              <a:r>
                <a:rPr lang="es-ES" sz="2000" b="0" dirty="0">
                  <a:latin typeface="Tahoma" pitchFamily="34" charset="0"/>
                </a:rPr>
                <a:t> </a:t>
              </a:r>
              <a:r>
                <a:rPr lang="es-ES" sz="2000" b="0" dirty="0">
                  <a:latin typeface="Symbol" pitchFamily="18" charset="2"/>
                </a:rPr>
                <a:t>p</a:t>
              </a:r>
              <a:r>
                <a:rPr lang="es-ES" sz="2000" b="0" baseline="30000" dirty="0">
                  <a:latin typeface="Tahoma" pitchFamily="34" charset="0"/>
                </a:rPr>
                <a:t>0</a:t>
              </a:r>
              <a:endParaRPr lang="en-GB" sz="2000" b="0" baseline="30000" dirty="0">
                <a:latin typeface="Tahoma" pitchFamily="34" charset="0"/>
              </a:endParaRPr>
            </a:p>
          </p:txBody>
        </p:sp>
      </p:grp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827088" y="1022053"/>
            <a:ext cx="2973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GB" sz="2000" b="0" dirty="0">
                <a:latin typeface="Tahoma" pitchFamily="34" charset="0"/>
              </a:rPr>
              <a:t>Systematic errors due </a:t>
            </a:r>
          </a:p>
          <a:p>
            <a:pPr algn="l" eaLnBrk="1" hangingPunct="1"/>
            <a:r>
              <a:rPr lang="en-GB" sz="2000" b="0" dirty="0">
                <a:latin typeface="Tahoma" pitchFamily="34" charset="0"/>
              </a:rPr>
              <a:t>to </a:t>
            </a:r>
            <a:r>
              <a:rPr lang="es-ES" sz="2000" b="0" dirty="0">
                <a:latin typeface="Tahoma" pitchFamily="34" charset="0"/>
              </a:rPr>
              <a:t>jet(</a:t>
            </a:r>
            <a:r>
              <a:rPr lang="es-ES" sz="2000" b="0" dirty="0">
                <a:latin typeface="Symbol" pitchFamily="18" charset="2"/>
              </a:rPr>
              <a:t>p</a:t>
            </a:r>
            <a:r>
              <a:rPr lang="es-ES" sz="2000" b="0" baseline="30000" dirty="0">
                <a:latin typeface="Tahoma" pitchFamily="34" charset="0"/>
              </a:rPr>
              <a:t>0</a:t>
            </a:r>
            <a:r>
              <a:rPr lang="es-ES" sz="2000" b="0" dirty="0">
                <a:latin typeface="Tahoma" pitchFamily="34" charset="0"/>
              </a:rPr>
              <a:t>)-jet </a:t>
            </a:r>
            <a:r>
              <a:rPr lang="en-GB" sz="2000" b="0" dirty="0">
                <a:latin typeface="Tahoma" pitchFamily="34" charset="0"/>
              </a:rPr>
              <a:t>background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539750" y="5598883"/>
            <a:ext cx="8016875" cy="94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GB" sz="2400" b="1" dirty="0">
                <a:latin typeface="+mn-lt"/>
              </a:rPr>
              <a:t>Sensitive to medium modifications at low z </a:t>
            </a:r>
          </a:p>
          <a:p>
            <a:pPr algn="ctr" eaLnBrk="1" hangingPunct="1">
              <a:lnSpc>
                <a:spcPct val="110000"/>
              </a:lnSpc>
            </a:pPr>
            <a:r>
              <a:rPr lang="en-GB" sz="2400" b="1" dirty="0">
                <a:latin typeface="+mn-lt"/>
              </a:rPr>
              <a:t>if larger than ~5%</a:t>
            </a:r>
            <a:r>
              <a:rPr lang="es-ES" sz="2400" b="1" dirty="0">
                <a:latin typeface="+mn-lt"/>
              </a:rPr>
              <a:t>.</a:t>
            </a:r>
            <a:r>
              <a:rPr lang="en-GB" sz="2400" b="1" dirty="0">
                <a:latin typeface="+mn-lt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5562600" y="3193780"/>
            <a:ext cx="3048000" cy="228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990600" y="3193780"/>
            <a:ext cx="3048000" cy="228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Text Box 18"/>
          <p:cNvSpPr txBox="1">
            <a:spLocks noChangeArrowheads="1"/>
          </p:cNvSpPr>
          <p:nvPr/>
        </p:nvSpPr>
        <p:spPr bwMode="auto">
          <a:xfrm>
            <a:off x="7359650" y="1422103"/>
            <a:ext cx="184150" cy="5191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059" name="Text Box 19"/>
          <p:cNvSpPr txBox="1">
            <a:spLocks noChangeArrowheads="1"/>
          </p:cNvSpPr>
          <p:nvPr/>
        </p:nvSpPr>
        <p:spPr bwMode="auto">
          <a:xfrm>
            <a:off x="5211223" y="1263029"/>
            <a:ext cx="3467103" cy="523220"/>
          </a:xfrm>
          <a:prstGeom prst="rect">
            <a:avLst/>
          </a:prstGeom>
          <a:solidFill>
            <a:srgbClr val="FFCC00"/>
          </a:solidFill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400" b="0" dirty="0">
                <a:latin typeface="+mn-lt"/>
              </a:rPr>
              <a:t>G. Conesa et al., NIM A 580(2007) 1446, </a:t>
            </a:r>
          </a:p>
          <a:p>
            <a:pPr algn="ctr"/>
            <a:r>
              <a:rPr lang="de-DE" sz="1400" b="0" dirty="0">
                <a:latin typeface="+mn-lt"/>
              </a:rPr>
              <a:t>NIM A 585(2008) 28</a:t>
            </a:r>
            <a:endParaRPr lang="de-DE" sz="1400" dirty="0"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477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798" r="7743" b="2224"/>
          <a:stretch>
            <a:fillRect/>
          </a:stretch>
        </p:blipFill>
        <p:spPr bwMode="auto">
          <a:xfrm>
            <a:off x="0" y="0"/>
            <a:ext cx="903642" cy="14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34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792"/>
            <a:ext cx="7772400" cy="762000"/>
          </a:xfrm>
        </p:spPr>
        <p:txBody>
          <a:bodyPr/>
          <a:lstStyle/>
          <a:p>
            <a:r>
              <a:rPr lang="en-US" dirty="0" smtClean="0"/>
              <a:t>Lateral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296" y="4824609"/>
            <a:ext cx="5333351" cy="1226323"/>
          </a:xfrm>
          <a:solidFill>
            <a:srgbClr val="FFCC00"/>
          </a:solidFill>
        </p:spPr>
        <p:txBody>
          <a:bodyPr/>
          <a:lstStyle/>
          <a:p>
            <a:r>
              <a:rPr lang="en-US" sz="2000" dirty="0" smtClean="0"/>
              <a:t>First </a:t>
            </a:r>
            <a:r>
              <a:rPr lang="en-US" sz="2000" dirty="0" err="1" smtClean="0"/>
              <a:t>EMCal</a:t>
            </a:r>
            <a:r>
              <a:rPr lang="en-US" sz="2000" dirty="0" smtClean="0"/>
              <a:t> layer has high separation in </a:t>
            </a:r>
            <a:r>
              <a:rPr lang="en-US" sz="2000" dirty="0" smtClean="0">
                <a:latin typeface="Symbol" pitchFamily="18" charset="2"/>
              </a:rPr>
              <a:t>h</a:t>
            </a:r>
          </a:p>
          <a:p>
            <a:r>
              <a:rPr lang="en-US" sz="2000" dirty="0" smtClean="0"/>
              <a:t>Low occupancy even in central </a:t>
            </a:r>
            <a:r>
              <a:rPr lang="en-US" sz="2000" dirty="0" err="1" smtClean="0"/>
              <a:t>Pb+Pb</a:t>
            </a:r>
            <a:endParaRPr lang="en-US" sz="2000" dirty="0" smtClean="0"/>
          </a:p>
          <a:p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Symbol" pitchFamily="18" charset="2"/>
              </a:rPr>
              <a:t>0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rejection for 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 smtClean="0"/>
              <a:t> 70 </a:t>
            </a:r>
            <a:r>
              <a:rPr lang="en-US" sz="2000" dirty="0" err="1" smtClean="0"/>
              <a:t>GeV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006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175" y="701454"/>
            <a:ext cx="65913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67738" y="2957925"/>
            <a:ext cx="12410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Central </a:t>
            </a:r>
            <a:r>
              <a:rPr lang="en-US" sz="1200" b="1" dirty="0" err="1" smtClean="0"/>
              <a:t>Pb+Pb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68855" y="2943348"/>
            <a:ext cx="12410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Central </a:t>
            </a:r>
            <a:r>
              <a:rPr lang="en-US" sz="1200" b="1" dirty="0" err="1" smtClean="0"/>
              <a:t>Pb+Pb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9063" y="1154304"/>
            <a:ext cx="123783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Single particle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0180" y="1123824"/>
            <a:ext cx="123783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Single particle</a:t>
            </a:r>
            <a:endParaRPr lang="en-US" sz="12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5798" r="7743" b="2224"/>
          <a:stretch>
            <a:fillRect/>
          </a:stretch>
        </p:blipFill>
        <p:spPr bwMode="auto">
          <a:xfrm>
            <a:off x="0" y="0"/>
            <a:ext cx="903642" cy="14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ffRFMulti_loose_v9hpe_all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2" y="1113170"/>
            <a:ext cx="7581900" cy="354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ID:  Loose Cuts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93738" y="5200143"/>
            <a:ext cx="7772400" cy="1107385"/>
          </a:xfrm>
        </p:spPr>
        <p:txBody>
          <a:bodyPr/>
          <a:lstStyle/>
          <a:p>
            <a:r>
              <a:rPr lang="en-US" dirty="0" smtClean="0"/>
              <a:t>Relative rejection of 2 at 85% efficiency with loose photon ID cuts below ~ 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89482" y="2122989"/>
            <a:ext cx="131157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unquenched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5798" r="7743" b="2224"/>
          <a:stretch>
            <a:fillRect/>
          </a:stretch>
        </p:blipFill>
        <p:spPr bwMode="auto">
          <a:xfrm>
            <a:off x="0" y="0"/>
            <a:ext cx="903642" cy="14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Key Physics 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917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337" y="1257300"/>
            <a:ext cx="428426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981200" y="2552700"/>
            <a:ext cx="2161169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Nucl.Phys.A757:184-283,2005</a:t>
            </a:r>
            <a:endParaRPr lang="en-US" sz="1100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60858"/>
          <a:stretch>
            <a:fillRect/>
          </a:stretch>
        </p:blipFill>
        <p:spPr bwMode="auto">
          <a:xfrm>
            <a:off x="4533900" y="1257300"/>
            <a:ext cx="4428572" cy="2214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33900" y="4267200"/>
            <a:ext cx="4610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●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High-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suppression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●"/>
              <a:tabLst/>
              <a:defRPr/>
            </a:pPr>
            <a:r>
              <a:rPr lang="en-US" sz="2400" kern="0" dirty="0" smtClean="0">
                <a:latin typeface="+mn-lt"/>
                <a:ea typeface="+mn-ea"/>
              </a:rPr>
              <a:t>E loss of </a:t>
            </a:r>
            <a:r>
              <a:rPr lang="en-US" sz="2400" kern="0" dirty="0" err="1" smtClean="0">
                <a:latin typeface="+mn-lt"/>
                <a:ea typeface="+mn-ea"/>
              </a:rPr>
              <a:t>partons</a:t>
            </a:r>
            <a:r>
              <a:rPr lang="en-US" sz="2400" kern="0" dirty="0" smtClean="0">
                <a:latin typeface="+mn-lt"/>
                <a:ea typeface="+mn-ea"/>
              </a:rPr>
              <a:t> in medium</a:t>
            </a:r>
            <a:endParaRPr kumimoji="0" lang="en-US" sz="24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●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173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162300"/>
            <a:ext cx="914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457700" y="3284768"/>
            <a:ext cx="160492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PRL91(2003)072304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79304" y="3753023"/>
            <a:ext cx="46679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ID:  Tight Cuts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" name="Content Placeholder 12" descr="EffRFMulti_tight_v9hpe_all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7422" y="1121121"/>
            <a:ext cx="75819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14"/>
          <p:cNvSpPr>
            <a:spLocks noGrp="1"/>
          </p:cNvSpPr>
          <p:nvPr>
            <p:ph idx="1"/>
          </p:nvPr>
        </p:nvSpPr>
        <p:spPr>
          <a:xfrm>
            <a:off x="693738" y="5208094"/>
            <a:ext cx="7772400" cy="1107385"/>
          </a:xfrm>
        </p:spPr>
        <p:txBody>
          <a:bodyPr/>
          <a:lstStyle/>
          <a:p>
            <a:r>
              <a:rPr lang="en-US" dirty="0" smtClean="0"/>
              <a:t>Relative rejection of 1.5-2.2 at ~50% efficiency with tight photon ID cuts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9482" y="2130940"/>
            <a:ext cx="131157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unquenched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5798" r="7743" b="2224"/>
          <a:stretch>
            <a:fillRect/>
          </a:stretch>
        </p:blipFill>
        <p:spPr bwMode="auto">
          <a:xfrm>
            <a:off x="0" y="0"/>
            <a:ext cx="903642" cy="14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Cut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009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422" y="1174796"/>
            <a:ext cx="7557881" cy="3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14"/>
          <p:cNvSpPr>
            <a:spLocks noGrp="1"/>
          </p:cNvSpPr>
          <p:nvPr>
            <p:ph idx="1"/>
          </p:nvPr>
        </p:nvSpPr>
        <p:spPr>
          <a:xfrm>
            <a:off x="693738" y="5200143"/>
            <a:ext cx="7772400" cy="1107385"/>
          </a:xfrm>
        </p:spPr>
        <p:txBody>
          <a:bodyPr/>
          <a:lstStyle/>
          <a:p>
            <a:r>
              <a:rPr lang="en-US" dirty="0" smtClean="0"/>
              <a:t>Relative rejection of 5 at ~60% efficiency in unquenched </a:t>
            </a:r>
            <a:r>
              <a:rPr lang="en-US" dirty="0" err="1" smtClean="0"/>
              <a:t>Pb+Pb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798" r="7743" b="2224"/>
          <a:stretch>
            <a:fillRect/>
          </a:stretch>
        </p:blipFill>
        <p:spPr bwMode="auto">
          <a:xfrm>
            <a:off x="0" y="0"/>
            <a:ext cx="903642" cy="14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708" y="5502302"/>
            <a:ext cx="7909573" cy="574647"/>
          </a:xfrm>
        </p:spPr>
        <p:txBody>
          <a:bodyPr/>
          <a:lstStyle/>
          <a:p>
            <a:r>
              <a:rPr lang="en-US" dirty="0" smtClean="0"/>
              <a:t>S/B &gt; 1 for E</a:t>
            </a:r>
            <a:r>
              <a:rPr lang="en-US" baseline="-25000" dirty="0" smtClean="0"/>
              <a:t>T</a:t>
            </a:r>
            <a:r>
              <a:rPr lang="en-US" dirty="0" smtClean="0"/>
              <a:t> &gt; 70 </a:t>
            </a:r>
            <a:r>
              <a:rPr lang="en-US" dirty="0" err="1" smtClean="0"/>
              <a:t>GeV</a:t>
            </a:r>
            <a:r>
              <a:rPr lang="en-US" dirty="0" smtClean="0"/>
              <a:t> in unquenched central </a:t>
            </a:r>
            <a:r>
              <a:rPr lang="en-US" dirty="0" err="1" smtClean="0"/>
              <a:t>Pb+Pb</a:t>
            </a:r>
            <a:endParaRPr lang="en-US" dirty="0" smtClean="0"/>
          </a:p>
          <a:p>
            <a:r>
              <a:rPr lang="en-US" dirty="0" smtClean="0"/>
              <a:t>Relative rejection factor ~ 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010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854" y="922682"/>
            <a:ext cx="7552980" cy="443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798" r="7743" b="2224"/>
          <a:stretch>
            <a:fillRect/>
          </a:stretch>
        </p:blipFill>
        <p:spPr bwMode="auto">
          <a:xfrm>
            <a:off x="0" y="0"/>
            <a:ext cx="903642" cy="14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93738" y="4619690"/>
            <a:ext cx="7772400" cy="946224"/>
          </a:xfrm>
        </p:spPr>
        <p:txBody>
          <a:bodyPr/>
          <a:lstStyle/>
          <a:p>
            <a:r>
              <a:rPr lang="en-US" dirty="0" smtClean="0"/>
              <a:t>S/B = 1 at E</a:t>
            </a:r>
            <a:r>
              <a:rPr lang="en-US" baseline="-25000" dirty="0" smtClean="0"/>
              <a:t>T</a:t>
            </a:r>
            <a:r>
              <a:rPr lang="en-US" dirty="0" smtClean="0"/>
              <a:t> = 70 </a:t>
            </a:r>
            <a:r>
              <a:rPr lang="en-US" dirty="0" err="1" smtClean="0"/>
              <a:t>GeV</a:t>
            </a:r>
            <a:r>
              <a:rPr lang="en-US" dirty="0" smtClean="0"/>
              <a:t> for unquenched </a:t>
            </a:r>
            <a:r>
              <a:rPr lang="en-US" dirty="0" err="1" smtClean="0"/>
              <a:t>Pb+Pb</a:t>
            </a:r>
            <a:endParaRPr lang="en-US" dirty="0" smtClean="0"/>
          </a:p>
          <a:p>
            <a:r>
              <a:rPr lang="en-US" dirty="0" smtClean="0"/>
              <a:t>S/B ~ 4 at E</a:t>
            </a:r>
            <a:r>
              <a:rPr lang="en-US" baseline="-25000" dirty="0" smtClean="0"/>
              <a:t>T</a:t>
            </a:r>
            <a:r>
              <a:rPr lang="en-US" dirty="0" smtClean="0"/>
              <a:t> = 70 </a:t>
            </a:r>
            <a:r>
              <a:rPr lang="en-US" dirty="0" err="1" smtClean="0"/>
              <a:t>GeV</a:t>
            </a:r>
            <a:r>
              <a:rPr lang="en-US" dirty="0" smtClean="0"/>
              <a:t> for quenched </a:t>
            </a:r>
            <a:r>
              <a:rPr lang="en-US" dirty="0" err="1" smtClean="0"/>
              <a:t>Pb+Pb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11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2" y="1533380"/>
            <a:ext cx="7986986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798" r="7743" b="2224"/>
          <a:stretch>
            <a:fillRect/>
          </a:stretch>
        </p:blipFill>
        <p:spPr bwMode="auto">
          <a:xfrm>
            <a:off x="0" y="0"/>
            <a:ext cx="903642" cy="14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86233" y="260350"/>
            <a:ext cx="8486775" cy="6540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Medium Photons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4179888" cy="3368675"/>
          </a:xfrm>
          <a:noFill/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700213"/>
            <a:ext cx="4178300" cy="3168650"/>
          </a:xfrm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17513" y="5084763"/>
            <a:ext cx="7970837" cy="138499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 dirty="0">
                <a:latin typeface="+mn-lt"/>
              </a:rPr>
              <a:t>Photons are abundantly produced at LHC</a:t>
            </a:r>
          </a:p>
          <a:p>
            <a:pPr algn="l"/>
            <a:r>
              <a:rPr lang="de-DE" sz="2000" dirty="0">
                <a:latin typeface="+mn-lt"/>
              </a:rPr>
              <a:t>Jet-photon conversion in the plasma dominates 8&lt;p</a:t>
            </a:r>
            <a:r>
              <a:rPr lang="de-DE" sz="2000" baseline="-25000" dirty="0">
                <a:latin typeface="+mn-lt"/>
              </a:rPr>
              <a:t>T</a:t>
            </a:r>
            <a:r>
              <a:rPr lang="de-DE" sz="2000" dirty="0">
                <a:latin typeface="+mn-lt"/>
              </a:rPr>
              <a:t>&lt;14 GeV</a:t>
            </a:r>
          </a:p>
          <a:p>
            <a:pPr algn="l"/>
            <a:r>
              <a:rPr lang="de-DE" sz="2000" dirty="0">
                <a:latin typeface="+mn-lt"/>
              </a:rPr>
              <a:t>Prompt hard NN scattering dominant for p</a:t>
            </a:r>
            <a:r>
              <a:rPr lang="de-DE" sz="2000" baseline="-25000" dirty="0">
                <a:latin typeface="+mn-lt"/>
              </a:rPr>
              <a:t> T</a:t>
            </a:r>
            <a:r>
              <a:rPr lang="de-DE" sz="2000" dirty="0">
                <a:latin typeface="+mn-lt"/>
              </a:rPr>
              <a:t>&gt;20GeV at </a:t>
            </a:r>
            <a:r>
              <a:rPr lang="de-DE" sz="2000" dirty="0" smtClean="0">
                <a:latin typeface="+mn-lt"/>
              </a:rPr>
              <a:t>LHC</a:t>
            </a:r>
          </a:p>
          <a:p>
            <a:pPr algn="l"/>
            <a:r>
              <a:rPr lang="de-DE" sz="2000" dirty="0" smtClean="0">
                <a:latin typeface="+mn-lt"/>
              </a:rPr>
              <a:t>ATLAS better suited than CMS</a:t>
            </a:r>
            <a:endParaRPr lang="de-DE" sz="2000" dirty="0">
              <a:latin typeface="+mn-l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17752" y="1092393"/>
            <a:ext cx="2395507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CA" sz="1200" b="0" dirty="0" err="1">
                <a:latin typeface="+mn-lt"/>
              </a:rPr>
              <a:t>Turbide</a:t>
            </a:r>
            <a:r>
              <a:rPr lang="en-CA" sz="1200" b="0" dirty="0">
                <a:latin typeface="+mn-lt"/>
              </a:rPr>
              <a:t>, Gale, </a:t>
            </a:r>
            <a:r>
              <a:rPr lang="en-CA" sz="1200" b="0" dirty="0" err="1">
                <a:latin typeface="+mn-lt"/>
              </a:rPr>
              <a:t>Jeon</a:t>
            </a:r>
            <a:r>
              <a:rPr lang="en-CA" sz="1200" b="0" dirty="0">
                <a:latin typeface="+mn-lt"/>
              </a:rPr>
              <a:t>, and Moore </a:t>
            </a:r>
          </a:p>
          <a:p>
            <a:pPr algn="l" eaLnBrk="1" hangingPunct="1"/>
            <a:r>
              <a:rPr lang="en-CA" sz="1200" b="0" dirty="0">
                <a:latin typeface="+mn-lt"/>
              </a:rPr>
              <a:t>PRC (2004) 014906</a:t>
            </a:r>
            <a:endParaRPr lang="de-DE" sz="12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5798" r="7743" b="2224"/>
          <a:stretch>
            <a:fillRect/>
          </a:stretch>
        </p:blipFill>
        <p:spPr bwMode="auto">
          <a:xfrm>
            <a:off x="0" y="0"/>
            <a:ext cx="903642" cy="14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EA27FD72-6218-477D-9C1E-3A7D7E6A53E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CMS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8487" cy="598487"/>
          </a:xfrm>
          <a:prstGeom prst="rect">
            <a:avLst/>
          </a:prstGeom>
          <a:noFill/>
          <a:ln w="9525">
            <a:solidFill>
              <a:srgbClr val="0000CD"/>
            </a:solidFill>
            <a:miter lim="800000"/>
            <a:headEnd/>
            <a:tailEnd/>
          </a:ln>
          <a:effectLst>
            <a:outerShdw dist="74052" dir="19742151" algn="ctr" rotWithShape="0">
              <a:srgbClr val="CDCDFF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36687" y="6389688"/>
            <a:ext cx="2649538" cy="457200"/>
          </a:xfrm>
        </p:spPr>
        <p:txBody>
          <a:bodyPr/>
          <a:lstStyle/>
          <a:p>
            <a:fld id="{851B8F0B-7CA1-4EC0-B5A5-D38EB95E1E66}" type="slidenum">
              <a:rPr lang="en-US"/>
              <a:pPr/>
              <a:t>36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ECAL Response in </a:t>
            </a:r>
            <a:r>
              <a:rPr lang="en-US" dirty="0" err="1"/>
              <a:t>p+p</a:t>
            </a:r>
            <a:r>
              <a:rPr lang="en-US" dirty="0"/>
              <a:t> and </a:t>
            </a:r>
            <a:r>
              <a:rPr lang="en-US" dirty="0" err="1"/>
              <a:t>Pb+Pb</a:t>
            </a:r>
            <a:endParaRPr lang="en-US" dirty="0"/>
          </a:p>
        </p:txBody>
      </p:sp>
      <p:pic>
        <p:nvPicPr>
          <p:cNvPr id="520196" name="Picture 4" descr="pythia_et_ecal_c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12" y="3880237"/>
            <a:ext cx="4403634" cy="2749162"/>
          </a:xfrm>
          <a:prstGeom prst="rect">
            <a:avLst/>
          </a:prstGeom>
          <a:noFill/>
        </p:spPr>
      </p:pic>
      <p:pic>
        <p:nvPicPr>
          <p:cNvPr id="520197" name="Picture 5" descr="pythia_ecal_et_no_c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12" y="838200"/>
            <a:ext cx="4309607" cy="2690512"/>
          </a:xfrm>
          <a:prstGeom prst="rect">
            <a:avLst/>
          </a:prstGeom>
          <a:noFill/>
        </p:spPr>
      </p:pic>
      <p:pic>
        <p:nvPicPr>
          <p:cNvPr id="520198" name="Picture 6" descr="ecal_et_cu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368" y="3887232"/>
            <a:ext cx="4392432" cy="2742168"/>
          </a:xfrm>
          <a:prstGeom prst="rect">
            <a:avLst/>
          </a:prstGeom>
          <a:noFill/>
        </p:spPr>
      </p:pic>
      <p:pic>
        <p:nvPicPr>
          <p:cNvPr id="520200" name="Picture 8" descr="ecal_et_all_hi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9220" y="803276"/>
            <a:ext cx="4368579" cy="2727328"/>
          </a:xfrm>
          <a:prstGeom prst="rect">
            <a:avLst/>
          </a:prstGeom>
          <a:noFill/>
        </p:spPr>
      </p:pic>
      <p:sp>
        <p:nvSpPr>
          <p:cNvPr id="520201" name="Text Box 9"/>
          <p:cNvSpPr txBox="1">
            <a:spLocks/>
          </p:cNvSpPr>
          <p:nvPr/>
        </p:nvSpPr>
        <p:spPr bwMode="auto">
          <a:xfrm>
            <a:off x="628812" y="2997200"/>
            <a:ext cx="2028119" cy="286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/>
              <a:t>p+p</a:t>
            </a:r>
            <a:r>
              <a:rPr lang="en-US" sz="1400" dirty="0"/>
              <a:t> (selective readout)</a:t>
            </a:r>
          </a:p>
        </p:txBody>
      </p:sp>
      <p:sp>
        <p:nvSpPr>
          <p:cNvPr id="520202" name="Text Box 10"/>
          <p:cNvSpPr txBox="1">
            <a:spLocks/>
          </p:cNvSpPr>
          <p:nvPr/>
        </p:nvSpPr>
        <p:spPr bwMode="auto">
          <a:xfrm>
            <a:off x="552612" y="5892800"/>
            <a:ext cx="3360215" cy="286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/>
              <a:t>p+p</a:t>
            </a:r>
            <a:r>
              <a:rPr lang="en-US" sz="1400" dirty="0"/>
              <a:t> after seed threshold (0.5/0.18 </a:t>
            </a:r>
            <a:r>
              <a:rPr lang="en-US" sz="1400" dirty="0" err="1"/>
              <a:t>GeV</a:t>
            </a:r>
            <a:r>
              <a:rPr lang="en-US" sz="1400" dirty="0"/>
              <a:t>)</a:t>
            </a:r>
          </a:p>
        </p:txBody>
      </p:sp>
      <p:sp>
        <p:nvSpPr>
          <p:cNvPr id="520203" name="Text Box 11"/>
          <p:cNvSpPr txBox="1">
            <a:spLocks/>
          </p:cNvSpPr>
          <p:nvPr/>
        </p:nvSpPr>
        <p:spPr bwMode="auto">
          <a:xfrm>
            <a:off x="4953000" y="2667000"/>
            <a:ext cx="1295400" cy="495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err="1"/>
              <a:t>Pb+Pb</a:t>
            </a:r>
            <a:endParaRPr lang="en-US" sz="1400" dirty="0"/>
          </a:p>
          <a:p>
            <a:r>
              <a:rPr lang="en-US" sz="1400" dirty="0" err="1"/>
              <a:t>dN</a:t>
            </a:r>
            <a:r>
              <a:rPr lang="en-US" sz="1400" dirty="0"/>
              <a:t>/d</a:t>
            </a:r>
            <a:r>
              <a:rPr lang="en-US" sz="1400" dirty="0">
                <a:latin typeface="Symbol" pitchFamily="18" charset="2"/>
              </a:rPr>
              <a:t></a:t>
            </a:r>
            <a:r>
              <a:rPr lang="en-US" sz="1400" dirty="0"/>
              <a:t> ~ 2400</a:t>
            </a:r>
          </a:p>
        </p:txBody>
      </p:sp>
      <p:sp>
        <p:nvSpPr>
          <p:cNvPr id="520204" name="Text Box 12"/>
          <p:cNvSpPr txBox="1">
            <a:spLocks/>
          </p:cNvSpPr>
          <p:nvPr/>
        </p:nvSpPr>
        <p:spPr bwMode="auto">
          <a:xfrm>
            <a:off x="5029200" y="5918200"/>
            <a:ext cx="3522118" cy="286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err="1"/>
              <a:t>Pb+Pb</a:t>
            </a:r>
            <a:r>
              <a:rPr lang="en-US" sz="1400" dirty="0"/>
              <a:t> after seed threshold (0.5/0.18 </a:t>
            </a:r>
            <a:r>
              <a:rPr lang="en-US" sz="1400" dirty="0" err="1"/>
              <a:t>GeV</a:t>
            </a:r>
            <a:r>
              <a:rPr lang="en-US" sz="1400" dirty="0"/>
              <a:t>)</a:t>
            </a:r>
          </a:p>
        </p:txBody>
      </p:sp>
      <p:sp>
        <p:nvSpPr>
          <p:cNvPr id="520207" name="Oval 15"/>
          <p:cNvSpPr>
            <a:spLocks/>
          </p:cNvSpPr>
          <p:nvPr/>
        </p:nvSpPr>
        <p:spPr bwMode="auto">
          <a:xfrm>
            <a:off x="6340475" y="4243388"/>
            <a:ext cx="381000" cy="381000"/>
          </a:xfrm>
          <a:prstGeom prst="ellipse">
            <a:avLst/>
          </a:prstGeom>
          <a:noFill/>
          <a:ln w="12700">
            <a:solidFill>
              <a:srgbClr val="25257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0208" name="Oval 16"/>
          <p:cNvSpPr>
            <a:spLocks/>
          </p:cNvSpPr>
          <p:nvPr/>
        </p:nvSpPr>
        <p:spPr bwMode="auto">
          <a:xfrm>
            <a:off x="7315200" y="5486400"/>
            <a:ext cx="381000" cy="381000"/>
          </a:xfrm>
          <a:prstGeom prst="ellipse">
            <a:avLst/>
          </a:prstGeom>
          <a:noFill/>
          <a:ln w="12700">
            <a:solidFill>
              <a:srgbClr val="25257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0209" name="Text Box 17"/>
          <p:cNvSpPr txBox="1">
            <a:spLocks/>
          </p:cNvSpPr>
          <p:nvPr/>
        </p:nvSpPr>
        <p:spPr bwMode="auto">
          <a:xfrm>
            <a:off x="6499225" y="4945063"/>
            <a:ext cx="1501775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ECAL clusters</a:t>
            </a:r>
          </a:p>
        </p:txBody>
      </p:sp>
      <p:sp>
        <p:nvSpPr>
          <p:cNvPr id="520210" name="Line 18"/>
          <p:cNvSpPr>
            <a:spLocks noChangeShapeType="1"/>
          </p:cNvSpPr>
          <p:nvPr/>
        </p:nvSpPr>
        <p:spPr bwMode="auto">
          <a:xfrm flipH="1" flipV="1">
            <a:off x="6629400" y="4572000"/>
            <a:ext cx="3048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0212" name="Line 20"/>
          <p:cNvSpPr>
            <a:spLocks noChangeShapeType="1"/>
          </p:cNvSpPr>
          <p:nvPr/>
        </p:nvSpPr>
        <p:spPr bwMode="auto">
          <a:xfrm>
            <a:off x="7086600" y="5181600"/>
            <a:ext cx="3048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98487" cy="598487"/>
          </a:xfrm>
          <a:prstGeom prst="rect">
            <a:avLst/>
          </a:prstGeom>
          <a:noFill/>
          <a:ln w="9525">
            <a:solidFill>
              <a:srgbClr val="0000CD"/>
            </a:solidFill>
            <a:miter lim="800000"/>
            <a:headEnd/>
            <a:tailEnd/>
          </a:ln>
          <a:effectLst>
            <a:outerShdw dist="74052" dir="19742151" algn="ctr" rotWithShape="0">
              <a:srgbClr val="CDCDFF"/>
            </a:outerShdw>
          </a:effectLst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6E826-B263-4899-9E43-BE213D7E56A5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505200" y="1066800"/>
            <a:ext cx="5564188" cy="5370513"/>
            <a:chOff x="1964" y="667"/>
            <a:chExt cx="3797" cy="3532"/>
          </a:xfrm>
        </p:grpSpPr>
        <p:pic>
          <p:nvPicPr>
            <p:cNvPr id="63078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4" y="2471"/>
              <a:ext cx="1825" cy="17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63078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30" y="2470"/>
              <a:ext cx="1831" cy="17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63079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64" y="742"/>
              <a:ext cx="1831" cy="17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63079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0" y="742"/>
              <a:ext cx="1831" cy="17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30792" name="Text Box 8"/>
            <p:cNvSpPr txBox="1">
              <a:spLocks noChangeArrowheads="1"/>
            </p:cNvSpPr>
            <p:nvPr/>
          </p:nvSpPr>
          <p:spPr bwMode="auto">
            <a:xfrm>
              <a:off x="3103" y="1969"/>
              <a:ext cx="595" cy="2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sz="2000" b="1">
                  <a:latin typeface="Arial" pitchFamily="34" charset="0"/>
                  <a:cs typeface="Tahoma" pitchFamily="34" charset="0"/>
                </a:rPr>
                <a:t>ECAL</a:t>
              </a:r>
            </a:p>
          </p:txBody>
        </p:sp>
        <p:sp>
          <p:nvSpPr>
            <p:cNvPr id="630793" name="Text Box 9"/>
            <p:cNvSpPr txBox="1">
              <a:spLocks noChangeArrowheads="1"/>
            </p:cNvSpPr>
            <p:nvPr/>
          </p:nvSpPr>
          <p:spPr bwMode="auto">
            <a:xfrm>
              <a:off x="3094" y="3700"/>
              <a:ext cx="604" cy="2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sz="2000" b="1">
                  <a:solidFill>
                    <a:srgbClr val="FFFFFF"/>
                  </a:solidFill>
                  <a:latin typeface="Arial" pitchFamily="34" charset="0"/>
                  <a:cs typeface="Tahoma" pitchFamily="34" charset="0"/>
                </a:rPr>
                <a:t>HCAL</a:t>
              </a:r>
            </a:p>
          </p:txBody>
        </p:sp>
        <p:sp>
          <p:nvSpPr>
            <p:cNvPr id="630794" name="Text Box 10"/>
            <p:cNvSpPr txBox="1">
              <a:spLocks noChangeArrowheads="1"/>
            </p:cNvSpPr>
            <p:nvPr/>
          </p:nvSpPr>
          <p:spPr bwMode="auto">
            <a:xfrm>
              <a:off x="2165" y="1725"/>
              <a:ext cx="670" cy="3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 sz="1800">
                  <a:solidFill>
                    <a:srgbClr val="FF0000"/>
                  </a:solidFill>
                  <a:latin typeface="Arial" pitchFamily="34" charset="0"/>
                  <a:cs typeface="Tahoma" pitchFamily="34" charset="0"/>
                </a:rPr>
                <a:t>Prompt </a:t>
              </a:r>
            </a:p>
            <a:p>
              <a:pPr defTabSz="457200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 sz="1800">
                  <a:solidFill>
                    <a:srgbClr val="FF0000"/>
                  </a:solidFill>
                  <a:latin typeface="Arial" pitchFamily="34" charset="0"/>
                  <a:cs typeface="Tahoma" pitchFamily="34" charset="0"/>
                </a:rPr>
                <a:t>photon</a:t>
              </a:r>
            </a:p>
          </p:txBody>
        </p:sp>
        <p:sp>
          <p:nvSpPr>
            <p:cNvPr id="630795" name="Text Box 11"/>
            <p:cNvSpPr txBox="1">
              <a:spLocks noChangeArrowheads="1"/>
            </p:cNvSpPr>
            <p:nvPr/>
          </p:nvSpPr>
          <p:spPr bwMode="auto">
            <a:xfrm>
              <a:off x="4197" y="1789"/>
              <a:ext cx="367" cy="4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hangingPunct="0">
                <a:lnSpc>
                  <a:spcPct val="109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sz="3200">
                  <a:solidFill>
                    <a:srgbClr val="FF0000"/>
                  </a:solidFill>
                  <a:latin typeface="Symbol" pitchFamily="18" charset="2"/>
                  <a:cs typeface="Tahoma" pitchFamily="34" charset="0"/>
                </a:rPr>
                <a:t></a:t>
              </a:r>
              <a:r>
                <a:rPr lang="en-GB" sz="3200" baseline="30000">
                  <a:solidFill>
                    <a:srgbClr val="FF0000"/>
                  </a:solidFill>
                  <a:latin typeface="Symbol" pitchFamily="18" charset="2"/>
                  <a:cs typeface="Tahoma" pitchFamily="34" charset="0"/>
                </a:rPr>
                <a:t></a:t>
              </a:r>
            </a:p>
          </p:txBody>
        </p:sp>
        <p:sp>
          <p:nvSpPr>
            <p:cNvPr id="630796" name="Oval 12"/>
            <p:cNvSpPr>
              <a:spLocks noChangeArrowheads="1"/>
            </p:cNvSpPr>
            <p:nvPr/>
          </p:nvSpPr>
          <p:spPr bwMode="auto">
            <a:xfrm>
              <a:off x="2580" y="1169"/>
              <a:ext cx="624" cy="630"/>
            </a:xfrm>
            <a:prstGeom prst="ellipse">
              <a:avLst/>
            </a:prstGeom>
            <a:noFill/>
            <a:ln w="27360">
              <a:solidFill>
                <a:srgbClr val="D7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797" name="Oval 13"/>
            <p:cNvSpPr>
              <a:spLocks noChangeArrowheads="1"/>
            </p:cNvSpPr>
            <p:nvPr/>
          </p:nvSpPr>
          <p:spPr bwMode="auto">
            <a:xfrm>
              <a:off x="4554" y="1175"/>
              <a:ext cx="624" cy="630"/>
            </a:xfrm>
            <a:prstGeom prst="ellipse">
              <a:avLst/>
            </a:prstGeom>
            <a:noFill/>
            <a:ln w="27360">
              <a:solidFill>
                <a:srgbClr val="D7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798" name="Oval 14"/>
            <p:cNvSpPr>
              <a:spLocks noChangeArrowheads="1"/>
            </p:cNvSpPr>
            <p:nvPr/>
          </p:nvSpPr>
          <p:spPr bwMode="auto">
            <a:xfrm>
              <a:off x="4554" y="2897"/>
              <a:ext cx="624" cy="630"/>
            </a:xfrm>
            <a:prstGeom prst="ellipse">
              <a:avLst/>
            </a:prstGeom>
            <a:noFill/>
            <a:ln w="27360">
              <a:solidFill>
                <a:srgbClr val="D7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799" name="Oval 15"/>
            <p:cNvSpPr>
              <a:spLocks noChangeArrowheads="1"/>
            </p:cNvSpPr>
            <p:nvPr/>
          </p:nvSpPr>
          <p:spPr bwMode="auto">
            <a:xfrm>
              <a:off x="2588" y="2903"/>
              <a:ext cx="624" cy="630"/>
            </a:xfrm>
            <a:prstGeom prst="ellipse">
              <a:avLst/>
            </a:prstGeom>
            <a:noFill/>
            <a:ln w="27360">
              <a:solidFill>
                <a:srgbClr val="D7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800" name="Text Box 16"/>
            <p:cNvSpPr txBox="1">
              <a:spLocks noChangeArrowheads="1"/>
            </p:cNvSpPr>
            <p:nvPr/>
          </p:nvSpPr>
          <p:spPr bwMode="auto">
            <a:xfrm>
              <a:off x="5077" y="1969"/>
              <a:ext cx="596" cy="2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sz="2000" b="1">
                  <a:latin typeface="Arial" pitchFamily="34" charset="0"/>
                  <a:cs typeface="Tahoma" pitchFamily="34" charset="0"/>
                </a:rPr>
                <a:t>ECAL</a:t>
              </a:r>
            </a:p>
          </p:txBody>
        </p:sp>
        <p:sp>
          <p:nvSpPr>
            <p:cNvPr id="630801" name="Text Box 17"/>
            <p:cNvSpPr txBox="1">
              <a:spLocks noChangeArrowheads="1"/>
            </p:cNvSpPr>
            <p:nvPr/>
          </p:nvSpPr>
          <p:spPr bwMode="auto">
            <a:xfrm>
              <a:off x="5067" y="3723"/>
              <a:ext cx="604" cy="2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sz="2000" b="1">
                  <a:solidFill>
                    <a:srgbClr val="FFFFFF"/>
                  </a:solidFill>
                  <a:latin typeface="Arial" pitchFamily="34" charset="0"/>
                  <a:cs typeface="Tahoma" pitchFamily="34" charset="0"/>
                </a:rPr>
                <a:t>HCAL</a:t>
              </a:r>
            </a:p>
          </p:txBody>
        </p:sp>
        <p:sp>
          <p:nvSpPr>
            <p:cNvPr id="630802" name="Text Box 18"/>
            <p:cNvSpPr txBox="1">
              <a:spLocks noChangeArrowheads="1"/>
            </p:cNvSpPr>
            <p:nvPr/>
          </p:nvSpPr>
          <p:spPr bwMode="auto">
            <a:xfrm>
              <a:off x="3734" y="667"/>
              <a:ext cx="170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sz="1800">
                  <a:latin typeface="Arial" pitchFamily="34" charset="0"/>
                  <a:cs typeface="Tahoma" pitchFamily="34" charset="0"/>
                </a:rPr>
                <a:t>*</a:t>
              </a:r>
            </a:p>
          </p:txBody>
        </p:sp>
      </p:grpSp>
      <p:sp>
        <p:nvSpPr>
          <p:cNvPr id="63080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Selection</a:t>
            </a:r>
          </a:p>
        </p:txBody>
      </p:sp>
      <p:sp>
        <p:nvSpPr>
          <p:cNvPr id="630806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52400" y="1563688"/>
            <a:ext cx="3124200" cy="3617912"/>
          </a:xfrm>
          <a:ln/>
        </p:spPr>
        <p:txBody>
          <a:bodyPr lIns="0" tIns="0" rIns="0" bIns="0"/>
          <a:lstStyle/>
          <a:p>
            <a:pPr marL="323850" indent="-3238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/>
              <a:t>Selection variables</a:t>
            </a:r>
          </a:p>
          <a:p>
            <a:pPr marL="863600" lvl="1" indent="-287338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600"/>
              <a:t>Cluster shape in ECAL</a:t>
            </a:r>
          </a:p>
          <a:p>
            <a:pPr marL="863600" lvl="1" indent="-287338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600"/>
              <a:t>HCAL/ECAL energy ratios</a:t>
            </a:r>
          </a:p>
          <a:p>
            <a:pPr marL="863600" lvl="1" indent="-287338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600"/>
              <a:t>Track isolation</a:t>
            </a:r>
            <a:endParaRPr lang="en-GB" sz="1800"/>
          </a:p>
          <a:p>
            <a:pPr marL="323850" indent="-3238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/>
              <a:t>21 variables total</a:t>
            </a:r>
          </a:p>
          <a:p>
            <a:pPr marL="863600" lvl="1" indent="-287338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600"/>
              <a:t>Linear discriminant analysis to select optimal cuts</a:t>
            </a:r>
            <a:endParaRPr lang="en-GB" sz="1800"/>
          </a:p>
          <a:p>
            <a:pPr marL="323850" indent="-3238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/>
              <a:t>Large acceptance essential for effective cuts w/o loss of signal</a:t>
            </a: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98487" cy="598487"/>
          </a:xfrm>
          <a:prstGeom prst="rect">
            <a:avLst/>
          </a:prstGeom>
          <a:noFill/>
          <a:ln w="9525">
            <a:solidFill>
              <a:srgbClr val="0000CD"/>
            </a:solidFill>
            <a:miter lim="800000"/>
            <a:headEnd/>
            <a:tailEnd/>
          </a:ln>
          <a:effectLst>
            <a:outerShdw dist="74052" dir="19742151" algn="ctr" rotWithShape="0">
              <a:srgbClr val="CDCDFF"/>
            </a:outerShdw>
          </a:effectLst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37CCF-9BCE-4BBE-8EE5-F617FE9F4975}" type="slidenum">
              <a:rPr lang="en-GB"/>
              <a:pPr/>
              <a:t>38</a:t>
            </a:fld>
            <a:endParaRPr lang="en-GB" sz="1800">
              <a:latin typeface="Times New Roman" pitchFamily="18" charset="0"/>
            </a:endParaRPr>
          </a:p>
        </p:txBody>
      </p:sp>
      <p:sp>
        <p:nvSpPr>
          <p:cNvPr id="1050630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dirty="0"/>
              <a:t>Photon identification performance</a:t>
            </a:r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79513"/>
            <a:ext cx="3322638" cy="2541587"/>
          </a:xfrm>
          <a:ln/>
        </p:spPr>
        <p:txBody>
          <a:bodyPr lIns="0" tIns="0" rIns="0" bIns="0"/>
          <a:lstStyle/>
          <a:p>
            <a:pPr marL="430213" indent="-323850" defTabSz="457200">
              <a:spcAft>
                <a:spcPts val="700"/>
              </a:spcAft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/>
              <a:t>Set working point </a:t>
            </a:r>
            <a:br>
              <a:rPr lang="en-GB" dirty="0"/>
            </a:br>
            <a:r>
              <a:rPr lang="en-GB" dirty="0"/>
              <a:t>to </a:t>
            </a:r>
            <a:r>
              <a:rPr lang="en-GB" b="1" dirty="0"/>
              <a:t>60%</a:t>
            </a:r>
            <a:r>
              <a:rPr lang="en-GB" dirty="0"/>
              <a:t> signal efficiency</a:t>
            </a:r>
          </a:p>
          <a:p>
            <a:pPr marL="430213" indent="-323850" defTabSz="457200">
              <a:spcAft>
                <a:spcPts val="700"/>
              </a:spcAft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/>
              <a:t>Leads to </a:t>
            </a:r>
            <a:r>
              <a:rPr lang="en-GB" b="1" dirty="0"/>
              <a:t>96.5%</a:t>
            </a:r>
            <a:r>
              <a:rPr lang="en-GB" dirty="0"/>
              <a:t>  </a:t>
            </a:r>
            <a:br>
              <a:rPr lang="en-GB" dirty="0"/>
            </a:br>
            <a:r>
              <a:rPr lang="en-GB" dirty="0"/>
              <a:t>background rejection</a:t>
            </a:r>
          </a:p>
          <a:p>
            <a:pPr marL="430213" indent="-323850" defTabSz="457200">
              <a:spcAft>
                <a:spcPts val="700"/>
              </a:spcAft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/>
              <a:t>Training is done on unquenched samples only</a:t>
            </a:r>
          </a:p>
        </p:txBody>
      </p:sp>
      <p:pic>
        <p:nvPicPr>
          <p:cNvPr id="1050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1575" y="1244600"/>
            <a:ext cx="4943475" cy="428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50628" name="Line 4"/>
          <p:cNvSpPr>
            <a:spLocks noChangeShapeType="1"/>
          </p:cNvSpPr>
          <p:nvPr/>
        </p:nvSpPr>
        <p:spPr bwMode="auto">
          <a:xfrm>
            <a:off x="6865938" y="960438"/>
            <a:ext cx="1587" cy="1452562"/>
          </a:xfrm>
          <a:prstGeom prst="line">
            <a:avLst/>
          </a:prstGeom>
          <a:noFill/>
          <a:ln w="3672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0629" name="Text Box 5"/>
          <p:cNvSpPr txBox="1">
            <a:spLocks noChangeArrowheads="1"/>
          </p:cNvSpPr>
          <p:nvPr/>
        </p:nvSpPr>
        <p:spPr bwMode="auto">
          <a:xfrm>
            <a:off x="6386513" y="895350"/>
            <a:ext cx="498475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4128" tIns="36901" rIns="74128" bIns="36901"/>
          <a:lstStyle/>
          <a:p>
            <a:pPr defTabSz="828675" eaLnBrk="1">
              <a:lnSpc>
                <a:spcPct val="9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500">
                <a:solidFill>
                  <a:srgbClr val="FF0000"/>
                </a:solidFill>
                <a:latin typeface="Luxi Sans" pitchFamily="16" charset="0"/>
                <a:cs typeface="Tahoma" pitchFamily="34" charset="0"/>
              </a:rPr>
              <a:t>WP</a:t>
            </a:r>
          </a:p>
        </p:txBody>
      </p:sp>
      <p:sp>
        <p:nvSpPr>
          <p:cNvPr id="1050631" name="Text Box 7"/>
          <p:cNvSpPr txBox="1">
            <a:spLocks noChangeArrowheads="1"/>
          </p:cNvSpPr>
          <p:nvPr/>
        </p:nvSpPr>
        <p:spPr bwMode="auto">
          <a:xfrm>
            <a:off x="7431088" y="1458913"/>
            <a:ext cx="557212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828675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>
                <a:solidFill>
                  <a:srgbClr val="FF0000"/>
                </a:solidFill>
                <a:cs typeface="Tahoma" pitchFamily="34" charset="0"/>
              </a:rPr>
              <a:t>p+p</a:t>
            </a:r>
          </a:p>
        </p:txBody>
      </p:sp>
      <p:sp>
        <p:nvSpPr>
          <p:cNvPr id="1050632" name="Text Box 8"/>
          <p:cNvSpPr txBox="1">
            <a:spLocks noChangeArrowheads="1"/>
          </p:cNvSpPr>
          <p:nvPr/>
        </p:nvSpPr>
        <p:spPr bwMode="auto">
          <a:xfrm>
            <a:off x="6942138" y="2144713"/>
            <a:ext cx="862012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>
                <a:solidFill>
                  <a:srgbClr val="FF0000"/>
                </a:solidFill>
                <a:cs typeface="Tahoma" pitchFamily="34" charset="0"/>
              </a:rPr>
              <a:t>Pb+Pb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98487" cy="598487"/>
          </a:xfrm>
          <a:prstGeom prst="rect">
            <a:avLst/>
          </a:prstGeom>
          <a:noFill/>
          <a:ln w="9525">
            <a:solidFill>
              <a:srgbClr val="0000CD"/>
            </a:solidFill>
            <a:miter lim="800000"/>
            <a:headEnd/>
            <a:tailEnd/>
          </a:ln>
          <a:effectLst>
            <a:outerShdw dist="74052" dir="19742151" algn="ctr" rotWithShape="0">
              <a:srgbClr val="CDCDFF"/>
            </a:outerShdw>
          </a:effec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1275" y="6389688"/>
            <a:ext cx="2649538" cy="457200"/>
          </a:xfrm>
        </p:spPr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65FC-63B6-4003-88C9-FAB704CFDB91}" type="slidenum">
              <a:rPr lang="en-US"/>
              <a:pPr/>
              <a:t>39</a:t>
            </a:fld>
            <a:endParaRPr lang="en-US"/>
          </a:p>
        </p:txBody>
      </p:sp>
      <p:pic>
        <p:nvPicPr>
          <p:cNvPr id="5099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8213" y="1355725"/>
            <a:ext cx="3679825" cy="374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099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1355725"/>
            <a:ext cx="3679825" cy="374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09957" name="Text Box 5"/>
          <p:cNvSpPr txBox="1">
            <a:spLocks noChangeArrowheads="1"/>
          </p:cNvSpPr>
          <p:nvPr/>
        </p:nvSpPr>
        <p:spPr bwMode="auto">
          <a:xfrm>
            <a:off x="1649413" y="1084263"/>
            <a:ext cx="1270000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600">
                <a:latin typeface="Luxi Sans" pitchFamily="16" charset="0"/>
                <a:ea typeface="Luxi Sans" pitchFamily="16" charset="0"/>
                <a:cs typeface="Luxi Sans" pitchFamily="16" charset="0"/>
              </a:rPr>
              <a:t>Before cuts:</a:t>
            </a:r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>
            <a:off x="5829300" y="1084263"/>
            <a:ext cx="1098550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600">
                <a:latin typeface="Luxi Sans" pitchFamily="16" charset="0"/>
                <a:ea typeface="Luxi Sans" pitchFamily="16" charset="0"/>
                <a:cs typeface="Luxi Sans" pitchFamily="16" charset="0"/>
              </a:rPr>
              <a:t>After cuts:</a:t>
            </a:r>
          </a:p>
        </p:txBody>
      </p:sp>
      <p:sp>
        <p:nvSpPr>
          <p:cNvPr id="509959" name="Text Box 7"/>
          <p:cNvSpPr txBox="1">
            <a:spLocks noChangeArrowheads="1"/>
          </p:cNvSpPr>
          <p:nvPr/>
        </p:nvSpPr>
        <p:spPr bwMode="auto">
          <a:xfrm>
            <a:off x="6800850" y="1062105"/>
            <a:ext cx="1155700" cy="41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800" b="1" dirty="0">
                <a:latin typeface="Luxi Sans" pitchFamily="16" charset="0"/>
                <a:ea typeface="Luxi Sans" pitchFamily="16" charset="0"/>
                <a:cs typeface="Luxi Sans" pitchFamily="16" charset="0"/>
              </a:rPr>
              <a:t>S/B=4.5</a:t>
            </a:r>
          </a:p>
        </p:txBody>
      </p:sp>
      <p:sp>
        <p:nvSpPr>
          <p:cNvPr id="509960" name="Text Box 8"/>
          <p:cNvSpPr txBox="1">
            <a:spLocks noChangeArrowheads="1"/>
          </p:cNvSpPr>
          <p:nvPr/>
        </p:nvSpPr>
        <p:spPr bwMode="auto">
          <a:xfrm>
            <a:off x="2779713" y="1062078"/>
            <a:ext cx="1154112" cy="41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800" b="1" dirty="0">
                <a:latin typeface="Luxi Sans" pitchFamily="16" charset="0"/>
                <a:ea typeface="Luxi Sans" pitchFamily="16" charset="0"/>
                <a:cs typeface="Luxi Sans" pitchFamily="16" charset="0"/>
              </a:rPr>
              <a:t>S/B=0.3</a:t>
            </a:r>
          </a:p>
        </p:txBody>
      </p:sp>
      <p:sp>
        <p:nvSpPr>
          <p:cNvPr id="509962" name="Rectangle 1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Photon Selection Performance</a:t>
            </a:r>
          </a:p>
        </p:txBody>
      </p:sp>
      <p:sp>
        <p:nvSpPr>
          <p:cNvPr id="509963" name="Text Box 11"/>
          <p:cNvSpPr txBox="1">
            <a:spLocks noChangeArrowheads="1"/>
          </p:cNvSpPr>
          <p:nvPr/>
        </p:nvSpPr>
        <p:spPr bwMode="auto">
          <a:xfrm>
            <a:off x="1333500" y="5421460"/>
            <a:ext cx="6477000" cy="105089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ctr">
              <a:lnSpc>
                <a:spcPts val="1700"/>
              </a:lnSpc>
              <a:spcAft>
                <a:spcPts val="200"/>
              </a:spcAft>
              <a:tabLst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b="1" dirty="0">
                <a:solidFill>
                  <a:srgbClr val="252573"/>
                </a:solidFill>
              </a:rPr>
              <a:t> </a:t>
            </a:r>
            <a:endParaRPr lang="en-US" sz="1600" b="1" dirty="0" smtClean="0">
              <a:solidFill>
                <a:srgbClr val="252573"/>
              </a:solidFill>
            </a:endParaRPr>
          </a:p>
          <a:p>
            <a:pPr marL="342900" indent="-342900" algn="ctr">
              <a:lnSpc>
                <a:spcPts val="1700"/>
              </a:lnSpc>
              <a:spcAft>
                <a:spcPts val="200"/>
              </a:spcAft>
              <a:tabLst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b="1" dirty="0" smtClean="0"/>
              <a:t>Photon </a:t>
            </a:r>
            <a:r>
              <a:rPr lang="en-US" sz="1600" b="1" dirty="0"/>
              <a:t>isolation/shape cuts improve S/B by factor ~15</a:t>
            </a:r>
          </a:p>
          <a:p>
            <a:pPr marL="342900" indent="-342900" algn="ctr">
              <a:lnSpc>
                <a:spcPts val="1700"/>
              </a:lnSpc>
              <a:spcAft>
                <a:spcPts val="200"/>
              </a:spcAft>
              <a:tabLst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 smtClean="0"/>
              <a:t>(</a:t>
            </a:r>
            <a:r>
              <a:rPr lang="en-US" sz="1400" b="1" dirty="0"/>
              <a:t>at 60% signal acceptance, 97% background rejection)</a:t>
            </a:r>
          </a:p>
          <a:p>
            <a:pPr marL="342900" indent="-342900" algn="ctr">
              <a:lnSpc>
                <a:spcPts val="1700"/>
              </a:lnSpc>
              <a:tabLst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600" b="1" dirty="0">
              <a:solidFill>
                <a:srgbClr val="252573"/>
              </a:solidFill>
            </a:endParaRPr>
          </a:p>
        </p:txBody>
      </p:sp>
      <p:sp>
        <p:nvSpPr>
          <p:cNvPr id="509964" name="Text Box 12"/>
          <p:cNvSpPr txBox="1">
            <a:spLocks/>
          </p:cNvSpPr>
          <p:nvPr/>
        </p:nvSpPr>
        <p:spPr bwMode="auto">
          <a:xfrm>
            <a:off x="3549650" y="838200"/>
            <a:ext cx="2051050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PYQUEN/quenched Pb+Pb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89605" y="5132640"/>
            <a:ext cx="315823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C. Loizides nucl-ex/0804.3679v1</a:t>
            </a:r>
            <a:endParaRPr lang="de-DE" dirty="0">
              <a:latin typeface="+mn-lt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98487" cy="598487"/>
          </a:xfrm>
          <a:prstGeom prst="rect">
            <a:avLst/>
          </a:prstGeom>
          <a:noFill/>
          <a:ln w="9525">
            <a:solidFill>
              <a:srgbClr val="0000CD"/>
            </a:solidFill>
            <a:miter lim="800000"/>
            <a:headEnd/>
            <a:tailEnd/>
          </a:ln>
          <a:effectLst>
            <a:outerShdw dist="74052" dir="19742151" algn="ctr" rotWithShape="0">
              <a:srgbClr val="CDCDFF"/>
            </a:outerShdw>
          </a:effec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00" y="2247900"/>
            <a:ext cx="3916362" cy="2667000"/>
          </a:xfrm>
        </p:spPr>
        <p:txBody>
          <a:bodyPr/>
          <a:lstStyle/>
          <a:p>
            <a:r>
              <a:rPr lang="en-US" dirty="0" smtClean="0"/>
              <a:t>Strong suppression (factor 5)</a:t>
            </a:r>
          </a:p>
          <a:p>
            <a:r>
              <a:rPr lang="en-US" dirty="0" smtClean="0"/>
              <a:t>Dominated by surface emission (black probe)</a:t>
            </a:r>
          </a:p>
          <a:p>
            <a:r>
              <a:rPr lang="en-US" dirty="0" smtClean="0"/>
              <a:t>Difficult to learn about suppression mechanism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918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48825"/>
            <a:ext cx="3657600" cy="324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4787325"/>
            <a:ext cx="3657600" cy="2585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Dainese</a:t>
            </a:r>
            <a:r>
              <a:rPr lang="fr-FR" sz="1200" dirty="0" smtClean="0"/>
              <a:t> et al., </a:t>
            </a:r>
            <a:r>
              <a:rPr lang="fr-FR" sz="1200" dirty="0" err="1" smtClean="0"/>
              <a:t>Eur</a:t>
            </a:r>
            <a:r>
              <a:rPr lang="fr-FR" sz="1200" dirty="0" smtClean="0"/>
              <a:t>. Phys. J. C 38, 461 (2005)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206425"/>
            <a:ext cx="3657600" cy="5355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Origin of </a:t>
            </a:r>
            <a:r>
              <a:rPr lang="en-US" dirty="0" err="1" smtClean="0"/>
              <a:t>partons</a:t>
            </a:r>
            <a:r>
              <a:rPr lang="en-US" dirty="0" smtClean="0"/>
              <a:t> that produce 5 </a:t>
            </a:r>
            <a:r>
              <a:rPr lang="en-US" dirty="0" err="1" smtClean="0"/>
              <a:t>GeV</a:t>
            </a:r>
            <a:r>
              <a:rPr lang="en-US" dirty="0" smtClean="0"/>
              <a:t> hadrons in central </a:t>
            </a:r>
            <a:r>
              <a:rPr lang="en-US" dirty="0" err="1" smtClean="0"/>
              <a:t>Au+Au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355725"/>
            <a:ext cx="3679825" cy="374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09957" name="Text Box 5"/>
          <p:cNvSpPr txBox="1">
            <a:spLocks noChangeArrowheads="1"/>
          </p:cNvSpPr>
          <p:nvPr/>
        </p:nvSpPr>
        <p:spPr bwMode="auto">
          <a:xfrm>
            <a:off x="1649413" y="1084263"/>
            <a:ext cx="1270000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600">
                <a:latin typeface="Luxi Sans" pitchFamily="16" charset="0"/>
                <a:ea typeface="Luxi Sans" pitchFamily="16" charset="0"/>
                <a:cs typeface="Luxi Sans" pitchFamily="16" charset="0"/>
              </a:rPr>
              <a:t>Before cuts:</a:t>
            </a:r>
          </a:p>
        </p:txBody>
      </p:sp>
      <p:sp>
        <p:nvSpPr>
          <p:cNvPr id="509960" name="Text Box 8"/>
          <p:cNvSpPr txBox="1">
            <a:spLocks noChangeArrowheads="1"/>
          </p:cNvSpPr>
          <p:nvPr/>
        </p:nvSpPr>
        <p:spPr bwMode="auto">
          <a:xfrm>
            <a:off x="2779713" y="1062078"/>
            <a:ext cx="1154112" cy="41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800" b="1" dirty="0">
                <a:latin typeface="Luxi Sans" pitchFamily="16" charset="0"/>
                <a:ea typeface="Luxi Sans" pitchFamily="16" charset="0"/>
                <a:cs typeface="Luxi Sans" pitchFamily="16" charset="0"/>
              </a:rPr>
              <a:t>S/B=0.3</a:t>
            </a:r>
          </a:p>
        </p:txBody>
      </p:sp>
      <p:sp>
        <p:nvSpPr>
          <p:cNvPr id="509962" name="Rectangle 1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Photon Selection Performance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98487" cy="598487"/>
          </a:xfrm>
          <a:prstGeom prst="rect">
            <a:avLst/>
          </a:prstGeom>
          <a:noFill/>
          <a:ln w="9525">
            <a:solidFill>
              <a:srgbClr val="0000CD"/>
            </a:solidFill>
            <a:miter lim="800000"/>
            <a:headEnd/>
            <a:tailEnd/>
          </a:ln>
          <a:effectLst>
            <a:outerShdw dist="74052" dir="19742151" algn="ctr" rotWithShape="0">
              <a:srgbClr val="CDCDFF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355725"/>
            <a:ext cx="3679825" cy="374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09957" name="Text Box 5"/>
          <p:cNvSpPr txBox="1">
            <a:spLocks noChangeArrowheads="1"/>
          </p:cNvSpPr>
          <p:nvPr/>
        </p:nvSpPr>
        <p:spPr bwMode="auto">
          <a:xfrm>
            <a:off x="1649413" y="1084263"/>
            <a:ext cx="1270000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600">
                <a:latin typeface="Luxi Sans" pitchFamily="16" charset="0"/>
                <a:ea typeface="Luxi Sans" pitchFamily="16" charset="0"/>
                <a:cs typeface="Luxi Sans" pitchFamily="16" charset="0"/>
              </a:rPr>
              <a:t>Before cuts:</a:t>
            </a:r>
          </a:p>
        </p:txBody>
      </p:sp>
      <p:sp>
        <p:nvSpPr>
          <p:cNvPr id="509960" name="Text Box 8"/>
          <p:cNvSpPr txBox="1">
            <a:spLocks noChangeArrowheads="1"/>
          </p:cNvSpPr>
          <p:nvPr/>
        </p:nvSpPr>
        <p:spPr bwMode="auto">
          <a:xfrm>
            <a:off x="2779713" y="1062078"/>
            <a:ext cx="1154112" cy="41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800" b="1" dirty="0">
                <a:latin typeface="Luxi Sans" pitchFamily="16" charset="0"/>
                <a:ea typeface="Luxi Sans" pitchFamily="16" charset="0"/>
                <a:cs typeface="Luxi Sans" pitchFamily="16" charset="0"/>
              </a:rPr>
              <a:t>S/B=0.3</a:t>
            </a:r>
          </a:p>
        </p:txBody>
      </p:sp>
      <p:sp>
        <p:nvSpPr>
          <p:cNvPr id="509962" name="Rectangle 1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Photon Selection Performance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98487" cy="598487"/>
          </a:xfrm>
          <a:prstGeom prst="rect">
            <a:avLst/>
          </a:prstGeom>
          <a:noFill/>
          <a:ln w="9525">
            <a:solidFill>
              <a:srgbClr val="0000CD"/>
            </a:solidFill>
            <a:miter lim="800000"/>
            <a:headEnd/>
            <a:tailEnd/>
          </a:ln>
          <a:effectLst>
            <a:outerShdw dist="74052" dir="19742151" algn="ctr" rotWithShape="0">
              <a:srgbClr val="CDCDFF"/>
            </a:outerShdw>
          </a:effectLst>
        </p:spPr>
      </p:pic>
      <p:cxnSp>
        <p:nvCxnSpPr>
          <p:cNvPr id="7" name="Curved Connector 6"/>
          <p:cNvCxnSpPr/>
          <p:nvPr/>
        </p:nvCxnSpPr>
        <p:spPr bwMode="auto">
          <a:xfrm>
            <a:off x="4220155" y="1907650"/>
            <a:ext cx="914400" cy="914400"/>
          </a:xfrm>
          <a:prstGeom prst="curvedConnector3">
            <a:avLst/>
          </a:prstGeom>
          <a:solidFill>
            <a:srgbClr val="FF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4791655" y="1646239"/>
            <a:ext cx="3848100" cy="27813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9" name="Picture 33" descr="pw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7454" y="1646239"/>
            <a:ext cx="2313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82155" y="3627439"/>
            <a:ext cx="3722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0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5160397" y="3299778"/>
            <a:ext cx="1160890" cy="811033"/>
          </a:xfrm>
          <a:prstGeom prst="straightConnector1">
            <a:avLst/>
          </a:prstGeom>
          <a:solidFill>
            <a:srgbClr val="FFFF99">
              <a:alpha val="5000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10548" y="4691271"/>
            <a:ext cx="397095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background:  high-z neutral hadrons</a:t>
            </a:r>
            <a:endParaRPr lang="en-US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1562586" y="5294703"/>
            <a:ext cx="3868155" cy="438187"/>
          </a:xfrm>
          <a:prstGeom prst="rect">
            <a:avLst/>
          </a:prstGeom>
          <a:ln/>
        </p:spPr>
        <p:txBody>
          <a:bodyPr lIns="0" tIns="0" rIns="0" bIns="0"/>
          <a:lstStyle/>
          <a:p>
            <a:pPr marL="431800" marR="0" lvl="0" indent="-3238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g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p</a:t>
            </a:r>
            <a:r>
              <a:rPr kumimoji="0" lang="en-GB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flat (and not rising)?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275" y="6397639"/>
            <a:ext cx="2649538" cy="457200"/>
          </a:xfrm>
        </p:spPr>
        <p:txBody>
          <a:bodyPr/>
          <a:lstStyle/>
          <a:p>
            <a:fld id="{94C50440-4FBA-4335-A1EC-634424CF624D}" type="slidenum">
              <a:rPr lang="en-GB"/>
              <a:pPr/>
              <a:t>42</a:t>
            </a:fld>
            <a:endParaRPr lang="en-GB" sz="1800">
              <a:latin typeface="Times New Roman" pitchFamily="18" charset="0"/>
            </a:endParaRPr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100013"/>
            <a:ext cx="7204075" cy="563562"/>
          </a:xfrm>
          <a:ln/>
        </p:spPr>
        <p:txBody>
          <a:bodyPr/>
          <a:lstStyle/>
          <a:p>
            <a:r>
              <a:rPr lang="en-GB" dirty="0"/>
              <a:t>Fragmentation function ratio</a:t>
            </a:r>
          </a:p>
        </p:txBody>
      </p:sp>
      <p:pic>
        <p:nvPicPr>
          <p:cNvPr id="1062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745" y="1206905"/>
            <a:ext cx="4146550" cy="399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62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7388" y="1206865"/>
            <a:ext cx="4146550" cy="399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62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1894" y="5469626"/>
            <a:ext cx="8309126" cy="756239"/>
          </a:xfrm>
          <a:ln/>
        </p:spPr>
        <p:txBody>
          <a:bodyPr lIns="0" tIns="0" rIns="0" bIns="0"/>
          <a:lstStyle/>
          <a:p>
            <a:pPr marL="431800" indent="-3238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/>
              <a:t>Medium modification of fragmentation functions can be measured</a:t>
            </a:r>
          </a:p>
          <a:p>
            <a:pPr marL="863600" lvl="1" indent="-287338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/>
              <a:t>High significance for 0.2 &lt; </a:t>
            </a:r>
            <a:r>
              <a:rPr lang="en-GB" sz="1800" dirty="0">
                <a:cs typeface="Arial" pitchFamily="34" charset="0"/>
              </a:rPr>
              <a:t>ξ &lt; 5 for both, E</a:t>
            </a:r>
            <a:r>
              <a:rPr lang="en-GB" sz="1800" baseline="-33000" dirty="0">
                <a:cs typeface="Arial" pitchFamily="34" charset="0"/>
              </a:rPr>
              <a:t>T</a:t>
            </a:r>
            <a:r>
              <a:rPr lang="en-GB" sz="1800" baseline="33000" dirty="0">
                <a:latin typeface="Symbol" pitchFamily="18" charset="2"/>
                <a:cs typeface="Arial" pitchFamily="34" charset="0"/>
              </a:rPr>
              <a:t>  </a:t>
            </a:r>
            <a:r>
              <a:rPr lang="en-GB" sz="1800" dirty="0">
                <a:latin typeface="Symbol" pitchFamily="18" charset="2"/>
                <a:cs typeface="Arial" pitchFamily="34" charset="0"/>
              </a:rPr>
              <a:t>&gt;7</a:t>
            </a:r>
            <a:r>
              <a:rPr lang="en-GB" sz="1800" dirty="0">
                <a:cs typeface="Arial" pitchFamily="34" charset="0"/>
              </a:rPr>
              <a:t>0GeV and E</a:t>
            </a:r>
            <a:r>
              <a:rPr lang="en-GB" sz="1800" baseline="-33000" dirty="0">
                <a:cs typeface="Arial" pitchFamily="34" charset="0"/>
              </a:rPr>
              <a:t>T</a:t>
            </a:r>
            <a:r>
              <a:rPr lang="en-GB" sz="1800" baseline="33000" dirty="0" smtClean="0">
                <a:latin typeface="Symbol" pitchFamily="18" charset="2"/>
                <a:cs typeface="Arial" pitchFamily="34" charset="0"/>
              </a:rPr>
              <a:t></a:t>
            </a:r>
            <a:r>
              <a:rPr lang="en-GB" sz="1800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en-GB" sz="1800" dirty="0" smtClean="0">
                <a:cs typeface="Arial" pitchFamily="34" charset="0"/>
              </a:rPr>
              <a:t>&gt;</a:t>
            </a:r>
            <a:r>
              <a:rPr lang="en-GB" sz="1800" dirty="0">
                <a:cs typeface="Arial" pitchFamily="34" charset="0"/>
              </a:rPr>
              <a:t>100GeV</a:t>
            </a:r>
          </a:p>
        </p:txBody>
      </p:sp>
      <p:sp>
        <p:nvSpPr>
          <p:cNvPr id="1062918" name="Text Box 6"/>
          <p:cNvSpPr txBox="1">
            <a:spLocks noChangeArrowheads="1"/>
          </p:cNvSpPr>
          <p:nvPr/>
        </p:nvSpPr>
        <p:spPr bwMode="auto">
          <a:xfrm>
            <a:off x="2871720" y="4161243"/>
            <a:ext cx="15970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defTabSz="4143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>
                <a:solidFill>
                  <a:srgbClr val="FF0000"/>
                </a:solidFill>
                <a:cs typeface="Tahoma" pitchFamily="34" charset="0"/>
              </a:rPr>
              <a:t>E</a:t>
            </a:r>
            <a:r>
              <a:rPr lang="en-GB" baseline="-33000">
                <a:solidFill>
                  <a:srgbClr val="FF0000"/>
                </a:solidFill>
                <a:cs typeface="Tahoma" pitchFamily="34" charset="0"/>
              </a:rPr>
              <a:t>T</a:t>
            </a:r>
            <a:r>
              <a:rPr lang="en-GB" baseline="33000">
                <a:solidFill>
                  <a:srgbClr val="FF0000"/>
                </a:solidFill>
                <a:latin typeface="Symbol" pitchFamily="18" charset="2"/>
                <a:cs typeface="Tahoma" pitchFamily="34" charset="0"/>
              </a:rPr>
              <a:t>  </a:t>
            </a:r>
            <a:r>
              <a:rPr lang="en-GB">
                <a:solidFill>
                  <a:srgbClr val="FF0000"/>
                </a:solidFill>
                <a:latin typeface="Symbol" pitchFamily="18" charset="2"/>
                <a:cs typeface="Tahoma" pitchFamily="34" charset="0"/>
              </a:rPr>
              <a:t>&gt;</a:t>
            </a:r>
            <a:r>
              <a:rPr lang="en-GB">
                <a:solidFill>
                  <a:srgbClr val="FF0000"/>
                </a:solidFill>
                <a:cs typeface="Tahoma" pitchFamily="34" charset="0"/>
              </a:rPr>
              <a:t>70GeV</a:t>
            </a:r>
          </a:p>
        </p:txBody>
      </p:sp>
      <p:sp>
        <p:nvSpPr>
          <p:cNvPr id="1062919" name="Text Box 7"/>
          <p:cNvSpPr txBox="1">
            <a:spLocks noChangeArrowheads="1"/>
          </p:cNvSpPr>
          <p:nvPr/>
        </p:nvSpPr>
        <p:spPr bwMode="auto">
          <a:xfrm>
            <a:off x="6921433" y="4192993"/>
            <a:ext cx="15970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defTabSz="4143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>
                <a:solidFill>
                  <a:srgbClr val="FF0000"/>
                </a:solidFill>
                <a:cs typeface="Tahoma" pitchFamily="34" charset="0"/>
              </a:rPr>
              <a:t>E</a:t>
            </a:r>
            <a:r>
              <a:rPr lang="en-GB" baseline="-33000">
                <a:solidFill>
                  <a:srgbClr val="FF0000"/>
                </a:solidFill>
                <a:cs typeface="Tahoma" pitchFamily="34" charset="0"/>
              </a:rPr>
              <a:t>T</a:t>
            </a:r>
            <a:r>
              <a:rPr lang="en-GB" baseline="33000">
                <a:solidFill>
                  <a:srgbClr val="FF0000"/>
                </a:solidFill>
                <a:latin typeface="Symbol" pitchFamily="18" charset="2"/>
                <a:cs typeface="Tahoma" pitchFamily="34" charset="0"/>
              </a:rPr>
              <a:t>  </a:t>
            </a:r>
            <a:r>
              <a:rPr lang="en-GB">
                <a:solidFill>
                  <a:srgbClr val="FF0000"/>
                </a:solidFill>
                <a:latin typeface="Symbol" pitchFamily="18" charset="2"/>
                <a:cs typeface="Tahoma" pitchFamily="34" charset="0"/>
              </a:rPr>
              <a:t>&gt;10</a:t>
            </a:r>
            <a:r>
              <a:rPr lang="en-GB">
                <a:solidFill>
                  <a:srgbClr val="FF0000"/>
                </a:solidFill>
                <a:cs typeface="Tahoma" pitchFamily="34" charset="0"/>
              </a:rPr>
              <a:t>0GeV</a:t>
            </a:r>
          </a:p>
        </p:txBody>
      </p:sp>
      <p:sp>
        <p:nvSpPr>
          <p:cNvPr id="1062920" name="Line 8"/>
          <p:cNvSpPr>
            <a:spLocks noChangeShapeType="1"/>
          </p:cNvSpPr>
          <p:nvPr/>
        </p:nvSpPr>
        <p:spPr bwMode="auto">
          <a:xfrm>
            <a:off x="1084195" y="4134255"/>
            <a:ext cx="2487613" cy="1588"/>
          </a:xfrm>
          <a:prstGeom prst="line">
            <a:avLst/>
          </a:prstGeom>
          <a:noFill/>
          <a:ln w="4572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2921" name="Line 9"/>
          <p:cNvSpPr>
            <a:spLocks noChangeShapeType="1"/>
          </p:cNvSpPr>
          <p:nvPr/>
        </p:nvSpPr>
        <p:spPr bwMode="auto">
          <a:xfrm>
            <a:off x="5230745" y="4167593"/>
            <a:ext cx="2487613" cy="1587"/>
          </a:xfrm>
          <a:prstGeom prst="line">
            <a:avLst/>
          </a:prstGeom>
          <a:noFill/>
          <a:ln w="4572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2922" name="Text Box 10"/>
          <p:cNvSpPr txBox="1">
            <a:spLocks noChangeArrowheads="1"/>
          </p:cNvSpPr>
          <p:nvPr/>
        </p:nvSpPr>
        <p:spPr bwMode="auto">
          <a:xfrm>
            <a:off x="1563620" y="701662"/>
            <a:ext cx="6297613" cy="4159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2400" dirty="0" err="1">
                <a:solidFill>
                  <a:srgbClr val="000000"/>
                </a:solidFill>
                <a:cs typeface="Tahoma" pitchFamily="34" charset="0"/>
              </a:rPr>
              <a:t>Reco</a:t>
            </a:r>
            <a:r>
              <a:rPr lang="en-GB" sz="2400" dirty="0">
                <a:solidFill>
                  <a:srgbClr val="000000"/>
                </a:solidFill>
                <a:cs typeface="Tahoma" pitchFamily="34" charset="0"/>
              </a:rPr>
              <a:t> quenched </a:t>
            </a:r>
            <a:r>
              <a:rPr lang="en-GB" sz="2400" dirty="0" err="1">
                <a:solidFill>
                  <a:srgbClr val="000000"/>
                </a:solidFill>
                <a:cs typeface="Tahoma" pitchFamily="34" charset="0"/>
              </a:rPr>
              <a:t>Pb+Pb</a:t>
            </a:r>
            <a:r>
              <a:rPr lang="en-GB" sz="2400" dirty="0">
                <a:solidFill>
                  <a:srgbClr val="000000"/>
                </a:solidFill>
                <a:cs typeface="Tahoma" pitchFamily="34" charset="0"/>
              </a:rPr>
              <a:t> / MC unquenched </a:t>
            </a:r>
            <a:r>
              <a:rPr lang="en-GB" sz="2400" dirty="0" err="1">
                <a:solidFill>
                  <a:srgbClr val="000000"/>
                </a:solidFill>
                <a:cs typeface="Tahoma" pitchFamily="34" charset="0"/>
              </a:rPr>
              <a:t>p+p</a:t>
            </a:r>
            <a:endParaRPr lang="en-GB" sz="2400" dirty="0">
              <a:solidFill>
                <a:srgbClr val="000000"/>
              </a:solidFill>
              <a:cs typeface="Tahoma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98487" cy="598487"/>
          </a:xfrm>
          <a:prstGeom prst="rect">
            <a:avLst/>
          </a:prstGeom>
          <a:noFill/>
          <a:ln w="9525">
            <a:solidFill>
              <a:srgbClr val="0000CD"/>
            </a:solidFill>
            <a:miter lim="800000"/>
            <a:headEnd/>
            <a:tailEnd/>
          </a:ln>
          <a:effectLst>
            <a:outerShdw dist="74052" dir="19742151" algn="ctr" rotWithShape="0">
              <a:srgbClr val="CDCDFF"/>
            </a:outerShdw>
          </a:effectLst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BNL </a:t>
            </a:r>
            <a:r>
              <a:rPr lang="en-US" dirty="0" err="1" smtClean="0"/>
              <a:t>NuclPhysSeminar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 in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871" y="968237"/>
            <a:ext cx="2918129" cy="5029200"/>
          </a:xfrm>
        </p:spPr>
        <p:txBody>
          <a:bodyPr/>
          <a:lstStyle/>
          <a:p>
            <a:r>
              <a:rPr lang="en-US" sz="2000" dirty="0" smtClean="0"/>
              <a:t>CMS:  factor 200 background rejection</a:t>
            </a:r>
          </a:p>
          <a:p>
            <a:r>
              <a:rPr lang="en-US" sz="2000" dirty="0" smtClean="0"/>
              <a:t>S/B = 10 after cuts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ATLAS:  factor 15 rejection</a:t>
            </a:r>
          </a:p>
          <a:p>
            <a:r>
              <a:rPr lang="en-US" sz="2000" dirty="0" smtClean="0"/>
              <a:t>S/B = 1 after </a:t>
            </a:r>
            <a:r>
              <a:rPr lang="en-US" sz="2000" smtClean="0"/>
              <a:t>cuts     at (70 </a:t>
            </a:r>
            <a:r>
              <a:rPr lang="en-US" sz="2000" dirty="0" err="1" smtClean="0"/>
              <a:t>GeV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941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937" y="1036031"/>
            <a:ext cx="2879528" cy="258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419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883" y="1034414"/>
            <a:ext cx="2895103" cy="259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795" y="3729163"/>
            <a:ext cx="5282596" cy="3128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LHC gives access to new regime of HI physics</a:t>
            </a:r>
          </a:p>
          <a:p>
            <a:r>
              <a:rPr lang="en-US" dirty="0" smtClean="0"/>
              <a:t>High rates for hard scattering</a:t>
            </a:r>
          </a:p>
          <a:p>
            <a:r>
              <a:rPr lang="en-US" dirty="0" smtClean="0"/>
              <a:t>New observables:  jets, direct photon-jet</a:t>
            </a:r>
          </a:p>
          <a:p>
            <a:r>
              <a:rPr lang="en-US" dirty="0" smtClean="0"/>
              <a:t>One dedicated HI experiment (ALICE)</a:t>
            </a:r>
          </a:p>
          <a:p>
            <a:r>
              <a:rPr lang="en-US" dirty="0" smtClean="0"/>
              <a:t>Two large-acceptance HEP experiments (ATLAS, CMS) with excellent HI capabilities</a:t>
            </a:r>
          </a:p>
          <a:p>
            <a:r>
              <a:rPr lang="en-US" dirty="0" smtClean="0"/>
              <a:t>ATLAS and CMS calorimeters ideally suited for jet measurement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Calorimeter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000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19150"/>
            <a:ext cx="83153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Calorimeter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001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8452" y="952501"/>
            <a:ext cx="5704848" cy="529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learn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16" y="974697"/>
            <a:ext cx="7853914" cy="2651098"/>
          </a:xfrm>
        </p:spPr>
        <p:txBody>
          <a:bodyPr/>
          <a:lstStyle/>
          <a:p>
            <a:r>
              <a:rPr lang="en-US" sz="2000" b="1" dirty="0" smtClean="0"/>
              <a:t>“[Almost]</a:t>
            </a:r>
            <a:r>
              <a:rPr lang="en-US" sz="2000" dirty="0" smtClean="0"/>
              <a:t> everything you want to know about jets can be found in 2-particle correlations.” Mike </a:t>
            </a:r>
            <a:r>
              <a:rPr lang="en-US" sz="2000" dirty="0" err="1" smtClean="0"/>
              <a:t>Tannenbaum</a:t>
            </a:r>
            <a:endParaRPr lang="en-US" sz="2000" dirty="0" smtClean="0"/>
          </a:p>
          <a:p>
            <a:r>
              <a:rPr lang="en-US" sz="2000" dirty="0" smtClean="0"/>
              <a:t>“</a:t>
            </a:r>
            <a:r>
              <a:rPr lang="en-US" sz="2000" b="1" dirty="0" smtClean="0"/>
              <a:t>Almost</a:t>
            </a:r>
            <a:r>
              <a:rPr lang="en-US" sz="2000" dirty="0" smtClean="0"/>
              <a:t>”:  Shape of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distribution not sensitive to FF</a:t>
            </a:r>
          </a:p>
          <a:p>
            <a:pPr lvl="1"/>
            <a:r>
              <a:rPr lang="en-US" sz="2000" dirty="0" smtClean="0"/>
              <a:t>Reason:  trigger bias</a:t>
            </a:r>
          </a:p>
          <a:p>
            <a:r>
              <a:rPr lang="en-US" sz="2000" dirty="0" smtClean="0"/>
              <a:t>Trigger bias can be overcome by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/>
              <a:t>-h correlations (also overcomes surface bias!)</a:t>
            </a:r>
          </a:p>
          <a:p>
            <a:pPr lvl="1"/>
            <a:r>
              <a:rPr lang="en-US" sz="2000" dirty="0" smtClean="0"/>
              <a:t>Full jet reconstruction (difficult, but higher rate)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69138" y="6090711"/>
            <a:ext cx="1905000" cy="457200"/>
          </a:xfrm>
        </p:spPr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0" name="Curved Connector 9"/>
          <p:cNvCxnSpPr/>
          <p:nvPr/>
        </p:nvCxnSpPr>
        <p:spPr bwMode="auto">
          <a:xfrm>
            <a:off x="4724400" y="4648200"/>
            <a:ext cx="914400" cy="914400"/>
          </a:xfrm>
          <a:prstGeom prst="curvedConnector3">
            <a:avLst/>
          </a:prstGeom>
          <a:solidFill>
            <a:srgbClr val="FF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5295900" y="3766611"/>
            <a:ext cx="3848100" cy="27813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8" name="Picture 33" descr="p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1699" y="3766611"/>
            <a:ext cx="2313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5600700" y="5404911"/>
            <a:ext cx="1219200" cy="1005840"/>
            <a:chOff x="609600" y="4191000"/>
            <a:chExt cx="1219200" cy="1104900"/>
          </a:xfrm>
        </p:grpSpPr>
        <p:cxnSp>
          <p:nvCxnSpPr>
            <p:cNvPr id="18" name="Curved Connector 17"/>
            <p:cNvCxnSpPr/>
            <p:nvPr/>
          </p:nvCxnSpPr>
          <p:spPr bwMode="auto">
            <a:xfrm rot="5400000">
              <a:off x="1219200" y="4457700"/>
              <a:ext cx="304800" cy="304800"/>
            </a:xfrm>
            <a:prstGeom prst="curvedConnector3">
              <a:avLst>
                <a:gd name="adj1" fmla="val 50000"/>
              </a:avLst>
            </a:prstGeom>
            <a:solidFill>
              <a:srgbClr val="FFFF99">
                <a:alpha val="50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urved Connector 19"/>
            <p:cNvCxnSpPr/>
            <p:nvPr/>
          </p:nvCxnSpPr>
          <p:spPr bwMode="auto">
            <a:xfrm rot="5400000">
              <a:off x="914400" y="4724400"/>
              <a:ext cx="304800" cy="304800"/>
            </a:xfrm>
            <a:prstGeom prst="curvedConnector3">
              <a:avLst>
                <a:gd name="adj1" fmla="val 50000"/>
              </a:avLst>
            </a:prstGeom>
            <a:solidFill>
              <a:srgbClr val="FFFF99">
                <a:alpha val="50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urved Connector 20"/>
            <p:cNvCxnSpPr/>
            <p:nvPr/>
          </p:nvCxnSpPr>
          <p:spPr bwMode="auto">
            <a:xfrm rot="5400000">
              <a:off x="609600" y="4991100"/>
              <a:ext cx="304800" cy="304800"/>
            </a:xfrm>
            <a:prstGeom prst="curvedConnector3">
              <a:avLst>
                <a:gd name="adj1" fmla="val 50000"/>
              </a:avLst>
            </a:prstGeom>
            <a:solidFill>
              <a:srgbClr val="FFFF99">
                <a:alpha val="50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Curved Connector 21"/>
            <p:cNvCxnSpPr/>
            <p:nvPr/>
          </p:nvCxnSpPr>
          <p:spPr bwMode="auto">
            <a:xfrm rot="5400000">
              <a:off x="1524000" y="4191000"/>
              <a:ext cx="304800" cy="304800"/>
            </a:xfrm>
            <a:prstGeom prst="curvedConnector3">
              <a:avLst>
                <a:gd name="adj1" fmla="val 50000"/>
              </a:avLst>
            </a:prstGeom>
            <a:solidFill>
              <a:srgbClr val="FFFF99">
                <a:alpha val="50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5486400" y="5747811"/>
            <a:ext cx="26962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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54440" y="4005458"/>
            <a:ext cx="5088835" cy="175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what does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-jet help vs.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-h?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♦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Jet angle easy to measure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♦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Expect multiple scattering in medium even w/o E loss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990600"/>
            <a:ext cx="5486400" cy="4431983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Challenge:  background!</a:t>
            </a:r>
          </a:p>
          <a:p>
            <a:endParaRPr lang="en-US" sz="2000" dirty="0" smtClean="0"/>
          </a:p>
          <a:p>
            <a:r>
              <a:rPr lang="en-US" sz="2000" dirty="0" smtClean="0"/>
              <a:t>In cone of                    </a:t>
            </a:r>
          </a:p>
          <a:p>
            <a:endParaRPr lang="en-US" sz="2000" dirty="0" smtClean="0"/>
          </a:p>
          <a:p>
            <a:r>
              <a:rPr lang="en-US" sz="2000" dirty="0" smtClean="0"/>
              <a:t>there is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i="1" dirty="0" err="1" smtClean="0"/>
              <a:t>dE</a:t>
            </a:r>
            <a:r>
              <a:rPr lang="en-US" sz="2000" i="1" baseline="-25000" dirty="0" err="1" smtClean="0"/>
              <a:t>T</a:t>
            </a:r>
            <a:r>
              <a:rPr lang="en-US" sz="2000" i="1" dirty="0" smtClean="0"/>
              <a:t>/d</a:t>
            </a:r>
            <a:r>
              <a:rPr lang="en-US" sz="2000" i="1" dirty="0" smtClean="0">
                <a:latin typeface="Symbol" pitchFamily="18" charset="2"/>
              </a:rPr>
              <a:t>h</a:t>
            </a:r>
            <a:r>
              <a:rPr lang="en-US" sz="2000" dirty="0" smtClean="0"/>
              <a:t> in central </a:t>
            </a:r>
            <a:r>
              <a:rPr lang="en-US" sz="2000" dirty="0" err="1" smtClean="0"/>
              <a:t>Au+Au</a:t>
            </a:r>
            <a:r>
              <a:rPr lang="en-US" sz="2000" dirty="0" smtClean="0"/>
              <a:t> at RHIC is 600 </a:t>
            </a:r>
            <a:r>
              <a:rPr lang="en-US" sz="2000" dirty="0" err="1" smtClean="0"/>
              <a:t>GeV</a:t>
            </a:r>
            <a:r>
              <a:rPr lang="en-US" sz="2000" dirty="0" smtClean="0"/>
              <a:t>*</a:t>
            </a:r>
          </a:p>
          <a:p>
            <a:endParaRPr lang="en-US" sz="2000" dirty="0" smtClean="0"/>
          </a:p>
          <a:p>
            <a:r>
              <a:rPr lang="en-US" sz="2000" dirty="0" smtClean="0"/>
              <a:t>→E= 300 </a:t>
            </a:r>
            <a:r>
              <a:rPr lang="en-US" sz="2000" dirty="0" err="1" smtClean="0"/>
              <a:t>GeV</a:t>
            </a:r>
            <a:r>
              <a:rPr lang="en-US" sz="2000" dirty="0" smtClean="0"/>
              <a:t> in cone with R=1</a:t>
            </a:r>
          </a:p>
          <a:p>
            <a:r>
              <a:rPr lang="en-US" sz="2000" dirty="0" smtClean="0"/>
              <a:t>           75 </a:t>
            </a:r>
            <a:r>
              <a:rPr lang="en-US" sz="2000" dirty="0" err="1" smtClean="0"/>
              <a:t>GeV</a:t>
            </a:r>
            <a:r>
              <a:rPr lang="en-US" sz="2000" dirty="0" smtClean="0"/>
              <a:t> in cone with R=0.5</a:t>
            </a:r>
          </a:p>
          <a:p>
            <a:endParaRPr lang="en-US" sz="2000" dirty="0" smtClean="0"/>
          </a:p>
          <a:p>
            <a:r>
              <a:rPr lang="en-US" sz="2000" dirty="0" smtClean="0"/>
              <a:t>Compare to maximum jet energy:  100 </a:t>
            </a:r>
            <a:r>
              <a:rPr lang="en-US" sz="2000" dirty="0" err="1" smtClean="0"/>
              <a:t>GeV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Measurements in HI Collisions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52600" y="1524000"/>
          <a:ext cx="2400300" cy="522837"/>
        </p:xfrm>
        <a:graphic>
          <a:graphicData uri="http://schemas.openxmlformats.org/presentationml/2006/ole">
            <p:oleObj spid="_x0000_s2919426" name="Equation" r:id="rId3" imgW="1282680" imgH="27936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14500" y="2286000"/>
          <a:ext cx="2362200" cy="888749"/>
        </p:xfrm>
        <a:graphic>
          <a:graphicData uri="http://schemas.openxmlformats.org/presentationml/2006/ole">
            <p:oleObj spid="_x0000_s2919427" name="Equation" r:id="rId4" imgW="1282680" imgH="4824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55003" y="3695700"/>
            <a:ext cx="254569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* Phys. Rev. C 71, 034908 (2005) </a:t>
            </a:r>
            <a:endParaRPr lang="en-US" sz="12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85800" y="5486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Jet measurement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RHIC difficult!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410200" y="1828800"/>
            <a:ext cx="3960294" cy="4579620"/>
            <a:chOff x="5410200" y="1828800"/>
            <a:chExt cx="3960294" cy="4579620"/>
          </a:xfrm>
        </p:grpSpPr>
        <p:grpSp>
          <p:nvGrpSpPr>
            <p:cNvPr id="16" name="Group 15"/>
            <p:cNvGrpSpPr/>
            <p:nvPr/>
          </p:nvGrpSpPr>
          <p:grpSpPr>
            <a:xfrm>
              <a:off x="5410200" y="2476500"/>
              <a:ext cx="3960294" cy="3931920"/>
              <a:chOff x="5687479" y="2476500"/>
              <a:chExt cx="3960294" cy="3938350"/>
            </a:xfrm>
          </p:grpSpPr>
          <p:cxnSp>
            <p:nvCxnSpPr>
              <p:cNvPr id="12" name="Straight Connector 11"/>
              <p:cNvCxnSpPr/>
              <p:nvPr/>
            </p:nvCxnSpPr>
            <p:spPr bwMode="auto">
              <a:xfrm rot="16200000" flipV="1">
                <a:off x="6324600" y="3238500"/>
                <a:ext cx="2019300" cy="723900"/>
              </a:xfrm>
              <a:prstGeom prst="line">
                <a:avLst/>
              </a:prstGeom>
              <a:solidFill>
                <a:srgbClr val="FFFF99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 flipH="1" flipV="1">
                <a:off x="7045997" y="3255047"/>
                <a:ext cx="2019300" cy="723900"/>
              </a:xfrm>
              <a:prstGeom prst="line">
                <a:avLst/>
              </a:prstGeom>
              <a:solidFill>
                <a:srgbClr val="FFFF99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Oval 13"/>
              <p:cNvSpPr/>
              <p:nvPr/>
            </p:nvSpPr>
            <p:spPr bwMode="auto">
              <a:xfrm>
                <a:off x="6972300" y="2476500"/>
                <a:ext cx="1447800" cy="3048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Times New Roman" pitchFamily="18" charset="0"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7" name="Arc 16"/>
              <p:cNvSpPr/>
              <p:nvPr/>
            </p:nvSpPr>
            <p:spPr bwMode="auto">
              <a:xfrm rot="18900000">
                <a:off x="5687479" y="2481498"/>
                <a:ext cx="3960294" cy="3933352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Times New Roman" pitchFamily="18" charset="0"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 bwMode="auto">
            <a:xfrm rot="-2340000">
              <a:off x="5943600" y="2705100"/>
              <a:ext cx="152400" cy="27432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1560000">
              <a:off x="8115300" y="2476500"/>
              <a:ext cx="152400" cy="1524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-1020000">
              <a:off x="6825240" y="2044738"/>
              <a:ext cx="146214" cy="49560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315200" y="1828800"/>
              <a:ext cx="152400" cy="6477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2400000">
              <a:off x="8610600" y="2790191"/>
              <a:ext cx="152400" cy="1524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1740000">
              <a:off x="8267700" y="2552700"/>
              <a:ext cx="152400" cy="1524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660000">
              <a:off x="7696200" y="2362200"/>
              <a:ext cx="152400" cy="1524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-1560000">
              <a:off x="6489408" y="2502192"/>
              <a:ext cx="152400" cy="1524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-2100000">
              <a:off x="6172200" y="2696926"/>
              <a:ext cx="152400" cy="1524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-360000">
              <a:off x="7124700" y="2171700"/>
              <a:ext cx="1524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-1980000">
              <a:off x="6289227" y="2459585"/>
              <a:ext cx="1524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-1200000">
              <a:off x="6638829" y="2307228"/>
              <a:ext cx="1524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900000">
              <a:off x="7924800" y="2247900"/>
              <a:ext cx="1524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1920000">
              <a:off x="8471642" y="2532048"/>
              <a:ext cx="1524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420000">
              <a:off x="7505700" y="2179851"/>
              <a:ext cx="1524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04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81100"/>
            <a:ext cx="42100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81100" y="4507551"/>
            <a:ext cx="6858000" cy="1778949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000" i="1" dirty="0" err="1" smtClean="0"/>
              <a:t>dE</a:t>
            </a:r>
            <a:r>
              <a:rPr lang="en-US" sz="2000" i="1" baseline="-25000" dirty="0" err="1" smtClean="0"/>
              <a:t>T</a:t>
            </a:r>
            <a:r>
              <a:rPr lang="en-US" sz="2000" i="1" dirty="0" smtClean="0"/>
              <a:t>/d</a:t>
            </a:r>
            <a:r>
              <a:rPr lang="en-US" sz="2000" i="1" dirty="0" smtClean="0">
                <a:latin typeface="Symbol" pitchFamily="18" charset="2"/>
              </a:rPr>
              <a:t>h</a:t>
            </a:r>
            <a:r>
              <a:rPr lang="en-US" sz="2000" dirty="0" smtClean="0"/>
              <a:t> in central </a:t>
            </a:r>
            <a:r>
              <a:rPr lang="en-US" sz="2000" dirty="0" err="1" smtClean="0"/>
              <a:t>Pb+Pb</a:t>
            </a:r>
            <a:r>
              <a:rPr lang="en-US" sz="2000" dirty="0" smtClean="0"/>
              <a:t> at LHC ≈ 1200 </a:t>
            </a:r>
            <a:r>
              <a:rPr lang="en-US" sz="2000" dirty="0" err="1" smtClean="0"/>
              <a:t>GeV</a:t>
            </a:r>
            <a:r>
              <a:rPr lang="en-US" sz="2000" dirty="0" smtClean="0"/>
              <a:t>*</a:t>
            </a:r>
          </a:p>
          <a:p>
            <a:r>
              <a:rPr lang="en-US" sz="2000" dirty="0" smtClean="0"/>
              <a:t>→E=  600 </a:t>
            </a:r>
            <a:r>
              <a:rPr lang="en-US" sz="2000" dirty="0" err="1" smtClean="0"/>
              <a:t>GeV</a:t>
            </a:r>
            <a:r>
              <a:rPr lang="en-US" sz="2000" dirty="0" smtClean="0"/>
              <a:t> in cone with R=1</a:t>
            </a:r>
          </a:p>
          <a:p>
            <a:r>
              <a:rPr lang="en-US" sz="2000" dirty="0" smtClean="0"/>
              <a:t>           150 </a:t>
            </a:r>
            <a:r>
              <a:rPr lang="en-US" sz="2000" dirty="0" err="1" smtClean="0"/>
              <a:t>GeV</a:t>
            </a:r>
            <a:r>
              <a:rPr lang="en-US" sz="2000" dirty="0" smtClean="0"/>
              <a:t> in cone with R=0.5</a:t>
            </a:r>
          </a:p>
          <a:p>
            <a:r>
              <a:rPr lang="en-US" sz="2000" dirty="0" smtClean="0"/>
              <a:t>Compare to: - maximum jet energy:  2750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                     - typical jet energy:  100-200 </a:t>
            </a:r>
            <a:r>
              <a:rPr lang="en-US" sz="2000" dirty="0" err="1" smtClean="0"/>
              <a:t>GeV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Measurements at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33900" y="1181100"/>
            <a:ext cx="4596130" cy="584775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*Logarithmic extrapolation of √s dependence</a:t>
            </a:r>
          </a:p>
          <a:p>
            <a:r>
              <a:rPr lang="en-US" b="1" dirty="0" smtClean="0"/>
              <a:t>of (</a:t>
            </a:r>
            <a:r>
              <a:rPr lang="en-US" b="1" i="1" dirty="0" err="1" smtClean="0"/>
              <a:t>dE</a:t>
            </a:r>
            <a:r>
              <a:rPr lang="en-US" b="1" i="1" baseline="-25000" dirty="0" err="1" smtClean="0"/>
              <a:t>T</a:t>
            </a:r>
            <a:r>
              <a:rPr lang="en-US" b="1" i="1" dirty="0" smtClean="0"/>
              <a:t>/d</a:t>
            </a:r>
            <a:r>
              <a:rPr lang="en-US" b="1" i="1" dirty="0" smtClean="0">
                <a:latin typeface="Symbol" pitchFamily="18" charset="2"/>
              </a:rPr>
              <a:t>h) /(</a:t>
            </a:r>
            <a:r>
              <a:rPr lang="en-US" b="1" dirty="0" err="1" smtClean="0"/>
              <a:t>N</a:t>
            </a:r>
            <a:r>
              <a:rPr lang="en-US" b="1" baseline="-25000" dirty="0" err="1" smtClean="0"/>
              <a:t>part</a:t>
            </a:r>
            <a:r>
              <a:rPr lang="en-US" b="1" dirty="0" smtClean="0"/>
              <a:t>/2) from SIS to LHC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" y="3829919"/>
            <a:ext cx="312329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S. </a:t>
            </a:r>
            <a:r>
              <a:rPr lang="en-US" sz="1200" b="1" dirty="0" err="1" smtClean="0"/>
              <a:t>Milov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Jour.Phy</a:t>
            </a:r>
            <a:r>
              <a:rPr lang="en-US" sz="1200" b="1" dirty="0" smtClean="0"/>
              <a:t>.: </a:t>
            </a:r>
            <a:r>
              <a:rPr lang="en-US" sz="1200" b="1" dirty="0" err="1" smtClean="0"/>
              <a:t>Conf.Ser</a:t>
            </a:r>
            <a:r>
              <a:rPr lang="en-US" sz="1200" b="1" dirty="0" smtClean="0"/>
              <a:t>. 5 (2005) 17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33900" y="2400300"/>
            <a:ext cx="4495800" cy="1485900"/>
          </a:xfrm>
        </p:spPr>
        <p:txBody>
          <a:bodyPr/>
          <a:lstStyle/>
          <a:p>
            <a:pPr lvl="0"/>
            <a:r>
              <a:rPr lang="en-US" sz="2000" b="1" dirty="0" smtClean="0"/>
              <a:t>Jet measurement in HI at LHC still challenging</a:t>
            </a:r>
          </a:p>
          <a:p>
            <a:pPr lvl="1"/>
            <a:r>
              <a:rPr lang="en-US" sz="2000" b="1" dirty="0" smtClean="0"/>
              <a:t>eliminate b fluctuations (large acceptance)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to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800100"/>
            <a:ext cx="5562600" cy="3238500"/>
          </a:xfrm>
        </p:spPr>
        <p:txBody>
          <a:bodyPr/>
          <a:lstStyle/>
          <a:p>
            <a:r>
              <a:rPr lang="en-US" sz="2000" dirty="0" smtClean="0"/>
              <a:t>√s:  0.2 </a:t>
            </a:r>
            <a:r>
              <a:rPr lang="en-US" sz="2000" dirty="0" err="1" smtClean="0"/>
              <a:t>TeV</a:t>
            </a:r>
            <a:r>
              <a:rPr lang="en-US" sz="2000" dirty="0" smtClean="0"/>
              <a:t> → 5.5 </a:t>
            </a:r>
            <a:r>
              <a:rPr lang="en-US" sz="2000" dirty="0" err="1" smtClean="0"/>
              <a:t>TeV</a:t>
            </a:r>
            <a:r>
              <a:rPr lang="en-US" sz="2000" dirty="0" smtClean="0"/>
              <a:t> (x 27.5)</a:t>
            </a:r>
          </a:p>
          <a:p>
            <a:r>
              <a:rPr lang="en-US" sz="2000" dirty="0" smtClean="0"/>
              <a:t>Relative rates (e.g.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) ~ scale with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T</a:t>
            </a:r>
            <a:endParaRPr lang="en-US" sz="2000" baseline="-25000" dirty="0" smtClean="0"/>
          </a:p>
          <a:p>
            <a:pPr lvl="1"/>
            <a:r>
              <a:rPr lang="en-US" sz="2000" dirty="0" smtClean="0"/>
              <a:t>e.g.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/>
              <a:t> fraction = 10%:  3 </a:t>
            </a:r>
            <a:r>
              <a:rPr lang="en-US" sz="2000" dirty="0" err="1" smtClean="0"/>
              <a:t>GeV</a:t>
            </a:r>
            <a:r>
              <a:rPr lang="en-US" sz="2000" dirty="0" smtClean="0"/>
              <a:t> at RHIC</a:t>
            </a:r>
          </a:p>
          <a:p>
            <a:pPr lvl="1">
              <a:buNone/>
            </a:pPr>
            <a:r>
              <a:rPr lang="en-US" sz="2000" dirty="0" smtClean="0"/>
              <a:t>                                      90 </a:t>
            </a:r>
            <a:r>
              <a:rPr lang="en-US" sz="2000" dirty="0" err="1" smtClean="0"/>
              <a:t>GeV</a:t>
            </a:r>
            <a:r>
              <a:rPr lang="en-US" sz="2000" dirty="0" smtClean="0"/>
              <a:t> at LHC</a:t>
            </a:r>
          </a:p>
          <a:p>
            <a:r>
              <a:rPr lang="en-US" sz="2000" dirty="0" smtClean="0">
                <a:sym typeface="Symbol"/>
              </a:rPr>
              <a:t></a:t>
            </a:r>
            <a:r>
              <a:rPr lang="en-US" sz="2000" baseline="-25000" dirty="0" smtClean="0">
                <a:sym typeface="Symbol"/>
              </a:rPr>
              <a:t>hard</a:t>
            </a:r>
            <a:r>
              <a:rPr lang="en-US" sz="2000" dirty="0" smtClean="0"/>
              <a:t> increases by orders of magnitude</a:t>
            </a:r>
          </a:p>
          <a:p>
            <a:r>
              <a:rPr lang="en-US" sz="2000" dirty="0" smtClean="0"/>
              <a:t>Accessible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range ~ 20-200 </a:t>
            </a:r>
            <a:r>
              <a:rPr lang="en-US" sz="2000" dirty="0" err="1" smtClean="0"/>
              <a:t>GeV</a:t>
            </a:r>
            <a:r>
              <a:rPr lang="en-US" sz="2000" dirty="0" smtClean="0"/>
              <a:t> (x10)</a:t>
            </a:r>
          </a:p>
          <a:p>
            <a:r>
              <a:rPr lang="en-US" sz="2000" dirty="0" smtClean="0"/>
              <a:t>New probes available</a:t>
            </a:r>
          </a:p>
          <a:p>
            <a:pPr lvl="1"/>
            <a:r>
              <a:rPr lang="en-US" sz="2000" dirty="0" smtClean="0"/>
              <a:t>Jets, direct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/>
              <a:t>-jet correlations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5" descr="SPS-RHIC-LH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100" y="3810000"/>
            <a:ext cx="3884463" cy="2867025"/>
          </a:xfrm>
          <a:prstGeom prst="rect">
            <a:avLst/>
          </a:prstGeom>
          <a:noFill/>
        </p:spPr>
      </p:pic>
      <p:pic>
        <p:nvPicPr>
          <p:cNvPr id="10" name="Picture 5" descr="cProductionXSec_col_200606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219200"/>
            <a:ext cx="3235325" cy="4191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6700" y="5829300"/>
            <a:ext cx="385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Detailed study of hard scattering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0" y="5448300"/>
            <a:ext cx="220605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G. Roland, Hard Probes 2008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5430" y="1981200"/>
            <a:ext cx="2589170" cy="3139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limit at RHIC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6324600" y="1828800"/>
            <a:ext cx="495300" cy="152400"/>
          </a:xfrm>
          <a:prstGeom prst="straightConnector1">
            <a:avLst/>
          </a:prstGeom>
          <a:solidFill>
            <a:srgbClr val="FFFF99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6743700" y="1524000"/>
            <a:ext cx="952500" cy="4191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-60000" flipV="1">
            <a:off x="2885147" y="977939"/>
            <a:ext cx="45719" cy="22240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9"/>
          <p:cNvSpPr txBox="1">
            <a:spLocks/>
          </p:cNvSpPr>
          <p:nvPr/>
        </p:nvSpPr>
        <p:spPr bwMode="auto">
          <a:xfrm>
            <a:off x="413137" y="508217"/>
            <a:ext cx="2446504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Pb+Pb</a:t>
            </a:r>
            <a:r>
              <a:rPr lang="en-US" b="1" dirty="0"/>
              <a:t> design </a:t>
            </a:r>
            <a:r>
              <a:rPr lang="en-US" b="1" dirty="0" err="1"/>
              <a:t>lumi</a:t>
            </a:r>
            <a:r>
              <a:rPr lang="en-US" b="1" dirty="0"/>
              <a:t>:</a:t>
            </a:r>
          </a:p>
          <a:p>
            <a:pPr algn="ctr"/>
            <a:r>
              <a:rPr lang="en-US" b="1" dirty="0"/>
              <a:t>One Jet with </a:t>
            </a:r>
            <a:r>
              <a:rPr lang="en-US" b="1" dirty="0" smtClean="0"/>
              <a:t>150 </a:t>
            </a:r>
            <a:r>
              <a:rPr lang="en-US" b="1" dirty="0" err="1" smtClean="0"/>
              <a:t>GeV</a:t>
            </a:r>
            <a:r>
              <a:rPr lang="en-US" b="1" dirty="0" smtClean="0"/>
              <a:t>/s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738" y="5600700"/>
            <a:ext cx="7772400" cy="800100"/>
          </a:xfrm>
        </p:spPr>
        <p:txBody>
          <a:bodyPr/>
          <a:lstStyle/>
          <a:p>
            <a:r>
              <a:rPr lang="en-US" dirty="0" smtClean="0"/>
              <a:t>“If energy loss is 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phenomenon, LHC will have nothing to measure.” (Mike </a:t>
            </a:r>
            <a:r>
              <a:rPr lang="en-US" dirty="0" err="1" smtClean="0"/>
              <a:t>Tannenbaum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NuclPhysSeminar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991BD6B-509F-4098-A089-6340299128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3" descr="raa_pi0etapho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1047750"/>
            <a:ext cx="6681787" cy="4427538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22463" y="1520825"/>
            <a:ext cx="2803525" cy="730250"/>
          </a:xfrm>
          <a:prstGeom prst="rect">
            <a:avLst/>
          </a:prstGeom>
          <a:solidFill>
            <a:srgbClr val="FFFF00"/>
          </a:solidFill>
          <a:ln w="317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0000"/>
              </a:lnSpc>
            </a:pPr>
            <a:endParaRPr lang="en-US" sz="300" b="1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en-US" b="1"/>
              <a:t>Direct </a:t>
            </a:r>
            <a:r>
              <a:rPr lang="en-US" b="1">
                <a:latin typeface="Symbol" pitchFamily="18" charset="2"/>
              </a:rPr>
              <a:t>g</a:t>
            </a:r>
            <a:r>
              <a:rPr lang="en-US" b="1"/>
              <a:t> R</a:t>
            </a:r>
            <a:r>
              <a:rPr lang="en-US" b="1" baseline="-25000"/>
              <a:t>AA</a:t>
            </a:r>
            <a:r>
              <a:rPr lang="en-US" b="1"/>
              <a:t> with measured </a:t>
            </a:r>
          </a:p>
          <a:p>
            <a:pPr marL="342900" indent="-342900">
              <a:lnSpc>
                <a:spcPct val="100000"/>
              </a:lnSpc>
            </a:pPr>
            <a:r>
              <a:rPr lang="en-US" b="1"/>
              <a:t>p+p reference data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02038" y="3895725"/>
            <a:ext cx="1095375" cy="482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l-GR" sz="2400" b="1">
                <a:solidFill>
                  <a:schemeClr val="tx1"/>
                </a:solidFill>
              </a:rPr>
              <a:t> </a:t>
            </a:r>
            <a:r>
              <a:rPr lang="en-US" sz="2400" b="1">
                <a:solidFill>
                  <a:schemeClr val="tx1"/>
                </a:solidFill>
              </a:rPr>
              <a:t>    </a:t>
            </a:r>
            <a:r>
              <a:rPr lang="en-US" sz="2400" b="1">
                <a:latin typeface="Symbol" pitchFamily="18" charset="2"/>
                <a:cs typeface="Arial" pitchFamily="34" charset="0"/>
              </a:rPr>
              <a:t>p</a:t>
            </a:r>
            <a:r>
              <a:rPr lang="en-US" sz="2400" b="1" baseline="30000">
                <a:cs typeface="Arial" pitchFamily="34" charset="0"/>
              </a:rPr>
              <a:t>0</a:t>
            </a:r>
            <a:endParaRPr lang="el-GR" sz="2400" b="1" baseline="30000"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67013" y="2479675"/>
            <a:ext cx="334962" cy="482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Symbol" pitchFamily="18" charset="2"/>
              </a:rPr>
              <a:t>g</a:t>
            </a:r>
            <a:endParaRPr lang="el-GR" sz="2400" b="1" baseline="3000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99"/>
      </a:dk2>
      <a:lt2>
        <a:srgbClr val="FFFF00"/>
      </a:lt2>
      <a:accent1>
        <a:srgbClr val="FF9900"/>
      </a:accent1>
      <a:accent2>
        <a:srgbClr val="00FFFF"/>
      </a:accent2>
      <a:accent3>
        <a:srgbClr val="AAAD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Times New Roman" pitchFamily="18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Times New Roman" pitchFamily="18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26719</TotalTime>
  <Words>2161</Words>
  <Application>Microsoft PowerPoint</Application>
  <PresentationFormat>On-screen Show (4:3)</PresentationFormat>
  <Paragraphs>526</Paragraphs>
  <Slides>46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Default Design</vt:lpstr>
      <vt:lpstr>Equation</vt:lpstr>
      <vt:lpstr>Direct Photons from RHIC to the LHC</vt:lpstr>
      <vt:lpstr>What I will do in this talk - a disclaimer -</vt:lpstr>
      <vt:lpstr>RHIC Key Physics Result</vt:lpstr>
      <vt:lpstr>Surface Bias</vt:lpstr>
      <vt:lpstr>How can we learn more?</vt:lpstr>
      <vt:lpstr>Jet Measurements in HI Collisions</vt:lpstr>
      <vt:lpstr>Jet Measurements at LHC</vt:lpstr>
      <vt:lpstr>RHIC to LHC</vt:lpstr>
      <vt:lpstr>Caveat</vt:lpstr>
      <vt:lpstr>Experiments at the LHC</vt:lpstr>
      <vt:lpstr>The ALICE Detector:  dedicated to HI</vt:lpstr>
      <vt:lpstr>Slide 12</vt:lpstr>
      <vt:lpstr>The CMS Detector</vt:lpstr>
      <vt:lpstr>Measuring -Jet Correlations</vt:lpstr>
      <vt:lpstr>Photon Energy Tag</vt:lpstr>
      <vt:lpstr>RHIC Calorimeters</vt:lpstr>
      <vt:lpstr>STAR Calorimeter</vt:lpstr>
      <vt:lpstr>PHENIX Calorimeter</vt:lpstr>
      <vt:lpstr>PHENIX Isolation Cut in p+p</vt:lpstr>
      <vt:lpstr>The Higgs:  driving the design of LHC calorimetry</vt:lpstr>
      <vt:lpstr>Coverage and Other Differences</vt:lpstr>
      <vt:lpstr>Photon Detectors at LHC</vt:lpstr>
      <vt:lpstr>ALICE</vt:lpstr>
      <vt:lpstr>Identifying prompt g in ALICE (PHOS)</vt:lpstr>
      <vt:lpstr>ALICE: Photon-Tag Jets Fragmentation Function</vt:lpstr>
      <vt:lpstr> ALICE: g-tagged FF RAA</vt:lpstr>
      <vt:lpstr>ATLAS</vt:lpstr>
      <vt:lpstr>Lateral Segmentation</vt:lpstr>
      <vt:lpstr>Photon ID:  Loose Cuts</vt:lpstr>
      <vt:lpstr>Photon ID:  Tight Cuts</vt:lpstr>
      <vt:lpstr>Isolation Cut</vt:lpstr>
      <vt:lpstr>Photon Spectrum</vt:lpstr>
      <vt:lpstr>S/B</vt:lpstr>
      <vt:lpstr>Medium Photons</vt:lpstr>
      <vt:lpstr>CMS</vt:lpstr>
      <vt:lpstr>ECAL Response in p+p and Pb+Pb</vt:lpstr>
      <vt:lpstr>Photon Selection</vt:lpstr>
      <vt:lpstr>Photon identification performance</vt:lpstr>
      <vt:lpstr>Photon Selection Performance</vt:lpstr>
      <vt:lpstr>Photon Selection Performance</vt:lpstr>
      <vt:lpstr>Photon Selection Performance</vt:lpstr>
      <vt:lpstr>Fragmentation function ratio</vt:lpstr>
      <vt:lpstr>Discrepancy in p+p</vt:lpstr>
      <vt:lpstr>Summary</vt:lpstr>
      <vt:lpstr>ATLAS Calorimeter I</vt:lpstr>
      <vt:lpstr>ATLAS Calorimeter II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</dc:creator>
  <cp:lastModifiedBy>Sony Customer</cp:lastModifiedBy>
  <cp:revision>658</cp:revision>
  <dcterms:created xsi:type="dcterms:W3CDTF">2004-02-26T21:29:15Z</dcterms:created>
  <dcterms:modified xsi:type="dcterms:W3CDTF">2008-08-19T17:16:25Z</dcterms:modified>
</cp:coreProperties>
</file>