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175200" cy="42976800"/>
  <p:notesSz cx="29718000" cy="42519600"/>
  <p:defaultTextStyle>
    <a:defPPr>
      <a:defRPr lang="en-US"/>
    </a:defPPr>
    <a:lvl1pPr marL="0" algn="l" defTabSz="418008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90044" algn="l" defTabSz="418008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80088" algn="l" defTabSz="418008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70132" algn="l" defTabSz="418008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60176" algn="l" defTabSz="418008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50220" algn="l" defTabSz="418008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40264" algn="l" defTabSz="418008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30309" algn="l" defTabSz="418008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20353" algn="l" defTabSz="418008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40" d="100"/>
          <a:sy n="40" d="100"/>
        </p:scale>
        <p:origin x="60" y="-78"/>
      </p:cViewPr>
      <p:guideLst>
        <p:guide orient="horz" pos="13536"/>
        <p:guide pos="95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3140" y="13350666"/>
            <a:ext cx="25648920" cy="92121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6280" y="24353520"/>
            <a:ext cx="21122640" cy="109829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90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8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70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60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50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402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20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B33-20DE-4DB0-9D5D-49F1AFBE2542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F0FA-4FFC-4FA0-A88A-D3A013FE08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B33-20DE-4DB0-9D5D-49F1AFBE2542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F0FA-4FFC-4FA0-A88A-D3A013FE08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877020" y="1721068"/>
            <a:ext cx="6789420" cy="3666955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0" y="1721068"/>
            <a:ext cx="19865340" cy="3666955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B33-20DE-4DB0-9D5D-49F1AFBE2542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F0FA-4FFC-4FA0-A88A-D3A013FE08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B33-20DE-4DB0-9D5D-49F1AFBE2542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F0FA-4FFC-4FA0-A88A-D3A013FE08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633" y="27616576"/>
            <a:ext cx="25648920" cy="8535670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3633" y="18215405"/>
            <a:ext cx="25648920" cy="9401172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90044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80088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7013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601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5022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4026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3030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2035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B33-20DE-4DB0-9D5D-49F1AFBE2542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F0FA-4FFC-4FA0-A88A-D3A013FE08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10027923"/>
            <a:ext cx="13327380" cy="28362701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39060" y="10027923"/>
            <a:ext cx="13327380" cy="28362701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B33-20DE-4DB0-9D5D-49F1AFBE2542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F0FA-4FFC-4FA0-A88A-D3A013FE08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9620042"/>
            <a:ext cx="13332620" cy="4009175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90044" indent="0">
              <a:buNone/>
              <a:defRPr sz="9100" b="1"/>
            </a:lvl2pPr>
            <a:lvl3pPr marL="4180088" indent="0">
              <a:buNone/>
              <a:defRPr sz="8200" b="1"/>
            </a:lvl3pPr>
            <a:lvl4pPr marL="6270132" indent="0">
              <a:buNone/>
              <a:defRPr sz="7300" b="1"/>
            </a:lvl4pPr>
            <a:lvl5pPr marL="8360176" indent="0">
              <a:buNone/>
              <a:defRPr sz="7300" b="1"/>
            </a:lvl5pPr>
            <a:lvl6pPr marL="10450220" indent="0">
              <a:buNone/>
              <a:defRPr sz="7300" b="1"/>
            </a:lvl6pPr>
            <a:lvl7pPr marL="12540264" indent="0">
              <a:buNone/>
              <a:defRPr sz="7300" b="1"/>
            </a:lvl7pPr>
            <a:lvl8pPr marL="14630309" indent="0">
              <a:buNone/>
              <a:defRPr sz="7300" b="1"/>
            </a:lvl8pPr>
            <a:lvl9pPr marL="16720353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08760" y="13629217"/>
            <a:ext cx="13332620" cy="24761405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8584" y="9620042"/>
            <a:ext cx="13337858" cy="4009175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90044" indent="0">
              <a:buNone/>
              <a:defRPr sz="9100" b="1"/>
            </a:lvl2pPr>
            <a:lvl3pPr marL="4180088" indent="0">
              <a:buNone/>
              <a:defRPr sz="8200" b="1"/>
            </a:lvl3pPr>
            <a:lvl4pPr marL="6270132" indent="0">
              <a:buNone/>
              <a:defRPr sz="7300" b="1"/>
            </a:lvl4pPr>
            <a:lvl5pPr marL="8360176" indent="0">
              <a:buNone/>
              <a:defRPr sz="7300" b="1"/>
            </a:lvl5pPr>
            <a:lvl6pPr marL="10450220" indent="0">
              <a:buNone/>
              <a:defRPr sz="7300" b="1"/>
            </a:lvl6pPr>
            <a:lvl7pPr marL="12540264" indent="0">
              <a:buNone/>
              <a:defRPr sz="7300" b="1"/>
            </a:lvl7pPr>
            <a:lvl8pPr marL="14630309" indent="0">
              <a:buNone/>
              <a:defRPr sz="7300" b="1"/>
            </a:lvl8pPr>
            <a:lvl9pPr marL="16720353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8584" y="13629217"/>
            <a:ext cx="13337858" cy="24761405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B33-20DE-4DB0-9D5D-49F1AFBE2542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F0FA-4FFC-4FA0-A88A-D3A013FE08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B33-20DE-4DB0-9D5D-49F1AFBE2542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F0FA-4FFC-4FA0-A88A-D3A013FE08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B33-20DE-4DB0-9D5D-49F1AFBE2542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F0FA-4FFC-4FA0-A88A-D3A013FE08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2" y="1711113"/>
            <a:ext cx="9927433" cy="7282180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7665" y="1711117"/>
            <a:ext cx="16868775" cy="36679508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8762" y="8993297"/>
            <a:ext cx="9927433" cy="29397328"/>
          </a:xfrm>
        </p:spPr>
        <p:txBody>
          <a:bodyPr/>
          <a:lstStyle>
            <a:lvl1pPr marL="0" indent="0">
              <a:buNone/>
              <a:defRPr sz="6400"/>
            </a:lvl1pPr>
            <a:lvl2pPr marL="2090044" indent="0">
              <a:buNone/>
              <a:defRPr sz="5500"/>
            </a:lvl2pPr>
            <a:lvl3pPr marL="4180088" indent="0">
              <a:buNone/>
              <a:defRPr sz="4600"/>
            </a:lvl3pPr>
            <a:lvl4pPr marL="6270132" indent="0">
              <a:buNone/>
              <a:defRPr sz="4100"/>
            </a:lvl4pPr>
            <a:lvl5pPr marL="8360176" indent="0">
              <a:buNone/>
              <a:defRPr sz="4100"/>
            </a:lvl5pPr>
            <a:lvl6pPr marL="10450220" indent="0">
              <a:buNone/>
              <a:defRPr sz="4100"/>
            </a:lvl6pPr>
            <a:lvl7pPr marL="12540264" indent="0">
              <a:buNone/>
              <a:defRPr sz="4100"/>
            </a:lvl7pPr>
            <a:lvl8pPr marL="14630309" indent="0">
              <a:buNone/>
              <a:defRPr sz="4100"/>
            </a:lvl8pPr>
            <a:lvl9pPr marL="16720353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B33-20DE-4DB0-9D5D-49F1AFBE2542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F0FA-4FFC-4FA0-A88A-D3A013FE08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4550" y="30083760"/>
            <a:ext cx="18105120" cy="3551558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14550" y="3840057"/>
            <a:ext cx="18105120" cy="25786080"/>
          </a:xfrm>
        </p:spPr>
        <p:txBody>
          <a:bodyPr/>
          <a:lstStyle>
            <a:lvl1pPr marL="0" indent="0">
              <a:buNone/>
              <a:defRPr sz="14600"/>
            </a:lvl1pPr>
            <a:lvl2pPr marL="2090044" indent="0">
              <a:buNone/>
              <a:defRPr sz="12800"/>
            </a:lvl2pPr>
            <a:lvl3pPr marL="4180088" indent="0">
              <a:buNone/>
              <a:defRPr sz="11000"/>
            </a:lvl3pPr>
            <a:lvl4pPr marL="6270132" indent="0">
              <a:buNone/>
              <a:defRPr sz="9100"/>
            </a:lvl4pPr>
            <a:lvl5pPr marL="8360176" indent="0">
              <a:buNone/>
              <a:defRPr sz="9100"/>
            </a:lvl5pPr>
            <a:lvl6pPr marL="10450220" indent="0">
              <a:buNone/>
              <a:defRPr sz="9100"/>
            </a:lvl6pPr>
            <a:lvl7pPr marL="12540264" indent="0">
              <a:buNone/>
              <a:defRPr sz="9100"/>
            </a:lvl7pPr>
            <a:lvl8pPr marL="14630309" indent="0">
              <a:buNone/>
              <a:defRPr sz="9100"/>
            </a:lvl8pPr>
            <a:lvl9pPr marL="16720353" indent="0">
              <a:buNone/>
              <a:defRPr sz="9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4550" y="33635318"/>
            <a:ext cx="18105120" cy="5043802"/>
          </a:xfrm>
        </p:spPr>
        <p:txBody>
          <a:bodyPr/>
          <a:lstStyle>
            <a:lvl1pPr marL="0" indent="0">
              <a:buNone/>
              <a:defRPr sz="6400"/>
            </a:lvl1pPr>
            <a:lvl2pPr marL="2090044" indent="0">
              <a:buNone/>
              <a:defRPr sz="5500"/>
            </a:lvl2pPr>
            <a:lvl3pPr marL="4180088" indent="0">
              <a:buNone/>
              <a:defRPr sz="4600"/>
            </a:lvl3pPr>
            <a:lvl4pPr marL="6270132" indent="0">
              <a:buNone/>
              <a:defRPr sz="4100"/>
            </a:lvl4pPr>
            <a:lvl5pPr marL="8360176" indent="0">
              <a:buNone/>
              <a:defRPr sz="4100"/>
            </a:lvl5pPr>
            <a:lvl6pPr marL="10450220" indent="0">
              <a:buNone/>
              <a:defRPr sz="4100"/>
            </a:lvl6pPr>
            <a:lvl7pPr marL="12540264" indent="0">
              <a:buNone/>
              <a:defRPr sz="4100"/>
            </a:lvl7pPr>
            <a:lvl8pPr marL="14630309" indent="0">
              <a:buNone/>
              <a:defRPr sz="4100"/>
            </a:lvl8pPr>
            <a:lvl9pPr marL="16720353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B33-20DE-4DB0-9D5D-49F1AFBE2542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3F0FA-4FFC-4FA0-A88A-D3A013FE08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721065"/>
            <a:ext cx="27157680" cy="7162800"/>
          </a:xfrm>
          <a:prstGeom prst="rect">
            <a:avLst/>
          </a:prstGeom>
        </p:spPr>
        <p:txBody>
          <a:bodyPr vert="horz" lIns="418009" tIns="209004" rIns="418009" bIns="20900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10027923"/>
            <a:ext cx="27157680" cy="28362701"/>
          </a:xfrm>
          <a:prstGeom prst="rect">
            <a:avLst/>
          </a:prstGeom>
        </p:spPr>
        <p:txBody>
          <a:bodyPr vert="horz" lIns="418009" tIns="209004" rIns="418009" bIns="20900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39833130"/>
            <a:ext cx="7040880" cy="2288117"/>
          </a:xfrm>
          <a:prstGeom prst="rect">
            <a:avLst/>
          </a:prstGeom>
        </p:spPr>
        <p:txBody>
          <a:bodyPr vert="horz" lIns="418009" tIns="209004" rIns="418009" bIns="209004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1DB33-20DE-4DB0-9D5D-49F1AFBE2542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09860" y="39833130"/>
            <a:ext cx="9555480" cy="2288117"/>
          </a:xfrm>
          <a:prstGeom prst="rect">
            <a:avLst/>
          </a:prstGeom>
        </p:spPr>
        <p:txBody>
          <a:bodyPr vert="horz" lIns="418009" tIns="209004" rIns="418009" bIns="209004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25560" y="39833130"/>
            <a:ext cx="7040880" cy="2288117"/>
          </a:xfrm>
          <a:prstGeom prst="rect">
            <a:avLst/>
          </a:prstGeom>
        </p:spPr>
        <p:txBody>
          <a:bodyPr vert="horz" lIns="418009" tIns="209004" rIns="418009" bIns="209004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3F0FA-4FFC-4FA0-A88A-D3A013FE08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80088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7533" indent="-1567533" algn="l" defTabSz="4180088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6322" indent="-1306278" algn="l" defTabSz="4180088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5110" indent="-1045022" algn="l" defTabSz="4180088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15154" indent="-1045022" algn="l" defTabSz="4180088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405198" indent="-1045022" algn="l" defTabSz="4180088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95242" indent="-1045022" algn="l" defTabSz="4180088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85287" indent="-1045022" algn="l" defTabSz="4180088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75331" indent="-1045022" algn="l" defTabSz="4180088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65375" indent="-1045022" algn="l" defTabSz="4180088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8008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90044" algn="l" defTabSz="418008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80088" algn="l" defTabSz="418008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70132" algn="l" defTabSz="418008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60176" algn="l" defTabSz="418008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50220" algn="l" defTabSz="418008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40264" algn="l" defTabSz="418008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30309" algn="l" defTabSz="418008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20353" algn="l" defTabSz="418008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3.png"/><Relationship Id="rId18" Type="http://schemas.openxmlformats.org/officeDocument/2006/relationships/image" Target="../media/image16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12" Type="http://schemas.openxmlformats.org/officeDocument/2006/relationships/image" Target="../media/image12.png"/><Relationship Id="rId17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4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png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8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7.png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0" y="0"/>
            <a:ext cx="30175200" cy="429768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0175200" cy="4876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048000" y="1676400"/>
            <a:ext cx="23926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High </a:t>
            </a:r>
            <a:r>
              <a:rPr lang="en-US" sz="10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</a:t>
            </a:r>
            <a:r>
              <a:rPr lang="en-US" sz="10000" b="1" baseline="-25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</a:t>
            </a:r>
            <a:r>
              <a:rPr lang="en-US" sz="10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particle production in PHENIX</a:t>
            </a:r>
            <a:endParaRPr lang="en-US" sz="10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01000" y="6275963"/>
            <a:ext cx="14236590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600" b="1" dirty="0" smtClean="0">
                <a:latin typeface="Arial" pitchFamily="34" charset="0"/>
                <a:cs typeface="Arial" pitchFamily="34" charset="0"/>
              </a:rPr>
              <a:t>Stefan Bathe 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for the PHENIX Collaboration</a:t>
            </a:r>
            <a:endParaRPr lang="en-GB" sz="5000" dirty="0" smtClean="0">
              <a:latin typeface="Arial" charset="0"/>
            </a:endParaRPr>
          </a:p>
          <a:p>
            <a:pPr lvl="0" algn="ctr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GB" sz="5000" dirty="0" smtClean="0">
                <a:solidFill>
                  <a:prstClr val="black"/>
                </a:solidFill>
                <a:latin typeface="Arial" charset="0"/>
              </a:rPr>
              <a:t>RIKEN-BNL Research </a:t>
            </a:r>
            <a:r>
              <a:rPr lang="en-US" sz="5000" dirty="0" smtClean="0">
                <a:solidFill>
                  <a:prstClr val="black"/>
                </a:solidFill>
                <a:latin typeface="Arial" charset="0"/>
              </a:rPr>
              <a:t>Center</a:t>
            </a:r>
            <a:endParaRPr lang="en-US" sz="5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90600" y="8839200"/>
            <a:ext cx="8991600" cy="33147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515600" y="8839200"/>
            <a:ext cx="8991600" cy="33147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20116800" y="8839200"/>
            <a:ext cx="8991600" cy="33147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990600" y="8839200"/>
            <a:ext cx="8991600" cy="1447800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600200" y="9220200"/>
            <a:ext cx="31742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Introduction</a:t>
            </a: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990600" y="24688800"/>
            <a:ext cx="8991600" cy="1447800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600200" y="25069800"/>
            <a:ext cx="39324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4000" b="1" baseline="-25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4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dependence</a:t>
            </a: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0439400" y="8839200"/>
            <a:ext cx="9067800" cy="1447800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1049000" y="9220200"/>
            <a:ext cx="42851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4000" b="1" baseline="-25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part</a:t>
            </a:r>
            <a:r>
              <a:rPr lang="en-US" sz="4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AU" sz="4000" b="1" dirty="0" smtClean="0">
                <a:solidFill>
                  <a:schemeClr val="bg1"/>
                </a:solidFill>
                <a:latin typeface="Arial" charset="0"/>
              </a:rPr>
              <a:t>dependence</a:t>
            </a: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0116800" y="22479000"/>
            <a:ext cx="8991600" cy="1447800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20726400" y="22860000"/>
            <a:ext cx="75055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Comparison to direct photons</a:t>
            </a: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0515600" y="25755600"/>
            <a:ext cx="8991600" cy="1447800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1125200" y="26136600"/>
            <a:ext cx="43781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b="1" dirty="0" smtClean="0">
                <a:solidFill>
                  <a:schemeClr val="bg1"/>
                </a:solidFill>
                <a:latin typeface="Arial" charset="0"/>
              </a:rPr>
              <a:t>√</a:t>
            </a:r>
            <a:r>
              <a:rPr lang="en-AU" sz="4000" b="1" dirty="0" err="1" smtClean="0">
                <a:solidFill>
                  <a:schemeClr val="bg1"/>
                </a:solidFill>
                <a:latin typeface="Arial" charset="0"/>
              </a:rPr>
              <a:t>s</a:t>
            </a:r>
            <a:r>
              <a:rPr lang="en-AU" sz="4000" b="1" baseline="-25000" dirty="0" err="1" smtClean="0">
                <a:solidFill>
                  <a:schemeClr val="bg1"/>
                </a:solidFill>
                <a:latin typeface="Arial" charset="0"/>
              </a:rPr>
              <a:t>NN</a:t>
            </a:r>
            <a:r>
              <a:rPr lang="en-AU" sz="40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dependence</a:t>
            </a: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2077"/>
          <p:cNvSpPr>
            <a:spLocks noChangeArrowheads="1"/>
          </p:cNvSpPr>
          <p:nvPr/>
        </p:nvSpPr>
        <p:spPr bwMode="auto">
          <a:xfrm>
            <a:off x="45720" y="4800600"/>
            <a:ext cx="30120336" cy="841248"/>
          </a:xfrm>
          <a:prstGeom prst="rect">
            <a:avLst/>
          </a:prstGeom>
          <a:gradFill rotWithShape="0">
            <a:gsLst>
              <a:gs pos="0">
                <a:srgbClr val="CC3300"/>
              </a:gs>
              <a:gs pos="50000">
                <a:srgbClr val="FFCC00"/>
              </a:gs>
              <a:gs pos="100000">
                <a:srgbClr val="CC3300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/>
          </a:p>
        </p:txBody>
      </p:sp>
      <p:sp>
        <p:nvSpPr>
          <p:cNvPr id="46" name="Text Box 2109"/>
          <p:cNvSpPr txBox="1">
            <a:spLocks noChangeArrowheads="1"/>
          </p:cNvSpPr>
          <p:nvPr/>
        </p:nvSpPr>
        <p:spPr bwMode="auto">
          <a:xfrm>
            <a:off x="984250" y="26212800"/>
            <a:ext cx="8997950" cy="1580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360000" rIns="360000" bIns="360000">
            <a:spAutoFit/>
          </a:bodyPr>
          <a:lstStyle/>
          <a:p>
            <a:pPr marL="285750" indent="-285750">
              <a:spcBef>
                <a:spcPct val="50000"/>
              </a:spcBef>
              <a:buSzPct val="60000"/>
              <a:buFont typeface="Monotype Sorts" charset="2"/>
              <a:buNone/>
            </a:pPr>
            <a:r>
              <a:rPr lang="en-AU" sz="2800" dirty="0" smtClean="0">
                <a:latin typeface="Symbol" pitchFamily="18" charset="2"/>
              </a:rPr>
              <a:t>p</a:t>
            </a:r>
            <a:r>
              <a:rPr lang="en-AU" sz="2800" baseline="30000" dirty="0" smtClean="0">
                <a:latin typeface="Arial" charset="0"/>
              </a:rPr>
              <a:t>0</a:t>
            </a:r>
            <a:r>
              <a:rPr lang="en-AU" sz="2800" dirty="0" smtClean="0">
                <a:latin typeface="Arial" charset="0"/>
              </a:rPr>
              <a:t> in 200 </a:t>
            </a:r>
            <a:r>
              <a:rPr lang="en-AU" sz="2800" dirty="0" err="1" smtClean="0">
                <a:latin typeface="Arial" charset="0"/>
              </a:rPr>
              <a:t>GeV</a:t>
            </a:r>
            <a:r>
              <a:rPr lang="en-AU" sz="2800" dirty="0" smtClean="0">
                <a:latin typeface="Arial" charset="0"/>
              </a:rPr>
              <a:t> </a:t>
            </a:r>
            <a:r>
              <a:rPr lang="en-AU" sz="2800" dirty="0" err="1" smtClean="0">
                <a:latin typeface="Arial" charset="0"/>
              </a:rPr>
              <a:t>Au+Au</a:t>
            </a:r>
            <a:r>
              <a:rPr lang="en-AU" sz="2800" dirty="0" smtClean="0">
                <a:latin typeface="Arial" charset="0"/>
              </a:rPr>
              <a:t> from Run-4</a:t>
            </a:r>
          </a:p>
          <a:p>
            <a:pPr marL="285750" indent="-285750">
              <a:spcBef>
                <a:spcPct val="50000"/>
              </a:spcBef>
              <a:buSzPct val="60000"/>
              <a:buFont typeface="Monotype Sorts" charset="2"/>
              <a:buNone/>
            </a:pPr>
            <a:endParaRPr lang="en-AU" sz="2800" dirty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R</a:t>
            </a:r>
            <a:r>
              <a:rPr lang="en-AU" sz="2800" baseline="-25000" dirty="0" smtClean="0">
                <a:latin typeface="Arial" charset="0"/>
              </a:rPr>
              <a:t>AA </a:t>
            </a:r>
            <a:r>
              <a:rPr lang="en-AU" sz="2800" dirty="0" smtClean="0">
                <a:latin typeface="Arial" charset="0"/>
              </a:rPr>
              <a:t>now measured up to 20 </a:t>
            </a:r>
            <a:r>
              <a:rPr lang="en-AU" sz="2800" dirty="0" err="1" smtClean="0">
                <a:latin typeface="Arial" charset="0"/>
              </a:rPr>
              <a:t>GeV</a:t>
            </a:r>
            <a:r>
              <a:rPr lang="en-AU" sz="2800" dirty="0" smtClean="0">
                <a:latin typeface="Arial" charset="0"/>
              </a:rPr>
              <a:t>/c</a:t>
            </a:r>
            <a:endParaRPr lang="en-AU" sz="2800" dirty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R</a:t>
            </a:r>
            <a:r>
              <a:rPr lang="en-AU" sz="2800" baseline="-25000" dirty="0" smtClean="0">
                <a:latin typeface="Arial" charset="0"/>
              </a:rPr>
              <a:t>AA </a:t>
            </a:r>
            <a:r>
              <a:rPr lang="en-AU" sz="2800" dirty="0" smtClean="0">
                <a:latin typeface="Arial" charset="0"/>
              </a:rPr>
              <a:t>constant (=0.2) up to highest </a:t>
            </a:r>
            <a:r>
              <a:rPr lang="en-AU" sz="2800" dirty="0" err="1" smtClean="0">
                <a:latin typeface="Arial" charset="0"/>
              </a:rPr>
              <a:t>p</a:t>
            </a:r>
            <a:r>
              <a:rPr lang="en-AU" sz="2800" baseline="-25000" dirty="0" err="1" smtClean="0">
                <a:latin typeface="Arial" charset="0"/>
              </a:rPr>
              <a:t>T</a:t>
            </a:r>
            <a:r>
              <a:rPr lang="en-AU" sz="2800" dirty="0" smtClean="0">
                <a:latin typeface="Arial" charset="0"/>
              </a:rPr>
              <a:t>                      (5 &lt; </a:t>
            </a:r>
            <a:r>
              <a:rPr lang="en-AU" sz="2800" dirty="0" err="1" smtClean="0">
                <a:latin typeface="Arial" charset="0"/>
              </a:rPr>
              <a:t>p</a:t>
            </a:r>
            <a:r>
              <a:rPr lang="en-AU" sz="2800" baseline="-25000" dirty="0" err="1" smtClean="0">
                <a:latin typeface="Arial" charset="0"/>
              </a:rPr>
              <a:t>T</a:t>
            </a:r>
            <a:r>
              <a:rPr lang="en-AU" sz="2800" dirty="0" smtClean="0">
                <a:latin typeface="Arial" charset="0"/>
              </a:rPr>
              <a:t> &lt; 20 </a:t>
            </a:r>
            <a:r>
              <a:rPr lang="en-AU" sz="2800" dirty="0" err="1" smtClean="0">
                <a:latin typeface="Arial" charset="0"/>
              </a:rPr>
              <a:t>GeV</a:t>
            </a:r>
            <a:r>
              <a:rPr lang="en-AU" sz="2800" dirty="0" smtClean="0">
                <a:latin typeface="Arial" charset="0"/>
              </a:rPr>
              <a:t>/c)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Common power law </a:t>
            </a:r>
            <a:r>
              <a:rPr lang="en-US" sz="2800" dirty="0" smtClean="0">
                <a:latin typeface="Arial" charset="0"/>
              </a:rPr>
              <a:t>behavior</a:t>
            </a:r>
            <a:r>
              <a:rPr lang="en-AU" sz="2800" dirty="0" smtClean="0">
                <a:latin typeface="Arial" charset="0"/>
              </a:rPr>
              <a:t> in </a:t>
            </a:r>
            <a:r>
              <a:rPr lang="en-AU" sz="2800" dirty="0" err="1" smtClean="0">
                <a:latin typeface="Arial" charset="0"/>
              </a:rPr>
              <a:t>p+p</a:t>
            </a:r>
            <a:r>
              <a:rPr lang="en-AU" sz="2800" dirty="0" smtClean="0">
                <a:latin typeface="Arial" charset="0"/>
              </a:rPr>
              <a:t> and </a:t>
            </a:r>
            <a:r>
              <a:rPr lang="en-AU" sz="2800" dirty="0" err="1" smtClean="0">
                <a:latin typeface="Arial" charset="0"/>
              </a:rPr>
              <a:t>Au+Au</a:t>
            </a:r>
            <a:r>
              <a:rPr lang="en-AU" sz="2800" dirty="0" smtClean="0">
                <a:latin typeface="Arial" charset="0"/>
              </a:rPr>
              <a:t>                                             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Motivates description in terms of fractional energy loss:  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</a:pPr>
            <a:endParaRPr lang="en-AU" sz="2800" dirty="0" smtClean="0">
              <a:latin typeface="Arial" charset="0"/>
            </a:endParaRPr>
          </a:p>
        </p:txBody>
      </p:sp>
      <p:sp>
        <p:nvSpPr>
          <p:cNvPr id="47" name="Text Box 2109"/>
          <p:cNvSpPr txBox="1">
            <a:spLocks noChangeArrowheads="1"/>
          </p:cNvSpPr>
          <p:nvPr/>
        </p:nvSpPr>
        <p:spPr bwMode="auto">
          <a:xfrm>
            <a:off x="990600" y="10542889"/>
            <a:ext cx="8997950" cy="3096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360000" rIns="360000" bIns="360000">
            <a:spAutoFit/>
          </a:bodyPr>
          <a:lstStyle/>
          <a:p>
            <a:pPr marL="285750" indent="-285750">
              <a:spcBef>
                <a:spcPct val="50000"/>
              </a:spcBef>
              <a:buSzPct val="60000"/>
              <a:buFont typeface="Monotype Sorts" charset="2"/>
              <a:buNone/>
            </a:pPr>
            <a:r>
              <a:rPr lang="en-AU" sz="2800" dirty="0" smtClean="0">
                <a:latin typeface="Arial" charset="0"/>
              </a:rPr>
              <a:t>Conclusions after first three years of RHIC</a:t>
            </a:r>
            <a:endParaRPr lang="en-AU" sz="2800" dirty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Hadrons are suppressed, photons are not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Evidence for </a:t>
            </a:r>
            <a:r>
              <a:rPr lang="en-AU" sz="2800" dirty="0" err="1" smtClean="0">
                <a:latin typeface="Arial" charset="0"/>
              </a:rPr>
              <a:t>parton</a:t>
            </a:r>
            <a:r>
              <a:rPr lang="en-AU" sz="2800" dirty="0" smtClean="0">
                <a:latin typeface="Arial" charset="0"/>
              </a:rPr>
              <a:t> energy loss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R</a:t>
            </a:r>
            <a:r>
              <a:rPr lang="en-AU" sz="2800" baseline="-25000" dirty="0" smtClean="0">
                <a:latin typeface="Arial" charset="0"/>
              </a:rPr>
              <a:t>AA</a:t>
            </a:r>
            <a:r>
              <a:rPr lang="en-AU" sz="2800" dirty="0" smtClean="0">
                <a:latin typeface="Arial" charset="0"/>
              </a:rPr>
              <a:t> constrains medium properties</a:t>
            </a:r>
          </a:p>
        </p:txBody>
      </p:sp>
      <p:sp>
        <p:nvSpPr>
          <p:cNvPr id="50" name="Text Box 2109"/>
          <p:cNvSpPr txBox="1">
            <a:spLocks noChangeArrowheads="1"/>
          </p:cNvSpPr>
          <p:nvPr/>
        </p:nvSpPr>
        <p:spPr bwMode="auto">
          <a:xfrm>
            <a:off x="990600" y="21210889"/>
            <a:ext cx="8997950" cy="3743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360000" rIns="360000" bIns="360000">
            <a:spAutoFit/>
          </a:bodyPr>
          <a:lstStyle/>
          <a:p>
            <a:pPr marL="285750" indent="-285750">
              <a:spcBef>
                <a:spcPct val="50000"/>
              </a:spcBef>
              <a:buSzPct val="60000"/>
              <a:buFont typeface="Monotype Sorts" charset="2"/>
              <a:buNone/>
            </a:pPr>
            <a:r>
              <a:rPr lang="en-AU" sz="2800" dirty="0" smtClean="0">
                <a:latin typeface="Arial" charset="0"/>
              </a:rPr>
              <a:t>Test as many predictions as possible</a:t>
            </a:r>
            <a:endParaRPr lang="en-AU" sz="2800" dirty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err="1" smtClean="0">
                <a:latin typeface="Arial" charset="0"/>
              </a:rPr>
              <a:t>p</a:t>
            </a:r>
            <a:r>
              <a:rPr lang="en-AU" sz="2800" baseline="-25000" dirty="0" err="1" smtClean="0">
                <a:latin typeface="Arial" charset="0"/>
              </a:rPr>
              <a:t>T</a:t>
            </a:r>
            <a:r>
              <a:rPr lang="en-AU" sz="2800" dirty="0" smtClean="0">
                <a:latin typeface="Arial" charset="0"/>
              </a:rPr>
              <a:t>, </a:t>
            </a:r>
            <a:r>
              <a:rPr lang="en-AU" sz="2800" dirty="0" err="1" smtClean="0">
                <a:latin typeface="Arial" charset="0"/>
              </a:rPr>
              <a:t>N</a:t>
            </a:r>
            <a:r>
              <a:rPr lang="en-AU" sz="2800" baseline="-25000" dirty="0" err="1" smtClean="0">
                <a:latin typeface="Arial" charset="0"/>
              </a:rPr>
              <a:t>part</a:t>
            </a:r>
            <a:r>
              <a:rPr lang="en-AU" sz="2800" dirty="0" smtClean="0">
                <a:latin typeface="Arial" charset="0"/>
              </a:rPr>
              <a:t>, √</a:t>
            </a:r>
            <a:r>
              <a:rPr lang="en-AU" sz="2800" dirty="0" err="1" smtClean="0">
                <a:latin typeface="Arial" charset="0"/>
              </a:rPr>
              <a:t>s</a:t>
            </a:r>
            <a:r>
              <a:rPr lang="en-AU" sz="2800" baseline="-25000" dirty="0" err="1" smtClean="0">
                <a:latin typeface="Arial" charset="0"/>
              </a:rPr>
              <a:t>NN</a:t>
            </a:r>
            <a:r>
              <a:rPr lang="en-AU" sz="2800" dirty="0" smtClean="0">
                <a:latin typeface="Arial" charset="0"/>
              </a:rPr>
              <a:t> dependence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Quantitative model </a:t>
            </a:r>
            <a:r>
              <a:rPr lang="en-AU" sz="2800" dirty="0" smtClean="0">
                <a:latin typeface="Arial" charset="0"/>
              </a:rPr>
              <a:t>comparisons</a:t>
            </a:r>
            <a:endParaRPr lang="en-AU" sz="28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Comparison to direct photons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endParaRPr lang="en-AU" sz="2800" dirty="0" smtClean="0">
              <a:latin typeface="Arial" charset="0"/>
            </a:endParaRPr>
          </a:p>
        </p:txBody>
      </p:sp>
      <p:sp>
        <p:nvSpPr>
          <p:cNvPr id="51" name="Text Box 2106"/>
          <p:cNvSpPr txBox="1">
            <a:spLocks noChangeArrowheads="1"/>
          </p:cNvSpPr>
          <p:nvPr/>
        </p:nvSpPr>
        <p:spPr bwMode="auto">
          <a:xfrm>
            <a:off x="990600" y="19823394"/>
            <a:ext cx="8997950" cy="1588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360000" rIns="360000" bIns="360000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dirty="0" smtClean="0">
                <a:latin typeface="Arial" charset="0"/>
              </a:rPr>
              <a:t>But is </a:t>
            </a:r>
            <a:r>
              <a:rPr lang="en-US" sz="2800" dirty="0" err="1" smtClean="0">
                <a:latin typeface="Arial" charset="0"/>
              </a:rPr>
              <a:t>parton</a:t>
            </a:r>
            <a:r>
              <a:rPr lang="en-US" sz="2800" dirty="0" smtClean="0">
                <a:latin typeface="Arial" charset="0"/>
              </a:rPr>
              <a:t> energy loss really the correct explanation? </a:t>
            </a:r>
          </a:p>
        </p:txBody>
      </p:sp>
      <p:pic>
        <p:nvPicPr>
          <p:cNvPr id="53" name="Picture 7" descr="Pi0RAAForPap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27357736"/>
            <a:ext cx="8001000" cy="7770464"/>
          </a:xfrm>
          <a:prstGeom prst="rect">
            <a:avLst/>
          </a:prstGeom>
          <a:noFill/>
        </p:spPr>
      </p:pic>
      <p:sp>
        <p:nvSpPr>
          <p:cNvPr id="54" name="Text Box 9"/>
          <p:cNvSpPr txBox="1">
            <a:spLocks noChangeArrowheads="1"/>
          </p:cNvSpPr>
          <p:nvPr/>
        </p:nvSpPr>
        <p:spPr bwMode="auto">
          <a:xfrm>
            <a:off x="1524000" y="35335509"/>
            <a:ext cx="4419600" cy="402291"/>
          </a:xfrm>
          <a:prstGeom prst="rect">
            <a:avLst/>
          </a:prstGeom>
          <a:noFill/>
          <a:ln w="31750" algn="ctr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2000" i="1" dirty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PHENIX, arXiv:0801.4020 [</a:t>
            </a:r>
            <a:r>
              <a:rPr lang="en-US" sz="2000" i="1" dirty="0" err="1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nucl</a:t>
            </a:r>
            <a:r>
              <a:rPr lang="en-US" sz="2000" i="1" dirty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-ex]</a:t>
            </a:r>
          </a:p>
        </p:txBody>
      </p:sp>
      <p:graphicFrame>
        <p:nvGraphicFramePr>
          <p:cNvPr id="55" name="Object 54"/>
          <p:cNvGraphicFramePr>
            <a:graphicFrameLocks noChangeAspect="1"/>
          </p:cNvGraphicFramePr>
          <p:nvPr/>
        </p:nvGraphicFramePr>
        <p:xfrm>
          <a:off x="1606550" y="40386000"/>
          <a:ext cx="3276600" cy="778193"/>
        </p:xfrm>
        <a:graphic>
          <a:graphicData uri="http://schemas.openxmlformats.org/presentationml/2006/ole">
            <p:oleObj spid="_x0000_s1026" name="Equation" r:id="rId4" imgW="1015920" imgH="241200" progId="Equation.3">
              <p:embed/>
            </p:oleObj>
          </a:graphicData>
        </a:graphic>
      </p:graphicFrame>
      <p:graphicFrame>
        <p:nvGraphicFramePr>
          <p:cNvPr id="56" name="Object 55"/>
          <p:cNvGraphicFramePr>
            <a:graphicFrameLocks noChangeAspect="1"/>
          </p:cNvGraphicFramePr>
          <p:nvPr/>
        </p:nvGraphicFramePr>
        <p:xfrm>
          <a:off x="1616076" y="38328600"/>
          <a:ext cx="1028700" cy="685800"/>
        </p:xfrm>
        <a:graphic>
          <a:graphicData uri="http://schemas.openxmlformats.org/presentationml/2006/ole">
            <p:oleObj spid="_x0000_s1027" name="Equation" r:id="rId5" imgW="342720" imgH="228600" progId="Equation.3">
              <p:embed/>
            </p:oleObj>
          </a:graphicData>
        </a:graphic>
      </p:graphicFrame>
      <p:pic>
        <p:nvPicPr>
          <p:cNvPr id="58" name="Picture 4" descr="CombinedPi0IntRAA"/>
          <p:cNvPicPr>
            <a:picLocks noChangeAspect="1" noChangeArrowheads="1"/>
          </p:cNvPicPr>
          <p:nvPr/>
        </p:nvPicPr>
        <p:blipFill>
          <a:blip r:embed="rId6"/>
          <a:srcRect r="2441"/>
          <a:stretch>
            <a:fillRect/>
          </a:stretch>
        </p:blipFill>
        <p:spPr bwMode="auto">
          <a:xfrm>
            <a:off x="10744200" y="15240000"/>
            <a:ext cx="8320641" cy="4800600"/>
          </a:xfrm>
          <a:prstGeom prst="rect">
            <a:avLst/>
          </a:prstGeom>
          <a:noFill/>
        </p:spPr>
      </p:pic>
      <p:sp>
        <p:nvSpPr>
          <p:cNvPr id="59" name="Text Box 9"/>
          <p:cNvSpPr txBox="1">
            <a:spLocks noChangeArrowheads="1"/>
          </p:cNvSpPr>
          <p:nvPr/>
        </p:nvSpPr>
        <p:spPr bwMode="auto">
          <a:xfrm>
            <a:off x="1295400" y="19507200"/>
            <a:ext cx="7620000" cy="402291"/>
          </a:xfrm>
          <a:prstGeom prst="rect">
            <a:avLst/>
          </a:prstGeom>
          <a:noFill/>
          <a:ln w="31750" algn="ctr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2000" i="1" dirty="0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PHENIX, Phys. Rev. </a:t>
            </a:r>
            <a:r>
              <a:rPr lang="en-US" sz="2000" i="1" dirty="0" err="1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Lett</a:t>
            </a:r>
            <a:r>
              <a:rPr lang="en-US" sz="2000" i="1" dirty="0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. 96, 202301 (2006) </a:t>
            </a:r>
            <a:endParaRPr lang="en-US" sz="2000" i="1" dirty="0">
              <a:solidFill>
                <a:srgbClr val="333333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295401" y="13563600"/>
            <a:ext cx="8077199" cy="5734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" name="Text Box 9"/>
          <p:cNvSpPr txBox="1">
            <a:spLocks noChangeArrowheads="1"/>
          </p:cNvSpPr>
          <p:nvPr/>
        </p:nvSpPr>
        <p:spPr bwMode="auto">
          <a:xfrm>
            <a:off x="10744200" y="20269200"/>
            <a:ext cx="4419600" cy="402291"/>
          </a:xfrm>
          <a:prstGeom prst="rect">
            <a:avLst/>
          </a:prstGeom>
          <a:noFill/>
          <a:ln w="31750" algn="ctr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2000" i="1" dirty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PHENIX, arXiv:0801.4020 [</a:t>
            </a:r>
            <a:r>
              <a:rPr lang="en-US" sz="2000" i="1" dirty="0" err="1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nucl</a:t>
            </a:r>
            <a:r>
              <a:rPr lang="en-US" sz="2000" i="1" dirty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-ex]</a:t>
            </a:r>
          </a:p>
        </p:txBody>
      </p:sp>
      <p:sp>
        <p:nvSpPr>
          <p:cNvPr id="62" name="Text Box 2106"/>
          <p:cNvSpPr txBox="1">
            <a:spLocks noChangeArrowheads="1"/>
          </p:cNvSpPr>
          <p:nvPr/>
        </p:nvSpPr>
        <p:spPr bwMode="auto">
          <a:xfrm>
            <a:off x="10509250" y="10515600"/>
            <a:ext cx="8997950" cy="1157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360000" rIns="360000" bIns="360000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dirty="0" smtClean="0">
                <a:latin typeface="Arial" charset="0"/>
              </a:rPr>
              <a:t>Models predict            behavior of energy loss:</a:t>
            </a:r>
          </a:p>
        </p:txBody>
      </p:sp>
      <p:graphicFrame>
        <p:nvGraphicFramePr>
          <p:cNvPr id="64" name="Object 63"/>
          <p:cNvGraphicFramePr>
            <a:graphicFrameLocks noChangeAspect="1"/>
          </p:cNvGraphicFramePr>
          <p:nvPr/>
        </p:nvGraphicFramePr>
        <p:xfrm>
          <a:off x="13258800" y="10757877"/>
          <a:ext cx="972820" cy="748323"/>
        </p:xfrm>
        <a:graphic>
          <a:graphicData uri="http://schemas.openxmlformats.org/presentationml/2006/ole">
            <p:oleObj spid="_x0000_s1031" name="Equation" r:id="rId8" imgW="330120" imgH="253800" progId="Equation.3">
              <p:embed/>
            </p:oleObj>
          </a:graphicData>
        </a:graphic>
      </p:graphicFrame>
      <p:graphicFrame>
        <p:nvGraphicFramePr>
          <p:cNvPr id="66" name="Object 65"/>
          <p:cNvGraphicFramePr>
            <a:graphicFrameLocks noChangeAspect="1"/>
          </p:cNvGraphicFramePr>
          <p:nvPr/>
        </p:nvGraphicFramePr>
        <p:xfrm>
          <a:off x="12174220" y="21031200"/>
          <a:ext cx="4208780" cy="817239"/>
        </p:xfrm>
        <a:graphic>
          <a:graphicData uri="http://schemas.openxmlformats.org/presentationml/2006/ole">
            <p:oleObj spid="_x0000_s1033" name="Equation" r:id="rId9" imgW="1307880" imgH="253800" progId="Equation.3">
              <p:embed/>
            </p:oleObj>
          </a:graphicData>
        </a:graphic>
      </p:graphicFrame>
      <p:sp>
        <p:nvSpPr>
          <p:cNvPr id="67" name="Text Box 2106"/>
          <p:cNvSpPr txBox="1">
            <a:spLocks noChangeArrowheads="1"/>
          </p:cNvSpPr>
          <p:nvPr/>
        </p:nvSpPr>
        <p:spPr bwMode="auto">
          <a:xfrm>
            <a:off x="10515600" y="20878800"/>
            <a:ext cx="8997950" cy="1157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360000" rIns="360000" bIns="360000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dirty="0" smtClean="0">
                <a:latin typeface="Arial" charset="0"/>
              </a:rPr>
              <a:t>Fit with:</a:t>
            </a:r>
          </a:p>
        </p:txBody>
      </p:sp>
      <p:sp>
        <p:nvSpPr>
          <p:cNvPr id="68" name="Text Box 2106"/>
          <p:cNvSpPr txBox="1">
            <a:spLocks noChangeArrowheads="1"/>
          </p:cNvSpPr>
          <p:nvPr/>
        </p:nvSpPr>
        <p:spPr bwMode="auto">
          <a:xfrm>
            <a:off x="10515600" y="21564600"/>
            <a:ext cx="8997950" cy="1674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360000" rIns="360000" bIns="360000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dirty="0" smtClean="0">
                <a:latin typeface="Arial" charset="0"/>
              </a:rPr>
              <a:t>results in:  </a:t>
            </a:r>
            <a:r>
              <a:rPr lang="en-US" sz="2800" dirty="0" smtClean="0">
                <a:latin typeface="Symbol" pitchFamily="18" charset="2"/>
              </a:rPr>
              <a:t>a </a:t>
            </a:r>
            <a:r>
              <a:rPr lang="en-US" sz="2800" dirty="0" smtClean="0">
                <a:latin typeface="Arial" charset="0"/>
              </a:rPr>
              <a:t>= 0.58 ± 0.07 for </a:t>
            </a:r>
            <a:r>
              <a:rPr lang="en-US" sz="2800" dirty="0" err="1" smtClean="0">
                <a:latin typeface="Arial" charset="0"/>
              </a:rPr>
              <a:t>p</a:t>
            </a:r>
            <a:r>
              <a:rPr lang="en-US" sz="2800" baseline="-25000" dirty="0" err="1" smtClean="0">
                <a:latin typeface="Arial" charset="0"/>
              </a:rPr>
              <a:t>T</a:t>
            </a:r>
            <a:r>
              <a:rPr lang="en-US" sz="2800" dirty="0" smtClean="0">
                <a:latin typeface="Arial" charset="0"/>
              </a:rPr>
              <a:t> &gt;  5 </a:t>
            </a:r>
            <a:r>
              <a:rPr lang="en-US" sz="2800" dirty="0" err="1" smtClean="0">
                <a:latin typeface="Arial" charset="0"/>
              </a:rPr>
              <a:t>GeV</a:t>
            </a:r>
            <a:r>
              <a:rPr lang="en-US" sz="2800" dirty="0" smtClean="0">
                <a:latin typeface="Arial" charset="0"/>
              </a:rPr>
              <a:t>/c</a:t>
            </a:r>
          </a:p>
          <a:p>
            <a:pPr>
              <a:spcBef>
                <a:spcPct val="20000"/>
              </a:spcBef>
            </a:pPr>
            <a:r>
              <a:rPr lang="en-US" sz="2800" dirty="0" smtClean="0">
                <a:latin typeface="Symbol" pitchFamily="18" charset="2"/>
              </a:rPr>
              <a:t>                    a </a:t>
            </a:r>
            <a:r>
              <a:rPr lang="en-US" sz="2800" dirty="0" smtClean="0">
                <a:latin typeface="Arial" charset="0"/>
              </a:rPr>
              <a:t>= 0.56 ± 0.10 for </a:t>
            </a:r>
            <a:r>
              <a:rPr lang="en-US" sz="2800" dirty="0" err="1" smtClean="0">
                <a:latin typeface="Arial" charset="0"/>
              </a:rPr>
              <a:t>p</a:t>
            </a:r>
            <a:r>
              <a:rPr lang="en-US" sz="2800" baseline="-25000" dirty="0" err="1" smtClean="0">
                <a:latin typeface="Arial" charset="0"/>
              </a:rPr>
              <a:t>T</a:t>
            </a:r>
            <a:r>
              <a:rPr lang="en-US" sz="2800" dirty="0" smtClean="0">
                <a:latin typeface="Arial" charset="0"/>
              </a:rPr>
              <a:t> &gt; 10 </a:t>
            </a:r>
            <a:r>
              <a:rPr lang="en-US" sz="2800" dirty="0" err="1" smtClean="0">
                <a:latin typeface="Arial" charset="0"/>
              </a:rPr>
              <a:t>GeV</a:t>
            </a:r>
            <a:r>
              <a:rPr lang="en-US" sz="2800" dirty="0" smtClean="0">
                <a:latin typeface="Arial" charset="0"/>
              </a:rPr>
              <a:t>/c</a:t>
            </a:r>
          </a:p>
        </p:txBody>
      </p:sp>
      <p:graphicFrame>
        <p:nvGraphicFramePr>
          <p:cNvPr id="69" name="Object 68"/>
          <p:cNvGraphicFramePr>
            <a:graphicFrameLocks noChangeAspect="1"/>
          </p:cNvGraphicFramePr>
          <p:nvPr/>
        </p:nvGraphicFramePr>
        <p:xfrm>
          <a:off x="11430000" y="11506200"/>
          <a:ext cx="6248400" cy="1338943"/>
        </p:xfrm>
        <a:graphic>
          <a:graphicData uri="http://schemas.openxmlformats.org/presentationml/2006/ole">
            <p:oleObj spid="_x0000_s1034" name="Equation" r:id="rId10" imgW="2133360" imgH="457200" progId="Equation.3">
              <p:embed/>
            </p:oleObj>
          </a:graphicData>
        </a:graphic>
      </p:graphicFrame>
      <p:graphicFrame>
        <p:nvGraphicFramePr>
          <p:cNvPr id="70" name="Object 69"/>
          <p:cNvGraphicFramePr>
            <a:graphicFrameLocks noChangeAspect="1"/>
          </p:cNvGraphicFramePr>
          <p:nvPr/>
        </p:nvGraphicFramePr>
        <p:xfrm>
          <a:off x="11201400" y="12954000"/>
          <a:ext cx="5976078" cy="1981200"/>
        </p:xfrm>
        <a:graphic>
          <a:graphicData uri="http://schemas.openxmlformats.org/presentationml/2006/ole">
            <p:oleObj spid="_x0000_s1035" name="Equation" r:id="rId11" imgW="2336760" imgH="774360" progId="Equation.3">
              <p:embed/>
            </p:oleObj>
          </a:graphicData>
        </a:graphic>
      </p:graphicFrame>
      <p:sp>
        <p:nvSpPr>
          <p:cNvPr id="72" name="Text Box 2106"/>
          <p:cNvSpPr txBox="1">
            <a:spLocks noChangeArrowheads="1"/>
          </p:cNvSpPr>
          <p:nvPr/>
        </p:nvSpPr>
        <p:spPr bwMode="auto">
          <a:xfrm>
            <a:off x="10515600" y="27417082"/>
            <a:ext cx="8997950" cy="1157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360000" rIns="360000" bIns="360000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dirty="0" smtClean="0">
                <a:latin typeface="Symbol" pitchFamily="18" charset="2"/>
              </a:rPr>
              <a:t>p</a:t>
            </a:r>
            <a:r>
              <a:rPr lang="en-US" sz="2800" baseline="-25000" dirty="0" smtClean="0">
                <a:latin typeface="Arial" charset="0"/>
              </a:rPr>
              <a:t>0</a:t>
            </a:r>
            <a:r>
              <a:rPr lang="en-US" sz="2800" dirty="0" smtClean="0">
                <a:latin typeface="Arial" charset="0"/>
              </a:rPr>
              <a:t> spectra in </a:t>
            </a:r>
            <a:r>
              <a:rPr lang="en-US" sz="2800" dirty="0" err="1" smtClean="0">
                <a:latin typeface="Arial" charset="0"/>
              </a:rPr>
              <a:t>Cu+Cu</a:t>
            </a:r>
            <a:r>
              <a:rPr lang="en-US" sz="2800" dirty="0" smtClean="0">
                <a:latin typeface="Arial" charset="0"/>
              </a:rPr>
              <a:t> at 22.4, 62.4, and 200 </a:t>
            </a:r>
            <a:r>
              <a:rPr lang="en-US" sz="2800" dirty="0" err="1" smtClean="0">
                <a:latin typeface="Arial" charset="0"/>
              </a:rPr>
              <a:t>GeV</a:t>
            </a:r>
            <a:endParaRPr lang="en-US" sz="2800" dirty="0" smtClean="0">
              <a:latin typeface="Arial" charset="0"/>
            </a:endParaRPr>
          </a:p>
        </p:txBody>
      </p:sp>
      <p:sp>
        <p:nvSpPr>
          <p:cNvPr id="74" name="Text Box 9"/>
          <p:cNvSpPr txBox="1">
            <a:spLocks noChangeArrowheads="1"/>
          </p:cNvSpPr>
          <p:nvPr/>
        </p:nvSpPr>
        <p:spPr bwMode="auto">
          <a:xfrm>
            <a:off x="11125200" y="35411709"/>
            <a:ext cx="4419600" cy="402291"/>
          </a:xfrm>
          <a:prstGeom prst="rect">
            <a:avLst/>
          </a:prstGeom>
          <a:noFill/>
          <a:ln w="31750" algn="ctr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2000" i="1" dirty="0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PHENIX, arXiv:0801.4555 [</a:t>
            </a:r>
            <a:r>
              <a:rPr lang="en-US" sz="2000" i="1" dirty="0" err="1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nucl</a:t>
            </a:r>
            <a:r>
              <a:rPr lang="en-US" sz="2000" i="1" dirty="0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-ex]</a:t>
            </a:r>
          </a:p>
        </p:txBody>
      </p:sp>
      <p:sp>
        <p:nvSpPr>
          <p:cNvPr id="75" name="Text Box 2109"/>
          <p:cNvSpPr txBox="1">
            <a:spLocks noChangeArrowheads="1"/>
          </p:cNvSpPr>
          <p:nvPr/>
        </p:nvSpPr>
        <p:spPr bwMode="auto">
          <a:xfrm>
            <a:off x="10509250" y="35990951"/>
            <a:ext cx="8997950" cy="1804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360000" rIns="360000" bIns="360000">
            <a:spAutoFit/>
          </a:bodyPr>
          <a:lstStyle/>
          <a:p>
            <a:pPr marL="285750" indent="-285750">
              <a:spcBef>
                <a:spcPct val="50000"/>
              </a:spcBef>
              <a:buSzPct val="60000"/>
              <a:buFont typeface="Monotype Sorts" charset="2"/>
              <a:buNone/>
            </a:pPr>
            <a:r>
              <a:rPr lang="en-AU" sz="2800" dirty="0" smtClean="0">
                <a:latin typeface="Arial" pitchFamily="34" charset="0"/>
                <a:cs typeface="Arial" pitchFamily="34" charset="0"/>
              </a:rPr>
              <a:t>62.4 and 200 </a:t>
            </a:r>
            <a:r>
              <a:rPr lang="en-AU" sz="2800" dirty="0" err="1" smtClean="0">
                <a:latin typeface="Arial" pitchFamily="34" charset="0"/>
                <a:cs typeface="Arial" pitchFamily="34" charset="0"/>
              </a:rPr>
              <a:t>GeV</a:t>
            </a:r>
            <a:endParaRPr lang="en-AU" sz="2800" dirty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Suppression consistent with </a:t>
            </a:r>
            <a:r>
              <a:rPr lang="en-AU" sz="2800" dirty="0" err="1" smtClean="0">
                <a:latin typeface="Arial" charset="0"/>
              </a:rPr>
              <a:t>parton</a:t>
            </a:r>
            <a:r>
              <a:rPr lang="en-AU" sz="2800" dirty="0" smtClean="0">
                <a:latin typeface="Arial" charset="0"/>
              </a:rPr>
              <a:t> energy loss</a:t>
            </a:r>
            <a:endParaRPr lang="en-AU" sz="2800" dirty="0">
              <a:latin typeface="Arial" charset="0"/>
            </a:endParaRPr>
          </a:p>
        </p:txBody>
      </p:sp>
      <p:sp>
        <p:nvSpPr>
          <p:cNvPr id="76" name="Text Box 2109"/>
          <p:cNvSpPr txBox="1">
            <a:spLocks noChangeArrowheads="1"/>
          </p:cNvSpPr>
          <p:nvPr/>
        </p:nvSpPr>
        <p:spPr bwMode="auto">
          <a:xfrm>
            <a:off x="10515600" y="37580733"/>
            <a:ext cx="8997950" cy="2881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360000" rIns="360000" bIns="360000">
            <a:spAutoFit/>
          </a:bodyPr>
          <a:lstStyle/>
          <a:p>
            <a:pPr marL="285750" indent="-285750">
              <a:spcBef>
                <a:spcPct val="50000"/>
              </a:spcBef>
              <a:buSzPct val="60000"/>
              <a:buFont typeface="Monotype Sorts" charset="2"/>
              <a:buNone/>
            </a:pPr>
            <a:r>
              <a:rPr lang="en-AU" sz="2800" dirty="0" smtClean="0">
                <a:latin typeface="Arial" pitchFamily="34" charset="0"/>
                <a:cs typeface="Arial" pitchFamily="34" charset="0"/>
              </a:rPr>
              <a:t>22.4 </a:t>
            </a:r>
            <a:r>
              <a:rPr lang="en-AU" sz="2800" dirty="0" err="1" smtClean="0">
                <a:latin typeface="Arial" pitchFamily="34" charset="0"/>
                <a:cs typeface="Arial" pitchFamily="34" charset="0"/>
              </a:rPr>
              <a:t>GeV</a:t>
            </a:r>
            <a:endParaRPr lang="en-AU" sz="28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No suppression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Enhancement consistent with calculation that describes Cronin enhancement in </a:t>
            </a:r>
            <a:r>
              <a:rPr lang="en-AU" sz="2800" dirty="0" err="1" smtClean="0">
                <a:latin typeface="Arial" charset="0"/>
              </a:rPr>
              <a:t>p+A</a:t>
            </a:r>
            <a:endParaRPr lang="en-AU" sz="2800" dirty="0">
              <a:latin typeface="Arial" charset="0"/>
            </a:endParaRPr>
          </a:p>
        </p:txBody>
      </p:sp>
      <p:sp>
        <p:nvSpPr>
          <p:cNvPr id="77" name="Text Box 2106"/>
          <p:cNvSpPr txBox="1">
            <a:spLocks noChangeArrowheads="1"/>
          </p:cNvSpPr>
          <p:nvPr/>
        </p:nvSpPr>
        <p:spPr bwMode="auto">
          <a:xfrm>
            <a:off x="10515600" y="40321194"/>
            <a:ext cx="8997950" cy="1588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360000" rIns="360000" bIns="360000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Parton energy loss starts to prevail over Cronin enhancement between 22.4 and 62.4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GeV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0116800" y="8839200"/>
            <a:ext cx="8991600" cy="1447800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0726400" y="9220200"/>
            <a:ext cx="81371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Quantitative model 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comparisons</a:t>
            </a: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0421601" y="11734800"/>
            <a:ext cx="4572000" cy="3276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5231569" y="11734800"/>
            <a:ext cx="3610131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7" name="Text Box 9"/>
          <p:cNvSpPr txBox="1">
            <a:spLocks noChangeArrowheads="1"/>
          </p:cNvSpPr>
          <p:nvPr/>
        </p:nvSpPr>
        <p:spPr bwMode="auto">
          <a:xfrm>
            <a:off x="20497800" y="15163800"/>
            <a:ext cx="4419600" cy="402291"/>
          </a:xfrm>
          <a:prstGeom prst="rect">
            <a:avLst/>
          </a:prstGeom>
          <a:noFill/>
          <a:ln w="31750" algn="ctr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2000" i="1" dirty="0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PHENIX, arXiv:0801.1655 [</a:t>
            </a:r>
            <a:r>
              <a:rPr lang="en-US" sz="2000" i="1" dirty="0" err="1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nucl</a:t>
            </a:r>
            <a:r>
              <a:rPr lang="en-US" sz="2000" i="1" dirty="0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-ex]</a:t>
            </a:r>
          </a:p>
        </p:txBody>
      </p:sp>
      <p:sp>
        <p:nvSpPr>
          <p:cNvPr id="60" name="Text Box 2106"/>
          <p:cNvSpPr txBox="1">
            <a:spLocks noChangeArrowheads="1"/>
          </p:cNvSpPr>
          <p:nvPr/>
        </p:nvSpPr>
        <p:spPr bwMode="auto">
          <a:xfrm>
            <a:off x="20116800" y="10287000"/>
            <a:ext cx="8997950" cy="1588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360000" rIns="360000" bIns="360000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dirty="0" smtClean="0">
                <a:latin typeface="Arial" charset="0"/>
              </a:rPr>
              <a:t>Fit of model to data taking experimental uncertainties correctly into account</a:t>
            </a:r>
          </a:p>
        </p:txBody>
      </p:sp>
      <p:sp>
        <p:nvSpPr>
          <p:cNvPr id="63" name="Text Box 2109"/>
          <p:cNvSpPr txBox="1">
            <a:spLocks noChangeArrowheads="1"/>
          </p:cNvSpPr>
          <p:nvPr/>
        </p:nvSpPr>
        <p:spPr bwMode="auto">
          <a:xfrm>
            <a:off x="20116800" y="15621000"/>
            <a:ext cx="8991600" cy="2450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0000" tIns="360000" rIns="360000" bIns="360000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Type A:  point-by-point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Type B:  </a:t>
            </a:r>
            <a:r>
              <a:rPr lang="en-AU" sz="2800" dirty="0" err="1" smtClean="0">
                <a:latin typeface="Arial" charset="0"/>
              </a:rPr>
              <a:t>p</a:t>
            </a:r>
            <a:r>
              <a:rPr lang="en-AU" sz="2800" baseline="-25000" dirty="0" err="1" smtClean="0">
                <a:latin typeface="Arial" charset="0"/>
              </a:rPr>
              <a:t>T</a:t>
            </a:r>
            <a:r>
              <a:rPr lang="en-AU" sz="2800" dirty="0" smtClean="0">
                <a:latin typeface="Arial" charset="0"/>
              </a:rPr>
              <a:t> correlated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Type C:  normalization</a:t>
            </a:r>
          </a:p>
        </p:txBody>
      </p:sp>
      <p:graphicFrame>
        <p:nvGraphicFramePr>
          <p:cNvPr id="1038" name="Object 39"/>
          <p:cNvGraphicFramePr>
            <a:graphicFrameLocks noChangeAspect="1"/>
          </p:cNvGraphicFramePr>
          <p:nvPr/>
        </p:nvGraphicFramePr>
        <p:xfrm>
          <a:off x="20421600" y="17983201"/>
          <a:ext cx="7172300" cy="1447799"/>
        </p:xfrm>
        <a:graphic>
          <a:graphicData uri="http://schemas.openxmlformats.org/presentationml/2006/ole">
            <p:oleObj spid="_x0000_s1038" name="Formel" r:id="rId14" imgW="2768400" imgH="558720" progId="">
              <p:embed/>
            </p:oleObj>
          </a:graphicData>
        </a:graphic>
      </p:graphicFrame>
      <p:sp>
        <p:nvSpPr>
          <p:cNvPr id="80" name="Text Box 2109"/>
          <p:cNvSpPr txBox="1">
            <a:spLocks noChangeArrowheads="1"/>
          </p:cNvSpPr>
          <p:nvPr/>
        </p:nvSpPr>
        <p:spPr bwMode="auto">
          <a:xfrm>
            <a:off x="20116800" y="20269200"/>
            <a:ext cx="8991600" cy="2235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0000" tIns="360000" rIns="360000" bIns="360000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 smtClean="0">
                <a:latin typeface="Symbol" pitchFamily="18" charset="2"/>
              </a:rPr>
              <a:t>p</a:t>
            </a:r>
            <a:r>
              <a:rPr lang="en-US" sz="2800" baseline="30000" dirty="0" smtClean="0">
                <a:latin typeface="Arial" charset="0"/>
              </a:rPr>
              <a:t>0</a:t>
            </a:r>
            <a:r>
              <a:rPr lang="en-US" sz="2800" dirty="0" smtClean="0">
                <a:latin typeface="Arial" charset="0"/>
              </a:rPr>
              <a:t> R</a:t>
            </a:r>
            <a:r>
              <a:rPr lang="en-US" sz="2800" baseline="-25000" dirty="0" smtClean="0">
                <a:latin typeface="Arial" charset="0"/>
              </a:rPr>
              <a:t>AA</a:t>
            </a:r>
            <a:r>
              <a:rPr lang="en-US" sz="2800" dirty="0" smtClean="0">
                <a:latin typeface="Arial" charset="0"/>
              </a:rPr>
              <a:t> not fragile, but in fact quite sensitive to opacity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 smtClean="0">
                <a:latin typeface="Arial" charset="0"/>
              </a:rPr>
              <a:t>Models uncertainties not </a:t>
            </a:r>
            <a:r>
              <a:rPr lang="en-US" sz="2800" dirty="0" smtClean="0">
                <a:latin typeface="Arial" charset="0"/>
              </a:rPr>
              <a:t>considered though</a:t>
            </a:r>
            <a:endParaRPr lang="en-US" sz="2800" dirty="0" smtClean="0">
              <a:latin typeface="Arial" charset="0"/>
            </a:endParaRPr>
          </a:p>
        </p:txBody>
      </p:sp>
      <p:grpSp>
        <p:nvGrpSpPr>
          <p:cNvPr id="98" name="Group 97"/>
          <p:cNvGrpSpPr/>
          <p:nvPr/>
        </p:nvGrpSpPr>
        <p:grpSpPr>
          <a:xfrm>
            <a:off x="20421600" y="19583400"/>
            <a:ext cx="8154988" cy="686594"/>
            <a:chOff x="20268406" y="19812000"/>
            <a:chExt cx="8154988" cy="686594"/>
          </a:xfrm>
        </p:grpSpPr>
        <p:graphicFrame>
          <p:nvGraphicFramePr>
            <p:cNvPr id="1039" name="Object 35"/>
            <p:cNvGraphicFramePr>
              <a:graphicFrameLocks noChangeAspect="1"/>
            </p:cNvGraphicFramePr>
            <p:nvPr/>
          </p:nvGraphicFramePr>
          <p:xfrm>
            <a:off x="20345400" y="19812000"/>
            <a:ext cx="8027988" cy="676275"/>
          </p:xfrm>
          <a:graphic>
            <a:graphicData uri="http://schemas.openxmlformats.org/presentationml/2006/ole">
              <p:oleObj spid="_x0000_s1039" name="Formel" r:id="rId15" imgW="5422680" imgH="457200" progId="">
                <p:embed/>
              </p:oleObj>
            </a:graphicData>
          </a:graphic>
        </p:graphicFrame>
        <p:cxnSp>
          <p:nvCxnSpPr>
            <p:cNvPr id="84" name="Straight Connector 83"/>
            <p:cNvCxnSpPr/>
            <p:nvPr/>
          </p:nvCxnSpPr>
          <p:spPr>
            <a:xfrm>
              <a:off x="20269200" y="20116800"/>
              <a:ext cx="81534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21984494" y="20154900"/>
              <a:ext cx="685006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5400000">
              <a:off x="23965694" y="20154106"/>
              <a:ext cx="6858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26022300" y="20154900"/>
              <a:ext cx="6858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28079700" y="20154900"/>
              <a:ext cx="6858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>
              <a:off x="19926300" y="20154900"/>
              <a:ext cx="6858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20269200" y="19812000"/>
              <a:ext cx="81534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20269200" y="20496212"/>
              <a:ext cx="81534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Text Box 2106"/>
          <p:cNvSpPr txBox="1">
            <a:spLocks noChangeArrowheads="1"/>
          </p:cNvSpPr>
          <p:nvPr/>
        </p:nvSpPr>
        <p:spPr bwMode="auto">
          <a:xfrm>
            <a:off x="20110450" y="23926800"/>
            <a:ext cx="8997950" cy="1157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360000" rIns="360000" bIns="360000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dirty="0" smtClean="0">
                <a:latin typeface="Symbol" pitchFamily="18" charset="2"/>
              </a:rPr>
              <a:t>p</a:t>
            </a:r>
            <a:r>
              <a:rPr lang="en-US" sz="2800" baseline="30000" dirty="0" smtClean="0"/>
              <a:t>0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and direct </a:t>
            </a:r>
            <a:r>
              <a:rPr lang="en-US" sz="2800" dirty="0" smtClean="0">
                <a:latin typeface="Symbol" pitchFamily="18" charset="2"/>
              </a:rPr>
              <a:t>g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Au+Au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at 200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GeV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Text Box 2109"/>
          <p:cNvSpPr txBox="1">
            <a:spLocks noChangeArrowheads="1"/>
          </p:cNvSpPr>
          <p:nvPr/>
        </p:nvSpPr>
        <p:spPr bwMode="auto">
          <a:xfrm>
            <a:off x="20116800" y="30403800"/>
            <a:ext cx="8997950" cy="2235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360000" rIns="360000" bIns="360000">
            <a:spAutoFit/>
          </a:bodyPr>
          <a:lstStyle/>
          <a:p>
            <a:pPr marL="285750" indent="-285750">
              <a:spcBef>
                <a:spcPct val="50000"/>
              </a:spcBef>
              <a:buSzPct val="60000"/>
              <a:buFont typeface="Monotype Sorts" charset="2"/>
              <a:buNone/>
            </a:pPr>
            <a:r>
              <a:rPr lang="en-AU" sz="2800" dirty="0" smtClean="0">
                <a:latin typeface="Arial" charset="0"/>
              </a:rPr>
              <a:t>Same suppression pattern for </a:t>
            </a:r>
            <a:r>
              <a:rPr lang="en-AU" sz="2800" dirty="0" smtClean="0">
                <a:latin typeface="Symbol" pitchFamily="18" charset="2"/>
              </a:rPr>
              <a:t>p</a:t>
            </a:r>
            <a:r>
              <a:rPr lang="en-AU" sz="2800" baseline="30000" dirty="0" smtClean="0">
                <a:latin typeface="Arial" charset="0"/>
              </a:rPr>
              <a:t>0</a:t>
            </a:r>
            <a:r>
              <a:rPr lang="en-AU" sz="2800" dirty="0" smtClean="0">
                <a:latin typeface="Arial" charset="0"/>
              </a:rPr>
              <a:t> and </a:t>
            </a:r>
            <a:r>
              <a:rPr lang="en-AU" sz="2800" dirty="0" smtClean="0">
                <a:latin typeface="Symbol" pitchFamily="18" charset="2"/>
              </a:rPr>
              <a:t>h</a:t>
            </a:r>
            <a:endParaRPr lang="en-AU" sz="2800" dirty="0">
              <a:latin typeface="Symbol" pitchFamily="18" charset="2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Consistent with </a:t>
            </a:r>
            <a:r>
              <a:rPr lang="en-AU" sz="2800" dirty="0" err="1" smtClean="0">
                <a:latin typeface="Arial" charset="0"/>
              </a:rPr>
              <a:t>parton</a:t>
            </a:r>
            <a:r>
              <a:rPr lang="en-AU" sz="2800" dirty="0" smtClean="0">
                <a:latin typeface="Arial" charset="0"/>
              </a:rPr>
              <a:t> energy loss and vacuum fragmentation</a:t>
            </a:r>
          </a:p>
        </p:txBody>
      </p:sp>
      <p:sp>
        <p:nvSpPr>
          <p:cNvPr id="102" name="Text Box 2109"/>
          <p:cNvSpPr txBox="1">
            <a:spLocks noChangeArrowheads="1"/>
          </p:cNvSpPr>
          <p:nvPr/>
        </p:nvSpPr>
        <p:spPr bwMode="auto">
          <a:xfrm>
            <a:off x="20116800" y="32308800"/>
            <a:ext cx="8997950" cy="3312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360000" rIns="360000" bIns="360000">
            <a:spAutoFit/>
          </a:bodyPr>
          <a:lstStyle/>
          <a:p>
            <a:pPr marL="285750" indent="-285750">
              <a:spcBef>
                <a:spcPct val="50000"/>
              </a:spcBef>
              <a:buSzPct val="60000"/>
              <a:buFont typeface="Monotype Sorts" charset="2"/>
              <a:buNone/>
            </a:pPr>
            <a:r>
              <a:rPr lang="en-AU" sz="2800" dirty="0" smtClean="0">
                <a:latin typeface="Arial" charset="0"/>
              </a:rPr>
              <a:t>Direct </a:t>
            </a:r>
            <a:r>
              <a:rPr lang="en-AU" sz="2800" dirty="0" smtClean="0">
                <a:latin typeface="Symbol" pitchFamily="18" charset="2"/>
              </a:rPr>
              <a:t>g</a:t>
            </a:r>
            <a:r>
              <a:rPr lang="en-AU" sz="2800" dirty="0" smtClean="0">
                <a:latin typeface="Arial" charset="0"/>
              </a:rPr>
              <a:t> R</a:t>
            </a:r>
            <a:r>
              <a:rPr lang="en-AU" sz="2800" baseline="-25000" dirty="0" smtClean="0">
                <a:latin typeface="Arial" charset="0"/>
              </a:rPr>
              <a:t>AA</a:t>
            </a:r>
            <a:r>
              <a:rPr lang="en-AU" sz="2800" dirty="0" smtClean="0">
                <a:latin typeface="Arial" charset="0"/>
              </a:rPr>
              <a:t> &lt; 1 at highest </a:t>
            </a:r>
            <a:r>
              <a:rPr lang="en-AU" sz="2800" dirty="0" err="1" smtClean="0">
                <a:latin typeface="Arial" charset="0"/>
              </a:rPr>
              <a:t>p</a:t>
            </a:r>
            <a:r>
              <a:rPr lang="en-AU" sz="2800" baseline="-25000" dirty="0" err="1" smtClean="0">
                <a:latin typeface="Arial" charset="0"/>
              </a:rPr>
              <a:t>T</a:t>
            </a:r>
            <a:endParaRPr lang="en-AU" sz="2800" baseline="-25000" dirty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Caused by </a:t>
            </a:r>
            <a:r>
              <a:rPr lang="en-AU" sz="2800" dirty="0" err="1" smtClean="0">
                <a:latin typeface="Arial" charset="0"/>
              </a:rPr>
              <a:t>isospin</a:t>
            </a:r>
            <a:r>
              <a:rPr lang="en-AU" sz="2800" dirty="0" smtClean="0">
                <a:latin typeface="Arial" charset="0"/>
              </a:rPr>
              <a:t>, EMC effect, or suppression of fragmentation photons?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Systematic study in high-statistics Run-7 data set forthcoming</a:t>
            </a:r>
          </a:p>
        </p:txBody>
      </p:sp>
      <p:pic>
        <p:nvPicPr>
          <p:cNvPr id="73" name="Picture 12" descr="raa_CuCu_energy_Cc08_vitev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10820400" y="28772852"/>
            <a:ext cx="8382000" cy="6355348"/>
          </a:xfrm>
          <a:prstGeom prst="rect">
            <a:avLst/>
          </a:prstGeom>
          <a:noFill/>
        </p:spPr>
      </p:pic>
      <p:sp>
        <p:nvSpPr>
          <p:cNvPr id="104" name="Rectangle 103"/>
          <p:cNvSpPr/>
          <p:nvPr/>
        </p:nvSpPr>
        <p:spPr>
          <a:xfrm>
            <a:off x="20116800" y="35570482"/>
            <a:ext cx="8991600" cy="1447800"/>
          </a:xfrm>
          <a:prstGeom prst="rect">
            <a:avLst/>
          </a:prstGeom>
          <a:solidFill>
            <a:srgbClr val="CC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/>
          <p:cNvSpPr txBox="1"/>
          <p:nvPr/>
        </p:nvSpPr>
        <p:spPr>
          <a:xfrm>
            <a:off x="20726400" y="35951482"/>
            <a:ext cx="32592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Conclusions</a:t>
            </a: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20474486" y="25069800"/>
            <a:ext cx="7871914" cy="5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6" name="Text Box 2109"/>
          <p:cNvSpPr txBox="1">
            <a:spLocks noChangeArrowheads="1"/>
          </p:cNvSpPr>
          <p:nvPr/>
        </p:nvSpPr>
        <p:spPr bwMode="auto">
          <a:xfrm>
            <a:off x="20116800" y="37573053"/>
            <a:ext cx="8991600" cy="4389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0000" tIns="360000" rIns="360000" bIns="360000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Symbol" pitchFamily="18" charset="2"/>
              </a:rPr>
              <a:t>p</a:t>
            </a:r>
            <a:r>
              <a:rPr lang="en-AU" sz="2800" baseline="30000" dirty="0" smtClean="0">
                <a:latin typeface="Arial" charset="0"/>
              </a:rPr>
              <a:t>0 </a:t>
            </a:r>
            <a:r>
              <a:rPr lang="en-AU" sz="2800" dirty="0" smtClean="0">
                <a:latin typeface="Arial" charset="0"/>
              </a:rPr>
              <a:t>R</a:t>
            </a:r>
            <a:r>
              <a:rPr lang="en-AU" sz="2800" baseline="-25000" dirty="0" smtClean="0">
                <a:latin typeface="Arial" charset="0"/>
              </a:rPr>
              <a:t>AA</a:t>
            </a:r>
            <a:r>
              <a:rPr lang="en-AU" sz="2800" dirty="0" smtClean="0">
                <a:latin typeface="Arial" charset="0"/>
              </a:rPr>
              <a:t> in 200 </a:t>
            </a:r>
            <a:r>
              <a:rPr lang="en-AU" sz="2800" dirty="0" err="1" smtClean="0">
                <a:latin typeface="Arial" charset="0"/>
              </a:rPr>
              <a:t>GeV</a:t>
            </a:r>
            <a:r>
              <a:rPr lang="en-AU" sz="2800" dirty="0" smtClean="0">
                <a:latin typeface="Arial" charset="0"/>
              </a:rPr>
              <a:t> </a:t>
            </a:r>
            <a:r>
              <a:rPr lang="en-AU" sz="2800" dirty="0" err="1" smtClean="0">
                <a:latin typeface="Arial" charset="0"/>
              </a:rPr>
              <a:t>Au+Au</a:t>
            </a:r>
            <a:r>
              <a:rPr lang="en-AU" sz="2800" dirty="0" smtClean="0">
                <a:latin typeface="Arial" charset="0"/>
              </a:rPr>
              <a:t> ~ constant up to 20 </a:t>
            </a:r>
            <a:r>
              <a:rPr lang="en-AU" sz="2800" dirty="0" err="1" smtClean="0">
                <a:latin typeface="Arial" charset="0"/>
              </a:rPr>
              <a:t>GeV</a:t>
            </a:r>
            <a:endParaRPr lang="en-AU" sz="28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No saturation of energy loss with </a:t>
            </a:r>
            <a:r>
              <a:rPr lang="en-AU" sz="2800" dirty="0" err="1" smtClean="0">
                <a:latin typeface="Arial" charset="0"/>
              </a:rPr>
              <a:t>N</a:t>
            </a:r>
            <a:r>
              <a:rPr lang="en-AU" sz="2800" baseline="-25000" dirty="0" err="1" smtClean="0">
                <a:latin typeface="Arial" charset="0"/>
              </a:rPr>
              <a:t>part</a:t>
            </a:r>
            <a:endParaRPr lang="en-AU" sz="2800" baseline="-250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Symbol" pitchFamily="18" charset="2"/>
              </a:rPr>
              <a:t>p</a:t>
            </a:r>
            <a:r>
              <a:rPr lang="en-AU" sz="2800" baseline="30000" dirty="0" smtClean="0">
                <a:latin typeface="Arial" charset="0"/>
              </a:rPr>
              <a:t>0 </a:t>
            </a:r>
            <a:r>
              <a:rPr lang="en-AU" sz="2800" dirty="0" smtClean="0">
                <a:latin typeface="Arial" charset="0"/>
              </a:rPr>
              <a:t>R</a:t>
            </a:r>
            <a:r>
              <a:rPr lang="en-AU" sz="2800" baseline="-25000" dirty="0" smtClean="0">
                <a:latin typeface="Arial" charset="0"/>
              </a:rPr>
              <a:t>AA</a:t>
            </a:r>
            <a:r>
              <a:rPr lang="en-AU" sz="2800" dirty="0" smtClean="0">
                <a:latin typeface="Arial" charset="0"/>
              </a:rPr>
              <a:t> in 22.4 </a:t>
            </a:r>
            <a:r>
              <a:rPr lang="en-AU" sz="2800" dirty="0" err="1" smtClean="0">
                <a:latin typeface="Arial" charset="0"/>
              </a:rPr>
              <a:t>GeV</a:t>
            </a:r>
            <a:r>
              <a:rPr lang="en-AU" sz="2800" dirty="0" smtClean="0">
                <a:latin typeface="Arial" charset="0"/>
              </a:rPr>
              <a:t> </a:t>
            </a:r>
            <a:r>
              <a:rPr lang="en-AU" sz="2800" dirty="0" err="1" smtClean="0">
                <a:latin typeface="Arial" charset="0"/>
              </a:rPr>
              <a:t>Cu+Cu</a:t>
            </a:r>
            <a:r>
              <a:rPr lang="en-AU" sz="2800" dirty="0" smtClean="0">
                <a:latin typeface="Arial" charset="0"/>
              </a:rPr>
              <a:t> described without </a:t>
            </a:r>
            <a:r>
              <a:rPr lang="en-AU" sz="2800" dirty="0" err="1" smtClean="0">
                <a:latin typeface="Arial" charset="0"/>
              </a:rPr>
              <a:t>E</a:t>
            </a:r>
            <a:r>
              <a:rPr lang="en-AU" sz="2800" baseline="-25000" dirty="0" err="1" smtClean="0">
                <a:latin typeface="Arial" charset="0"/>
              </a:rPr>
              <a:t>loss</a:t>
            </a:r>
            <a:endParaRPr lang="en-AU" sz="2800" baseline="-250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Symbol" pitchFamily="18" charset="2"/>
              </a:rPr>
              <a:t>p</a:t>
            </a:r>
            <a:r>
              <a:rPr lang="en-AU" sz="2800" baseline="30000" dirty="0" smtClean="0">
                <a:latin typeface="Arial" charset="0"/>
              </a:rPr>
              <a:t>0 </a:t>
            </a:r>
            <a:r>
              <a:rPr lang="en-AU" sz="2800" dirty="0" smtClean="0">
                <a:latin typeface="Arial" charset="0"/>
              </a:rPr>
              <a:t>R</a:t>
            </a:r>
            <a:r>
              <a:rPr lang="en-AU" sz="2800" baseline="-25000" dirty="0" smtClean="0">
                <a:latin typeface="Arial" charset="0"/>
              </a:rPr>
              <a:t>AA</a:t>
            </a:r>
            <a:r>
              <a:rPr lang="en-AU" sz="2800" dirty="0" smtClean="0">
                <a:latin typeface="Arial" charset="0"/>
              </a:rPr>
              <a:t> sensitive to opacity → model constraints</a:t>
            </a: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AU" sz="2800" dirty="0" smtClean="0">
                <a:latin typeface="Arial" charset="0"/>
              </a:rPr>
              <a:t>Indication of modification of direct </a:t>
            </a:r>
            <a:r>
              <a:rPr lang="en-AU" sz="2800" dirty="0" smtClean="0">
                <a:latin typeface="Symbol" pitchFamily="18" charset="2"/>
              </a:rPr>
              <a:t>g</a:t>
            </a:r>
          </a:p>
          <a:p>
            <a:pPr marL="285750" indent="-285750">
              <a:spcBef>
                <a:spcPct val="50000"/>
              </a:spcBef>
            </a:pPr>
            <a:endParaRPr lang="en-AU" sz="2800" dirty="0" smtClean="0">
              <a:latin typeface="Arial" charset="0"/>
            </a:endParaRPr>
          </a:p>
        </p:txBody>
      </p:sp>
      <p:sp>
        <p:nvSpPr>
          <p:cNvPr id="107" name="Text Box 2109"/>
          <p:cNvSpPr txBox="1">
            <a:spLocks noChangeArrowheads="1"/>
          </p:cNvSpPr>
          <p:nvPr/>
        </p:nvSpPr>
        <p:spPr bwMode="auto">
          <a:xfrm>
            <a:off x="10515600" y="23139464"/>
            <a:ext cx="8991600" cy="2235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0000" tIns="360000" rIns="360000" bIns="360000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 smtClean="0">
                <a:latin typeface="Arial" charset="0"/>
              </a:rPr>
              <a:t>No saturation of energy loss with </a:t>
            </a:r>
            <a:r>
              <a:rPr lang="en-US" sz="2800" dirty="0" err="1" smtClean="0">
                <a:latin typeface="Arial" charset="0"/>
              </a:rPr>
              <a:t>N</a:t>
            </a:r>
            <a:r>
              <a:rPr lang="en-US" sz="2800" baseline="-25000" dirty="0" err="1" smtClean="0">
                <a:latin typeface="Arial" charset="0"/>
              </a:rPr>
              <a:t>part</a:t>
            </a:r>
            <a:endParaRPr lang="en-US" sz="2800" baseline="-25000" dirty="0" smtClean="0">
              <a:latin typeface="Arial" charset="0"/>
            </a:endParaRPr>
          </a:p>
          <a:p>
            <a:pPr marL="285750" indent="-285750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 smtClean="0">
                <a:latin typeface="Arial" charset="0"/>
              </a:rPr>
              <a:t>Centrality dependence consistent with </a:t>
            </a:r>
            <a:r>
              <a:rPr lang="en-US" sz="2800" dirty="0" err="1" smtClean="0">
                <a:latin typeface="Arial" charset="0"/>
              </a:rPr>
              <a:t>parton</a:t>
            </a:r>
            <a:r>
              <a:rPr lang="en-US" sz="2800" dirty="0" smtClean="0">
                <a:latin typeface="Arial" charset="0"/>
              </a:rPr>
              <a:t> energy loss</a:t>
            </a:r>
            <a:endParaRPr lang="en-AU" sz="2800" dirty="0" smtClean="0">
              <a:latin typeface="Arial" charset="0"/>
            </a:endParaRPr>
          </a:p>
        </p:txBody>
      </p:sp>
      <p:sp>
        <p:nvSpPr>
          <p:cNvPr id="109" name="Text Box 2106"/>
          <p:cNvSpPr txBox="1">
            <a:spLocks noChangeArrowheads="1"/>
          </p:cNvSpPr>
          <p:nvPr/>
        </p:nvSpPr>
        <p:spPr bwMode="auto">
          <a:xfrm>
            <a:off x="20116800" y="36942082"/>
            <a:ext cx="8997950" cy="1157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360000" rIns="360000" bIns="360000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Three new PHENIX precision high-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sz="2800" baseline="-25000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papers</a:t>
            </a:r>
          </a:p>
        </p:txBody>
      </p:sp>
      <p:sp>
        <p:nvSpPr>
          <p:cNvPr id="110" name="Text Box 2106"/>
          <p:cNvSpPr txBox="1">
            <a:spLocks noChangeArrowheads="1"/>
          </p:cNvSpPr>
          <p:nvPr/>
        </p:nvSpPr>
        <p:spPr bwMode="auto">
          <a:xfrm>
            <a:off x="20116800" y="40843200"/>
            <a:ext cx="9144000" cy="1157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0000" tIns="360000" rIns="360000" bIns="360000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Stay tuned for Run-7 results (better stat./sys.,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RxNP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</a:t>
            </a:r>
          </a:p>
        </p:txBody>
      </p:sp>
      <p:pic>
        <p:nvPicPr>
          <p:cNvPr id="2" name="Picture 17"/>
          <p:cNvPicPr>
            <a:picLocks noChangeAspect="1" noChangeArrowheads="1"/>
          </p:cNvPicPr>
          <p:nvPr/>
        </p:nvPicPr>
        <p:blipFill>
          <a:blip r:embed="rId18"/>
          <a:srcRect l="15625" t="31000" r="19269" b="26000"/>
          <a:stretch>
            <a:fillRect/>
          </a:stretch>
        </p:blipFill>
        <p:spPr bwMode="auto">
          <a:xfrm>
            <a:off x="990600" y="6491194"/>
            <a:ext cx="3657600" cy="1509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24917400" y="6629400"/>
            <a:ext cx="4114800" cy="1322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423</Words>
  <Application>Microsoft Office PowerPoint</Application>
  <PresentationFormat>Custom</PresentationFormat>
  <Paragraphs>76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Office Theme</vt:lpstr>
      <vt:lpstr>Equation</vt:lpstr>
      <vt:lpstr>Formel</vt:lpstr>
      <vt:lpstr>Slide 1</vt:lpstr>
    </vt:vector>
  </TitlesOfParts>
  <Company>Sony Electronics,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 Customer</dc:creator>
  <cp:lastModifiedBy>Sony Customer</cp:lastModifiedBy>
  <cp:revision>35</cp:revision>
  <dcterms:created xsi:type="dcterms:W3CDTF">2008-06-05T02:49:04Z</dcterms:created>
  <dcterms:modified xsi:type="dcterms:W3CDTF">2008-06-06T14:21:02Z</dcterms:modified>
</cp:coreProperties>
</file>