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4A4A6"/>
    <a:srgbClr val="BF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5" autoAdjust="0"/>
    <p:restoredTop sz="97344" autoAdjust="0"/>
  </p:normalViewPr>
  <p:slideViewPr>
    <p:cSldViewPr snapToGrid="0" snapToObjects="1" showGuides="1">
      <p:cViewPr>
        <p:scale>
          <a:sx n="125" d="100"/>
          <a:sy n="125" d="100"/>
        </p:scale>
        <p:origin x="-1736" y="-624"/>
      </p:cViewPr>
      <p:guideLst>
        <p:guide orient="horz" pos="3514"/>
        <p:guide pos="21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5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6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1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D942B-3203-4845-9673-2E23CE1FD47F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A594-35D3-E942-AFF2-00A54D74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2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0017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9273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The Quark-Gluon Plasma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563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Stefan Bathe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329503" y="4734187"/>
            <a:ext cx="2600410" cy="1126379"/>
            <a:chOff x="4196741" y="3965199"/>
            <a:chExt cx="5577284" cy="2415826"/>
          </a:xfrm>
        </p:grpSpPr>
        <p:sp>
          <p:nvSpPr>
            <p:cNvPr id="5" name="Rectangle 4"/>
            <p:cNvSpPr/>
            <p:nvPr/>
          </p:nvSpPr>
          <p:spPr>
            <a:xfrm>
              <a:off x="4196741" y="3965199"/>
              <a:ext cx="5577284" cy="2415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CCUNYstacked_PMS288_PMS28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4204" y="4462161"/>
              <a:ext cx="4528090" cy="1643005"/>
            </a:xfrm>
            <a:prstGeom prst="rect">
              <a:avLst/>
            </a:prstGeom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259416" y="4753821"/>
            <a:ext cx="2555081" cy="1106745"/>
            <a:chOff x="23068924" y="3965313"/>
            <a:chExt cx="5577284" cy="2415826"/>
          </a:xfrm>
        </p:grpSpPr>
        <p:sp>
          <p:nvSpPr>
            <p:cNvPr id="8" name="Rectangle 7"/>
            <p:cNvSpPr/>
            <p:nvPr/>
          </p:nvSpPr>
          <p:spPr>
            <a:xfrm>
              <a:off x="23068924" y="3965313"/>
              <a:ext cx="5577284" cy="2415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RBRC_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62708" y="4462161"/>
              <a:ext cx="4525940" cy="1556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65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-universe-08_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0" y="0"/>
            <a:ext cx="7054961" cy="5873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056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Quark-Gluon Plasma (QGP) was the primordial state </a:t>
            </a:r>
          </a:p>
          <a:p>
            <a:pPr algn="ctr"/>
            <a:r>
              <a:rPr lang="en-US" sz="2400" dirty="0" smtClean="0"/>
              <a:t>that lasted for a few microseconds after the Big Bang.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47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4161"/>
            <a:ext cx="9144000" cy="5961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220" y="5738653"/>
            <a:ext cx="86302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Experimentally the QGP can be created in ultra-relativistic collisions of heavy nuclei as here at the Relativistic Heavy Ion Collider (RHIC) of Brookhaven National Laboratory (BNL) on Long Island. </a:t>
            </a:r>
            <a:r>
              <a:rPr lang="en-US" sz="1600" dirty="0" smtClean="0"/>
              <a:t>(Photo art by Korrigan Clark)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037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066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5138" y="6201154"/>
            <a:ext cx="4993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Time evolution of a heavy ion collision.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771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l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663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3727" y="5784735"/>
            <a:ext cx="7476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Silicon Vertex Detector of the PHENIX experiment at RHIC.  </a:t>
            </a:r>
            <a:r>
              <a:rPr lang="en-US" dirty="0" smtClean="0"/>
              <a:t>(Photo art by Korrigan Clark)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6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0"/>
            <a:ext cx="6049680" cy="6858000"/>
          </a:xfrm>
          <a:prstGeom prst="rect">
            <a:avLst/>
          </a:prstGeom>
          <a:gradFill flip="none" rotWithShape="1">
            <a:gsLst>
              <a:gs pos="0">
                <a:srgbClr val="BF0017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1553" y="-3120"/>
            <a:ext cx="5054200" cy="6858000"/>
          </a:xfrm>
          <a:prstGeom prst="rect">
            <a:avLst/>
          </a:prstGeom>
          <a:gradFill flip="none" rotWithShape="1">
            <a:gsLst>
              <a:gs pos="0">
                <a:srgbClr val="F4A4A6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hot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57" y="188641"/>
            <a:ext cx="4720947" cy="4877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5586" y="5325457"/>
            <a:ext cx="594950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Thermal photon radiation from the QGP indicating a temperature of 4 trillion K. (PHENIX, </a:t>
            </a:r>
            <a:r>
              <a:rPr lang="en-US" sz="2400" dirty="0" err="1"/>
              <a:t>Phys.Rev</a:t>
            </a:r>
            <a:r>
              <a:rPr lang="en-US" sz="2400" dirty="0"/>
              <a:t>. C91 (2015) </a:t>
            </a:r>
            <a:r>
              <a:rPr lang="en-US" sz="2400" dirty="0" smtClean="0"/>
              <a:t>064904</a:t>
            </a:r>
            <a:r>
              <a:rPr lang="en-US" sz="2400" dirty="0"/>
              <a:t>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8224525" y="-64350911"/>
            <a:ext cx="13287616" cy="2819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eynma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489" y="1546155"/>
            <a:ext cx="3169790" cy="11989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176633" y="-61251589"/>
            <a:ext cx="13280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LO Feynman diagrams for direct </a:t>
            </a:r>
            <a:r>
              <a:rPr lang="en-US" sz="4400" smtClean="0"/>
              <a:t>photon production.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563916" y="4235260"/>
            <a:ext cx="3423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LO Feynman diagrams for direct photon production.</a:t>
            </a:r>
            <a:endParaRPr lang="en-US" sz="1600" dirty="0"/>
          </a:p>
        </p:txBody>
      </p:sp>
      <p:pic>
        <p:nvPicPr>
          <p:cNvPr id="11" name="Picture 10" descr="feynman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407" y="2873402"/>
            <a:ext cx="3192872" cy="11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" y="360045"/>
            <a:ext cx="8183880" cy="6137910"/>
            <a:chOff x="19249556" y="35235821"/>
            <a:chExt cx="9144000" cy="6858000"/>
          </a:xfrm>
          <a:solidFill>
            <a:srgbClr val="E9A7A5"/>
          </a:solidFill>
        </p:grpSpPr>
        <p:sp>
          <p:nvSpPr>
            <p:cNvPr id="3" name="Rounded Rectangle 2"/>
            <p:cNvSpPr/>
            <p:nvPr/>
          </p:nvSpPr>
          <p:spPr>
            <a:xfrm>
              <a:off x="19249556" y="35235821"/>
              <a:ext cx="9144000" cy="6858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083943" y="37141327"/>
              <a:ext cx="3141605" cy="304698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Baruch Physics </a:t>
              </a:r>
              <a:r>
                <a:rPr lang="en-US" sz="2400" b="1" dirty="0"/>
                <a:t>F</a:t>
              </a:r>
              <a:r>
                <a:rPr lang="en-US" sz="2400" b="1" dirty="0" smtClean="0"/>
                <a:t>aculty:</a:t>
              </a:r>
            </a:p>
            <a:p>
              <a:pPr algn="ctr"/>
              <a:r>
                <a:rPr lang="en-US" sz="2400" dirty="0" smtClean="0"/>
                <a:t>Stefan Bathe</a:t>
              </a:r>
            </a:p>
            <a:p>
              <a:pPr algn="ctr"/>
              <a:r>
                <a:rPr lang="en-US" sz="2400" dirty="0" smtClean="0"/>
                <a:t>Etan Burkoff</a:t>
              </a:r>
            </a:p>
            <a:p>
              <a:pPr algn="ctr"/>
              <a:r>
                <a:rPr lang="en-US" sz="2400" dirty="0" smtClean="0"/>
                <a:t>Sultan Catto</a:t>
              </a:r>
            </a:p>
            <a:p>
              <a:pPr algn="ctr"/>
              <a:r>
                <a:rPr lang="en-US" sz="2400" dirty="0" smtClean="0"/>
                <a:t>Adrian Dumitru</a:t>
              </a:r>
            </a:p>
            <a:p>
              <a:r>
                <a:rPr lang="en-US" sz="2400" dirty="0" smtClean="0"/>
                <a:t>Jamal Jalilian-Marian</a:t>
              </a:r>
            </a:p>
            <a:p>
              <a:r>
                <a:rPr lang="en-US" sz="2400" dirty="0" smtClean="0"/>
                <a:t>Ramzi Khuri</a:t>
              </a:r>
            </a:p>
            <a:p>
              <a:r>
                <a:rPr lang="en-US" sz="2400" dirty="0" smtClean="0"/>
                <a:t>Peter Orland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448119" y="37510659"/>
              <a:ext cx="2986118" cy="134114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G</a:t>
              </a:r>
              <a:r>
                <a:rPr lang="en-US" sz="2400" b="1" dirty="0" smtClean="0"/>
                <a:t>raduate Students:</a:t>
              </a:r>
            </a:p>
            <a:p>
              <a:r>
                <a:rPr lang="en-US" sz="2400" dirty="0" smtClean="0"/>
                <a:t>Jason Bryslawskyj</a:t>
              </a:r>
            </a:p>
            <a:p>
              <a:r>
                <a:rPr lang="en-US" sz="2400" dirty="0" smtClean="0"/>
                <a:t>Zachary </a:t>
              </a:r>
              <a:r>
                <a:rPr lang="en-US" sz="2400" dirty="0" smtClean="0"/>
                <a:t>Rowan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70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167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Quark-Gluon Plasma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Baruch College, CUNY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Quark-Gluon Plasma</dc:title>
  <dc:subject/>
  <dc:creator>Stefan Bathe</dc:creator>
  <cp:keywords/>
  <dc:description/>
  <cp:lastModifiedBy>Stefan Bathe</cp:lastModifiedBy>
  <cp:revision>10</cp:revision>
  <dcterms:created xsi:type="dcterms:W3CDTF">2014-08-25T16:27:52Z</dcterms:created>
  <dcterms:modified xsi:type="dcterms:W3CDTF">2015-08-17T18:43:54Z</dcterms:modified>
  <cp:category/>
</cp:coreProperties>
</file>