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32918400" cy="43891200"/>
  <p:notesSz cx="6858000" cy="9144000"/>
  <p:defaultTextStyle>
    <a:defPPr>
      <a:defRPr lang="en-US"/>
    </a:defPPr>
    <a:lvl1pPr marL="0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24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047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571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094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618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141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665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189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73509"/>
    <a:srgbClr val="FA2A08"/>
    <a:srgbClr val="E9A7A5"/>
    <a:srgbClr val="EEBFBD"/>
    <a:srgbClr val="E14543"/>
    <a:srgbClr val="B61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342" autoAdjust="0"/>
  </p:normalViewPr>
  <p:slideViewPr>
    <p:cSldViewPr snapToGrid="0" snapToObjects="1">
      <p:cViewPr>
        <p:scale>
          <a:sx n="103" d="100"/>
          <a:sy n="103" d="100"/>
        </p:scale>
        <p:origin x="4784" y="22168"/>
      </p:cViewPr>
      <p:guideLst>
        <p:guide orient="horz" pos="27647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1" y="13634723"/>
            <a:ext cx="27980640" cy="94081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0" y="24871680"/>
            <a:ext cx="23042881" cy="11216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5AA63-9966-714E-9EA1-3FE8E1C8FCE3}" type="datetimeFigureOut">
              <a:rPr lang="en-US" smtClean="0"/>
              <a:t>8/17/15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EE132-494A-9242-988F-C31A60A0ED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393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5AA63-9966-714E-9EA1-3FE8E1C8FCE3}" type="datetimeFigureOut">
              <a:rPr lang="en-US" smtClean="0"/>
              <a:t>8/17/15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EE132-494A-9242-988F-C31A60A0ED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682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865840" y="1757687"/>
            <a:ext cx="7406640" cy="37449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45920" y="1757687"/>
            <a:ext cx="21671280" cy="374497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5AA63-9966-714E-9EA1-3FE8E1C8FCE3}" type="datetimeFigureOut">
              <a:rPr lang="en-US" smtClean="0"/>
              <a:t>8/17/15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EE132-494A-9242-988F-C31A60A0ED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911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5AA63-9966-714E-9EA1-3FE8E1C8FCE3}" type="datetimeFigureOut">
              <a:rPr lang="en-US" smtClean="0"/>
              <a:t>8/17/15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EE132-494A-9242-988F-C31A60A0ED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291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7" y="28204164"/>
            <a:ext cx="27980640" cy="871728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27" y="18602967"/>
            <a:ext cx="27980640" cy="9601196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24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047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571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094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618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141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665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189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5AA63-9966-714E-9EA1-3FE8E1C8FCE3}" type="datetimeFigureOut">
              <a:rPr lang="en-US" smtClean="0"/>
              <a:t>8/17/15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EE132-494A-9242-988F-C31A60A0ED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85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20" y="10241283"/>
            <a:ext cx="14538960" cy="28966163"/>
          </a:xfrm>
        </p:spPr>
        <p:txBody>
          <a:bodyPr/>
          <a:lstStyle>
            <a:lvl1pPr>
              <a:defRPr sz="13500"/>
            </a:lvl1pPr>
            <a:lvl2pPr>
              <a:defRPr sz="116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33520" y="10241283"/>
            <a:ext cx="14538960" cy="28966163"/>
          </a:xfrm>
        </p:spPr>
        <p:txBody>
          <a:bodyPr/>
          <a:lstStyle>
            <a:lvl1pPr>
              <a:defRPr sz="13500"/>
            </a:lvl1pPr>
            <a:lvl2pPr>
              <a:defRPr sz="116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5AA63-9966-714E-9EA1-3FE8E1C8FCE3}" type="datetimeFigureOut">
              <a:rPr lang="en-US" smtClean="0"/>
              <a:t>8/17/15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EE132-494A-9242-988F-C31A60A0ED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498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1" y="9824724"/>
            <a:ext cx="14544677" cy="4094477"/>
          </a:xfrm>
        </p:spPr>
        <p:txBody>
          <a:bodyPr anchor="b"/>
          <a:lstStyle>
            <a:lvl1pPr marL="0" indent="0">
              <a:buNone/>
              <a:defRPr sz="11600" b="1"/>
            </a:lvl1pPr>
            <a:lvl2pPr marL="2194524" indent="0">
              <a:buNone/>
              <a:defRPr sz="9600" b="1"/>
            </a:lvl2pPr>
            <a:lvl3pPr marL="4389047" indent="0">
              <a:buNone/>
              <a:defRPr sz="8600" b="1"/>
            </a:lvl3pPr>
            <a:lvl4pPr marL="6583571" indent="0">
              <a:buNone/>
              <a:defRPr sz="7700" b="1"/>
            </a:lvl4pPr>
            <a:lvl5pPr marL="8778094" indent="0">
              <a:buNone/>
              <a:defRPr sz="7700" b="1"/>
            </a:lvl5pPr>
            <a:lvl6pPr marL="10972618" indent="0">
              <a:buNone/>
              <a:defRPr sz="7700" b="1"/>
            </a:lvl6pPr>
            <a:lvl7pPr marL="13167141" indent="0">
              <a:buNone/>
              <a:defRPr sz="7700" b="1"/>
            </a:lvl7pPr>
            <a:lvl8pPr marL="15361665" indent="0">
              <a:buNone/>
              <a:defRPr sz="7700" b="1"/>
            </a:lvl8pPr>
            <a:lvl9pPr marL="17556189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1" y="13919200"/>
            <a:ext cx="14544677" cy="25288243"/>
          </a:xfrm>
        </p:spPr>
        <p:txBody>
          <a:bodyPr/>
          <a:lstStyle>
            <a:lvl1pPr>
              <a:defRPr sz="116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722092" y="9824724"/>
            <a:ext cx="14550390" cy="4094477"/>
          </a:xfrm>
        </p:spPr>
        <p:txBody>
          <a:bodyPr anchor="b"/>
          <a:lstStyle>
            <a:lvl1pPr marL="0" indent="0">
              <a:buNone/>
              <a:defRPr sz="11600" b="1"/>
            </a:lvl1pPr>
            <a:lvl2pPr marL="2194524" indent="0">
              <a:buNone/>
              <a:defRPr sz="9600" b="1"/>
            </a:lvl2pPr>
            <a:lvl3pPr marL="4389047" indent="0">
              <a:buNone/>
              <a:defRPr sz="8600" b="1"/>
            </a:lvl3pPr>
            <a:lvl4pPr marL="6583571" indent="0">
              <a:buNone/>
              <a:defRPr sz="7700" b="1"/>
            </a:lvl4pPr>
            <a:lvl5pPr marL="8778094" indent="0">
              <a:buNone/>
              <a:defRPr sz="7700" b="1"/>
            </a:lvl5pPr>
            <a:lvl6pPr marL="10972618" indent="0">
              <a:buNone/>
              <a:defRPr sz="7700" b="1"/>
            </a:lvl6pPr>
            <a:lvl7pPr marL="13167141" indent="0">
              <a:buNone/>
              <a:defRPr sz="7700" b="1"/>
            </a:lvl7pPr>
            <a:lvl8pPr marL="15361665" indent="0">
              <a:buNone/>
              <a:defRPr sz="7700" b="1"/>
            </a:lvl8pPr>
            <a:lvl9pPr marL="17556189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2092" y="13919200"/>
            <a:ext cx="14550390" cy="25288243"/>
          </a:xfrm>
        </p:spPr>
        <p:txBody>
          <a:bodyPr/>
          <a:lstStyle>
            <a:lvl1pPr>
              <a:defRPr sz="116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5AA63-9966-714E-9EA1-3FE8E1C8FCE3}" type="datetimeFigureOut">
              <a:rPr lang="en-US" smtClean="0"/>
              <a:t>8/17/15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EE132-494A-9242-988F-C31A60A0ED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66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5AA63-9966-714E-9EA1-3FE8E1C8FCE3}" type="datetimeFigureOut">
              <a:rPr lang="en-US" smtClean="0"/>
              <a:t>8/17/15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EE132-494A-9242-988F-C31A60A0ED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748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5AA63-9966-714E-9EA1-3FE8E1C8FCE3}" type="datetimeFigureOut">
              <a:rPr lang="en-US" smtClean="0"/>
              <a:t>8/17/15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EE132-494A-9242-988F-C31A60A0ED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899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2" y="1747520"/>
            <a:ext cx="10829927" cy="743712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181" y="1747524"/>
            <a:ext cx="18402299" cy="37459924"/>
          </a:xfrm>
        </p:spPr>
        <p:txBody>
          <a:bodyPr/>
          <a:lstStyle>
            <a:lvl1pPr>
              <a:defRPr sz="15300"/>
            </a:lvl1pPr>
            <a:lvl2pPr>
              <a:defRPr sz="13500"/>
            </a:lvl2pPr>
            <a:lvl3pPr>
              <a:defRPr sz="116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2" y="9184643"/>
            <a:ext cx="10829927" cy="30022804"/>
          </a:xfrm>
        </p:spPr>
        <p:txBody>
          <a:bodyPr/>
          <a:lstStyle>
            <a:lvl1pPr marL="0" indent="0">
              <a:buNone/>
              <a:defRPr sz="6700"/>
            </a:lvl1pPr>
            <a:lvl2pPr marL="2194524" indent="0">
              <a:buNone/>
              <a:defRPr sz="5800"/>
            </a:lvl2pPr>
            <a:lvl3pPr marL="4389047" indent="0">
              <a:buNone/>
              <a:defRPr sz="4800"/>
            </a:lvl3pPr>
            <a:lvl4pPr marL="6583571" indent="0">
              <a:buNone/>
              <a:defRPr sz="4300"/>
            </a:lvl4pPr>
            <a:lvl5pPr marL="8778094" indent="0">
              <a:buNone/>
              <a:defRPr sz="4300"/>
            </a:lvl5pPr>
            <a:lvl6pPr marL="10972618" indent="0">
              <a:buNone/>
              <a:defRPr sz="4300"/>
            </a:lvl6pPr>
            <a:lvl7pPr marL="13167141" indent="0">
              <a:buNone/>
              <a:defRPr sz="4300"/>
            </a:lvl7pPr>
            <a:lvl8pPr marL="15361665" indent="0">
              <a:buNone/>
              <a:defRPr sz="4300"/>
            </a:lvl8pPr>
            <a:lvl9pPr marL="17556189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5AA63-9966-714E-9EA1-3FE8E1C8FCE3}" type="datetimeFigureOut">
              <a:rPr lang="en-US" smtClean="0"/>
              <a:t>8/17/15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EE132-494A-9242-988F-C31A60A0ED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157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238" y="30723841"/>
            <a:ext cx="19751040" cy="3627123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52238" y="3921760"/>
            <a:ext cx="19751040" cy="26334720"/>
          </a:xfrm>
        </p:spPr>
        <p:txBody>
          <a:bodyPr/>
          <a:lstStyle>
            <a:lvl1pPr marL="0" indent="0">
              <a:buNone/>
              <a:defRPr sz="15300"/>
            </a:lvl1pPr>
            <a:lvl2pPr marL="2194524" indent="0">
              <a:buNone/>
              <a:defRPr sz="13500"/>
            </a:lvl2pPr>
            <a:lvl3pPr marL="4389047" indent="0">
              <a:buNone/>
              <a:defRPr sz="11600"/>
            </a:lvl3pPr>
            <a:lvl4pPr marL="6583571" indent="0">
              <a:buNone/>
              <a:defRPr sz="9600"/>
            </a:lvl4pPr>
            <a:lvl5pPr marL="8778094" indent="0">
              <a:buNone/>
              <a:defRPr sz="9600"/>
            </a:lvl5pPr>
            <a:lvl6pPr marL="10972618" indent="0">
              <a:buNone/>
              <a:defRPr sz="9600"/>
            </a:lvl6pPr>
            <a:lvl7pPr marL="13167141" indent="0">
              <a:buNone/>
              <a:defRPr sz="9600"/>
            </a:lvl7pPr>
            <a:lvl8pPr marL="15361665" indent="0">
              <a:buNone/>
              <a:defRPr sz="9600"/>
            </a:lvl8pPr>
            <a:lvl9pPr marL="17556189" indent="0">
              <a:buNone/>
              <a:defRPr sz="9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2238" y="34350963"/>
            <a:ext cx="19751040" cy="5151117"/>
          </a:xfrm>
        </p:spPr>
        <p:txBody>
          <a:bodyPr/>
          <a:lstStyle>
            <a:lvl1pPr marL="0" indent="0">
              <a:buNone/>
              <a:defRPr sz="6700"/>
            </a:lvl1pPr>
            <a:lvl2pPr marL="2194524" indent="0">
              <a:buNone/>
              <a:defRPr sz="5800"/>
            </a:lvl2pPr>
            <a:lvl3pPr marL="4389047" indent="0">
              <a:buNone/>
              <a:defRPr sz="4800"/>
            </a:lvl3pPr>
            <a:lvl4pPr marL="6583571" indent="0">
              <a:buNone/>
              <a:defRPr sz="4300"/>
            </a:lvl4pPr>
            <a:lvl5pPr marL="8778094" indent="0">
              <a:buNone/>
              <a:defRPr sz="4300"/>
            </a:lvl5pPr>
            <a:lvl6pPr marL="10972618" indent="0">
              <a:buNone/>
              <a:defRPr sz="4300"/>
            </a:lvl6pPr>
            <a:lvl7pPr marL="13167141" indent="0">
              <a:buNone/>
              <a:defRPr sz="4300"/>
            </a:lvl7pPr>
            <a:lvl8pPr marL="15361665" indent="0">
              <a:buNone/>
              <a:defRPr sz="4300"/>
            </a:lvl8pPr>
            <a:lvl9pPr marL="17556189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5AA63-9966-714E-9EA1-3FE8E1C8FCE3}" type="datetimeFigureOut">
              <a:rPr lang="en-US" smtClean="0"/>
              <a:t>8/17/15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EE132-494A-9242-988F-C31A60A0ED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108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1757684"/>
            <a:ext cx="29626561" cy="7315200"/>
          </a:xfrm>
          <a:prstGeom prst="rect">
            <a:avLst/>
          </a:prstGeom>
        </p:spPr>
        <p:txBody>
          <a:bodyPr vert="horz" lIns="438905" tIns="219453" rIns="438905" bIns="21945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10241283"/>
            <a:ext cx="29626561" cy="28966163"/>
          </a:xfrm>
          <a:prstGeom prst="rect">
            <a:avLst/>
          </a:prstGeom>
        </p:spPr>
        <p:txBody>
          <a:bodyPr vert="horz" lIns="438905" tIns="219453" rIns="438905" bIns="21945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0" y="40680644"/>
            <a:ext cx="7680960" cy="2336800"/>
          </a:xfrm>
          <a:prstGeom prst="rect">
            <a:avLst/>
          </a:prstGeom>
        </p:spPr>
        <p:txBody>
          <a:bodyPr vert="horz" lIns="438905" tIns="219453" rIns="438905" bIns="219453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5AA63-9966-714E-9EA1-3FE8E1C8FCE3}" type="datetimeFigureOut">
              <a:rPr lang="en-US" smtClean="0"/>
              <a:t>8/17/15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121" y="40680644"/>
            <a:ext cx="10424160" cy="2336800"/>
          </a:xfrm>
          <a:prstGeom prst="rect">
            <a:avLst/>
          </a:prstGeom>
        </p:spPr>
        <p:txBody>
          <a:bodyPr vert="horz" lIns="438905" tIns="219453" rIns="438905" bIns="219453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91520" y="40680644"/>
            <a:ext cx="7680960" cy="2336800"/>
          </a:xfrm>
          <a:prstGeom prst="rect">
            <a:avLst/>
          </a:prstGeom>
        </p:spPr>
        <p:txBody>
          <a:bodyPr vert="horz" lIns="438905" tIns="219453" rIns="438905" bIns="219453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EE132-494A-9242-988F-C31A60A0ED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61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24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893" indent="-1645893" algn="l" defTabSz="2194524" rtl="0" eaLnBrk="1" latinLnBrk="0" hangingPunct="1">
        <a:spcBef>
          <a:spcPct val="20000"/>
        </a:spcBef>
        <a:buFont typeface="Arial"/>
        <a:buChar char="•"/>
        <a:defRPr sz="153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01" indent="-1371577" algn="l" defTabSz="2194524" rtl="0" eaLnBrk="1" latinLnBrk="0" hangingPunct="1">
        <a:spcBef>
          <a:spcPct val="20000"/>
        </a:spcBef>
        <a:buFont typeface="Arial"/>
        <a:buChar char="–"/>
        <a:defRPr sz="135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309" indent="-1097262" algn="l" defTabSz="2194524" rtl="0" eaLnBrk="1" latinLnBrk="0" hangingPunct="1">
        <a:spcBef>
          <a:spcPct val="20000"/>
        </a:spcBef>
        <a:buFont typeface="Arial"/>
        <a:buChar char="•"/>
        <a:defRPr sz="11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832" indent="-1097262" algn="l" defTabSz="2194524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356" indent="-1097262" algn="l" defTabSz="2194524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69880" indent="-1097262" algn="l" defTabSz="2194524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403" indent="-1097262" algn="l" defTabSz="2194524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8927" indent="-1097262" algn="l" defTabSz="2194524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450" indent="-1097262" algn="l" defTabSz="2194524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24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047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571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094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618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141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665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189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-165662" y="-15773"/>
            <a:ext cx="33082476" cy="43922747"/>
          </a:xfrm>
          <a:prstGeom prst="rect">
            <a:avLst/>
          </a:prstGeom>
          <a:solidFill>
            <a:srgbClr val="B6101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16074" y="450967"/>
            <a:ext cx="32054923" cy="42989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8176633" y="31268633"/>
            <a:ext cx="13287616" cy="28196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16074" y="3564907"/>
            <a:ext cx="32054924" cy="3147426"/>
          </a:xfrm>
          <a:prstGeom prst="rect">
            <a:avLst/>
          </a:prstGeom>
          <a:solidFill>
            <a:srgbClr val="E9A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0853" y="410197"/>
            <a:ext cx="32170197" cy="3154710"/>
          </a:xfrm>
          <a:prstGeom prst="rect">
            <a:avLst/>
          </a:prstGeom>
          <a:solidFill>
            <a:srgbClr val="B6101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900" dirty="0" smtClean="0"/>
              <a:t>The Quark-Gluon Plasma</a:t>
            </a:r>
            <a:endParaRPr lang="en-US" sz="19900" dirty="0"/>
          </a:p>
        </p:txBody>
      </p:sp>
      <p:sp>
        <p:nvSpPr>
          <p:cNvPr id="5" name="TextBox 4"/>
          <p:cNvSpPr txBox="1"/>
          <p:nvPr/>
        </p:nvSpPr>
        <p:spPr>
          <a:xfrm>
            <a:off x="13457005" y="4296507"/>
            <a:ext cx="5928939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Stefan Bathe</a:t>
            </a:r>
          </a:p>
        </p:txBody>
      </p:sp>
      <p:pic>
        <p:nvPicPr>
          <p:cNvPr id="8" name="Picture 7" descr="history-universe-08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946" y="7267780"/>
            <a:ext cx="12174391" cy="10135301"/>
          </a:xfrm>
          <a:prstGeom prst="rect">
            <a:avLst/>
          </a:prstGeom>
        </p:spPr>
      </p:pic>
      <p:pic>
        <p:nvPicPr>
          <p:cNvPr id="9" name="Picture 8" descr="tub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4183" y="7957015"/>
            <a:ext cx="13287616" cy="8663526"/>
          </a:xfrm>
          <a:prstGeom prst="rect">
            <a:avLst/>
          </a:prstGeom>
        </p:spPr>
      </p:pic>
      <p:pic>
        <p:nvPicPr>
          <p:cNvPr id="10" name="Picture 9" descr="hal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795" y="20430557"/>
            <a:ext cx="13248234" cy="8205032"/>
          </a:xfrm>
          <a:prstGeom prst="rect">
            <a:avLst/>
          </a:prstGeom>
        </p:spPr>
      </p:pic>
      <p:pic>
        <p:nvPicPr>
          <p:cNvPr id="11" name="Picture 10" descr="RHI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540" y="20524297"/>
            <a:ext cx="12161269" cy="8067731"/>
          </a:xfrm>
          <a:prstGeom prst="rect">
            <a:avLst/>
          </a:prstGeom>
        </p:spPr>
      </p:pic>
      <p:pic>
        <p:nvPicPr>
          <p:cNvPr id="12" name="Picture 11" descr="photon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42" y="30864036"/>
            <a:ext cx="10210430" cy="105492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43888" y="17518958"/>
            <a:ext cx="138511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The Quark-Gluon Plasma (QGP) was the primordial state </a:t>
            </a:r>
          </a:p>
          <a:p>
            <a:pPr algn="ctr"/>
            <a:r>
              <a:rPr lang="en-US" sz="4400" dirty="0" smtClean="0"/>
              <a:t>that lasted for a few microseconds after the Big Bang.</a:t>
            </a:r>
            <a:endParaRPr lang="en-US" sz="4400" dirty="0"/>
          </a:p>
        </p:txBody>
      </p:sp>
      <p:sp>
        <p:nvSpPr>
          <p:cNvPr id="14" name="Rectangle 13"/>
          <p:cNvSpPr/>
          <p:nvPr/>
        </p:nvSpPr>
        <p:spPr>
          <a:xfrm>
            <a:off x="17009688" y="16685247"/>
            <a:ext cx="1546131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/>
              <a:t>Experimentally the QGP can be created in ultra-relativistic collisions of heavy nuclei as here at the Relativistic Heavy Ion Collider (RHIC) of Brookhaven National Laboratory (BNL) on Long Island. </a:t>
            </a:r>
            <a:r>
              <a:rPr lang="en-US" sz="3600" dirty="0" smtClean="0"/>
              <a:t>(Photo art by Korrigan Clark)</a:t>
            </a:r>
          </a:p>
          <a:p>
            <a:pPr algn="ctr"/>
            <a:endParaRPr lang="en-US" sz="4400" dirty="0"/>
          </a:p>
        </p:txBody>
      </p:sp>
      <p:sp>
        <p:nvSpPr>
          <p:cNvPr id="15" name="Rectangle 14"/>
          <p:cNvSpPr/>
          <p:nvPr/>
        </p:nvSpPr>
        <p:spPr>
          <a:xfrm>
            <a:off x="2264036" y="28714145"/>
            <a:ext cx="123159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/>
              <a:t>Time evolution of a heavy ion collision.</a:t>
            </a:r>
            <a:endParaRPr lang="en-US" sz="4400" dirty="0"/>
          </a:p>
        </p:txBody>
      </p:sp>
      <p:sp>
        <p:nvSpPr>
          <p:cNvPr id="16" name="Rectangle 15"/>
          <p:cNvSpPr/>
          <p:nvPr/>
        </p:nvSpPr>
        <p:spPr>
          <a:xfrm>
            <a:off x="18707902" y="28714145"/>
            <a:ext cx="123145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/>
              <a:t>The Silicon Vertex Detector of the PHENIX experiment at RHIC.  </a:t>
            </a:r>
            <a:r>
              <a:rPr lang="en-US" sz="3200" dirty="0" smtClean="0"/>
              <a:t>(Photo art by Korrigan Clark)</a:t>
            </a:r>
            <a:endParaRPr lang="en-US" sz="3200" dirty="0"/>
          </a:p>
        </p:txBody>
      </p:sp>
      <p:sp>
        <p:nvSpPr>
          <p:cNvPr id="18" name="Rectangle 17"/>
          <p:cNvSpPr/>
          <p:nvPr/>
        </p:nvSpPr>
        <p:spPr>
          <a:xfrm>
            <a:off x="2429704" y="41487496"/>
            <a:ext cx="134145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/>
              <a:t>Thermal photon radiation from the QGP indicating a temperature of 4 trillion K. </a:t>
            </a:r>
            <a:r>
              <a:rPr lang="en-US" sz="4400" dirty="0" smtClean="0"/>
              <a:t>(PHENIX</a:t>
            </a:r>
            <a:r>
              <a:rPr lang="en-US" sz="4400" dirty="0" smtClean="0"/>
              <a:t>, </a:t>
            </a:r>
            <a:r>
              <a:rPr lang="en-US" sz="4400" dirty="0" smtClean="0"/>
              <a:t>PRC91(</a:t>
            </a:r>
            <a:r>
              <a:rPr lang="en-US" sz="4400" dirty="0"/>
              <a:t>2015</a:t>
            </a:r>
            <a:r>
              <a:rPr lang="en-US" sz="4400" dirty="0" smtClean="0"/>
              <a:t>)064904</a:t>
            </a:r>
            <a:r>
              <a:rPr lang="en-US" sz="4400" dirty="0"/>
              <a:t>)</a:t>
            </a:r>
            <a:endParaRPr lang="en-US" sz="3200" dirty="0"/>
          </a:p>
        </p:txBody>
      </p:sp>
      <p:pic>
        <p:nvPicPr>
          <p:cNvPr id="19" name="Picture 18" descr="feynma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7349" y="31599655"/>
            <a:ext cx="12845848" cy="239789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8128741" y="34367955"/>
            <a:ext cx="132802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/>
              <a:t>LO Feynman diagrams for direct photon production.</a:t>
            </a:r>
            <a:endParaRPr lang="en-US" sz="32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18279185" y="36031407"/>
            <a:ext cx="13108395" cy="6441080"/>
            <a:chOff x="17462741" y="35652741"/>
            <a:chExt cx="13108395" cy="6441080"/>
          </a:xfrm>
          <a:solidFill>
            <a:srgbClr val="E9A7A5"/>
          </a:solidFill>
        </p:grpSpPr>
        <p:sp>
          <p:nvSpPr>
            <p:cNvPr id="23" name="Rounded Rectangle 22"/>
            <p:cNvSpPr/>
            <p:nvPr/>
          </p:nvSpPr>
          <p:spPr>
            <a:xfrm>
              <a:off x="17462741" y="35652741"/>
              <a:ext cx="13108395" cy="6441080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895973" y="36096935"/>
              <a:ext cx="5605721" cy="550920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smtClean="0"/>
                <a:t>Baruch Physics </a:t>
              </a:r>
              <a:r>
                <a:rPr lang="en-US" sz="4400" b="1" dirty="0"/>
                <a:t>F</a:t>
              </a:r>
              <a:r>
                <a:rPr lang="en-US" sz="4400" b="1" dirty="0" smtClean="0"/>
                <a:t>aculty:</a:t>
              </a:r>
            </a:p>
            <a:p>
              <a:pPr algn="ctr"/>
              <a:r>
                <a:rPr lang="en-US" sz="4400" dirty="0" smtClean="0"/>
                <a:t>Stefan Bathe</a:t>
              </a:r>
            </a:p>
            <a:p>
              <a:pPr algn="ctr"/>
              <a:r>
                <a:rPr lang="en-US" sz="4400" dirty="0" smtClean="0"/>
                <a:t>Etan </a:t>
              </a:r>
              <a:r>
                <a:rPr lang="en-US" sz="4400" dirty="0" err="1" smtClean="0"/>
                <a:t>Bourkoff</a:t>
              </a:r>
              <a:endParaRPr lang="en-US" sz="4400" dirty="0" smtClean="0"/>
            </a:p>
            <a:p>
              <a:pPr algn="ctr"/>
              <a:r>
                <a:rPr lang="en-US" sz="4400" dirty="0" smtClean="0"/>
                <a:t>Sultan Catto</a:t>
              </a:r>
            </a:p>
            <a:p>
              <a:pPr algn="ctr"/>
              <a:r>
                <a:rPr lang="en-US" sz="4400" dirty="0" smtClean="0"/>
                <a:t>Adrian Dumitru</a:t>
              </a:r>
            </a:p>
            <a:p>
              <a:r>
                <a:rPr lang="en-US" sz="4400" dirty="0" smtClean="0"/>
                <a:t>Jamal Jalilian-Marian</a:t>
              </a:r>
            </a:p>
            <a:p>
              <a:r>
                <a:rPr lang="en-US" sz="4400" dirty="0" smtClean="0"/>
                <a:t>Ramzi Khuri</a:t>
              </a:r>
            </a:p>
            <a:p>
              <a:r>
                <a:rPr lang="en-US" sz="4400" dirty="0" smtClean="0"/>
                <a:t>Peter Orland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4956528" y="36860014"/>
              <a:ext cx="4745835" cy="212365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/>
                <a:t>G</a:t>
              </a:r>
              <a:r>
                <a:rPr lang="en-US" sz="4400" b="1" dirty="0" smtClean="0"/>
                <a:t>raduate Students:</a:t>
              </a:r>
            </a:p>
            <a:p>
              <a:r>
                <a:rPr lang="en-US" sz="4400" dirty="0" smtClean="0"/>
                <a:t>Jason Bryslawskyj</a:t>
              </a:r>
            </a:p>
            <a:p>
              <a:r>
                <a:rPr lang="en-US" sz="4400" dirty="0" smtClean="0"/>
                <a:t>Zachary </a:t>
              </a:r>
              <a:r>
                <a:rPr lang="en-US" sz="4400" dirty="0" smtClean="0"/>
                <a:t>Rowan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196741" y="3965199"/>
            <a:ext cx="5577284" cy="2415826"/>
            <a:chOff x="4196741" y="3965199"/>
            <a:chExt cx="5577284" cy="2415826"/>
          </a:xfrm>
        </p:grpSpPr>
        <p:sp>
          <p:nvSpPr>
            <p:cNvPr id="28" name="Rectangle 27"/>
            <p:cNvSpPr/>
            <p:nvPr/>
          </p:nvSpPr>
          <p:spPr>
            <a:xfrm>
              <a:off x="4196741" y="3965199"/>
              <a:ext cx="5577284" cy="2415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BCCUNYstacked_PMS288_PMS286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4204" y="4462161"/>
              <a:ext cx="4528090" cy="164300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23068924" y="3965313"/>
            <a:ext cx="5577284" cy="2415826"/>
            <a:chOff x="23068924" y="3965313"/>
            <a:chExt cx="5577284" cy="2415826"/>
          </a:xfrm>
        </p:grpSpPr>
        <p:sp>
          <p:nvSpPr>
            <p:cNvPr id="29" name="Rectangle 28"/>
            <p:cNvSpPr/>
            <p:nvPr/>
          </p:nvSpPr>
          <p:spPr>
            <a:xfrm>
              <a:off x="23068924" y="3965313"/>
              <a:ext cx="5577284" cy="2415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RBRC_logo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62708" y="4462161"/>
              <a:ext cx="4525940" cy="15564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0208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157</Words>
  <Application>Microsoft Macintosh PowerPoint</Application>
  <PresentationFormat>Custom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Baruch College, CUNY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 Bathe</dc:creator>
  <cp:lastModifiedBy>Stefan Bathe</cp:lastModifiedBy>
  <cp:revision>18</cp:revision>
  <dcterms:created xsi:type="dcterms:W3CDTF">2014-08-22T20:27:52Z</dcterms:created>
  <dcterms:modified xsi:type="dcterms:W3CDTF">2015-08-17T18:41:06Z</dcterms:modified>
</cp:coreProperties>
</file>