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docProps/core.xml" ContentType="application/vnd.openxmlformats-package.core-propertie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Default Extension="gif" ContentType="image/gif"/>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2"/>
  </p:notesMasterIdLst>
  <p:sldIdLst>
    <p:sldId id="256" r:id="rId2"/>
    <p:sldId id="370" r:id="rId3"/>
    <p:sldId id="373" r:id="rId4"/>
    <p:sldId id="382" r:id="rId5"/>
    <p:sldId id="380" r:id="rId6"/>
    <p:sldId id="377" r:id="rId7"/>
    <p:sldId id="378" r:id="rId8"/>
    <p:sldId id="379" r:id="rId9"/>
    <p:sldId id="381" r:id="rId10"/>
    <p:sldId id="371" r:id="rId1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24015" autoAdjust="0"/>
    <p:restoredTop sz="94652" autoAdjust="0"/>
  </p:normalViewPr>
  <p:slideViewPr>
    <p:cSldViewPr>
      <p:cViewPr>
        <p:scale>
          <a:sx n="100" d="100"/>
          <a:sy n="100" d="100"/>
        </p:scale>
        <p:origin x="-74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presProps" Target="presProp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theme" Target="theme/theme1.xml"/><Relationship Id="rId8" Type="http://schemas.openxmlformats.org/officeDocument/2006/relationships/slide" Target="slides/slide7.xml"/><Relationship Id="rId13" Type="http://schemas.openxmlformats.org/officeDocument/2006/relationships/printerSettings" Target="printerSettings/printerSettings1.bin"/><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viewProps" Target="viewProps.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FDE189-E7BA-433A-9DD8-E95EACBAC51E}" type="datetimeFigureOut">
              <a:rPr lang="en-US" smtClean="0"/>
              <a:pPr/>
              <a:t>4/6/12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2C5721-9005-419B-B7AF-E17B363505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EE647C-5E37-4D61-A019-DB37EF77A8B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DD72CA4-C8BF-4C1D-98CF-FC05543F60B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32D39AA-91DD-44C6-93DA-A9520771574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2B0D24-B2FD-4B12-BBB6-F45C2D5C498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E76EA96-9B79-4A2E-B7DD-B37F083D27D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B3C8038-FFB8-4C60-B717-29C269F26E2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C266C74-5A8E-4672-A2C5-3B68AC2BDE7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70BDA77-6EF2-449A-A728-B69DD9640D1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B5B40CF-8C40-4D43-A8CC-CD1B7B81789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E9AADE2-003D-4FB1-AA22-1B811D87791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75E098A-04D1-42AD-A2AB-5EECC1FBD00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5B9AB3E-42B3-4F11-9AF8-59AEC17E53F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1676400"/>
            <a:ext cx="8458200" cy="2133600"/>
          </a:xfrm>
        </p:spPr>
        <p:txBody>
          <a:bodyPr/>
          <a:lstStyle/>
          <a:p>
            <a:r>
              <a:rPr lang="en-US" b="1" dirty="0" smtClean="0">
                <a:solidFill>
                  <a:srgbClr val="FF0000"/>
                </a:solidFill>
              </a:rPr>
              <a:t>AGS Status</a:t>
            </a:r>
            <a:endParaRPr lang="en-US" b="1" dirty="0">
              <a:solidFill>
                <a:srgbClr val="FF0000"/>
              </a:solidFill>
            </a:endParaRPr>
          </a:p>
        </p:txBody>
      </p:sp>
      <p:sp>
        <p:nvSpPr>
          <p:cNvPr id="5" name="TextBox 4"/>
          <p:cNvSpPr txBox="1"/>
          <p:nvPr/>
        </p:nvSpPr>
        <p:spPr>
          <a:xfrm>
            <a:off x="3657600" y="3733800"/>
            <a:ext cx="1919115" cy="461665"/>
          </a:xfrm>
          <a:prstGeom prst="rect">
            <a:avLst/>
          </a:prstGeom>
          <a:noFill/>
        </p:spPr>
        <p:txBody>
          <a:bodyPr wrap="none" rtlCol="0">
            <a:spAutoFit/>
          </a:bodyPr>
          <a:lstStyle/>
          <a:p>
            <a:r>
              <a:rPr lang="en-US" dirty="0" smtClean="0">
                <a:solidFill>
                  <a:srgbClr val="0070C0"/>
                </a:solidFill>
              </a:rPr>
              <a:t>Haixin Huang</a:t>
            </a:r>
            <a:endParaRPr lang="en-US" dirty="0">
              <a:solidFill>
                <a:srgbClr val="0070C0"/>
              </a:solidFill>
            </a:endParaRPr>
          </a:p>
        </p:txBody>
      </p:sp>
      <p:sp>
        <p:nvSpPr>
          <p:cNvPr id="6" name="TextBox 5"/>
          <p:cNvSpPr txBox="1"/>
          <p:nvPr/>
        </p:nvSpPr>
        <p:spPr>
          <a:xfrm>
            <a:off x="609600" y="5791200"/>
            <a:ext cx="1881845" cy="830997"/>
          </a:xfrm>
          <a:prstGeom prst="rect">
            <a:avLst/>
          </a:prstGeom>
          <a:noFill/>
        </p:spPr>
        <p:txBody>
          <a:bodyPr wrap="none" rtlCol="0">
            <a:spAutoFit/>
          </a:bodyPr>
          <a:lstStyle/>
          <a:p>
            <a:r>
              <a:rPr lang="en-US" dirty="0" smtClean="0">
                <a:solidFill>
                  <a:srgbClr val="002060"/>
                </a:solidFill>
              </a:rPr>
              <a:t>RSC Meeting</a:t>
            </a:r>
            <a:endParaRPr lang="en-US" dirty="0" smtClean="0">
              <a:solidFill>
                <a:srgbClr val="002060"/>
              </a:solidFill>
            </a:endParaRPr>
          </a:p>
          <a:p>
            <a:r>
              <a:rPr lang="en-US" dirty="0" smtClean="0">
                <a:solidFill>
                  <a:srgbClr val="002060"/>
                </a:solidFill>
              </a:rPr>
              <a:t>April 6, </a:t>
            </a:r>
            <a:r>
              <a:rPr lang="en-US" dirty="0" smtClean="0">
                <a:solidFill>
                  <a:srgbClr val="002060"/>
                </a:solidFill>
              </a:rPr>
              <a:t>2012</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8" name="Content Placeholder 7" descr="pol_intensity0405.png"/>
          <p:cNvPicPr>
            <a:picLocks noGrp="1" noChangeAspect="1"/>
          </p:cNvPicPr>
          <p:nvPr>
            <p:ph idx="1"/>
          </p:nvPr>
        </p:nvPicPr>
        <p:blipFill>
          <a:blip r:embed="rId2"/>
          <a:srcRect l="-22980" r="-22980"/>
          <a:stretch>
            <a:fillRect/>
          </a:stretch>
        </p:blipFill>
        <p:spPr>
          <a:xfrm>
            <a:off x="-1524000" y="0"/>
            <a:ext cx="12090400" cy="6400800"/>
          </a:xfrm>
        </p:spPr>
      </p:pic>
      <p:sp>
        <p:nvSpPr>
          <p:cNvPr id="35" name="Footer Placeholder 4"/>
          <p:cNvSpPr>
            <a:spLocks noGrp="1"/>
          </p:cNvSpPr>
          <p:nvPr>
            <p:ph type="ftr" sz="quarter" idx="11"/>
          </p:nvPr>
        </p:nvSpPr>
        <p:spPr/>
        <p:txBody>
          <a:bodyPr/>
          <a:lstStyle/>
          <a:p>
            <a:r>
              <a:rPr lang="ja-JP" altLang="en-US" dirty="0"/>
              <a:t>Haixin Huang</a:t>
            </a:r>
            <a:endParaRPr lang="en-US" altLang="ja-JP" dirty="0"/>
          </a:p>
        </p:txBody>
      </p:sp>
      <p:sp>
        <p:nvSpPr>
          <p:cNvPr id="36" name="Slide Number Placeholder 5"/>
          <p:cNvSpPr>
            <a:spLocks noGrp="1"/>
          </p:cNvSpPr>
          <p:nvPr>
            <p:ph type="sldNum" sz="quarter" idx="12"/>
          </p:nvPr>
        </p:nvSpPr>
        <p:spPr/>
        <p:txBody>
          <a:bodyPr/>
          <a:lstStyle/>
          <a:p>
            <a:fld id="{B8B44E2B-2CAC-4A61-A712-76563735E2D8}" type="slidenum">
              <a:rPr lang="ja-JP" altLang="en-US"/>
              <a:pPr/>
              <a:t>10</a:t>
            </a:fld>
            <a:endParaRPr lang="en-US" altLang="ja-JP" dirty="0"/>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AGS Polarization for RHIC </a:t>
            </a:r>
            <a:r>
              <a:rPr lang="en-US" sz="3200" b="1" dirty="0" smtClean="0">
                <a:solidFill>
                  <a:srgbClr val="FF0000"/>
                </a:solidFill>
              </a:rPr>
              <a:t>Fills (255GeV)</a:t>
            </a:r>
            <a:endParaRPr lang="en-US" sz="3200"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r>
              <a:rPr lang="ja-JP" altLang="en-US"/>
              <a:t>Haixin Huang</a:t>
            </a:r>
            <a:endParaRPr lang="en-US" altLang="ja-JP"/>
          </a:p>
        </p:txBody>
      </p:sp>
      <p:sp>
        <p:nvSpPr>
          <p:cNvPr id="36" name="Slide Number Placeholder 5"/>
          <p:cNvSpPr>
            <a:spLocks noGrp="1"/>
          </p:cNvSpPr>
          <p:nvPr>
            <p:ph type="sldNum" sz="quarter" idx="12"/>
          </p:nvPr>
        </p:nvSpPr>
        <p:spPr/>
        <p:txBody>
          <a:bodyPr/>
          <a:lstStyle/>
          <a:p>
            <a:fld id="{B8B44E2B-2CAC-4A61-A712-76563735E2D8}" type="slidenum">
              <a:rPr lang="ja-JP" altLang="en-US"/>
              <a:pPr/>
              <a:t>2</a:t>
            </a:fld>
            <a:endParaRPr lang="en-US" altLang="ja-JP"/>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Status</a:t>
            </a:r>
            <a:endParaRPr lang="en-US" sz="3200" b="1" dirty="0">
              <a:solidFill>
                <a:srgbClr val="FF0000"/>
              </a:solidFill>
            </a:endParaRPr>
          </a:p>
        </p:txBody>
      </p:sp>
      <p:sp>
        <p:nvSpPr>
          <p:cNvPr id="891907" name="Rectangle 3"/>
          <p:cNvSpPr>
            <a:spLocks noGrp="1" noChangeArrowheads="1"/>
          </p:cNvSpPr>
          <p:nvPr>
            <p:ph type="body" idx="1"/>
          </p:nvPr>
        </p:nvSpPr>
        <p:spPr>
          <a:xfrm>
            <a:off x="0" y="533400"/>
            <a:ext cx="9144000" cy="6172200"/>
          </a:xfrm>
        </p:spPr>
        <p:txBody>
          <a:bodyPr/>
          <a:lstStyle/>
          <a:p>
            <a:pPr>
              <a:lnSpc>
                <a:spcPct val="90000"/>
              </a:lnSpc>
              <a:buClr>
                <a:srgbClr val="FF0000"/>
              </a:buClr>
              <a:buSzPct val="85000"/>
              <a:buFont typeface="Arial"/>
              <a:buChar char="•"/>
            </a:pPr>
            <a:r>
              <a:rPr lang="en-US" sz="2000" dirty="0" smtClean="0">
                <a:solidFill>
                  <a:srgbClr val="000090"/>
                </a:solidFill>
              </a:rPr>
              <a:t>Continued to provide pp beam for RHIC physics program.</a:t>
            </a:r>
            <a:endParaRPr lang="en-US" sz="2000" dirty="0" smtClean="0">
              <a:solidFill>
                <a:srgbClr val="000090"/>
              </a:solidFill>
            </a:endParaRPr>
          </a:p>
          <a:p>
            <a:pPr>
              <a:lnSpc>
                <a:spcPct val="90000"/>
              </a:lnSpc>
              <a:buClr>
                <a:srgbClr val="FF0000"/>
              </a:buClr>
              <a:buSzPct val="85000"/>
              <a:buFont typeface="Arial"/>
              <a:buChar char="•"/>
            </a:pPr>
            <a:r>
              <a:rPr lang="en-US" sz="2000" dirty="0" smtClean="0">
                <a:solidFill>
                  <a:srgbClr val="000090"/>
                </a:solidFill>
              </a:rPr>
              <a:t>During the setup for Au beam in Booster, a radius wobbling was eliminated. The injection instability with beam intensity higher than 5.3*10^11 disappeared. We can continue to use the regular Booster scraping, instead of shift it earlier in the cycle (did not quite </a:t>
            </a:r>
            <a:r>
              <a:rPr lang="en-US" sz="2000" dirty="0" smtClean="0">
                <a:solidFill>
                  <a:srgbClr val="000090"/>
                </a:solidFill>
              </a:rPr>
              <a:t>work). </a:t>
            </a:r>
          </a:p>
          <a:p>
            <a:pPr>
              <a:lnSpc>
                <a:spcPct val="90000"/>
              </a:lnSpc>
              <a:buClr>
                <a:srgbClr val="FF0000"/>
              </a:buClr>
              <a:buSzPct val="85000"/>
              <a:buFont typeface="Arial"/>
              <a:buChar char="•"/>
            </a:pPr>
            <a:r>
              <a:rPr lang="en-US" sz="2000" dirty="0" smtClean="0">
                <a:solidFill>
                  <a:srgbClr val="000090"/>
                </a:solidFill>
              </a:rPr>
              <a:t>Frequent sudden lurch of vertical dipole correctors in AGS was first noticed last Saturday. It was traced back to start after maintenance day. After several attempts to remove it, it disappeared but not correlated with the changes we made.</a:t>
            </a:r>
          </a:p>
          <a:p>
            <a:pPr>
              <a:lnSpc>
                <a:spcPct val="90000"/>
              </a:lnSpc>
              <a:buClr>
                <a:srgbClr val="FF0000"/>
              </a:buClr>
              <a:buSzPct val="85000"/>
              <a:buFont typeface="Arial"/>
              <a:buChar char="•"/>
            </a:pPr>
            <a:r>
              <a:rPr lang="en-US" sz="2000" dirty="0" smtClean="0">
                <a:solidFill>
                  <a:srgbClr val="000090"/>
                </a:solidFill>
              </a:rPr>
              <a:t>Tried shorter AGS cycle to fill RHIC twice. One jump quad tripped due to high temperature often in the faster cycle. We managed to fill RHIC twice but both ramps failed before rotator ramp. Keep running in this mode is kind of risky. So we backed off and waiting for possible P/S cooling improvement.</a:t>
            </a:r>
          </a:p>
          <a:p>
            <a:pPr>
              <a:lnSpc>
                <a:spcPct val="90000"/>
              </a:lnSpc>
              <a:buClr>
                <a:srgbClr val="FF0000"/>
              </a:buClr>
              <a:buSzPct val="85000"/>
              <a:buFont typeface="Arial"/>
              <a:buChar char="•"/>
            </a:pPr>
            <a:r>
              <a:rPr lang="en-US" sz="2000" dirty="0" smtClean="0">
                <a:solidFill>
                  <a:srgbClr val="000090"/>
                </a:solidFill>
              </a:rPr>
              <a:t>Lower polarization </a:t>
            </a:r>
            <a:r>
              <a:rPr lang="en-US" sz="2000" dirty="0" smtClean="0">
                <a:solidFill>
                  <a:srgbClr val="000090"/>
                </a:solidFill>
              </a:rPr>
              <a:t>at AGS extraction. Correlated to lower input intensity (less Booster scraping). </a:t>
            </a:r>
          </a:p>
          <a:p>
            <a:pPr>
              <a:lnSpc>
                <a:spcPct val="90000"/>
              </a:lnSpc>
              <a:buClr>
                <a:srgbClr val="FF0000"/>
              </a:buClr>
              <a:buSzPct val="85000"/>
              <a:buFont typeface="Arial"/>
              <a:buChar char="•"/>
            </a:pPr>
            <a:r>
              <a:rPr lang="en-US" sz="2000" dirty="0" smtClean="0">
                <a:solidFill>
                  <a:srgbClr val="000090"/>
                </a:solidFill>
              </a:rPr>
              <a:t>We also observed irregular spin sign </a:t>
            </a:r>
            <a:r>
              <a:rPr lang="en-US" sz="2000" dirty="0" smtClean="0">
                <a:solidFill>
                  <a:srgbClr val="000090"/>
                </a:solidFill>
              </a:rPr>
              <a:t>during AGS polarization measurements.</a:t>
            </a:r>
            <a:endParaRPr lang="en-US" sz="2000" dirty="0" smtClean="0">
              <a:solidFill>
                <a:srgbClr val="00009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r>
              <a:rPr lang="ja-JP" altLang="en-US" dirty="0"/>
              <a:t>Haixin Huang</a:t>
            </a:r>
            <a:endParaRPr lang="en-US" altLang="ja-JP" dirty="0"/>
          </a:p>
        </p:txBody>
      </p:sp>
      <p:sp>
        <p:nvSpPr>
          <p:cNvPr id="36" name="Slide Number Placeholder 5"/>
          <p:cNvSpPr>
            <a:spLocks noGrp="1"/>
          </p:cNvSpPr>
          <p:nvPr>
            <p:ph type="sldNum" sz="quarter" idx="12"/>
          </p:nvPr>
        </p:nvSpPr>
        <p:spPr/>
        <p:txBody>
          <a:bodyPr/>
          <a:lstStyle/>
          <a:p>
            <a:fld id="{B8B44E2B-2CAC-4A61-A712-76563735E2D8}" type="slidenum">
              <a:rPr lang="ja-JP" altLang="en-US"/>
              <a:pPr/>
              <a:t>3</a:t>
            </a:fld>
            <a:endParaRPr lang="en-US" altLang="ja-JP"/>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Booster Input Intensity and RHIC Intensity</a:t>
            </a:r>
            <a:endParaRPr lang="en-US" sz="3200" b="1" dirty="0">
              <a:solidFill>
                <a:srgbClr val="FF0000"/>
              </a:solidFill>
            </a:endParaRPr>
          </a:p>
        </p:txBody>
      </p:sp>
      <p:sp>
        <p:nvSpPr>
          <p:cNvPr id="10" name="TextBox 9"/>
          <p:cNvSpPr txBox="1"/>
          <p:nvPr/>
        </p:nvSpPr>
        <p:spPr>
          <a:xfrm>
            <a:off x="990600" y="6248400"/>
            <a:ext cx="8005316" cy="461665"/>
          </a:xfrm>
          <a:prstGeom prst="rect">
            <a:avLst/>
          </a:prstGeom>
          <a:solidFill>
            <a:schemeClr val="accent3"/>
          </a:solidFill>
        </p:spPr>
        <p:txBody>
          <a:bodyPr wrap="none" rtlCol="0">
            <a:spAutoFit/>
          </a:bodyPr>
          <a:lstStyle/>
          <a:p>
            <a:r>
              <a:rPr lang="en-US" dirty="0" smtClean="0"/>
              <a:t>Lower Booster input intensity since Maintenance day (Mar. 28)</a:t>
            </a:r>
            <a:endParaRPr lang="en-US" dirty="0"/>
          </a:p>
        </p:txBody>
      </p:sp>
      <p:pic>
        <p:nvPicPr>
          <p:cNvPr id="16" name="Content Placeholder 15" descr="Fri_Apr__6_111149_2012.gif"/>
          <p:cNvPicPr>
            <a:picLocks noGrp="1" noChangeAspect="1"/>
          </p:cNvPicPr>
          <p:nvPr>
            <p:ph idx="1"/>
          </p:nvPr>
        </p:nvPicPr>
        <p:blipFill>
          <a:blip r:embed="rId2"/>
          <a:srcRect l="-26359" r="-26359"/>
          <a:stretch>
            <a:fillRect/>
          </a:stretch>
        </p:blipFill>
        <p:spPr>
          <a:xfrm>
            <a:off x="-1752600" y="685800"/>
            <a:ext cx="12877800" cy="56388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Content Placeholder 6" descr="pol_runnumber.png"/>
          <p:cNvPicPr>
            <a:picLocks noGrp="1" noChangeAspect="1"/>
          </p:cNvPicPr>
          <p:nvPr>
            <p:ph idx="1"/>
          </p:nvPr>
        </p:nvPicPr>
        <p:blipFill>
          <a:blip r:embed="rId2"/>
          <a:srcRect l="-22980" r="-22980"/>
          <a:stretch>
            <a:fillRect/>
          </a:stretch>
        </p:blipFill>
        <p:spPr>
          <a:xfrm>
            <a:off x="-685800" y="457200"/>
            <a:ext cx="11226800" cy="5943600"/>
          </a:xfrm>
        </p:spPr>
      </p:pic>
      <p:sp>
        <p:nvSpPr>
          <p:cNvPr id="35" name="Footer Placeholder 4"/>
          <p:cNvSpPr>
            <a:spLocks noGrp="1"/>
          </p:cNvSpPr>
          <p:nvPr>
            <p:ph type="ftr" sz="quarter" idx="11"/>
          </p:nvPr>
        </p:nvSpPr>
        <p:spPr/>
        <p:txBody>
          <a:bodyPr/>
          <a:lstStyle/>
          <a:p>
            <a:r>
              <a:rPr lang="ja-JP" altLang="en-US"/>
              <a:t>Haixin Huang</a:t>
            </a:r>
            <a:endParaRPr lang="en-US" altLang="ja-JP"/>
          </a:p>
        </p:txBody>
      </p:sp>
      <p:sp>
        <p:nvSpPr>
          <p:cNvPr id="36" name="Slide Number Placeholder 5"/>
          <p:cNvSpPr>
            <a:spLocks noGrp="1"/>
          </p:cNvSpPr>
          <p:nvPr>
            <p:ph type="sldNum" sz="quarter" idx="12"/>
          </p:nvPr>
        </p:nvSpPr>
        <p:spPr/>
        <p:txBody>
          <a:bodyPr/>
          <a:lstStyle/>
          <a:p>
            <a:fld id="{B8B44E2B-2CAC-4A61-A712-76563735E2D8}" type="slidenum">
              <a:rPr lang="ja-JP" altLang="en-US"/>
              <a:pPr/>
              <a:t>4</a:t>
            </a:fld>
            <a:endParaRPr lang="en-US" altLang="ja-JP"/>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AGS Polarization for RHIC Fills</a:t>
            </a:r>
            <a:endParaRPr lang="en-US" sz="3200"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4" name="Content Placeholder 13" descr="Thu_Apr_5_2012_083143_16605.gif"/>
          <p:cNvPicPr>
            <a:picLocks noGrp="1" noChangeAspect="1"/>
          </p:cNvPicPr>
          <p:nvPr>
            <p:ph idx="1"/>
          </p:nvPr>
        </p:nvPicPr>
        <p:blipFill>
          <a:blip r:embed="rId2"/>
          <a:srcRect l="-7159" r="-7159"/>
          <a:stretch>
            <a:fillRect/>
          </a:stretch>
        </p:blipFill>
        <p:spPr>
          <a:xfrm>
            <a:off x="-533400" y="685800"/>
            <a:ext cx="9499600" cy="5562600"/>
          </a:xfrm>
        </p:spPr>
      </p:pic>
      <p:sp>
        <p:nvSpPr>
          <p:cNvPr id="35" name="Footer Placeholder 4"/>
          <p:cNvSpPr>
            <a:spLocks noGrp="1"/>
          </p:cNvSpPr>
          <p:nvPr>
            <p:ph type="ftr" sz="quarter" idx="11"/>
          </p:nvPr>
        </p:nvSpPr>
        <p:spPr/>
        <p:txBody>
          <a:bodyPr/>
          <a:lstStyle/>
          <a:p>
            <a:r>
              <a:rPr lang="ja-JP" altLang="en-US" dirty="0"/>
              <a:t>Haixin Huang</a:t>
            </a:r>
            <a:endParaRPr lang="en-US" altLang="ja-JP" dirty="0"/>
          </a:p>
        </p:txBody>
      </p:sp>
      <p:sp>
        <p:nvSpPr>
          <p:cNvPr id="36" name="Slide Number Placeholder 5"/>
          <p:cNvSpPr>
            <a:spLocks noGrp="1"/>
          </p:cNvSpPr>
          <p:nvPr>
            <p:ph type="sldNum" sz="quarter" idx="12"/>
          </p:nvPr>
        </p:nvSpPr>
        <p:spPr/>
        <p:txBody>
          <a:bodyPr/>
          <a:lstStyle/>
          <a:p>
            <a:fld id="{B8B44E2B-2CAC-4A61-A712-76563735E2D8}" type="slidenum">
              <a:rPr lang="ja-JP" altLang="en-US"/>
              <a:pPr/>
              <a:t>5</a:t>
            </a:fld>
            <a:endParaRPr lang="en-US" altLang="ja-JP"/>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AGS</a:t>
            </a:r>
            <a:r>
              <a:rPr lang="en-US" sz="3200" b="1" dirty="0" smtClean="0">
                <a:solidFill>
                  <a:srgbClr val="FF0000"/>
                </a:solidFill>
              </a:rPr>
              <a:t> Intensity and sin9v Amplitude</a:t>
            </a:r>
            <a:endParaRPr lang="en-US" sz="3200" b="1" dirty="0">
              <a:solidFill>
                <a:srgbClr val="FF0000"/>
              </a:solidFill>
            </a:endParaRPr>
          </a:p>
        </p:txBody>
      </p:sp>
      <p:sp>
        <p:nvSpPr>
          <p:cNvPr id="10" name="TextBox 9"/>
          <p:cNvSpPr txBox="1"/>
          <p:nvPr/>
        </p:nvSpPr>
        <p:spPr>
          <a:xfrm>
            <a:off x="990600" y="6248400"/>
            <a:ext cx="1474983" cy="461665"/>
          </a:xfrm>
          <a:prstGeom prst="rect">
            <a:avLst/>
          </a:prstGeom>
          <a:noFill/>
        </p:spPr>
        <p:txBody>
          <a:bodyPr wrap="none" rtlCol="0">
            <a:spAutoFit/>
          </a:bodyPr>
          <a:lstStyle/>
          <a:p>
            <a:r>
              <a:rPr lang="en-US" dirty="0" smtClean="0"/>
              <a:t>(bad state)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r>
              <a:rPr lang="ja-JP" altLang="en-US" dirty="0"/>
              <a:t>Haixin Huang</a:t>
            </a:r>
            <a:endParaRPr lang="en-US" altLang="ja-JP" dirty="0"/>
          </a:p>
        </p:txBody>
      </p:sp>
      <p:sp>
        <p:nvSpPr>
          <p:cNvPr id="36" name="Slide Number Placeholder 5"/>
          <p:cNvSpPr>
            <a:spLocks noGrp="1"/>
          </p:cNvSpPr>
          <p:nvPr>
            <p:ph type="sldNum" sz="quarter" idx="12"/>
          </p:nvPr>
        </p:nvSpPr>
        <p:spPr/>
        <p:txBody>
          <a:bodyPr/>
          <a:lstStyle/>
          <a:p>
            <a:fld id="{B8B44E2B-2CAC-4A61-A712-76563735E2D8}" type="slidenum">
              <a:rPr lang="ja-JP" altLang="en-US"/>
              <a:pPr/>
              <a:t>6</a:t>
            </a:fld>
            <a:endParaRPr lang="en-US" altLang="ja-JP"/>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AGS</a:t>
            </a:r>
            <a:r>
              <a:rPr lang="en-US" sz="3200" b="1" dirty="0" smtClean="0">
                <a:solidFill>
                  <a:srgbClr val="FF0000"/>
                </a:solidFill>
              </a:rPr>
              <a:t> Intensity and sin9v Amplitude(2)</a:t>
            </a:r>
            <a:endParaRPr lang="en-US" sz="3200" b="1" dirty="0">
              <a:solidFill>
                <a:srgbClr val="FF0000"/>
              </a:solidFill>
            </a:endParaRPr>
          </a:p>
        </p:txBody>
      </p:sp>
      <p:sp>
        <p:nvSpPr>
          <p:cNvPr id="10" name="TextBox 9"/>
          <p:cNvSpPr txBox="1"/>
          <p:nvPr/>
        </p:nvSpPr>
        <p:spPr>
          <a:xfrm>
            <a:off x="990600" y="6248400"/>
            <a:ext cx="1646154" cy="461665"/>
          </a:xfrm>
          <a:prstGeom prst="rect">
            <a:avLst/>
          </a:prstGeom>
          <a:noFill/>
        </p:spPr>
        <p:txBody>
          <a:bodyPr wrap="none" rtlCol="0">
            <a:spAutoFit/>
          </a:bodyPr>
          <a:lstStyle/>
          <a:p>
            <a:r>
              <a:rPr lang="en-US" dirty="0" smtClean="0"/>
              <a:t>(</a:t>
            </a:r>
            <a:r>
              <a:rPr lang="en-US" dirty="0" smtClean="0"/>
              <a:t>goo</a:t>
            </a:r>
            <a:r>
              <a:rPr lang="en-US" dirty="0" smtClean="0"/>
              <a:t>d state)</a:t>
            </a:r>
            <a:endParaRPr lang="en-US" dirty="0"/>
          </a:p>
        </p:txBody>
      </p:sp>
      <p:pic>
        <p:nvPicPr>
          <p:cNvPr id="8" name="Content Placeholder 7" descr="Thu_Apr_5_2012_083154_16623.gif"/>
          <p:cNvPicPr>
            <a:picLocks noGrp="1" noChangeAspect="1"/>
          </p:cNvPicPr>
          <p:nvPr>
            <p:ph idx="1"/>
          </p:nvPr>
        </p:nvPicPr>
        <p:blipFill>
          <a:blip r:embed="rId2"/>
          <a:srcRect l="-5676" r="-5676"/>
          <a:stretch>
            <a:fillRect/>
          </a:stretch>
        </p:blipFill>
        <p:spPr>
          <a:xfrm>
            <a:off x="-381000" y="838200"/>
            <a:ext cx="9931400" cy="53340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r>
              <a:rPr lang="ja-JP" altLang="en-US" dirty="0"/>
              <a:t>Haixin Huang</a:t>
            </a:r>
            <a:endParaRPr lang="en-US" altLang="ja-JP" dirty="0"/>
          </a:p>
        </p:txBody>
      </p:sp>
      <p:sp>
        <p:nvSpPr>
          <p:cNvPr id="36" name="Slide Number Placeholder 5"/>
          <p:cNvSpPr>
            <a:spLocks noGrp="1"/>
          </p:cNvSpPr>
          <p:nvPr>
            <p:ph type="sldNum" sz="quarter" idx="12"/>
          </p:nvPr>
        </p:nvSpPr>
        <p:spPr/>
        <p:txBody>
          <a:bodyPr/>
          <a:lstStyle/>
          <a:p>
            <a:fld id="{B8B44E2B-2CAC-4A61-A712-76563735E2D8}" type="slidenum">
              <a:rPr lang="ja-JP" altLang="en-US"/>
              <a:pPr/>
              <a:t>7</a:t>
            </a:fld>
            <a:endParaRPr lang="en-US" altLang="ja-JP"/>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AGS</a:t>
            </a:r>
            <a:r>
              <a:rPr lang="en-US" sz="3200" b="1" dirty="0" smtClean="0">
                <a:solidFill>
                  <a:srgbClr val="FF0000"/>
                </a:solidFill>
              </a:rPr>
              <a:t> Intensity and sin9v Amplitude (3)</a:t>
            </a:r>
            <a:endParaRPr lang="en-US" sz="3200" b="1" dirty="0">
              <a:solidFill>
                <a:srgbClr val="FF0000"/>
              </a:solidFill>
            </a:endParaRPr>
          </a:p>
        </p:txBody>
      </p:sp>
      <p:sp>
        <p:nvSpPr>
          <p:cNvPr id="10" name="TextBox 9"/>
          <p:cNvSpPr txBox="1"/>
          <p:nvPr/>
        </p:nvSpPr>
        <p:spPr>
          <a:xfrm>
            <a:off x="0" y="6096000"/>
            <a:ext cx="8915400" cy="584776"/>
          </a:xfrm>
          <a:prstGeom prst="rect">
            <a:avLst/>
          </a:prstGeom>
          <a:solidFill>
            <a:schemeClr val="accent3"/>
          </a:solidFill>
        </p:spPr>
        <p:txBody>
          <a:bodyPr wrap="square" rtlCol="0">
            <a:spAutoFit/>
          </a:bodyPr>
          <a:lstStyle/>
          <a:p>
            <a:r>
              <a:rPr lang="en-US" sz="1600" dirty="0" smtClean="0"/>
              <a:t>The improvement did not lined with function generator change (blue) and P/S change (green) but the switch from Uranium user. Remains as mystery. </a:t>
            </a:r>
            <a:endParaRPr lang="en-US" sz="1600" dirty="0"/>
          </a:p>
        </p:txBody>
      </p:sp>
      <p:pic>
        <p:nvPicPr>
          <p:cNvPr id="9" name="Content Placeholder 8" descr="Fri_Apr_6_2012_105300_9360.gif"/>
          <p:cNvPicPr>
            <a:picLocks noGrp="1" noChangeAspect="1"/>
          </p:cNvPicPr>
          <p:nvPr>
            <p:ph idx="1"/>
          </p:nvPr>
        </p:nvPicPr>
        <p:blipFill>
          <a:blip r:embed="rId2"/>
          <a:srcRect l="-25355" r="-25355"/>
          <a:stretch>
            <a:fillRect/>
          </a:stretch>
        </p:blipFill>
        <p:spPr>
          <a:xfrm>
            <a:off x="-1600200" y="685800"/>
            <a:ext cx="11277600" cy="54864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r>
              <a:rPr lang="ja-JP" altLang="en-US" dirty="0"/>
              <a:t>Haixin Huang</a:t>
            </a:r>
            <a:endParaRPr lang="en-US" altLang="ja-JP" dirty="0"/>
          </a:p>
        </p:txBody>
      </p:sp>
      <p:sp>
        <p:nvSpPr>
          <p:cNvPr id="36" name="Slide Number Placeholder 5"/>
          <p:cNvSpPr>
            <a:spLocks noGrp="1"/>
          </p:cNvSpPr>
          <p:nvPr>
            <p:ph type="sldNum" sz="quarter" idx="12"/>
          </p:nvPr>
        </p:nvSpPr>
        <p:spPr/>
        <p:txBody>
          <a:bodyPr/>
          <a:lstStyle/>
          <a:p>
            <a:fld id="{B8B44E2B-2CAC-4A61-A712-76563735E2D8}" type="slidenum">
              <a:rPr lang="ja-JP" altLang="en-US"/>
              <a:pPr/>
              <a:t>8</a:t>
            </a:fld>
            <a:endParaRPr lang="en-US" altLang="ja-JP"/>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Spin Sign Misbehavior</a:t>
            </a:r>
            <a:endParaRPr lang="en-US" sz="3200" b="1" dirty="0">
              <a:solidFill>
                <a:srgbClr val="FF0000"/>
              </a:solidFill>
            </a:endParaRPr>
          </a:p>
        </p:txBody>
      </p:sp>
      <p:sp>
        <p:nvSpPr>
          <p:cNvPr id="10" name="TextBox 9"/>
          <p:cNvSpPr txBox="1"/>
          <p:nvPr/>
        </p:nvSpPr>
        <p:spPr>
          <a:xfrm>
            <a:off x="990600" y="6248400"/>
            <a:ext cx="7948810" cy="461665"/>
          </a:xfrm>
          <a:prstGeom prst="rect">
            <a:avLst/>
          </a:prstGeom>
          <a:solidFill>
            <a:schemeClr val="accent3"/>
          </a:solidFill>
        </p:spPr>
        <p:txBody>
          <a:bodyPr wrap="none" rtlCol="0">
            <a:spAutoFit/>
          </a:bodyPr>
          <a:lstStyle/>
          <a:p>
            <a:r>
              <a:rPr lang="en-US" dirty="0" smtClean="0"/>
              <a:t>It is </a:t>
            </a:r>
            <a:r>
              <a:rPr lang="en-US" dirty="0" smtClean="0"/>
              <a:t>under investigation, hope it does not affect RHIC injection.</a:t>
            </a:r>
            <a:endParaRPr lang="en-US" dirty="0"/>
          </a:p>
        </p:txBody>
      </p:sp>
      <p:pic>
        <p:nvPicPr>
          <p:cNvPr id="8" name="Content Placeholder 7" descr="Thu_Apr_5_2012_130517_28112.gif"/>
          <p:cNvPicPr>
            <a:picLocks noGrp="1" noChangeAspect="1"/>
          </p:cNvPicPr>
          <p:nvPr>
            <p:ph idx="1"/>
          </p:nvPr>
        </p:nvPicPr>
        <p:blipFill>
          <a:blip r:embed="rId2"/>
          <a:srcRect l="-5360" r="-5360"/>
          <a:stretch>
            <a:fillRect/>
          </a:stretch>
        </p:blipFill>
        <p:spPr>
          <a:xfrm>
            <a:off x="-381000" y="762000"/>
            <a:ext cx="9787467" cy="53340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8" name="Content Placeholder 7" descr="emit_intensity0405-1.png"/>
          <p:cNvPicPr>
            <a:picLocks noGrp="1" noChangeAspect="1"/>
          </p:cNvPicPr>
          <p:nvPr>
            <p:ph idx="1"/>
          </p:nvPr>
        </p:nvPicPr>
        <p:blipFill>
          <a:blip r:embed="rId2"/>
          <a:srcRect l="-22980" r="-22980"/>
          <a:stretch>
            <a:fillRect/>
          </a:stretch>
        </p:blipFill>
        <p:spPr>
          <a:xfrm>
            <a:off x="-1828800" y="0"/>
            <a:ext cx="11370733" cy="6019800"/>
          </a:xfrm>
        </p:spPr>
      </p:pic>
      <p:sp>
        <p:nvSpPr>
          <p:cNvPr id="35" name="Footer Placeholder 4"/>
          <p:cNvSpPr>
            <a:spLocks noGrp="1"/>
          </p:cNvSpPr>
          <p:nvPr>
            <p:ph type="ftr" sz="quarter" idx="11"/>
          </p:nvPr>
        </p:nvSpPr>
        <p:spPr/>
        <p:txBody>
          <a:bodyPr/>
          <a:lstStyle/>
          <a:p>
            <a:r>
              <a:rPr lang="ja-JP" altLang="en-US"/>
              <a:t>Haixin Huang</a:t>
            </a:r>
            <a:endParaRPr lang="en-US" altLang="ja-JP"/>
          </a:p>
        </p:txBody>
      </p:sp>
      <p:sp>
        <p:nvSpPr>
          <p:cNvPr id="36" name="Slide Number Placeholder 5"/>
          <p:cNvSpPr>
            <a:spLocks noGrp="1"/>
          </p:cNvSpPr>
          <p:nvPr>
            <p:ph type="sldNum" sz="quarter" idx="12"/>
          </p:nvPr>
        </p:nvSpPr>
        <p:spPr/>
        <p:txBody>
          <a:bodyPr/>
          <a:lstStyle/>
          <a:p>
            <a:fld id="{B8B44E2B-2CAC-4A61-A712-76563735E2D8}" type="slidenum">
              <a:rPr lang="ja-JP" altLang="en-US"/>
              <a:pPr/>
              <a:t>9</a:t>
            </a:fld>
            <a:endParaRPr lang="en-US" altLang="ja-JP"/>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AGS</a:t>
            </a:r>
            <a:r>
              <a:rPr lang="en-US" sz="3200" b="1" dirty="0" smtClean="0">
                <a:solidFill>
                  <a:srgbClr val="FF0000"/>
                </a:solidFill>
              </a:rPr>
              <a:t> Horizontal Emittance </a:t>
            </a:r>
            <a:r>
              <a:rPr lang="en-US" sz="3200" b="1" dirty="0" smtClean="0">
                <a:solidFill>
                  <a:srgbClr val="FF0000"/>
                </a:solidFill>
              </a:rPr>
              <a:t>for RHIC Fills</a:t>
            </a:r>
            <a:endParaRPr lang="en-US" sz="3200" b="1"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53049</TotalTime>
  <Words>348</Words>
  <Application>Microsoft Office PowerPoint</Application>
  <PresentationFormat>On-screen Show (4:3)</PresentationFormat>
  <Paragraphs>42</Paragraphs>
  <Slides>10</Slides>
  <Notes>0</Notes>
  <HiddenSlides>0</HiddenSlides>
  <MMClips>0</MMClips>
  <ScaleCrop>false</ScaleCrop>
  <HeadingPairs>
    <vt:vector size="4" baseType="variant">
      <vt:variant>
        <vt:lpstr>Design Template</vt:lpstr>
      </vt:variant>
      <vt:variant>
        <vt:i4>1</vt:i4>
      </vt:variant>
      <vt:variant>
        <vt:lpstr>Slide Titles</vt:lpstr>
      </vt:variant>
      <vt:variant>
        <vt:i4>10</vt:i4>
      </vt:variant>
    </vt:vector>
  </HeadingPairs>
  <TitlesOfParts>
    <vt:vector size="11" baseType="lpstr">
      <vt:lpstr>Default Design</vt:lpstr>
      <vt:lpstr>AGS Status</vt:lpstr>
      <vt:lpstr>Status</vt:lpstr>
      <vt:lpstr>Booster Input Intensity and RHIC Intensity</vt:lpstr>
      <vt:lpstr>AGS Polarization for RHIC Fills</vt:lpstr>
      <vt:lpstr>AGS Intensity and sin9v Amplitude</vt:lpstr>
      <vt:lpstr>AGS Intensity and sin9v Amplitude(2)</vt:lpstr>
      <vt:lpstr>AGS Intensity and sin9v Amplitude (3)</vt:lpstr>
      <vt:lpstr>Spin Sign Misbehavior</vt:lpstr>
      <vt:lpstr>AGS Horizontal Emittance for RHIC Fills</vt:lpstr>
      <vt:lpstr>AGS Polarization for RHIC Fills (255GeV)</vt:lpstr>
    </vt:vector>
  </TitlesOfParts>
  <Company>BNL</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Transverse Emittance in Booster and AGS</dc:title>
  <dc:creator>zeno</dc:creator>
  <cp:lastModifiedBy>Haixin Huang</cp:lastModifiedBy>
  <cp:revision>189</cp:revision>
  <dcterms:created xsi:type="dcterms:W3CDTF">2012-04-06T15:25:14Z</dcterms:created>
  <dcterms:modified xsi:type="dcterms:W3CDTF">2012-04-06T17:39:00Z</dcterms:modified>
</cp:coreProperties>
</file>