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1" r:id="rId5"/>
    <p:sldId id="261" r:id="rId6"/>
    <p:sldId id="258" r:id="rId7"/>
    <p:sldId id="265" r:id="rId8"/>
    <p:sldId id="263" r:id="rId9"/>
    <p:sldId id="264" r:id="rId10"/>
    <p:sldId id="262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7A00-48AC-421D-9AAC-182EB9834598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A8AB-A4E3-46E1-A7B4-7ECD66C57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98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7A00-48AC-421D-9AAC-182EB9834598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A8AB-A4E3-46E1-A7B4-7ECD66C57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94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7A00-48AC-421D-9AAC-182EB9834598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A8AB-A4E3-46E1-A7B4-7ECD66C57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0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7A00-48AC-421D-9AAC-182EB9834598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A8AB-A4E3-46E1-A7B4-7ECD66C57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4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7A00-48AC-421D-9AAC-182EB9834598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A8AB-A4E3-46E1-A7B4-7ECD66C57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30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7A00-48AC-421D-9AAC-182EB9834598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A8AB-A4E3-46E1-A7B4-7ECD66C57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39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7A00-48AC-421D-9AAC-182EB9834598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A8AB-A4E3-46E1-A7B4-7ECD66C57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59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7A00-48AC-421D-9AAC-182EB9834598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A8AB-A4E3-46E1-A7B4-7ECD66C57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42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7A00-48AC-421D-9AAC-182EB9834598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A8AB-A4E3-46E1-A7B4-7ECD66C57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63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7A00-48AC-421D-9AAC-182EB9834598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A8AB-A4E3-46E1-A7B4-7ECD66C57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8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7A00-48AC-421D-9AAC-182EB9834598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A8AB-A4E3-46E1-A7B4-7ECD66C57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35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57A00-48AC-421D-9AAC-182EB9834598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A8AB-A4E3-46E1-A7B4-7ECD66C57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5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PHENIX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73" y="5140817"/>
            <a:ext cx="6400800" cy="1752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/>
              <a:t>John </a:t>
            </a:r>
            <a:r>
              <a:rPr lang="en-US" dirty="0" err="1" smtClean="0"/>
              <a:t>Koster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RBRC</a:t>
            </a:r>
            <a:br>
              <a:rPr lang="en-US" dirty="0" smtClean="0"/>
            </a:br>
            <a:r>
              <a:rPr lang="en-US" dirty="0" smtClean="0"/>
              <a:t>RSC Meeting</a:t>
            </a:r>
            <a:br>
              <a:rPr lang="en-US" dirty="0" smtClean="0"/>
            </a:br>
            <a:r>
              <a:rPr lang="en-US" dirty="0" smtClean="0"/>
              <a:t>2012/02/24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79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Upgrades: </a:t>
            </a:r>
            <a:br>
              <a:rPr lang="en-US" dirty="0" smtClean="0"/>
            </a:br>
            <a:r>
              <a:rPr lang="en-US" dirty="0" smtClean="0"/>
              <a:t>MPC (Forward EMC) Electronics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800600" cy="4525963"/>
          </a:xfrm>
        </p:spPr>
        <p:txBody>
          <a:bodyPr/>
          <a:lstStyle/>
          <a:p>
            <a:r>
              <a:rPr lang="en-US" dirty="0" smtClean="0"/>
              <a:t>Working in South</a:t>
            </a:r>
          </a:p>
          <a:p>
            <a:r>
              <a:rPr lang="en-US" dirty="0"/>
              <a:t>N</a:t>
            </a:r>
            <a:r>
              <a:rPr lang="en-US" dirty="0" smtClean="0"/>
              <a:t>orth will be installed between 200 &amp; 500 </a:t>
            </a:r>
            <a:r>
              <a:rPr lang="en-US" dirty="0" err="1" smtClean="0"/>
              <a:t>GeV</a:t>
            </a:r>
            <a:r>
              <a:rPr lang="en-US" dirty="0" smtClean="0"/>
              <a:t> run.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4659868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Photon Mass Distribution</a:t>
            </a:r>
            <a:br>
              <a:rPr lang="en-US" dirty="0" smtClean="0"/>
            </a:br>
            <a:r>
              <a:rPr lang="en-US" dirty="0" smtClean="0"/>
              <a:t>from </a:t>
            </a:r>
            <a:r>
              <a:rPr lang="en-US" dirty="0" smtClean="0">
                <a:solidFill>
                  <a:srgbClr val="FF0000"/>
                </a:solidFill>
              </a:rPr>
              <a:t>Scott </a:t>
            </a:r>
            <a:r>
              <a:rPr lang="en-US" dirty="0" err="1" smtClean="0">
                <a:solidFill>
                  <a:srgbClr val="FF0000"/>
                </a:solidFill>
              </a:rPr>
              <a:t>Wolin</a:t>
            </a:r>
            <a:r>
              <a:rPr lang="en-US" dirty="0" smtClean="0">
                <a:solidFill>
                  <a:srgbClr val="FF0000"/>
                </a:solidFill>
              </a:rPr>
              <a:t>, Mickey Chiu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AutoShape 2" descr="https://mail-attachment.googleusercontent.com/attachment/?ui=2&amp;ik=d957d54e5e&amp;view=att&amp;th=135b069f21a8de64&amp;attid=0.1&amp;disp=inline&amp;realattid=f_gz1hhwp00&amp;safe=1&amp;zw&amp;saduie=AG9B_P-ov9m3RXpPNFayr16JsA7P&amp;sadet=1330104788304&amp;sads=lzMSM8i56-aB12UuZpab5aHiGPE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341" y="1447800"/>
            <a:ext cx="4677259" cy="325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74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</a:t>
            </a:r>
            <a:r>
              <a:rPr lang="en-US" dirty="0" err="1" smtClean="0"/>
              <a:t>polarimetry</a:t>
            </a:r>
            <a:r>
              <a:rPr lang="en-US" dirty="0" smtClean="0"/>
              <a:t> is in full swing.</a:t>
            </a:r>
          </a:p>
          <a:p>
            <a:r>
              <a:rPr lang="en-US" dirty="0" err="1" smtClean="0"/>
              <a:t>Vernier</a:t>
            </a:r>
            <a:r>
              <a:rPr lang="en-US" dirty="0" smtClean="0"/>
              <a:t> scan needs a tweak on Angelika’s side before the next one</a:t>
            </a:r>
          </a:p>
          <a:p>
            <a:r>
              <a:rPr lang="en-US" dirty="0" smtClean="0"/>
              <a:t>Reminder: we want the angled beam study but we still need some time to setup our </a:t>
            </a:r>
            <a:r>
              <a:rPr lang="en-US" dirty="0" err="1" smtClean="0"/>
              <a:t>scalers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Upgrades making encouraging progress.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454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RPC Run12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Slides from</a:t>
            </a:r>
            <a:r>
              <a:rPr lang="en-US" dirty="0" smtClean="0">
                <a:solidFill>
                  <a:srgbClr val="FF0000"/>
                </a:solidFill>
              </a:rPr>
              <a:t> Ralf </a:t>
            </a:r>
            <a:r>
              <a:rPr lang="en-US" dirty="0" err="1" smtClean="0">
                <a:solidFill>
                  <a:srgbClr val="FF0000"/>
                </a:solidFill>
              </a:rPr>
              <a:t>Seidl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1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Current situation</a:t>
            </a:r>
            <a:endParaRPr kumimoji="1" lang="ja-JP" alt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705600" y="803275"/>
            <a:ext cx="2209800" cy="4835525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smtClean="0">
                <a:cs typeface="HGP明朝E"/>
              </a:rPr>
              <a:t>Still large incoming background in yellow beam,</a:t>
            </a:r>
          </a:p>
          <a:p>
            <a:r>
              <a:rPr kumimoji="1" lang="en-US" altLang="ja-JP" smtClean="0">
                <a:cs typeface="HGP明朝E"/>
              </a:rPr>
              <a:t>Blue beam relatively clean</a:t>
            </a:r>
          </a:p>
          <a:p>
            <a:r>
              <a:rPr kumimoji="1" lang="en-US" altLang="ja-JP" smtClean="0">
                <a:cs typeface="HGP明朝E"/>
              </a:rPr>
              <a:t>DX backscatter still visible but not as prominent</a:t>
            </a:r>
          </a:p>
          <a:p>
            <a:endParaRPr kumimoji="1" lang="ja-JP" altLang="en-US" smtClean="0">
              <a:cs typeface="HGP明朝E"/>
            </a:endParaRPr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9pPr>
          </a:lstStyle>
          <a:p>
            <a:pPr eaLnBrk="1" hangingPunct="1"/>
            <a:r>
              <a:rPr lang="sv-SE" altLang="ja-JP" sz="1200">
                <a:solidFill>
                  <a:srgbClr val="045C75"/>
                </a:solidFill>
                <a:latin typeface="Constantia" pitchFamily="18" charset="0"/>
                <a:cs typeface="HGP明朝E"/>
              </a:rPr>
              <a:t>RPC timing with muons</a:t>
            </a:r>
            <a:endParaRPr lang="en-US" altLang="ja-JP" sz="1200">
              <a:solidFill>
                <a:srgbClr val="045C75"/>
              </a:solidFill>
              <a:latin typeface="Constantia" pitchFamily="18" charset="0"/>
              <a:ea typeface="MS PGothic" pitchFamily="34" charset="-128"/>
            </a:endParaRPr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9pPr>
          </a:lstStyle>
          <a:p>
            <a:pPr eaLnBrk="1" hangingPunct="1"/>
            <a:fld id="{C30E6AF3-A6F8-4F2C-A2D9-769AA96DC5C6}" type="slidenum">
              <a:rPr lang="en-US" altLang="ja-JP" sz="1200">
                <a:solidFill>
                  <a:srgbClr val="045C75"/>
                </a:solidFill>
                <a:latin typeface="Constantia" pitchFamily="18" charset="0"/>
              </a:rPr>
              <a:pPr eaLnBrk="1" hangingPunct="1"/>
              <a:t>14</a:t>
            </a:fld>
            <a:endParaRPr lang="en-US" altLang="ja-JP" sz="1200">
              <a:solidFill>
                <a:srgbClr val="045C75"/>
              </a:solidFill>
              <a:latin typeface="Constantia" pitchFamily="18" charset="0"/>
            </a:endParaRPr>
          </a:p>
        </p:txBody>
      </p:sp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4" r="-151"/>
          <a:stretch>
            <a:fillRect/>
          </a:stretch>
        </p:blipFill>
        <p:spPr bwMode="auto">
          <a:xfrm>
            <a:off x="0" y="471488"/>
            <a:ext cx="6789738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57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Octant dependence</a:t>
            </a:r>
            <a:endParaRPr kumimoji="1" lang="ja-JP" alt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smtClean="0">
              <a:cs typeface="HGP明朝E"/>
            </a:endParaRPr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9pPr>
          </a:lstStyle>
          <a:p>
            <a:pPr eaLnBrk="1" hangingPunct="1"/>
            <a:r>
              <a:rPr lang="sv-SE" altLang="ja-JP" sz="1200">
                <a:solidFill>
                  <a:srgbClr val="045C75"/>
                </a:solidFill>
                <a:latin typeface="Constantia" pitchFamily="18" charset="0"/>
                <a:cs typeface="HGP明朝E"/>
              </a:rPr>
              <a:t>RPC timing with muons</a:t>
            </a:r>
            <a:endParaRPr lang="en-US" altLang="ja-JP" sz="1200">
              <a:solidFill>
                <a:srgbClr val="045C75"/>
              </a:solidFill>
              <a:latin typeface="Constantia" pitchFamily="18" charset="0"/>
              <a:ea typeface="MS PGothic" pitchFamily="34" charset="-128"/>
            </a:endParaRP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9pPr>
          </a:lstStyle>
          <a:p>
            <a:pPr eaLnBrk="1" hangingPunct="1"/>
            <a:fld id="{6C396090-9FDA-420B-9055-CFD07EDED76A}" type="slidenum">
              <a:rPr lang="en-US" altLang="ja-JP" sz="1200">
                <a:solidFill>
                  <a:srgbClr val="045C75"/>
                </a:solidFill>
                <a:latin typeface="Constantia" pitchFamily="18" charset="0"/>
              </a:rPr>
              <a:pPr eaLnBrk="1" hangingPunct="1"/>
              <a:t>15</a:t>
            </a:fld>
            <a:endParaRPr lang="en-US" altLang="ja-JP" sz="1200">
              <a:solidFill>
                <a:srgbClr val="045C75"/>
              </a:solidFill>
              <a:latin typeface="Constantia" pitchFamily="18" charset="0"/>
            </a:endParaRPr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8763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65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</a:t>
            </a:r>
            <a:r>
              <a:rPr lang="en-US" dirty="0" err="1" smtClean="0"/>
              <a:t>polarimetry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Local pol. team: </a:t>
            </a:r>
            <a:r>
              <a:rPr lang="en-US" dirty="0" err="1" smtClean="0">
                <a:solidFill>
                  <a:srgbClr val="FF0000"/>
                </a:solidFill>
              </a:rPr>
              <a:t>Ciprian</a:t>
            </a:r>
            <a:r>
              <a:rPr lang="en-US" dirty="0" smtClean="0">
                <a:solidFill>
                  <a:srgbClr val="FF0000"/>
                </a:solidFill>
              </a:rPr>
              <a:t> Gal, </a:t>
            </a:r>
            <a:r>
              <a:rPr lang="en-US" dirty="0" err="1" smtClean="0">
                <a:solidFill>
                  <a:srgbClr val="FF0000"/>
                </a:solidFill>
              </a:rPr>
              <a:t>Sanghwa</a:t>
            </a:r>
            <a:r>
              <a:rPr lang="en-US" dirty="0" smtClean="0">
                <a:solidFill>
                  <a:srgbClr val="FF0000"/>
                </a:solidFill>
              </a:rPr>
              <a:t> Park, Josh Perry </a:t>
            </a:r>
            <a:r>
              <a:rPr lang="en-US" dirty="0" smtClean="0"/>
              <a:t>will give a dedicated talk at the next RSC meeting.</a:t>
            </a:r>
          </a:p>
          <a:p>
            <a:r>
              <a:rPr lang="en-US" dirty="0" smtClean="0"/>
              <a:t>We are running two analyses in near-real time:</a:t>
            </a:r>
          </a:p>
          <a:p>
            <a:pPr lvl="1"/>
            <a:r>
              <a:rPr lang="en-US" dirty="0" smtClean="0"/>
              <a:t>Offline analysis of 200 Hz, “Traditional” analysis.  Using offline reconstruction.</a:t>
            </a:r>
          </a:p>
          <a:p>
            <a:pPr lvl="1"/>
            <a:r>
              <a:rPr lang="en-US" dirty="0" smtClean="0"/>
              <a:t>Online analysis using SMD </a:t>
            </a:r>
            <a:r>
              <a:rPr lang="en-US" dirty="0" err="1" smtClean="0"/>
              <a:t>scaler</a:t>
            </a:r>
            <a:r>
              <a:rPr lang="en-US" dirty="0" smtClean="0"/>
              <a:t> data.</a:t>
            </a:r>
          </a:p>
          <a:p>
            <a:r>
              <a:rPr lang="en-US" dirty="0" smtClean="0"/>
              <a:t>Next slide shows </a:t>
            </a:r>
            <a:r>
              <a:rPr lang="en-US" dirty="0" err="1" smtClean="0"/>
              <a:t>scaler</a:t>
            </a:r>
            <a:r>
              <a:rPr lang="en-US" dirty="0" smtClean="0"/>
              <a:t> analysis</a:t>
            </a:r>
          </a:p>
          <a:p>
            <a:pPr lvl="1"/>
            <a:r>
              <a:rPr lang="en-US" dirty="0" smtClean="0"/>
              <a:t>Data from ~3 AM today</a:t>
            </a:r>
          </a:p>
          <a:p>
            <a:pPr lvl="1"/>
            <a:r>
              <a:rPr lang="en-US" dirty="0" smtClean="0"/>
              <a:t>Beams are vertical at 1008</a:t>
            </a:r>
          </a:p>
          <a:p>
            <a:pPr lvl="2"/>
            <a:r>
              <a:rPr lang="en-US" dirty="0" smtClean="0"/>
              <a:t>Up/Down A</a:t>
            </a:r>
            <a:r>
              <a:rPr lang="en-US" baseline="-25000" dirty="0" smtClean="0"/>
              <a:t>N</a:t>
            </a:r>
            <a:r>
              <a:rPr lang="en-US" dirty="0" smtClean="0"/>
              <a:t> consistent with zero	</a:t>
            </a:r>
          </a:p>
          <a:p>
            <a:pPr lvl="2"/>
            <a:r>
              <a:rPr lang="en-US" dirty="0" smtClean="0"/>
              <a:t>Left/Right A</a:t>
            </a:r>
            <a:r>
              <a:rPr lang="en-US" baseline="-25000" dirty="0" smtClean="0"/>
              <a:t>N</a:t>
            </a:r>
            <a:r>
              <a:rPr lang="en-US" dirty="0" smtClean="0"/>
              <a:t> non zero</a:t>
            </a:r>
          </a:p>
          <a:p>
            <a:pPr lvl="2"/>
            <a:r>
              <a:rPr lang="en-US" dirty="0" smtClean="0"/>
              <a:t>We will confirm polarization direction of beams with new tune working point.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53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</a:t>
            </a:r>
            <a:r>
              <a:rPr lang="en-US" dirty="0" err="1" smtClean="0"/>
              <a:t>Scaler</a:t>
            </a:r>
            <a:r>
              <a:rPr lang="en-US" dirty="0" smtClean="0"/>
              <a:t> Analysis: 3 AM Today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10865"/>
            <a:ext cx="8610600" cy="537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05400" y="5867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FORWARD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31358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BACKWARD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3124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FORWARD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895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Left/Right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71800" y="2895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Up/Down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56504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Left/Right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971800" y="56504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Up/Down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05400" y="5638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Left/Right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239000" y="5638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Up/Down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05400" y="2895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Left/Right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239000" y="2895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Up/Down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971800" y="3124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FORWARD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39000" y="3124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BACKWARD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" y="58790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BACKWARD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71800" y="5867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BACKWARD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39000" y="5867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FORWARD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295400"/>
            <a:ext cx="4648200" cy="28009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419600" y="3962400"/>
            <a:ext cx="4648200" cy="28009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</a:t>
            </a:r>
            <a:r>
              <a:rPr lang="en-US" dirty="0" err="1" smtClean="0"/>
              <a:t>Scaler</a:t>
            </a:r>
            <a:r>
              <a:rPr lang="en-US" dirty="0" smtClean="0"/>
              <a:t> Analysis: Noon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jkoster4\Documents\360475_fill16462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8448"/>
            <a:ext cx="8613648" cy="555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3733800"/>
            <a:ext cx="7772400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Expected sign is flipped</a:t>
            </a:r>
            <a:endParaRPr lang="en-US" sz="4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105400" y="5867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FORWARD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5400" y="31358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BACKWARD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8200" y="3124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FORWARD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8200" y="2895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Left/Right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971800" y="2895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Up/Down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38200" y="56504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Left/Right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971800" y="56504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Up/Down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105400" y="5638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Left/Right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239000" y="5638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Up/Down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105400" y="2895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Left/Right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239000" y="2895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Up/Down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971800" y="3124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FORWARD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8200" y="58790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BACKWARD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71800" y="5867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BACKWARD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39000" y="5867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FORWARD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53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Vernier</a:t>
            </a:r>
            <a:r>
              <a:rPr lang="en-US" dirty="0" smtClean="0"/>
              <a:t> 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874837"/>
            <a:ext cx="35052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First scan for the experiments: 02/18/2012</a:t>
            </a:r>
          </a:p>
          <a:p>
            <a:r>
              <a:rPr lang="en-US" sz="2800" dirty="0" smtClean="0"/>
              <a:t>Scan successful</a:t>
            </a:r>
          </a:p>
          <a:p>
            <a:r>
              <a:rPr lang="en-US" sz="2800" dirty="0"/>
              <a:t>A</a:t>
            </a:r>
            <a:r>
              <a:rPr lang="en-US" sz="2800" dirty="0" smtClean="0"/>
              <a:t>nalysis started</a:t>
            </a:r>
          </a:p>
          <a:p>
            <a:r>
              <a:rPr lang="en-US" sz="2800" dirty="0" smtClean="0"/>
              <a:t>Would like </a:t>
            </a:r>
            <a:br>
              <a:rPr lang="en-US" sz="2800" dirty="0" smtClean="0"/>
            </a:br>
            <a:r>
              <a:rPr lang="en-US" sz="2800" dirty="0" smtClean="0"/>
              <a:t>1 scan / week</a:t>
            </a:r>
          </a:p>
        </p:txBody>
      </p:sp>
      <p:sp>
        <p:nvSpPr>
          <p:cNvPr id="4" name="AutoShape 2" descr="https://mail.google.com/mail/?ui=2&amp;ik=d957d54e5e&amp;view=att&amp;th=135a071c05a98d8a&amp;attid=0.1.1&amp;disp=emb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02354"/>
            <a:ext cx="5943600" cy="4574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0" y="12192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BPM Data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8305800" y="1803975"/>
            <a:ext cx="533400" cy="13202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153400" y="1447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Typo?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6477000"/>
            <a:ext cx="449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Plot from</a:t>
            </a:r>
            <a:r>
              <a:rPr lang="en-US" dirty="0" smtClean="0">
                <a:solidFill>
                  <a:srgbClr val="FF0000"/>
                </a:solidFill>
              </a:rPr>
              <a:t> Oleg </a:t>
            </a:r>
            <a:r>
              <a:rPr lang="en-US" dirty="0" err="1" smtClean="0">
                <a:solidFill>
                  <a:srgbClr val="FF0000"/>
                </a:solidFill>
              </a:rPr>
              <a:t>Eyser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57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Upgrades: </a:t>
            </a:r>
            <a:r>
              <a:rPr lang="en-US" dirty="0" err="1" smtClean="0"/>
              <a:t>Muon</a:t>
            </a:r>
            <a:r>
              <a:rPr lang="en-US" dirty="0" smtClean="0"/>
              <a:t> Trigger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41910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Planned to be functioning for 500 </a:t>
            </a:r>
            <a:r>
              <a:rPr lang="en-US" dirty="0" err="1" smtClean="0"/>
              <a:t>GeV</a:t>
            </a:r>
            <a:r>
              <a:rPr lang="en-US" dirty="0" smtClean="0"/>
              <a:t> running.</a:t>
            </a:r>
          </a:p>
          <a:p>
            <a:r>
              <a:rPr lang="en-US" dirty="0" smtClean="0"/>
              <a:t>New RPC1 Stations installed for this run.</a:t>
            </a:r>
          </a:p>
          <a:p>
            <a:pPr lvl="1"/>
            <a:r>
              <a:rPr lang="en-US" dirty="0" smtClean="0"/>
              <a:t>HV at operating HV for nearly 100% of modules.</a:t>
            </a:r>
          </a:p>
          <a:p>
            <a:r>
              <a:rPr lang="en-US" dirty="0" smtClean="0"/>
              <a:t>Final timing tune for better efficiency is ongoing.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007" y="1828800"/>
            <a:ext cx="888059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19601" y="1295400"/>
            <a:ext cx="470370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MuTr</a:t>
            </a:r>
            <a:r>
              <a:rPr lang="en-US" sz="2800" dirty="0" smtClean="0"/>
              <a:t> Trigger Fee Timing Scan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6488668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Plot from </a:t>
            </a:r>
            <a:r>
              <a:rPr lang="en-US" dirty="0" err="1">
                <a:solidFill>
                  <a:srgbClr val="FF0000"/>
                </a:solidFill>
              </a:rPr>
              <a:t>Yoshimitsu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err="1">
                <a:solidFill>
                  <a:srgbClr val="FF0000"/>
                </a:solidFill>
              </a:rPr>
              <a:t>Imazu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err="1">
                <a:solidFill>
                  <a:srgbClr val="FF0000"/>
                </a:solidFill>
              </a:rPr>
              <a:t>Sanghwa</a:t>
            </a:r>
            <a:r>
              <a:rPr lang="en-US" dirty="0">
                <a:solidFill>
                  <a:srgbClr val="FF0000"/>
                </a:solidFill>
              </a:rPr>
              <a:t> Park</a:t>
            </a:r>
          </a:p>
        </p:txBody>
      </p:sp>
    </p:spTree>
    <p:extLst>
      <p:ext uri="{BB962C8B-B14F-4D97-AF65-F5344CB8AC3E}">
        <p14:creationId xmlns:p14="http://schemas.microsoft.com/office/powerpoint/2010/main" val="197175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 descr="0_side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300" y="228600"/>
            <a:ext cx="6629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그림 26" descr="1_side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" y="228600"/>
            <a:ext cx="6629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그림 27" descr="2_side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7300" y="228600"/>
            <a:ext cx="6629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그림 28" descr="3_side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7300" y="228600"/>
            <a:ext cx="6629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그림 29" descr="4_side1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7300" y="228600"/>
            <a:ext cx="6629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그림 30" descr="6_side1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7300" y="228600"/>
            <a:ext cx="6629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그림 31" descr="6_side1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7300" y="228600"/>
            <a:ext cx="6629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그림 32" descr="7_side1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7300" y="228600"/>
            <a:ext cx="6629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그림 33" descr="8_side1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57300" y="228600"/>
            <a:ext cx="6629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그림 34" descr="9_side1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57300" y="228600"/>
            <a:ext cx="6629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그림 35" descr="10_side1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57300" y="228600"/>
            <a:ext cx="6629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그림 36" descr="11_side1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57300" y="228600"/>
            <a:ext cx="6629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그림 37" descr="12_side1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57300" y="228600"/>
            <a:ext cx="6629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그림 38" descr="13_side1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57300" y="228600"/>
            <a:ext cx="6629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그림 39" descr="14_side1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14438" y="228600"/>
            <a:ext cx="6629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그림 40" descr="15_side1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257300" y="228600"/>
            <a:ext cx="6629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그림 41" descr="16_side1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257300" y="228600"/>
            <a:ext cx="6629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그림 42" descr="17_side1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257300" y="228600"/>
            <a:ext cx="6629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그림 43" descr="18_side1.pn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257300" y="228600"/>
            <a:ext cx="6629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그림 44" descr="19_side1.png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257300" y="228600"/>
            <a:ext cx="6629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그림 47" descr="20_side1.png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257300" y="228600"/>
            <a:ext cx="6629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그림 48" descr="21_side1.png"/>
          <p:cNvPicPr>
            <a:picLocks noChangeAspect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257300" y="228600"/>
            <a:ext cx="6629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4" name="TextBox 49"/>
          <p:cNvSpPr txBox="1">
            <a:spLocks noChangeArrowheads="1"/>
          </p:cNvSpPr>
          <p:nvPr/>
        </p:nvSpPr>
        <p:spPr bwMode="auto">
          <a:xfrm>
            <a:off x="193830" y="87765"/>
            <a:ext cx="66061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3200" dirty="0">
                <a:cs typeface="HY신명조"/>
              </a:rPr>
              <a:t>RPC3 North </a:t>
            </a:r>
            <a:r>
              <a:rPr lang="en-US" altLang="ko-KR" sz="3200" dirty="0" smtClean="0">
                <a:cs typeface="HY신명조"/>
              </a:rPr>
              <a:t>Hits </a:t>
            </a:r>
            <a:r>
              <a:rPr lang="en-US" altLang="ko-KR" sz="3200" dirty="0" err="1" smtClean="0">
                <a:cs typeface="HY신명조"/>
              </a:rPr>
              <a:t>vs</a:t>
            </a:r>
            <a:r>
              <a:rPr lang="en-US" altLang="ko-KR" sz="3200" dirty="0" smtClean="0">
                <a:cs typeface="HY신명조"/>
              </a:rPr>
              <a:t> Time in 4.5ns Steps</a:t>
            </a:r>
            <a:endParaRPr lang="ko-KR" altLang="en-US" sz="3200" dirty="0">
              <a:cs typeface="HY신명조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2010813"/>
            <a:ext cx="1871025" cy="280076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Incoming</a:t>
            </a:r>
          </a:p>
          <a:p>
            <a:r>
              <a:rPr lang="en-US" sz="1600" b="1" dirty="0" smtClean="0"/>
              <a:t>Beam Background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“Desert” between</a:t>
            </a:r>
          </a:p>
          <a:p>
            <a:r>
              <a:rPr lang="en-US" sz="1600" b="1" dirty="0" smtClean="0"/>
              <a:t> passing bunches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Collision Related</a:t>
            </a:r>
          </a:p>
          <a:p>
            <a:r>
              <a:rPr lang="en-US" sz="1600" b="1" dirty="0" smtClean="0"/>
              <a:t>Hits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Outgoing</a:t>
            </a:r>
          </a:p>
          <a:p>
            <a:r>
              <a:rPr lang="en-US" sz="1600" b="1" dirty="0" smtClean="0"/>
              <a:t>Beam Background</a:t>
            </a:r>
            <a:endParaRPr lang="en-US" sz="16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7843838" y="1108104"/>
            <a:ext cx="1231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Plots from</a:t>
            </a:r>
            <a:br>
              <a:rPr lang="en-US" dirty="0" smtClean="0"/>
            </a:br>
            <a:r>
              <a:rPr lang="en-US" dirty="0" err="1" smtClean="0">
                <a:solidFill>
                  <a:srgbClr val="FF0000"/>
                </a:solidFill>
              </a:rPr>
              <a:t>IhnJea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Choi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6400800"/>
            <a:ext cx="9027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Run11 data.  Similar Run12 analysis in progress.  Initial look: new garage shielding helping.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6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Updates: FVTX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Content Placeholder 6"/>
          <p:cNvGrpSpPr>
            <a:grpSpLocks noGrp="1"/>
          </p:cNvGrpSpPr>
          <p:nvPr/>
        </p:nvGrpSpPr>
        <p:grpSpPr>
          <a:xfrm>
            <a:off x="457200" y="1481138"/>
            <a:ext cx="8268225" cy="4525962"/>
            <a:chOff x="76200" y="1611868"/>
            <a:chExt cx="8824680" cy="4560332"/>
          </a:xfrm>
        </p:grpSpPr>
        <p:pic>
          <p:nvPicPr>
            <p:cNvPr id="9" name="Picture 2" descr="E:\My Documents\Desktop\DrawTracksVSTime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25042"/>
            <a:stretch>
              <a:fillRect/>
            </a:stretch>
          </p:blipFill>
          <p:spPr bwMode="auto">
            <a:xfrm>
              <a:off x="76200" y="1752600"/>
              <a:ext cx="8763000" cy="4419600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3428999" y="1611868"/>
              <a:ext cx="2424667" cy="3101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2">
                      <a:lumMod val="50000"/>
                    </a:schemeClr>
                  </a:solidFill>
                </a:rPr>
                <a:t>Number of hit per event</a:t>
              </a:r>
              <a:endParaRPr lang="en-US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71800" y="3886200"/>
              <a:ext cx="3509369" cy="3101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2">
                      <a:lumMod val="50000"/>
                    </a:schemeClr>
                  </a:solidFill>
                </a:rPr>
                <a:t>Number of Stations with good hit(s)</a:t>
              </a:r>
              <a:endParaRPr lang="en-US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62600" y="2133600"/>
              <a:ext cx="3338280" cy="43415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tx2"/>
                  </a:solidFill>
                </a:rPr>
                <a:t>Four independent data sets in color coding</a:t>
              </a:r>
            </a:p>
            <a:p>
              <a:r>
                <a:rPr lang="en-US" sz="1100" dirty="0" smtClean="0">
                  <a:solidFill>
                    <a:schemeClr val="tx2"/>
                  </a:solidFill>
                </a:rPr>
                <a:t>Each include 16 wedges in one ROC </a:t>
              </a:r>
              <a:endParaRPr lang="en-US" sz="1100" dirty="0">
                <a:solidFill>
                  <a:schemeClr val="tx2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13576" y="2678668"/>
              <a:ext cx="1872051" cy="3101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FEM Timing offset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19200" y="3037071"/>
              <a:ext cx="6629400" cy="3101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0   1   2   3   4   5   6   7  …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5" name="Rounded Rectangular Callout 14"/>
            <p:cNvSpPr/>
            <p:nvPr/>
          </p:nvSpPr>
          <p:spPr>
            <a:xfrm>
              <a:off x="1143000" y="2057400"/>
              <a:ext cx="2667000" cy="381000"/>
            </a:xfrm>
            <a:prstGeom prst="wedgeRoundRectCallout">
              <a:avLst>
                <a:gd name="adj1" fmla="val 78807"/>
                <a:gd name="adj2" fmla="val -16782"/>
                <a:gd name="adj3" fmla="val 1666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accent2">
                      <a:lumMod val="75000"/>
                    </a:schemeClr>
                  </a:solidFill>
                </a:rPr>
                <a:t>Coincidence Peak @ 11!</a:t>
              </a:r>
              <a:endParaRPr lang="en-US" sz="1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1306484" y="3010593"/>
              <a:ext cx="2286000" cy="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6096000" y="6488668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Plot from </a:t>
            </a:r>
            <a:r>
              <a:rPr lang="en-US" dirty="0" smtClean="0">
                <a:solidFill>
                  <a:srgbClr val="FF0000"/>
                </a:solidFill>
              </a:rPr>
              <a:t>Jin Huang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80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Upgrades: FVTX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7846" y="1371600"/>
            <a:ext cx="551188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8504" y="6096000"/>
            <a:ext cx="4626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 Trigger, 200 GeV data</a:t>
            </a:r>
          </a:p>
          <a:p>
            <a:r>
              <a:rPr lang="en-US" dirty="0" smtClean="0"/>
              <a:t>Reached 100um residual without alignment yet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83979" y="6488668"/>
            <a:ext cx="3498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Plot from </a:t>
            </a:r>
            <a:r>
              <a:rPr lang="en-US" dirty="0" err="1" smtClean="0">
                <a:solidFill>
                  <a:srgbClr val="FF0000"/>
                </a:solidFill>
              </a:rPr>
              <a:t>Melynda</a:t>
            </a:r>
            <a:r>
              <a:rPr lang="en-US" dirty="0" smtClean="0">
                <a:solidFill>
                  <a:srgbClr val="FF0000"/>
                </a:solidFill>
              </a:rPr>
              <a:t> Brooks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400" y="5605174"/>
            <a:ext cx="35513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Simple residual for </a:t>
            </a:r>
            <a:r>
              <a:rPr lang="en-US" sz="2000" dirty="0" smtClean="0"/>
              <a:t>tracking (cm)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1140767" y="1293168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Counts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336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432</Words>
  <Application>Microsoft Office PowerPoint</Application>
  <PresentationFormat>On-screen Show (4:3)</PresentationFormat>
  <Paragraphs>112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PHENIX Report</vt:lpstr>
      <vt:lpstr>Local polarimetry</vt:lpstr>
      <vt:lpstr>Online Scaler Analysis: 3 AM Today</vt:lpstr>
      <vt:lpstr>Online Scaler Analysis: Noon Today</vt:lpstr>
      <vt:lpstr>Vernier Scan</vt:lpstr>
      <vt:lpstr>Upgrades: Muon Trigger</vt:lpstr>
      <vt:lpstr>PowerPoint Presentation</vt:lpstr>
      <vt:lpstr>Updates: FVTX</vt:lpstr>
      <vt:lpstr>Upgrades: FVTX</vt:lpstr>
      <vt:lpstr>Upgrades:  MPC (Forward EMC) Electronics</vt:lpstr>
      <vt:lpstr>Conclusion</vt:lpstr>
      <vt:lpstr>Backup</vt:lpstr>
      <vt:lpstr>RPC Run12 Data</vt:lpstr>
      <vt:lpstr>Current situation</vt:lpstr>
      <vt:lpstr>Octant dependence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PHENIX Report</dc:title>
  <dc:creator>jkoster4</dc:creator>
  <cp:lastModifiedBy>jkoster4</cp:lastModifiedBy>
  <cp:revision>80</cp:revision>
  <dcterms:created xsi:type="dcterms:W3CDTF">2012-02-24T12:23:36Z</dcterms:created>
  <dcterms:modified xsi:type="dcterms:W3CDTF">2012-02-24T17:34:25Z</dcterms:modified>
</cp:coreProperties>
</file>