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 horzBarState="maximized">
    <p:restoredLeft sz="15620"/>
    <p:restoredTop sz="94660"/>
  </p:normalViewPr>
  <p:slideViewPr>
    <p:cSldViewPr snapToObjects="1">
      <p:cViewPr varScale="1">
        <p:scale>
          <a:sx n="75" d="100"/>
          <a:sy n="75" d="100"/>
        </p:scale>
        <p:origin x="-112" y="-8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t>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t>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t>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t>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t>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t>2/10/12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t>2/10/12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t>2/10/12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t>2/10/12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t>2/10/12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10CED3-7F25-4240-A585-B210FDFFB914}" type="datetimeFigureOut">
              <a:rPr lang="en-US" smtClean="0"/>
              <a:t>2/10/12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83C07-B522-8F4F-84A5-131E50BAC8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10CED3-7F25-4240-A585-B210FDFFB914}" type="datetimeFigureOut">
              <a:rPr lang="en-US" smtClean="0"/>
              <a:t>2/10/12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83C07-B522-8F4F-84A5-131E50BAC85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RHIC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RHIC Spin Collaboration</a:t>
            </a:r>
          </a:p>
          <a:p>
            <a:r>
              <a:rPr lang="en-US" dirty="0" smtClean="0"/>
              <a:t>V. Schoefer</a:t>
            </a:r>
          </a:p>
          <a:p>
            <a:r>
              <a:rPr lang="en-US" dirty="0" smtClean="0"/>
              <a:t>2/10/12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 smtClean="0"/>
              <a:t>Startup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1/21: Blue injection</a:t>
            </a:r>
          </a:p>
          <a:p>
            <a:r>
              <a:rPr lang="en-US" dirty="0" smtClean="0"/>
              <a:t>1/24: 9 MHz ARC EVENT</a:t>
            </a:r>
          </a:p>
          <a:p>
            <a:pPr lvl="1"/>
            <a:r>
              <a:rPr lang="en-US" dirty="0" smtClean="0"/>
              <a:t>1.5 Shifts of beam lost</a:t>
            </a:r>
          </a:p>
          <a:p>
            <a:r>
              <a:rPr lang="en-US" dirty="0" smtClean="0"/>
              <a:t>1/25:</a:t>
            </a:r>
          </a:p>
          <a:p>
            <a:pPr lvl="1"/>
            <a:r>
              <a:rPr lang="en-US" dirty="0" smtClean="0"/>
              <a:t>Circulating beam and operational instrumentation reach very quickly.  Great improvement in global timing setup.</a:t>
            </a:r>
          </a:p>
          <a:p>
            <a:pPr lvl="1"/>
            <a:r>
              <a:rPr lang="en-US" dirty="0" smtClean="0"/>
              <a:t>LLRF capture in both rings ahead of schedule</a:t>
            </a:r>
          </a:p>
          <a:p>
            <a:r>
              <a:rPr lang="en-US" dirty="0" smtClean="0"/>
              <a:t>1/27: Power supplies ready for 100 </a:t>
            </a:r>
            <a:r>
              <a:rPr lang="en-US" dirty="0" err="1" smtClean="0"/>
              <a:t>GeV</a:t>
            </a:r>
            <a:endParaRPr lang="en-US" dirty="0" smtClean="0"/>
          </a:p>
          <a:p>
            <a:r>
              <a:rPr lang="en-US" dirty="0" smtClean="0"/>
              <a:t>1/29: LLRF ready for ramps</a:t>
            </a:r>
          </a:p>
          <a:p>
            <a:pPr lvl="1"/>
            <a:r>
              <a:rPr lang="en-US" dirty="0" smtClean="0"/>
              <a:t>Blue beam to flattop in one ramp</a:t>
            </a:r>
          </a:p>
          <a:p>
            <a:r>
              <a:rPr lang="en-US" dirty="0" smtClean="0"/>
              <a:t>1/30:</a:t>
            </a:r>
          </a:p>
          <a:p>
            <a:pPr lvl="1"/>
            <a:r>
              <a:rPr lang="en-US" dirty="0" smtClean="0"/>
              <a:t>Both beams to flattop on fourth attempt</a:t>
            </a:r>
          </a:p>
          <a:p>
            <a:r>
              <a:rPr lang="en-US" dirty="0" smtClean="0"/>
              <a:t>1/31-2/2</a:t>
            </a:r>
          </a:p>
          <a:p>
            <a:pPr lvl="1"/>
            <a:r>
              <a:rPr lang="en-US" dirty="0" smtClean="0"/>
              <a:t>Ramp setup, 9 MHz vacuum pulls begin</a:t>
            </a:r>
          </a:p>
          <a:p>
            <a:r>
              <a:rPr lang="en-US" dirty="0" smtClean="0"/>
              <a:t>2/2-2/4</a:t>
            </a:r>
          </a:p>
          <a:p>
            <a:pPr lvl="1"/>
            <a:r>
              <a:rPr lang="en-US" dirty="0" err="1" smtClean="0"/>
              <a:t>Rebucketing</a:t>
            </a:r>
            <a:r>
              <a:rPr lang="en-US" dirty="0" smtClean="0"/>
              <a:t> setup: Longer than expected</a:t>
            </a:r>
          </a:p>
          <a:p>
            <a:r>
              <a:rPr lang="en-US" dirty="0" smtClean="0"/>
              <a:t>2/5-2/7</a:t>
            </a:r>
          </a:p>
          <a:p>
            <a:pPr lvl="1"/>
            <a:r>
              <a:rPr lang="en-US" dirty="0" smtClean="0"/>
              <a:t>Intensity ramp up</a:t>
            </a:r>
          </a:p>
          <a:p>
            <a:r>
              <a:rPr lang="en-US" dirty="0" smtClean="0"/>
              <a:t>2/8</a:t>
            </a:r>
          </a:p>
          <a:p>
            <a:pPr lvl="1"/>
            <a:r>
              <a:rPr lang="en-US" dirty="0" smtClean="0"/>
              <a:t>Beam conditioning of 9 MHz vacuum, no trips since then</a:t>
            </a:r>
          </a:p>
          <a:p>
            <a:pPr lvl="1"/>
            <a:r>
              <a:rPr lang="en-US" dirty="0" smtClean="0"/>
              <a:t>Able to increase bunch number after this</a:t>
            </a:r>
          </a:p>
          <a:p>
            <a:r>
              <a:rPr lang="en-US" dirty="0" smtClean="0"/>
              <a:t>2/9-2/10</a:t>
            </a:r>
          </a:p>
          <a:p>
            <a:pPr lvl="1"/>
            <a:r>
              <a:rPr lang="en-US" dirty="0" smtClean="0"/>
              <a:t>Bunch number increase, regular stores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 smtClean="0"/>
              <a:t>Current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Successful </a:t>
            </a:r>
            <a:r>
              <a:rPr lang="en-US" dirty="0" err="1" smtClean="0"/>
              <a:t>rebucketed</a:t>
            </a:r>
            <a:r>
              <a:rPr lang="en-US" dirty="0" smtClean="0"/>
              <a:t> store at 96x96, 1.1e11 (injected)</a:t>
            </a:r>
          </a:p>
          <a:p>
            <a:r>
              <a:rPr lang="en-US" dirty="0" err="1" smtClean="0"/>
              <a:t>Vernier</a:t>
            </a:r>
            <a:r>
              <a:rPr lang="en-US" dirty="0" smtClean="0"/>
              <a:t> scan planned soon to measure cross section</a:t>
            </a:r>
          </a:p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BBQ system for tune feedback is locking across rings (yellow system measures blue vertical tune)</a:t>
            </a:r>
          </a:p>
          <a:p>
            <a:pPr lvl="2"/>
            <a:r>
              <a:rPr lang="en-US" dirty="0" smtClean="0"/>
              <a:t>Responsible for many lost fills last night</a:t>
            </a:r>
          </a:p>
          <a:p>
            <a:pPr lvl="1"/>
            <a:r>
              <a:rPr lang="en-US" dirty="0" err="1" smtClean="0"/>
              <a:t>Polarimeter</a:t>
            </a:r>
            <a:r>
              <a:rPr lang="en-US" dirty="0" smtClean="0"/>
              <a:t> sees noise</a:t>
            </a:r>
          </a:p>
          <a:p>
            <a:pPr lvl="2"/>
            <a:r>
              <a:rPr lang="en-US" dirty="0" smtClean="0"/>
              <a:t>Associated with the 197 MHz storage cavities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2-02-10 at 11.10.55 AM.png"/>
          <p:cNvPicPr>
            <a:picLocks noGrp="1" noChangeAspect="1"/>
          </p:cNvPicPr>
          <p:nvPr>
            <p:ph idx="1"/>
          </p:nvPr>
        </p:nvPicPr>
        <p:blipFill>
          <a:blip r:embed="rId2"/>
          <a:srcRect l="-4738" r="-4738"/>
          <a:stretch>
            <a:fillRect/>
          </a:stretch>
        </p:blipFill>
        <p:spPr>
          <a:xfrm>
            <a:off x="152400" y="838201"/>
            <a:ext cx="8991600" cy="5334000"/>
          </a:xfrm>
        </p:spPr>
      </p:pic>
      <p:sp>
        <p:nvSpPr>
          <p:cNvPr id="5" name="TextBox 4"/>
          <p:cNvSpPr txBox="1"/>
          <p:nvPr/>
        </p:nvSpPr>
        <p:spPr>
          <a:xfrm>
            <a:off x="2438400" y="1383268"/>
            <a:ext cx="1725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Horizontal tunes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438400" y="3516868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Vertical tunes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143000" y="3657600"/>
            <a:ext cx="599330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Blue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66800" y="4876800"/>
            <a:ext cx="787220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Yellow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2-02-10 at 11.14.28 AM.png"/>
          <p:cNvPicPr>
            <a:picLocks noGrp="1" noChangeAspect="1"/>
          </p:cNvPicPr>
          <p:nvPr>
            <p:ph idx="1"/>
          </p:nvPr>
        </p:nvPicPr>
        <p:blipFill>
          <a:blip r:embed="rId2"/>
          <a:srcRect l="-11646" r="-11646"/>
          <a:stretch>
            <a:fillRect/>
          </a:stretch>
        </p:blipFill>
        <p:spPr>
          <a:xfrm>
            <a:off x="-609600" y="1"/>
            <a:ext cx="7086600" cy="3886200"/>
          </a:xfrm>
        </p:spPr>
      </p:pic>
      <p:pic>
        <p:nvPicPr>
          <p:cNvPr id="6" name="Picture 5" descr="Screen shot 2012-02-10 at 11.15.59 AM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9550" y="2069240"/>
            <a:ext cx="6394450" cy="4388709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1752600" y="1600200"/>
            <a:ext cx="920750" cy="9906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7" idx="6"/>
          </p:cNvCxnSpPr>
          <p:nvPr/>
        </p:nvCxnSpPr>
        <p:spPr>
          <a:xfrm>
            <a:off x="2673350" y="2095500"/>
            <a:ext cx="2584450" cy="95250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257800" y="1600200"/>
            <a:ext cx="2978212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Agreement down to the noise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63494" y="4114799"/>
            <a:ext cx="2409856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Separating the tunes on the ramp a small amount seems to work as a stopgap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shot 2012-02-09 at 8.18.12 AM.png"/>
          <p:cNvPicPr>
            <a:picLocks noGrp="1" noChangeAspect="1"/>
          </p:cNvPicPr>
          <p:nvPr>
            <p:ph idx="1"/>
          </p:nvPr>
        </p:nvPicPr>
        <p:blipFill>
          <a:blip r:embed="rId2"/>
          <a:srcRect l="508" r="3085"/>
          <a:stretch>
            <a:fillRect/>
          </a:stretch>
        </p:blipFill>
        <p:spPr>
          <a:xfrm>
            <a:off x="0" y="1066800"/>
            <a:ext cx="7239000" cy="5562600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229600" cy="9906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 smtClean="0"/>
              <a:t>Polarization lifetime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086600" y="1219200"/>
            <a:ext cx="19500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Horizontal store tunes are drifting high during the store toward 0.7 spin resonance</a:t>
            </a:r>
          </a:p>
          <a:p>
            <a:endParaRPr lang="en-US" dirty="0" smtClean="0"/>
          </a:p>
          <a:p>
            <a:r>
              <a:rPr lang="en-US" dirty="0" smtClean="0"/>
              <a:t>Will adjust incrementally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US" dirty="0" smtClean="0"/>
              <a:t>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continuously for the weekend</a:t>
            </a:r>
          </a:p>
          <a:p>
            <a:pPr lvl="1"/>
            <a:r>
              <a:rPr lang="en-US" dirty="0" err="1" smtClean="0"/>
              <a:t>Vernier</a:t>
            </a:r>
            <a:r>
              <a:rPr lang="en-US" dirty="0" smtClean="0"/>
              <a:t> scan at end of store</a:t>
            </a:r>
          </a:p>
          <a:p>
            <a:r>
              <a:rPr lang="en-US" dirty="0" smtClean="0"/>
              <a:t>Some beam development left for day shift next week (Monday, 1-2 dedicated low intensity ramps)</a:t>
            </a:r>
          </a:p>
          <a:p>
            <a:pPr lvl="1"/>
            <a:r>
              <a:rPr lang="en-US" dirty="0" smtClean="0"/>
              <a:t>Beta* measurements</a:t>
            </a:r>
          </a:p>
          <a:p>
            <a:pPr lvl="1"/>
            <a:r>
              <a:rPr lang="en-US" dirty="0" smtClean="0"/>
              <a:t>Linear optics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306</Words>
  <Application>Microsoft Macintosh PowerPoint</Application>
  <PresentationFormat>On-screen Show (4:3)</PresentationFormat>
  <Paragraphs>51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RHIC Status</vt:lpstr>
      <vt:lpstr>Startup Summary</vt:lpstr>
      <vt:lpstr>Current Status</vt:lpstr>
      <vt:lpstr>Slide 4</vt:lpstr>
      <vt:lpstr>Slide 5</vt:lpstr>
      <vt:lpstr>Polarization lifetime </vt:lpstr>
      <vt:lpstr>Plan</vt:lpstr>
    </vt:vector>
  </TitlesOfParts>
  <Company>Brookhaven National Laboratory</Company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RHIC Status</dc:title>
  <dc:creator>Vincent Schoefer</dc:creator>
  <cp:lastModifiedBy>Vincent Schoefer</cp:lastModifiedBy>
  <cp:revision>37</cp:revision>
  <dcterms:created xsi:type="dcterms:W3CDTF">2012-02-10T14:46:30Z</dcterms:created>
  <dcterms:modified xsi:type="dcterms:W3CDTF">2012-02-10T18:08:18Z</dcterms:modified>
</cp:coreProperties>
</file>