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docProps/core.xml" ContentType="application/vnd.openxmlformats-package.core-propertie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Default Extension="gif" ContentType="image/gif"/>
  <Default Extension="pict" ContentType="image/pict"/>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3"/>
  </p:notesMasterIdLst>
  <p:sldIdLst>
    <p:sldId id="256" r:id="rId2"/>
    <p:sldId id="337" r:id="rId3"/>
    <p:sldId id="360" r:id="rId4"/>
    <p:sldId id="359" r:id="rId5"/>
    <p:sldId id="358" r:id="rId6"/>
    <p:sldId id="357" r:id="rId7"/>
    <p:sldId id="353" r:id="rId8"/>
    <p:sldId id="352" r:id="rId9"/>
    <p:sldId id="362" r:id="rId10"/>
    <p:sldId id="355" r:id="rId11"/>
    <p:sldId id="361"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24015" autoAdjust="0"/>
    <p:restoredTop sz="94652" autoAdjust="0"/>
  </p:normalViewPr>
  <p:slideViewPr>
    <p:cSldViewPr>
      <p:cViewPr>
        <p:scale>
          <a:sx n="100" d="100"/>
          <a:sy n="100" d="100"/>
        </p:scale>
        <p:origin x="-22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notesMaster" Target="notesMasters/notesMaster1.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FDE189-E7BA-433A-9DD8-E95EACBAC51E}" type="datetimeFigureOut">
              <a:rPr lang="en-US" smtClean="0"/>
              <a:pPr/>
              <a:t>2/10/12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C5721-9005-419B-B7AF-E17B363505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EE647C-5E37-4D61-A019-DB37EF77A8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DD72CA4-C8BF-4C1D-98CF-FC05543F60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32D39AA-91DD-44C6-93DA-A9520771574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2B0D24-B2FD-4B12-BBB6-F45C2D5C49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76EA96-9B79-4A2E-B7DD-B37F083D27D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3C8038-FFB8-4C60-B717-29C269F26E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C266C74-5A8E-4672-A2C5-3B68AC2BDE7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70BDA77-6EF2-449A-A728-B69DD9640D1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5B40CF-8C40-4D43-A8CC-CD1B7B81789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E9AADE2-003D-4FB1-AA22-1B811D87791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5E098A-04D1-42AD-A2AB-5EECC1FBD0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5B9AB3E-42B3-4F11-9AF8-59AEC17E53F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oleObject" Target="!OLE_LINK1" TargetMode="Externa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81000" y="1676400"/>
            <a:ext cx="8458200" cy="2133600"/>
          </a:xfrm>
        </p:spPr>
        <p:txBody>
          <a:bodyPr/>
          <a:lstStyle/>
          <a:p>
            <a:r>
              <a:rPr lang="en-US" b="1" dirty="0" smtClean="0">
                <a:solidFill>
                  <a:srgbClr val="FF0000"/>
                </a:solidFill>
              </a:rPr>
              <a:t>AGS PP Status </a:t>
            </a:r>
            <a:endParaRPr lang="en-US" b="1" dirty="0">
              <a:solidFill>
                <a:srgbClr val="FF0000"/>
              </a:solidFill>
            </a:endParaRPr>
          </a:p>
        </p:txBody>
      </p:sp>
      <p:sp>
        <p:nvSpPr>
          <p:cNvPr id="5" name="TextBox 4"/>
          <p:cNvSpPr txBox="1"/>
          <p:nvPr/>
        </p:nvSpPr>
        <p:spPr>
          <a:xfrm>
            <a:off x="3657600" y="3733800"/>
            <a:ext cx="1919115" cy="461665"/>
          </a:xfrm>
          <a:prstGeom prst="rect">
            <a:avLst/>
          </a:prstGeom>
          <a:noFill/>
        </p:spPr>
        <p:txBody>
          <a:bodyPr wrap="none" rtlCol="0">
            <a:spAutoFit/>
          </a:bodyPr>
          <a:lstStyle/>
          <a:p>
            <a:r>
              <a:rPr lang="en-US" dirty="0" smtClean="0">
                <a:solidFill>
                  <a:srgbClr val="0070C0"/>
                </a:solidFill>
              </a:rPr>
              <a:t>Haixin Huang</a:t>
            </a:r>
            <a:endParaRPr lang="en-US" dirty="0">
              <a:solidFill>
                <a:srgbClr val="0070C0"/>
              </a:solidFill>
            </a:endParaRPr>
          </a:p>
        </p:txBody>
      </p:sp>
      <p:sp>
        <p:nvSpPr>
          <p:cNvPr id="6" name="TextBox 5"/>
          <p:cNvSpPr txBox="1"/>
          <p:nvPr/>
        </p:nvSpPr>
        <p:spPr>
          <a:xfrm>
            <a:off x="609600" y="5791200"/>
            <a:ext cx="2506816" cy="830997"/>
          </a:xfrm>
          <a:prstGeom prst="rect">
            <a:avLst/>
          </a:prstGeom>
          <a:noFill/>
        </p:spPr>
        <p:txBody>
          <a:bodyPr wrap="none" rtlCol="0">
            <a:spAutoFit/>
          </a:bodyPr>
          <a:lstStyle/>
          <a:p>
            <a:r>
              <a:rPr lang="en-US" dirty="0" smtClean="0">
                <a:solidFill>
                  <a:srgbClr val="002060"/>
                </a:solidFill>
              </a:rPr>
              <a:t>RSC </a:t>
            </a:r>
            <a:r>
              <a:rPr lang="en-US" dirty="0" smtClean="0">
                <a:solidFill>
                  <a:srgbClr val="002060"/>
                </a:solidFill>
              </a:rPr>
              <a:t>Meeting</a:t>
            </a:r>
          </a:p>
          <a:p>
            <a:r>
              <a:rPr lang="en-US" smtClean="0">
                <a:solidFill>
                  <a:srgbClr val="002060"/>
                </a:solidFill>
              </a:rPr>
              <a:t>February 10, </a:t>
            </a:r>
            <a:r>
              <a:rPr lang="en-US" dirty="0" smtClean="0">
                <a:solidFill>
                  <a:srgbClr val="002060"/>
                </a:solidFill>
              </a:rPr>
              <a:t>2012</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2" name="Content Placeholder 11" descr="run11-12_2.png"/>
          <p:cNvPicPr>
            <a:picLocks noGrp="1" noChangeAspect="1"/>
          </p:cNvPicPr>
          <p:nvPr>
            <p:ph idx="1"/>
          </p:nvPr>
        </p:nvPicPr>
        <p:blipFill>
          <a:blip r:embed="rId2"/>
          <a:srcRect l="-22980" r="-22980"/>
          <a:stretch>
            <a:fillRect/>
          </a:stretch>
        </p:blipFill>
        <p:spPr>
          <a:xfrm>
            <a:off x="-1524000" y="838200"/>
            <a:ext cx="12090400" cy="6400800"/>
          </a:xfrm>
        </p:spPr>
      </p:pic>
      <p:sp>
        <p:nvSpPr>
          <p:cNvPr id="36" name="Slide Number Placeholder 5"/>
          <p:cNvSpPr>
            <a:spLocks noGrp="1"/>
          </p:cNvSpPr>
          <p:nvPr>
            <p:ph type="sldNum" sz="quarter" idx="12"/>
          </p:nvPr>
        </p:nvSpPr>
        <p:spPr/>
        <p:txBody>
          <a:bodyPr/>
          <a:lstStyle/>
          <a:p>
            <a:fld id="{B8B44E2B-2CAC-4A61-A712-76563735E2D8}" type="slidenum">
              <a:rPr lang="ja-JP" altLang="en-US"/>
              <a:pPr/>
              <a:t>10</a:t>
            </a:fld>
            <a:endParaRPr lang="en-US" altLang="ja-JP"/>
          </a:p>
        </p:txBody>
      </p:sp>
      <p:sp>
        <p:nvSpPr>
          <p:cNvPr id="891906" name="Rectangle 2"/>
          <p:cNvSpPr>
            <a:spLocks noGrp="1" noChangeArrowheads="1"/>
          </p:cNvSpPr>
          <p:nvPr>
            <p:ph type="title"/>
          </p:nvPr>
        </p:nvSpPr>
        <p:spPr>
          <a:xfrm>
            <a:off x="304800" y="152400"/>
            <a:ext cx="8839200" cy="457200"/>
          </a:xfrm>
        </p:spPr>
        <p:txBody>
          <a:bodyPr/>
          <a:lstStyle/>
          <a:p>
            <a:pPr algn="l"/>
            <a:r>
              <a:rPr lang="en-US" sz="3200" b="1" dirty="0" smtClean="0">
                <a:solidFill>
                  <a:srgbClr val="FF0000"/>
                </a:solidFill>
              </a:rPr>
              <a:t>Intensity </a:t>
            </a:r>
            <a:r>
              <a:rPr lang="en-US" sz="3200" b="1" dirty="0" smtClean="0">
                <a:solidFill>
                  <a:srgbClr val="FF0000"/>
                </a:solidFill>
              </a:rPr>
              <a:t>Scan</a:t>
            </a:r>
            <a:r>
              <a:rPr lang="en-US" sz="3200" b="1" dirty="0" smtClean="0">
                <a:solidFill>
                  <a:srgbClr val="FF0000"/>
                </a:solidFill>
              </a:rPr>
              <a:t>s </a:t>
            </a:r>
            <a:r>
              <a:rPr lang="en-US" sz="3200" b="1" dirty="0" smtClean="0">
                <a:solidFill>
                  <a:srgbClr val="FF0000"/>
                </a:solidFill>
              </a:rPr>
              <a:t>of </a:t>
            </a:r>
            <a:r>
              <a:rPr lang="en-US" sz="3200" b="1" dirty="0" smtClean="0">
                <a:solidFill>
                  <a:srgbClr val="FF0000"/>
                </a:solidFill>
              </a:rPr>
              <a:t>Run11 and Run12</a:t>
            </a:r>
            <a:endParaRPr lang="en-US" sz="3200" b="1" dirty="0">
              <a:solidFill>
                <a:srgbClr val="FF0000"/>
              </a:solidFill>
            </a:endParaRPr>
          </a:p>
        </p:txBody>
      </p:sp>
      <p:sp>
        <p:nvSpPr>
          <p:cNvPr id="8" name="TextBox 7"/>
          <p:cNvSpPr txBox="1"/>
          <p:nvPr/>
        </p:nvSpPr>
        <p:spPr>
          <a:xfrm>
            <a:off x="0" y="685800"/>
            <a:ext cx="8991600" cy="1200328"/>
          </a:xfrm>
          <a:prstGeom prst="rect">
            <a:avLst/>
          </a:prstGeom>
          <a:noFill/>
        </p:spPr>
        <p:txBody>
          <a:bodyPr wrap="square" rtlCol="0">
            <a:spAutoFit/>
          </a:bodyPr>
          <a:lstStyle/>
          <a:p>
            <a:r>
              <a:rPr lang="en-US" dirty="0" smtClean="0"/>
              <a:t>Higher polarization</a:t>
            </a:r>
            <a:r>
              <a:rPr lang="en-US" dirty="0" smtClean="0"/>
              <a:t> this year for </a:t>
            </a:r>
            <a:r>
              <a:rPr lang="en-US" dirty="0" smtClean="0"/>
              <a:t>various intensities. With narrower targets, polarization is higher (not shown here), which indicates part of the slope is due to polarimeter rate effect.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11</a:t>
            </a:fld>
            <a:endParaRPr lang="en-US" altLang="ja-JP" dirty="0"/>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Remaining Job List</a:t>
            </a:r>
            <a:endParaRPr lang="en-US" sz="3200" b="1" dirty="0">
              <a:solidFill>
                <a:srgbClr val="FF0000"/>
              </a:solidFill>
            </a:endParaRPr>
          </a:p>
        </p:txBody>
      </p:sp>
      <p:sp>
        <p:nvSpPr>
          <p:cNvPr id="891907" name="Rectangle 3"/>
          <p:cNvSpPr>
            <a:spLocks noGrp="1" noChangeArrowheads="1"/>
          </p:cNvSpPr>
          <p:nvPr>
            <p:ph type="body" idx="1"/>
          </p:nvPr>
        </p:nvSpPr>
        <p:spPr>
          <a:xfrm>
            <a:off x="0" y="685800"/>
            <a:ext cx="9144000" cy="6172200"/>
          </a:xfrm>
        </p:spPr>
        <p:txBody>
          <a:bodyPr/>
          <a:lstStyle/>
          <a:p>
            <a:pPr lvl="1">
              <a:lnSpc>
                <a:spcPct val="90000"/>
              </a:lnSpc>
              <a:buClr>
                <a:srgbClr val="FF0000"/>
              </a:buClr>
              <a:buSzPct val="85000"/>
              <a:buFont typeface="Arial"/>
              <a:buChar char="•"/>
            </a:pPr>
            <a:r>
              <a:rPr lang="en-US" sz="2200" dirty="0" smtClean="0">
                <a:solidFill>
                  <a:srgbClr val="000090"/>
                </a:solidFill>
              </a:rPr>
              <a:t>Need spin tracking for AGS with JQ on/off to see if we deserve more polarization or not.</a:t>
            </a:r>
          </a:p>
          <a:p>
            <a:pPr lvl="1">
              <a:lnSpc>
                <a:spcPct val="90000"/>
              </a:lnSpc>
              <a:buClr>
                <a:srgbClr val="FF0000"/>
              </a:buClr>
              <a:buSzPct val="85000"/>
              <a:buFont typeface="Arial"/>
              <a:buChar char="•"/>
            </a:pPr>
            <a:r>
              <a:rPr lang="en-US" sz="2200" dirty="0" smtClean="0">
                <a:solidFill>
                  <a:srgbClr val="000090"/>
                </a:solidFill>
              </a:rPr>
              <a:t>Understand the polarization sensitivity to optics around 0+.</a:t>
            </a:r>
          </a:p>
          <a:p>
            <a:pPr lvl="1">
              <a:lnSpc>
                <a:spcPct val="90000"/>
              </a:lnSpc>
              <a:buClr>
                <a:srgbClr val="FF0000"/>
              </a:buClr>
              <a:buSzPct val="85000"/>
              <a:buFont typeface="Arial"/>
              <a:buChar char="•"/>
            </a:pPr>
            <a:r>
              <a:rPr lang="en-US" sz="2200" dirty="0" smtClean="0">
                <a:solidFill>
                  <a:srgbClr val="000090"/>
                </a:solidFill>
              </a:rPr>
              <a:t>Understand the emittance difference in the AGS.</a:t>
            </a:r>
          </a:p>
          <a:p>
            <a:pPr lvl="1">
              <a:lnSpc>
                <a:spcPct val="90000"/>
              </a:lnSpc>
              <a:buClr>
                <a:srgbClr val="FF0000"/>
              </a:buClr>
              <a:buSzPct val="85000"/>
              <a:buFont typeface="Arial"/>
              <a:buChar char="•"/>
            </a:pPr>
            <a:r>
              <a:rPr lang="en-US" sz="2200" dirty="0" smtClean="0">
                <a:solidFill>
                  <a:srgbClr val="000090"/>
                </a:solidFill>
              </a:rPr>
              <a:t>RF </a:t>
            </a:r>
            <a:r>
              <a:rPr lang="en-US" sz="2200" dirty="0" err="1" smtClean="0">
                <a:solidFill>
                  <a:srgbClr val="000090"/>
                </a:solidFill>
              </a:rPr>
              <a:t>h</a:t>
            </a:r>
            <a:r>
              <a:rPr lang="en-US" sz="2200" dirty="0" smtClean="0">
                <a:solidFill>
                  <a:srgbClr val="000090"/>
                </a:solidFill>
              </a:rPr>
              <a:t>=6 test in AGS (</a:t>
            </a:r>
            <a:r>
              <a:rPr lang="en-US" sz="2200" dirty="0" err="1" smtClean="0">
                <a:solidFill>
                  <a:srgbClr val="000090"/>
                </a:solidFill>
              </a:rPr>
              <a:t>h</a:t>
            </a:r>
            <a:r>
              <a:rPr lang="en-US" sz="2200" dirty="0" smtClean="0">
                <a:solidFill>
                  <a:srgbClr val="000090"/>
                </a:solidFill>
              </a:rPr>
              <a:t>=12 now).</a:t>
            </a:r>
            <a:endParaRPr lang="en-US" sz="2200" dirty="0" smtClean="0">
              <a:solidFill>
                <a:srgbClr val="000090"/>
              </a:solidFill>
            </a:endParaRPr>
          </a:p>
          <a:p>
            <a:pPr lvl="1">
              <a:lnSpc>
                <a:spcPct val="90000"/>
              </a:lnSpc>
              <a:buClr>
                <a:srgbClr val="FF0000"/>
              </a:buClr>
              <a:buSzPct val="85000"/>
              <a:buFont typeface="Arial"/>
              <a:buChar char="•"/>
            </a:pPr>
            <a:r>
              <a:rPr lang="en-US" sz="2200" dirty="0" smtClean="0">
                <a:solidFill>
                  <a:srgbClr val="000090"/>
                </a:solidFill>
              </a:rPr>
              <a:t>Polarization </a:t>
            </a:r>
            <a:r>
              <a:rPr lang="en-US" sz="2200" dirty="0" smtClean="0">
                <a:solidFill>
                  <a:srgbClr val="000090"/>
                </a:solidFill>
              </a:rPr>
              <a:t>profiles with JQ on and off as of now.</a:t>
            </a:r>
          </a:p>
          <a:p>
            <a:pPr lvl="1">
              <a:lnSpc>
                <a:spcPct val="90000"/>
              </a:lnSpc>
              <a:buClr>
                <a:srgbClr val="FF0000"/>
              </a:buClr>
              <a:buSzPct val="85000"/>
              <a:buFont typeface="Arial"/>
              <a:buChar char="•"/>
            </a:pPr>
            <a:r>
              <a:rPr lang="en-US" sz="2200" dirty="0" smtClean="0">
                <a:solidFill>
                  <a:srgbClr val="000090"/>
                </a:solidFill>
              </a:rPr>
              <a:t>With last JQ pulse on/off comparison.</a:t>
            </a:r>
          </a:p>
          <a:p>
            <a:pPr lvl="1">
              <a:lnSpc>
                <a:spcPct val="90000"/>
              </a:lnSpc>
              <a:buClr>
                <a:srgbClr val="FF0000"/>
              </a:buClr>
              <a:buSzPct val="85000"/>
              <a:buFont typeface="Arial"/>
              <a:buChar char="•"/>
            </a:pPr>
            <a:r>
              <a:rPr lang="en-US" sz="2200" dirty="0" smtClean="0">
                <a:solidFill>
                  <a:srgbClr val="000090"/>
                </a:solidFill>
              </a:rPr>
              <a:t>Beta function measurement at vertical IPM.</a:t>
            </a:r>
          </a:p>
          <a:p>
            <a:pPr lvl="1">
              <a:lnSpc>
                <a:spcPct val="90000"/>
              </a:lnSpc>
              <a:buClr>
                <a:srgbClr val="FF0000"/>
              </a:buClr>
              <a:buSzPct val="85000"/>
              <a:buFont typeface="Arial"/>
              <a:buChar char="•"/>
            </a:pPr>
            <a:r>
              <a:rPr lang="en-US" sz="2200" dirty="0" smtClean="0">
                <a:solidFill>
                  <a:srgbClr val="000090"/>
                </a:solidFill>
              </a:rPr>
              <a:t>Multi-wire </a:t>
            </a:r>
            <a:r>
              <a:rPr lang="en-US" sz="2200" dirty="0" err="1" smtClean="0">
                <a:solidFill>
                  <a:srgbClr val="000090"/>
                </a:solidFill>
              </a:rPr>
              <a:t>tbt</a:t>
            </a:r>
            <a:r>
              <a:rPr lang="en-US" sz="2200" dirty="0" smtClean="0">
                <a:solidFill>
                  <a:srgbClr val="000090"/>
                </a:solidFill>
              </a:rPr>
              <a:t> readout. </a:t>
            </a:r>
          </a:p>
          <a:p>
            <a:pPr lvl="1">
              <a:lnSpc>
                <a:spcPct val="90000"/>
              </a:lnSpc>
              <a:buClr>
                <a:srgbClr val="FF0000"/>
              </a:buClr>
              <a:buSzPct val="85000"/>
              <a:buFont typeface="Arial"/>
              <a:buChar char="•"/>
            </a:pPr>
            <a:r>
              <a:rPr lang="en-US" sz="2200" dirty="0" smtClean="0">
                <a:solidFill>
                  <a:srgbClr val="000090"/>
                </a:solidFill>
              </a:rPr>
              <a:t>Check polarization with high brightness beam into AGS (high source intensity, same emittance?)</a:t>
            </a:r>
          </a:p>
          <a:p>
            <a:pPr lvl="1">
              <a:lnSpc>
                <a:spcPct val="90000"/>
              </a:lnSpc>
              <a:buClr>
                <a:srgbClr val="FF0000"/>
              </a:buClr>
              <a:buSzPct val="85000"/>
              <a:buFont typeface="Arial"/>
              <a:buChar char="•"/>
            </a:pPr>
            <a:r>
              <a:rPr lang="en-US" sz="2200" dirty="0" smtClean="0">
                <a:solidFill>
                  <a:srgbClr val="000090"/>
                </a:solidFill>
              </a:rPr>
              <a:t>Compare polarization with same intensity and different emittance (including longitudinal). </a:t>
            </a:r>
          </a:p>
          <a:p>
            <a:pPr lvl="1">
              <a:lnSpc>
                <a:spcPct val="90000"/>
              </a:lnSpc>
              <a:buClr>
                <a:srgbClr val="FF0000"/>
              </a:buClr>
              <a:buSzPct val="85000"/>
              <a:buFont typeface="Arial"/>
              <a:buChar char="•"/>
            </a:pPr>
            <a:r>
              <a:rPr lang="en-US" sz="2200" dirty="0" smtClean="0">
                <a:solidFill>
                  <a:srgbClr val="000090"/>
                </a:solidFill>
              </a:rPr>
              <a:t>Down ramp without jump quads to estimate the polarization loss on the up ramp. The challenge is to keep intensity through transition.</a:t>
            </a:r>
          </a:p>
          <a:p>
            <a:pPr>
              <a:lnSpc>
                <a:spcPct val="90000"/>
              </a:lnSpc>
              <a:buClr>
                <a:srgbClr val="FF0000"/>
              </a:buClr>
              <a:buSzPct val="85000"/>
              <a:buNone/>
            </a:pPr>
            <a:endParaRPr lang="en-US" sz="2400" dirty="0" smtClean="0">
              <a:solidFill>
                <a:srgbClr val="00009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a:t>Haixin Huang</a:t>
            </a:r>
            <a:endParaRPr lang="en-US" altLang="ja-JP"/>
          </a:p>
        </p:txBody>
      </p:sp>
      <p:sp>
        <p:nvSpPr>
          <p:cNvPr id="36" name="Slide Number Placeholder 5"/>
          <p:cNvSpPr>
            <a:spLocks noGrp="1"/>
          </p:cNvSpPr>
          <p:nvPr>
            <p:ph type="sldNum" sz="quarter" idx="12"/>
          </p:nvPr>
        </p:nvSpPr>
        <p:spPr/>
        <p:txBody>
          <a:bodyPr/>
          <a:lstStyle/>
          <a:p>
            <a:fld id="{B8B44E2B-2CAC-4A61-A712-76563735E2D8}" type="slidenum">
              <a:rPr lang="ja-JP" altLang="en-US"/>
              <a:pPr/>
              <a:t>2</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Status</a:t>
            </a:r>
            <a:endParaRPr lang="en-US" sz="3200" b="1" dirty="0">
              <a:solidFill>
                <a:srgbClr val="FF0000"/>
              </a:solidFill>
            </a:endParaRPr>
          </a:p>
        </p:txBody>
      </p:sp>
      <p:sp>
        <p:nvSpPr>
          <p:cNvPr id="891907" name="Rectangle 3"/>
          <p:cNvSpPr>
            <a:spLocks noGrp="1" noChangeArrowheads="1"/>
          </p:cNvSpPr>
          <p:nvPr>
            <p:ph type="body" idx="1"/>
          </p:nvPr>
        </p:nvSpPr>
        <p:spPr>
          <a:xfrm>
            <a:off x="0" y="533400"/>
            <a:ext cx="9144000" cy="6172200"/>
          </a:xfrm>
        </p:spPr>
        <p:txBody>
          <a:bodyPr/>
          <a:lstStyle/>
          <a:p>
            <a:pPr>
              <a:lnSpc>
                <a:spcPct val="90000"/>
              </a:lnSpc>
              <a:buClr>
                <a:srgbClr val="FF0000"/>
              </a:buClr>
              <a:buSzPct val="85000"/>
              <a:buFont typeface="Arial"/>
              <a:buChar char="•"/>
            </a:pPr>
            <a:r>
              <a:rPr lang="en-US" sz="2000" dirty="0" smtClean="0">
                <a:solidFill>
                  <a:srgbClr val="000090"/>
                </a:solidFill>
              </a:rPr>
              <a:t>Gain </a:t>
            </a:r>
            <a:r>
              <a:rPr lang="en-US" sz="2000" dirty="0" smtClean="0">
                <a:solidFill>
                  <a:srgbClr val="000090"/>
                </a:solidFill>
              </a:rPr>
              <a:t>polarization after </a:t>
            </a:r>
            <a:r>
              <a:rPr lang="en-US" sz="2000" dirty="0" err="1" smtClean="0">
                <a:solidFill>
                  <a:srgbClr val="000090"/>
                </a:solidFill>
              </a:rPr>
              <a:t>Ggamma</a:t>
            </a:r>
            <a:r>
              <a:rPr lang="en-US" sz="2000" dirty="0" smtClean="0">
                <a:solidFill>
                  <a:srgbClr val="000090"/>
                </a:solidFill>
              </a:rPr>
              <a:t>=3 harmonic scan done at AGS injection with CNI polarimeter. This is the first time we can use CNI polarimeter at injection reliably. Compared to the past, the injection asymmetry (polarization) is higher this year</a:t>
            </a:r>
            <a:r>
              <a:rPr lang="en-US" sz="2800" dirty="0" smtClean="0">
                <a:solidFill>
                  <a:srgbClr val="000090"/>
                </a:solidFill>
              </a:rPr>
              <a:t>.</a:t>
            </a:r>
            <a:endParaRPr lang="en-US" sz="2000" dirty="0" smtClean="0">
              <a:solidFill>
                <a:srgbClr val="000090"/>
              </a:solidFill>
            </a:endParaRPr>
          </a:p>
          <a:p>
            <a:pPr>
              <a:lnSpc>
                <a:spcPct val="90000"/>
              </a:lnSpc>
              <a:buClr>
                <a:srgbClr val="FF0000"/>
              </a:buClr>
              <a:buSzPct val="85000"/>
              <a:buFont typeface="Arial"/>
              <a:buChar char="•"/>
            </a:pPr>
            <a:r>
              <a:rPr lang="en-US" sz="2000" dirty="0" smtClean="0">
                <a:solidFill>
                  <a:srgbClr val="000090"/>
                </a:solidFill>
              </a:rPr>
              <a:t>The timing alignment of the two jump quads have been adjusted based on the field measurement. The accumulated error of jump quad timing have also been found and corrected. These are benefited from the field measurement initiated by Peter </a:t>
            </a:r>
            <a:r>
              <a:rPr lang="en-US" sz="2000" dirty="0" err="1" smtClean="0">
                <a:solidFill>
                  <a:srgbClr val="000090"/>
                </a:solidFill>
              </a:rPr>
              <a:t>Thieberger</a:t>
            </a:r>
            <a:r>
              <a:rPr lang="en-US" sz="2000" dirty="0" smtClean="0">
                <a:solidFill>
                  <a:srgbClr val="000090"/>
                </a:solidFill>
              </a:rPr>
              <a:t>. </a:t>
            </a:r>
          </a:p>
          <a:p>
            <a:pPr>
              <a:lnSpc>
                <a:spcPct val="90000"/>
              </a:lnSpc>
              <a:buClr>
                <a:srgbClr val="FF0000"/>
              </a:buClr>
              <a:buSzPct val="85000"/>
              <a:buFont typeface="Arial"/>
              <a:buChar char="•"/>
            </a:pPr>
            <a:r>
              <a:rPr lang="en-US" sz="2000" dirty="0" smtClean="0">
                <a:solidFill>
                  <a:srgbClr val="000090"/>
                </a:solidFill>
              </a:rPr>
              <a:t>AGS setup is stable over past one week. Polarization is around 70% at extraction with nominal intensity (1-1.5*10^11).</a:t>
            </a:r>
          </a:p>
          <a:p>
            <a:pPr>
              <a:lnSpc>
                <a:spcPct val="90000"/>
              </a:lnSpc>
              <a:buClr>
                <a:srgbClr val="FF0000"/>
              </a:buClr>
              <a:buSzPct val="85000"/>
              <a:buFont typeface="Arial"/>
              <a:buChar char="•"/>
            </a:pPr>
            <a:r>
              <a:rPr lang="en-US" sz="2000" dirty="0" smtClean="0">
                <a:solidFill>
                  <a:srgbClr val="000090"/>
                </a:solidFill>
              </a:rPr>
              <a:t>With same Booster input(4.1*10^11), the AGS extraction intensity can reach  2.8*10^11. This is after tuning out beam loss at 98ms in the Booster. AGS IPM reports 17.5 (H) and 19(V) pi (flattop, </a:t>
            </a:r>
            <a:r>
              <a:rPr lang="en-US" sz="2000" dirty="0" err="1" smtClean="0">
                <a:solidFill>
                  <a:srgbClr val="000090"/>
                </a:solidFill>
              </a:rPr>
              <a:t>rf</a:t>
            </a:r>
            <a:r>
              <a:rPr lang="en-US" sz="2000" dirty="0" smtClean="0">
                <a:solidFill>
                  <a:srgbClr val="000090"/>
                </a:solidFill>
              </a:rPr>
              <a:t> off).</a:t>
            </a:r>
          </a:p>
          <a:p>
            <a:pPr>
              <a:lnSpc>
                <a:spcPct val="90000"/>
              </a:lnSpc>
              <a:buClr>
                <a:srgbClr val="FF0000"/>
              </a:buClr>
              <a:buSzPct val="85000"/>
              <a:buFont typeface="Arial"/>
              <a:buChar char="•"/>
            </a:pPr>
            <a:r>
              <a:rPr lang="en-US" sz="2000" dirty="0" smtClean="0">
                <a:solidFill>
                  <a:srgbClr val="000090"/>
                </a:solidFill>
              </a:rPr>
              <a:t>The emittance is smaller at AGS extraction as measured by IPM. The </a:t>
            </a:r>
            <a:r>
              <a:rPr lang="en-US" sz="2000" dirty="0" err="1" smtClean="0">
                <a:solidFill>
                  <a:srgbClr val="000090"/>
                </a:solidFill>
              </a:rPr>
              <a:t>BtA</a:t>
            </a:r>
            <a:r>
              <a:rPr lang="en-US" sz="2000" dirty="0" smtClean="0">
                <a:solidFill>
                  <a:srgbClr val="000090"/>
                </a:solidFill>
              </a:rPr>
              <a:t> emittance does not show much difference from last year (comparing the case without Booster scraping).</a:t>
            </a:r>
          </a:p>
          <a:p>
            <a:pPr>
              <a:lnSpc>
                <a:spcPct val="90000"/>
              </a:lnSpc>
              <a:buClr>
                <a:srgbClr val="FF0000"/>
              </a:buClr>
              <a:buSzPct val="85000"/>
              <a:buFont typeface="Arial"/>
              <a:buChar char="•"/>
            </a:pPr>
            <a:r>
              <a:rPr lang="en-US" sz="2000" dirty="0" smtClean="0">
                <a:solidFill>
                  <a:srgbClr val="000090"/>
                </a:solidFill>
              </a:rPr>
              <a:t>More intensity from source this year allows heavier booster scraping.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smtClean="0"/>
              <a:t>dB/</a:t>
            </a:r>
            <a:r>
              <a:rPr lang="en-US" sz="2400" dirty="0" err="1" smtClean="0"/>
              <a:t>dt</a:t>
            </a:r>
            <a:r>
              <a:rPr lang="en-US" sz="2400" dirty="0" smtClean="0"/>
              <a:t>  pickup coils that have been locate in the fringe fields of both jump quads</a:t>
            </a:r>
            <a:endParaRPr lang="en-US" sz="2400" dirty="0"/>
          </a:p>
        </p:txBody>
      </p:sp>
      <p:pic>
        <p:nvPicPr>
          <p:cNvPr id="1027" name="Picture 3"/>
          <p:cNvPicPr>
            <a:picLocks noChangeAspect="1" noChangeArrowheads="1"/>
          </p:cNvPicPr>
          <p:nvPr/>
        </p:nvPicPr>
        <p:blipFill>
          <a:blip r:embed="rId2" cstate="print"/>
          <a:srcRect/>
          <a:stretch>
            <a:fillRect/>
          </a:stretch>
        </p:blipFill>
        <p:spPr bwMode="auto">
          <a:xfrm>
            <a:off x="223884" y="1371600"/>
            <a:ext cx="8691979" cy="5181601"/>
          </a:xfrm>
          <a:prstGeom prst="rect">
            <a:avLst/>
          </a:prstGeom>
          <a:noFill/>
          <a:ln w="9525">
            <a:noFill/>
            <a:miter lim="800000"/>
            <a:headEnd/>
            <a:tailEnd/>
          </a:ln>
        </p:spPr>
      </p:pic>
      <p:sp>
        <p:nvSpPr>
          <p:cNvPr id="4" name="TextBox 3"/>
          <p:cNvSpPr txBox="1"/>
          <p:nvPr/>
        </p:nvSpPr>
        <p:spPr>
          <a:xfrm>
            <a:off x="6172200" y="838200"/>
            <a:ext cx="2437837" cy="461665"/>
          </a:xfrm>
          <a:prstGeom prst="rect">
            <a:avLst/>
          </a:prstGeom>
          <a:noFill/>
        </p:spPr>
        <p:txBody>
          <a:bodyPr wrap="none" rtlCol="0">
            <a:spAutoFit/>
          </a:bodyPr>
          <a:lstStyle/>
          <a:p>
            <a:r>
              <a:rPr lang="en-US" dirty="0" smtClean="0"/>
              <a:t>(Peter </a:t>
            </a:r>
            <a:r>
              <a:rPr lang="en-US" dirty="0" err="1" smtClean="0"/>
              <a:t>Thieberger</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381000" y="524148"/>
            <a:ext cx="7696200" cy="3380857"/>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04800" y="3689193"/>
            <a:ext cx="7772400" cy="3168807"/>
          </a:xfrm>
          <a:prstGeom prst="rect">
            <a:avLst/>
          </a:prstGeom>
          <a:noFill/>
          <a:ln w="9525">
            <a:noFill/>
            <a:miter lim="800000"/>
            <a:headEnd/>
            <a:tailEnd/>
          </a:ln>
        </p:spPr>
      </p:pic>
      <p:sp>
        <p:nvSpPr>
          <p:cNvPr id="6" name="TextBox 5"/>
          <p:cNvSpPr txBox="1"/>
          <p:nvPr/>
        </p:nvSpPr>
        <p:spPr>
          <a:xfrm>
            <a:off x="762000" y="5562600"/>
            <a:ext cx="1752600" cy="523220"/>
          </a:xfrm>
          <a:prstGeom prst="rect">
            <a:avLst/>
          </a:prstGeom>
          <a:solidFill>
            <a:schemeClr val="bg1"/>
          </a:solidFill>
        </p:spPr>
        <p:txBody>
          <a:bodyPr wrap="square" rtlCol="0">
            <a:spAutoFit/>
          </a:bodyPr>
          <a:lstStyle/>
          <a:p>
            <a:r>
              <a:rPr lang="en-US" sz="2800" b="1" dirty="0" smtClean="0">
                <a:latin typeface="Symbol" pitchFamily="18" charset="2"/>
              </a:rPr>
              <a:t>D</a:t>
            </a:r>
            <a:r>
              <a:rPr lang="en-US" sz="2800" b="1" dirty="0" smtClean="0"/>
              <a:t>t ~ 18 </a:t>
            </a:r>
            <a:r>
              <a:rPr lang="en-US" sz="2800" b="1" dirty="0" smtClean="0">
                <a:latin typeface="Symbol" pitchFamily="18" charset="2"/>
              </a:rPr>
              <a:t>m</a:t>
            </a:r>
            <a:r>
              <a:rPr lang="en-US" sz="2800" b="1" dirty="0" smtClean="0"/>
              <a:t>s</a:t>
            </a:r>
            <a:endParaRPr lang="en-US" sz="2800" b="1" dirty="0"/>
          </a:p>
        </p:txBody>
      </p:sp>
      <p:sp>
        <p:nvSpPr>
          <p:cNvPr id="7" name="TextBox 6"/>
          <p:cNvSpPr txBox="1"/>
          <p:nvPr/>
        </p:nvSpPr>
        <p:spPr>
          <a:xfrm>
            <a:off x="533400" y="0"/>
            <a:ext cx="8229600" cy="400110"/>
          </a:xfrm>
          <a:prstGeom prst="rect">
            <a:avLst/>
          </a:prstGeom>
          <a:noFill/>
        </p:spPr>
        <p:txBody>
          <a:bodyPr wrap="square" rtlCol="0">
            <a:spAutoFit/>
          </a:bodyPr>
          <a:lstStyle/>
          <a:p>
            <a:r>
              <a:rPr lang="en-US" sz="2000" b="1" dirty="0" smtClean="0"/>
              <a:t>The trailing edges of the I5 pulses are delayed by ~18 </a:t>
            </a:r>
            <a:r>
              <a:rPr lang="en-US" sz="2000" b="1" dirty="0" smtClean="0">
                <a:latin typeface="Symbol" pitchFamily="18" charset="2"/>
              </a:rPr>
              <a:t>m</a:t>
            </a:r>
            <a:r>
              <a:rPr lang="en-US" sz="2000" b="1" dirty="0" smtClean="0"/>
              <a:t>s with respect to J5</a:t>
            </a:r>
            <a:endParaRPr 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 y="0"/>
            <a:ext cx="9144000" cy="6770850"/>
          </a:xfrm>
          <a:prstGeom prst="rect">
            <a:avLst/>
          </a:prstGeom>
          <a:noFill/>
          <a:ln w="9525">
            <a:noFill/>
            <a:miter lim="800000"/>
            <a:headEnd/>
            <a:tailEnd/>
          </a:ln>
        </p:spPr>
      </p:pic>
      <p:sp>
        <p:nvSpPr>
          <p:cNvPr id="3" name="TextBox 2"/>
          <p:cNvSpPr txBox="1"/>
          <p:nvPr/>
        </p:nvSpPr>
        <p:spPr>
          <a:xfrm>
            <a:off x="1600200" y="1066800"/>
            <a:ext cx="6629400" cy="369332"/>
          </a:xfrm>
          <a:prstGeom prst="rect">
            <a:avLst/>
          </a:prstGeom>
          <a:noFill/>
        </p:spPr>
        <p:txBody>
          <a:bodyPr wrap="square" rtlCol="0">
            <a:spAutoFit/>
          </a:bodyPr>
          <a:lstStyle/>
          <a:p>
            <a:r>
              <a:rPr lang="en-US" b="1" dirty="0" smtClean="0">
                <a:solidFill>
                  <a:srgbClr val="FF0000"/>
                </a:solidFill>
              </a:rPr>
              <a:t>Note: the ~30 </a:t>
            </a:r>
            <a:r>
              <a:rPr lang="en-US" b="1" dirty="0" smtClean="0">
                <a:solidFill>
                  <a:srgbClr val="FF0000"/>
                </a:solidFill>
                <a:latin typeface="Symbol" pitchFamily="18" charset="2"/>
              </a:rPr>
              <a:t>m</a:t>
            </a:r>
            <a:r>
              <a:rPr lang="en-US" b="1" dirty="0" smtClean="0">
                <a:solidFill>
                  <a:srgbClr val="FF0000"/>
                </a:solidFill>
              </a:rPr>
              <a:t>s are due to pulse mid-point vs. edge timing</a:t>
            </a:r>
            <a:endParaRPr lang="en-US" b="1" dirty="0">
              <a:solidFill>
                <a:srgbClr val="FF0000"/>
              </a:solidFill>
            </a:endParaRPr>
          </a:p>
        </p:txBody>
      </p:sp>
      <p:sp>
        <p:nvSpPr>
          <p:cNvPr id="4" name="TextBox 3"/>
          <p:cNvSpPr txBox="1"/>
          <p:nvPr/>
        </p:nvSpPr>
        <p:spPr>
          <a:xfrm>
            <a:off x="5486400" y="6172200"/>
            <a:ext cx="2552351" cy="461665"/>
          </a:xfrm>
          <a:prstGeom prst="rect">
            <a:avLst/>
          </a:prstGeom>
          <a:noFill/>
        </p:spPr>
        <p:txBody>
          <a:bodyPr wrap="none" rtlCol="0">
            <a:spAutoFit/>
          </a:bodyPr>
          <a:lstStyle/>
          <a:p>
            <a:r>
              <a:rPr lang="en-US" dirty="0" smtClean="0"/>
              <a:t>(Leif, John Morris)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6</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Vertical Beta Function at Vertical IPM</a:t>
            </a:r>
            <a:endParaRPr lang="en-US" sz="3200" b="1" dirty="0">
              <a:solidFill>
                <a:srgbClr val="FF0000"/>
              </a:solidFill>
            </a:endParaRPr>
          </a:p>
        </p:txBody>
      </p:sp>
      <p:sp>
        <p:nvSpPr>
          <p:cNvPr id="8" name="TextBox 7"/>
          <p:cNvSpPr txBox="1"/>
          <p:nvPr/>
        </p:nvSpPr>
        <p:spPr>
          <a:xfrm>
            <a:off x="457201" y="838200"/>
            <a:ext cx="8077200" cy="461665"/>
          </a:xfrm>
          <a:prstGeom prst="rect">
            <a:avLst/>
          </a:prstGeom>
          <a:noFill/>
        </p:spPr>
        <p:txBody>
          <a:bodyPr wrap="square" rtlCol="0">
            <a:spAutoFit/>
          </a:bodyPr>
          <a:lstStyle/>
          <a:p>
            <a:r>
              <a:rPr lang="en-US" dirty="0" smtClean="0"/>
              <a:t>Near injection, </a:t>
            </a:r>
            <a:r>
              <a:rPr lang="en-US" dirty="0" err="1" smtClean="0"/>
              <a:t>beta_y</a:t>
            </a:r>
            <a:r>
              <a:rPr lang="en-US" dirty="0" smtClean="0"/>
              <a:t> is about half of the nominal value of 22m.</a:t>
            </a:r>
            <a:endParaRPr lang="en-US" dirty="0"/>
          </a:p>
        </p:txBody>
      </p:sp>
      <p:graphicFrame>
        <p:nvGraphicFramePr>
          <p:cNvPr id="24578" name="Object 2"/>
          <p:cNvGraphicFramePr>
            <a:graphicFrameLocks noChangeAspect="1"/>
          </p:cNvGraphicFramePr>
          <p:nvPr/>
        </p:nvGraphicFramePr>
        <p:xfrm>
          <a:off x="685799" y="1447800"/>
          <a:ext cx="7831887" cy="4876800"/>
        </p:xfrm>
        <a:graphic>
          <a:graphicData uri="http://schemas.openxmlformats.org/presentationml/2006/ole">
            <p:oleObj spid="_x0000_s24578" name="Document" r:id="rId3" imgW="5486400" imgH="3416300" progId="Word.Document.12">
              <p:link updateAutomatic="1"/>
            </p:oleObj>
          </a:graphicData>
        </a:graphic>
      </p:graphicFrame>
      <p:sp useBgFill="1">
        <p:nvSpPr>
          <p:cNvPr id="12" name="TextBox 11"/>
          <p:cNvSpPr txBox="1"/>
          <p:nvPr/>
        </p:nvSpPr>
        <p:spPr>
          <a:xfrm>
            <a:off x="1676400" y="2514600"/>
            <a:ext cx="4443769" cy="400110"/>
          </a:xfrm>
          <a:prstGeom prst="rect">
            <a:avLst/>
          </a:prstGeom>
        </p:spPr>
        <p:txBody>
          <a:bodyPr wrap="none" rtlCol="0">
            <a:spAutoFit/>
          </a:bodyPr>
          <a:lstStyle/>
          <a:p>
            <a:r>
              <a:rPr lang="en-US" sz="2000" dirty="0" smtClean="0"/>
              <a:t>The  high values are contaminated by JQ.</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7</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err="1" smtClean="0">
                <a:solidFill>
                  <a:srgbClr val="FF0000"/>
                </a:solidFill>
              </a:rPr>
              <a:t>Emittances</a:t>
            </a:r>
            <a:r>
              <a:rPr lang="en-US" sz="3200" b="1" dirty="0" smtClean="0">
                <a:solidFill>
                  <a:srgbClr val="FF0000"/>
                </a:solidFill>
              </a:rPr>
              <a:t> on the Ramp of Run11 and Run12</a:t>
            </a:r>
            <a:endParaRPr lang="en-US" sz="3200" b="1" dirty="0">
              <a:solidFill>
                <a:srgbClr val="FF0000"/>
              </a:solidFill>
            </a:endParaRPr>
          </a:p>
        </p:txBody>
      </p:sp>
      <p:sp>
        <p:nvSpPr>
          <p:cNvPr id="8" name="TextBox 7"/>
          <p:cNvSpPr txBox="1"/>
          <p:nvPr/>
        </p:nvSpPr>
        <p:spPr>
          <a:xfrm>
            <a:off x="2895600" y="838200"/>
            <a:ext cx="3396182" cy="461665"/>
          </a:xfrm>
          <a:prstGeom prst="rect">
            <a:avLst/>
          </a:prstGeom>
          <a:noFill/>
        </p:spPr>
        <p:txBody>
          <a:bodyPr wrap="none" rtlCol="0">
            <a:spAutoFit/>
          </a:bodyPr>
          <a:lstStyle/>
          <a:p>
            <a:r>
              <a:rPr lang="en-US" dirty="0" smtClean="0"/>
              <a:t>Left: Run12; right: Run11</a:t>
            </a:r>
            <a:endParaRPr lang="en-US" dirty="0"/>
          </a:p>
        </p:txBody>
      </p:sp>
      <p:pic>
        <p:nvPicPr>
          <p:cNvPr id="10" name="Content Placeholder 9" descr="emit_run11-12.gif"/>
          <p:cNvPicPr>
            <a:picLocks noGrp="1" noChangeAspect="1"/>
          </p:cNvPicPr>
          <p:nvPr>
            <p:ph idx="1"/>
          </p:nvPr>
        </p:nvPicPr>
        <p:blipFill>
          <a:blip r:embed="rId2"/>
          <a:srcRect t="-2941" b="-2941"/>
          <a:stretch>
            <a:fillRect/>
          </a:stretch>
        </p:blipFill>
        <p:spPr>
          <a:xfrm>
            <a:off x="228600" y="1600200"/>
            <a:ext cx="8779933" cy="4648200"/>
          </a:xfrm>
        </p:spPr>
      </p:pic>
      <p:sp>
        <p:nvSpPr>
          <p:cNvPr id="7" name="TextBox 6"/>
          <p:cNvSpPr txBox="1"/>
          <p:nvPr/>
        </p:nvSpPr>
        <p:spPr>
          <a:xfrm>
            <a:off x="762000" y="2286000"/>
            <a:ext cx="1500832" cy="461665"/>
          </a:xfrm>
          <a:prstGeom prst="rect">
            <a:avLst/>
          </a:prstGeom>
          <a:noFill/>
        </p:spPr>
        <p:txBody>
          <a:bodyPr wrap="none" rtlCol="0">
            <a:spAutoFit/>
          </a:bodyPr>
          <a:lstStyle/>
          <a:p>
            <a:r>
              <a:rPr lang="en-US" dirty="0" smtClean="0"/>
              <a:t>Horizontal </a:t>
            </a:r>
            <a:endParaRPr lang="en-US" dirty="0"/>
          </a:p>
        </p:txBody>
      </p:sp>
      <p:sp>
        <p:nvSpPr>
          <p:cNvPr id="9" name="TextBox 8"/>
          <p:cNvSpPr txBox="1"/>
          <p:nvPr/>
        </p:nvSpPr>
        <p:spPr>
          <a:xfrm>
            <a:off x="5257800" y="2286000"/>
            <a:ext cx="1500832" cy="461665"/>
          </a:xfrm>
          <a:prstGeom prst="rect">
            <a:avLst/>
          </a:prstGeom>
          <a:noFill/>
        </p:spPr>
        <p:txBody>
          <a:bodyPr wrap="none" rtlCol="0">
            <a:spAutoFit/>
          </a:bodyPr>
          <a:lstStyle/>
          <a:p>
            <a:r>
              <a:rPr lang="en-US" dirty="0" smtClean="0"/>
              <a:t>Horizontal </a:t>
            </a:r>
            <a:endParaRPr lang="en-US" dirty="0"/>
          </a:p>
        </p:txBody>
      </p:sp>
      <p:sp>
        <p:nvSpPr>
          <p:cNvPr id="11" name="TextBox 10"/>
          <p:cNvSpPr txBox="1"/>
          <p:nvPr/>
        </p:nvSpPr>
        <p:spPr>
          <a:xfrm>
            <a:off x="1600200" y="4648200"/>
            <a:ext cx="1141659" cy="461665"/>
          </a:xfrm>
          <a:prstGeom prst="rect">
            <a:avLst/>
          </a:prstGeom>
          <a:noFill/>
        </p:spPr>
        <p:txBody>
          <a:bodyPr wrap="none" rtlCol="0">
            <a:spAutoFit/>
          </a:bodyPr>
          <a:lstStyle/>
          <a:p>
            <a:r>
              <a:rPr lang="en-US" dirty="0" smtClean="0"/>
              <a:t>Vertical </a:t>
            </a:r>
            <a:endParaRPr lang="en-US" dirty="0"/>
          </a:p>
        </p:txBody>
      </p:sp>
      <p:sp>
        <p:nvSpPr>
          <p:cNvPr id="12" name="TextBox 11"/>
          <p:cNvSpPr txBox="1"/>
          <p:nvPr/>
        </p:nvSpPr>
        <p:spPr>
          <a:xfrm>
            <a:off x="5638800" y="4495800"/>
            <a:ext cx="1141659" cy="461665"/>
          </a:xfrm>
          <a:prstGeom prst="rect">
            <a:avLst/>
          </a:prstGeom>
          <a:noFill/>
        </p:spPr>
        <p:txBody>
          <a:bodyPr wrap="none" rtlCol="0">
            <a:spAutoFit/>
          </a:bodyPr>
          <a:lstStyle/>
          <a:p>
            <a:r>
              <a:rPr lang="en-US" dirty="0" smtClean="0"/>
              <a:t>Vertical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228600" y="1219200"/>
            <a:ext cx="8915400" cy="1938992"/>
          </a:xfrm>
          <a:prstGeom prst="rect">
            <a:avLst/>
          </a:prstGeom>
          <a:solidFill>
            <a:schemeClr val="bg1"/>
          </a:solidFill>
          <a:ln w="9525">
            <a:noFill/>
            <a:miter lim="800000"/>
            <a:headEnd/>
            <a:tailEnd/>
          </a:ln>
          <a:effectLst/>
        </p:spPr>
        <p:txBody>
          <a:bodyPr wrap="square">
            <a:prstTxWarp prst="textNoShape">
              <a:avLst/>
            </a:prstTxWarp>
            <a:spAutoFit/>
          </a:bodyPr>
          <a:lstStyle/>
          <a:p>
            <a:r>
              <a:rPr lang="en-US" altLang="ja-JP" sz="2400" dirty="0">
                <a:latin typeface="Times New Roman" pitchFamily="-65" charset="0"/>
                <a:ea typeface="Courier New" pitchFamily="-65" charset="0"/>
                <a:cs typeface="Courier New" pitchFamily="-65" charset="0"/>
              </a:rPr>
              <a:t>Date Time     </a:t>
            </a:r>
            <a:r>
              <a:rPr lang="en-US" altLang="ja-JP" sz="2400" dirty="0" smtClean="0">
                <a:latin typeface="Times New Roman" pitchFamily="-65" charset="0"/>
                <a:ea typeface="Courier New" pitchFamily="-65" charset="0"/>
                <a:cs typeface="Courier New" pitchFamily="-65" charset="0"/>
              </a:rPr>
              <a:t> Asymmetry   Error     </a:t>
            </a:r>
            <a:r>
              <a:rPr lang="en-US" altLang="ja-JP" sz="2400" dirty="0">
                <a:latin typeface="Times New Roman" pitchFamily="-65" charset="0"/>
                <a:ea typeface="Courier New" pitchFamily="-65" charset="0"/>
                <a:cs typeface="Courier New" pitchFamily="-65" charset="0"/>
              </a:rPr>
              <a:t>Pol(200MeV</a:t>
            </a:r>
            <a:r>
              <a:rPr lang="en-US" altLang="ja-JP" sz="2400" dirty="0" smtClean="0">
                <a:latin typeface="Times New Roman" pitchFamily="-65" charset="0"/>
                <a:ea typeface="Courier New" pitchFamily="-65" charset="0"/>
                <a:cs typeface="Courier New" pitchFamily="-65" charset="0"/>
              </a:rPr>
              <a:t>)  Normalized </a:t>
            </a:r>
            <a:r>
              <a:rPr lang="en-US" altLang="ja-JP" sz="2400" dirty="0" err="1" smtClean="0">
                <a:latin typeface="Times New Roman" pitchFamily="-65" charset="0"/>
                <a:ea typeface="Courier New" pitchFamily="-65" charset="0"/>
                <a:cs typeface="Courier New" pitchFamily="-65" charset="0"/>
              </a:rPr>
              <a:t>Asym</a:t>
            </a:r>
            <a:r>
              <a:rPr lang="en-US" altLang="ja-JP" sz="2400" dirty="0" smtClean="0">
                <a:latin typeface="Times New Roman" pitchFamily="-65" charset="0"/>
                <a:ea typeface="Courier New" pitchFamily="-65" charset="0"/>
                <a:cs typeface="Courier New" pitchFamily="-65" charset="0"/>
              </a:rPr>
              <a:t>.</a:t>
            </a:r>
            <a:endParaRPr lang="en-US" altLang="ja-JP" sz="2400" dirty="0" smtClean="0">
              <a:solidFill>
                <a:srgbClr val="FF0000"/>
              </a:solidFill>
              <a:latin typeface="Times New Roman" pitchFamily="-65" charset="0"/>
              <a:ea typeface="Times New Roman" pitchFamily="-65" charset="0"/>
              <a:cs typeface="Times New Roman" pitchFamily="-65" charset="0"/>
            </a:endParaRPr>
          </a:p>
          <a:p>
            <a:pPr eaLnBrk="0" hangingPunct="0"/>
            <a:r>
              <a:rPr lang="en-US" altLang="ja-JP" sz="2400" dirty="0" smtClean="0">
                <a:latin typeface="Times New Roman" pitchFamily="-65" charset="0"/>
                <a:ea typeface="Courier New" pitchFamily="-65" charset="0"/>
                <a:cs typeface="Courier New" pitchFamily="-65" charset="0"/>
              </a:rPr>
              <a:t> </a:t>
            </a:r>
            <a:endParaRPr lang="en-US" altLang="ja-JP" sz="2400" dirty="0" smtClean="0">
              <a:solidFill>
                <a:srgbClr val="FF0000"/>
              </a:solidFill>
              <a:latin typeface="Times New Roman" pitchFamily="-65" charset="0"/>
              <a:ea typeface="Times New Roman" pitchFamily="-65" charset="0"/>
              <a:cs typeface="Times New Roman" pitchFamily="-65" charset="0"/>
            </a:endParaRPr>
          </a:p>
          <a:p>
            <a:pPr eaLnBrk="0" hangingPunct="0"/>
            <a:r>
              <a:rPr lang="en-US" altLang="ja-JP" dirty="0" smtClean="0">
                <a:solidFill>
                  <a:srgbClr val="000090"/>
                </a:solidFill>
                <a:latin typeface="Times New Roman" pitchFamily="-65" charset="0"/>
                <a:ea typeface="Courier New" pitchFamily="-65" charset="0"/>
                <a:cs typeface="Courier New" pitchFamily="-65" charset="0"/>
              </a:rPr>
              <a:t>2</a:t>
            </a:r>
            <a:r>
              <a:rPr lang="en-US" altLang="ja-JP" sz="2400" dirty="0" smtClean="0">
                <a:solidFill>
                  <a:srgbClr val="000090"/>
                </a:solidFill>
                <a:latin typeface="Times New Roman" pitchFamily="-65" charset="0"/>
                <a:ea typeface="Courier New" pitchFamily="-65" charset="0"/>
                <a:cs typeface="Courier New" pitchFamily="-65" charset="0"/>
              </a:rPr>
              <a:t>/15/2008               61.4       0.20        76.0			64.63</a:t>
            </a:r>
            <a:endParaRPr lang="en-US" altLang="ja-JP" sz="2400" dirty="0" smtClean="0">
              <a:solidFill>
                <a:srgbClr val="000090"/>
              </a:solidFill>
              <a:latin typeface="Times New Roman" pitchFamily="-65" charset="0"/>
              <a:ea typeface="Times New Roman" pitchFamily="-65" charset="0"/>
              <a:cs typeface="Times New Roman" pitchFamily="-65" charset="0"/>
            </a:endParaRPr>
          </a:p>
          <a:p>
            <a:pPr eaLnBrk="0" hangingPunct="0"/>
            <a:r>
              <a:rPr lang="en-US" altLang="ja-JP" dirty="0">
                <a:solidFill>
                  <a:srgbClr val="000090"/>
                </a:solidFill>
                <a:latin typeface="Times New Roman" pitchFamily="-65" charset="0"/>
                <a:ea typeface="Courier New" pitchFamily="-65" charset="0"/>
                <a:cs typeface="Courier New" pitchFamily="-65" charset="0"/>
              </a:rPr>
              <a:t>2</a:t>
            </a:r>
            <a:r>
              <a:rPr lang="en-US" altLang="ja-JP" sz="2400" dirty="0" smtClean="0">
                <a:solidFill>
                  <a:srgbClr val="000090"/>
                </a:solidFill>
                <a:latin typeface="Times New Roman" pitchFamily="-65" charset="0"/>
                <a:ea typeface="Courier New" pitchFamily="-65" charset="0"/>
                <a:cs typeface="Courier New" pitchFamily="-65" charset="0"/>
              </a:rPr>
              <a:t>/5/2011  	       63.8       1.10        79.1			64.52</a:t>
            </a:r>
            <a:endParaRPr lang="en-US" altLang="ja-JP" sz="2400" dirty="0" smtClean="0">
              <a:solidFill>
                <a:srgbClr val="000090"/>
              </a:solidFill>
              <a:latin typeface="Times New Roman" pitchFamily="-65" charset="0"/>
              <a:ea typeface="Times New Roman" pitchFamily="-65" charset="0"/>
              <a:cs typeface="Times New Roman" pitchFamily="-65" charset="0"/>
            </a:endParaRPr>
          </a:p>
          <a:p>
            <a:pPr eaLnBrk="0" hangingPunct="0"/>
            <a:r>
              <a:rPr lang="en-US" altLang="ja-JP" dirty="0" smtClean="0">
                <a:solidFill>
                  <a:srgbClr val="000090"/>
                </a:solidFill>
                <a:latin typeface="Times New Roman" pitchFamily="-65" charset="0"/>
                <a:ea typeface="Courier New" pitchFamily="-65" charset="0"/>
                <a:cs typeface="Courier New" pitchFamily="-65" charset="0"/>
              </a:rPr>
              <a:t>1</a:t>
            </a:r>
            <a:r>
              <a:rPr lang="en-US" altLang="ja-JP" sz="2400" dirty="0" smtClean="0">
                <a:solidFill>
                  <a:srgbClr val="000090"/>
                </a:solidFill>
                <a:latin typeface="Times New Roman" pitchFamily="-65" charset="0"/>
                <a:ea typeface="Courier New" pitchFamily="-65" charset="0"/>
                <a:cs typeface="Courier New" pitchFamily="-65" charset="0"/>
              </a:rPr>
              <a:t>/23-27/2012          68.0       0.46      </a:t>
            </a:r>
            <a:r>
              <a:rPr lang="en-US" altLang="ja-JP" dirty="0" smtClean="0">
                <a:solidFill>
                  <a:srgbClr val="000090"/>
                </a:solidFill>
                <a:latin typeface="Times New Roman" pitchFamily="-65" charset="0"/>
                <a:ea typeface="Courier New" pitchFamily="-65" charset="0"/>
                <a:cs typeface="Courier New" pitchFamily="-65" charset="0"/>
              </a:rPr>
              <a:t>  79.6			68.34</a:t>
            </a:r>
            <a:endParaRPr lang="en-US" altLang="ja-JP" sz="2400" dirty="0">
              <a:solidFill>
                <a:srgbClr val="000090"/>
              </a:solidFill>
              <a:latin typeface="Times New Roman" pitchFamily="-65" charset="0"/>
              <a:ea typeface="Times New Roman" pitchFamily="-65" charset="0"/>
              <a:cs typeface="Times New Roman" pitchFamily="-65" charset="0"/>
            </a:endParaRPr>
          </a:p>
        </p:txBody>
      </p:sp>
      <p:sp>
        <p:nvSpPr>
          <p:cNvPr id="19458" name="Rectangle 2"/>
          <p:cNvSpPr>
            <a:spLocks noGrp="1" noChangeArrowheads="1"/>
          </p:cNvSpPr>
          <p:nvPr>
            <p:ph type="title"/>
          </p:nvPr>
        </p:nvSpPr>
        <p:spPr>
          <a:xfrm>
            <a:off x="228600" y="0"/>
            <a:ext cx="7772400" cy="990600"/>
          </a:xfrm>
        </p:spPr>
        <p:txBody>
          <a:bodyPr/>
          <a:lstStyle/>
          <a:p>
            <a:pPr algn="l"/>
            <a:r>
              <a:rPr lang="en-US" sz="3200" b="1" dirty="0" smtClean="0">
                <a:solidFill>
                  <a:srgbClr val="FF0000"/>
                </a:solidFill>
                <a:latin typeface="Times New Roman" pitchFamily="-65" charset="0"/>
              </a:rPr>
              <a:t>AGS Injection </a:t>
            </a:r>
            <a:r>
              <a:rPr lang="en-US" sz="3200" b="1" dirty="0">
                <a:solidFill>
                  <a:srgbClr val="FF0000"/>
                </a:solidFill>
                <a:latin typeface="Times New Roman" pitchFamily="-65" charset="0"/>
              </a:rPr>
              <a:t>Polarization Measurements</a:t>
            </a:r>
          </a:p>
        </p:txBody>
      </p:sp>
      <p:sp>
        <p:nvSpPr>
          <p:cNvPr id="19461" name="Text Box 5"/>
          <p:cNvSpPr txBox="1">
            <a:spLocks noChangeArrowheads="1"/>
          </p:cNvSpPr>
          <p:nvPr/>
        </p:nvSpPr>
        <p:spPr bwMode="auto">
          <a:xfrm>
            <a:off x="228600" y="3505200"/>
            <a:ext cx="8458200" cy="2677656"/>
          </a:xfrm>
          <a:prstGeom prst="rect">
            <a:avLst/>
          </a:prstGeom>
          <a:noFill/>
          <a:ln w="9525">
            <a:noFill/>
            <a:miter lim="800000"/>
            <a:headEnd/>
            <a:tailEnd/>
          </a:ln>
          <a:effectLst/>
        </p:spPr>
        <p:txBody>
          <a:bodyPr wrap="square">
            <a:prstTxWarp prst="textNoShape">
              <a:avLst/>
            </a:prstTxWarp>
            <a:spAutoFit/>
          </a:bodyPr>
          <a:lstStyle/>
          <a:p>
            <a:r>
              <a:rPr lang="en-US" sz="2400" dirty="0" smtClean="0">
                <a:solidFill>
                  <a:srgbClr val="FF0000"/>
                </a:solidFill>
                <a:latin typeface="Times New Roman" pitchFamily="-65" charset="0"/>
              </a:rPr>
              <a:t>Injection polarization is higher this year by a few percent. The </a:t>
            </a:r>
            <a:r>
              <a:rPr lang="en-US" dirty="0" smtClean="0">
                <a:solidFill>
                  <a:srgbClr val="FF0000"/>
                </a:solidFill>
                <a:latin typeface="Times New Roman" pitchFamily="-65" charset="0"/>
              </a:rPr>
              <a:t> gain vs. last year could be due to different Booster harmonic correction.</a:t>
            </a:r>
          </a:p>
          <a:p>
            <a:r>
              <a:rPr lang="en-US" sz="2400" dirty="0" smtClean="0">
                <a:solidFill>
                  <a:schemeClr val="tx2"/>
                </a:solidFill>
                <a:latin typeface="Times New Roman" pitchFamily="-65" charset="0"/>
              </a:rPr>
              <a:t>200MeV polarimeter had background issue before run9, but I ignored them here and assume the values are correct</a:t>
            </a:r>
            <a:r>
              <a:rPr lang="en-US" sz="2400" dirty="0" smtClean="0">
                <a:solidFill>
                  <a:schemeClr val="tx2"/>
                </a:solidFill>
                <a:latin typeface="Times New Roman" pitchFamily="-65" charset="0"/>
              </a:rPr>
              <a:t>. </a:t>
            </a:r>
          </a:p>
          <a:p>
            <a:r>
              <a:rPr lang="en-US" dirty="0" smtClean="0">
                <a:solidFill>
                  <a:srgbClr val="000090"/>
                </a:solidFill>
              </a:rPr>
              <a:t>Many </a:t>
            </a:r>
            <a:r>
              <a:rPr lang="en-US" dirty="0" smtClean="0">
                <a:solidFill>
                  <a:srgbClr val="000090"/>
                </a:solidFill>
              </a:rPr>
              <a:t>thanks to Dave Underwood, Hal </a:t>
            </a:r>
            <a:r>
              <a:rPr lang="en-US" dirty="0" err="1" smtClean="0">
                <a:solidFill>
                  <a:srgbClr val="000090"/>
                </a:solidFill>
              </a:rPr>
              <a:t>Spinka</a:t>
            </a:r>
            <a:r>
              <a:rPr lang="en-US" dirty="0" smtClean="0">
                <a:solidFill>
                  <a:srgbClr val="000090"/>
                </a:solidFill>
              </a:rPr>
              <a:t> and Steve </a:t>
            </a:r>
            <a:r>
              <a:rPr lang="en-US" dirty="0" err="1" smtClean="0">
                <a:solidFill>
                  <a:srgbClr val="000090"/>
                </a:solidFill>
              </a:rPr>
              <a:t>Gliske</a:t>
            </a:r>
            <a:r>
              <a:rPr lang="en-US" dirty="0" smtClean="0">
                <a:solidFill>
                  <a:srgbClr val="000090"/>
                </a:solidFill>
              </a:rPr>
              <a:t> who worked on e880 polarimeter after their STAR shifts. </a:t>
            </a:r>
          </a:p>
          <a:p>
            <a:endParaRPr lang="en-US" sz="2400" dirty="0">
              <a:solidFill>
                <a:schemeClr val="tx2"/>
              </a:solidFill>
              <a:latin typeface="Times New Roman" pitchFamily="-65" charset="0"/>
            </a:endParaRPr>
          </a:p>
        </p:txBody>
      </p:sp>
      <p:sp>
        <p:nvSpPr>
          <p:cNvPr id="19464" name="Text Box 8"/>
          <p:cNvSpPr txBox="1">
            <a:spLocks noChangeArrowheads="1"/>
          </p:cNvSpPr>
          <p:nvPr/>
        </p:nvSpPr>
        <p:spPr bwMode="auto">
          <a:xfrm>
            <a:off x="7086600" y="2286000"/>
            <a:ext cx="990600" cy="2843213"/>
          </a:xfrm>
          <a:prstGeom prst="rect">
            <a:avLst/>
          </a:prstGeom>
          <a:noFill/>
          <a:ln w="9525">
            <a:noFill/>
            <a:miter lim="800000"/>
            <a:headEnd/>
            <a:tailEnd/>
          </a:ln>
          <a:effectLst/>
        </p:spPr>
        <p:txBody>
          <a:bodyPr>
            <a:prstTxWarp prst="textNoShape">
              <a:avLst/>
            </a:prstTxWarp>
            <a:spAutoFit/>
          </a:bodyPr>
          <a:lstStyle/>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a:p>
            <a:pPr>
              <a:spcBef>
                <a:spcPct val="50000"/>
              </a:spcBef>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 name="Content Placeholder 9" descr="sin3v_fit.png"/>
          <p:cNvPicPr>
            <a:picLocks noGrp="1" noChangeAspect="1"/>
          </p:cNvPicPr>
          <p:nvPr>
            <p:ph idx="1"/>
          </p:nvPr>
        </p:nvPicPr>
        <p:blipFill>
          <a:blip r:embed="rId2"/>
          <a:srcRect l="-22980" r="-22980"/>
          <a:stretch>
            <a:fillRect/>
          </a:stretch>
        </p:blipFill>
        <p:spPr>
          <a:xfrm>
            <a:off x="-1066800" y="914400"/>
            <a:ext cx="10651066" cy="5638800"/>
          </a:xfrm>
        </p:spPr>
      </p:pic>
      <p:sp>
        <p:nvSpPr>
          <p:cNvPr id="35" name="Footer Placeholder 4"/>
          <p:cNvSpPr>
            <a:spLocks noGrp="1"/>
          </p:cNvSpPr>
          <p:nvPr>
            <p:ph type="ftr" sz="quarter" idx="11"/>
          </p:nvPr>
        </p:nvSpPr>
        <p:spPr/>
        <p:txBody>
          <a:bodyPr/>
          <a:lstStyle/>
          <a:p>
            <a:r>
              <a:rPr lang="ja-JP" altLang="en-US" dirty="0"/>
              <a:t>Haixin Huang</a:t>
            </a:r>
            <a:endParaRPr lang="en-US" altLang="ja-JP" dirty="0"/>
          </a:p>
        </p:txBody>
      </p:sp>
      <p:sp>
        <p:nvSpPr>
          <p:cNvPr id="36" name="Slide Number Placeholder 5"/>
          <p:cNvSpPr>
            <a:spLocks noGrp="1"/>
          </p:cNvSpPr>
          <p:nvPr>
            <p:ph type="sldNum" sz="quarter" idx="12"/>
          </p:nvPr>
        </p:nvSpPr>
        <p:spPr/>
        <p:txBody>
          <a:bodyPr/>
          <a:lstStyle/>
          <a:p>
            <a:fld id="{B8B44E2B-2CAC-4A61-A712-76563735E2D8}" type="slidenum">
              <a:rPr lang="ja-JP" altLang="en-US"/>
              <a:pPr/>
              <a:t>9</a:t>
            </a:fld>
            <a:endParaRPr lang="en-US" altLang="ja-JP"/>
          </a:p>
        </p:txBody>
      </p:sp>
      <p:sp>
        <p:nvSpPr>
          <p:cNvPr id="891906" name="Rectangle 2"/>
          <p:cNvSpPr>
            <a:spLocks noGrp="1" noChangeArrowheads="1"/>
          </p:cNvSpPr>
          <p:nvPr>
            <p:ph type="title"/>
          </p:nvPr>
        </p:nvSpPr>
        <p:spPr>
          <a:xfrm>
            <a:off x="304800" y="152400"/>
            <a:ext cx="8229600" cy="457200"/>
          </a:xfrm>
        </p:spPr>
        <p:txBody>
          <a:bodyPr/>
          <a:lstStyle/>
          <a:p>
            <a:pPr algn="l"/>
            <a:r>
              <a:rPr lang="en-US" sz="3200" b="1" dirty="0" smtClean="0">
                <a:solidFill>
                  <a:srgbClr val="FF0000"/>
                </a:solidFill>
              </a:rPr>
              <a:t>Flip Booster </a:t>
            </a:r>
            <a:r>
              <a:rPr lang="en-US" sz="3200" b="1" dirty="0" err="1" smtClean="0">
                <a:solidFill>
                  <a:srgbClr val="FF0000"/>
                </a:solidFill>
              </a:rPr>
              <a:t>Ggamma</a:t>
            </a:r>
            <a:r>
              <a:rPr lang="en-US" sz="3200" b="1" dirty="0" smtClean="0">
                <a:solidFill>
                  <a:srgbClr val="FF0000"/>
                </a:solidFill>
              </a:rPr>
              <a:t>=3?</a:t>
            </a:r>
            <a:endParaRPr lang="en-US" sz="3200" b="1" dirty="0">
              <a:solidFill>
                <a:srgbClr val="FF0000"/>
              </a:solidFill>
            </a:endParaRPr>
          </a:p>
        </p:txBody>
      </p:sp>
      <p:sp>
        <p:nvSpPr>
          <p:cNvPr id="8" name="TextBox 7"/>
          <p:cNvSpPr txBox="1"/>
          <p:nvPr/>
        </p:nvSpPr>
        <p:spPr>
          <a:xfrm>
            <a:off x="457201" y="838200"/>
            <a:ext cx="8077200" cy="830997"/>
          </a:xfrm>
          <a:prstGeom prst="rect">
            <a:avLst/>
          </a:prstGeom>
          <a:noFill/>
        </p:spPr>
        <p:txBody>
          <a:bodyPr wrap="square" rtlCol="0">
            <a:spAutoFit/>
          </a:bodyPr>
          <a:lstStyle/>
          <a:p>
            <a:r>
              <a:rPr lang="en-US" dirty="0" smtClean="0"/>
              <a:t>This will requires almost full current for sin3v, from 25A power supply.</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51291</TotalTime>
  <Words>683</Words>
  <Application>Microsoft Office PowerPoint</Application>
  <PresentationFormat>On-screen Show (4:3)</PresentationFormat>
  <Paragraphs>67</Paragraphs>
  <Slides>11</Slides>
  <Notes>0</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11</vt:i4>
      </vt:variant>
    </vt:vector>
  </HeadingPairs>
  <TitlesOfParts>
    <vt:vector size="13" baseType="lpstr">
      <vt:lpstr>Default Design</vt:lpstr>
      <vt:lpstr>!OLE_LINK1</vt:lpstr>
      <vt:lpstr>AGS PP Status </vt:lpstr>
      <vt:lpstr>Status</vt:lpstr>
      <vt:lpstr>dB/dt  pickup coils that have been locate in the fringe fields of both jump quads</vt:lpstr>
      <vt:lpstr>Slide 4</vt:lpstr>
      <vt:lpstr>Slide 5</vt:lpstr>
      <vt:lpstr>Vertical Beta Function at Vertical IPM</vt:lpstr>
      <vt:lpstr>Emittances on the Ramp of Run11 and Run12</vt:lpstr>
      <vt:lpstr>AGS Injection Polarization Measurements</vt:lpstr>
      <vt:lpstr>Flip Booster Ggamma=3?</vt:lpstr>
      <vt:lpstr>Intensity Scans of Run11 and Run12</vt:lpstr>
      <vt:lpstr>Remaining Job List</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Transverse Emittance in Booster and AGS</dc:title>
  <dc:creator>zeno</dc:creator>
  <cp:lastModifiedBy>Haixin Huang</cp:lastModifiedBy>
  <cp:revision>172</cp:revision>
  <dcterms:created xsi:type="dcterms:W3CDTF">2012-02-10T16:34:53Z</dcterms:created>
  <dcterms:modified xsi:type="dcterms:W3CDTF">2012-02-10T17:04:06Z</dcterms:modified>
</cp:coreProperties>
</file>