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00" d="100"/>
          <a:sy n="100" d="100"/>
        </p:scale>
        <p:origin x="-5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8D10E-A5CB-894E-AA1E-AF66B9BA245F}" type="datetimeFigureOut">
              <a:rPr lang="en-US" smtClean="0"/>
              <a:pPr/>
              <a:t>5/6/11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E04C7-34C4-1542-86F6-8F071C7C9B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8822-C782-4644-82BB-5C04BC4BB481}" type="datetimeFigureOut">
              <a:rPr lang="en-US" smtClean="0"/>
              <a:pPr/>
              <a:t>5/6/11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DEA3C-52B1-4A4E-89B1-0EFB2652D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8822-C782-4644-82BB-5C04BC4BB481}" type="datetimeFigureOut">
              <a:rPr lang="en-US" smtClean="0"/>
              <a:pPr/>
              <a:t>5/6/11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DEA3C-52B1-4A4E-89B1-0EFB2652D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8822-C782-4644-82BB-5C04BC4BB481}" type="datetimeFigureOut">
              <a:rPr lang="en-US" smtClean="0"/>
              <a:pPr/>
              <a:t>5/6/11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DEA3C-52B1-4A4E-89B1-0EFB2652D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8822-C782-4644-82BB-5C04BC4BB481}" type="datetimeFigureOut">
              <a:rPr lang="en-US" smtClean="0"/>
              <a:pPr/>
              <a:t>5/6/11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DEA3C-52B1-4A4E-89B1-0EFB2652D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8822-C782-4644-82BB-5C04BC4BB481}" type="datetimeFigureOut">
              <a:rPr lang="en-US" smtClean="0"/>
              <a:pPr/>
              <a:t>5/6/11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DEA3C-52B1-4A4E-89B1-0EFB2652D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8822-C782-4644-82BB-5C04BC4BB481}" type="datetimeFigureOut">
              <a:rPr lang="en-US" smtClean="0"/>
              <a:pPr/>
              <a:t>5/6/11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DEA3C-52B1-4A4E-89B1-0EFB2652D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8822-C782-4644-82BB-5C04BC4BB481}" type="datetimeFigureOut">
              <a:rPr lang="en-US" smtClean="0"/>
              <a:pPr/>
              <a:t>5/6/11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DEA3C-52B1-4A4E-89B1-0EFB2652D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8822-C782-4644-82BB-5C04BC4BB481}" type="datetimeFigureOut">
              <a:rPr lang="en-US" smtClean="0"/>
              <a:pPr/>
              <a:t>5/6/11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DEA3C-52B1-4A4E-89B1-0EFB2652D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8822-C782-4644-82BB-5C04BC4BB481}" type="datetimeFigureOut">
              <a:rPr lang="en-US" smtClean="0"/>
              <a:pPr/>
              <a:t>5/6/11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DEA3C-52B1-4A4E-89B1-0EFB2652D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8822-C782-4644-82BB-5C04BC4BB481}" type="datetimeFigureOut">
              <a:rPr lang="en-US" smtClean="0"/>
              <a:pPr/>
              <a:t>5/6/11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DEA3C-52B1-4A4E-89B1-0EFB2652D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08822-C782-4644-82BB-5C04BC4BB481}" type="datetimeFigureOut">
              <a:rPr lang="en-US" smtClean="0"/>
              <a:pPr/>
              <a:t>5/6/11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DEA3C-52B1-4A4E-89B1-0EFB2652D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08822-C782-4644-82BB-5C04BC4BB481}" type="datetimeFigureOut">
              <a:rPr lang="en-US" smtClean="0"/>
              <a:pPr/>
              <a:t>5/6/11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DEA3C-52B1-4A4E-89B1-0EFB2652D8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4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161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333" dirty="0" smtClean="0">
                <a:solidFill>
                  <a:srgbClr val="376092"/>
                </a:solidFill>
              </a:rPr>
              <a:t>AGS</a:t>
            </a:r>
            <a:r>
              <a:rPr lang="en-US" sz="5333" dirty="0" smtClean="0">
                <a:solidFill>
                  <a:srgbClr val="376092"/>
                </a:solidFill>
              </a:rPr>
              <a:t> FY11 Summary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3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RHIC Spin Collaboration Meeting</a:t>
            </a:r>
            <a:r>
              <a:rPr lang="en-US" sz="3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en-US" sz="3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US" sz="32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5/6/11</a:t>
            </a:r>
            <a:endParaRPr lang="en-US" sz="3200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Run 11 was very good for the AGS.  The jump quads are effective at increasing the polarization BUT:</a:t>
            </a:r>
          </a:p>
          <a:p>
            <a:r>
              <a:rPr lang="en-US" dirty="0" smtClean="0"/>
              <a:t>They introduce new challenges</a:t>
            </a:r>
          </a:p>
          <a:p>
            <a:pPr lvl="1"/>
            <a:r>
              <a:rPr lang="en-US" dirty="0" smtClean="0"/>
              <a:t>Measurements have been proposed to calibrate the timing more effectively</a:t>
            </a:r>
          </a:p>
          <a:p>
            <a:pPr lvl="1"/>
            <a:r>
              <a:rPr lang="en-US" dirty="0" smtClean="0"/>
              <a:t>If the quad kicks from the two quads cannot be matched, perhaps we can build a damper</a:t>
            </a:r>
          </a:p>
          <a:p>
            <a:r>
              <a:rPr lang="en-US" dirty="0" smtClean="0"/>
              <a:t>What is the effect of the AGS coupling on actual polarization and our measurements of it (in particular of the profiles)?</a:t>
            </a:r>
          </a:p>
          <a:p>
            <a:pPr lvl="1"/>
            <a:r>
              <a:rPr lang="en-US" dirty="0" smtClean="0"/>
              <a:t>What is the effect of coupling on the transfer to RHIC?</a:t>
            </a:r>
          </a:p>
          <a:p>
            <a:r>
              <a:rPr lang="en-US" dirty="0" smtClean="0"/>
              <a:t>We have 1 week of development time during the 100 </a:t>
            </a:r>
            <a:r>
              <a:rPr lang="en-US" dirty="0" err="1" smtClean="0"/>
              <a:t>GeV</a:t>
            </a:r>
            <a:r>
              <a:rPr lang="en-US" dirty="0" smtClean="0"/>
              <a:t> Au run to address some of these issues.  Will probably dedicate a lot of time to profile measurements in a with a well-decoupled flattop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Optics/survey</a:t>
            </a:r>
          </a:p>
          <a:p>
            <a:pPr lvl="1"/>
            <a:r>
              <a:rPr lang="en-US" dirty="0" smtClean="0"/>
              <a:t>Beta function improvement</a:t>
            </a:r>
          </a:p>
          <a:p>
            <a:pPr lvl="1"/>
            <a:r>
              <a:rPr lang="en-US" dirty="0" smtClean="0"/>
              <a:t>Orbit stability</a:t>
            </a:r>
          </a:p>
          <a:p>
            <a:r>
              <a:rPr lang="en-US" dirty="0" smtClean="0"/>
              <a:t>Polarization</a:t>
            </a:r>
          </a:p>
          <a:p>
            <a:pPr lvl="1"/>
            <a:r>
              <a:rPr lang="en-US" dirty="0" smtClean="0"/>
              <a:t>Steeper horizontal profile (no jump quads) than historically</a:t>
            </a:r>
          </a:p>
          <a:p>
            <a:pPr lvl="1"/>
            <a:r>
              <a:rPr lang="en-US" dirty="0" smtClean="0"/>
              <a:t>Profile and average improve with jump quads</a:t>
            </a:r>
          </a:p>
          <a:p>
            <a:pPr lvl="1"/>
            <a:r>
              <a:rPr lang="en-US" dirty="0" smtClean="0"/>
              <a:t>Apparent appearance of vertical profile towards end of run</a:t>
            </a:r>
          </a:p>
          <a:p>
            <a:pPr lvl="1"/>
            <a:r>
              <a:rPr lang="en-US" dirty="0" smtClean="0"/>
              <a:t>Coupling on the flattop</a:t>
            </a:r>
          </a:p>
          <a:p>
            <a:r>
              <a:rPr lang="en-US" dirty="0" err="1" smtClean="0"/>
              <a:t>Emittance</a:t>
            </a:r>
            <a:endParaRPr lang="en-US" dirty="0" smtClean="0"/>
          </a:p>
          <a:p>
            <a:pPr lvl="1"/>
            <a:r>
              <a:rPr lang="en-US" dirty="0" smtClean="0"/>
              <a:t>Very sensitive to vertical chromaticity</a:t>
            </a:r>
          </a:p>
          <a:p>
            <a:pPr lvl="1"/>
            <a:r>
              <a:rPr lang="en-US" dirty="0" smtClean="0"/>
              <a:t>Vertical increases 10-15% with jump quads on at about 1.5e11 intensity at extraction</a:t>
            </a:r>
          </a:p>
          <a:p>
            <a:pPr lvl="1"/>
            <a:r>
              <a:rPr lang="en-US" dirty="0" smtClean="0"/>
              <a:t>No comparison at the higher intensities (2e11)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Significant improvement in beta function from survey, but still large residual beating, source as yet undetermined</a:t>
            </a:r>
          </a:p>
          <a:p>
            <a:endParaRPr lang="en-US" dirty="0" smtClean="0"/>
          </a:p>
          <a:p>
            <a:r>
              <a:rPr lang="en-US" dirty="0" smtClean="0"/>
              <a:t>Vertical beta function ratio at the jumps quads much closer to unity</a:t>
            </a:r>
          </a:p>
          <a:p>
            <a:endParaRPr lang="en-US" dirty="0" smtClean="0"/>
          </a:p>
          <a:p>
            <a:r>
              <a:rPr lang="en-US" dirty="0" smtClean="0"/>
              <a:t>Orbit stability much improved (changes on the scale of days, not hours)</a:t>
            </a:r>
          </a:p>
          <a:p>
            <a:endParaRPr lang="en-US" dirty="0" smtClean="0"/>
          </a:p>
          <a:p>
            <a:r>
              <a:rPr lang="en-US" dirty="0" smtClean="0"/>
              <a:t>Further correction attempts using orbit distortions and trim coils on tune quads has not yielded any improvement to </a:t>
            </a:r>
            <a:r>
              <a:rPr lang="en-US" dirty="0" err="1" smtClean="0"/>
              <a:t>emittance</a:t>
            </a:r>
            <a:r>
              <a:rPr lang="en-US" dirty="0" smtClean="0"/>
              <a:t> growth</a:t>
            </a:r>
          </a:p>
          <a:p>
            <a:endParaRPr lang="en-US" dirty="0" smtClean="0"/>
          </a:p>
          <a:p>
            <a:r>
              <a:rPr lang="en-US" dirty="0" smtClean="0"/>
              <a:t>We only resurveyed 9 main magnets and a small subset of the </a:t>
            </a:r>
            <a:r>
              <a:rPr lang="en-US" dirty="0" err="1" smtClean="0"/>
              <a:t>sextupoles</a:t>
            </a:r>
            <a:r>
              <a:rPr lang="en-US" dirty="0" smtClean="0"/>
              <a:t>.  Do we want to do a full realignment?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adops.bnl.gov/elog/graphics/rhic-pp_2011/Tue_Dec_21_2010_112143_21928.gif"/>
          <p:cNvPicPr>
            <a:picLocks noChangeAspect="1" noChangeArrowheads="1"/>
          </p:cNvPicPr>
          <p:nvPr/>
        </p:nvPicPr>
        <p:blipFill>
          <a:blip r:embed="rId2" cstate="print"/>
          <a:srcRect l="913" t="4020" r="429" b="2513"/>
          <a:stretch>
            <a:fillRect/>
          </a:stretch>
        </p:blipFill>
        <p:spPr bwMode="auto">
          <a:xfrm>
            <a:off x="381000" y="199040"/>
            <a:ext cx="8229600" cy="6506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Polarization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1176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Overall jump quads improve average polarization by ~ 5%</a:t>
            </a:r>
          </a:p>
          <a:p>
            <a:r>
              <a:rPr lang="en-US" dirty="0" smtClean="0"/>
              <a:t>Mistiming of the quads does not recover the original ‘quad off’ profile, implying that there may still be improvement to be had</a:t>
            </a:r>
          </a:p>
          <a:p>
            <a:pPr lvl="1"/>
            <a:r>
              <a:rPr lang="en-US" dirty="0" smtClean="0"/>
              <a:t>Especially at higher intensity where the horizontal </a:t>
            </a:r>
            <a:r>
              <a:rPr lang="en-US" dirty="0" err="1" smtClean="0"/>
              <a:t>emittance</a:t>
            </a:r>
            <a:r>
              <a:rPr lang="en-US" dirty="0" smtClean="0"/>
              <a:t> is larger</a:t>
            </a:r>
          </a:p>
          <a:p>
            <a:r>
              <a:rPr lang="en-US" dirty="0" smtClean="0"/>
              <a:t>There are appreciable coupling driving terms on the flattop (and presumably also at 36+), </a:t>
            </a:r>
            <a:r>
              <a:rPr lang="en-US" dirty="0" err="1" smtClean="0"/>
              <a:t>dQmin</a:t>
            </a:r>
            <a:r>
              <a:rPr lang="en-US" dirty="0" smtClean="0"/>
              <a:t> = 0.02 on the flattop.  </a:t>
            </a:r>
          </a:p>
          <a:p>
            <a:pPr lvl="1"/>
            <a:r>
              <a:rPr lang="en-US" dirty="0" smtClean="0"/>
              <a:t>Do these contribute to polarization loss on the ramp?</a:t>
            </a:r>
          </a:p>
          <a:p>
            <a:pPr lvl="1"/>
            <a:r>
              <a:rPr lang="en-US" dirty="0" smtClean="0"/>
              <a:t>Do they introduce </a:t>
            </a:r>
            <a:r>
              <a:rPr lang="en-US" dirty="0" err="1" smtClean="0"/>
              <a:t>systematics</a:t>
            </a:r>
            <a:r>
              <a:rPr lang="en-US" dirty="0" smtClean="0"/>
              <a:t> into the polarization measurements?</a:t>
            </a:r>
          </a:p>
          <a:p>
            <a:pPr lvl="1"/>
            <a:r>
              <a:rPr lang="en-US" dirty="0" smtClean="0"/>
              <a:t>The extracted beam may be coupled (~independent of circulating beam coupling).  Could this explain the different between RHIC injection profiles and AGS extraction profiles?</a:t>
            </a:r>
          </a:p>
          <a:p>
            <a:r>
              <a:rPr lang="en-US" dirty="0" smtClean="0"/>
              <a:t>Can we calibrate the jump quad timing better?</a:t>
            </a:r>
          </a:p>
          <a:p>
            <a:pPr lvl="1"/>
            <a:r>
              <a:rPr lang="en-US" dirty="0" smtClean="0"/>
              <a:t>Use the jump quads to jump the vertical tune quickly out of the spin tune gap before and after the location of a vertical intrinsic (36-)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C3_15Ap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81000"/>
            <a:ext cx="8839200" cy="5994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71800" y="4507468"/>
            <a:ext cx="3539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Pavg</a:t>
            </a:r>
            <a:r>
              <a:rPr lang="en-US" dirty="0" smtClean="0"/>
              <a:t> = Pmax/sqrt(1+R) = 67.62 +/- 1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C13_15Ap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81000"/>
            <a:ext cx="8839200" cy="5994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0800" y="4648200"/>
            <a:ext cx="3598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Pavg</a:t>
            </a:r>
            <a:r>
              <a:rPr lang="en-US" dirty="0" smtClean="0"/>
              <a:t> = Pmax/sqrt(1+R) = 62.9 +/- 1.5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Emittance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Vertical </a:t>
            </a:r>
            <a:r>
              <a:rPr lang="en-US" dirty="0" err="1" smtClean="0"/>
              <a:t>emittance</a:t>
            </a:r>
            <a:r>
              <a:rPr lang="en-US" dirty="0" smtClean="0"/>
              <a:t> 10-15% larger than in previous years, largely owing to jump quads (although it was generally difficult to minimize, even pre-jump quad)</a:t>
            </a:r>
          </a:p>
          <a:p>
            <a:r>
              <a:rPr lang="en-US" dirty="0" smtClean="0"/>
              <a:t>VERY sensitive to vertical chromaticity, has to be very near zero, a few units yields growth to 100pi or worse.</a:t>
            </a:r>
          </a:p>
          <a:p>
            <a:r>
              <a:rPr lang="en-US" dirty="0" smtClean="0"/>
              <a:t>Growth, especially of ‘tails’, very clear on multiple devices (CNI, IPM, </a:t>
            </a:r>
            <a:r>
              <a:rPr lang="en-US" dirty="0" err="1" smtClean="0"/>
              <a:t>AtR</a:t>
            </a:r>
            <a:r>
              <a:rPr lang="en-US" dirty="0" smtClean="0"/>
              <a:t> flags)</a:t>
            </a:r>
          </a:p>
          <a:p>
            <a:r>
              <a:rPr lang="en-US" dirty="0" smtClean="0"/>
              <a:t>Clearly helped with the transverse dipole damper</a:t>
            </a:r>
          </a:p>
          <a:p>
            <a:r>
              <a:rPr lang="en-US" dirty="0" smtClean="0"/>
              <a:t>Coherence at the time of jumps could not be entirely eliminated with vertical harmonic steering (coupling from horizontal?)</a:t>
            </a:r>
          </a:p>
          <a:p>
            <a:r>
              <a:rPr lang="en-US" dirty="0" smtClean="0"/>
              <a:t>Can we measure the </a:t>
            </a:r>
            <a:r>
              <a:rPr lang="en-US" dirty="0" err="1" smtClean="0"/>
              <a:t>quadrupole</a:t>
            </a:r>
            <a:r>
              <a:rPr lang="en-US" dirty="0" smtClean="0"/>
              <a:t> oscillations of the beam envelope at the tune jumps?</a:t>
            </a:r>
          </a:p>
          <a:p>
            <a:pPr lvl="1"/>
            <a:r>
              <a:rPr lang="en-US" dirty="0" smtClean="0"/>
              <a:t>Having measured them, can we develop a damper?</a:t>
            </a:r>
          </a:p>
          <a:p>
            <a:pPr lvl="1"/>
            <a:r>
              <a:rPr lang="en-US" dirty="0" smtClean="0"/>
              <a:t>Probably worth specifying the parameters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q_damper_1.gif"/>
          <p:cNvPicPr>
            <a:picLocks noChangeAspect="1"/>
          </p:cNvPicPr>
          <p:nvPr/>
        </p:nvPicPr>
        <p:blipFill>
          <a:blip r:embed="rId2"/>
          <a:srcRect l="48333" t="16008" r="25833" b="7510"/>
          <a:stretch>
            <a:fillRect/>
          </a:stretch>
        </p:blipFill>
        <p:spPr>
          <a:xfrm>
            <a:off x="838200" y="1447800"/>
            <a:ext cx="2362200" cy="5029200"/>
          </a:xfrm>
          <a:prstGeom prst="rect">
            <a:avLst/>
          </a:prstGeom>
        </p:spPr>
      </p:pic>
      <p:pic>
        <p:nvPicPr>
          <p:cNvPr id="5" name="Picture 4" descr="jq_damper_2.gif"/>
          <p:cNvPicPr>
            <a:picLocks noChangeAspect="1"/>
          </p:cNvPicPr>
          <p:nvPr/>
        </p:nvPicPr>
        <p:blipFill>
          <a:blip r:embed="rId3"/>
          <a:srcRect l="54188" t="15555" r="19010" b="8889"/>
          <a:stretch>
            <a:fillRect/>
          </a:stretch>
        </p:blipFill>
        <p:spPr>
          <a:xfrm>
            <a:off x="3200400" y="1447800"/>
            <a:ext cx="2438400" cy="5029200"/>
          </a:xfrm>
          <a:prstGeom prst="rect">
            <a:avLst/>
          </a:prstGeom>
        </p:spPr>
      </p:pic>
      <p:pic>
        <p:nvPicPr>
          <p:cNvPr id="6" name="Picture 5" descr="jq_damper_3.gif"/>
          <p:cNvPicPr>
            <a:picLocks noChangeAspect="1"/>
          </p:cNvPicPr>
          <p:nvPr/>
        </p:nvPicPr>
        <p:blipFill>
          <a:blip r:embed="rId4"/>
          <a:srcRect l="50833" t="15247" r="23750" b="7346"/>
          <a:stretch>
            <a:fillRect/>
          </a:stretch>
        </p:blipFill>
        <p:spPr>
          <a:xfrm>
            <a:off x="5638800" y="1447800"/>
            <a:ext cx="2324100" cy="5029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304800"/>
            <a:ext cx="2535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AtR</a:t>
            </a:r>
            <a:r>
              <a:rPr lang="en-US" sz="2800" dirty="0" smtClean="0"/>
              <a:t> Flag Profiles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1078468"/>
            <a:ext cx="1846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JQ on, damper 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00400" y="1078468"/>
            <a:ext cx="1699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Turn off damper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638800" y="1078468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Turn off jump quads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641</Words>
  <Application>Microsoft Macintosh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AGS FY11 Summary  RHIC Spin Collaboration Meeting 5/6/11</vt:lpstr>
      <vt:lpstr>Overview</vt:lpstr>
      <vt:lpstr>Optics</vt:lpstr>
      <vt:lpstr>Slide 4</vt:lpstr>
      <vt:lpstr>Polarization</vt:lpstr>
      <vt:lpstr>Slide 6</vt:lpstr>
      <vt:lpstr>Slide 7</vt:lpstr>
      <vt:lpstr>Emittance</vt:lpstr>
      <vt:lpstr>Slide 9</vt:lpstr>
      <vt:lpstr>Summary</vt:lpstr>
    </vt:vector>
  </TitlesOfParts>
  <Company>Brookhaven National Laboratory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AGS Status and Plans  RHIC Spin Collaboration Meeting 1/13/11</dc:title>
  <dc:creator>Vincent Schoefer</dc:creator>
  <cp:lastModifiedBy>Vincent Schoefer</cp:lastModifiedBy>
  <cp:revision>56</cp:revision>
  <dcterms:created xsi:type="dcterms:W3CDTF">2011-05-06T13:26:46Z</dcterms:created>
  <dcterms:modified xsi:type="dcterms:W3CDTF">2011-05-06T16:00:45Z</dcterms:modified>
</cp:coreProperties>
</file>