
<file path=[Content_Types].xml><?xml version="1.0" encoding="utf-8"?>
<Types xmlns="http://schemas.openxmlformats.org/package/2006/content-types">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Layouts/slideLayout4.xml" ContentType="application/vnd.openxmlformats-officedocument.presentationml.slideLayout+xml"/>
  <Override PartName="/ppt/notesSlides/notesSlide5.xml" ContentType="application/vnd.openxmlformats-officedocument.presentationml.notes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slides/slide2.xml" ContentType="application/vnd.openxmlformats-officedocument.presentationml.slide+xml"/>
  <Override PartName="/ppt/theme/theme1.xml" ContentType="application/vnd.openxmlformats-officedocument.theme+xml"/>
  <Override PartName="/ppt/slideLayouts/slideLayout6.xml" ContentType="application/vnd.openxmlformats-officedocument.presentationml.slideLayout+xml"/>
  <Override PartName="/ppt/presentation.xml" ContentType="application/vnd.openxmlformats-officedocument.presentationml.presentation.main+xml"/>
  <Override PartName="/docProps/app.xml" ContentType="application/vnd.openxmlformats-officedocument.extended-properties+xml"/>
  <Override PartName="/ppt/slides/slide5.xml" ContentType="application/vnd.openxmlformats-officedocument.presentationml.slide+xml"/>
  <Override PartName="/ppt/slideLayouts/slideLayout7.xml" ContentType="application/vnd.openxmlformats-officedocument.presentationml.slideLayout+xml"/>
  <Override PartName="/ppt/presProps.xml" ContentType="application/vnd.openxmlformats-officedocument.presentationml.presProps+xml"/>
  <Default Extension="jpeg" ContentType="image/jpeg"/>
  <Override PartName="/ppt/slideLayouts/slideLayout5.xml" ContentType="application/vnd.openxmlformats-officedocument.presentationml.slideLayout+xml"/>
  <Override PartName="/ppt/slideLayouts/slideLayout3.xml" ContentType="application/vnd.openxmlformats-officedocument.presentationml.slideLayout+xml"/>
  <Override PartName="/ppt/slides/slide3.xml" ContentType="application/vnd.openxmlformats-officedocument.presentationml.slide+xml"/>
  <Override PartName="/ppt/slides/slide4.xml" ContentType="application/vnd.openxmlformats-officedocument.presentationml.slide+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Masters/notesMaster1.xml" ContentType="application/vnd.openxmlformats-officedocument.presentationml.notesMaster+xml"/>
  <Override PartName="/ppt/slides/slide1.xml" ContentType="application/vnd.openxmlformats-officedocument.presentationml.slide+xml"/>
  <Override PartName="/ppt/tableStyles.xml" ContentType="application/vnd.openxmlformats-officedocument.presentationml.tableStyles+xml"/>
  <Default Extension="xml" ContentType="application/xml"/>
  <Override PartName="/ppt/slides/slide7.xml" ContentType="application/vnd.openxmlformats-officedocument.presentationml.slide+xml"/>
  <Override PartName="/ppt/slides/slide8.xml" ContentType="application/vnd.openxmlformats-officedocument.presentationml.slide+xml"/>
  <Override PartName="/ppt/slideMasters/slideMaster1.xml" ContentType="application/vnd.openxmlformats-officedocument.presentationml.slideMaster+xml"/>
  <Override PartName="/ppt/viewProps.xml" ContentType="application/vnd.openxmlformats-officedocument.presentationml.viewProps+xml"/>
  <Default Extension="png" ContentType="image/png"/>
  <Default Extension="bin" ContentType="application/vnd.openxmlformats-officedocument.presentationml.printerSettings"/>
  <Override PartName="/ppt/notesSlides/notesSlide4.xml" ContentType="application/vnd.openxmlformats-officedocument.presentationml.notesSlide+xml"/>
  <Override PartName="/docProps/core.xml" ContentType="application/vnd.openxmlformats-package.core-properties+xml"/>
  <Override PartName="/ppt/slides/slide9.xml" ContentType="application/vnd.openxmlformats-officedocument.presentationml.slide+xml"/>
  <Default Extension="rels" ContentType="application/vnd.openxmlformats-package.relationships+xml"/>
  <Override PartName="/ppt/slides/slide6.xml" ContentType="application/vnd.openxmlformats-officedocument.presentationml.slide+xml"/>
  <Default Extension="gif" ContentType="image/gif"/>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11"/>
  </p:notesMasterIdLst>
  <p:sldIdLst>
    <p:sldId id="256" r:id="rId2"/>
    <p:sldId id="258" r:id="rId3"/>
    <p:sldId id="257"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showOutlineIcons="0">
    <p:restoredLeft sz="15620"/>
    <p:restoredTop sz="94660"/>
  </p:normalViewPr>
  <p:slideViewPr>
    <p:cSldViewPr snapToObjects="1">
      <p:cViewPr varScale="1">
        <p:scale>
          <a:sx n="98" d="100"/>
          <a:sy n="98" d="100"/>
        </p:scale>
        <p:origin x="-624" y="-11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4" Type="http://schemas.openxmlformats.org/officeDocument/2006/relationships/viewProps" Target="viewProps.xml"/><Relationship Id="rId4" Type="http://schemas.openxmlformats.org/officeDocument/2006/relationships/slide" Target="slides/slide3.xml"/><Relationship Id="rId7" Type="http://schemas.openxmlformats.org/officeDocument/2006/relationships/slide" Target="slides/slide6.xml"/><Relationship Id="rId1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6" Type="http://schemas.openxmlformats.org/officeDocument/2006/relationships/tableStyles" Target="tableStyles.xml"/><Relationship Id="rId8" Type="http://schemas.openxmlformats.org/officeDocument/2006/relationships/slide" Target="slides/slide7.xml"/><Relationship Id="rId13" Type="http://schemas.openxmlformats.org/officeDocument/2006/relationships/presProps" Target="presProps.xml"/><Relationship Id="rId10" Type="http://schemas.openxmlformats.org/officeDocument/2006/relationships/slide" Target="slides/slide9.xml"/><Relationship Id="rId5" Type="http://schemas.openxmlformats.org/officeDocument/2006/relationships/slide" Target="slides/slide4.xml"/><Relationship Id="rId15" Type="http://schemas.openxmlformats.org/officeDocument/2006/relationships/theme" Target="theme/theme1.xml"/><Relationship Id="rId12" Type="http://schemas.openxmlformats.org/officeDocument/2006/relationships/printerSettings" Target="printerSettings/printerSettings1.bin"/><Relationship Id="rId2" Type="http://schemas.openxmlformats.org/officeDocument/2006/relationships/slide" Target="slides/slide1.xml"/><Relationship Id="rId9" Type="http://schemas.openxmlformats.org/officeDocument/2006/relationships/slide" Target="slides/slide8.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008D10E-A5CB-894E-AA1E-AF66B9BA245F}" type="datetimeFigureOut">
              <a:rPr lang="en-US" smtClean="0"/>
              <a:pPr/>
              <a:t>1/21/11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FCE04C7-34C4-1542-86F6-8F071C7C9BCA}"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First injection on 12/13, first CNI</a:t>
            </a:r>
            <a:r>
              <a:rPr lang="en-US" baseline="0" dirty="0" smtClean="0"/>
              <a:t> measurement on 12/15.  The other measurements start on 12/17 because we first had a calibrated DCCT on that day.  The intensity for the  ‘First CNI measurement’ data point was measured ‘by hand’ with the calibrate pulse on.</a:t>
            </a:r>
            <a:endParaRPr lang="en-US" dirty="0"/>
          </a:p>
        </p:txBody>
      </p:sp>
      <p:sp>
        <p:nvSpPr>
          <p:cNvPr id="4" name="Slide Number Placeholder 3"/>
          <p:cNvSpPr>
            <a:spLocks noGrp="1"/>
          </p:cNvSpPr>
          <p:nvPr>
            <p:ph type="sldNum" sz="quarter" idx="10"/>
          </p:nvPr>
        </p:nvSpPr>
        <p:spPr/>
        <p:txBody>
          <a:bodyPr/>
          <a:lstStyle/>
          <a:p>
            <a:fld id="{1FCE04C7-34C4-1542-86F6-8F071C7C9BCA}"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Improvement to beta beat.</a:t>
            </a:r>
            <a:r>
              <a:rPr lang="en-US" baseline="0" dirty="0" smtClean="0"/>
              <a:t>  Both data sets have no intentional horizontal 6 theta correction.  The </a:t>
            </a:r>
            <a:r>
              <a:rPr lang="en-US" baseline="0" dirty="0" err="1" smtClean="0"/>
              <a:t>sextupole</a:t>
            </a:r>
            <a:r>
              <a:rPr lang="en-US" baseline="0" dirty="0" smtClean="0"/>
              <a:t> currents, measured tunes and beam energy are the same in both cases.  The only difference that we think is relevant is the magnet realignment.  Maybe this helped with the quick startup.  It must certainly help with sensitivity to a drifting dipole error (like what we experienced last year at 36+ for instance)</a:t>
            </a:r>
            <a:endParaRPr lang="en-US" dirty="0"/>
          </a:p>
        </p:txBody>
      </p:sp>
      <p:sp>
        <p:nvSpPr>
          <p:cNvPr id="4" name="Slide Number Placeholder 3"/>
          <p:cNvSpPr>
            <a:spLocks noGrp="1"/>
          </p:cNvSpPr>
          <p:nvPr>
            <p:ph type="sldNum" sz="quarter" idx="10"/>
          </p:nvPr>
        </p:nvSpPr>
        <p:spPr/>
        <p:txBody>
          <a:bodyPr/>
          <a:lstStyle/>
          <a:p>
            <a:fld id="{1FCE04C7-34C4-1542-86F6-8F071C7C9BCA}" type="slidenum">
              <a:rPr lang="en-US" smtClean="0"/>
              <a:pPr/>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CE04C7-34C4-1542-86F6-8F071C7C9BCA}" type="slidenum">
              <a:rPr lang="en-US" smtClean="0"/>
              <a:pPr/>
              <a:t>6</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CE04C7-34C4-1542-86F6-8F071C7C9BCA}" type="slidenum">
              <a:rPr lang="en-US" smtClean="0"/>
              <a:pPr/>
              <a:t>7</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CE04C7-34C4-1542-86F6-8F071C7C9BCA}" type="slidenum">
              <a:rPr lang="en-US" smtClean="0"/>
              <a:pPr/>
              <a:t>8</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FCE04C7-34C4-1542-86F6-8F071C7C9BCA}"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1A08822-C782-4644-82BB-5C04BC4BB481}" type="datetimeFigureOut">
              <a:rPr lang="en-US" smtClean="0"/>
              <a:pPr/>
              <a:t>1/21/11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A08822-C782-4644-82BB-5C04BC4BB481}" type="datetimeFigureOut">
              <a:rPr lang="en-US" smtClean="0"/>
              <a:pPr/>
              <a:t>1/21/11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A08822-C782-4644-82BB-5C04BC4BB481}" type="datetimeFigureOut">
              <a:rPr lang="en-US" smtClean="0"/>
              <a:pPr/>
              <a:t>1/21/11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1A08822-C782-4644-82BB-5C04BC4BB481}" type="datetimeFigureOut">
              <a:rPr lang="en-US" smtClean="0"/>
              <a:pPr/>
              <a:t>1/21/11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1A08822-C782-4644-82BB-5C04BC4BB481}" type="datetimeFigureOut">
              <a:rPr lang="en-US" smtClean="0"/>
              <a:pPr/>
              <a:t>1/21/11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1A08822-C782-4644-82BB-5C04BC4BB481}" type="datetimeFigureOut">
              <a:rPr lang="en-US" smtClean="0"/>
              <a:pPr/>
              <a:t>1/21/11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1A08822-C782-4644-82BB-5C04BC4BB481}" type="datetimeFigureOut">
              <a:rPr lang="en-US" smtClean="0"/>
              <a:pPr/>
              <a:t>1/21/11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1A08822-C782-4644-82BB-5C04BC4BB481}" type="datetimeFigureOut">
              <a:rPr lang="en-US" smtClean="0"/>
              <a:pPr/>
              <a:t>1/21/11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1A08822-C782-4644-82BB-5C04BC4BB481}" type="datetimeFigureOut">
              <a:rPr lang="en-US" smtClean="0"/>
              <a:pPr/>
              <a:t>1/21/11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A08822-C782-4644-82BB-5C04BC4BB481}" type="datetimeFigureOut">
              <a:rPr lang="en-US" smtClean="0"/>
              <a:pPr/>
              <a:t>1/21/11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1A08822-C782-4644-82BB-5C04BC4BB481}" type="datetimeFigureOut">
              <a:rPr lang="en-US" smtClean="0"/>
              <a:pPr/>
              <a:t>1/21/11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82DEA3C-52B1-4A4E-89B1-0EFB2652D8ED}"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A08822-C782-4644-82BB-5C04BC4BB481}" type="datetimeFigureOut">
              <a:rPr lang="en-US" smtClean="0"/>
              <a:pPr/>
              <a:t>1/21/11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2DEA3C-52B1-4A4E-89B1-0EFB2652D8E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3" Type="http://schemas.openxmlformats.org/officeDocument/2006/relationships/image" Target="../media/image1.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3" Type="http://schemas.openxmlformats.org/officeDocument/2006/relationships/image" Target="../media/image2.gi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3"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3" Type="http://schemas.openxmlformats.org/officeDocument/2006/relationships/image" Target="../media/image4.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3" Type="http://schemas.openxmlformats.org/officeDocument/2006/relationships/image" Target="../media/image5.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4" Type="http://schemas.openxmlformats.org/officeDocument/2006/relationships/image" Target="../media/image7.gif"/><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6.gif"/></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16175"/>
            <a:ext cx="7772400" cy="1470025"/>
          </a:xfrm>
        </p:spPr>
        <p:txBody>
          <a:bodyPr>
            <a:normAutofit fontScale="90000"/>
          </a:bodyPr>
          <a:lstStyle/>
          <a:p>
            <a:r>
              <a:rPr lang="en-US" sz="5333" dirty="0" smtClean="0">
                <a:solidFill>
                  <a:srgbClr val="376092"/>
                </a:solidFill>
              </a:rPr>
              <a:t>AGS Status and Plans</a:t>
            </a:r>
            <a:r>
              <a:rPr lang="en-US" dirty="0" smtClean="0"/>
              <a:t/>
            </a:r>
            <a:br>
              <a:rPr lang="en-US" dirty="0" smtClean="0"/>
            </a:br>
            <a:r>
              <a:rPr lang="en-US" dirty="0" smtClean="0">
                <a:solidFill>
                  <a:schemeClr val="accent1">
                    <a:lumMod val="60000"/>
                    <a:lumOff val="40000"/>
                  </a:schemeClr>
                </a:solidFill>
              </a:rPr>
              <a:t/>
            </a:r>
            <a:br>
              <a:rPr lang="en-US" dirty="0" smtClean="0">
                <a:solidFill>
                  <a:schemeClr val="accent1">
                    <a:lumMod val="60000"/>
                    <a:lumOff val="40000"/>
                  </a:schemeClr>
                </a:solidFill>
              </a:rPr>
            </a:br>
            <a:r>
              <a:rPr lang="en-US" sz="3200" i="1" dirty="0" smtClean="0">
                <a:solidFill>
                  <a:schemeClr val="accent1">
                    <a:lumMod val="60000"/>
                    <a:lumOff val="40000"/>
                  </a:schemeClr>
                </a:solidFill>
              </a:rPr>
              <a:t>RHIC Spin Collaboration </a:t>
            </a:r>
            <a:r>
              <a:rPr lang="en-US" sz="3200" i="1" dirty="0" smtClean="0">
                <a:solidFill>
                  <a:schemeClr val="accent1">
                    <a:lumMod val="60000"/>
                    <a:lumOff val="40000"/>
                  </a:schemeClr>
                </a:solidFill>
              </a:rPr>
              <a:t>Meeting</a:t>
            </a:r>
            <a:br>
              <a:rPr lang="en-US" sz="3200" i="1" dirty="0" smtClean="0">
                <a:solidFill>
                  <a:schemeClr val="accent1">
                    <a:lumMod val="60000"/>
                    <a:lumOff val="40000"/>
                  </a:schemeClr>
                </a:solidFill>
              </a:rPr>
            </a:br>
            <a:r>
              <a:rPr lang="en-US" sz="3200" i="1" dirty="0" smtClean="0">
                <a:solidFill>
                  <a:schemeClr val="accent1">
                    <a:lumMod val="60000"/>
                    <a:lumOff val="40000"/>
                  </a:schemeClr>
                </a:solidFill>
              </a:rPr>
              <a:t>Vincent </a:t>
            </a:r>
            <a:r>
              <a:rPr lang="en-US" sz="3200" i="1" dirty="0" err="1" smtClean="0">
                <a:solidFill>
                  <a:schemeClr val="accent1">
                    <a:lumMod val="60000"/>
                    <a:lumOff val="40000"/>
                  </a:schemeClr>
                </a:solidFill>
              </a:rPr>
              <a:t>Schoefer</a:t>
            </a:r>
            <a:r>
              <a:rPr lang="en-US" sz="3200" i="1" dirty="0" smtClean="0">
                <a:solidFill>
                  <a:schemeClr val="accent1">
                    <a:lumMod val="60000"/>
                    <a:lumOff val="40000"/>
                  </a:schemeClr>
                </a:solidFill>
              </a:rPr>
              <a:t> / </a:t>
            </a:r>
            <a:r>
              <a:rPr lang="en-US" sz="3200" i="1" dirty="0" err="1" smtClean="0">
                <a:solidFill>
                  <a:schemeClr val="accent1">
                    <a:lumMod val="60000"/>
                    <a:lumOff val="40000"/>
                  </a:schemeClr>
                </a:solidFill>
              </a:rPr>
              <a:t>Haixin</a:t>
            </a:r>
            <a:r>
              <a:rPr lang="en-US" sz="3200" i="1" dirty="0" smtClean="0">
                <a:solidFill>
                  <a:schemeClr val="accent1">
                    <a:lumMod val="60000"/>
                    <a:lumOff val="40000"/>
                  </a:schemeClr>
                </a:solidFill>
              </a:rPr>
              <a:t> Huang</a:t>
            </a:r>
            <a:r>
              <a:rPr lang="en-US" sz="3200" i="1" dirty="0" smtClean="0">
                <a:solidFill>
                  <a:schemeClr val="accent1">
                    <a:lumMod val="60000"/>
                    <a:lumOff val="40000"/>
                  </a:schemeClr>
                </a:solidFill>
              </a:rPr>
              <a:t/>
            </a:r>
            <a:br>
              <a:rPr lang="en-US" sz="3200" i="1" dirty="0" smtClean="0">
                <a:solidFill>
                  <a:schemeClr val="accent1">
                    <a:lumMod val="60000"/>
                    <a:lumOff val="40000"/>
                  </a:schemeClr>
                </a:solidFill>
              </a:rPr>
            </a:br>
            <a:r>
              <a:rPr lang="en-US" sz="3200" i="1" dirty="0" smtClean="0">
                <a:solidFill>
                  <a:schemeClr val="accent1">
                    <a:lumMod val="60000"/>
                    <a:lumOff val="40000"/>
                  </a:schemeClr>
                </a:solidFill>
              </a:rPr>
              <a:t>1</a:t>
            </a:r>
            <a:r>
              <a:rPr lang="en-US" sz="3200" i="1" dirty="0" smtClean="0">
                <a:solidFill>
                  <a:schemeClr val="accent1">
                    <a:lumMod val="60000"/>
                    <a:lumOff val="40000"/>
                  </a:schemeClr>
                </a:solidFill>
              </a:rPr>
              <a:t>/</a:t>
            </a:r>
            <a:r>
              <a:rPr lang="en-US" sz="3200" i="1" dirty="0" smtClean="0">
                <a:solidFill>
                  <a:schemeClr val="accent1">
                    <a:lumMod val="60000"/>
                    <a:lumOff val="40000"/>
                  </a:schemeClr>
                </a:solidFill>
              </a:rPr>
              <a:t>21</a:t>
            </a:r>
            <a:r>
              <a:rPr lang="en-US" sz="3200" i="1" dirty="0" smtClean="0">
                <a:solidFill>
                  <a:schemeClr val="accent1">
                    <a:lumMod val="60000"/>
                    <a:lumOff val="40000"/>
                  </a:schemeClr>
                </a:solidFill>
              </a:rPr>
              <a:t>/</a:t>
            </a:r>
            <a:r>
              <a:rPr lang="en-US" sz="3200" i="1" dirty="0" smtClean="0">
                <a:solidFill>
                  <a:schemeClr val="accent1">
                    <a:lumMod val="60000"/>
                    <a:lumOff val="40000"/>
                  </a:schemeClr>
                </a:solidFill>
              </a:rPr>
              <a:t>11</a:t>
            </a:r>
            <a:endParaRPr lang="en-US" sz="3200" i="1" dirty="0">
              <a:solidFill>
                <a:schemeClr val="accent1">
                  <a:lumMod val="60000"/>
                  <a:lumOff val="40000"/>
                </a:schemeClr>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chemeClr val="accent1">
                    <a:lumMod val="75000"/>
                  </a:schemeClr>
                </a:solidFill>
              </a:rPr>
              <a:t>Current status</a:t>
            </a:r>
            <a:endParaRPr lang="en-US" dirty="0">
              <a:solidFill>
                <a:schemeClr val="accent1">
                  <a:lumMod val="75000"/>
                </a:schemeClr>
              </a:solidFill>
            </a:endParaRPr>
          </a:p>
        </p:txBody>
      </p:sp>
      <p:sp>
        <p:nvSpPr>
          <p:cNvPr id="3" name="Content Placeholder 2"/>
          <p:cNvSpPr>
            <a:spLocks noGrp="1"/>
          </p:cNvSpPr>
          <p:nvPr>
            <p:ph idx="1"/>
          </p:nvPr>
        </p:nvSpPr>
        <p:spPr>
          <a:xfrm>
            <a:off x="457200" y="1219200"/>
            <a:ext cx="8229600" cy="5410200"/>
          </a:xfrm>
        </p:spPr>
        <p:txBody>
          <a:bodyPr>
            <a:normAutofit fontScale="92500" lnSpcReduction="20000"/>
          </a:bodyPr>
          <a:lstStyle/>
          <a:p>
            <a:r>
              <a:rPr lang="en-US" dirty="0" smtClean="0"/>
              <a:t>Very fast startup</a:t>
            </a:r>
          </a:p>
          <a:p>
            <a:pPr lvl="1"/>
            <a:r>
              <a:rPr lang="en-US" dirty="0" smtClean="0"/>
              <a:t>Reached 60-65% polarization at 1.5e11 in the first few days.</a:t>
            </a:r>
          </a:p>
          <a:p>
            <a:r>
              <a:rPr lang="en-US" dirty="0" smtClean="0"/>
              <a:t>Polarization and intensity steady over time</a:t>
            </a:r>
          </a:p>
          <a:p>
            <a:pPr lvl="1"/>
            <a:r>
              <a:rPr lang="en-US" dirty="0" smtClean="0"/>
              <a:t>Less orbit drift observed than in previous runs.</a:t>
            </a:r>
          </a:p>
          <a:p>
            <a:r>
              <a:rPr lang="en-US" dirty="0" err="1" smtClean="0"/>
              <a:t>Emittance</a:t>
            </a:r>
            <a:r>
              <a:rPr lang="en-US" dirty="0" smtClean="0"/>
              <a:t> higher than previous runs</a:t>
            </a:r>
          </a:p>
          <a:p>
            <a:pPr lvl="2"/>
            <a:r>
              <a:rPr lang="en-US" dirty="0" smtClean="0"/>
              <a:t>Horizontal and vertical ~20pi at 1.5e11</a:t>
            </a:r>
          </a:p>
          <a:p>
            <a:pPr lvl="2"/>
            <a:r>
              <a:rPr lang="en-US" dirty="0" smtClean="0"/>
              <a:t>Previous runs have been (</a:t>
            </a:r>
            <a:r>
              <a:rPr lang="en-US" dirty="0" err="1" smtClean="0"/>
              <a:t>Hor</a:t>
            </a:r>
            <a:r>
              <a:rPr lang="en-US" dirty="0" smtClean="0"/>
              <a:t>, </a:t>
            </a:r>
            <a:r>
              <a:rPr lang="en-US" dirty="0" err="1" smtClean="0"/>
              <a:t>Ver</a:t>
            </a:r>
            <a:r>
              <a:rPr lang="en-US" dirty="0" smtClean="0"/>
              <a:t>) = 12pi, 15pi</a:t>
            </a:r>
          </a:p>
          <a:p>
            <a:pPr lvl="2"/>
            <a:r>
              <a:rPr lang="en-US" dirty="0" smtClean="0"/>
              <a:t>Scraping in the Booster has not been very aggressive</a:t>
            </a:r>
          </a:p>
          <a:p>
            <a:r>
              <a:rPr lang="en-US" dirty="0" smtClean="0"/>
              <a:t>Most development time spent on tune jump system</a:t>
            </a:r>
          </a:p>
          <a:p>
            <a:r>
              <a:rPr lang="en-US" dirty="0" smtClean="0"/>
              <a:t>Still AGS CNI timing issues to be resolved</a:t>
            </a:r>
          </a:p>
          <a:p>
            <a:pPr>
              <a:buNone/>
            </a:pPr>
            <a:r>
              <a:rPr lang="en-US" dirty="0" smtClean="0"/>
              <a:t> </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solidFill>
                  <a:srgbClr val="376092"/>
                </a:solidFill>
              </a:rPr>
              <a:t>AGS Commissioning Effort</a:t>
            </a:r>
            <a:endParaRPr lang="en-US" dirty="0">
              <a:solidFill>
                <a:srgbClr val="376092"/>
              </a:solidFill>
            </a:endParaRPr>
          </a:p>
        </p:txBody>
      </p:sp>
      <p:sp>
        <p:nvSpPr>
          <p:cNvPr id="3" name="Content Placeholder 2"/>
          <p:cNvSpPr>
            <a:spLocks noGrp="1"/>
          </p:cNvSpPr>
          <p:nvPr>
            <p:ph idx="1"/>
          </p:nvPr>
        </p:nvSpPr>
        <p:spPr/>
        <p:txBody>
          <a:bodyPr>
            <a:normAutofit fontScale="92500"/>
          </a:bodyPr>
          <a:lstStyle/>
          <a:p>
            <a:r>
              <a:rPr lang="en-US" dirty="0" smtClean="0"/>
              <a:t>Tune jump system</a:t>
            </a:r>
          </a:p>
          <a:p>
            <a:pPr lvl="1"/>
            <a:r>
              <a:rPr lang="en-US" dirty="0" smtClean="0"/>
              <a:t>Understanding effect on polarization and </a:t>
            </a:r>
            <a:r>
              <a:rPr lang="en-US" dirty="0" err="1" smtClean="0"/>
              <a:t>emittance</a:t>
            </a:r>
            <a:endParaRPr lang="en-US" dirty="0" smtClean="0"/>
          </a:p>
          <a:p>
            <a:pPr lvl="1"/>
            <a:r>
              <a:rPr lang="en-US" dirty="0" smtClean="0"/>
              <a:t>Small chromaticity gives minimal </a:t>
            </a:r>
            <a:r>
              <a:rPr lang="en-US" dirty="0" err="1" smtClean="0"/>
              <a:t>emittance</a:t>
            </a:r>
            <a:r>
              <a:rPr lang="en-US" dirty="0" smtClean="0"/>
              <a:t> growth, but why?</a:t>
            </a:r>
          </a:p>
          <a:p>
            <a:r>
              <a:rPr lang="en-US" dirty="0" smtClean="0"/>
              <a:t>Optics correction</a:t>
            </a:r>
          </a:p>
          <a:p>
            <a:pPr lvl="1"/>
            <a:r>
              <a:rPr lang="en-US" dirty="0" smtClean="0"/>
              <a:t>Magnet realignment</a:t>
            </a:r>
          </a:p>
          <a:p>
            <a:pPr lvl="1"/>
            <a:r>
              <a:rPr lang="en-US" dirty="0" smtClean="0"/>
              <a:t>High vertical tune for early acceleration</a:t>
            </a:r>
          </a:p>
          <a:p>
            <a:r>
              <a:rPr lang="en-US" dirty="0" smtClean="0"/>
              <a:t>CNI motion control</a:t>
            </a:r>
          </a:p>
          <a:p>
            <a:r>
              <a:rPr lang="en-US" dirty="0" smtClean="0"/>
              <a:t>AGS Base-band tune R&amp;D</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029" name="Picture 5" descr="http://www.cadops.bnl.gov/elog/graphics/rhic-pp_2011/Tue_Dec_21_2010_105757_20047.gif"/>
          <p:cNvPicPr>
            <a:picLocks noChangeAspect="1" noChangeArrowheads="1"/>
          </p:cNvPicPr>
          <p:nvPr/>
        </p:nvPicPr>
        <p:blipFill>
          <a:blip r:embed="rId3" cstate="print"/>
          <a:srcRect l="873" t="4090" r="437" b="2257"/>
          <a:stretch>
            <a:fillRect/>
          </a:stretch>
        </p:blipFill>
        <p:spPr bwMode="auto">
          <a:xfrm>
            <a:off x="304800" y="228600"/>
            <a:ext cx="8610600" cy="63246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14338" name="Picture 2" descr="http://www.cadops.bnl.gov/elog/graphics/rhic-pp_2011/Tue_Dec_21_2010_112143_21928.gif"/>
          <p:cNvPicPr>
            <a:picLocks noChangeAspect="1" noChangeArrowheads="1"/>
          </p:cNvPicPr>
          <p:nvPr/>
        </p:nvPicPr>
        <p:blipFill>
          <a:blip r:embed="rId3" cstate="print"/>
          <a:srcRect l="913" t="4020" r="429" b="2513"/>
          <a:stretch>
            <a:fillRect/>
          </a:stretch>
        </p:blipFill>
        <p:spPr bwMode="auto">
          <a:xfrm>
            <a:off x="381000" y="199040"/>
            <a:ext cx="8229600" cy="650656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stretch>
            <a:fillRect/>
          </a:stretch>
        </p:blipFill>
        <p:spPr>
          <a:xfrm>
            <a:off x="-2689" y="0"/>
            <a:ext cx="9149378" cy="6858000"/>
          </a:xfrm>
          <a:prstGeom prst="rect">
            <a:avLst/>
          </a:prstGeom>
        </p:spPr>
      </p:pic>
      <p:sp>
        <p:nvSpPr>
          <p:cNvPr id="3" name="TextBox 2"/>
          <p:cNvSpPr txBox="1"/>
          <p:nvPr/>
        </p:nvSpPr>
        <p:spPr>
          <a:xfrm>
            <a:off x="5486400" y="1981200"/>
            <a:ext cx="1967305" cy="369332"/>
          </a:xfrm>
          <a:prstGeom prst="rect">
            <a:avLst/>
          </a:prstGeom>
          <a:noFill/>
        </p:spPr>
        <p:txBody>
          <a:bodyPr wrap="none" rtlCol="0">
            <a:spAutoFit/>
          </a:bodyPr>
          <a:lstStyle/>
          <a:p>
            <a:r>
              <a:rPr lang="en-US" dirty="0" smtClean="0"/>
              <a:t>(Andrei </a:t>
            </a:r>
            <a:r>
              <a:rPr lang="en-US" dirty="0" err="1" smtClean="0"/>
              <a:t>Poblaguev</a:t>
            </a:r>
            <a:r>
              <a:rPr lang="en-US" dirty="0" smtClean="0"/>
              <a:t>)</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pic>
        <p:nvPicPr>
          <p:cNvPr id="5" name="Picture 4" descr="Wed_Dec_29_2010_190911_19897.gif"/>
          <p:cNvPicPr>
            <a:picLocks noChangeAspect="1"/>
          </p:cNvPicPr>
          <p:nvPr/>
        </p:nvPicPr>
        <p:blipFill>
          <a:blip r:embed="rId3"/>
          <a:stretch>
            <a:fillRect/>
          </a:stretch>
        </p:blipFill>
        <p:spPr>
          <a:xfrm>
            <a:off x="304800" y="1447800"/>
            <a:ext cx="7162800" cy="5196259"/>
          </a:xfrm>
          <a:prstGeom prst="rect">
            <a:avLst/>
          </a:prstGeom>
        </p:spPr>
      </p:pic>
      <p:sp>
        <p:nvSpPr>
          <p:cNvPr id="6" name="TextBox 5"/>
          <p:cNvSpPr txBox="1"/>
          <p:nvPr/>
        </p:nvSpPr>
        <p:spPr>
          <a:xfrm>
            <a:off x="609600" y="685800"/>
            <a:ext cx="3724096" cy="369332"/>
          </a:xfrm>
          <a:prstGeom prst="rect">
            <a:avLst/>
          </a:prstGeom>
          <a:noFill/>
        </p:spPr>
        <p:txBody>
          <a:bodyPr wrap="none" rtlCol="0">
            <a:spAutoFit/>
          </a:bodyPr>
          <a:lstStyle/>
          <a:p>
            <a:r>
              <a:rPr lang="en-US" dirty="0" smtClean="0"/>
              <a:t>Before reduce horizontal chromaticity</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extBox 5"/>
          <p:cNvSpPr txBox="1"/>
          <p:nvPr/>
        </p:nvSpPr>
        <p:spPr>
          <a:xfrm>
            <a:off x="609600" y="685800"/>
            <a:ext cx="3574341" cy="369332"/>
          </a:xfrm>
          <a:prstGeom prst="rect">
            <a:avLst/>
          </a:prstGeom>
          <a:noFill/>
        </p:spPr>
        <p:txBody>
          <a:bodyPr wrap="none" rtlCol="0">
            <a:spAutoFit/>
          </a:bodyPr>
          <a:lstStyle/>
          <a:p>
            <a:r>
              <a:rPr lang="en-US" dirty="0" smtClean="0"/>
              <a:t>After reduce horizontal chromaticity</a:t>
            </a:r>
            <a:endParaRPr lang="en-US" dirty="0"/>
          </a:p>
        </p:txBody>
      </p:sp>
      <p:pic>
        <p:nvPicPr>
          <p:cNvPr id="4" name="Picture 3" descr="Wed_Dec_29_2010_230213_5083.gif"/>
          <p:cNvPicPr>
            <a:picLocks noChangeAspect="1"/>
          </p:cNvPicPr>
          <p:nvPr/>
        </p:nvPicPr>
        <p:blipFill>
          <a:blip r:embed="rId3"/>
          <a:stretch>
            <a:fillRect/>
          </a:stretch>
        </p:blipFill>
        <p:spPr>
          <a:xfrm>
            <a:off x="0" y="1051987"/>
            <a:ext cx="7848600" cy="569377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6" name="TextBox 5"/>
          <p:cNvSpPr txBox="1"/>
          <p:nvPr/>
        </p:nvSpPr>
        <p:spPr>
          <a:xfrm>
            <a:off x="152400" y="316468"/>
            <a:ext cx="3556758" cy="369332"/>
          </a:xfrm>
          <a:prstGeom prst="rect">
            <a:avLst/>
          </a:prstGeom>
          <a:noFill/>
        </p:spPr>
        <p:txBody>
          <a:bodyPr wrap="none" rtlCol="0">
            <a:spAutoFit/>
          </a:bodyPr>
          <a:lstStyle/>
          <a:p>
            <a:r>
              <a:rPr lang="en-US" dirty="0" smtClean="0"/>
              <a:t>Tune jump amplitude withdQx~0.05</a:t>
            </a:r>
            <a:endParaRPr lang="en-US" dirty="0"/>
          </a:p>
        </p:txBody>
      </p:sp>
      <p:pic>
        <p:nvPicPr>
          <p:cNvPr id="5" name="Picture 4" descr="Wed_Dec_29_2010_230145_4988.gif"/>
          <p:cNvPicPr>
            <a:picLocks noChangeAspect="1"/>
          </p:cNvPicPr>
          <p:nvPr/>
        </p:nvPicPr>
        <p:blipFill>
          <a:blip r:embed="rId3"/>
          <a:stretch>
            <a:fillRect/>
          </a:stretch>
        </p:blipFill>
        <p:spPr>
          <a:xfrm>
            <a:off x="0" y="838200"/>
            <a:ext cx="4572000" cy="5955788"/>
          </a:xfrm>
          <a:prstGeom prst="rect">
            <a:avLst/>
          </a:prstGeom>
        </p:spPr>
      </p:pic>
      <p:pic>
        <p:nvPicPr>
          <p:cNvPr id="7" name="Picture 6" descr="Wed_Dec_29_2010_230217_5099.gif"/>
          <p:cNvPicPr>
            <a:picLocks noChangeAspect="1"/>
          </p:cNvPicPr>
          <p:nvPr/>
        </p:nvPicPr>
        <p:blipFill>
          <a:blip r:embed="rId4"/>
          <a:stretch>
            <a:fillRect/>
          </a:stretch>
        </p:blipFill>
        <p:spPr>
          <a:xfrm>
            <a:off x="4572000" y="838200"/>
            <a:ext cx="4572000" cy="5955788"/>
          </a:xfrm>
          <a:prstGeom prst="rect">
            <a:avLst/>
          </a:prstGeom>
        </p:spPr>
      </p:pic>
      <p:sp>
        <p:nvSpPr>
          <p:cNvPr id="8" name="TextBox 7"/>
          <p:cNvSpPr txBox="1"/>
          <p:nvPr/>
        </p:nvSpPr>
        <p:spPr>
          <a:xfrm>
            <a:off x="5715000" y="2971800"/>
            <a:ext cx="1518364" cy="369332"/>
          </a:xfrm>
          <a:prstGeom prst="rect">
            <a:avLst/>
          </a:prstGeom>
          <a:noFill/>
        </p:spPr>
        <p:txBody>
          <a:bodyPr wrap="none" rtlCol="0">
            <a:spAutoFit/>
          </a:bodyPr>
          <a:lstStyle/>
          <a:p>
            <a:r>
              <a:rPr lang="en-US" dirty="0" smtClean="0"/>
              <a:t>Still beam loss</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811</TotalTime>
  <Words>311</Words>
  <Application>Microsoft Macintosh PowerPoint</Application>
  <PresentationFormat>On-screen Show (4:3)</PresentationFormat>
  <Paragraphs>35</Paragraphs>
  <Slides>9</Slides>
  <Notes>6</Notes>
  <HiddenSlides>0</HiddenSlides>
  <MMClips>0</MMClips>
  <ScaleCrop>false</ScaleCrop>
  <HeadingPairs>
    <vt:vector size="4" baseType="variant">
      <vt:variant>
        <vt:lpstr>Design Template</vt:lpstr>
      </vt:variant>
      <vt:variant>
        <vt:i4>1</vt:i4>
      </vt:variant>
      <vt:variant>
        <vt:lpstr>Slide Titles</vt:lpstr>
      </vt:variant>
      <vt:variant>
        <vt:i4>9</vt:i4>
      </vt:variant>
    </vt:vector>
  </HeadingPairs>
  <TitlesOfParts>
    <vt:vector size="10" baseType="lpstr">
      <vt:lpstr>Office Theme</vt:lpstr>
      <vt:lpstr>AGS Status and Plans  RHIC Spin Collaboration Meeting Vincent Schoefer / Haixin Huang 1/21/11</vt:lpstr>
      <vt:lpstr>Current status</vt:lpstr>
      <vt:lpstr>AGS Commissioning Effort</vt:lpstr>
      <vt:lpstr>Slide 4</vt:lpstr>
      <vt:lpstr>Slide 5</vt:lpstr>
      <vt:lpstr>Slide 6</vt:lpstr>
      <vt:lpstr>Slide 7</vt:lpstr>
      <vt:lpstr>Slide 8</vt:lpstr>
      <vt:lpstr>Slide 9</vt:lpstr>
    </vt:vector>
  </TitlesOfParts>
  <Company>Brookhaven National Laboratory</Company>
  <LinksUpToDate>false</LinksUpToDate>
  <SharedDoc>false</SharedDoc>
  <HyperlinksChanged>false</HyperlinksChanged>
  <AppVersion>12.0256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AGS Status and Plans  RHIC Spin Collaboration Meeting 1/13/11</dc:title>
  <dc:creator>Vincent Schoefer</dc:creator>
  <cp:lastModifiedBy>Haixin Huang</cp:lastModifiedBy>
  <cp:revision>22</cp:revision>
  <dcterms:created xsi:type="dcterms:W3CDTF">2011-01-21T17:45:14Z</dcterms:created>
  <dcterms:modified xsi:type="dcterms:W3CDTF">2011-01-21T18:28:44Z</dcterms:modified>
</cp:coreProperties>
</file>