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57" r:id="rId2"/>
    <p:sldMasterId id="2147483656" r:id="rId3"/>
  </p:sldMasterIdLst>
  <p:notesMasterIdLst>
    <p:notesMasterId r:id="rId13"/>
  </p:notesMasterIdLst>
  <p:handoutMasterIdLst>
    <p:handoutMasterId r:id="rId14"/>
  </p:handoutMasterIdLst>
  <p:sldIdLst>
    <p:sldId id="661" r:id="rId4"/>
    <p:sldId id="667" r:id="rId5"/>
    <p:sldId id="666" r:id="rId6"/>
    <p:sldId id="668" r:id="rId7"/>
    <p:sldId id="669" r:id="rId8"/>
    <p:sldId id="670" r:id="rId9"/>
    <p:sldId id="658" r:id="rId10"/>
    <p:sldId id="659" r:id="rId11"/>
    <p:sldId id="671" r:id="rId1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FF"/>
    <a:srgbClr val="003399"/>
    <a:srgbClr val="FF5050"/>
    <a:srgbClr val="FF0000"/>
    <a:srgbClr val="FF6600"/>
    <a:srgbClr val="FF3300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128" autoAdjust="0"/>
    <p:restoredTop sz="94660"/>
  </p:normalViewPr>
  <p:slideViewPr>
    <p:cSldViewPr>
      <p:cViewPr varScale="1">
        <p:scale>
          <a:sx n="74" d="100"/>
          <a:sy n="74" d="100"/>
        </p:scale>
        <p:origin x="-85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124" y="-96"/>
      </p:cViewPr>
      <p:guideLst>
        <p:guide orient="horz" pos="2927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t" anchorCtr="0" compatLnSpc="1">
            <a:prstTxWarp prst="textNoShape">
              <a:avLst/>
            </a:prstTxWarp>
          </a:bodyPr>
          <a:lstStyle>
            <a:lvl1pPr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5100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t" anchorCtr="0" compatLnSpc="1">
            <a:prstTxWarp prst="textNoShape">
              <a:avLst/>
            </a:prstTxWarp>
          </a:bodyPr>
          <a:lstStyle>
            <a:lvl1pPr algn="r"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fld id="{BA803AEE-8D0C-4B26-B265-3122F68E6B27}" type="datetime1">
              <a:rPr lang="en-US"/>
              <a:pPr/>
              <a:t>1/14/2011</a:t>
            </a:fld>
            <a:endParaRPr lang="en-US" altLang="ja-JP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85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b" anchorCtr="0" compatLnSpc="1">
            <a:prstTxWarp prst="textNoShape">
              <a:avLst/>
            </a:prstTxWarp>
          </a:bodyPr>
          <a:lstStyle>
            <a:lvl1pPr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Haixin Huang/BNL</a:t>
            </a: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5100" y="883285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b" anchorCtr="0" compatLnSpc="1">
            <a:prstTxWarp prst="textNoShape">
              <a:avLst/>
            </a:prstTxWarp>
          </a:bodyPr>
          <a:lstStyle>
            <a:lvl1pPr algn="r"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fld id="{0FD66E4F-9D68-45D3-9ADE-EF218E020D3F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t" anchorCtr="0" compatLnSpc="1">
            <a:prstTxWarp prst="textNoShape">
              <a:avLst/>
            </a:prstTxWarp>
          </a:bodyPr>
          <a:lstStyle>
            <a:lvl1pPr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5100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t" anchorCtr="0" compatLnSpc="1">
            <a:prstTxWarp prst="textNoShape">
              <a:avLst/>
            </a:prstTxWarp>
          </a:bodyPr>
          <a:lstStyle>
            <a:lvl1pPr algn="r"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fld id="{1766B611-9AD5-4CEB-A356-7548492B3627}" type="datetime1">
              <a:rPr lang="en-US"/>
              <a:pPr/>
              <a:t>1/14/2011</a:t>
            </a:fld>
            <a:endParaRPr lang="en-US" altLang="ja-JP"/>
          </a:p>
        </p:txBody>
      </p:sp>
      <p:sp>
        <p:nvSpPr>
          <p:cNvPr id="6148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81100" y="698500"/>
            <a:ext cx="4646613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マスターテキストの書式設定</a:t>
            </a:r>
          </a:p>
          <a:p>
            <a:pPr lvl="1"/>
            <a:r>
              <a:rPr lang="ja-JP" altLang="en-US" smtClean="0"/>
              <a:t>第 2 レベル</a:t>
            </a:r>
          </a:p>
          <a:p>
            <a:pPr lvl="2"/>
            <a:r>
              <a:rPr lang="ja-JP" altLang="en-US" smtClean="0"/>
              <a:t>第 3 レベル</a:t>
            </a:r>
          </a:p>
          <a:p>
            <a:pPr lvl="3"/>
            <a:r>
              <a:rPr lang="ja-JP" altLang="en-US" smtClean="0"/>
              <a:t>第 4 レベル</a:t>
            </a:r>
          </a:p>
          <a:p>
            <a:pPr lvl="4"/>
            <a:r>
              <a:rPr lang="ja-JP" altLang="en-US" smtClean="0"/>
              <a:t>第 5 レベル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b" anchorCtr="0" compatLnSpc="1">
            <a:prstTxWarp prst="textNoShape">
              <a:avLst/>
            </a:prstTxWarp>
          </a:bodyPr>
          <a:lstStyle>
            <a:lvl1pPr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Haixin Huang/BNL</a:t>
            </a: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5100" y="883285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b" anchorCtr="0" compatLnSpc="1">
            <a:prstTxWarp prst="textNoShape">
              <a:avLst/>
            </a:prstTxWarp>
          </a:bodyPr>
          <a:lstStyle>
            <a:lvl1pPr algn="r"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fld id="{E9A022B0-353B-4D1D-BB02-3C8B0E77516A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B8165AC-3E19-41CD-AF80-D8928F93DAA8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5525" y="307975"/>
            <a:ext cx="4959350" cy="3719513"/>
          </a:xfrm>
          <a:solidFill>
            <a:srgbClr val="FFFFFF"/>
          </a:solidFill>
          <a:ln/>
        </p:spPr>
      </p:sp>
      <p:sp>
        <p:nvSpPr>
          <p:cNvPr id="101069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514350" y="4387850"/>
            <a:ext cx="5986463" cy="4129088"/>
          </a:xfrm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5525" y="307975"/>
            <a:ext cx="4959350" cy="3719513"/>
          </a:xfrm>
          <a:solidFill>
            <a:srgbClr val="FFFFFF"/>
          </a:solidFill>
          <a:ln/>
        </p:spPr>
      </p:sp>
      <p:sp>
        <p:nvSpPr>
          <p:cNvPr id="101069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514350" y="4387850"/>
            <a:ext cx="5986463" cy="4129088"/>
          </a:xfrm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286000"/>
            <a:ext cx="6400800" cy="35814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Times New Roman" pitchFamily="18" charset="0"/>
              </a:defRPr>
            </a:lvl1pPr>
          </a:lstStyle>
          <a:p>
            <a:endParaRPr lang="ja-JP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04800" y="609600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r>
              <a:rPr lang="en-US"/>
              <a:t>09/02/02</a:t>
            </a:r>
            <a:endParaRPr lang="en-US" altLang="ja-JP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572000" y="609600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  <a:latin typeface="Arial" charset="0"/>
              </a:defRPr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514600" y="609600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7C1A3563-130F-4228-B6DD-279FC8A8CB2F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38B97-43B3-44D7-BB00-F3A7E33DF15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91250" y="533400"/>
            <a:ext cx="196215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533400"/>
            <a:ext cx="573405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49B877-1C78-4DDB-B34E-F57B08F15E1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77724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95400"/>
            <a:ext cx="38100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343400" y="1295400"/>
            <a:ext cx="38100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343400" y="3771900"/>
            <a:ext cx="38100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31800" y="6324600"/>
            <a:ext cx="1397000" cy="3619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886200" y="6400800"/>
            <a:ext cx="25146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2057400" y="6400800"/>
            <a:ext cx="1524000" cy="228600"/>
          </a:xfrm>
        </p:spPr>
        <p:txBody>
          <a:bodyPr/>
          <a:lstStyle>
            <a:lvl1pPr>
              <a:defRPr/>
            </a:lvl1pPr>
          </a:lstStyle>
          <a:p>
            <a:fld id="{CD2FDF84-7DD0-4DF9-9B33-54FA8B705C39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0E95AF-DAFB-4BEB-9FC6-F7FDE53111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47D3A-8259-422C-874B-39ECE5469B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CF0505-E8B3-40DF-A4BD-ADB9E2BFBD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B68360-91DC-4C7E-AC69-1A57A07855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ED1A81-2865-4AD1-BEE4-C693A7AED0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1C4389-7773-450A-B00F-C295070208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BEF693-1847-4D66-8339-D86D8BAE6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074D7A-F75A-4F55-A74D-FFE29E800E0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09240B-AEE6-4300-B87D-8ED4C06918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B034C4-3709-415A-B63E-8DE03812CC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EB5F6-02A7-4215-8964-67651FC2C5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EAB26-A2D3-4DB4-96F8-A8A614662B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8DFC0D-F4DC-46B9-BB6A-227BB167D1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62903-A5DB-4599-ACE7-FF83163C0C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9E824-704B-4425-AB7D-AC56534780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E4C11F-5AC6-4F0A-948B-1031FF1E79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7B637B-0C13-4B9E-8871-E272EA708C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D5F436-C8AC-480C-B896-B786D4B4BE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0DBF18-83BD-4AEE-9D9D-3AFB65E82D9B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5A402-F1CE-4568-A3CC-CAC292C076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5D8F44-C02F-4B40-9A5D-49B1805FA4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98F5C-E082-40B5-BB0A-19D0DF937B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AD79D1-20DA-4943-B532-C12739AC9C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4BC0C8-BA1F-4F12-96C4-8992F76A7A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954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3400" y="12954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2AB0E9-50C0-471B-89C7-8902C67EDFD5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D361A2-7D83-48C0-89C9-6A441600BA3F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E38480-FAC0-48F6-BB2F-FB299348D00B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1191EF-AA4F-4F23-88B7-C2F771267CF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CF330-298B-48AC-8CDF-12C8D19B7250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556DC7-91FF-4AC8-84DA-98CE0545CAE4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334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endParaRPr lang="ja-JP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295400"/>
            <a:ext cx="7772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324600"/>
            <a:ext cx="13970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b="0">
                <a:solidFill>
                  <a:schemeClr val="bg2"/>
                </a:solidFill>
                <a:latin typeface="Arial" charset="0"/>
              </a:defRPr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86200" y="6400800"/>
            <a:ext cx="2514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057400" y="6400800"/>
            <a:ext cx="152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b="0">
                <a:solidFill>
                  <a:schemeClr val="bg2"/>
                </a:solidFill>
                <a:latin typeface="Arial" charset="0"/>
              </a:defRPr>
            </a:lvl1pPr>
          </a:lstStyle>
          <a:p>
            <a:fld id="{88CAA2DD-6C87-41FF-B78D-EBD576CF2EF7}" type="slidenum">
              <a:rPr lang="ja-JP" altLang="en-US"/>
              <a:pPr/>
              <a:t>‹#›</a:t>
            </a:fld>
            <a:endParaRPr lang="en-US" altLang="ja-JP"/>
          </a:p>
        </p:txBody>
      </p:sp>
      <p:pic>
        <p:nvPicPr>
          <p:cNvPr id="2058" name="Picture 10" descr="logo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629400" y="6200775"/>
            <a:ext cx="1676400" cy="6572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90" r:id="rId1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Monotype Sorts" pitchFamily="2" charset="2"/>
        <a:buChar char="l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6600"/>
        </a:buClr>
        <a:buSzPct val="7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SzPct val="50000"/>
        <a:buFont typeface="Monotype Sorts" pitchFamily="2" charset="2"/>
        <a:buChar char="l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SzPct val="25000"/>
        <a:buFont typeface="CommercialPi BT" pitchFamily="18" charset="2"/>
        <a:buChar char=".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SzPct val="25000"/>
        <a:buFont typeface="CommercialPi BT" pitchFamily="18" charset="2"/>
        <a:buChar char=".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SzPct val="25000"/>
        <a:buFont typeface="CommercialPi BT" pitchFamily="18" charset="2"/>
        <a:buChar char=".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SzPct val="25000"/>
        <a:buFont typeface="CommercialPi BT" pitchFamily="18" charset="2"/>
        <a:buChar char=".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SzPct val="25000"/>
        <a:buFont typeface="CommercialPi BT" pitchFamily="18" charset="2"/>
        <a:buChar char=".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6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65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65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965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965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</a:defRPr>
            </a:lvl1pPr>
          </a:lstStyle>
          <a:p>
            <a:fld id="{7E93B226-A1B8-4ECE-99F3-7AFCF8F6345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7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41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41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841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841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</a:defRPr>
            </a:lvl1pPr>
          </a:lstStyle>
          <a:p>
            <a:fld id="{81E2D08B-335C-4528-A6DC-F0ABB0136CE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76400"/>
            <a:ext cx="7721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RHIC </a:t>
            </a:r>
            <a:r>
              <a:rPr lang="en-US" b="1" dirty="0" smtClean="0">
                <a:solidFill>
                  <a:srgbClr val="FF0000"/>
                </a:solidFill>
              </a:rPr>
              <a:t>pp Setup Status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10000"/>
            <a:ext cx="4876800" cy="6858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3399"/>
                </a:solidFill>
              </a:rPr>
              <a:t>Haixin Huang</a:t>
            </a:r>
            <a:endParaRPr lang="en-US" dirty="0">
              <a:solidFill>
                <a:srgbClr val="00339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5486400"/>
            <a:ext cx="16594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99"/>
                </a:solidFill>
              </a:rPr>
              <a:t>RSC Meeting</a:t>
            </a:r>
            <a:endParaRPr lang="en-US" dirty="0" smtClean="0">
              <a:solidFill>
                <a:srgbClr val="003399"/>
              </a:solidFill>
            </a:endParaRPr>
          </a:p>
          <a:p>
            <a:r>
              <a:rPr lang="en-US" dirty="0" smtClean="0">
                <a:solidFill>
                  <a:srgbClr val="003399"/>
                </a:solidFill>
              </a:rPr>
              <a:t>01/14/2011</a:t>
            </a:r>
            <a:endParaRPr lang="en-US" dirty="0">
              <a:solidFill>
                <a:srgbClr val="00339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Fri_Jan_14_12_09_36_201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770887"/>
          </a:xfrm>
          <a:prstGeom prst="rect">
            <a:avLst/>
          </a:prstGeom>
        </p:spPr>
      </p:pic>
      <p:sp>
        <p:nvSpPr>
          <p:cNvPr id="1536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Overview of the week</a:t>
            </a:r>
            <a:endParaRPr lang="en-US" dirty="0" smtClean="0"/>
          </a:p>
        </p:txBody>
      </p:sp>
      <p:sp>
        <p:nvSpPr>
          <p:cNvPr id="15364" name="TextBox 6"/>
          <p:cNvSpPr txBox="1">
            <a:spLocks noChangeArrowheads="1"/>
          </p:cNvSpPr>
          <p:nvPr/>
        </p:nvSpPr>
        <p:spPr bwMode="auto">
          <a:xfrm rot="-5400000">
            <a:off x="-28545" y="2619346"/>
            <a:ext cx="441960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First circulating beam </a:t>
            </a:r>
            <a:r>
              <a:rPr lang="en-US" dirty="0" smtClean="0"/>
              <a:t>with </a:t>
            </a:r>
            <a:r>
              <a:rPr lang="en-US" dirty="0"/>
              <a:t>snakes</a:t>
            </a:r>
          </a:p>
        </p:txBody>
      </p:sp>
      <p:sp>
        <p:nvSpPr>
          <p:cNvPr id="15365" name="TextBox 7"/>
          <p:cNvSpPr txBox="1">
            <a:spLocks noChangeArrowheads="1"/>
          </p:cNvSpPr>
          <p:nvPr/>
        </p:nvSpPr>
        <p:spPr bwMode="auto">
          <a:xfrm rot="-5400000">
            <a:off x="1439893" y="2751107"/>
            <a:ext cx="37687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RF capture with 28MHz cavity</a:t>
            </a:r>
          </a:p>
        </p:txBody>
      </p:sp>
      <p:sp>
        <p:nvSpPr>
          <p:cNvPr id="15368" name="TextBox 10"/>
          <p:cNvSpPr txBox="1">
            <a:spLocks noChangeArrowheads="1"/>
          </p:cNvSpPr>
          <p:nvPr/>
        </p:nvSpPr>
        <p:spPr bwMode="auto">
          <a:xfrm rot="-5400000">
            <a:off x="3594666" y="2425134"/>
            <a:ext cx="342157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Yellow </a:t>
            </a:r>
            <a:r>
              <a:rPr lang="en-US" dirty="0" smtClean="0"/>
              <a:t>injection setup started</a:t>
            </a:r>
            <a:endParaRPr 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 rot="-5400000">
            <a:off x="-942945" y="2771745"/>
            <a:ext cx="441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/>
              <a:t>First turn seen in blue</a:t>
            </a:r>
            <a:endParaRPr lang="en-US" dirty="0"/>
          </a:p>
        </p:txBody>
      </p:sp>
      <p:sp>
        <p:nvSpPr>
          <p:cNvPr id="15371" name="TextBox 12"/>
          <p:cNvSpPr txBox="1">
            <a:spLocks noChangeArrowheads="1"/>
          </p:cNvSpPr>
          <p:nvPr/>
        </p:nvSpPr>
        <p:spPr bwMode="auto">
          <a:xfrm rot="-5400000">
            <a:off x="1970990" y="2829610"/>
            <a:ext cx="43829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Instrumentation setup, feedback setup</a:t>
            </a:r>
            <a:endParaRPr lang="en-US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 rot="-5400000">
            <a:off x="5953155" y="2809845"/>
            <a:ext cx="480060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First circulating </a:t>
            </a:r>
            <a:r>
              <a:rPr lang="en-US" dirty="0" smtClean="0"/>
              <a:t> yellow beam with </a:t>
            </a:r>
            <a:r>
              <a:rPr lang="en-US" dirty="0"/>
              <a:t>snakes</a:t>
            </a:r>
          </a:p>
        </p:txBody>
      </p:sp>
      <p:sp>
        <p:nvSpPr>
          <p:cNvPr id="16" name="TextBox 6"/>
          <p:cNvSpPr txBox="1">
            <a:spLocks noChangeArrowheads="1"/>
          </p:cNvSpPr>
          <p:nvPr/>
        </p:nvSpPr>
        <p:spPr bwMode="auto">
          <a:xfrm rot="-5400000">
            <a:off x="4543455" y="2543145"/>
            <a:ext cx="502920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/>
              <a:t>Blue polarimeter setup measurements done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5A403-4107-41BE-8CFA-A0FB91D51C1A}" type="slidenum">
              <a:rPr lang="ja-JP" altLang="en-US"/>
              <a:pPr/>
              <a:t>3</a:t>
            </a:fld>
            <a:endParaRPr lang="en-US" altLang="ja-JP"/>
          </a:p>
        </p:txBody>
      </p:sp>
      <p:sp>
        <p:nvSpPr>
          <p:cNvPr id="10096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610600" cy="685800"/>
          </a:xfrm>
          <a:ln/>
        </p:spPr>
        <p:txBody>
          <a:bodyPr lIns="90000" tIns="46800" rIns="90000" bIns="46800" anchor="ctr"/>
          <a:lstStyle/>
          <a:p>
            <a:pPr defTabSz="457200">
              <a:buClr>
                <a:srgbClr val="FF00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400" b="1" dirty="0" smtClean="0">
                <a:solidFill>
                  <a:srgbClr val="FF0000"/>
                </a:solidFill>
              </a:rPr>
              <a:t>Status</a:t>
            </a:r>
            <a:endParaRPr lang="en-GB" sz="3600" b="1" dirty="0">
              <a:solidFill>
                <a:srgbClr val="FF0000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04800" y="685800"/>
            <a:ext cx="86106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125000"/>
              <a:buFont typeface="Arial" pitchFamily="34" charset="0"/>
              <a:buChar char="•"/>
              <a:tabLst/>
              <a:defRPr/>
            </a:pPr>
            <a:r>
              <a:rPr kumimoji="1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Blue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5000"/>
              <a:buFont typeface="Arial" pitchFamily="34" charset="0"/>
              <a:buChar char="•"/>
              <a:tabLst/>
              <a:defRPr/>
            </a:pPr>
            <a:r>
              <a:rPr kumimoji="1" lang="en-US" b="0" kern="0" dirty="0" smtClean="0">
                <a:solidFill>
                  <a:srgbClr val="000066"/>
                </a:solidFill>
                <a:latin typeface="+mj-lt"/>
                <a:ea typeface="+mn-ea"/>
              </a:rPr>
              <a:t>I</a:t>
            </a:r>
            <a:r>
              <a:rPr kumimoji="1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j-lt"/>
                <a:ea typeface="+mn-ea"/>
              </a:rPr>
              <a:t>njection</a:t>
            </a:r>
            <a:r>
              <a:rPr kumimoji="1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j-lt"/>
                <a:ea typeface="+mn-ea"/>
              </a:rPr>
              <a:t> setup is almost done. Most of the instrumentations were timed in and operational.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5000"/>
              <a:buFont typeface="Arial" pitchFamily="34" charset="0"/>
              <a:buChar char="•"/>
              <a:tabLst/>
              <a:defRPr/>
            </a:pPr>
            <a:r>
              <a:rPr kumimoji="1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j-lt"/>
                <a:ea typeface="+mn-ea"/>
              </a:rPr>
              <a:t>CNI polarimeter in Blue setup is almost done. Experts are working on making the device operational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5000"/>
              <a:buFont typeface="Arial" pitchFamily="34" charset="0"/>
              <a:buChar char="•"/>
              <a:tabLst/>
              <a:defRPr/>
            </a:pPr>
            <a:r>
              <a:rPr kumimoji="1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j-lt"/>
                <a:ea typeface="+mn-ea"/>
              </a:rPr>
              <a:t>Blue Tune/decoupling feedback system was tested.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125000"/>
              <a:buFont typeface="Arial" pitchFamily="34" charset="0"/>
              <a:buChar char="•"/>
              <a:tabLst/>
              <a:defRPr/>
            </a:pPr>
            <a:r>
              <a:rPr kumimoji="1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Yellow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5000"/>
              <a:buFont typeface="Arial" pitchFamily="34" charset="0"/>
              <a:buChar char="•"/>
              <a:tabLst/>
              <a:defRPr/>
            </a:pPr>
            <a:r>
              <a:rPr kumimoji="1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j-lt"/>
                <a:ea typeface="+mn-ea"/>
              </a:rPr>
              <a:t>Circulating beam with snake on this morning 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5000"/>
              <a:buFont typeface="Arial" pitchFamily="34" charset="0"/>
              <a:buChar char="•"/>
              <a:tabLst/>
              <a:defRPr/>
            </a:pPr>
            <a:r>
              <a:rPr kumimoji="1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j-lt"/>
                <a:ea typeface="+mn-ea"/>
              </a:rPr>
              <a:t>Need to do RF capture and instrumentation  setup in following two nights.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5A403-4107-41BE-8CFA-A0FB91D51C1A}" type="slidenum">
              <a:rPr lang="ja-JP" altLang="en-US"/>
              <a:pPr/>
              <a:t>4</a:t>
            </a:fld>
            <a:endParaRPr lang="en-US" altLang="ja-JP"/>
          </a:p>
        </p:txBody>
      </p:sp>
      <p:sp>
        <p:nvSpPr>
          <p:cNvPr id="10096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610600" cy="685800"/>
          </a:xfrm>
          <a:ln/>
        </p:spPr>
        <p:txBody>
          <a:bodyPr lIns="90000" tIns="46800" rIns="90000" bIns="46800" anchor="ctr"/>
          <a:lstStyle/>
          <a:p>
            <a:pPr defTabSz="457200">
              <a:buClr>
                <a:srgbClr val="FF00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400" b="1" dirty="0" smtClean="0">
                <a:solidFill>
                  <a:srgbClr val="FF0000"/>
                </a:solidFill>
              </a:rPr>
              <a:t>Plan</a:t>
            </a:r>
            <a:endParaRPr lang="en-GB" sz="3600" b="1" dirty="0">
              <a:solidFill>
                <a:srgbClr val="FF0000"/>
              </a:solidFill>
            </a:endParaRPr>
          </a:p>
        </p:txBody>
      </p:sp>
      <p:sp>
        <p:nvSpPr>
          <p:cNvPr id="100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09600"/>
            <a:ext cx="8991600" cy="6248400"/>
          </a:xfrm>
          <a:solidFill>
            <a:schemeClr val="bg1"/>
          </a:solidFill>
          <a:ln/>
        </p:spPr>
        <p:txBody>
          <a:bodyPr lIns="90000" tIns="46800" rIns="90000" bIns="46800"/>
          <a:lstStyle/>
          <a:p>
            <a:pPr marL="339725" indent="-339725" defTabSz="457200">
              <a:lnSpc>
                <a:spcPct val="80000"/>
              </a:lnSpc>
              <a:buSzPct val="9500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 dirty="0">
              <a:solidFill>
                <a:srgbClr val="003399"/>
              </a:solidFill>
              <a:latin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We will work in next two owl shifts on yellow injection setup (RF capture and instrumentation setup).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Finish </a:t>
            </a: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all the </a:t>
            </a: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P/S </a:t>
            </a: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works. This </a:t>
            </a: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will take two shifts </a:t>
            </a: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tomorrow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Yellow instrumentation setup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0066"/>
                </a:solidFill>
                <a:latin typeface="+mj-lt"/>
              </a:rPr>
              <a:t>Tune/decoupling feedback system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0066"/>
                </a:solidFill>
                <a:latin typeface="+mj-lt"/>
              </a:rPr>
              <a:t>CNI polarimeter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0066"/>
                </a:solidFill>
                <a:latin typeface="+mj-lt"/>
              </a:rPr>
              <a:t>Others…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RF group will finish the loop setup tonight.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Fine </a:t>
            </a: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tune blue and yellow injection  with STAR magnet on. This should be quick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The near term goal </a:t>
            </a: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is to start ramp development </a:t>
            </a: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on Sunday</a:t>
            </a:r>
            <a:r>
              <a:rPr lang="en-US" sz="2200" dirty="0" smtClean="0">
                <a:solidFill>
                  <a:srgbClr val="000066"/>
                </a:solidFill>
                <a:latin typeface="+mj-lt"/>
              </a:rPr>
              <a:t>.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9MHz setup at injection is scheduled for Tuesday.</a:t>
            </a:r>
            <a:endParaRPr lang="en-US" sz="2400" dirty="0" smtClean="0">
              <a:solidFill>
                <a:srgbClr val="000066"/>
              </a:solidFill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7772400" cy="5334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Tune/Coupling Feedback Works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smtClean="0"/>
              <a:t>Haixin Huang</a:t>
            </a: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4D7A-F75A-4F55-A74D-FFE29E800E03}" type="slidenum">
              <a:rPr lang="ja-JP" altLang="en-US" smtClean="0"/>
              <a:pPr/>
              <a:t>5</a:t>
            </a:fld>
            <a:endParaRPr lang="en-US" altLang="ja-JP"/>
          </a:p>
        </p:txBody>
      </p:sp>
      <p:pic>
        <p:nvPicPr>
          <p:cNvPr id="8" name="Content Placeholder 7" descr="Tue_Jan_11_2011_015530_26845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914400"/>
            <a:ext cx="5248275" cy="3752850"/>
          </a:xfrm>
        </p:spPr>
      </p:pic>
      <p:sp>
        <p:nvSpPr>
          <p:cNvPr id="9" name="TextBox 8"/>
          <p:cNvSpPr txBox="1"/>
          <p:nvPr/>
        </p:nvSpPr>
        <p:spPr>
          <a:xfrm>
            <a:off x="914400" y="54102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working </a:t>
            </a:r>
            <a:r>
              <a:rPr lang="en-US" dirty="0" smtClean="0"/>
              <a:t>point at injection </a:t>
            </a:r>
            <a:r>
              <a:rPr lang="en-US" dirty="0" smtClean="0"/>
              <a:t>was </a:t>
            </a:r>
            <a:r>
              <a:rPr lang="en-US" dirty="0" smtClean="0"/>
              <a:t>too close to 2/3. </a:t>
            </a:r>
            <a:r>
              <a:rPr lang="en-US" dirty="0" smtClean="0"/>
              <a:t>It has </a:t>
            </a:r>
            <a:r>
              <a:rPr lang="en-US" smtClean="0"/>
              <a:t>been changed.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7772400" cy="5334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Dispersion Function Measured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smtClean="0"/>
              <a:t>Haixin Huang</a:t>
            </a: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4D7A-F75A-4F55-A74D-FFE29E800E03}" type="slidenum">
              <a:rPr lang="ja-JP" altLang="en-US" smtClean="0"/>
              <a:pPr/>
              <a:t>6</a:t>
            </a:fld>
            <a:endParaRPr lang="en-US" altLang="ja-JP"/>
          </a:p>
        </p:txBody>
      </p:sp>
      <p:pic>
        <p:nvPicPr>
          <p:cNvPr id="7" name="Content Placeholder 6" descr="Tue_Jan_11_2011_032955_3955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761999"/>
            <a:ext cx="8839200" cy="587420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7772400" cy="5334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Injection Damper Done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6" name="Content Placeholder 5" descr="Mon_Jan_10_2011_094842_2098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2400" y="838200"/>
            <a:ext cx="8686800" cy="5891950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smtClean="0"/>
              <a:t>Haixin Huang</a:t>
            </a: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4D7A-F75A-4F55-A74D-FFE29E800E03}" type="slidenum">
              <a:rPr lang="ja-JP" altLang="en-US" smtClean="0"/>
              <a:pPr/>
              <a:t>7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7772400" cy="533400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Emittance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from CNI: 16,13 (H,V)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smtClean="0"/>
              <a:t>Haixin Huang</a:t>
            </a: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4D7A-F75A-4F55-A74D-FFE29E800E03}" type="slidenum">
              <a:rPr lang="ja-JP" altLang="en-US" smtClean="0"/>
              <a:pPr/>
              <a:t>8</a:t>
            </a:fld>
            <a:endParaRPr lang="en-US" altLang="ja-JP"/>
          </a:p>
        </p:txBody>
      </p:sp>
      <p:pic>
        <p:nvPicPr>
          <p:cNvPr id="7" name="Content Placeholder 6" descr="Thu_Jan_13_2011_023208_32125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914400"/>
            <a:ext cx="8904269" cy="5943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91600" cy="5334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Example of Profiles: Reasonable Shapes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smtClean="0"/>
              <a:t>Haixin Huang</a:t>
            </a: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4D7A-F75A-4F55-A74D-FFE29E800E03}" type="slidenum">
              <a:rPr lang="ja-JP" altLang="en-US" smtClean="0"/>
              <a:pPr/>
              <a:t>9</a:t>
            </a:fld>
            <a:endParaRPr lang="en-US" altLang="ja-JP"/>
          </a:p>
        </p:txBody>
      </p:sp>
      <p:pic>
        <p:nvPicPr>
          <p:cNvPr id="8" name="Content Placeholder 7" descr="Thu_Jan_13_2011_013212_25564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762000"/>
            <a:ext cx="8767280" cy="5867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Times New Roman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292805266</TotalTime>
  <Words>259</Words>
  <Application>Microsoft Office PowerPoint</Application>
  <PresentationFormat>On-screen Show (4:3)</PresentationFormat>
  <Paragraphs>53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Contemporary Portrait</vt:lpstr>
      <vt:lpstr>1_Custom Design</vt:lpstr>
      <vt:lpstr>Custom Design</vt:lpstr>
      <vt:lpstr>RHIC pp Setup Status </vt:lpstr>
      <vt:lpstr>Overview of the week</vt:lpstr>
      <vt:lpstr>Status</vt:lpstr>
      <vt:lpstr>Plan</vt:lpstr>
      <vt:lpstr>Tune/Coupling Feedback Works</vt:lpstr>
      <vt:lpstr>Dispersion Function Measured</vt:lpstr>
      <vt:lpstr>Injection Damper Done</vt:lpstr>
      <vt:lpstr>Emittance from CNI: 16,13 (H,V)</vt:lpstr>
      <vt:lpstr>Example of Profiles: Reasonable Shapes</vt:lpstr>
    </vt:vector>
  </TitlesOfParts>
  <Company>bnl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AGS Intensity Scan</dc:title>
  <dc:creator>Haixin Huang</dc:creator>
  <cp:lastModifiedBy>Huang, Haixin</cp:lastModifiedBy>
  <cp:revision>533</cp:revision>
  <cp:lastPrinted>2000-11-14T18:14:29Z</cp:lastPrinted>
  <dcterms:modified xsi:type="dcterms:W3CDTF">2011-01-14T18:17:08Z</dcterms:modified>
</cp:coreProperties>
</file>