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2" r:id="rId1"/>
  </p:sldMasterIdLst>
  <p:notesMasterIdLst>
    <p:notesMasterId r:id="rId24"/>
  </p:notesMasterIdLst>
  <p:sldIdLst>
    <p:sldId id="256" r:id="rId2"/>
    <p:sldId id="308" r:id="rId3"/>
    <p:sldId id="279" r:id="rId4"/>
    <p:sldId id="429" r:id="rId5"/>
    <p:sldId id="426" r:id="rId6"/>
    <p:sldId id="428" r:id="rId7"/>
    <p:sldId id="391" r:id="rId8"/>
    <p:sldId id="416" r:id="rId9"/>
    <p:sldId id="314" r:id="rId10"/>
    <p:sldId id="375" r:id="rId11"/>
    <p:sldId id="421" r:id="rId12"/>
    <p:sldId id="425" r:id="rId13"/>
    <p:sldId id="427" r:id="rId14"/>
    <p:sldId id="378" r:id="rId15"/>
    <p:sldId id="424" r:id="rId16"/>
    <p:sldId id="404" r:id="rId17"/>
    <p:sldId id="363" r:id="rId18"/>
    <p:sldId id="418" r:id="rId19"/>
    <p:sldId id="419" r:id="rId20"/>
    <p:sldId id="406" r:id="rId21"/>
    <p:sldId id="376" r:id="rId22"/>
    <p:sldId id="3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45" autoAdjust="0"/>
    <p:restoredTop sz="93631" autoAdjust="0"/>
  </p:normalViewPr>
  <p:slideViewPr>
    <p:cSldViewPr>
      <p:cViewPr varScale="1">
        <p:scale>
          <a:sx n="77" d="100"/>
          <a:sy n="77" d="100"/>
        </p:scale>
        <p:origin x="-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0A11228-6C01-4981-AB98-52439B9D8E52}" type="datetimeFigureOut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C7D87DB-F526-4091-98A5-CE063EB6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CBEFF-3B21-4552-ACC3-C9E31951AF5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5A26D-D7CA-4079-B09B-969DFD24E951}" type="slidenum">
              <a:rPr lang="en-US" altLang="ja-JP">
                <a:ea typeface="ＭＳ Ｐゴシック" pitchFamily="50" charset="-128"/>
              </a:rPr>
              <a:pPr/>
              <a:t>7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88A7FF45-5BC1-4400-B9D7-91D0B50A9E41}" type="slidenum">
              <a:rPr lang="en-US" altLang="ja-JP" sz="1200"/>
              <a:pPr algn="r"/>
              <a:t>7</a:t>
            </a:fld>
            <a:endParaRPr lang="en-US" altLang="ja-JP" sz="1200" dirty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5" tIns="46583" rIns="93165" bIns="46583"/>
          <a:lstStyle/>
          <a:p>
            <a:r>
              <a:rPr lang="en-US" altLang="ja-JP" smtClean="0">
                <a:latin typeface="Arial" pitchFamily="34" charset="0"/>
              </a:rPr>
              <a:t>It consists of two type sensors , one is …</a:t>
            </a:r>
          </a:p>
          <a:p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C62F1-565F-4A03-9428-2981DB15D281}" type="slidenum">
              <a:rPr lang="en-US">
                <a:ea typeface="ＭＳ Ｐゴシック" pitchFamily="50" charset="-128"/>
              </a:rPr>
              <a:pPr/>
              <a:t>20</a:t>
            </a:fld>
            <a:endParaRPr lang="en-US">
              <a:ea typeface="ＭＳ Ｐゴシック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BB7A-7C78-4555-8DC6-96EBF79FF1CB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019A-B62A-45D5-BA65-1498A593786E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58F8-D3F1-46A4-B5D8-DFD4750CEF16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C801-8B13-4BF7-BD53-C78EADB42DD0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4E98-ABE6-4ED6-932D-C70994CD1098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C8ED-32FB-4B0A-8E45-619C9E3488ED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B5AC-688F-4774-AC3D-E5D72C1740D8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A84-EA94-46A9-A679-1BF5DF31EBD6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5519-E7CA-4738-BBD5-7183A0E3157E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F3B8-1E08-408F-9BA6-9317EC7E1CAD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5DA8-165E-475D-AE89-EF40C347898D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AF5905-692A-46BD-B05C-7CFD3D4809B3}" type="datetime1">
              <a:rPr lang="en-US" altLang="ja-JP" smtClean="0"/>
              <a:pPr/>
              <a:t>11.1.14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B55D08-AC13-45E4-AAC7-3C2AC23E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5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55504"/>
            <a:ext cx="6400800" cy="1273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Takao </a:t>
            </a:r>
            <a:r>
              <a:rPr lang="en-US" sz="2800" dirty="0" err="1" smtClean="0"/>
              <a:t>Sakaguchi</a:t>
            </a:r>
            <a:r>
              <a:rPr lang="en-US" sz="2800" dirty="0" smtClean="0"/>
              <a:t>, BNL</a:t>
            </a:r>
          </a:p>
          <a:p>
            <a:r>
              <a:rPr lang="en-US" sz="2800" dirty="0" smtClean="0"/>
              <a:t>Run-11 PHENIX Run Coordinator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3334"/>
            <a:ext cx="7772400" cy="1827634"/>
          </a:xfrm>
        </p:spPr>
        <p:txBody>
          <a:bodyPr>
            <a:normAutofit/>
          </a:bodyPr>
          <a:lstStyle/>
          <a:p>
            <a:r>
              <a:rPr lang="en-US" dirty="0" smtClean="0"/>
              <a:t>PHENIX Run-11 Startup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53059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Personnel Status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Physics Goal of Run-11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Detector Status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Startup Plan for next one month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Plan for next one month</a:t>
            </a:r>
            <a:endParaRPr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27584" y="1196752"/>
            <a:ext cx="7772400" cy="475252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This week (Jan10-17)</a:t>
            </a:r>
          </a:p>
          <a:p>
            <a:pPr lvl="1"/>
            <a:r>
              <a:rPr lang="en-US" altLang="ja-JP" dirty="0" smtClean="0"/>
              <a:t>Finish IR works (RPC, VTX)</a:t>
            </a:r>
          </a:p>
          <a:p>
            <a:pPr lvl="1"/>
            <a:r>
              <a:rPr lang="en-US" altLang="ja-JP" dirty="0" smtClean="0"/>
              <a:t>Yellow beam commissioning on accelerator side.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Next week(Jan18-Jan25)</a:t>
            </a:r>
          </a:p>
          <a:p>
            <a:pPr lvl="1"/>
            <a:r>
              <a:rPr lang="en-US" altLang="ja-JP" dirty="0" smtClean="0"/>
              <a:t>Online monitoring/calibration preparation</a:t>
            </a:r>
          </a:p>
          <a:p>
            <a:pPr lvl="1"/>
            <a:r>
              <a:rPr lang="en-US" altLang="ja-JP" dirty="0" smtClean="0"/>
              <a:t>Setup Special production for detector performance check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Once we see collisions(~Jan21)</a:t>
            </a:r>
          </a:p>
          <a:p>
            <a:pPr lvl="1"/>
            <a:r>
              <a:rPr lang="en-US" altLang="ja-JP" dirty="0" smtClean="0"/>
              <a:t>Get ZDC/BBC timed in, followed by other subsystems</a:t>
            </a:r>
          </a:p>
          <a:p>
            <a:pPr lvl="1"/>
            <a:r>
              <a:rPr lang="en-US" altLang="ja-JP" dirty="0" smtClean="0"/>
              <a:t>Zero-field run for alignment check</a:t>
            </a:r>
          </a:p>
          <a:p>
            <a:pPr lvl="1"/>
            <a:r>
              <a:rPr lang="en-US" altLang="ja-JP" dirty="0" err="1" smtClean="0"/>
              <a:t>Muon</a:t>
            </a:r>
            <a:r>
              <a:rPr lang="en-US" altLang="ja-JP" dirty="0" smtClean="0"/>
              <a:t> arm</a:t>
            </a:r>
            <a:r>
              <a:rPr lang="en-US" altLang="ja-JP" dirty="0" smtClean="0"/>
              <a:t> low </a:t>
            </a:r>
            <a:r>
              <a:rPr lang="en-US" altLang="ja-JP" dirty="0" smtClean="0"/>
              <a:t>field run</a:t>
            </a:r>
          </a:p>
          <a:p>
            <a:pPr lvl="1"/>
            <a:r>
              <a:rPr lang="en-US" altLang="ja-JP" dirty="0" smtClean="0"/>
              <a:t>Other special runs </a:t>
            </a:r>
            <a:r>
              <a:rPr lang="en-US" altLang="ja-JP" dirty="0" smtClean="0"/>
              <a:t>(</a:t>
            </a:r>
            <a:r>
              <a:rPr lang="en-US" altLang="ja-JP" dirty="0" smtClean="0"/>
              <a:t>which can cope with </a:t>
            </a:r>
            <a:r>
              <a:rPr lang="en-US" altLang="ja-JP" dirty="0" smtClean="0"/>
              <a:t>low </a:t>
            </a:r>
            <a:r>
              <a:rPr lang="en-US" altLang="ja-JP" dirty="0" smtClean="0"/>
              <a:t>intensity)</a:t>
            </a:r>
          </a:p>
          <a:p>
            <a:pPr lvl="1"/>
            <a:r>
              <a:rPr lang="en-US" altLang="ja-JP" dirty="0" err="1" smtClean="0"/>
              <a:t>Vernier</a:t>
            </a:r>
            <a:r>
              <a:rPr lang="en-US" altLang="ja-JP" dirty="0" smtClean="0"/>
              <a:t> scan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Draft plan on trigger</a:t>
            </a:r>
            <a:endParaRPr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8382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Expected logged event rate will be about 6 </a:t>
            </a:r>
            <a:r>
              <a:rPr lang="en-US" altLang="ja-JP" dirty="0" smtClean="0"/>
              <a:t>kHz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Up </a:t>
            </a:r>
            <a:r>
              <a:rPr lang="en-US" altLang="ja-JP" dirty="0" smtClean="0"/>
              <a:t>to ~3-4 MHz for </a:t>
            </a:r>
            <a:r>
              <a:rPr lang="en-US" altLang="ja-JP" dirty="0" smtClean="0"/>
              <a:t>BBCLL1 with no vertex cut </a:t>
            </a:r>
            <a:r>
              <a:rPr lang="en-US" altLang="ja-JP" dirty="0" smtClean="0"/>
              <a:t>can be expected</a:t>
            </a:r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Use new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 </a:t>
            </a:r>
            <a:r>
              <a:rPr lang="en-US" altLang="ja-JP" dirty="0" smtClean="0"/>
              <a:t>trigger at this moment. Will move to MUON&amp;RPC</a:t>
            </a:r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W-&gt;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 uses highest threshold </a:t>
            </a:r>
            <a:r>
              <a:rPr lang="en-US" altLang="ja-JP" dirty="0" err="1" smtClean="0"/>
              <a:t>EMCal</a:t>
            </a:r>
            <a:r>
              <a:rPr lang="en-US" altLang="ja-JP" dirty="0" smtClean="0"/>
              <a:t>-RICH(ERT) trigger(4x4b): ~5.6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8"/>
            <a:endParaRPr lang="en-US" altLang="ja-JP" sz="1440" dirty="0" smtClean="0"/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/photon in central arm will use lowest threshold ERT4x4c: ~3.7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8"/>
            <a:endParaRPr lang="en-US" altLang="ja-JP" sz="1440" dirty="0" smtClean="0"/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/photon in MPC will use MPC triggers (no </a:t>
            </a:r>
            <a:r>
              <a:rPr lang="en-US" altLang="ja-JP" dirty="0" err="1" smtClean="0"/>
              <a:t>prescale</a:t>
            </a:r>
            <a:r>
              <a:rPr lang="en-US" altLang="ja-JP" dirty="0" smtClean="0"/>
              <a:t>)</a:t>
            </a:r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Electrons uses ERT2x2, </a:t>
            </a:r>
            <a:r>
              <a:rPr lang="en-US" altLang="ja-JP" dirty="0" smtClean="0"/>
              <a:t>threshold 2.2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BBCLL1 with</a:t>
            </a:r>
            <a:r>
              <a:rPr lang="en-US" altLang="ja-JP" dirty="0" smtClean="0"/>
              <a:t> 15cm vertex cut </a:t>
            </a:r>
            <a:r>
              <a:rPr lang="en-US" altLang="ja-JP" dirty="0" smtClean="0"/>
              <a:t>in addition to BBCLL1 with</a:t>
            </a:r>
            <a:r>
              <a:rPr lang="en-US" altLang="ja-JP" dirty="0" smtClean="0"/>
              <a:t> "</a:t>
            </a:r>
            <a:r>
              <a:rPr lang="en-US" altLang="ja-JP" dirty="0" smtClean="0"/>
              <a:t>usual" 30 cm </a:t>
            </a:r>
            <a:r>
              <a:rPr lang="en-US" altLang="ja-JP" dirty="0" smtClean="0"/>
              <a:t>cut</a:t>
            </a:r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BBCLL1 trigger may see more than one collisions. Any trigger may</a:t>
            </a:r>
            <a:r>
              <a:rPr lang="en-US" altLang="ja-JP" dirty="0" smtClean="0"/>
              <a:t> not want </a:t>
            </a:r>
            <a:r>
              <a:rPr lang="en-US" altLang="ja-JP" dirty="0" smtClean="0"/>
              <a:t>to coincide with BBCLL1</a:t>
            </a:r>
          </a:p>
          <a:p>
            <a:pPr lvl="8"/>
            <a:endParaRPr lang="en-US" altLang="ja-JP" sz="1440" dirty="0" smtClean="0"/>
          </a:p>
          <a:p>
            <a:r>
              <a:rPr lang="en-US" altLang="ja-JP" dirty="0" smtClean="0"/>
              <a:t>Relative luminosity, local </a:t>
            </a:r>
            <a:r>
              <a:rPr lang="en-US" altLang="ja-JP" dirty="0" err="1" smtClean="0"/>
              <a:t>polarimetry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vernier</a:t>
            </a:r>
            <a:r>
              <a:rPr lang="en-US" altLang="ja-JP" dirty="0" smtClean="0"/>
              <a:t> scan task will use Clock, BBCLL1 and ZDC triggers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Status of service task</a:t>
            </a:r>
            <a:r>
              <a:rPr lang="en-US" altLang="ja-JP" dirty="0" smtClean="0"/>
              <a:t>s</a:t>
            </a:r>
            <a:endParaRPr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8001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Local </a:t>
            </a:r>
            <a:r>
              <a:rPr lang="en-US" altLang="ja-JP" dirty="0" err="1" smtClean="0"/>
              <a:t>Polarimetry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Sses</a:t>
            </a:r>
            <a:r>
              <a:rPr lang="en-US" altLang="ja-JP" dirty="0" smtClean="0"/>
              <a:t> SMD strips. </a:t>
            </a:r>
            <a:r>
              <a:rPr lang="en-US" altLang="ja-JP" dirty="0" err="1" smtClean="0"/>
              <a:t>Scalers</a:t>
            </a:r>
            <a:r>
              <a:rPr lang="en-US" altLang="ja-JP" dirty="0" smtClean="0"/>
              <a:t> are written every five minutes. Ready for data when ZDC is up (needs some tuning on HV). Two offline codes prepared to double check the numbers.</a:t>
            </a:r>
            <a:endParaRPr lang="en-US" altLang="ja-JP" dirty="0" smtClean="0"/>
          </a:p>
          <a:p>
            <a:pPr lvl="8"/>
            <a:endParaRPr lang="en-US" altLang="ja-JP" dirty="0" smtClean="0"/>
          </a:p>
          <a:p>
            <a:r>
              <a:rPr lang="en-US" altLang="ja-JP" dirty="0" err="1" smtClean="0"/>
              <a:t>Vernier</a:t>
            </a:r>
            <a:r>
              <a:rPr lang="en-US" altLang="ja-JP" dirty="0" smtClean="0"/>
              <a:t> </a:t>
            </a:r>
            <a:r>
              <a:rPr lang="en-US" altLang="ja-JP" dirty="0" smtClean="0"/>
              <a:t>Scan: To be discussed next week</a:t>
            </a:r>
          </a:p>
          <a:p>
            <a:pPr lvl="8"/>
            <a:r>
              <a:rPr lang="en-US" altLang="ja-JP" dirty="0" smtClean="0"/>
              <a:t>	</a:t>
            </a:r>
          </a:p>
          <a:p>
            <a:r>
              <a:rPr lang="en-US" altLang="ja-JP" dirty="0" smtClean="0"/>
              <a:t>Relative </a:t>
            </a:r>
            <a:r>
              <a:rPr lang="en-US" altLang="ja-JP" dirty="0" smtClean="0"/>
              <a:t>Luminosity: Two GL1P boards. Plan to use</a:t>
            </a:r>
            <a:r>
              <a:rPr lang="en-US" altLang="ja-JP" dirty="0" smtClean="0"/>
              <a:t> several combination of triggers. Need to tune with collisions</a:t>
            </a:r>
            <a:endParaRPr lang="en-US" altLang="ja-JP" dirty="0" smtClean="0"/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Spin </a:t>
            </a:r>
            <a:r>
              <a:rPr lang="en-US" altLang="ja-JP" dirty="0" smtClean="0"/>
              <a:t>Monitor: Working for coding. Expect </a:t>
            </a:r>
            <a:r>
              <a:rPr lang="en-US" altLang="ja-JP" dirty="0" smtClean="0"/>
              <a:t>tuning once Spin Flipper is included. May need to coordinate with Mei. </a:t>
            </a:r>
            <a:endParaRPr lang="en-US" altLang="ja-JP" dirty="0" smtClean="0"/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W-&gt;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cs typeface="Symbol" charset="2"/>
              </a:rPr>
              <a:t> trigger</a:t>
            </a:r>
            <a:r>
              <a:rPr lang="en-US" altLang="ja-JP" dirty="0" smtClean="0"/>
              <a:t>:  See next slide.</a:t>
            </a:r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W-&gt;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/>
              <a:t>,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:  Fast </a:t>
            </a:r>
            <a:r>
              <a:rPr lang="en-US" altLang="ja-JP" dirty="0" smtClean="0"/>
              <a:t>production of</a:t>
            </a:r>
            <a:r>
              <a:rPr lang="en-US" altLang="ja-JP" dirty="0" smtClean="0"/>
              <a:t> all data (incl. VTX) at PHENIX counting house, and transfer to CC-J. Check health of triggers and detectors. </a:t>
            </a:r>
            <a:endParaRPr lang="en-US" altLang="ja-JP" dirty="0" smtClean="0"/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W-&gt;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en-US" altLang="ja-JP" dirty="0" smtClean="0"/>
              <a:t>U</a:t>
            </a:r>
            <a:r>
              <a:rPr lang="en-US" altLang="ja-JP" dirty="0" smtClean="0"/>
              <a:t>se |</a:t>
            </a:r>
            <a:r>
              <a:rPr lang="en-US" altLang="ja-JP" dirty="0" err="1" smtClean="0"/>
              <a:t>vtx</a:t>
            </a:r>
            <a:r>
              <a:rPr lang="en-US" altLang="ja-JP" dirty="0" smtClean="0"/>
              <a:t>|&lt;10cm with </a:t>
            </a:r>
            <a:r>
              <a:rPr lang="en-US" altLang="ja-JP" dirty="0" smtClean="0"/>
              <a:t>m</a:t>
            </a:r>
            <a:r>
              <a:rPr lang="en-US" altLang="ja-JP" dirty="0" smtClean="0"/>
              <a:t>ore statistics. Plan R</a:t>
            </a:r>
            <a:r>
              <a:rPr lang="en-US" altLang="ja-JP" dirty="0" smtClean="0"/>
              <a:t>eversed mag. </a:t>
            </a:r>
            <a:r>
              <a:rPr lang="en-US" altLang="ja-JP" dirty="0" smtClean="0"/>
              <a:t>f</a:t>
            </a:r>
            <a:r>
              <a:rPr lang="en-US" altLang="ja-JP" dirty="0" smtClean="0"/>
              <a:t>ield running for systematic check. </a:t>
            </a:r>
            <a:r>
              <a:rPr lang="en-US" altLang="ja-JP" dirty="0" err="1" smtClean="0"/>
              <a:t>EMCal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calib</a:t>
            </a:r>
            <a:r>
              <a:rPr lang="en-US" altLang="ja-JP" dirty="0" smtClean="0"/>
              <a:t> to be done.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3562"/>
            <a:ext cx="8113445" cy="58548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591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862264" cy="42218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Run-11 preparation is in very good shape</a:t>
            </a:r>
          </a:p>
          <a:p>
            <a:pPr lvl="1"/>
            <a:r>
              <a:rPr lang="en-US" dirty="0" smtClean="0"/>
              <a:t>Many people have been working very hard</a:t>
            </a:r>
          </a:p>
          <a:p>
            <a:pPr lvl="1"/>
            <a:r>
              <a:rPr lang="en-US" dirty="0" smtClean="0"/>
              <a:t>Accelerator people and BNL management are very much cooperative to us.</a:t>
            </a:r>
          </a:p>
          <a:p>
            <a:endParaRPr lang="en-US" dirty="0" smtClean="0"/>
          </a:p>
          <a:p>
            <a:r>
              <a:rPr lang="en-US" dirty="0" smtClean="0"/>
              <a:t>Getting ready for data taking in </a:t>
            </a:r>
            <a:r>
              <a:rPr lang="en-US" dirty="0" err="1" smtClean="0"/>
              <a:t>p+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Service tasks on-going for getting physics results ASAP.</a:t>
            </a:r>
            <a:endParaRPr lang="en-US" dirty="0" smtClean="0"/>
          </a:p>
        </p:txBody>
      </p:sp>
      <p:pic>
        <p:nvPicPr>
          <p:cNvPr id="5" name="Picture 2" descr="C:\Users\takao\Desktop\Photo\IMG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9016"/>
            <a:ext cx="3440192" cy="460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Shutdown party (Jan 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kao\Desktop\Photo\IMG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848999"/>
            <a:ext cx="7704856" cy="575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564904"/>
            <a:ext cx="2361456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TIMG_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8010" y="0"/>
            <a:ext cx="4475989" cy="3356992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540F-6183-4C3C-B2FE-D9701F66534E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8" name="그림 7" descr="TIMG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3006"/>
            <a:ext cx="4499992" cy="3374994"/>
          </a:xfrm>
          <a:prstGeom prst="rect">
            <a:avLst/>
          </a:prstGeom>
        </p:spPr>
      </p:pic>
      <p:pic>
        <p:nvPicPr>
          <p:cNvPr id="10" name="그림 9" descr="TIMG_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475989" cy="3356992"/>
          </a:xfrm>
          <a:prstGeom prst="rect">
            <a:avLst/>
          </a:prstGeom>
        </p:spPr>
      </p:pic>
      <p:pic>
        <p:nvPicPr>
          <p:cNvPr id="11" name="그림 10" descr="TIMG_0026.JPG"/>
          <p:cNvPicPr>
            <a:picLocks noChangeAspect="1"/>
          </p:cNvPicPr>
          <p:nvPr/>
        </p:nvPicPr>
        <p:blipFill>
          <a:blip r:embed="rId5" cstate="print"/>
          <a:srcRect l="10936" r="32808"/>
          <a:stretch>
            <a:fillRect/>
          </a:stretch>
        </p:blipFill>
        <p:spPr>
          <a:xfrm rot="5400000">
            <a:off x="5226804" y="2929655"/>
            <a:ext cx="3362921" cy="4483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7"/>
            <a:ext cx="54864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Current Machine Schedule</a:t>
            </a:r>
            <a:endParaRPr lang="en-US" sz="36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990600"/>
            <a:ext cx="83820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9 Jan, Cool-down to 4.5K complete in both rings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11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27 Jan (Thursday),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 Feb, begin 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3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14 Apr,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23 Jun, begin setup for √s = 192 GeV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AuAu)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Jul, warm-up complete (28.3 weeks)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1101" y="6260068"/>
            <a:ext cx="195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/>
              <a:t>Taken from Phil’s slides</a:t>
            </a:r>
            <a:endParaRPr kumimoji="1" lang="ja-JP" altLang="en-US" i="1" u="sng" dirty="0"/>
          </a:p>
        </p:txBody>
      </p:sp>
      <p:sp>
        <p:nvSpPr>
          <p:cNvPr id="5" name="Right Brace 4"/>
          <p:cNvSpPr/>
          <p:nvPr/>
        </p:nvSpPr>
        <p:spPr>
          <a:xfrm>
            <a:off x="5738664" y="2132856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8704" y="242088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500GeV </a:t>
            </a:r>
            <a:r>
              <a:rPr lang="en-US" altLang="ja-JP" u="sng" dirty="0" err="1" smtClean="0"/>
              <a:t>p+p</a:t>
            </a:r>
            <a:r>
              <a:rPr lang="en-US" altLang="ja-JP" u="sng" dirty="0" smtClean="0"/>
              <a:t> Spin</a:t>
            </a:r>
            <a:endParaRPr lang="en-US" u="sng" dirty="0"/>
          </a:p>
        </p:txBody>
      </p:sp>
      <p:sp>
        <p:nvSpPr>
          <p:cNvPr id="7" name="Right Brace 6"/>
          <p:cNvSpPr/>
          <p:nvPr/>
        </p:nvSpPr>
        <p:spPr>
          <a:xfrm>
            <a:off x="5738664" y="3717032"/>
            <a:ext cx="288032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8704" y="3789040"/>
            <a:ext cx="237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200GeV </a:t>
            </a:r>
            <a:r>
              <a:rPr lang="en-US" altLang="ja-JP" u="sng" dirty="0" err="1" smtClean="0"/>
              <a:t>Au+Au</a:t>
            </a:r>
            <a:r>
              <a:rPr lang="en-US" altLang="ja-JP" u="sng" dirty="0" smtClean="0"/>
              <a:t> heavy ion</a:t>
            </a:r>
            <a:endParaRPr lang="en-US" u="sng" dirty="0"/>
          </a:p>
        </p:txBody>
      </p:sp>
      <p:sp>
        <p:nvSpPr>
          <p:cNvPr id="9" name="Right Brace 8"/>
          <p:cNvSpPr/>
          <p:nvPr/>
        </p:nvSpPr>
        <p:spPr>
          <a:xfrm>
            <a:off x="6098704" y="112474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14728" y="1270501"/>
            <a:ext cx="265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 smtClean="0"/>
              <a:t>p+p</a:t>
            </a:r>
            <a:r>
              <a:rPr lang="en-US" altLang="ja-JP" u="sng" dirty="0" smtClean="0"/>
              <a:t>  </a:t>
            </a:r>
            <a:r>
              <a:rPr lang="en-US" altLang="ja-JP" u="sng" dirty="0" err="1" smtClean="0"/>
              <a:t>Commisioning</a:t>
            </a:r>
            <a:r>
              <a:rPr lang="en-US" altLang="ja-JP" u="sng" dirty="0" smtClean="0"/>
              <a:t>,</a:t>
            </a:r>
          </a:p>
          <a:p>
            <a:r>
              <a:rPr lang="en-US" u="sng" dirty="0" smtClean="0"/>
              <a:t>66% pol. 1.6e11 at AGS, now</a:t>
            </a:r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5580112" y="5373216"/>
            <a:ext cx="3168352" cy="7571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New APEX schedule: 12 hour sessions (0800-2400) every other week away from maintenance days.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156176" y="404664"/>
            <a:ext cx="212288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Free IR </a:t>
            </a:r>
            <a:r>
              <a:rPr lang="en-US" altLang="ja-JP" i="1" u="sng" dirty="0"/>
              <a:t>access </a:t>
            </a:r>
            <a:r>
              <a:rPr lang="en-US" altLang="ja-JP" i="1" u="sng" dirty="0" smtClean="0"/>
              <a:t>lost </a:t>
            </a:r>
            <a:r>
              <a:rPr lang="en-US" altLang="ja-JP" i="1" u="sng" dirty="0"/>
              <a:t>on </a:t>
            </a:r>
            <a:r>
              <a:rPr lang="en-US" altLang="ja-JP" i="1" u="sng" dirty="0" smtClean="0"/>
              <a:t>Jan7</a:t>
            </a:r>
            <a:endParaRPr lang="ja-JP" altLang="en-US" i="1" u="sn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448050"/>
            <a:ext cx="4495800" cy="2063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063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172200" y="1828800"/>
            <a:ext cx="264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charset="0"/>
              </a:rPr>
              <a:t>PHENIX Goal (50% pol)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2590800" y="2362200"/>
            <a:ext cx="238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charset="0"/>
              </a:rPr>
              <a:t>STAR Goal (50% pol)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2819400" y="609600"/>
            <a:ext cx="358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C00000"/>
                </a:solidFill>
                <a:latin typeface="Calibri" charset="0"/>
              </a:rPr>
              <a:t>Goals to be updated/corrected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F36B-61CA-440C-AB4F-554A46EE315F}" type="slidenum">
              <a:rPr lang="en-US" altLang="ja-JP"/>
              <a:pPr/>
              <a:t>19</a:t>
            </a:fld>
            <a:endParaRPr lang="en-US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208"/>
            <a:ext cx="7772400" cy="613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685800"/>
            <a:ext cx="8610600" cy="2590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dirty="0" smtClean="0"/>
              <a:t>Spin coordinator: Kieran Boyle</a:t>
            </a:r>
          </a:p>
          <a:p>
            <a:pPr lvl="8">
              <a:defRPr/>
            </a:pPr>
            <a:endParaRPr lang="en-US" altLang="ja-JP" sz="1161" dirty="0" smtClean="0"/>
          </a:p>
          <a:p>
            <a:pPr>
              <a:defRPr/>
            </a:pPr>
            <a:r>
              <a:rPr lang="en-US" altLang="ja-JP" dirty="0" smtClean="0"/>
              <a:t>Trigger coordinator: Sasha </a:t>
            </a:r>
            <a:r>
              <a:rPr lang="en-US" altLang="ja-JP" dirty="0" err="1" smtClean="0"/>
              <a:t>Bazilevsky</a:t>
            </a:r>
            <a:endParaRPr lang="en-US" altLang="ja-JP" dirty="0" smtClean="0"/>
          </a:p>
          <a:p>
            <a:pPr lvl="8">
              <a:defRPr/>
            </a:pPr>
            <a:endParaRPr lang="en-US" altLang="ja-JP" sz="1161" dirty="0" smtClean="0"/>
          </a:p>
          <a:p>
            <a:pPr>
              <a:defRPr/>
            </a:pPr>
            <a:r>
              <a:rPr lang="en-US" altLang="ja-JP" dirty="0" smtClean="0"/>
              <a:t>PHENIX Focus seminar </a:t>
            </a:r>
            <a:r>
              <a:rPr lang="en-US" altLang="ja-JP" dirty="0" err="1" smtClean="0"/>
              <a:t>coordinator(s</a:t>
            </a:r>
            <a:r>
              <a:rPr lang="en-US" altLang="ja-JP" dirty="0" smtClean="0"/>
              <a:t>): </a:t>
            </a:r>
            <a:r>
              <a:rPr lang="en-US" altLang="ja-JP" dirty="0" err="1" smtClean="0"/>
              <a:t>Baldo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Sahlmueller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Yoshi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Fukao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Organize seminars on physics topics and detectors</a:t>
            </a:r>
          </a:p>
          <a:p>
            <a:pPr lvl="8">
              <a:defRPr/>
            </a:pPr>
            <a:endParaRPr lang="en-US" altLang="ja-JP" sz="1161" dirty="0" smtClean="0"/>
          </a:p>
          <a:p>
            <a:pPr>
              <a:defRPr/>
            </a:pPr>
            <a:r>
              <a:rPr lang="en-US" altLang="ja-JP" dirty="0" smtClean="0"/>
              <a:t>Two weeks Period </a:t>
            </a:r>
            <a:r>
              <a:rPr lang="en-US" altLang="ja-JP" dirty="0" err="1" smtClean="0"/>
              <a:t>coordinator(s</a:t>
            </a:r>
            <a:r>
              <a:rPr lang="en-US" altLang="ja-JP" dirty="0" smtClean="0"/>
              <a:t>): John </a:t>
            </a:r>
            <a:r>
              <a:rPr lang="en-US" altLang="ja-JP" dirty="0" err="1" smtClean="0"/>
              <a:t>Koster</a:t>
            </a:r>
            <a:r>
              <a:rPr lang="en-US" altLang="ja-JP" dirty="0" smtClean="0"/>
              <a:t> (this week), John Haggerty (next week)</a:t>
            </a:r>
          </a:p>
          <a:p>
            <a:pPr lvl="8">
              <a:defRPr/>
            </a:pPr>
            <a:endParaRPr lang="en-US" altLang="ja-JP" sz="1161" dirty="0" smtClean="0"/>
          </a:p>
          <a:p>
            <a:r>
              <a:rPr lang="en-US" dirty="0" smtClean="0"/>
              <a:t>Five person shift now: Shift leader, DAQ, Gas/Power/Data monitoring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12068"/>
            <a:ext cx="162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/>
              <a:t>Current shift crews</a:t>
            </a:r>
            <a:endParaRPr kumimoji="1" lang="ja-JP" altLang="en-US" i="1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08304" y="3573016"/>
            <a:ext cx="1656184" cy="3024336"/>
            <a:chOff x="7380312" y="3501008"/>
            <a:chExt cx="1656184" cy="3024336"/>
          </a:xfrm>
        </p:grpSpPr>
        <p:sp>
          <p:nvSpPr>
            <p:cNvPr id="10" name="Rectangle 9"/>
            <p:cNvSpPr/>
            <p:nvPr/>
          </p:nvSpPr>
          <p:spPr>
            <a:xfrm>
              <a:off x="7380312" y="3501008"/>
              <a:ext cx="1656184" cy="3024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5464" y="5310336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5464" y="3942184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452320" y="3522494"/>
              <a:ext cx="1395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u="sng" dirty="0" smtClean="0"/>
                <a:t>Shift Coordinators</a:t>
              </a:r>
              <a:endParaRPr lang="en-US" sz="1600" i="1" u="sng" dirty="0"/>
            </a:p>
          </p:txBody>
        </p:sp>
      </p:grpSp>
      <p:pic>
        <p:nvPicPr>
          <p:cNvPr id="12" name="Picture 11" descr="CurrentShift.png"/>
          <p:cNvPicPr>
            <a:picLocks noChangeAspect="1"/>
          </p:cNvPicPr>
          <p:nvPr/>
        </p:nvPicPr>
        <p:blipFill>
          <a:blip r:embed="rId4"/>
          <a:srcRect t="11138" r="1233" b="3008"/>
          <a:stretch>
            <a:fillRect/>
          </a:stretch>
        </p:blipFill>
        <p:spPr>
          <a:xfrm>
            <a:off x="1066800" y="3615757"/>
            <a:ext cx="5685487" cy="3166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96213" cy="8382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Heavy quark flow in Run-11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81800" y="236220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en-US" sz="2400"/>
              <a:t>Assumption:</a:t>
            </a:r>
          </a:p>
          <a:p>
            <a:pPr>
              <a:buFont typeface="Monotype Sorts"/>
              <a:buNone/>
            </a:pPr>
            <a:r>
              <a:rPr lang="en-US" sz="2400"/>
              <a:t>Full 8 weeks data taking in RUN11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457200" y="5638800"/>
            <a:ext cx="740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Monotype Sorts"/>
              <a:buNone/>
            </a:pPr>
            <a:r>
              <a:rPr lang="en-US" sz="3200"/>
              <a:t>Good sensitivity for v</a:t>
            </a:r>
            <a:r>
              <a:rPr lang="en-US" sz="3200" baseline="-25000"/>
              <a:t>2</a:t>
            </a:r>
            <a:r>
              <a:rPr lang="en-US" sz="3200"/>
              <a:t> for wide p</a:t>
            </a:r>
            <a:r>
              <a:rPr lang="en-US" sz="3200" baseline="-25000"/>
              <a:t>T </a:t>
            </a:r>
            <a:r>
              <a:rPr lang="en-US" sz="3200"/>
              <a:t>range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4770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1066800"/>
            <a:ext cx="2743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pitchFamily="34" charset="-128"/>
              </a:rPr>
              <a:t>PHENIX Beam Use Proposal for RUN11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Trigger discussion started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043608" y="1916832"/>
            <a:ext cx="7010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buFont typeface="Wingdings" charset="2"/>
              <a:buChar char="ü"/>
            </a:pPr>
            <a:r>
              <a:rPr lang="en-US" altLang="ja-JP" sz="2000" dirty="0">
                <a:cs typeface="Arial" charset="0"/>
              </a:rPr>
              <a:t>A factor 1.8-2.5 higher collision rates</a:t>
            </a:r>
          </a:p>
          <a:p>
            <a:pPr marL="290513" indent="-290513">
              <a:buFont typeface="Wingdings" charset="2"/>
              <a:buChar char="ü"/>
            </a:pPr>
            <a:endParaRPr lang="en-US" altLang="ja-JP" sz="2000" dirty="0">
              <a:cs typeface="Arial" charset="0"/>
            </a:endParaRPr>
          </a:p>
          <a:p>
            <a:pPr marL="290513" indent="-290513">
              <a:buFont typeface="Wingdings" charset="2"/>
              <a:buChar char="ü"/>
            </a:pPr>
            <a:r>
              <a:rPr lang="en-US" altLang="ja-JP" sz="2000" dirty="0">
                <a:cs typeface="Arial" charset="0"/>
              </a:rPr>
              <a:t>Narrow vertex cut for central arm physics due to VTX (10cm, 15cm, 20cm?) while keeping  wider vertex cut for </a:t>
            </a:r>
            <a:r>
              <a:rPr lang="en-US" altLang="ja-JP" sz="2000" dirty="0" err="1">
                <a:cs typeface="Arial" charset="0"/>
              </a:rPr>
              <a:t>Muon</a:t>
            </a:r>
            <a:r>
              <a:rPr lang="en-US" altLang="ja-JP" sz="2000" dirty="0">
                <a:cs typeface="Arial" charset="0"/>
              </a:rPr>
              <a:t> Arm physics</a:t>
            </a:r>
          </a:p>
          <a:p>
            <a:pPr marL="290513" indent="-290513">
              <a:buFont typeface="Wingdings" charset="2"/>
              <a:buChar char="ü"/>
            </a:pPr>
            <a:endParaRPr lang="en-US" altLang="ja-JP" sz="2000" dirty="0">
              <a:cs typeface="Arial" charset="0"/>
            </a:endParaRPr>
          </a:p>
          <a:p>
            <a:pPr marL="290513" indent="-290513">
              <a:buFont typeface="Wingdings" charset="2"/>
              <a:buChar char="ü"/>
            </a:pPr>
            <a:r>
              <a:rPr lang="en-US" altLang="ja-JP" sz="2000" dirty="0">
                <a:cs typeface="Arial" charset="0"/>
              </a:rPr>
              <a:t>Limited number of trigger slots available for different task forces (</a:t>
            </a:r>
            <a:r>
              <a:rPr lang="en-US" altLang="ja-JP" sz="2000" dirty="0" err="1">
                <a:cs typeface="Arial" charset="0"/>
              </a:rPr>
              <a:t>MuTrig</a:t>
            </a:r>
            <a:r>
              <a:rPr lang="en-US" altLang="ja-JP" sz="2000" dirty="0">
                <a:cs typeface="Arial" charset="0"/>
              </a:rPr>
              <a:t> will need many at least for commissioning)</a:t>
            </a:r>
          </a:p>
          <a:p>
            <a:pPr marL="290513" indent="-290513">
              <a:buFont typeface="Wingdings" charset="2"/>
              <a:buChar char="ü"/>
            </a:pPr>
            <a:endParaRPr lang="en-US" altLang="ja-JP" sz="2000" dirty="0">
              <a:cs typeface="Arial" charset="0"/>
            </a:endParaRPr>
          </a:p>
          <a:p>
            <a:pPr marL="290513" indent="-290513">
              <a:buFont typeface="Wingdings" charset="2"/>
              <a:buChar char="ü"/>
            </a:pPr>
            <a:r>
              <a:rPr lang="en-US" altLang="ja-JP" sz="2000" dirty="0">
                <a:cs typeface="Arial" charset="0"/>
              </a:rPr>
              <a:t>Will VTX affect DAQ rates? </a:t>
            </a:r>
          </a:p>
          <a:p>
            <a:pPr marL="290513" indent="-290513">
              <a:buFont typeface="Wingdings" charset="2"/>
              <a:buChar char="ü"/>
            </a:pPr>
            <a:endParaRPr lang="en-US" altLang="ja-JP" sz="2000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206F-27AA-491C-9379-B5A0F0025A3B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657850" y="6356350"/>
            <a:ext cx="296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Sasha, EC meeting, Dec 7.</a:t>
            </a:r>
            <a:endParaRPr lang="ja-JP" altLang="en-US"/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314700" y="1187450"/>
            <a:ext cx="254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u="sng"/>
              <a:t>500GeV p+p run</a:t>
            </a:r>
            <a:endParaRPr lang="ja-JP" altLang="en-US" sz="2400" i="1" u="sn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ja-JP" smtClean="0"/>
              <a:t>Physics defines triggers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14400" y="1219200"/>
            <a:ext cx="74676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  <a:latin typeface="Calibri" charset="0"/>
              </a:rPr>
              <a:t>W-&gt;</a:t>
            </a:r>
            <a:r>
              <a:rPr lang="en-US" altLang="ja-JP" sz="2000" b="1" dirty="0">
                <a:solidFill>
                  <a:srgbClr val="C00000"/>
                </a:solidFill>
                <a:latin typeface="Calibri" charset="0"/>
                <a:sym typeface="Symbol" charset="2"/>
              </a:rPr>
              <a:t></a:t>
            </a:r>
          </a:p>
          <a:p>
            <a:pPr lvl="1">
              <a:lnSpc>
                <a:spcPct val="85000"/>
              </a:lnSpc>
            </a:pPr>
            <a:r>
              <a:rPr lang="en-US" altLang="ja-JP" dirty="0">
                <a:latin typeface="Calibri" charset="0"/>
              </a:rPr>
              <a:t>commission the </a:t>
            </a:r>
            <a:r>
              <a:rPr lang="en-US" altLang="ja-JP" dirty="0" err="1">
                <a:latin typeface="Calibri" charset="0"/>
              </a:rPr>
              <a:t>MuTrig</a:t>
            </a:r>
            <a:r>
              <a:rPr lang="en-US" altLang="ja-JP" dirty="0">
                <a:latin typeface="Calibri" charset="0"/>
              </a:rPr>
              <a:t> and evaluate performance; needs to be </a:t>
            </a:r>
            <a:r>
              <a:rPr lang="en-US" altLang="ja-JP" dirty="0" err="1">
                <a:latin typeface="Calibri" charset="0"/>
              </a:rPr>
              <a:t>unprescaled</a:t>
            </a:r>
            <a:r>
              <a:rPr lang="en-US" altLang="ja-JP" dirty="0">
                <a:latin typeface="Calibri" charset="0"/>
              </a:rPr>
              <a:t> </a:t>
            </a:r>
          </a:p>
          <a:p>
            <a:r>
              <a:rPr lang="en-US" altLang="ja-JP" sz="2000" b="1" dirty="0">
                <a:solidFill>
                  <a:srgbClr val="C00000"/>
                </a:solidFill>
                <a:latin typeface="Calibri" charset="0"/>
              </a:rPr>
              <a:t>W-&gt;e</a:t>
            </a:r>
          </a:p>
          <a:p>
            <a:pPr lvl="1"/>
            <a:r>
              <a:rPr lang="en-US" altLang="ja-JP" dirty="0">
                <a:latin typeface="Calibri" charset="0"/>
              </a:rPr>
              <a:t>ERT_4x4a (highest threshold), no </a:t>
            </a:r>
            <a:r>
              <a:rPr lang="en-US" altLang="ja-JP" dirty="0" err="1">
                <a:latin typeface="Calibri" charset="0"/>
              </a:rPr>
              <a:t>prescale</a:t>
            </a:r>
            <a:r>
              <a:rPr lang="en-US" altLang="ja-JP" dirty="0">
                <a:latin typeface="Calibri" charset="0"/>
              </a:rPr>
              <a:t>, &lt;5% of bandwidth</a:t>
            </a:r>
          </a:p>
          <a:p>
            <a:r>
              <a:rPr lang="en-US" altLang="ja-JP" sz="2000" b="1" dirty="0">
                <a:solidFill>
                  <a:srgbClr val="C00000"/>
                </a:solidFill>
                <a:latin typeface="Calibri" charset="0"/>
                <a:sym typeface="Symbol" charset="2"/>
              </a:rPr>
              <a:t></a:t>
            </a:r>
            <a:r>
              <a:rPr lang="en-US" altLang="ja-JP" sz="2000" b="1" baseline="30000" dirty="0">
                <a:solidFill>
                  <a:srgbClr val="C00000"/>
                </a:solidFill>
                <a:latin typeface="Calibri" charset="0"/>
                <a:sym typeface="Symbol" charset="2"/>
              </a:rPr>
              <a:t>0</a:t>
            </a:r>
            <a:r>
              <a:rPr lang="en-US" altLang="ja-JP" sz="2000" b="1" dirty="0">
                <a:solidFill>
                  <a:srgbClr val="C00000"/>
                </a:solidFill>
                <a:latin typeface="Calibri" charset="0"/>
                <a:sym typeface="Symbol" charset="2"/>
              </a:rPr>
              <a:t>/ in central arms for G</a:t>
            </a:r>
            <a:endParaRPr lang="en-US" altLang="ja-JP" sz="2000" b="1" dirty="0">
              <a:solidFill>
                <a:srgbClr val="C00000"/>
              </a:solidFill>
              <a:latin typeface="Calibri" charset="0"/>
            </a:endParaRPr>
          </a:p>
          <a:p>
            <a:pPr lvl="1"/>
            <a:r>
              <a:rPr lang="en-US" altLang="ja-JP" dirty="0">
                <a:latin typeface="Calibri" charset="0"/>
              </a:rPr>
              <a:t>ERT_4x4c (lowest threshold) to get unbiased yields, but </a:t>
            </a:r>
            <a:r>
              <a:rPr lang="en-US" altLang="ja-JP" dirty="0" err="1">
                <a:latin typeface="Calibri" charset="0"/>
              </a:rPr>
              <a:t>prescaled</a:t>
            </a:r>
            <a:r>
              <a:rPr lang="en-US" altLang="ja-JP" dirty="0">
                <a:latin typeface="Calibri" charset="0"/>
              </a:rPr>
              <a:t> ERT_4x4c&amp;BBCLL1(narrow) to get </a:t>
            </a:r>
            <a:r>
              <a:rPr lang="en-US" altLang="ja-JP" dirty="0" err="1">
                <a:latin typeface="Calibri" charset="0"/>
              </a:rPr>
              <a:t>unprescaled</a:t>
            </a:r>
            <a:r>
              <a:rPr lang="en-US" altLang="ja-JP" dirty="0">
                <a:latin typeface="Calibri" charset="0"/>
              </a:rPr>
              <a:t> enriched data</a:t>
            </a:r>
          </a:p>
          <a:p>
            <a:r>
              <a:rPr lang="en-US" altLang="ja-JP" sz="2000" b="1" dirty="0">
                <a:solidFill>
                  <a:srgbClr val="C00000"/>
                </a:solidFill>
                <a:latin typeface="Calibri" charset="0"/>
                <a:sym typeface="Symbol" charset="2"/>
              </a:rPr>
              <a:t></a:t>
            </a:r>
            <a:r>
              <a:rPr lang="en-US" altLang="ja-JP" sz="2000" b="1" baseline="30000" dirty="0">
                <a:solidFill>
                  <a:srgbClr val="C00000"/>
                </a:solidFill>
                <a:latin typeface="Calibri" charset="0"/>
                <a:sym typeface="Symbol" charset="2"/>
              </a:rPr>
              <a:t>0</a:t>
            </a:r>
            <a:r>
              <a:rPr lang="en-US" altLang="ja-JP" sz="2000" b="1" dirty="0">
                <a:solidFill>
                  <a:srgbClr val="C00000"/>
                </a:solidFill>
                <a:latin typeface="Calibri" charset="0"/>
                <a:sym typeface="Symbol" charset="2"/>
              </a:rPr>
              <a:t>/ in MPC for G</a:t>
            </a:r>
            <a:endParaRPr lang="en-US" altLang="ja-JP" sz="2000" b="1" dirty="0">
              <a:solidFill>
                <a:srgbClr val="C00000"/>
              </a:solidFill>
              <a:latin typeface="Calibri" charset="0"/>
            </a:endParaRPr>
          </a:p>
          <a:p>
            <a:pPr lvl="1"/>
            <a:r>
              <a:rPr lang="en-US" altLang="ja-JP" dirty="0">
                <a:latin typeface="Calibri" charset="0"/>
              </a:rPr>
              <a:t>MPC trigger: set energy threshold as high as to keep it </a:t>
            </a:r>
            <a:r>
              <a:rPr lang="en-US" altLang="ja-JP" dirty="0" err="1">
                <a:latin typeface="Calibri" charset="0"/>
              </a:rPr>
              <a:t>unprescaled</a:t>
            </a:r>
            <a:r>
              <a:rPr lang="en-US" altLang="ja-JP" dirty="0">
                <a:latin typeface="Calibri" charset="0"/>
              </a:rPr>
              <a:t> Possibly MPC&amp;ERT: forward-central correlations</a:t>
            </a:r>
          </a:p>
          <a:p>
            <a:r>
              <a:rPr lang="en-US" altLang="ja-JP" sz="2000" dirty="0">
                <a:solidFill>
                  <a:srgbClr val="C00000"/>
                </a:solidFill>
                <a:latin typeface="Calibri" charset="0"/>
              </a:rPr>
              <a:t>Electrons</a:t>
            </a:r>
          </a:p>
          <a:p>
            <a:pPr lvl="1"/>
            <a:r>
              <a:rPr lang="en-US" altLang="ja-JP" dirty="0">
                <a:latin typeface="Calibri" charset="0"/>
              </a:rPr>
              <a:t>ERT_E&amp;BBCLL1(narrow); would be also good to have ERT_E</a:t>
            </a:r>
          </a:p>
          <a:p>
            <a:r>
              <a:rPr lang="en-US" altLang="ja-JP" sz="2000" dirty="0" err="1">
                <a:solidFill>
                  <a:srgbClr val="C00000"/>
                </a:solidFill>
                <a:latin typeface="Calibri" charset="0"/>
              </a:rPr>
              <a:t>Muons</a:t>
            </a:r>
            <a:r>
              <a:rPr lang="en-US" altLang="ja-JP" sz="2000" dirty="0">
                <a:solidFill>
                  <a:srgbClr val="C00000"/>
                </a:solidFill>
                <a:latin typeface="Calibri" charset="0"/>
              </a:rPr>
              <a:t> and </a:t>
            </a:r>
            <a:r>
              <a:rPr lang="en-US" altLang="ja-JP" sz="2000" dirty="0" err="1">
                <a:solidFill>
                  <a:srgbClr val="C00000"/>
                </a:solidFill>
                <a:latin typeface="Calibri" charset="0"/>
              </a:rPr>
              <a:t>di-muons</a:t>
            </a:r>
            <a:endParaRPr lang="en-US" altLang="ja-JP" sz="2000" dirty="0">
              <a:solidFill>
                <a:srgbClr val="C00000"/>
              </a:solidFill>
              <a:latin typeface="Calibri" charset="0"/>
            </a:endParaRPr>
          </a:p>
          <a:p>
            <a:pPr lvl="1"/>
            <a:r>
              <a:rPr lang="en-US" altLang="ja-JP" dirty="0">
                <a:latin typeface="Calibri" charset="0"/>
              </a:rPr>
              <a:t>Usual </a:t>
            </a:r>
            <a:r>
              <a:rPr lang="en-US" altLang="ja-JP" dirty="0" err="1">
                <a:latin typeface="Calibri" charset="0"/>
              </a:rPr>
              <a:t>MuID</a:t>
            </a:r>
            <a:r>
              <a:rPr lang="en-US" altLang="ja-JP" dirty="0">
                <a:latin typeface="Calibri" charset="0"/>
              </a:rPr>
              <a:t> triggers: 1D, 2D, 1H in coincidence with BBCLL1(</a:t>
            </a:r>
            <a:r>
              <a:rPr lang="en-US" altLang="ja-JP" dirty="0" err="1">
                <a:latin typeface="Calibri" charset="0"/>
              </a:rPr>
              <a:t>noVtx</a:t>
            </a:r>
            <a:r>
              <a:rPr lang="en-US" altLang="ja-JP" dirty="0">
                <a:latin typeface="Calibri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F88-DBBA-4B18-99DA-D13A19DF326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657850" y="6356350"/>
            <a:ext cx="296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Sasha, EC meeting, Dec 7.</a:t>
            </a:r>
            <a:endParaRPr lang="ja-JP" altLang="en-US"/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238250" y="5802313"/>
            <a:ext cx="392928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cs typeface="Arial" charset="0"/>
              </a:rPr>
              <a:t>Draft plan of the trigger is now designed</a:t>
            </a:r>
            <a:endParaRPr lang="en-US" altLang="ja-JP" sz="2000" dirty="0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Goal of Run-11 (</a:t>
            </a:r>
            <a:r>
              <a:rPr lang="en-US" dirty="0" err="1" smtClean="0"/>
              <a:t>p+p</a:t>
            </a:r>
            <a:r>
              <a:rPr lang="en-US" dirty="0" smtClean="0"/>
              <a:t>)</a:t>
            </a:r>
            <a:endParaRPr lang="en-US" altLang="ja-JP" dirty="0" smtClean="0">
              <a:latin typeface="Symbol" charset="2"/>
              <a:sym typeface="Symbol" charset="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908720"/>
            <a:ext cx="8480300" cy="2232248"/>
          </a:xfrm>
        </p:spPr>
        <p:txBody>
          <a:bodyPr>
            <a:normAutofit fontScale="85000" lnSpcReduction="20000"/>
          </a:bodyPr>
          <a:lstStyle/>
          <a:p>
            <a:pPr marL="274320" lvl="1" indent="-27432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en-US" altLang="ja-JP" sz="2600" dirty="0" smtClean="0"/>
              <a:t>4-7 times Run9 luminosity</a:t>
            </a:r>
          </a:p>
          <a:p>
            <a:pPr lvl="8">
              <a:lnSpc>
                <a:spcPct val="80000"/>
              </a:lnSpc>
            </a:pP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en-US" altLang="ja-JP" dirty="0" smtClean="0"/>
              <a:t>W physics using north arm</a:t>
            </a:r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RPC3,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trigger, Absorber</a:t>
            </a:r>
          </a:p>
          <a:p>
            <a:pPr lvl="7">
              <a:lnSpc>
                <a:spcPct val="80000"/>
              </a:lnSpc>
            </a:pPr>
            <a:endParaRPr lang="en-US" altLang="ja-JP" sz="1600" dirty="0" smtClean="0"/>
          </a:p>
          <a:p>
            <a:pPr>
              <a:lnSpc>
                <a:spcPct val="80000"/>
              </a:lnSpc>
            </a:pPr>
            <a:r>
              <a:rPr lang="en-US" altLang="ja-JP" dirty="0" smtClean="0"/>
              <a:t>Central arm A</a:t>
            </a:r>
            <a:r>
              <a:rPr lang="en-US" altLang="ja-JP" baseline="-25000" dirty="0" smtClean="0"/>
              <a:t>LL</a:t>
            </a:r>
            <a:r>
              <a:rPr lang="en-US" altLang="ja-JP" dirty="0" smtClean="0"/>
              <a:t> physics and VTX commissioning.</a:t>
            </a:r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VTX will be retracted until it is fully tested </a:t>
            </a:r>
          </a:p>
          <a:p>
            <a:pPr lvl="8">
              <a:lnSpc>
                <a:spcPct val="80000"/>
              </a:lnSpc>
            </a:pP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en-US" altLang="ja-JP" dirty="0" smtClean="0"/>
              <a:t>Expected asymmetry on W-&gt;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 from Run11, based on two </a:t>
            </a:r>
            <a:r>
              <a:rPr lang="en-US" altLang="ja-JP" dirty="0" err="1" smtClean="0"/>
              <a:t>bkgd</a:t>
            </a:r>
            <a:r>
              <a:rPr lang="en-US" altLang="ja-JP" dirty="0" smtClean="0"/>
              <a:t> scenarios.</a:t>
            </a:r>
          </a:p>
        </p:txBody>
      </p:sp>
      <p:pic>
        <p:nvPicPr>
          <p:cNvPr id="17412" name="Content Placeholder 8" descr="etaasynn_50_50_3.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384376" cy="322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Content Placeholder 7" descr="etaasynn_50_50_0.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71292"/>
            <a:ext cx="3384376" cy="3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40400" y="6483350"/>
            <a:ext cx="321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Kieran, RSC meeting, Nov 19</a:t>
            </a:r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3068960"/>
            <a:ext cx="109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30596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case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9107"/>
            <a:ext cx="7170028" cy="535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505272"/>
            <a:ext cx="75071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맑은 고딕" pitchFamily="50" charset="-127"/>
              <a:buChar char="–"/>
            </a:pPr>
            <a:r>
              <a:rPr lang="en-US" altLang="ko-KR" sz="2400" i="1" dirty="0" smtClean="0"/>
              <a:t>Flammable gas in the detector.</a:t>
            </a:r>
          </a:p>
          <a:p>
            <a:pPr>
              <a:buFont typeface="맑은 고딕" pitchFamily="50" charset="-127"/>
              <a:buChar char="–"/>
            </a:pPr>
            <a:r>
              <a:rPr lang="en-US" altLang="ko-KR" sz="2400" i="1" dirty="0" smtClean="0"/>
              <a:t>Training the detector by applying 9kV.</a:t>
            </a:r>
          </a:p>
          <a:p>
            <a:pPr>
              <a:buFont typeface="맑은 고딕" pitchFamily="50" charset="-127"/>
              <a:buChar char="–"/>
            </a:pPr>
            <a:r>
              <a:rPr lang="en-US" altLang="ko-KR" sz="2400" i="1" dirty="0" smtClean="0"/>
              <a:t>Accessing tunnel today for DAQ hardware setup and gas flow adjustment.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04800"/>
            <a:ext cx="8362950" cy="569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4597" y="6096000"/>
            <a:ext cx="354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Commissioning using Cosmic Ray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148"/>
            <a:ext cx="8229600" cy="549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Nice Track from Run325529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Shift Change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021B-47FD-8F4A-87CA-7D88926B5B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791" y="986228"/>
            <a:ext cx="8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evt159</a:t>
            </a:r>
            <a:endParaRPr lang="en-US" dirty="0"/>
          </a:p>
        </p:txBody>
      </p:sp>
      <p:pic>
        <p:nvPicPr>
          <p:cNvPr id="10" name="Picture 9" descr="evt1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9" y="951540"/>
            <a:ext cx="6049860" cy="50682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77000" y="4419600"/>
            <a:ext cx="2286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Cluster Charge Distribution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qaMutCathClustQPeakAr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57" y="4732675"/>
            <a:ext cx="2456192" cy="197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1905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10" descr="vtx_cuts_sidevie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968750"/>
            <a:ext cx="25288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128587"/>
            <a:ext cx="8229600" cy="6334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VTX detector in commissioning</a:t>
            </a:r>
            <a:endParaRPr lang="en-US" altLang="ja-JP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94"/>
          <p:cNvSpPr>
            <a:spLocks noChangeArrowheads="1"/>
          </p:cNvSpPr>
          <p:nvPr/>
        </p:nvSpPr>
        <p:spPr bwMode="auto">
          <a:xfrm>
            <a:off x="3352800" y="59436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f </a:t>
            </a:r>
            <a:r>
              <a:rPr lang="en-US" altLang="ja-JP">
                <a:latin typeface="Times New Roman" pitchFamily="18" charset="0"/>
              </a:rPr>
              <a:t>plane</a:t>
            </a:r>
          </a:p>
        </p:txBody>
      </p:sp>
      <p:sp>
        <p:nvSpPr>
          <p:cNvPr id="5126" name="Rectangle 114"/>
          <p:cNvSpPr>
            <a:spLocks noChangeArrowheads="1"/>
          </p:cNvSpPr>
          <p:nvPr/>
        </p:nvSpPr>
        <p:spPr bwMode="auto">
          <a:xfrm>
            <a:off x="1181100" y="59436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z plane</a:t>
            </a:r>
          </a:p>
        </p:txBody>
      </p:sp>
      <p:sp>
        <p:nvSpPr>
          <p:cNvPr id="5127" name="Line 115"/>
          <p:cNvSpPr>
            <a:spLocks noChangeShapeType="1"/>
          </p:cNvSpPr>
          <p:nvPr/>
        </p:nvSpPr>
        <p:spPr bwMode="auto">
          <a:xfrm>
            <a:off x="34925" y="50196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16"/>
          <p:cNvSpPr>
            <a:spLocks noChangeShapeType="1"/>
          </p:cNvSpPr>
          <p:nvPr/>
        </p:nvSpPr>
        <p:spPr bwMode="auto">
          <a:xfrm flipH="1">
            <a:off x="1474788" y="50196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19"/>
          <p:cNvSpPr>
            <a:spLocks noChangeShapeType="1"/>
          </p:cNvSpPr>
          <p:nvPr/>
        </p:nvSpPr>
        <p:spPr bwMode="auto">
          <a:xfrm flipH="1">
            <a:off x="2159000" y="4508500"/>
            <a:ext cx="576263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20"/>
          <p:cNvSpPr>
            <a:spLocks noChangeShapeType="1"/>
          </p:cNvSpPr>
          <p:nvPr/>
        </p:nvSpPr>
        <p:spPr bwMode="auto">
          <a:xfrm>
            <a:off x="3311525" y="4508500"/>
            <a:ext cx="53975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1"/>
          <p:cNvSpPr>
            <a:spLocks noChangeShapeType="1"/>
          </p:cNvSpPr>
          <p:nvPr/>
        </p:nvSpPr>
        <p:spPr bwMode="auto">
          <a:xfrm>
            <a:off x="3130550" y="5300663"/>
            <a:ext cx="3619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22"/>
          <p:cNvSpPr>
            <a:spLocks noChangeShapeType="1"/>
          </p:cNvSpPr>
          <p:nvPr/>
        </p:nvSpPr>
        <p:spPr bwMode="auto">
          <a:xfrm>
            <a:off x="3095625" y="5408613"/>
            <a:ext cx="1809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96"/>
          <p:cNvSpPr txBox="1">
            <a:spLocks noChangeArrowheads="1"/>
          </p:cNvSpPr>
          <p:nvPr/>
        </p:nvSpPr>
        <p:spPr bwMode="auto">
          <a:xfrm>
            <a:off x="2519363" y="5084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66FF"/>
                </a:solidFill>
                <a:latin typeface="Times New Roman" pitchFamily="18" charset="0"/>
              </a:rPr>
              <a:t>Strip</a:t>
            </a:r>
          </a:p>
        </p:txBody>
      </p:sp>
      <p:sp>
        <p:nvSpPr>
          <p:cNvPr id="5135" name="Rectangle 123"/>
          <p:cNvSpPr>
            <a:spLocks noChangeArrowheads="1"/>
          </p:cNvSpPr>
          <p:nvPr/>
        </p:nvSpPr>
        <p:spPr bwMode="auto">
          <a:xfrm>
            <a:off x="4953000" y="1905000"/>
            <a:ext cx="373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ü"/>
            </a:pPr>
            <a:r>
              <a:rPr lang="en-US" altLang="ja-JP" sz="2000" dirty="0">
                <a:latin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</a:rPr>
              <a:t>Stripixel</a:t>
            </a:r>
            <a:r>
              <a:rPr lang="en-US" altLang="ja-JP" sz="2000" dirty="0">
                <a:latin typeface="Times New Roman" pitchFamily="18" charset="0"/>
              </a:rPr>
              <a:t> detector for L3 and L4</a:t>
            </a:r>
          </a:p>
          <a:p>
            <a:r>
              <a:rPr lang="en-US" altLang="ja-JP" dirty="0">
                <a:latin typeface="Times New Roman" pitchFamily="18" charset="0"/>
              </a:rPr>
              <a:t>     80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>
                <a:latin typeface="Times New Roman" pitchFamily="18" charset="0"/>
              </a:rPr>
              <a:t>m×1000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>
                <a:latin typeface="Times New Roman" pitchFamily="18" charset="0"/>
              </a:rPr>
              <a:t>m pixel pitch </a:t>
            </a:r>
          </a:p>
          <a:p>
            <a:r>
              <a:rPr lang="en-US" altLang="ja-JP" dirty="0">
                <a:latin typeface="Times New Roman" pitchFamily="18" charset="0"/>
              </a:rPr>
              <a:t>     R3=10cm and R4=14cm</a:t>
            </a:r>
          </a:p>
        </p:txBody>
      </p:sp>
      <p:sp>
        <p:nvSpPr>
          <p:cNvPr id="5136" name="Rectangle 124"/>
          <p:cNvSpPr>
            <a:spLocks noChangeArrowheads="1"/>
          </p:cNvSpPr>
          <p:nvPr/>
        </p:nvSpPr>
        <p:spPr bwMode="auto">
          <a:xfrm>
            <a:off x="4953000" y="2895600"/>
            <a:ext cx="3689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>
                <a:latin typeface="Times New Roman" pitchFamily="18" charset="0"/>
              </a:rPr>
              <a:t>Large acceptance</a:t>
            </a:r>
          </a:p>
          <a:p>
            <a:pPr>
              <a:buFont typeface="Wingdings" pitchFamily="2" charset="2"/>
              <a:buNone/>
            </a:pPr>
            <a:r>
              <a:rPr lang="en-US" altLang="ja-JP" dirty="0">
                <a:latin typeface="Times New Roman" pitchFamily="18" charset="0"/>
              </a:rPr>
              <a:t>     |</a:t>
            </a:r>
            <a:r>
              <a:rPr lang="en-US" altLang="ja-JP" i="1" dirty="0" err="1">
                <a:latin typeface="Symbol" pitchFamily="18" charset="2"/>
              </a:rPr>
              <a:t>h</a:t>
            </a:r>
            <a:r>
              <a:rPr lang="en-US" altLang="ja-JP" dirty="0">
                <a:latin typeface="Times New Roman" pitchFamily="18" charset="0"/>
              </a:rPr>
              <a:t>|&lt;1.2, almost 2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dirty="0">
                <a:latin typeface="Times New Roman" pitchFamily="18" charset="0"/>
              </a:rPr>
              <a:t> in </a:t>
            </a:r>
            <a:r>
              <a:rPr lang="en-US" altLang="ja-JP" i="1" dirty="0" err="1">
                <a:latin typeface="Symbol" pitchFamily="18" charset="2"/>
              </a:rPr>
              <a:t>f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dirty="0">
                <a:latin typeface="Times New Roman" pitchFamily="18" charset="0"/>
              </a:rPr>
              <a:t>plane</a:t>
            </a:r>
            <a:r>
              <a:rPr lang="en-US" altLang="ja-JP" i="1" dirty="0">
                <a:latin typeface="Times New Roman" pitchFamily="18" charset="0"/>
              </a:rPr>
              <a:t> </a:t>
            </a:r>
          </a:p>
        </p:txBody>
      </p:sp>
      <p:sp>
        <p:nvSpPr>
          <p:cNvPr id="5137" name="Rectangle 125"/>
          <p:cNvSpPr>
            <a:spLocks noChangeArrowheads="1"/>
          </p:cNvSpPr>
          <p:nvPr/>
        </p:nvSpPr>
        <p:spPr bwMode="auto">
          <a:xfrm>
            <a:off x="4953000" y="3581400"/>
            <a:ext cx="361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Times New Roman" pitchFamily="18" charset="0"/>
              </a:rPr>
              <a:t>Stand-alone tracking capability</a:t>
            </a:r>
          </a:p>
        </p:txBody>
      </p:sp>
      <p:sp>
        <p:nvSpPr>
          <p:cNvPr id="5138" name="Text Box 126"/>
          <p:cNvSpPr txBox="1">
            <a:spLocks noChangeArrowheads="1"/>
          </p:cNvSpPr>
          <p:nvPr/>
        </p:nvSpPr>
        <p:spPr bwMode="auto">
          <a:xfrm>
            <a:off x="4876800" y="990600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latin typeface="Times New Roman" pitchFamily="18" charset="0"/>
              </a:rPr>
              <a:t>Fine granularity, low occupancy</a:t>
            </a:r>
          </a:p>
          <a:p>
            <a:r>
              <a:rPr lang="en-US" altLang="ja-JP" dirty="0">
                <a:latin typeface="Times New Roman" pitchFamily="18" charset="0"/>
              </a:rPr>
              <a:t>      50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>
                <a:latin typeface="Times New Roman" pitchFamily="18" charset="0"/>
              </a:rPr>
              <a:t>m×425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>
                <a:latin typeface="Times New Roman" pitchFamily="18" charset="0"/>
              </a:rPr>
              <a:t>m pixels for L1 and L2</a:t>
            </a:r>
          </a:p>
          <a:p>
            <a:r>
              <a:rPr lang="en-US" altLang="ja-JP" dirty="0">
                <a:latin typeface="Times New Roman" pitchFamily="18" charset="0"/>
              </a:rPr>
              <a:t>      R1=2.5cm and R2=5cm</a:t>
            </a:r>
          </a:p>
        </p:txBody>
      </p:sp>
      <p:sp>
        <p:nvSpPr>
          <p:cNvPr id="5139" name="Line 127"/>
          <p:cNvSpPr>
            <a:spLocks noChangeShapeType="1"/>
          </p:cNvSpPr>
          <p:nvPr/>
        </p:nvSpPr>
        <p:spPr bwMode="auto">
          <a:xfrm flipH="1">
            <a:off x="2555875" y="5373688"/>
            <a:ext cx="1444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28"/>
          <p:cNvSpPr>
            <a:spLocks noChangeShapeType="1"/>
          </p:cNvSpPr>
          <p:nvPr/>
        </p:nvSpPr>
        <p:spPr bwMode="auto">
          <a:xfrm flipH="1">
            <a:off x="2447925" y="5337175"/>
            <a:ext cx="17938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95"/>
          <p:cNvSpPr txBox="1">
            <a:spLocks noChangeArrowheads="1"/>
          </p:cNvSpPr>
          <p:nvPr/>
        </p:nvSpPr>
        <p:spPr bwMode="auto">
          <a:xfrm>
            <a:off x="2700338" y="42926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</a:rPr>
              <a:t>Pixel</a:t>
            </a:r>
          </a:p>
        </p:txBody>
      </p:sp>
      <p:sp>
        <p:nvSpPr>
          <p:cNvPr id="5142" name="Line 129"/>
          <p:cNvSpPr>
            <a:spLocks noChangeShapeType="1"/>
          </p:cNvSpPr>
          <p:nvPr/>
        </p:nvSpPr>
        <p:spPr bwMode="auto">
          <a:xfrm flipH="1">
            <a:off x="2159000" y="4581525"/>
            <a:ext cx="612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130"/>
          <p:cNvSpPr>
            <a:spLocks noChangeShapeType="1"/>
          </p:cNvSpPr>
          <p:nvPr/>
        </p:nvSpPr>
        <p:spPr bwMode="auto">
          <a:xfrm>
            <a:off x="3240088" y="4616450"/>
            <a:ext cx="46831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2" name="Line 132"/>
          <p:cNvSpPr>
            <a:spLocks noChangeShapeType="1"/>
          </p:cNvSpPr>
          <p:nvPr/>
        </p:nvSpPr>
        <p:spPr bwMode="auto">
          <a:xfrm flipV="1">
            <a:off x="1476375" y="3897313"/>
            <a:ext cx="1331913" cy="1116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3" name="Line 133"/>
          <p:cNvSpPr>
            <a:spLocks noChangeShapeType="1"/>
          </p:cNvSpPr>
          <p:nvPr/>
        </p:nvSpPr>
        <p:spPr bwMode="auto">
          <a:xfrm flipV="1">
            <a:off x="1476375" y="3752850"/>
            <a:ext cx="64770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4" name="Line 134"/>
          <p:cNvSpPr>
            <a:spLocks noChangeShapeType="1"/>
          </p:cNvSpPr>
          <p:nvPr/>
        </p:nvSpPr>
        <p:spPr bwMode="auto">
          <a:xfrm flipH="1">
            <a:off x="215900" y="5013325"/>
            <a:ext cx="1260475" cy="1116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5" name="Line 135"/>
          <p:cNvSpPr>
            <a:spLocks noChangeShapeType="1"/>
          </p:cNvSpPr>
          <p:nvPr/>
        </p:nvSpPr>
        <p:spPr bwMode="auto">
          <a:xfrm flipH="1">
            <a:off x="1116013" y="5013325"/>
            <a:ext cx="360362" cy="147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6" name="Line 136"/>
          <p:cNvSpPr>
            <a:spLocks noChangeShapeType="1"/>
          </p:cNvSpPr>
          <p:nvPr/>
        </p:nvSpPr>
        <p:spPr bwMode="auto">
          <a:xfrm flipV="1">
            <a:off x="3995738" y="4329113"/>
            <a:ext cx="792162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7" name="Line 137"/>
          <p:cNvSpPr>
            <a:spLocks noChangeShapeType="1"/>
          </p:cNvSpPr>
          <p:nvPr/>
        </p:nvSpPr>
        <p:spPr bwMode="auto">
          <a:xfrm flipV="1">
            <a:off x="3995738" y="4005263"/>
            <a:ext cx="431800" cy="1044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>
            <a:off x="3995738" y="5048250"/>
            <a:ext cx="423862" cy="1123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9" name="Line 139"/>
          <p:cNvSpPr>
            <a:spLocks noChangeShapeType="1"/>
          </p:cNvSpPr>
          <p:nvPr/>
        </p:nvSpPr>
        <p:spPr bwMode="auto">
          <a:xfrm flipH="1">
            <a:off x="2916238" y="5049838"/>
            <a:ext cx="1079500" cy="827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0" name="AutoShape 140"/>
          <p:cNvSpPr>
            <a:spLocks noChangeArrowheads="1"/>
          </p:cNvSpPr>
          <p:nvPr/>
        </p:nvSpPr>
        <p:spPr bwMode="auto">
          <a:xfrm>
            <a:off x="1511300" y="46894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1" name="AutoShape 141"/>
          <p:cNvSpPr>
            <a:spLocks noChangeArrowheads="1"/>
          </p:cNvSpPr>
          <p:nvPr/>
        </p:nvSpPr>
        <p:spPr bwMode="auto">
          <a:xfrm>
            <a:off x="1727200" y="46894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2" name="AutoShape 142"/>
          <p:cNvSpPr>
            <a:spLocks noChangeArrowheads="1"/>
          </p:cNvSpPr>
          <p:nvPr/>
        </p:nvSpPr>
        <p:spPr bwMode="auto">
          <a:xfrm>
            <a:off x="1655763" y="4400550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3" name="AutoShape 143"/>
          <p:cNvSpPr>
            <a:spLocks noChangeArrowheads="1"/>
          </p:cNvSpPr>
          <p:nvPr/>
        </p:nvSpPr>
        <p:spPr bwMode="auto">
          <a:xfrm>
            <a:off x="2087563" y="44370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4" name="AutoShape 144"/>
          <p:cNvSpPr>
            <a:spLocks noChangeArrowheads="1"/>
          </p:cNvSpPr>
          <p:nvPr/>
        </p:nvSpPr>
        <p:spPr bwMode="auto">
          <a:xfrm>
            <a:off x="2339975" y="418465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5" name="AutoShape 145"/>
          <p:cNvSpPr>
            <a:spLocks noChangeArrowheads="1"/>
          </p:cNvSpPr>
          <p:nvPr/>
        </p:nvSpPr>
        <p:spPr bwMode="auto">
          <a:xfrm>
            <a:off x="1800225" y="418465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6" name="AutoShape 146"/>
          <p:cNvSpPr>
            <a:spLocks noChangeArrowheads="1"/>
          </p:cNvSpPr>
          <p:nvPr/>
        </p:nvSpPr>
        <p:spPr bwMode="auto">
          <a:xfrm>
            <a:off x="1368425" y="522922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7" name="AutoShape 147"/>
          <p:cNvSpPr>
            <a:spLocks noChangeArrowheads="1"/>
          </p:cNvSpPr>
          <p:nvPr/>
        </p:nvSpPr>
        <p:spPr bwMode="auto">
          <a:xfrm>
            <a:off x="1079500" y="519271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8" name="AutoShape 148"/>
          <p:cNvSpPr>
            <a:spLocks noChangeArrowheads="1"/>
          </p:cNvSpPr>
          <p:nvPr/>
        </p:nvSpPr>
        <p:spPr bwMode="auto">
          <a:xfrm>
            <a:off x="1295400" y="54816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9" name="AutoShape 149"/>
          <p:cNvSpPr>
            <a:spLocks noChangeArrowheads="1"/>
          </p:cNvSpPr>
          <p:nvPr/>
        </p:nvSpPr>
        <p:spPr bwMode="auto">
          <a:xfrm>
            <a:off x="792163" y="54816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0" name="AutoShape 150"/>
          <p:cNvSpPr>
            <a:spLocks noChangeArrowheads="1"/>
          </p:cNvSpPr>
          <p:nvPr/>
        </p:nvSpPr>
        <p:spPr bwMode="auto">
          <a:xfrm>
            <a:off x="576263" y="56975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1" name="AutoShape 151"/>
          <p:cNvSpPr>
            <a:spLocks noChangeArrowheads="1"/>
          </p:cNvSpPr>
          <p:nvPr/>
        </p:nvSpPr>
        <p:spPr bwMode="auto">
          <a:xfrm>
            <a:off x="1223963" y="56975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2" name="AutoShape 152"/>
          <p:cNvSpPr>
            <a:spLocks noChangeArrowheads="1"/>
          </p:cNvSpPr>
          <p:nvPr/>
        </p:nvSpPr>
        <p:spPr bwMode="auto">
          <a:xfrm>
            <a:off x="3708400" y="51577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3" name="AutoShape 153"/>
          <p:cNvSpPr>
            <a:spLocks noChangeArrowheads="1"/>
          </p:cNvSpPr>
          <p:nvPr/>
        </p:nvSpPr>
        <p:spPr bwMode="auto">
          <a:xfrm>
            <a:off x="3505200" y="53117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4" name="AutoShape 154"/>
          <p:cNvSpPr>
            <a:spLocks noChangeArrowheads="1"/>
          </p:cNvSpPr>
          <p:nvPr/>
        </p:nvSpPr>
        <p:spPr bwMode="auto">
          <a:xfrm>
            <a:off x="3286125" y="54625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5" name="AutoShape 155"/>
          <p:cNvSpPr>
            <a:spLocks noChangeArrowheads="1"/>
          </p:cNvSpPr>
          <p:nvPr/>
        </p:nvSpPr>
        <p:spPr bwMode="auto">
          <a:xfrm>
            <a:off x="4048125" y="52657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6" name="AutoShape 156"/>
          <p:cNvSpPr>
            <a:spLocks noChangeArrowheads="1"/>
          </p:cNvSpPr>
          <p:nvPr/>
        </p:nvSpPr>
        <p:spPr bwMode="auto">
          <a:xfrm>
            <a:off x="4167188" y="5530850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7" name="AutoShape 157"/>
          <p:cNvSpPr>
            <a:spLocks noChangeArrowheads="1"/>
          </p:cNvSpPr>
          <p:nvPr/>
        </p:nvSpPr>
        <p:spPr bwMode="auto">
          <a:xfrm>
            <a:off x="4214813" y="57245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8" name="AutoShape 158"/>
          <p:cNvSpPr>
            <a:spLocks noChangeArrowheads="1"/>
          </p:cNvSpPr>
          <p:nvPr/>
        </p:nvSpPr>
        <p:spPr bwMode="auto">
          <a:xfrm>
            <a:off x="4354513" y="46021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9" name="AutoShape 159"/>
          <p:cNvSpPr>
            <a:spLocks noChangeArrowheads="1"/>
          </p:cNvSpPr>
          <p:nvPr/>
        </p:nvSpPr>
        <p:spPr bwMode="auto">
          <a:xfrm>
            <a:off x="4559300" y="44100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0" name="AutoShape 160"/>
          <p:cNvSpPr>
            <a:spLocks noChangeArrowheads="1"/>
          </p:cNvSpPr>
          <p:nvPr/>
        </p:nvSpPr>
        <p:spPr bwMode="auto">
          <a:xfrm>
            <a:off x="4267200" y="41862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1" name="AutoShape 161"/>
          <p:cNvSpPr>
            <a:spLocks noChangeArrowheads="1"/>
          </p:cNvSpPr>
          <p:nvPr/>
        </p:nvSpPr>
        <p:spPr bwMode="auto">
          <a:xfrm>
            <a:off x="4140200" y="44735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2" name="AutoShape 162"/>
          <p:cNvSpPr>
            <a:spLocks noChangeArrowheads="1"/>
          </p:cNvSpPr>
          <p:nvPr/>
        </p:nvSpPr>
        <p:spPr bwMode="auto">
          <a:xfrm>
            <a:off x="4140200" y="479742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3" name="AutoShape 163"/>
          <p:cNvSpPr>
            <a:spLocks noChangeArrowheads="1"/>
          </p:cNvSpPr>
          <p:nvPr/>
        </p:nvSpPr>
        <p:spPr bwMode="auto">
          <a:xfrm>
            <a:off x="4032250" y="472440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4" name="AutoShape 164"/>
          <p:cNvSpPr>
            <a:spLocks noChangeArrowheads="1"/>
          </p:cNvSpPr>
          <p:nvPr/>
        </p:nvSpPr>
        <p:spPr bwMode="auto">
          <a:xfrm>
            <a:off x="4032250" y="49037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5" name="AutoShape 165"/>
          <p:cNvSpPr>
            <a:spLocks noChangeArrowheads="1"/>
          </p:cNvSpPr>
          <p:nvPr/>
        </p:nvSpPr>
        <p:spPr bwMode="auto">
          <a:xfrm>
            <a:off x="3981450" y="48688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6" name="AutoShape 166"/>
          <p:cNvSpPr>
            <a:spLocks noChangeArrowheads="1"/>
          </p:cNvSpPr>
          <p:nvPr/>
        </p:nvSpPr>
        <p:spPr bwMode="auto">
          <a:xfrm>
            <a:off x="3983038" y="5110163"/>
            <a:ext cx="122237" cy="15875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7" name="AutoShape 167"/>
          <p:cNvSpPr>
            <a:spLocks noChangeArrowheads="1"/>
          </p:cNvSpPr>
          <p:nvPr/>
        </p:nvSpPr>
        <p:spPr bwMode="auto">
          <a:xfrm>
            <a:off x="3816350" y="50720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8" name="AutoShape 168"/>
          <p:cNvSpPr>
            <a:spLocks noChangeArrowheads="1"/>
          </p:cNvSpPr>
          <p:nvPr/>
        </p:nvSpPr>
        <p:spPr bwMode="auto">
          <a:xfrm>
            <a:off x="1403350" y="50847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9" name="AutoShape 169"/>
          <p:cNvSpPr>
            <a:spLocks noChangeArrowheads="1"/>
          </p:cNvSpPr>
          <p:nvPr/>
        </p:nvSpPr>
        <p:spPr bwMode="auto">
          <a:xfrm>
            <a:off x="1258888" y="50847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0" name="AutoShape 170"/>
          <p:cNvSpPr>
            <a:spLocks noChangeArrowheads="1"/>
          </p:cNvSpPr>
          <p:nvPr/>
        </p:nvSpPr>
        <p:spPr bwMode="auto">
          <a:xfrm>
            <a:off x="1462088" y="47974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1" name="AutoShape 171"/>
          <p:cNvSpPr>
            <a:spLocks noChangeArrowheads="1"/>
          </p:cNvSpPr>
          <p:nvPr/>
        </p:nvSpPr>
        <p:spPr bwMode="auto">
          <a:xfrm>
            <a:off x="1604963" y="47974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84" name="Picture 4" descr="VTX barrel half assy position 12-8-08_Page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050" y="796925"/>
            <a:ext cx="46545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257800" y="5105400"/>
            <a:ext cx="31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Performance check using </a:t>
            </a:r>
            <a:r>
              <a:rPr kumimoji="1" lang="en-US" altLang="ja-JP" sz="2400" i="1" dirty="0" err="1" smtClean="0"/>
              <a:t>p+p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2" grpId="0" animBg="1"/>
      <p:bldP spid="61573" grpId="0" animBg="1"/>
      <p:bldP spid="61574" grpId="0" animBg="1"/>
      <p:bldP spid="61575" grpId="0" animBg="1"/>
      <p:bldP spid="61576" grpId="0" animBg="1"/>
      <p:bldP spid="61577" grpId="0" animBg="1"/>
      <p:bldP spid="61578" grpId="0" animBg="1"/>
      <p:bldP spid="61579" grpId="0" animBg="1"/>
      <p:bldP spid="61580" grpId="0" animBg="1"/>
      <p:bldP spid="61581" grpId="0" animBg="1"/>
      <p:bldP spid="61582" grpId="0" animBg="1"/>
      <p:bldP spid="61583" grpId="0" animBg="1"/>
      <p:bldP spid="61584" grpId="0" animBg="1"/>
      <p:bldP spid="61585" grpId="0" animBg="1"/>
      <p:bldP spid="61586" grpId="0" animBg="1"/>
      <p:bldP spid="61587" grpId="0" animBg="1"/>
      <p:bldP spid="61588" grpId="0" animBg="1"/>
      <p:bldP spid="61589" grpId="0" animBg="1"/>
      <p:bldP spid="61590" grpId="0" animBg="1"/>
      <p:bldP spid="61591" grpId="0" animBg="1"/>
      <p:bldP spid="61592" grpId="0" animBg="1"/>
      <p:bldP spid="61593" grpId="0" animBg="1"/>
      <p:bldP spid="61594" grpId="0" animBg="1"/>
      <p:bldP spid="61595" grpId="0" animBg="1"/>
      <p:bldP spid="61596" grpId="0" animBg="1"/>
      <p:bldP spid="61597" grpId="0" animBg="1"/>
      <p:bldP spid="61598" grpId="0" animBg="1"/>
      <p:bldP spid="61599" grpId="0" animBg="1"/>
      <p:bldP spid="61600" grpId="0" animBg="1"/>
      <p:bldP spid="61601" grpId="0" animBg="1"/>
      <p:bldP spid="61602" grpId="0" animBg="1"/>
      <p:bldP spid="61603" grpId="0" animBg="1"/>
      <p:bldP spid="61604" grpId="0" animBg="1"/>
      <p:bldP spid="61605" grpId="0" animBg="1"/>
      <p:bldP spid="61606" grpId="0" animBg="1"/>
      <p:bldP spid="61607" grpId="0" animBg="1"/>
      <p:bldP spid="61608" grpId="0" animBg="1"/>
      <p:bldP spid="61609" grpId="0" animBg="1"/>
      <p:bldP spid="61610" grpId="0" animBg="1"/>
      <p:bldP spid="616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Completed VTX in the 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1143000"/>
            <a:ext cx="465772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984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Other 1008 Activities</a:t>
            </a:r>
            <a:endParaRPr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820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We solicited presentations from subsystems to figure out if there is any issue or remaining work in IR</a:t>
            </a:r>
          </a:p>
          <a:p>
            <a:pPr lvl="1"/>
            <a:r>
              <a:rPr lang="en-US" altLang="ja-JP" dirty="0" smtClean="0"/>
              <a:t>All the subsystems are basically ready for </a:t>
            </a:r>
            <a:r>
              <a:rPr lang="en-US" altLang="ja-JP" dirty="0" smtClean="0"/>
              <a:t>beam</a:t>
            </a:r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DAQ – running as previous years. Currently working hard for integrating VTX into DAQ (dealing with new data collection module)</a:t>
            </a:r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HV controlling system updated.</a:t>
            </a:r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Online monitoring and calibration effort organized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1706</TotalTime>
  <Words>1492</Words>
  <Application>Microsoft Macintosh PowerPoint</Application>
  <PresentationFormat>On-screen Show (4:3)</PresentationFormat>
  <Paragraphs>212</Paragraphs>
  <Slides>22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PHENIX Run-11 Startup Status</vt:lpstr>
      <vt:lpstr>Personnel</vt:lpstr>
      <vt:lpstr>Physics Goal of Run-11 (p+p)</vt:lpstr>
      <vt:lpstr>Slide 4</vt:lpstr>
      <vt:lpstr>Slide 5</vt:lpstr>
      <vt:lpstr>Nice Track from Run325529</vt:lpstr>
      <vt:lpstr>VTX detector in commissioning</vt:lpstr>
      <vt:lpstr>Completed VTX in the IR</vt:lpstr>
      <vt:lpstr>Other 1008 Activities</vt:lpstr>
      <vt:lpstr>Plan for next one month</vt:lpstr>
      <vt:lpstr>Draft plan on trigger</vt:lpstr>
      <vt:lpstr>Status of service tasks</vt:lpstr>
      <vt:lpstr>Slide 13</vt:lpstr>
      <vt:lpstr>Final words</vt:lpstr>
      <vt:lpstr>End of Shutdown party (Jan 7)</vt:lpstr>
      <vt:lpstr>Backup</vt:lpstr>
      <vt:lpstr>Slide 17</vt:lpstr>
      <vt:lpstr>Current Machine Schedule</vt:lpstr>
      <vt:lpstr>Slide 19</vt:lpstr>
      <vt:lpstr>Heavy quark flow in Run-11</vt:lpstr>
      <vt:lpstr>Trigger discussion started</vt:lpstr>
      <vt:lpstr>Physics defines triggers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upgrade ~Physics point of view~</dc:title>
  <dc:creator>Takao Sakaguchi</dc:creator>
  <cp:lastModifiedBy>Takao Sakaguchi</cp:lastModifiedBy>
  <cp:revision>148</cp:revision>
  <cp:lastPrinted>2011-01-07T23:31:10Z</cp:lastPrinted>
  <dcterms:created xsi:type="dcterms:W3CDTF">2011-01-14T15:22:39Z</dcterms:created>
  <dcterms:modified xsi:type="dcterms:W3CDTF">2011-01-14T17:11:12Z</dcterms:modified>
</cp:coreProperties>
</file>