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74" r:id="rId3"/>
    <p:sldId id="289" r:id="rId4"/>
    <p:sldId id="290" r:id="rId5"/>
    <p:sldId id="257" r:id="rId6"/>
    <p:sldId id="264" r:id="rId7"/>
    <p:sldId id="291" r:id="rId8"/>
    <p:sldId id="275" r:id="rId9"/>
    <p:sldId id="273" r:id="rId10"/>
    <p:sldId id="292" r:id="rId11"/>
    <p:sldId id="276" r:id="rId12"/>
    <p:sldId id="293" r:id="rId13"/>
    <p:sldId id="294" r:id="rId14"/>
    <p:sldId id="295" r:id="rId15"/>
    <p:sldId id="277" r:id="rId16"/>
    <p:sldId id="296" r:id="rId17"/>
    <p:sldId id="297" r:id="rId18"/>
    <p:sldId id="280" r:id="rId19"/>
    <p:sldId id="278" r:id="rId20"/>
    <p:sldId id="298" r:id="rId21"/>
    <p:sldId id="299" r:id="rId22"/>
    <p:sldId id="300" r:id="rId23"/>
    <p:sldId id="258" r:id="rId24"/>
    <p:sldId id="283" r:id="rId25"/>
    <p:sldId id="309" r:id="rId26"/>
    <p:sldId id="260" r:id="rId27"/>
    <p:sldId id="301" r:id="rId28"/>
    <p:sldId id="302" r:id="rId29"/>
    <p:sldId id="288" r:id="rId30"/>
    <p:sldId id="303" r:id="rId31"/>
    <p:sldId id="270" r:id="rId32"/>
    <p:sldId id="261" r:id="rId33"/>
    <p:sldId id="305" r:id="rId34"/>
    <p:sldId id="304" r:id="rId35"/>
    <p:sldId id="285" r:id="rId36"/>
    <p:sldId id="306" r:id="rId37"/>
    <p:sldId id="286" r:id="rId38"/>
    <p:sldId id="308" r:id="rId39"/>
    <p:sldId id="307" r:id="rId40"/>
    <p:sldId id="272" r:id="rId41"/>
    <p:sldId id="287" r:id="rId42"/>
    <p:sldId id="268" r:id="rId43"/>
    <p:sldId id="281" r:id="rId44"/>
    <p:sldId id="284" r:id="rId45"/>
    <p:sldId id="282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FF0B"/>
    <a:srgbClr val="A3EC96"/>
    <a:srgbClr val="B6FFA8"/>
    <a:srgbClr val="79C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46"/>
    <p:restoredTop sz="94658"/>
  </p:normalViewPr>
  <p:slideViewPr>
    <p:cSldViewPr snapToGrid="0">
      <p:cViewPr varScale="1">
        <p:scale>
          <a:sx n="120" d="100"/>
          <a:sy n="120" d="100"/>
        </p:scale>
        <p:origin x="11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35241-3F06-5E48-BA46-4A93CA874498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70C1E-CCA3-904A-96F8-A7265D913B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2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6FB682-B972-7798-E00C-440B799330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667BA8-B625-6B4B-1F2C-09D1DF612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E1F39-221C-FACD-BCE3-18721BF33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498F6-2524-3C49-C452-C3413902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EF38B-B3F7-9F44-80E6-729FE063A13D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30283-0E5A-F91E-6E10-87A102B5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CF488-AABC-B7AE-2702-161CEFF4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4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57478-1AB9-CE6B-F824-6CB0F454C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22F96D-68DD-FEF6-D33B-7A4989472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E955C-1D72-45D1-4BEF-F559057E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38E9-23FB-0146-B920-926D2D4B3140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15019-4BF4-226D-BBD3-63ACBC29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0659C-F695-84DA-DE31-E298DB97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2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E921E-A84C-41E4-6ABA-3EF0A90A9F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4F60B3-5286-486E-0200-CEDD1B60D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B0085-687C-571F-5DFF-F3F201C9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C40E-260B-F34F-B4F3-7E4F0E440F83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1D61-32E7-E5DD-7FE8-CA1E72BEF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83277-BF1C-E3CF-3488-1EFA5DE34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9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E3CD6-DAFA-8581-F8A3-6C8FA03F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F6581-D89D-6C9D-B2A6-D0A3B4F2F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8C35A-8559-B041-7597-F39174BC8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E29D1-4671-6C46-B3A4-4FEC3FCBC771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0564-318C-5121-1FB3-EC260B791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F7495-A485-0CBE-B6A8-72B555541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3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E6B09-1F7E-3E1F-BB49-35541583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C417E-BBAE-F02A-5492-29997539F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08094-8F9D-71E7-EF4E-FE74F3C0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F7DE-F4E1-FE40-82BB-087CF034F6AD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3F69E-7B41-1E5F-50E7-5BB052424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1E1AA-0952-1841-0AF1-0A13736B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95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08C03-6202-37E5-BF10-6339AEE58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CC2A3-B97C-57A3-CD35-617BA0BA7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E9A70F-D0F2-D977-4315-F7DFDAB49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BA973-A9E6-E395-A879-876C06DF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8D6C-2164-0446-B0AF-0EDF5EC4B122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DD20C-CD74-5BC1-FD26-E54B07D6E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76923-241C-0C2F-B808-5546712AA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3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16F72-7EDD-4058-1846-CF7C341CC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EBC00-1546-4CA6-910C-3303DDCCF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359F7-919A-B8AA-7F0C-259676848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23F66E-A666-A337-F7F4-0F8DE29A5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C82582-7A34-C2D2-43C5-4214E930F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FDF39E-EECF-221B-89C3-DA35BCA9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2BF6-4AA1-B641-8041-5194518F1DF8}" type="datetime1">
              <a:rPr lang="en-US" smtClean="0"/>
              <a:t>6/24/26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71A977-CF89-5D3C-DD22-2A79736B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E927F1-B82A-54CD-D76C-DFC4293E2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E8F33-B11A-95E1-B256-5633C43CA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7C85D-8783-933E-9001-58FA62AFA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6B84-F9FB-AB45-99D6-8BD76B94071B}" type="datetime1">
              <a:rPr lang="en-US" smtClean="0"/>
              <a:t>6/24/26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ABFD6B-5E5A-4F98-D2FD-B41282356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7C6D8-60DF-BAA3-C121-BF8C915F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4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5BF83E-7291-5550-179B-7E1195934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AE62-F011-6B40-BCC1-FEFE8FC80548}" type="datetime1">
              <a:rPr lang="en-US" smtClean="0"/>
              <a:t>6/24/26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C71678-6316-BD5B-BCB5-C793CE76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A836C-325E-0E46-81FC-1A17BF44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8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5B61-ABEF-BB67-3BCE-44DE935B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79FB9-5E82-A29E-9B9D-908F27563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60332-1F15-8D5D-2C01-492E14760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4BF6C-148E-A72D-1572-C56473FA9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E7A9-E134-3143-8FFB-6A4C2E9A31B2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B92BD-82CE-9879-8EFB-A339392A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CE608-8AC6-0F15-6F85-3C39C95E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4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6DCA8-6E8B-1D98-2441-7F99BBEC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201B2D-73F3-48CB-9651-C52530D87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0BA4-0B39-E816-32AF-D6CCA24AD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E3352-056D-E7A6-D7FB-3B9B801D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587E-1AA6-1C4F-BACD-8EB453E01AD7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F455E-B757-2818-C285-67830871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0806C-923F-8C1E-7F53-FCD90FCF7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4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CE525D-DDFC-1E82-D441-E1E8425D8894}"/>
              </a:ext>
            </a:extLst>
          </p:cNvPr>
          <p:cNvSpPr/>
          <p:nvPr userDrawn="1"/>
        </p:nvSpPr>
        <p:spPr>
          <a:xfrm>
            <a:off x="-4" y="15875"/>
            <a:ext cx="12192003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F0811F-4E54-BA96-0638-AF861813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88B22-D7EA-A443-272D-6D85AA2AF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856FF-F19A-1033-8B85-C449B1EA7E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0A3E3C-2ED3-D44D-A444-260BBB970D91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CED17-F218-6B0C-EDE3-D2963BD84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CA317-B69E-097D-F7B2-73730F40E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6140" y="63936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D38B9C9C-19F0-3F45-AEBE-8612DC8C46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4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1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17.jpeg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5.png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FC8A4FE-C82D-DDFF-89EC-34809E1278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3EC96">
                <a:tint val="45000"/>
                <a:satMod val="400000"/>
              </a:srgbClr>
            </a:duotone>
          </a:blip>
          <a:srcRect b="83446"/>
          <a:stretch>
            <a:fillRect/>
          </a:stretch>
        </p:blipFill>
        <p:spPr>
          <a:xfrm>
            <a:off x="228860" y="5204751"/>
            <a:ext cx="11734279" cy="1054559"/>
          </a:xfrm>
          <a:prstGeom prst="rect">
            <a:avLst/>
          </a:prstGeom>
        </p:spPr>
      </p:pic>
      <p:sp>
        <p:nvSpPr>
          <p:cNvPr id="12" name="AutoShape 5">
            <a:extLst>
              <a:ext uri="{FF2B5EF4-FFF2-40B4-BE49-F238E27FC236}">
                <a16:creationId xmlns:a16="http://schemas.microsoft.com/office/drawing/2014/main" id="{CC16EA54-A671-6957-E585-F6099D72F418}"/>
              </a:ext>
            </a:extLst>
          </p:cNvPr>
          <p:cNvSpPr>
            <a:spLocks noChangeAspect="1" noChangeArrowheads="1"/>
          </p:cNvSpPr>
          <p:nvPr/>
        </p:nvSpPr>
        <p:spPr bwMode="auto">
          <a:xfrm flipV="1">
            <a:off x="172160" y="4188003"/>
            <a:ext cx="464723" cy="6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294F648-48B9-C57E-2ADE-8D308E1C6D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3EC96">
                <a:tint val="45000"/>
                <a:satMod val="400000"/>
              </a:srgbClr>
            </a:duotone>
          </a:blip>
          <a:srcRect b="83446"/>
          <a:stretch>
            <a:fillRect/>
          </a:stretch>
        </p:blipFill>
        <p:spPr>
          <a:xfrm>
            <a:off x="111861" y="4088126"/>
            <a:ext cx="11734279" cy="10545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1527B5-177C-D45B-5C99-85684926A5B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3EC9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8840" y="99878"/>
            <a:ext cx="8023310" cy="24096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61BCA3-0A9B-369E-4C51-BA25FE10B12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518"/>
          <a:stretch>
            <a:fillRect/>
          </a:stretch>
        </p:blipFill>
        <p:spPr>
          <a:xfrm>
            <a:off x="6672596" y="1743615"/>
            <a:ext cx="5390373" cy="3545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D37649-57F4-8A03-394A-17F6E3B2F02F}"/>
              </a:ext>
            </a:extLst>
          </p:cNvPr>
          <p:cNvSpPr txBox="1"/>
          <p:nvPr/>
        </p:nvSpPr>
        <p:spPr>
          <a:xfrm>
            <a:off x="111861" y="5748369"/>
            <a:ext cx="120801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en-US" sz="20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 algn="ctr">
              <a:buNone/>
            </a:pPr>
            <a:r>
              <a:rPr lang="en-US" sz="2000" dirty="0">
                <a:solidFill>
                  <a:srgbClr val="2FFF12"/>
                </a:solidFill>
                <a:latin typeface="Andale Mono" panose="020B0509000000000004" pitchFamily="49" charset="0"/>
              </a:rPr>
              <a:t>13</a:t>
            </a:r>
            <a:r>
              <a:rPr lang="en-US" sz="2000" baseline="30000" dirty="0">
                <a:solidFill>
                  <a:srgbClr val="2FFF12"/>
                </a:solidFill>
                <a:latin typeface="Andale Mono" panose="020B0509000000000004" pitchFamily="49" charset="0"/>
              </a:rPr>
              <a:t>th</a:t>
            </a:r>
            <a:r>
              <a:rPr lang="en-US" sz="2000" dirty="0">
                <a:solidFill>
                  <a:srgbClr val="2FFF12"/>
                </a:solidFill>
                <a:latin typeface="Andale Mono" panose="020B0509000000000004" pitchFamily="49" charset="0"/>
              </a:rPr>
              <a:t> International Conference on Hard and Electromagnetic Probes of </a:t>
            </a:r>
          </a:p>
          <a:p>
            <a:pPr algn="ctr">
              <a:buNone/>
            </a:pPr>
            <a:r>
              <a:rPr lang="en-US" sz="2000" dirty="0">
                <a:solidFill>
                  <a:srgbClr val="2FFF12"/>
                </a:solidFill>
                <a:latin typeface="Andale Mono" panose="020B0509000000000004" pitchFamily="49" charset="0"/>
              </a:rPr>
              <a:t>High-Energy Nuclear Collisions</a:t>
            </a:r>
          </a:p>
          <a:p>
            <a:pPr algn="ctr">
              <a:buNone/>
            </a:pPr>
            <a:endParaRPr lang="en-US" sz="2000" dirty="0">
              <a:solidFill>
                <a:srgbClr val="2FFF12"/>
              </a:solidFill>
              <a:effectLst/>
              <a:latin typeface="Andale Mono" panose="020B0509000000000004" pitchFamily="49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7F876DB-1FF4-39E7-A103-5E6C1DB25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1AC4B79-62AB-9786-7EEA-3D3B4D92B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2B561C-7859-14B1-61C4-BDC079F948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3EC9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5905" y="2707637"/>
            <a:ext cx="5036025" cy="11823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C0D699-062E-3355-4919-120B18EABF3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3EC96">
                <a:tint val="45000"/>
                <a:satMod val="400000"/>
              </a:srgbClr>
            </a:duotone>
          </a:blip>
          <a:srcRect l="61069" b="83446"/>
          <a:stretch>
            <a:fillRect/>
          </a:stretch>
        </p:blipFill>
        <p:spPr>
          <a:xfrm>
            <a:off x="7623810" y="152400"/>
            <a:ext cx="4568190" cy="10545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82497B-1A2E-606F-855E-2929D23B2E2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3EC96">
                <a:tint val="45000"/>
                <a:satMod val="400000"/>
              </a:srgbClr>
            </a:duotone>
          </a:blip>
          <a:srcRect l="61069" r="3329" b="83446"/>
          <a:stretch>
            <a:fillRect/>
          </a:stretch>
        </p:blipFill>
        <p:spPr>
          <a:xfrm>
            <a:off x="8014470" y="1412825"/>
            <a:ext cx="4177530" cy="105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40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15379-20B2-E15C-DDD3-6FBA923A2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3FC27E-E473-2270-1BF5-F925FA6F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BF1CF-38BB-4009-4092-CF9110A80F86}"/>
              </a:ext>
            </a:extLst>
          </p:cNvPr>
          <p:cNvSpPr txBox="1"/>
          <p:nvPr/>
        </p:nvSpPr>
        <p:spPr>
          <a:xfrm>
            <a:off x="162796" y="150676"/>
            <a:ext cx="6725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Area Subtraction Algorithm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E60CA3-09E0-56C4-991E-16D5A1719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661" y="1684863"/>
            <a:ext cx="4743969" cy="4026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118355-145F-ECDF-9465-15CD56FF6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859" y="3698349"/>
            <a:ext cx="3211620" cy="2388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A87D49-37F3-2C6C-AE39-E360CFD22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96" y="3677523"/>
            <a:ext cx="3239623" cy="24093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5221B2-D8A7-3389-73E4-E57787440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96" y="973615"/>
            <a:ext cx="6756400" cy="2527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907892-7965-B75B-62B7-54316CD20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6" y="6161881"/>
            <a:ext cx="3962400" cy="596900"/>
          </a:xfrm>
          <a:prstGeom prst="rect">
            <a:avLst/>
          </a:prstGeom>
        </p:spPr>
      </p:pic>
      <p:pic>
        <p:nvPicPr>
          <p:cNvPr id="10" name="Picture 3" descr="brain Emoji 🧠 (U+1F9E0)">
            <a:extLst>
              <a:ext uri="{FF2B5EF4-FFF2-40B4-BE49-F238E27FC236}">
                <a16:creationId xmlns:a16="http://schemas.microsoft.com/office/drawing/2014/main" id="{01AFAF70-1D42-107A-753F-5A317A756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20" y="6161881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61C699-352F-C97E-ADDF-7B7BDD8DCECF}"/>
              </a:ext>
            </a:extLst>
          </p:cNvPr>
          <p:cNvSpPr txBox="1"/>
          <p:nvPr/>
        </p:nvSpPr>
        <p:spPr>
          <a:xfrm>
            <a:off x="5331011" y="6197329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Simple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CCA9C-B588-7527-2B13-4CEB49614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1928" y="1011963"/>
            <a:ext cx="875143" cy="5784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8929CF-1A57-55C5-7887-3AA3D332D4A4}"/>
              </a:ext>
            </a:extLst>
          </p:cNvPr>
          <p:cNvSpPr txBox="1"/>
          <p:nvPr/>
        </p:nvSpPr>
        <p:spPr>
          <a:xfrm>
            <a:off x="8304024" y="1084516"/>
            <a:ext cx="3724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04FF0B"/>
                </a:solidFill>
                <a:latin typeface="Andale Mono" panose="020B0509000000000004" pitchFamily="49" charset="0"/>
              </a:rPr>
              <a:t>How about a Neural Net?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7FA2DD-F092-7F59-A285-836BDEF97182}"/>
              </a:ext>
            </a:extLst>
          </p:cNvPr>
          <p:cNvSpPr txBox="1"/>
          <p:nvPr/>
        </p:nvSpPr>
        <p:spPr>
          <a:xfrm>
            <a:off x="7164342" y="5871783"/>
            <a:ext cx="5027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Mostly the same as simple equation.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12777C58-2213-AF28-BE1F-6D3B1073CE17}"/>
              </a:ext>
            </a:extLst>
          </p:cNvPr>
          <p:cNvSpPr/>
          <p:nvPr/>
        </p:nvSpPr>
        <p:spPr>
          <a:xfrm rot="10800000">
            <a:off x="7566918" y="1201469"/>
            <a:ext cx="375603" cy="191386"/>
          </a:xfrm>
          <a:prstGeom prst="arc">
            <a:avLst>
              <a:gd name="adj1" fmla="val 10800000"/>
              <a:gd name="adj2" fmla="val 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23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3F4CCC-5F21-F543-525F-5069ABA10315}"/>
              </a:ext>
            </a:extLst>
          </p:cNvPr>
          <p:cNvSpPr/>
          <p:nvPr/>
        </p:nvSpPr>
        <p:spPr>
          <a:xfrm>
            <a:off x="432888" y="893133"/>
            <a:ext cx="5274999" cy="1871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DD78C7-369D-AF05-D7FA-E355D32BA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0E7D5-B62A-8138-096E-3EDBC91DC2BF}"/>
              </a:ext>
            </a:extLst>
          </p:cNvPr>
          <p:cNvSpPr txBox="1"/>
          <p:nvPr/>
        </p:nvSpPr>
        <p:spPr>
          <a:xfrm>
            <a:off x="432888" y="28956"/>
            <a:ext cx="8505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Constituent Subtraction Algorithm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89DCDF-B553-1A6D-3A23-17C1B5AE3068}"/>
              </a:ext>
            </a:extLst>
          </p:cNvPr>
          <p:cNvSpPr txBox="1"/>
          <p:nvPr/>
        </p:nvSpPr>
        <p:spPr>
          <a:xfrm>
            <a:off x="550034" y="1585132"/>
            <a:ext cx="5017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Proposed simplicity over complexity.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86719F-7935-7FE4-AB41-BC04F311A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93" y="2137503"/>
            <a:ext cx="4065868" cy="5079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F692E1-704A-D522-5F0E-941B6195C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88" y="1046069"/>
            <a:ext cx="5274999" cy="49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0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810DC-8A20-8B59-2DE7-86441DD62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20FE87-BE65-8314-F984-E0663879DDD7}"/>
              </a:ext>
            </a:extLst>
          </p:cNvPr>
          <p:cNvSpPr/>
          <p:nvPr/>
        </p:nvSpPr>
        <p:spPr>
          <a:xfrm>
            <a:off x="432888" y="893133"/>
            <a:ext cx="5274999" cy="1871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67B083-1A0D-5F97-5D9E-34438F877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C424B9-42CA-EC93-FA63-1F0A8EB6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88" y="2894519"/>
            <a:ext cx="5274998" cy="375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C16D17-E01D-D7ED-CDD4-735C370742B1}"/>
              </a:ext>
            </a:extLst>
          </p:cNvPr>
          <p:cNvSpPr txBox="1"/>
          <p:nvPr/>
        </p:nvSpPr>
        <p:spPr>
          <a:xfrm>
            <a:off x="432888" y="28956"/>
            <a:ext cx="8505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Constituent Subtraction Algorithm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F4526F-05A9-069C-00E1-C40024B94ED2}"/>
              </a:ext>
            </a:extLst>
          </p:cNvPr>
          <p:cNvSpPr txBox="1"/>
          <p:nvPr/>
        </p:nvSpPr>
        <p:spPr>
          <a:xfrm>
            <a:off x="550034" y="1585132"/>
            <a:ext cx="5017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Proposed simplicity over complexity.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DEF0CE-6F10-D8DD-793B-5D0638966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93" y="2137503"/>
            <a:ext cx="4065868" cy="5079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7C28A0-1162-E4FC-B381-ACE21FCCE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88" y="1046069"/>
            <a:ext cx="5274999" cy="49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49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FF270-48B7-1A37-41C7-0A6A5171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924D01-3606-1F47-92E6-A6607626C2E9}"/>
              </a:ext>
            </a:extLst>
          </p:cNvPr>
          <p:cNvSpPr/>
          <p:nvPr/>
        </p:nvSpPr>
        <p:spPr>
          <a:xfrm>
            <a:off x="432888" y="893133"/>
            <a:ext cx="5274999" cy="1871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E0BB85-50BF-3B0E-5803-07EA93330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FCF3D8-CD03-EBF2-7FEF-F09656CEF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88" y="2894519"/>
            <a:ext cx="5274998" cy="375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DD8DA7-0020-3D9E-D561-2417F3080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35" y="884863"/>
            <a:ext cx="5054600" cy="375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E91DB2-5EBF-6335-3D6C-C881A5A86213}"/>
              </a:ext>
            </a:extLst>
          </p:cNvPr>
          <p:cNvSpPr txBox="1"/>
          <p:nvPr/>
        </p:nvSpPr>
        <p:spPr>
          <a:xfrm>
            <a:off x="432888" y="28956"/>
            <a:ext cx="8505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Constituent Subtraction Algorithm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B05543-551F-E169-D3A1-AD428E1CE8F7}"/>
              </a:ext>
            </a:extLst>
          </p:cNvPr>
          <p:cNvSpPr txBox="1"/>
          <p:nvPr/>
        </p:nvSpPr>
        <p:spPr>
          <a:xfrm>
            <a:off x="550034" y="1585132"/>
            <a:ext cx="5017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Proposed simplicity over complexity.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E0664A-B8A3-C50D-BEF7-6A808376FDB3}"/>
              </a:ext>
            </a:extLst>
          </p:cNvPr>
          <p:cNvSpPr txBox="1"/>
          <p:nvPr/>
        </p:nvSpPr>
        <p:spPr>
          <a:xfrm>
            <a:off x="6232859" y="4677244"/>
            <a:ext cx="5677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Large JEWEL model dependency (bias)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 all cases, but particularly with recoils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(lots more constituents in jet).</a:t>
            </a:r>
          </a:p>
          <a:p>
            <a:pPr algn="ctr"/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No ML test needed here.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D73E62-DDE8-CAEF-6348-03F34709C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2278" y="6075234"/>
            <a:ext cx="875143" cy="578485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5EAC5559-0D39-E5BC-D9F3-98575AB4633D}"/>
              </a:ext>
            </a:extLst>
          </p:cNvPr>
          <p:cNvSpPr/>
          <p:nvPr/>
        </p:nvSpPr>
        <p:spPr>
          <a:xfrm>
            <a:off x="10969346" y="6358278"/>
            <a:ext cx="375603" cy="191386"/>
          </a:xfrm>
          <a:prstGeom prst="arc">
            <a:avLst>
              <a:gd name="adj1" fmla="val 10800000"/>
              <a:gd name="adj2" fmla="val 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638103-F4F7-678A-E25E-546ADA4998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893" y="2137503"/>
            <a:ext cx="4065868" cy="5079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FC8548-898F-CC95-68DF-BC7C24C2F9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888" y="1046069"/>
            <a:ext cx="5274999" cy="49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66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03A0-DB17-D085-7DF2-D876B9757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23E447-E3B4-C207-3528-79DAFCE31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14F812-CED1-F150-144C-00A8A0AF7A51}"/>
              </a:ext>
            </a:extLst>
          </p:cNvPr>
          <p:cNvSpPr txBox="1"/>
          <p:nvPr/>
        </p:nvSpPr>
        <p:spPr>
          <a:xfrm>
            <a:off x="369651" y="133031"/>
            <a:ext cx="7577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Jet Core Subtraction Algorithm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48A517-29B2-8106-A538-182C090C7E74}"/>
              </a:ext>
            </a:extLst>
          </p:cNvPr>
          <p:cNvSpPr txBox="1"/>
          <p:nvPr/>
        </p:nvSpPr>
        <p:spPr>
          <a:xfrm>
            <a:off x="377228" y="850612"/>
            <a:ext cx="10520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Idea:    Find R=0.2 jets which have ¼ the background, and then correct to R=0.4</a:t>
            </a:r>
          </a:p>
        </p:txBody>
      </p:sp>
    </p:spTree>
    <p:extLst>
      <p:ext uri="{BB962C8B-B14F-4D97-AF65-F5344CB8AC3E}">
        <p14:creationId xmlns:p14="http://schemas.microsoft.com/office/powerpoint/2010/main" val="306688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AAC7DF-C13D-5750-D144-820AF0B1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31387E-2827-891B-797F-A7DC02A55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6" y="1417016"/>
            <a:ext cx="5410604" cy="4023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5CCE5B-F71B-6A0E-65EB-8B81F9BA5F5B}"/>
              </a:ext>
            </a:extLst>
          </p:cNvPr>
          <p:cNvSpPr txBox="1"/>
          <p:nvPr/>
        </p:nvSpPr>
        <p:spPr>
          <a:xfrm>
            <a:off x="369651" y="133031"/>
            <a:ext cx="7577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Jet Core Subtraction Algorithm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9BDBA-AE79-5D53-1069-3E0F01EB39C7}"/>
              </a:ext>
            </a:extLst>
          </p:cNvPr>
          <p:cNvSpPr txBox="1"/>
          <p:nvPr/>
        </p:nvSpPr>
        <p:spPr>
          <a:xfrm>
            <a:off x="377228" y="850612"/>
            <a:ext cx="10520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Idea:    Find R=0.2 jets which have ¼ the background, and then correct to R=0.4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9B2439-6E80-A4CB-CCD3-3073EF38A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791" y="1449335"/>
            <a:ext cx="4746619" cy="402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38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A814D-2B62-4DF4-98FF-111E9DC7A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13A461-B0D8-853A-4A19-A720D454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3CFCD-A074-8596-92F7-433C14ED5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6" y="1417016"/>
            <a:ext cx="5410604" cy="4023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26619F-8495-4ED6-DBFB-BB0F6B56A926}"/>
              </a:ext>
            </a:extLst>
          </p:cNvPr>
          <p:cNvSpPr txBox="1"/>
          <p:nvPr/>
        </p:nvSpPr>
        <p:spPr>
          <a:xfrm>
            <a:off x="369651" y="133031"/>
            <a:ext cx="7577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Jet Core Subtraction Algorithm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B8C23-E213-6B28-DA25-914211039680}"/>
              </a:ext>
            </a:extLst>
          </p:cNvPr>
          <p:cNvSpPr txBox="1"/>
          <p:nvPr/>
        </p:nvSpPr>
        <p:spPr>
          <a:xfrm>
            <a:off x="377228" y="850612"/>
            <a:ext cx="10520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Idea:    Find R=0.2 jets which have ¼ the background, and then correct to R=0.4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618E3-3AE8-0D0B-ADF6-CC77F3CF5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791" y="1449335"/>
            <a:ext cx="4746619" cy="4029221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230FC7EB-A0EB-6929-B461-4A5A7A18F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2" y="5561468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DFFAAC-CEB3-0E22-FF8F-E643DD635439}"/>
              </a:ext>
            </a:extLst>
          </p:cNvPr>
          <p:cNvSpPr txBox="1"/>
          <p:nvPr/>
        </p:nvSpPr>
        <p:spPr>
          <a:xfrm>
            <a:off x="1361397" y="5596916"/>
            <a:ext cx="4251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Turns out to be a bad idea.</a:t>
            </a:r>
          </a:p>
        </p:txBody>
      </p:sp>
    </p:spTree>
    <p:extLst>
      <p:ext uri="{BB962C8B-B14F-4D97-AF65-F5344CB8AC3E}">
        <p14:creationId xmlns:p14="http://schemas.microsoft.com/office/powerpoint/2010/main" val="451343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F8EC5-260C-68EA-5453-1CCE3CD82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A58298-3DDB-9572-D921-32BB97AE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DCEB4B-4F7C-E3B8-3CA7-1D949616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6" y="1417016"/>
            <a:ext cx="5410604" cy="4023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7F4F72-AE75-8A2A-EA4F-27E23FF47ED6}"/>
              </a:ext>
            </a:extLst>
          </p:cNvPr>
          <p:cNvSpPr txBox="1"/>
          <p:nvPr/>
        </p:nvSpPr>
        <p:spPr>
          <a:xfrm>
            <a:off x="369651" y="133031"/>
            <a:ext cx="7577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Jet Core Subtraction Algorithm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3FCDA6-9966-23F9-E3CF-400DFF127C07}"/>
              </a:ext>
            </a:extLst>
          </p:cNvPr>
          <p:cNvSpPr txBox="1"/>
          <p:nvPr/>
        </p:nvSpPr>
        <p:spPr>
          <a:xfrm>
            <a:off x="377228" y="850612"/>
            <a:ext cx="10520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Idea:    Find R=0.2 jets which have ¼ the background, and then correct to R=0.4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C41C1E-0589-1295-8E50-F4AB0289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791" y="1449335"/>
            <a:ext cx="4746619" cy="4029221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E37D3369-0CF1-FBAB-4293-F779AC42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2" y="5561468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4CBB30-64CB-453C-EE47-165511D3BE16}"/>
              </a:ext>
            </a:extLst>
          </p:cNvPr>
          <p:cNvSpPr txBox="1"/>
          <p:nvPr/>
        </p:nvSpPr>
        <p:spPr>
          <a:xfrm>
            <a:off x="1361397" y="5596916"/>
            <a:ext cx="4251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Turns out to be a bad idea.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253884-ED9D-5F96-B4D8-EAE0BB871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458" y="6180296"/>
            <a:ext cx="875143" cy="5784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A0C468-F1A9-441F-55D9-91970AFB8D08}"/>
              </a:ext>
            </a:extLst>
          </p:cNvPr>
          <p:cNvSpPr txBox="1"/>
          <p:nvPr/>
        </p:nvSpPr>
        <p:spPr>
          <a:xfrm>
            <a:off x="4397073" y="6199447"/>
            <a:ext cx="7558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4FF0B"/>
                </a:solidFill>
                <a:latin typeface="Andale Mono" panose="020B0509000000000004" pitchFamily="49" charset="0"/>
              </a:rPr>
              <a:t>I am </a:t>
            </a:r>
            <a:r>
              <a:rPr lang="en-US" sz="2400">
                <a:solidFill>
                  <a:srgbClr val="04FF0B"/>
                </a:solidFill>
                <a:latin typeface="Andale Mono" panose="020B0509000000000004" pitchFamily="49" charset="0"/>
              </a:rPr>
              <a:t>sure your next </a:t>
            </a:r>
            <a:r>
              <a:rPr lang="en-US" sz="2400" dirty="0">
                <a:solidFill>
                  <a:srgbClr val="04FF0B"/>
                </a:solidFill>
                <a:latin typeface="Andale Mono" panose="020B0509000000000004" pitchFamily="49" charset="0"/>
              </a:rPr>
              <a:t>idea will be better.</a:t>
            </a:r>
          </a:p>
        </p:txBody>
      </p:sp>
    </p:spTree>
    <p:extLst>
      <p:ext uri="{BB962C8B-B14F-4D97-AF65-F5344CB8AC3E}">
        <p14:creationId xmlns:p14="http://schemas.microsoft.com/office/powerpoint/2010/main" val="2187005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1241-0C64-E935-4064-51122522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2E4594-2978-5018-27E5-02BAA3630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131F19-2049-0EE2-E9C6-0BEDB3D602C3}"/>
              </a:ext>
            </a:extLst>
          </p:cNvPr>
          <p:cNvSpPr txBox="1"/>
          <p:nvPr/>
        </p:nvSpPr>
        <p:spPr>
          <a:xfrm>
            <a:off x="117786" y="94225"/>
            <a:ext cx="87838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Everything &amp; Kitchen Sink Algorithm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0DDD73-F802-E432-B627-949D32A9C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050" y="860332"/>
            <a:ext cx="7794390" cy="571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06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565524-4111-A3B3-B32F-3E90CB25B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D79DC0-386A-9439-B53F-1A7A09F36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74" y="922209"/>
            <a:ext cx="5829426" cy="5777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29E5DA-9B9E-EBBB-4C15-4F6A77599C33}"/>
              </a:ext>
            </a:extLst>
          </p:cNvPr>
          <p:cNvSpPr txBox="1"/>
          <p:nvPr/>
        </p:nvSpPr>
        <p:spPr>
          <a:xfrm>
            <a:off x="255941" y="126346"/>
            <a:ext cx="74601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PYTHIA Training &amp; Test Results</a:t>
            </a:r>
          </a:p>
        </p:txBody>
      </p:sp>
    </p:spTree>
    <p:extLst>
      <p:ext uri="{BB962C8B-B14F-4D97-AF65-F5344CB8AC3E}">
        <p14:creationId xmlns:p14="http://schemas.microsoft.com/office/powerpoint/2010/main" val="120393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0B158D-6080-AF39-147E-ABCF16813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5AF528-05AA-9357-A971-20BD47307A72}"/>
              </a:ext>
            </a:extLst>
          </p:cNvPr>
          <p:cNvSpPr txBox="1"/>
          <p:nvPr/>
        </p:nvSpPr>
        <p:spPr>
          <a:xfrm>
            <a:off x="212659" y="87550"/>
            <a:ext cx="1198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dirty="0">
                <a:solidFill>
                  <a:srgbClr val="B6FFA8"/>
                </a:solidFill>
              </a:rPr>
              <a:t>Why are we here for this 8:30 am talk?     </a:t>
            </a:r>
          </a:p>
        </p:txBody>
      </p:sp>
    </p:spTree>
    <p:extLst>
      <p:ext uri="{BB962C8B-B14F-4D97-AF65-F5344CB8AC3E}">
        <p14:creationId xmlns:p14="http://schemas.microsoft.com/office/powerpoint/2010/main" val="2496268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2B62F-CBB7-6E76-3EB3-3C3557B05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ACC3C7-79FC-B5F7-0200-A82D9E93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D4B00-B746-7326-7692-8A973F97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74" y="922209"/>
            <a:ext cx="5829426" cy="5777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5A7B9B-AB37-1B82-99A2-9C925917B05F}"/>
              </a:ext>
            </a:extLst>
          </p:cNvPr>
          <p:cNvSpPr txBox="1"/>
          <p:nvPr/>
        </p:nvSpPr>
        <p:spPr>
          <a:xfrm>
            <a:off x="6258916" y="948024"/>
            <a:ext cx="607089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Andale Mono" panose="020B0509000000000004" pitchFamily="49" charset="0"/>
              </a:rPr>
              <a:t>Would you like me to run: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Andale Mono" panose="020B0509000000000004" pitchFamily="49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Gaussian Process Regression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Extremely Randomized Trees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Variational Autoencoder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Symbolic Regression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Bayesian Additive Regression Trees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Stochastic Manifold Cascade Networks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79F01E-354A-DBD1-9EBB-BC95C4123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283" y="948024"/>
            <a:ext cx="875143" cy="578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4ED689-2DE8-2BB2-2C6F-650F79EBD8DD}"/>
              </a:ext>
            </a:extLst>
          </p:cNvPr>
          <p:cNvSpPr txBox="1"/>
          <p:nvPr/>
        </p:nvSpPr>
        <p:spPr>
          <a:xfrm>
            <a:off x="255941" y="126346"/>
            <a:ext cx="74601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PYTHIA Training &amp; Test Results</a:t>
            </a:r>
          </a:p>
        </p:txBody>
      </p:sp>
    </p:spTree>
    <p:extLst>
      <p:ext uri="{BB962C8B-B14F-4D97-AF65-F5344CB8AC3E}">
        <p14:creationId xmlns:p14="http://schemas.microsoft.com/office/powerpoint/2010/main" val="2093092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BBBC7-86AE-3936-7990-DC952D748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249474-ADFC-CF74-E966-20D5126A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0DA37-6854-8332-7BC4-C8D6228C5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74" y="922209"/>
            <a:ext cx="5829426" cy="5777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B573E-403E-0BF8-4BA1-52A443B51E4F}"/>
              </a:ext>
            </a:extLst>
          </p:cNvPr>
          <p:cNvSpPr txBox="1"/>
          <p:nvPr/>
        </p:nvSpPr>
        <p:spPr>
          <a:xfrm>
            <a:off x="6258916" y="948024"/>
            <a:ext cx="607089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Andale Mono" panose="020B0509000000000004" pitchFamily="49" charset="0"/>
              </a:rPr>
              <a:t>Would you like me to run: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Andale Mono" panose="020B0509000000000004" pitchFamily="49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Gaussian Process Regression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Extremely Randomized Trees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Variational Autoencoder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Symbolic Regression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Bayesian Additive Regression Trees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panose="020B0509000000000004" pitchFamily="49" charset="0"/>
              </a:rPr>
              <a:t>Stochastic Manifold Cascade Networks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66DBA-1044-3307-47AB-2CC58EED8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283" y="948024"/>
            <a:ext cx="875143" cy="578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AB6C61-B5BC-62A3-2865-02A78770698B}"/>
              </a:ext>
            </a:extLst>
          </p:cNvPr>
          <p:cNvSpPr txBox="1"/>
          <p:nvPr/>
        </p:nvSpPr>
        <p:spPr>
          <a:xfrm>
            <a:off x="255941" y="126346"/>
            <a:ext cx="74601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PYTHIA Training &amp; Test Results</a:t>
            </a:r>
          </a:p>
        </p:txBody>
      </p:sp>
      <p:pic>
        <p:nvPicPr>
          <p:cNvPr id="8" name="Picture 3" descr="brain Emoji 🧠 (U+1F9E0)">
            <a:extLst>
              <a:ext uri="{FF2B5EF4-FFF2-40B4-BE49-F238E27FC236}">
                <a16:creationId xmlns:a16="http://schemas.microsoft.com/office/drawing/2014/main" id="{71933A33-A631-9285-0E29-EA92F010F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20" y="4322135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55F0E8-F9F5-D981-5034-891288F04978}"/>
              </a:ext>
            </a:extLst>
          </p:cNvPr>
          <p:cNvSpPr txBox="1"/>
          <p:nvPr/>
        </p:nvSpPr>
        <p:spPr>
          <a:xfrm>
            <a:off x="6459931" y="5030148"/>
            <a:ext cx="5668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All algorithms give essentially identical improvement </a:t>
            </a:r>
            <a:r>
              <a:rPr lang="en-US" sz="2800" dirty="0">
                <a:solidFill>
                  <a:schemeClr val="bg1"/>
                </a:solidFill>
                <a:latin typeface="Symbol" pitchFamily="2" charset="2"/>
              </a:rPr>
              <a:t>s &lt;&lt; </a:t>
            </a:r>
            <a:r>
              <a:rPr lang="en-US" sz="2800" dirty="0">
                <a:solidFill>
                  <a:schemeClr val="bg1"/>
                </a:solidFill>
              </a:rPr>
              <a:t> 8 GeV compared to area method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665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43F7F-DCA1-1E38-96C3-4E445284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57FC32-E407-5061-45E0-49A8FEEA5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66DE2C-C0B3-C900-A58A-3D7957744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514951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D29301-00EE-5090-A271-B763FA9B2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810" y="300814"/>
            <a:ext cx="6612564" cy="330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9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C522EF-8398-526B-1104-2DFA24A9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62D815-EAB5-8F9B-84FD-806C866DD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" y="0"/>
            <a:ext cx="514951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79918E-8E93-3145-DC79-1969E0A19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810" y="300814"/>
            <a:ext cx="6612564" cy="33062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6F001C-31AD-9D83-B91D-5A2657564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810" y="3934046"/>
            <a:ext cx="875143" cy="578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D737C9-B773-C8FC-34E5-7DA3EECCDADB}"/>
              </a:ext>
            </a:extLst>
          </p:cNvPr>
          <p:cNvSpPr txBox="1"/>
          <p:nvPr/>
        </p:nvSpPr>
        <p:spPr>
          <a:xfrm>
            <a:off x="6233953" y="3977715"/>
            <a:ext cx="5337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4FF0B"/>
                </a:solidFill>
                <a:latin typeface="Andale Mono" panose="020B0509000000000004" pitchFamily="49" charset="0"/>
              </a:rPr>
              <a:t>I have other color scheme suggestions for the diagram.   </a:t>
            </a:r>
          </a:p>
          <a:p>
            <a:pPr algn="ctr"/>
            <a:r>
              <a:rPr lang="en-US" sz="1200" dirty="0">
                <a:solidFill>
                  <a:srgbClr val="04FF0B"/>
                </a:solidFill>
                <a:latin typeface="Andale Mono" panose="020B0509000000000004" pitchFamily="49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04FF0B"/>
                </a:solidFill>
                <a:latin typeface="Andale Mono" panose="020B0509000000000004" pitchFamily="49" charset="0"/>
              </a:rPr>
              <a:t>Would you like me to show you alternatives?</a:t>
            </a:r>
          </a:p>
        </p:txBody>
      </p:sp>
    </p:spTree>
    <p:extLst>
      <p:ext uri="{BB962C8B-B14F-4D97-AF65-F5344CB8AC3E}">
        <p14:creationId xmlns:p14="http://schemas.microsoft.com/office/powerpoint/2010/main" val="2237161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771C1F-93D1-E11F-F23D-0870BC84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48A186-1101-EBB9-6CF3-E3DE48FC2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27" y="935665"/>
            <a:ext cx="6179405" cy="5640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37EEB6-3933-D16F-1FF8-C97AFAE368EF}"/>
              </a:ext>
            </a:extLst>
          </p:cNvPr>
          <p:cNvSpPr txBox="1"/>
          <p:nvPr/>
        </p:nvSpPr>
        <p:spPr>
          <a:xfrm>
            <a:off x="255941" y="138221"/>
            <a:ext cx="5783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JEWEL w/o Recoils Test</a:t>
            </a:r>
          </a:p>
        </p:txBody>
      </p:sp>
    </p:spTree>
    <p:extLst>
      <p:ext uri="{BB962C8B-B14F-4D97-AF65-F5344CB8AC3E}">
        <p14:creationId xmlns:p14="http://schemas.microsoft.com/office/powerpoint/2010/main" val="2135113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C1DD7-5B75-18C4-3C8A-EBACBB37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21C8FD-899B-54D7-A39C-DB63A9981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CFECE-41C8-382F-74B9-CC3F46924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27" y="935665"/>
            <a:ext cx="6179405" cy="5640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8EDDDB-1B47-C380-43D3-AB0160BB2AC8}"/>
              </a:ext>
            </a:extLst>
          </p:cNvPr>
          <p:cNvSpPr txBox="1"/>
          <p:nvPr/>
        </p:nvSpPr>
        <p:spPr>
          <a:xfrm>
            <a:off x="255941" y="138221"/>
            <a:ext cx="5783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JEWEL w/o Recoils Test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7AE1A9-A1AC-3A6E-9384-C6E203975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514" y="2210561"/>
            <a:ext cx="4811539" cy="24208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19B2D5-75B3-B334-6A60-BFD575981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514" y="1497585"/>
            <a:ext cx="4811539" cy="65827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1E9EE4-8C7E-A72F-BC37-9F4BCBA0F789}"/>
              </a:ext>
            </a:extLst>
          </p:cNvPr>
          <p:cNvSpPr txBox="1"/>
          <p:nvPr/>
        </p:nvSpPr>
        <p:spPr>
          <a:xfrm>
            <a:off x="6855514" y="4818066"/>
            <a:ext cx="48115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Noted in original paper, </a:t>
            </a:r>
          </a:p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no “huge” bias with </a:t>
            </a:r>
          </a:p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JEWEL w/o recoils</a:t>
            </a:r>
          </a:p>
        </p:txBody>
      </p:sp>
    </p:spTree>
    <p:extLst>
      <p:ext uri="{BB962C8B-B14F-4D97-AF65-F5344CB8AC3E}">
        <p14:creationId xmlns:p14="http://schemas.microsoft.com/office/powerpoint/2010/main" val="1781220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63724C-6CB8-D607-8525-1CDDC1FF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FD4BC2-AC1F-9415-09AD-052ACE479997}"/>
              </a:ext>
            </a:extLst>
          </p:cNvPr>
          <p:cNvSpPr txBox="1"/>
          <p:nvPr/>
        </p:nvSpPr>
        <p:spPr>
          <a:xfrm>
            <a:off x="308344" y="308344"/>
            <a:ext cx="473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Claims that do not pass the burden of proof….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BBB9D-304F-B7C1-4106-A831773B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0" y="161092"/>
            <a:ext cx="7772400" cy="65976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8E672DB-CBA9-4085-C0F3-1E4B2D11271B}"/>
              </a:ext>
            </a:extLst>
          </p:cNvPr>
          <p:cNvSpPr/>
          <p:nvPr/>
        </p:nvSpPr>
        <p:spPr>
          <a:xfrm>
            <a:off x="32660" y="3851909"/>
            <a:ext cx="7772400" cy="2906871"/>
          </a:xfrm>
          <a:prstGeom prst="rect">
            <a:avLst/>
          </a:prstGeom>
          <a:noFill/>
          <a:ln w="76200">
            <a:solidFill>
              <a:srgbClr val="04FF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91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9C61F-448E-082B-88F1-EB8EC95F9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47E904-AB15-F75E-7C02-91C745EE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794C6-CCF9-12D6-047B-E4BF5EF7C992}"/>
              </a:ext>
            </a:extLst>
          </p:cNvPr>
          <p:cNvSpPr txBox="1"/>
          <p:nvPr/>
        </p:nvSpPr>
        <p:spPr>
          <a:xfrm>
            <a:off x="308344" y="308344"/>
            <a:ext cx="473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Claims that do not pass the burden of proof….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32CE9F-D34C-6EF3-A77D-9D1BA1522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0" y="161092"/>
            <a:ext cx="7772400" cy="6597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D9B872-D448-C579-A3E1-A9B5FF490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160" y="227050"/>
            <a:ext cx="875143" cy="578485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93342848-01CE-6280-3FE5-38FDC635C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516" y="224588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CBAE64-EC50-F4E2-EEE6-8FAC8A9D3C30}"/>
              </a:ext>
            </a:extLst>
          </p:cNvPr>
          <p:cNvSpPr txBox="1"/>
          <p:nvPr/>
        </p:nvSpPr>
        <p:spPr>
          <a:xfrm>
            <a:off x="8068504" y="893135"/>
            <a:ext cx="395531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Conclusion is clear.</a:t>
            </a:r>
          </a:p>
          <a:p>
            <a:pPr algn="ctr"/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</a:rPr>
              <a:t>Testing on JEWEL w/o recoils is insufficient to draw conclusions about efficacy of algorithms for real jets</a:t>
            </a:r>
            <a:r>
              <a:rPr lang="en-US" sz="2400" dirty="0">
                <a:solidFill>
                  <a:srgbClr val="FFFF00"/>
                </a:solidFill>
              </a:rPr>
              <a:t>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E4A7CD-EA61-18D1-1F5A-12DFEA724A49}"/>
              </a:ext>
            </a:extLst>
          </p:cNvPr>
          <p:cNvSpPr/>
          <p:nvPr/>
        </p:nvSpPr>
        <p:spPr>
          <a:xfrm>
            <a:off x="32660" y="3851909"/>
            <a:ext cx="7772400" cy="2906871"/>
          </a:xfrm>
          <a:prstGeom prst="rect">
            <a:avLst/>
          </a:prstGeom>
          <a:noFill/>
          <a:ln w="76200">
            <a:solidFill>
              <a:srgbClr val="04FF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0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13A6C-8B68-5732-F123-E6D5F5991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270464-68C1-F677-3071-F5DBB3CB9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36EC29-3A70-3A36-6678-F935B39EDCF2}"/>
              </a:ext>
            </a:extLst>
          </p:cNvPr>
          <p:cNvSpPr txBox="1"/>
          <p:nvPr/>
        </p:nvSpPr>
        <p:spPr>
          <a:xfrm>
            <a:off x="308344" y="308344"/>
            <a:ext cx="473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Claims that do not pass the burden of proof….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800113-AABE-A8D9-1770-363D78FE7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0" y="161092"/>
            <a:ext cx="7772400" cy="6597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5FFD03-ECDA-C4D6-4DEC-4EC6E5EC9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160" y="227050"/>
            <a:ext cx="875143" cy="578485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85A94E64-C9F6-413A-91AE-C0505EADC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516" y="224588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B9AA24-ADB3-1808-006B-5EA69BFFDFFD}"/>
              </a:ext>
            </a:extLst>
          </p:cNvPr>
          <p:cNvSpPr txBox="1"/>
          <p:nvPr/>
        </p:nvSpPr>
        <p:spPr>
          <a:xfrm>
            <a:off x="8068504" y="893135"/>
            <a:ext cx="395531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Conclusion is clear.</a:t>
            </a:r>
          </a:p>
          <a:p>
            <a:pPr algn="ctr"/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</a:rPr>
              <a:t>Testing on JEWEL w/o recoils is insufficient to draw conclusions about efficacy of algorithms for real jets</a:t>
            </a:r>
            <a:r>
              <a:rPr lang="en-US" sz="2400" dirty="0">
                <a:solidFill>
                  <a:srgbClr val="FFFF00"/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2022E-9C51-F446-E45D-3DA668F51F02}"/>
              </a:ext>
            </a:extLst>
          </p:cNvPr>
          <p:cNvSpPr txBox="1"/>
          <p:nvPr/>
        </p:nvSpPr>
        <p:spPr>
          <a:xfrm>
            <a:off x="8068504" y="4271972"/>
            <a:ext cx="4123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Similar conclusions reached w/ JETSCAPE and LBT models.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430F9F-E7F1-E408-5339-6F6AF1A3D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4412" y="5779283"/>
            <a:ext cx="4123496" cy="6333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72B70F-DA09-34EB-1676-5D7A95DCF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4412" y="5156134"/>
            <a:ext cx="4123496" cy="4815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D79F73-8DB3-0E84-81D1-BD8FCEB17BB0}"/>
              </a:ext>
            </a:extLst>
          </p:cNvPr>
          <p:cNvSpPr/>
          <p:nvPr/>
        </p:nvSpPr>
        <p:spPr>
          <a:xfrm>
            <a:off x="32660" y="3851909"/>
            <a:ext cx="7772400" cy="2906871"/>
          </a:xfrm>
          <a:prstGeom prst="rect">
            <a:avLst/>
          </a:prstGeom>
          <a:noFill/>
          <a:ln w="76200">
            <a:solidFill>
              <a:srgbClr val="04FF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97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4F0F2-35DF-80A2-048B-21C963C4B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C19E0-ED10-D214-BEFE-490BB8EC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5A495-1A6E-E5D3-7DEE-2F7E44843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632"/>
            <a:ext cx="12224972" cy="5403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B80325-045D-EA58-8B18-8F2003D79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75" y="320636"/>
            <a:ext cx="12224970" cy="54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3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D71B9-9395-E11D-BF78-B36292ECC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6A8AF-9856-B8F2-1602-5FC0A7ECD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3E3D57E5-637A-3E87-39B4-6BEFF9C53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5" y="753758"/>
            <a:ext cx="4465675" cy="595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51E0B9-D25A-7CAC-F420-4880303EF141}"/>
              </a:ext>
            </a:extLst>
          </p:cNvPr>
          <p:cNvSpPr txBox="1"/>
          <p:nvPr/>
        </p:nvSpPr>
        <p:spPr>
          <a:xfrm>
            <a:off x="388355" y="0"/>
            <a:ext cx="1198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dirty="0">
                <a:solidFill>
                  <a:srgbClr val="B6FFA8"/>
                </a:solidFill>
              </a:rPr>
              <a:t>Why are we here for this 8:30 am talk?    What do you fear?    </a:t>
            </a:r>
          </a:p>
        </p:txBody>
      </p:sp>
    </p:spTree>
    <p:extLst>
      <p:ext uri="{BB962C8B-B14F-4D97-AF65-F5344CB8AC3E}">
        <p14:creationId xmlns:p14="http://schemas.microsoft.com/office/powerpoint/2010/main" val="4265642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544F-7944-E091-FFCC-096CB6AAF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3750E1-A53E-84EC-FA8F-D7215A27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4B74D-4A38-A7DB-6E83-32B84C92C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632"/>
            <a:ext cx="12224972" cy="5403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4339E4-97C5-4288-E649-7C9146EA2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75" y="320636"/>
            <a:ext cx="12224970" cy="54032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F1C07D-A8D5-3631-38E4-A4EB2046A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42" y="5958879"/>
            <a:ext cx="875143" cy="578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A8C75B-E39A-5082-85E0-DD0D5E611549}"/>
              </a:ext>
            </a:extLst>
          </p:cNvPr>
          <p:cNvSpPr txBox="1"/>
          <p:nvPr/>
        </p:nvSpPr>
        <p:spPr>
          <a:xfrm>
            <a:off x="1216489" y="5958879"/>
            <a:ext cx="9759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4FF0B"/>
                </a:solidFill>
                <a:latin typeface="Andale Mono" panose="020B0509000000000004" pitchFamily="49" charset="0"/>
              </a:rPr>
              <a:t>This came from a prompt: “Is there a good diagnostic plot for the domain transfer problem?”</a:t>
            </a:r>
          </a:p>
        </p:txBody>
      </p:sp>
    </p:spTree>
    <p:extLst>
      <p:ext uri="{BB962C8B-B14F-4D97-AF65-F5344CB8AC3E}">
        <p14:creationId xmlns:p14="http://schemas.microsoft.com/office/powerpoint/2010/main" val="2830950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600524-878D-489F-FB77-DBC8E4B2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AB206A-5037-EE37-9A0F-FAACD60FB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632"/>
            <a:ext cx="12224972" cy="5403273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D7463E73-7075-4341-F183-F420DB811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57" y="5982102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AADDA-1CF3-0CC3-9BDC-04A3DCB0837D}"/>
              </a:ext>
            </a:extLst>
          </p:cNvPr>
          <p:cNvSpPr txBox="1"/>
          <p:nvPr/>
        </p:nvSpPr>
        <p:spPr>
          <a:xfrm>
            <a:off x="1116419" y="5870592"/>
            <a:ext cx="10675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Claude generated a useful idea, but the expert physicist had to validate and correct the output. </a:t>
            </a:r>
          </a:p>
        </p:txBody>
      </p:sp>
    </p:spTree>
    <p:extLst>
      <p:ext uri="{BB962C8B-B14F-4D97-AF65-F5344CB8AC3E}">
        <p14:creationId xmlns:p14="http://schemas.microsoft.com/office/powerpoint/2010/main" val="1392854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434F51-2061-6F5C-DDAC-5C6ABE08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27C442-B922-2131-9A64-35FFB884833B}"/>
              </a:ext>
            </a:extLst>
          </p:cNvPr>
          <p:cNvSpPr txBox="1"/>
          <p:nvPr/>
        </p:nvSpPr>
        <p:spPr>
          <a:xfrm>
            <a:off x="255941" y="82572"/>
            <a:ext cx="7184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ML Domain Transfer Problem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572859-6C29-9BAF-8C18-6E2F4E6D5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4" y="1148166"/>
            <a:ext cx="875143" cy="578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B5EE4B-5933-25AA-2D20-2F7E5494B3C6}"/>
              </a:ext>
            </a:extLst>
          </p:cNvPr>
          <p:cNvSpPr txBox="1"/>
          <p:nvPr/>
        </p:nvSpPr>
        <p:spPr>
          <a:xfrm>
            <a:off x="1132193" y="1114152"/>
            <a:ext cx="4850229" cy="22467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This is a classic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domain transfer,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covariate shift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problem in HEP ML</a:t>
            </a:r>
          </a:p>
          <a:p>
            <a:pPr>
              <a:buNone/>
            </a:pPr>
            <a:endParaRPr lang="en-US" sz="20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Would you like me to train on both PYTHIA and JEWEL together?</a:t>
            </a:r>
          </a:p>
        </p:txBody>
      </p:sp>
    </p:spTree>
    <p:extLst>
      <p:ext uri="{BB962C8B-B14F-4D97-AF65-F5344CB8AC3E}">
        <p14:creationId xmlns:p14="http://schemas.microsoft.com/office/powerpoint/2010/main" val="4164901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B20C0-2720-9857-403B-56D5D76DB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23B2BC-0937-9FA5-6C99-9479F88DE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C8771-580C-400E-AE73-B40E618BFEB2}"/>
              </a:ext>
            </a:extLst>
          </p:cNvPr>
          <p:cNvSpPr txBox="1"/>
          <p:nvPr/>
        </p:nvSpPr>
        <p:spPr>
          <a:xfrm>
            <a:off x="255941" y="82572"/>
            <a:ext cx="7184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ML Domain Transfer Problem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BBDD8-50BF-90A2-C389-CA77C8115AC0}"/>
              </a:ext>
            </a:extLst>
          </p:cNvPr>
          <p:cNvSpPr txBox="1"/>
          <p:nvPr/>
        </p:nvSpPr>
        <p:spPr>
          <a:xfrm>
            <a:off x="1132193" y="1114152"/>
            <a:ext cx="4850229" cy="22467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This is a classic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domain transfer,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covariate shift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problem in HEP ML</a:t>
            </a:r>
          </a:p>
          <a:p>
            <a:pPr>
              <a:buNone/>
            </a:pPr>
            <a:endParaRPr lang="en-US" sz="20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Would you like me to train on both PYTHIA and JEWEL together?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70485-B7FE-E7D5-4F60-059140F77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4" y="1148166"/>
            <a:ext cx="875143" cy="578485"/>
          </a:xfrm>
          <a:prstGeom prst="rect">
            <a:avLst/>
          </a:prstGeom>
        </p:spPr>
      </p:pic>
      <p:pic>
        <p:nvPicPr>
          <p:cNvPr id="7" name="Picture 3" descr="brain Emoji 🧠 (U+1F9E0)">
            <a:extLst>
              <a:ext uri="{FF2B5EF4-FFF2-40B4-BE49-F238E27FC236}">
                <a16:creationId xmlns:a16="http://schemas.microsoft.com/office/drawing/2014/main" id="{C913A616-5088-9315-C048-1BFCE02DB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5" y="3623060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A5D6E2-3641-BFEC-DFAF-5602EB0988AF}"/>
              </a:ext>
            </a:extLst>
          </p:cNvPr>
          <p:cNvSpPr txBox="1"/>
          <p:nvPr/>
        </p:nvSpPr>
        <p:spPr>
          <a:xfrm>
            <a:off x="1094290" y="3712616"/>
            <a:ext cx="4167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That makes me nervous?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F1440B-01BC-E287-6577-391AB8C3E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175" y="3657738"/>
            <a:ext cx="646140" cy="60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74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258B4-C6C6-681B-24D8-490C729E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54E522-B30C-2751-43D1-B84BED42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C520-B323-253F-B5D5-148AC2DD0E2F}"/>
              </a:ext>
            </a:extLst>
          </p:cNvPr>
          <p:cNvSpPr txBox="1"/>
          <p:nvPr/>
        </p:nvSpPr>
        <p:spPr>
          <a:xfrm>
            <a:off x="1132193" y="1114152"/>
            <a:ext cx="4850229" cy="22467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This is a classic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domain transfer,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</a:t>
            </a:r>
            <a:r>
              <a:rPr lang="en-US" sz="20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covariate shift</a:t>
            </a: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problem in HEP ML</a:t>
            </a:r>
          </a:p>
          <a:p>
            <a:pPr>
              <a:buNone/>
            </a:pPr>
            <a:endParaRPr lang="en-US" sz="20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0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Would you like me to train on both PYTHIA and JEWEL together?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29DC9-16F1-7A5B-5B9C-329C7EB1C101}"/>
              </a:ext>
            </a:extLst>
          </p:cNvPr>
          <p:cNvSpPr txBox="1"/>
          <p:nvPr/>
        </p:nvSpPr>
        <p:spPr>
          <a:xfrm>
            <a:off x="255941" y="82572"/>
            <a:ext cx="7184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ML Domain Transfer Problem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B379C6-287A-2CD6-C534-5C6F539B2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422" y="5875737"/>
            <a:ext cx="6070600" cy="8103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A830DF-B3EC-FB53-F598-F59F8E1D5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422" y="848350"/>
            <a:ext cx="6070600" cy="4902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77D0B3-F4B1-171F-FC02-52F99685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4" y="1148166"/>
            <a:ext cx="875143" cy="578485"/>
          </a:xfrm>
          <a:prstGeom prst="rect">
            <a:avLst/>
          </a:prstGeom>
        </p:spPr>
      </p:pic>
      <p:pic>
        <p:nvPicPr>
          <p:cNvPr id="10" name="Picture 3" descr="brain Emoji 🧠 (U+1F9E0)">
            <a:extLst>
              <a:ext uri="{FF2B5EF4-FFF2-40B4-BE49-F238E27FC236}">
                <a16:creationId xmlns:a16="http://schemas.microsoft.com/office/drawing/2014/main" id="{A6F0027E-D418-9446-CEF9-72E18EC03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5" y="3623060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AA7A87-46E9-2D63-A5DE-8E7685E3988F}"/>
              </a:ext>
            </a:extLst>
          </p:cNvPr>
          <p:cNvSpPr txBox="1"/>
          <p:nvPr/>
        </p:nvSpPr>
        <p:spPr>
          <a:xfrm>
            <a:off x="1094290" y="3712616"/>
            <a:ext cx="4167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That makes me nervous?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31B2F6-FAD3-1283-4DC5-48EB8701F85C}"/>
              </a:ext>
            </a:extLst>
          </p:cNvPr>
          <p:cNvSpPr txBox="1"/>
          <p:nvPr/>
        </p:nvSpPr>
        <p:spPr>
          <a:xfrm>
            <a:off x="498915" y="4682532"/>
            <a:ext cx="50816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We get very similar results to those nicely shown in LBT paper.</a:t>
            </a:r>
          </a:p>
          <a:p>
            <a:pPr algn="ctr"/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Does not seem like the </a:t>
            </a:r>
          </a:p>
          <a:p>
            <a:pPr algn="ctr"/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path forward...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B37EAE-27B1-675D-1BAD-C205B596A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4175" y="3657738"/>
            <a:ext cx="646140" cy="60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50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D3AB65-8642-80EB-7B08-4D5C9F3B5115}"/>
              </a:ext>
            </a:extLst>
          </p:cNvPr>
          <p:cNvSpPr txBox="1"/>
          <p:nvPr/>
        </p:nvSpPr>
        <p:spPr>
          <a:xfrm>
            <a:off x="160244" y="94095"/>
            <a:ext cx="53538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Cycle-GAN Algorithm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9572F-B08D-3D37-F941-59AB5DD12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249" y="331706"/>
            <a:ext cx="6022775" cy="1125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62AEC1-1795-040C-5F96-CB4E30B2F0D6}"/>
              </a:ext>
            </a:extLst>
          </p:cNvPr>
          <p:cNvSpPr txBox="1"/>
          <p:nvPr/>
        </p:nvSpPr>
        <p:spPr>
          <a:xfrm>
            <a:off x="188986" y="773785"/>
            <a:ext cx="36077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Full reco. level image, </a:t>
            </a:r>
          </a:p>
          <a:p>
            <a:pPr algn="l"/>
            <a:r>
              <a:rPr lang="en-US" sz="2800" dirty="0">
                <a:solidFill>
                  <a:schemeClr val="bg1"/>
                </a:solidFill>
              </a:rPr>
              <a:t>unsupervised learning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C10984-9D91-858C-B0B8-ED190B91D507}"/>
              </a:ext>
            </a:extLst>
          </p:cNvPr>
          <p:cNvSpPr txBox="1"/>
          <p:nvPr/>
        </p:nvSpPr>
        <p:spPr>
          <a:xfrm>
            <a:off x="188986" y="1985672"/>
            <a:ext cx="5811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“Background subtraction ….  successfully separates the signal from the background regardless of the jet’s properties.”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4F73243-91B4-A303-C938-F6F249E4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959" y="1563290"/>
            <a:ext cx="6022775" cy="207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86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EC23B-941C-92B8-810F-B73AD6E0D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4124A5-E0FE-BC5D-2356-790EEF61D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0E339-1429-F0DE-0FAA-21CE47506935}"/>
              </a:ext>
            </a:extLst>
          </p:cNvPr>
          <p:cNvSpPr txBox="1"/>
          <p:nvPr/>
        </p:nvSpPr>
        <p:spPr>
          <a:xfrm>
            <a:off x="160244" y="94095"/>
            <a:ext cx="53538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Cycle-GAN Algorithm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1B2DCC-9B6B-14A7-89BF-E7C5C89D7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249" y="331706"/>
            <a:ext cx="6022775" cy="1125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FC3E59-81E0-3BEC-F930-A513349FD017}"/>
              </a:ext>
            </a:extLst>
          </p:cNvPr>
          <p:cNvSpPr txBox="1"/>
          <p:nvPr/>
        </p:nvSpPr>
        <p:spPr>
          <a:xfrm>
            <a:off x="188986" y="773785"/>
            <a:ext cx="36077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Full reco. level image, </a:t>
            </a:r>
          </a:p>
          <a:p>
            <a:pPr algn="l"/>
            <a:r>
              <a:rPr lang="en-US" sz="2800" dirty="0">
                <a:solidFill>
                  <a:schemeClr val="bg1"/>
                </a:solidFill>
              </a:rPr>
              <a:t>unsupervised learning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8CB33B-1557-F942-AA0A-8554D20A8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86" y="4014194"/>
            <a:ext cx="3607719" cy="265633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2439AA-332B-FB45-EFB3-52DC49D8844C}"/>
              </a:ext>
            </a:extLst>
          </p:cNvPr>
          <p:cNvSpPr txBox="1"/>
          <p:nvPr/>
        </p:nvSpPr>
        <p:spPr>
          <a:xfrm>
            <a:off x="188986" y="1985672"/>
            <a:ext cx="5811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“Background subtraction ….  successfully separates the signal from the background regardless of the jet’s properties.”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52083B-4674-6597-608A-3A219BAF55BC}"/>
              </a:ext>
            </a:extLst>
          </p:cNvPr>
          <p:cNvSpPr txBox="1"/>
          <p:nvPr/>
        </p:nvSpPr>
        <p:spPr>
          <a:xfrm>
            <a:off x="4007323" y="4029764"/>
            <a:ext cx="7634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u="sng" dirty="0">
                <a:solidFill>
                  <a:srgbClr val="FFFF00"/>
                </a:solidFill>
              </a:rPr>
              <a:t>“Network achieves near closure under this domain shift”</a:t>
            </a:r>
          </a:p>
        </p:txBody>
      </p:sp>
      <p:pic>
        <p:nvPicPr>
          <p:cNvPr id="11" name="Picture 3" descr="brain Emoji 🧠 (U+1F9E0)">
            <a:extLst>
              <a:ext uri="{FF2B5EF4-FFF2-40B4-BE49-F238E27FC236}">
                <a16:creationId xmlns:a16="http://schemas.microsoft.com/office/drawing/2014/main" id="{421010BD-EA83-1A49-BDFF-6B3D5A4AE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015" y="4573756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0DB0EA-2871-D813-BFA8-D9C95553B635}"/>
              </a:ext>
            </a:extLst>
          </p:cNvPr>
          <p:cNvSpPr txBox="1"/>
          <p:nvPr/>
        </p:nvSpPr>
        <p:spPr>
          <a:xfrm>
            <a:off x="4571983" y="4590451"/>
            <a:ext cx="4521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Test is only on JEWEL w/o recoils </a:t>
            </a:r>
          </a:p>
        </p:txBody>
      </p:sp>
      <p:pic>
        <p:nvPicPr>
          <p:cNvPr id="15" name="Picture 3" descr="brain Emoji 🧠 (U+1F9E0)">
            <a:extLst>
              <a:ext uri="{FF2B5EF4-FFF2-40B4-BE49-F238E27FC236}">
                <a16:creationId xmlns:a16="http://schemas.microsoft.com/office/drawing/2014/main" id="{C8FC0017-BB5C-E4C7-A447-6EE4B2D50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389" y="5183361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1F814F4-31DD-60E3-1BC3-D6CDCF432DC7}"/>
              </a:ext>
            </a:extLst>
          </p:cNvPr>
          <p:cNvSpPr txBox="1"/>
          <p:nvPr/>
        </p:nvSpPr>
        <p:spPr>
          <a:xfrm>
            <a:off x="4607420" y="5104359"/>
            <a:ext cx="4387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Reco Jet Girth (JEWEL &lt; PYTHIA)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</a:rPr>
              <a:t>Reco versus Truth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53B04F-246E-EF5D-A4ED-D0EC4FA66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8915" y="5166068"/>
            <a:ext cx="2270227" cy="1688410"/>
          </a:xfrm>
          <a:prstGeom prst="rect">
            <a:avLst/>
          </a:prstGeom>
        </p:spPr>
      </p:pic>
      <p:pic>
        <p:nvPicPr>
          <p:cNvPr id="18" name="Picture 3" descr="brain Emoji 🧠 (U+1F9E0)">
            <a:extLst>
              <a:ext uri="{FF2B5EF4-FFF2-40B4-BE49-F238E27FC236}">
                <a16:creationId xmlns:a16="http://schemas.microsoft.com/office/drawing/2014/main" id="{BDF579B0-5AE5-47B8-AF41-5A106EE14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564" y="5946610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DD3C1FC-AA19-523C-97FD-AD0AE6D8BF36}"/>
              </a:ext>
            </a:extLst>
          </p:cNvPr>
          <p:cNvSpPr txBox="1"/>
          <p:nvPr/>
        </p:nvSpPr>
        <p:spPr>
          <a:xfrm>
            <a:off x="4663671" y="5935356"/>
            <a:ext cx="5408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Domain shift test needs to be on physics relevant quantities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8836F1-C432-B739-84A0-9D49DB787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6456" y="4569185"/>
            <a:ext cx="875143" cy="5784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774B32-17DF-E930-7216-DB2729EB69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959" y="1563290"/>
            <a:ext cx="6022775" cy="207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91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9C5288-D142-1599-37C0-D1A7EC91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33A8BE-E8C7-E90E-B637-F5454B0F9D19}"/>
              </a:ext>
            </a:extLst>
          </p:cNvPr>
          <p:cNvSpPr txBox="1"/>
          <p:nvPr/>
        </p:nvSpPr>
        <p:spPr>
          <a:xfrm>
            <a:off x="255941" y="53157"/>
            <a:ext cx="25335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Summary</a:t>
            </a:r>
          </a:p>
        </p:txBody>
      </p:sp>
      <p:pic>
        <p:nvPicPr>
          <p:cNvPr id="4" name="Picture 3" descr="brain Emoji 🧠 (U+1F9E0)">
            <a:extLst>
              <a:ext uri="{FF2B5EF4-FFF2-40B4-BE49-F238E27FC236}">
                <a16:creationId xmlns:a16="http://schemas.microsoft.com/office/drawing/2014/main" id="{933AA510-628E-E1C7-0800-166AEE84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9" y="933613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EF31D4-06AD-0BD0-77FB-A4CFE9347504}"/>
              </a:ext>
            </a:extLst>
          </p:cNvPr>
          <p:cNvSpPr txBox="1"/>
          <p:nvPr/>
        </p:nvSpPr>
        <p:spPr>
          <a:xfrm>
            <a:off x="1440537" y="885742"/>
            <a:ext cx="97889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rgbClr val="B6FFA8"/>
                </a:solidFill>
              </a:rPr>
              <a:t>Avoid Algorithm Fetishism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Genesis initiative may have an unintended (or intended)</a:t>
            </a: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brain drain consequence.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Our only “value add” is expert knowledge &amp; experience (use it).</a:t>
            </a:r>
          </a:p>
        </p:txBody>
      </p:sp>
    </p:spTree>
    <p:extLst>
      <p:ext uri="{BB962C8B-B14F-4D97-AF65-F5344CB8AC3E}">
        <p14:creationId xmlns:p14="http://schemas.microsoft.com/office/powerpoint/2010/main" val="3988464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E32F1-2894-9737-D9CA-906F0FD5B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AA2C04-5A05-89B6-4A01-050F86E86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90191E-66E6-5FCD-A8D5-E0A8EFBAF4A8}"/>
              </a:ext>
            </a:extLst>
          </p:cNvPr>
          <p:cNvSpPr txBox="1"/>
          <p:nvPr/>
        </p:nvSpPr>
        <p:spPr>
          <a:xfrm>
            <a:off x="255941" y="53157"/>
            <a:ext cx="25335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Summary</a:t>
            </a:r>
          </a:p>
        </p:txBody>
      </p:sp>
      <p:pic>
        <p:nvPicPr>
          <p:cNvPr id="4" name="Picture 3" descr="brain Emoji 🧠 (U+1F9E0)">
            <a:extLst>
              <a:ext uri="{FF2B5EF4-FFF2-40B4-BE49-F238E27FC236}">
                <a16:creationId xmlns:a16="http://schemas.microsoft.com/office/drawing/2014/main" id="{D64A65AC-A60D-3DFE-1307-18E952717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9" y="933613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C752A8-D99B-8E01-470F-D4A4E8424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41" y="3898562"/>
            <a:ext cx="875143" cy="5784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752853-984F-50F3-6C87-12781FE5997F}"/>
              </a:ext>
            </a:extLst>
          </p:cNvPr>
          <p:cNvSpPr txBox="1"/>
          <p:nvPr/>
        </p:nvSpPr>
        <p:spPr>
          <a:xfrm>
            <a:off x="1440537" y="885742"/>
            <a:ext cx="97889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rgbClr val="B6FFA8"/>
                </a:solidFill>
              </a:rPr>
              <a:t>Avoid Algorithm Fetishism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Genesis initiative may have an unintended (or intended)</a:t>
            </a: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brain drain consequence.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Our only “value add” is expert knowledge &amp; experience (use it).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FE78E-A286-CD9A-23C9-77DFFDE69791}"/>
              </a:ext>
            </a:extLst>
          </p:cNvPr>
          <p:cNvSpPr txBox="1"/>
          <p:nvPr/>
        </p:nvSpPr>
        <p:spPr>
          <a:xfrm>
            <a:off x="1440537" y="3898562"/>
            <a:ext cx="7873584" cy="193899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You paid $20 / month and increased your productivity enormously.</a:t>
            </a:r>
          </a:p>
          <a:p>
            <a:pPr>
              <a:buNone/>
            </a:pPr>
            <a:endParaRPr lang="en-US" sz="24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Jet quenching studies must be checked with models with recoils (and very carefully).    </a:t>
            </a:r>
          </a:p>
        </p:txBody>
      </p:sp>
      <p:pic>
        <p:nvPicPr>
          <p:cNvPr id="2050" name="Picture 2" descr="New $20 bill begins circulating">
            <a:extLst>
              <a:ext uri="{FF2B5EF4-FFF2-40B4-BE49-F238E27FC236}">
                <a16:creationId xmlns:a16="http://schemas.microsoft.com/office/drawing/2014/main" id="{FD07F8B6-4C7F-B50F-0295-8B2D8D37A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1" b="53766"/>
          <a:stretch>
            <a:fillRect/>
          </a:stretch>
        </p:blipFill>
        <p:spPr bwMode="auto">
          <a:xfrm>
            <a:off x="9576790" y="3786894"/>
            <a:ext cx="2349345" cy="101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78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B16C2-21A4-25C8-5C82-838EE6844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B88C47-75F3-704C-AB3A-59F5F67F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39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4C74E-4675-C109-6E5B-853367BFB7F4}"/>
              </a:ext>
            </a:extLst>
          </p:cNvPr>
          <p:cNvSpPr txBox="1"/>
          <p:nvPr/>
        </p:nvSpPr>
        <p:spPr>
          <a:xfrm>
            <a:off x="255941" y="53157"/>
            <a:ext cx="25335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Summary</a:t>
            </a:r>
          </a:p>
        </p:txBody>
      </p:sp>
      <p:pic>
        <p:nvPicPr>
          <p:cNvPr id="4" name="Picture 3" descr="brain Emoji 🧠 (U+1F9E0)">
            <a:extLst>
              <a:ext uri="{FF2B5EF4-FFF2-40B4-BE49-F238E27FC236}">
                <a16:creationId xmlns:a16="http://schemas.microsoft.com/office/drawing/2014/main" id="{F70E08F5-17C9-D85B-CDE4-A1743BBE0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9" y="933613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AC9267-7B06-F54D-7A65-77F20B94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41" y="3898562"/>
            <a:ext cx="875143" cy="5784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4FEA3A-4333-3907-0245-F5A48A23C797}"/>
              </a:ext>
            </a:extLst>
          </p:cNvPr>
          <p:cNvSpPr txBox="1"/>
          <p:nvPr/>
        </p:nvSpPr>
        <p:spPr>
          <a:xfrm>
            <a:off x="1440537" y="885742"/>
            <a:ext cx="97889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rgbClr val="B6FFA8"/>
                </a:solidFill>
              </a:rPr>
              <a:t>Avoid Algorithm Fetishism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Genesis initiative may have an unintended (or intended)</a:t>
            </a: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brain drain consequence.</a:t>
            </a:r>
          </a:p>
          <a:p>
            <a:pPr algn="l"/>
            <a:endParaRPr lang="en-US" sz="2800" dirty="0">
              <a:solidFill>
                <a:srgbClr val="B6FFA8"/>
              </a:solidFill>
            </a:endParaRPr>
          </a:p>
          <a:p>
            <a:pPr algn="l"/>
            <a:r>
              <a:rPr lang="en-US" sz="2800" dirty="0">
                <a:solidFill>
                  <a:srgbClr val="B6FFA8"/>
                </a:solidFill>
              </a:rPr>
              <a:t>Our only “value add” is expert knowledge &amp; experience (use it).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6AFEE6-21F5-FA56-9D8D-BADEFAA31111}"/>
              </a:ext>
            </a:extLst>
          </p:cNvPr>
          <p:cNvSpPr txBox="1"/>
          <p:nvPr/>
        </p:nvSpPr>
        <p:spPr>
          <a:xfrm>
            <a:off x="1440537" y="3898562"/>
            <a:ext cx="8136253" cy="267765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You paid $20 / month and increased your productivity enormously.</a:t>
            </a:r>
          </a:p>
          <a:p>
            <a:pPr>
              <a:buNone/>
            </a:pPr>
            <a:endParaRPr lang="en-US" sz="24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Jet quenching studies must be checked with models with recoils (and very carefully).    </a:t>
            </a:r>
          </a:p>
          <a:p>
            <a:pPr>
              <a:buNone/>
            </a:pPr>
            <a:endParaRPr lang="en-US" sz="24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I am sure your next talk will be better.</a:t>
            </a:r>
          </a:p>
        </p:txBody>
      </p:sp>
      <p:pic>
        <p:nvPicPr>
          <p:cNvPr id="2050" name="Picture 2" descr="New $20 bill begins circulating">
            <a:extLst>
              <a:ext uri="{FF2B5EF4-FFF2-40B4-BE49-F238E27FC236}">
                <a16:creationId xmlns:a16="http://schemas.microsoft.com/office/drawing/2014/main" id="{5021EAD3-5A9B-F547-8AC3-941E34412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1" b="53766"/>
          <a:stretch>
            <a:fillRect/>
          </a:stretch>
        </p:blipFill>
        <p:spPr bwMode="auto">
          <a:xfrm>
            <a:off x="9576790" y="3786894"/>
            <a:ext cx="2349345" cy="101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087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6D1A3-F463-2CB0-D8E0-3CCCFF904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DA9B29-5CB7-C4FC-E2D3-E13A2ED08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55E2C970-B9A4-3A24-6071-5FD156D78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5" y="753758"/>
            <a:ext cx="4465675" cy="595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ED2057-3C77-9C1C-44EE-56385CA49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97" y="3634000"/>
            <a:ext cx="6944343" cy="22820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1DAF77-7858-9086-8C26-CFB656B79D1F}"/>
              </a:ext>
            </a:extLst>
          </p:cNvPr>
          <p:cNvSpPr txBox="1"/>
          <p:nvPr/>
        </p:nvSpPr>
        <p:spPr>
          <a:xfrm>
            <a:off x="5722974" y="1149886"/>
            <a:ext cx="6108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B6FFA8"/>
                </a:solidFill>
              </a:rPr>
              <a:t>Embrace your fears.</a:t>
            </a:r>
          </a:p>
          <a:p>
            <a:pPr algn="ctr"/>
            <a:r>
              <a:rPr lang="en-US" sz="2000" dirty="0">
                <a:solidFill>
                  <a:srgbClr val="B6FFA8"/>
                </a:solidFill>
              </a:rPr>
              <a:t> </a:t>
            </a:r>
          </a:p>
          <a:p>
            <a:pPr algn="ctr"/>
            <a:r>
              <a:rPr lang="en-US" sz="3200" dirty="0">
                <a:solidFill>
                  <a:srgbClr val="B6FFA8"/>
                </a:solidFill>
              </a:rPr>
              <a:t>All work here is a collaboration of Nagle  &amp; Claude.</a:t>
            </a:r>
          </a:p>
        </p:txBody>
      </p:sp>
    </p:spTree>
    <p:extLst>
      <p:ext uri="{BB962C8B-B14F-4D97-AF65-F5344CB8AC3E}">
        <p14:creationId xmlns:p14="http://schemas.microsoft.com/office/powerpoint/2010/main" val="1433230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55662D-3094-9922-13ED-6BE53F00F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4BC164-A857-C6F5-BF8C-B31B1E883ADF}"/>
              </a:ext>
            </a:extLst>
          </p:cNvPr>
          <p:cNvSpPr txBox="1"/>
          <p:nvPr/>
        </p:nvSpPr>
        <p:spPr>
          <a:xfrm>
            <a:off x="1054395" y="2027104"/>
            <a:ext cx="1008321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800" i="1" dirty="0">
                <a:solidFill>
                  <a:schemeClr val="bg1"/>
                </a:solidFill>
              </a:rPr>
              <a:t>Bonus Slides</a:t>
            </a:r>
          </a:p>
        </p:txBody>
      </p:sp>
    </p:spTree>
    <p:extLst>
      <p:ext uri="{BB962C8B-B14F-4D97-AF65-F5344CB8AC3E}">
        <p14:creationId xmlns:p14="http://schemas.microsoft.com/office/powerpoint/2010/main" val="7456376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6FE04B-0DBD-8E03-744E-B1AC248E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C10C8D-FA5E-8E80-AB0B-B9D0E52C4DFB}"/>
              </a:ext>
            </a:extLst>
          </p:cNvPr>
          <p:cNvSpPr txBox="1"/>
          <p:nvPr/>
        </p:nvSpPr>
        <p:spPr>
          <a:xfrm>
            <a:off x="357520" y="200729"/>
            <a:ext cx="3324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ALICE Result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50B73-8260-4AEA-AF2A-33BAF68B7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20" y="1018471"/>
            <a:ext cx="5905500" cy="563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9F44BF-2F7F-F0E7-3AD2-88AF4FEBA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180" y="1018471"/>
            <a:ext cx="5561876" cy="39471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0A065F-33F6-3D6D-7B4C-721F196F8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179" y="99219"/>
            <a:ext cx="5561877" cy="8560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41F0BF-62A4-21CF-FB39-7E378F41A411}"/>
              </a:ext>
            </a:extLst>
          </p:cNvPr>
          <p:cNvSpPr txBox="1"/>
          <p:nvPr/>
        </p:nvSpPr>
        <p:spPr>
          <a:xfrm>
            <a:off x="6580509" y="4963547"/>
            <a:ext cx="527586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Markers are not at most likely value.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</a:rPr>
              <a:t>        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No real way to know if systematic uncertainties are “conservative.”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Not reliable.</a:t>
            </a:r>
          </a:p>
        </p:txBody>
      </p:sp>
    </p:spTree>
    <p:extLst>
      <p:ext uri="{BB962C8B-B14F-4D97-AF65-F5344CB8AC3E}">
        <p14:creationId xmlns:p14="http://schemas.microsoft.com/office/powerpoint/2010/main" val="25126376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CF30-2E84-379E-D6BB-DC48161D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E29AF1-FDA1-D4D8-AF52-65FCC850B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72" y="678012"/>
            <a:ext cx="5802164" cy="502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A04A82-0208-B03B-5285-FE9C59818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613" y="678013"/>
            <a:ext cx="5802164" cy="502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548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D93461-A74A-B0FA-A991-7FAEE9A7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090C12-84BC-41DF-6297-E0911CE9B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6" y="61324"/>
            <a:ext cx="7772400" cy="67353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5FA50D-4CB6-2CB0-BC1B-ED5F895A9CA9}"/>
              </a:ext>
            </a:extLst>
          </p:cNvPr>
          <p:cNvSpPr txBox="1"/>
          <p:nvPr/>
        </p:nvSpPr>
        <p:spPr>
          <a:xfrm>
            <a:off x="4143152" y="2110563"/>
            <a:ext cx="7942522" cy="1723549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LASSO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(Least Absolute Shrinkage and Selection Operator) modifies linear regression by adding an </a:t>
            </a:r>
          </a:p>
          <a:p>
            <a:pPr algn="ctr"/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L1 penalty to the loss function</a:t>
            </a:r>
          </a:p>
          <a:p>
            <a:pPr algn="ctr"/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Often a straightforward fix.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8FBECFC-5856-5350-369C-6F1B58C19538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838893" y="2972338"/>
            <a:ext cx="1304259" cy="1355113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2758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A29AD8-E29F-9337-5F88-A775B05E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0A8D5-7E5C-DE51-E3BE-009EABFFE198}"/>
              </a:ext>
            </a:extLst>
          </p:cNvPr>
          <p:cNvSpPr txBox="1"/>
          <p:nvPr/>
        </p:nvSpPr>
        <p:spPr>
          <a:xfrm>
            <a:off x="1220972" y="1355951"/>
            <a:ext cx="97500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The relationship is genuinely linear. The signal in your data is well-captured by a linear combination of features. More complex models find no additional structure to exploit.</a:t>
            </a:r>
          </a:p>
          <a:p>
            <a:pPr algn="ctr">
              <a:buNone/>
            </a:pP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 </a:t>
            </a:r>
          </a:p>
          <a:p>
            <a:pPr algn="ctr">
              <a:buNone/>
            </a:pPr>
            <a:endParaRPr lang="en-US" sz="2400" dirty="0">
              <a:solidFill>
                <a:srgbClr val="2FFF12"/>
              </a:solidFill>
              <a:latin typeface="Andale Mono" panose="020B0509000000000004" pitchFamily="49" charset="0"/>
            </a:endParaRPr>
          </a:p>
          <a:p>
            <a:pPr algn="ctr">
              <a:buNone/>
            </a:pPr>
            <a:r>
              <a:rPr lang="en-US" sz="2400" dirty="0">
                <a:solidFill>
                  <a:srgbClr val="00FF00"/>
                </a:solidFill>
                <a:effectLst/>
                <a:latin typeface="Andale Mono" panose="020B0509000000000004" pitchFamily="49" charset="0"/>
              </a:rPr>
              <a:t>You have a high noise-to-signal ratio.</a:t>
            </a:r>
            <a:r>
              <a:rPr lang="en-US" sz="2400" dirty="0">
                <a:solidFill>
                  <a:srgbClr val="2FFF12"/>
                </a:solidFill>
                <a:effectLst/>
                <a:latin typeface="Andale Mono" panose="020B0509000000000004" pitchFamily="49" charset="0"/>
              </a:rPr>
              <a:t> When the irreducible noise dominates, no model can beat a simple one. The other algorithms are learning noise, not signal.</a:t>
            </a:r>
          </a:p>
        </p:txBody>
      </p:sp>
    </p:spTree>
    <p:extLst>
      <p:ext uri="{BB962C8B-B14F-4D97-AF65-F5344CB8AC3E}">
        <p14:creationId xmlns:p14="http://schemas.microsoft.com/office/powerpoint/2010/main" val="454178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5E555-29B4-23A5-A8C5-744E9D4C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45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6819E-7DD3-843F-92FA-5CC75FA9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681" y="534125"/>
            <a:ext cx="8789297" cy="585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22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2AEBD-C7B4-B208-183D-4353E5187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36E8C-5EF6-DD52-33BB-0BAE0307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D38B9C9C-19F0-3F45-AEBE-8612DC8C467B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D31DE0-A4B3-FBD5-E9CB-15F87686C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2" y="1056254"/>
            <a:ext cx="5837274" cy="7986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4CE737-74DF-F73A-546F-C2F91A615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2" y="1926834"/>
            <a:ext cx="5837274" cy="8504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929F28-2E98-5348-DD86-8907227FA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2" y="2838828"/>
            <a:ext cx="5837274" cy="7065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854DAE-03B2-B055-450F-5AE6EA6BF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2" y="3617380"/>
            <a:ext cx="5837274" cy="6594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77085B-C66B-349A-B2EC-CEA7C14139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73" y="4332946"/>
            <a:ext cx="5837274" cy="8983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523468-3974-86EA-4202-7ED27EE79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47" y="5290755"/>
            <a:ext cx="5829300" cy="10737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F02E59-13AA-D325-83E3-7EF3A23FCB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8145" y="1079354"/>
            <a:ext cx="6022774" cy="752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654EE3-88FB-01A6-D286-5FEBCB8B44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8145" y="1938754"/>
            <a:ext cx="6022775" cy="9084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3F76A8F-7BA6-0DDB-55DA-F78FD916C3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119" y="2944295"/>
            <a:ext cx="6014801" cy="702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CFA3D7-A710-4CC8-FAD5-580F7A5334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6119" y="3748664"/>
            <a:ext cx="6014801" cy="8174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E31A6E4-3E7E-0156-A676-5ADFCD6890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8145" y="4663654"/>
            <a:ext cx="6022775" cy="1125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A879FB-E6CB-A212-ADF7-CC64BFB2B79F}"/>
              </a:ext>
            </a:extLst>
          </p:cNvPr>
          <p:cNvSpPr txBox="1"/>
          <p:nvPr/>
        </p:nvSpPr>
        <p:spPr>
          <a:xfrm>
            <a:off x="79547" y="108807"/>
            <a:ext cx="50408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B6FFA8"/>
                </a:solidFill>
              </a:rPr>
              <a:t>Survey the literature</a:t>
            </a:r>
          </a:p>
        </p:txBody>
      </p:sp>
      <p:pic>
        <p:nvPicPr>
          <p:cNvPr id="2051" name="Picture 3" descr="brain Emoji 🧠 (U+1F9E0)">
            <a:extLst>
              <a:ext uri="{FF2B5EF4-FFF2-40B4-BE49-F238E27FC236}">
                <a16:creationId xmlns:a16="http://schemas.microsoft.com/office/drawing/2014/main" id="{958B489E-67F1-9863-E420-2256B92F8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303" y="5982102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C52CBC-5378-62F5-7FE0-286F32A20F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70396" y="5947897"/>
            <a:ext cx="1082453" cy="7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86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465047-A275-82F6-8F54-84EFF73B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B6C575-7ACE-ECBE-FD8E-A4DF2B6159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704"/>
          <a:stretch>
            <a:fillRect/>
          </a:stretch>
        </p:blipFill>
        <p:spPr>
          <a:xfrm>
            <a:off x="6962206" y="2105251"/>
            <a:ext cx="4907868" cy="1800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C354B0-28B1-5E9B-AE70-4451B31C0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206" y="1294791"/>
            <a:ext cx="4907867" cy="6714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EDC052-00AE-46FB-AF2C-3B94A7D381E9}"/>
              </a:ext>
            </a:extLst>
          </p:cNvPr>
          <p:cNvSpPr txBox="1"/>
          <p:nvPr/>
        </p:nvSpPr>
        <p:spPr>
          <a:xfrm>
            <a:off x="395416" y="220660"/>
            <a:ext cx="68411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KISS = keep it simple stupid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18591E-0C0B-8AB0-9E00-C9B6D8C7AD43}"/>
              </a:ext>
            </a:extLst>
          </p:cNvPr>
          <p:cNvSpPr txBox="1"/>
          <p:nvPr/>
        </p:nvSpPr>
        <p:spPr>
          <a:xfrm>
            <a:off x="395416" y="1050587"/>
            <a:ext cx="61512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Underlying event toy model.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Featureless, structureless.</a:t>
            </a:r>
          </a:p>
          <a:p>
            <a:pPr algn="l"/>
            <a:endParaRPr lang="en-US" sz="3200" dirty="0">
              <a:solidFill>
                <a:schemeClr val="bg1"/>
              </a:solidFill>
            </a:endParaRPr>
          </a:p>
          <a:p>
            <a:pPr algn="l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0AD91F-B39F-DA5A-9D72-FD933616F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47" y="2170818"/>
            <a:ext cx="5685469" cy="44745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305F99-B0F4-9BF7-6C17-B9287345BA71}"/>
              </a:ext>
            </a:extLst>
          </p:cNvPr>
          <p:cNvSpPr txBox="1"/>
          <p:nvPr/>
        </p:nvSpPr>
        <p:spPr>
          <a:xfrm>
            <a:off x="6962206" y="4131328"/>
            <a:ext cx="49078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Use charged particle jets only.</a:t>
            </a:r>
          </a:p>
          <a:p>
            <a:pPr algn="ctr"/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Model </a:t>
            </a:r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Pb+Pb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0-10% and train on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PYTHIA-8 anti-k</a:t>
            </a:r>
            <a:r>
              <a:rPr lang="en-US" sz="24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R=0.4 jets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Focus on jets </a:t>
            </a:r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</a:t>
            </a:r>
            <a:r>
              <a:rPr lang="en-US" sz="24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= 40-60 GeV</a:t>
            </a:r>
          </a:p>
        </p:txBody>
      </p:sp>
    </p:spTree>
    <p:extLst>
      <p:ext uri="{BB962C8B-B14F-4D97-AF65-F5344CB8AC3E}">
        <p14:creationId xmlns:p14="http://schemas.microsoft.com/office/powerpoint/2010/main" val="1209021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BB9E5-9A29-3564-48D2-D8A43C7E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6EDE69-4196-0BD9-5079-B04FF3E05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28AD1F-A72C-8FFD-822A-B6C0CBB7F0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704"/>
          <a:stretch>
            <a:fillRect/>
          </a:stretch>
        </p:blipFill>
        <p:spPr>
          <a:xfrm>
            <a:off x="6962206" y="2105251"/>
            <a:ext cx="4907868" cy="1800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172710-7A32-5947-D9CB-CB40919D8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206" y="1294791"/>
            <a:ext cx="4907867" cy="6714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4FD912-8BA4-A1A0-229E-0C236F14DBE9}"/>
              </a:ext>
            </a:extLst>
          </p:cNvPr>
          <p:cNvSpPr txBox="1"/>
          <p:nvPr/>
        </p:nvSpPr>
        <p:spPr>
          <a:xfrm>
            <a:off x="395416" y="220660"/>
            <a:ext cx="68411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KISS = keep it simple stupid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F270B7-8539-ED26-3939-5D150003EA2F}"/>
              </a:ext>
            </a:extLst>
          </p:cNvPr>
          <p:cNvSpPr txBox="1"/>
          <p:nvPr/>
        </p:nvSpPr>
        <p:spPr>
          <a:xfrm>
            <a:off x="395416" y="1050587"/>
            <a:ext cx="61512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</a:rPr>
              <a:t>Underlying event toy model.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Featureless, structureless.</a:t>
            </a:r>
          </a:p>
          <a:p>
            <a:pPr algn="l"/>
            <a:endParaRPr lang="en-US" sz="3200" dirty="0">
              <a:solidFill>
                <a:schemeClr val="bg1"/>
              </a:solidFill>
            </a:endParaRPr>
          </a:p>
          <a:p>
            <a:pPr algn="l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A57ED4-B3C8-BE68-2A9E-6A72B5EE8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47" y="2170818"/>
            <a:ext cx="5685469" cy="4474506"/>
          </a:xfrm>
          <a:prstGeom prst="rect">
            <a:avLst/>
          </a:prstGeom>
        </p:spPr>
      </p:pic>
      <p:pic>
        <p:nvPicPr>
          <p:cNvPr id="6" name="Picture 3" descr="brain Emoji 🧠 (U+1F9E0)">
            <a:extLst>
              <a:ext uri="{FF2B5EF4-FFF2-40B4-BE49-F238E27FC236}">
                <a16:creationId xmlns:a16="http://schemas.microsoft.com/office/drawing/2014/main" id="{F4F34C5F-7255-85D3-34F6-895116E24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302" y="289300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1428A0-AC38-1414-BFAB-B1E924CEDFF9}"/>
              </a:ext>
            </a:extLst>
          </p:cNvPr>
          <p:cNvSpPr txBox="1"/>
          <p:nvPr/>
        </p:nvSpPr>
        <p:spPr>
          <a:xfrm>
            <a:off x="8470046" y="360196"/>
            <a:ext cx="1892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over-riding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9D8C60-0993-24B8-514D-732C37042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9677" y="332563"/>
            <a:ext cx="875143" cy="5784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E37F3E-A60B-B9E6-AE0B-1F1DEC6F209D}"/>
              </a:ext>
            </a:extLst>
          </p:cNvPr>
          <p:cNvSpPr txBox="1"/>
          <p:nvPr/>
        </p:nvSpPr>
        <p:spPr>
          <a:xfrm>
            <a:off x="6962206" y="4131328"/>
            <a:ext cx="49078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Use charged particle jets only.</a:t>
            </a:r>
          </a:p>
          <a:p>
            <a:pPr algn="ctr"/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Model </a:t>
            </a:r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Pb+Pb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0-10% and train on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PYTHIA-8 anti-k</a:t>
            </a:r>
            <a:r>
              <a:rPr lang="en-US" sz="24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R=0.4 jets </a:t>
            </a:r>
          </a:p>
          <a:p>
            <a:pPr algn="ctr"/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Focus on jets </a:t>
            </a:r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</a:t>
            </a:r>
            <a:r>
              <a:rPr lang="en-US" sz="24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= 40-60 GeV</a:t>
            </a:r>
          </a:p>
        </p:txBody>
      </p:sp>
    </p:spTree>
    <p:extLst>
      <p:ext uri="{BB962C8B-B14F-4D97-AF65-F5344CB8AC3E}">
        <p14:creationId xmlns:p14="http://schemas.microsoft.com/office/powerpoint/2010/main" val="1553336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2234E7-5925-625D-A1FE-103E0A1D9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0B634C-5BAC-6BE1-8B17-06230A28B4B6}"/>
              </a:ext>
            </a:extLst>
          </p:cNvPr>
          <p:cNvSpPr txBox="1"/>
          <p:nvPr/>
        </p:nvSpPr>
        <p:spPr>
          <a:xfrm>
            <a:off x="311286" y="99219"/>
            <a:ext cx="77632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PYTHIA Train &amp; Test, JEWEL Test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A53EC-1EEB-DA95-0EEE-FCB775BB02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578"/>
          <a:stretch>
            <a:fillRect/>
          </a:stretch>
        </p:blipFill>
        <p:spPr>
          <a:xfrm>
            <a:off x="438882" y="979472"/>
            <a:ext cx="10845592" cy="4007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8CF8F7-89DF-0E5E-E2FA-2DAE85B46E9E}"/>
              </a:ext>
            </a:extLst>
          </p:cNvPr>
          <p:cNvSpPr txBox="1"/>
          <p:nvPr/>
        </p:nvSpPr>
        <p:spPr>
          <a:xfrm>
            <a:off x="417616" y="5156790"/>
            <a:ext cx="51169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rgbClr val="00B0F0"/>
                </a:solidFill>
              </a:rPr>
              <a:t>JEWEL (no recoils)</a:t>
            </a:r>
          </a:p>
          <a:p>
            <a:pPr algn="l"/>
            <a:r>
              <a:rPr lang="en-US" sz="2800" dirty="0">
                <a:solidFill>
                  <a:srgbClr val="04FF0B"/>
                </a:solidFill>
              </a:rPr>
              <a:t>JEWEL (w/ recoils)</a:t>
            </a:r>
          </a:p>
          <a:p>
            <a:pPr algn="l"/>
            <a:r>
              <a:rPr lang="en-US" sz="2800" dirty="0">
                <a:solidFill>
                  <a:srgbClr val="04FF0B"/>
                </a:solidFill>
              </a:rPr>
              <a:t>JEWEL (w/ recoils &amp; </a:t>
            </a: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4MomSub*</a:t>
            </a:r>
            <a:r>
              <a:rPr lang="en-US" sz="2800" dirty="0">
                <a:solidFill>
                  <a:srgbClr val="04FF0B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6771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F7374B-4979-32B8-E9F2-26CB1405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9C9C-19F0-3F45-AEBE-8612DC8C467B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47DCDF-41C7-01E9-7E37-8CB022EE9766}"/>
              </a:ext>
            </a:extLst>
          </p:cNvPr>
          <p:cNvSpPr txBox="1"/>
          <p:nvPr/>
        </p:nvSpPr>
        <p:spPr>
          <a:xfrm>
            <a:off x="162796" y="150676"/>
            <a:ext cx="6725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u="sng" dirty="0">
                <a:solidFill>
                  <a:srgbClr val="B6FFA8"/>
                </a:solidFill>
              </a:rPr>
              <a:t>Area Subtraction Algorithm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629EF-9F2E-1405-58C8-2DF9E08AD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59" y="3698349"/>
            <a:ext cx="3211620" cy="2388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67E566-FB03-E157-DD2B-4D913079E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96" y="3677523"/>
            <a:ext cx="3239623" cy="24093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976FEE-21A0-AA65-879D-26FE4972D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96" y="973615"/>
            <a:ext cx="6756400" cy="2527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FA720B-3A0B-870B-B071-095896734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96" y="6161881"/>
            <a:ext cx="3962400" cy="596900"/>
          </a:xfrm>
          <a:prstGeom prst="rect">
            <a:avLst/>
          </a:prstGeom>
        </p:spPr>
      </p:pic>
      <p:pic>
        <p:nvPicPr>
          <p:cNvPr id="10" name="Picture 3" descr="brain Emoji 🧠 (U+1F9E0)">
            <a:extLst>
              <a:ext uri="{FF2B5EF4-FFF2-40B4-BE49-F238E27FC236}">
                <a16:creationId xmlns:a16="http://schemas.microsoft.com/office/drawing/2014/main" id="{C99AE10D-BCEC-BBCC-933D-A104A5D6C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20" y="6161881"/>
            <a:ext cx="631248" cy="59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B41ACF-EE86-1997-482B-302094A4C161}"/>
              </a:ext>
            </a:extLst>
          </p:cNvPr>
          <p:cNvSpPr txBox="1"/>
          <p:nvPr/>
        </p:nvSpPr>
        <p:spPr>
          <a:xfrm>
            <a:off x="5331011" y="6197329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3397743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16029</TotalTime>
  <Words>1163</Words>
  <Application>Microsoft Macintosh PowerPoint</Application>
  <PresentationFormat>Widescreen</PresentationFormat>
  <Paragraphs>219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Andale Mono</vt:lpstr>
      <vt:lpstr>Aptos</vt:lpstr>
      <vt:lpstr>Aptos Display</vt:lpstr>
      <vt:lpstr>Arial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L. Nagle</dc:creator>
  <cp:lastModifiedBy>James L. Nagle</cp:lastModifiedBy>
  <cp:revision>69</cp:revision>
  <cp:lastPrinted>2026-06-13T20:04:40Z</cp:lastPrinted>
  <dcterms:created xsi:type="dcterms:W3CDTF">2026-05-11T17:19:31Z</dcterms:created>
  <dcterms:modified xsi:type="dcterms:W3CDTF">2026-06-24T11:31:23Z</dcterms:modified>
</cp:coreProperties>
</file>