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256" r:id="rId2"/>
    <p:sldId id="548" r:id="rId3"/>
    <p:sldId id="607" r:id="rId4"/>
    <p:sldId id="612" r:id="rId5"/>
    <p:sldId id="958" r:id="rId6"/>
    <p:sldId id="609" r:id="rId7"/>
    <p:sldId id="955" r:id="rId8"/>
    <p:sldId id="278" r:id="rId9"/>
    <p:sldId id="575" r:id="rId10"/>
    <p:sldId id="589" r:id="rId11"/>
    <p:sldId id="590" r:id="rId12"/>
    <p:sldId id="492" r:id="rId13"/>
    <p:sldId id="493" r:id="rId14"/>
    <p:sldId id="497" r:id="rId15"/>
    <p:sldId id="410" r:id="rId16"/>
    <p:sldId id="433" r:id="rId17"/>
    <p:sldId id="504" r:id="rId18"/>
    <p:sldId id="477" r:id="rId19"/>
    <p:sldId id="640" r:id="rId20"/>
    <p:sldId id="641" r:id="rId21"/>
    <p:sldId id="951" r:id="rId22"/>
    <p:sldId id="646" r:id="rId23"/>
    <p:sldId id="506" r:id="rId24"/>
    <p:sldId id="553" r:id="rId25"/>
    <p:sldId id="554" r:id="rId26"/>
    <p:sldId id="535" r:id="rId27"/>
    <p:sldId id="959" r:id="rId28"/>
    <p:sldId id="954" r:id="rId29"/>
    <p:sldId id="509" r:id="rId30"/>
    <p:sldId id="523" r:id="rId31"/>
    <p:sldId id="961" r:id="rId32"/>
    <p:sldId id="953" r:id="rId33"/>
    <p:sldId id="427" r:id="rId34"/>
    <p:sldId id="956" r:id="rId35"/>
    <p:sldId id="960" r:id="rId36"/>
    <p:sldId id="942" r:id="rId37"/>
    <p:sldId id="61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065"/>
    <a:srgbClr val="22FE22"/>
    <a:srgbClr val="FF0000"/>
    <a:srgbClr val="FF33CC"/>
    <a:srgbClr val="F5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91" autoAdjust="0"/>
    <p:restoredTop sz="94624" autoAdjust="0"/>
  </p:normalViewPr>
  <p:slideViewPr>
    <p:cSldViewPr>
      <p:cViewPr varScale="1">
        <p:scale>
          <a:sx n="128" d="100"/>
          <a:sy n="128" d="100"/>
        </p:scale>
        <p:origin x="1568" y="176"/>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varScale="1">
      <p:scale>
        <a:sx n="1" d="1"/>
        <a:sy n="1" d="1"/>
      </p:scale>
      <p:origin x="0" y="-4134"/>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7/29/24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9072D-00EA-424B-B081-93AAE1270DB8}" type="datetimeFigureOut">
              <a:rPr lang="en-US" smtClean="0"/>
              <a:t>7/29/24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6BFD2-46B4-FC49-B69D-1969783C3CD9}" type="slidenum">
              <a:rPr lang="en-US" smtClean="0"/>
              <a:t>‹#›</a:t>
            </a:fld>
            <a:endParaRPr lang="en-US"/>
          </a:p>
        </p:txBody>
      </p:sp>
    </p:spTree>
    <p:extLst>
      <p:ext uri="{BB962C8B-B14F-4D97-AF65-F5344CB8AC3E}">
        <p14:creationId xmlns:p14="http://schemas.microsoft.com/office/powerpoint/2010/main" val="171595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F8E136-B2B3-D940-96A4-92EBC1D91D4F}" type="datetime1">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B192FF-E628-8342-9161-6D4E0D744CBA}" type="datetime1">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831BE-2365-4F4E-8CCF-85D75B122412}" type="datetime1">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4B184-45F5-CA40-964D-EB6DCA271BCA}" type="datetime1">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8BA5E9-06CD-7D41-9DCA-A7CE06E6FCB6}" type="datetime1">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A8D024-ACE9-AF44-A073-CB5FB14C811E}" type="datetime1">
              <a:rPr lang="en-US" smtClean="0"/>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E2181B-D74E-5544-9FEB-DEFA27B4209A}" type="datetime1">
              <a:rPr lang="en-US" smtClean="0"/>
              <a:t>7/29/24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5336B2-8312-CF4A-A02F-0FFF7AEEB64C}" type="datetime1">
              <a:rPr lang="en-US" smtClean="0"/>
              <a:t>7/29/24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FE1EED-7025-C34A-9861-EFE3D9095D84}" type="datetime1">
              <a:rPr lang="en-US" smtClean="0"/>
              <a:t>7/29/24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36F061-E528-3D42-ADA8-BE7ED6AFB4A2}" type="datetime1">
              <a:rPr lang="en-US" smtClean="0"/>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DF4495-77FA-9945-9E8E-457F1694C13F}" type="datetime1">
              <a:rPr lang="en-US" smtClean="0"/>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AAFFE-B424-C849-B3F2-984D8650C2CD}" type="datetime1">
              <a:rPr lang="en-US" smtClean="0"/>
              <a:t>7/29/24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hyperlink" Target="http://www.nyu.edu/classes/tuckerman/stat.mech/lectures/lecture_21/node6.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oleObject" Target="../embeddings/oleObject6.bin"/><Relationship Id="rId7" Type="http://schemas.openxmlformats.org/officeDocument/2006/relationships/image" Target="../media/image51.png"/><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wmf"/><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gif"/><Relationship Id="rId4" Type="http://schemas.openxmlformats.org/officeDocument/2006/relationships/image" Target="../media/image59.gif"/></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63341" y="5950803"/>
            <a:ext cx="4017318" cy="830997"/>
          </a:xfrm>
          <a:prstGeom prst="rect">
            <a:avLst/>
          </a:prstGeom>
          <a:noFill/>
        </p:spPr>
        <p:txBody>
          <a:bodyPr wrap="none" rtlCol="0">
            <a:spAutoFit/>
          </a:bodyPr>
          <a:lstStyle/>
          <a:p>
            <a:pPr algn="ctr"/>
            <a:r>
              <a:rPr lang="en-US" sz="2400" dirty="0">
                <a:solidFill>
                  <a:schemeClr val="bg1">
                    <a:lumMod val="75000"/>
                  </a:schemeClr>
                </a:solidFill>
              </a:rPr>
              <a:t>Jamie Nagle</a:t>
            </a:r>
          </a:p>
          <a:p>
            <a:pPr algn="ctr"/>
            <a:r>
              <a:rPr lang="en-US" sz="2400" dirty="0">
                <a:solidFill>
                  <a:schemeClr val="bg1">
                    <a:lumMod val="75000"/>
                  </a:schemeClr>
                </a:solidFill>
              </a:rPr>
              <a:t>University of Colorado Boulder</a:t>
            </a:r>
          </a:p>
        </p:txBody>
      </p:sp>
      <p:pic>
        <p:nvPicPr>
          <p:cNvPr id="2" name="Picture 1"/>
          <p:cNvPicPr>
            <a:picLocks noChangeAspect="1"/>
          </p:cNvPicPr>
          <p:nvPr/>
        </p:nvPicPr>
        <p:blipFill rotWithShape="1">
          <a:blip r:embed="rId2"/>
          <a:srcRect t="3279" b="8395"/>
          <a:stretch/>
        </p:blipFill>
        <p:spPr>
          <a:xfrm>
            <a:off x="-13854" y="1822450"/>
            <a:ext cx="9157854" cy="4197350"/>
          </a:xfrm>
          <a:prstGeom prst="rect">
            <a:avLst/>
          </a:prstGeom>
          <a:ln>
            <a:solidFill>
              <a:schemeClr val="bg1"/>
            </a:solidFill>
          </a:ln>
        </p:spPr>
      </p:pic>
      <p:sp>
        <p:nvSpPr>
          <p:cNvPr id="5" name="TextBox 4"/>
          <p:cNvSpPr txBox="1"/>
          <p:nvPr/>
        </p:nvSpPr>
        <p:spPr>
          <a:xfrm>
            <a:off x="-76200" y="76200"/>
            <a:ext cx="9296400" cy="1569660"/>
          </a:xfrm>
          <a:prstGeom prst="rect">
            <a:avLst/>
          </a:prstGeom>
          <a:noFill/>
        </p:spPr>
        <p:txBody>
          <a:bodyPr wrap="square" rtlCol="0">
            <a:spAutoFit/>
          </a:bodyPr>
          <a:lstStyle/>
          <a:p>
            <a:pPr algn="ctr"/>
            <a:r>
              <a:rPr lang="en-US" sz="4800" i="0" dirty="0">
                <a:solidFill>
                  <a:schemeClr val="bg1"/>
                </a:solidFill>
                <a:effectLst/>
                <a:latin typeface="+mj-lt"/>
              </a:rPr>
              <a:t>The Amazing, Nearly Perfect </a:t>
            </a:r>
          </a:p>
          <a:p>
            <a:pPr algn="ctr"/>
            <a:r>
              <a:rPr lang="en-US" sz="4800" i="0" dirty="0">
                <a:solidFill>
                  <a:schemeClr val="bg1"/>
                </a:solidFill>
                <a:effectLst/>
                <a:latin typeface="+mj-lt"/>
              </a:rPr>
              <a:t>Quark-Gluon Plasma</a:t>
            </a:r>
            <a:endParaRPr lang="en-US" sz="4800" i="1" dirty="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476728-D5AE-B6F5-5BCE-378351CCEC26}"/>
              </a:ext>
            </a:extLst>
          </p:cNvPr>
          <p:cNvSpPr/>
          <p:nvPr/>
        </p:nvSpPr>
        <p:spPr bwMode="auto">
          <a:xfrm>
            <a:off x="0" y="0"/>
            <a:ext cx="9144000" cy="68646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ndParaRPr>
          </a:p>
        </p:txBody>
      </p:sp>
      <p:sp>
        <p:nvSpPr>
          <p:cNvPr id="2" name="Rectangle 1"/>
          <p:cNvSpPr/>
          <p:nvPr/>
        </p:nvSpPr>
        <p:spPr bwMode="auto">
          <a:xfrm>
            <a:off x="2387600" y="1447800"/>
            <a:ext cx="4343400" cy="150971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effectLst/>
              <a:latin typeface="Arial" charset="0"/>
            </a:endParaRPr>
          </a:p>
        </p:txBody>
      </p:sp>
      <p:sp>
        <p:nvSpPr>
          <p:cNvPr id="28" name="Slide Number Placeholder 3"/>
          <p:cNvSpPr>
            <a:spLocks noGrp="1"/>
          </p:cNvSpPr>
          <p:nvPr>
            <p:ph type="sldNum" sz="quarter" idx="12"/>
          </p:nvPr>
        </p:nvSpPr>
        <p:spPr/>
        <p:txBody>
          <a:bodyPr/>
          <a:lstStyle/>
          <a:p>
            <a:fld id="{51B19A22-F022-41CD-99DF-60F60DE94231}" type="slidenum">
              <a:rPr lang="en-US"/>
              <a:pPr/>
              <a:t>10</a:t>
            </a:fld>
            <a:endParaRPr lang="en-US"/>
          </a:p>
        </p:txBody>
      </p:sp>
      <p:sp>
        <p:nvSpPr>
          <p:cNvPr id="197637" name="Rectangle 5"/>
          <p:cNvSpPr>
            <a:spLocks noChangeArrowheads="1"/>
          </p:cNvSpPr>
          <p:nvPr/>
        </p:nvSpPr>
        <p:spPr bwMode="auto">
          <a:xfrm>
            <a:off x="2387600" y="3048000"/>
            <a:ext cx="4343400" cy="2819400"/>
          </a:xfrm>
          <a:prstGeom prst="rect">
            <a:avLst/>
          </a:prstGeom>
          <a:solidFill>
            <a:schemeClr val="accent2"/>
          </a:solidFill>
          <a:ln w="9525">
            <a:noFill/>
            <a:miter lim="800000"/>
            <a:headEnd/>
            <a:tailEnd/>
          </a:ln>
          <a:effectLst/>
        </p:spPr>
        <p:txBody>
          <a:bodyPr anchor="ctr">
            <a:spAutoFit/>
          </a:bodyPr>
          <a:lstStyle/>
          <a:p>
            <a:endParaRPr lang="en-US"/>
          </a:p>
        </p:txBody>
      </p:sp>
      <p:graphicFrame>
        <p:nvGraphicFramePr>
          <p:cNvPr id="197638" name="Object 6"/>
          <p:cNvGraphicFramePr>
            <a:graphicFrameLocks noChangeAspect="1"/>
          </p:cNvGraphicFramePr>
          <p:nvPr/>
        </p:nvGraphicFramePr>
        <p:xfrm>
          <a:off x="2590800" y="1447800"/>
          <a:ext cx="3657600" cy="1196975"/>
        </p:xfrm>
        <a:graphic>
          <a:graphicData uri="http://schemas.openxmlformats.org/presentationml/2006/ole">
            <mc:AlternateContent xmlns:mc="http://schemas.openxmlformats.org/markup-compatibility/2006">
              <mc:Choice xmlns:v="urn:schemas-microsoft-com:vml" Requires="v">
                <p:oleObj name="Equation" r:id="rId2" imgW="977760" imgH="393480" progId="Equation.3">
                  <p:embed/>
                </p:oleObj>
              </mc:Choice>
              <mc:Fallback>
                <p:oleObj name="Equation" r:id="rId2" imgW="977760" imgH="393480" progId="Equation.3">
                  <p:embed/>
                  <p:pic>
                    <p:nvPicPr>
                      <p:cNvPr id="19763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47800"/>
                        <a:ext cx="3657600" cy="1196975"/>
                      </a:xfrm>
                      <a:prstGeom prst="rect">
                        <a:avLst/>
                      </a:prstGeom>
                      <a:solidFill>
                        <a:srgbClr val="FFFF00"/>
                      </a:solidFill>
                    </p:spPr>
                  </p:pic>
                </p:oleObj>
              </mc:Fallback>
            </mc:AlternateContent>
          </a:graphicData>
        </a:graphic>
      </p:graphicFrame>
      <p:sp>
        <p:nvSpPr>
          <p:cNvPr id="197639" name="Text Box 7"/>
          <p:cNvSpPr txBox="1">
            <a:spLocks noChangeArrowheads="1"/>
          </p:cNvSpPr>
          <p:nvPr/>
        </p:nvSpPr>
        <p:spPr bwMode="auto">
          <a:xfrm>
            <a:off x="-76200" y="838200"/>
            <a:ext cx="9220200" cy="5693866"/>
          </a:xfrm>
          <a:prstGeom prst="rect">
            <a:avLst/>
          </a:prstGeom>
          <a:noFill/>
          <a:ln w="9525">
            <a:noFill/>
            <a:miter lim="800000"/>
            <a:headEnd/>
            <a:tailEnd/>
          </a:ln>
          <a:effectLst/>
        </p:spPr>
        <p:txBody>
          <a:bodyPr wrap="square">
            <a:spAutoFit/>
          </a:bodyPr>
          <a:lstStyle/>
          <a:p>
            <a:pPr algn="ctr"/>
            <a:r>
              <a:rPr lang="en-US" sz="2800" b="0" dirty="0">
                <a:solidFill>
                  <a:schemeClr val="bg1"/>
                </a:solidFill>
                <a:cs typeface="Arial" charset="0"/>
              </a:rPr>
              <a:t>No one has ever seen a free quark.</a:t>
            </a: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endParaRPr lang="en-US" sz="2800" b="0" dirty="0">
              <a:solidFill>
                <a:schemeClr val="bg1"/>
              </a:solidFill>
              <a:cs typeface="Arial" charset="0"/>
            </a:endParaRPr>
          </a:p>
          <a:p>
            <a:pPr algn="ctr"/>
            <a:br>
              <a:rPr lang="en-US" sz="2800" b="0" dirty="0">
                <a:solidFill>
                  <a:schemeClr val="bg1"/>
                </a:solidFill>
                <a:cs typeface="Arial" charset="0"/>
              </a:rPr>
            </a:br>
            <a:r>
              <a:rPr lang="en-US" sz="2800" b="0" dirty="0">
                <a:solidFill>
                  <a:schemeClr val="bg1"/>
                </a:solidFill>
                <a:cs typeface="Arial" charset="0"/>
              </a:rPr>
              <a:t>QCD is a “confining” gauge theory.</a:t>
            </a:r>
          </a:p>
        </p:txBody>
      </p:sp>
      <p:sp>
        <p:nvSpPr>
          <p:cNvPr id="197640" name="Line 8"/>
          <p:cNvSpPr>
            <a:spLocks noChangeShapeType="1"/>
          </p:cNvSpPr>
          <p:nvPr/>
        </p:nvSpPr>
        <p:spPr bwMode="auto">
          <a:xfrm>
            <a:off x="3354388" y="3200400"/>
            <a:ext cx="0" cy="2590800"/>
          </a:xfrm>
          <a:prstGeom prst="line">
            <a:avLst/>
          </a:prstGeom>
          <a:noFill/>
          <a:ln w="19050">
            <a:solidFill>
              <a:schemeClr val="bg1"/>
            </a:solidFill>
            <a:round/>
            <a:headEnd/>
            <a:tailEnd/>
          </a:ln>
          <a:effectLst/>
        </p:spPr>
        <p:txBody>
          <a:bodyPr wrap="none" anchor="ctr">
            <a:spAutoFit/>
          </a:bodyPr>
          <a:lstStyle/>
          <a:p>
            <a:endParaRPr lang="en-US"/>
          </a:p>
        </p:txBody>
      </p:sp>
      <p:sp>
        <p:nvSpPr>
          <p:cNvPr id="197641" name="Line 9"/>
          <p:cNvSpPr>
            <a:spLocks noChangeShapeType="1"/>
          </p:cNvSpPr>
          <p:nvPr/>
        </p:nvSpPr>
        <p:spPr bwMode="auto">
          <a:xfrm>
            <a:off x="3201988" y="4267200"/>
            <a:ext cx="2743200" cy="0"/>
          </a:xfrm>
          <a:prstGeom prst="line">
            <a:avLst/>
          </a:prstGeom>
          <a:noFill/>
          <a:ln w="19050">
            <a:solidFill>
              <a:schemeClr val="bg1"/>
            </a:solidFill>
            <a:round/>
            <a:headEnd/>
            <a:tailEnd/>
          </a:ln>
          <a:effectLst/>
        </p:spPr>
        <p:txBody>
          <a:bodyPr wrap="none" anchor="ctr">
            <a:spAutoFit/>
          </a:bodyPr>
          <a:lstStyle/>
          <a:p>
            <a:endParaRPr lang="en-US"/>
          </a:p>
        </p:txBody>
      </p:sp>
      <p:sp>
        <p:nvSpPr>
          <p:cNvPr id="197642" name="Freeform 10"/>
          <p:cNvSpPr>
            <a:spLocks/>
          </p:cNvSpPr>
          <p:nvPr/>
        </p:nvSpPr>
        <p:spPr bwMode="auto">
          <a:xfrm>
            <a:off x="3441700" y="3282950"/>
            <a:ext cx="2274888" cy="212725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197643" name="Text Box 11"/>
          <p:cNvSpPr txBox="1">
            <a:spLocks noChangeArrowheads="1"/>
          </p:cNvSpPr>
          <p:nvPr/>
        </p:nvSpPr>
        <p:spPr bwMode="auto">
          <a:xfrm>
            <a:off x="5735638" y="4278313"/>
            <a:ext cx="268288" cy="396875"/>
          </a:xfrm>
          <a:prstGeom prst="rect">
            <a:avLst/>
          </a:prstGeom>
          <a:noFill/>
          <a:ln w="9525">
            <a:noFill/>
            <a:miter lim="800000"/>
            <a:headEnd/>
            <a:tailEnd/>
          </a:ln>
          <a:effectLst/>
        </p:spPr>
        <p:txBody>
          <a:bodyPr wrap="none">
            <a:spAutoFit/>
          </a:bodyPr>
          <a:lstStyle/>
          <a:p>
            <a:pPr algn="ctr"/>
            <a:r>
              <a:rPr lang="en-US" sz="2000" b="0">
                <a:solidFill>
                  <a:schemeClr val="bg1"/>
                </a:solidFill>
                <a:cs typeface="Arial" charset="0"/>
              </a:rPr>
              <a:t>r</a:t>
            </a:r>
          </a:p>
        </p:txBody>
      </p:sp>
      <p:sp>
        <p:nvSpPr>
          <p:cNvPr id="197644" name="Text Box 12"/>
          <p:cNvSpPr txBox="1">
            <a:spLocks noChangeArrowheads="1"/>
          </p:cNvSpPr>
          <p:nvPr/>
        </p:nvSpPr>
        <p:spPr bwMode="auto">
          <a:xfrm>
            <a:off x="2709863" y="3114675"/>
            <a:ext cx="606425" cy="396875"/>
          </a:xfrm>
          <a:prstGeom prst="rect">
            <a:avLst/>
          </a:prstGeom>
          <a:noFill/>
          <a:ln w="9525">
            <a:noFill/>
            <a:miter lim="800000"/>
            <a:headEnd/>
            <a:tailEnd/>
          </a:ln>
          <a:effectLst/>
        </p:spPr>
        <p:txBody>
          <a:bodyPr wrap="none">
            <a:spAutoFit/>
          </a:bodyPr>
          <a:lstStyle/>
          <a:p>
            <a:pPr algn="ctr"/>
            <a:r>
              <a:rPr lang="en-US" sz="2000" b="0">
                <a:solidFill>
                  <a:schemeClr val="bg1"/>
                </a:solidFill>
                <a:cs typeface="Arial" charset="0"/>
              </a:rPr>
              <a:t>V(r)</a:t>
            </a:r>
          </a:p>
        </p:txBody>
      </p:sp>
      <p:grpSp>
        <p:nvGrpSpPr>
          <p:cNvPr id="3" name="Group 13"/>
          <p:cNvGrpSpPr>
            <a:grpSpLocks/>
          </p:cNvGrpSpPr>
          <p:nvPr/>
        </p:nvGrpSpPr>
        <p:grpSpPr bwMode="auto">
          <a:xfrm rot="21570107" flipV="1">
            <a:off x="3352800" y="3886200"/>
            <a:ext cx="990600" cy="192088"/>
            <a:chOff x="480" y="3696"/>
            <a:chExt cx="3360" cy="240"/>
          </a:xfrm>
        </p:grpSpPr>
        <p:cxnSp>
          <p:nvCxnSpPr>
            <p:cNvPr id="197646" name="AutoShape 14"/>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97647" name="AutoShape 15"/>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97648" name="AutoShape 16"/>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97649" name="AutoShape 17"/>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97650" name="AutoShape 18"/>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97651" name="AutoShape 19"/>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97652" name="AutoShape 20"/>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97653" name="AutoShape 21"/>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97654" name="AutoShape 22"/>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97655" name="AutoShape 23"/>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197656" name="Oval 24"/>
          <p:cNvSpPr>
            <a:spLocks noChangeArrowheads="1"/>
          </p:cNvSpPr>
          <p:nvPr/>
        </p:nvSpPr>
        <p:spPr bwMode="auto">
          <a:xfrm>
            <a:off x="4329113" y="3894138"/>
            <a:ext cx="228600" cy="228600"/>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sp>
        <p:nvSpPr>
          <p:cNvPr id="197657" name="Oval 25"/>
          <p:cNvSpPr>
            <a:spLocks noChangeArrowheads="1"/>
          </p:cNvSpPr>
          <p:nvPr/>
        </p:nvSpPr>
        <p:spPr bwMode="auto">
          <a:xfrm>
            <a:off x="3201988" y="3910013"/>
            <a:ext cx="228600" cy="228600"/>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sp>
        <p:nvSpPr>
          <p:cNvPr id="197658" name="Text Box 26"/>
          <p:cNvSpPr txBox="1">
            <a:spLocks noChangeArrowheads="1"/>
          </p:cNvSpPr>
          <p:nvPr/>
        </p:nvSpPr>
        <p:spPr bwMode="auto">
          <a:xfrm>
            <a:off x="3803650" y="2590800"/>
            <a:ext cx="2622550" cy="366713"/>
          </a:xfrm>
          <a:prstGeom prst="rect">
            <a:avLst/>
          </a:prstGeom>
          <a:noFill/>
          <a:ln w="9525" algn="ctr">
            <a:noFill/>
            <a:miter lim="800000"/>
            <a:headEnd/>
            <a:tailEnd/>
          </a:ln>
          <a:effectLst/>
        </p:spPr>
        <p:txBody>
          <a:bodyPr wrap="none">
            <a:spAutoFit/>
          </a:bodyPr>
          <a:lstStyle/>
          <a:p>
            <a:pPr eaLnBrk="0" hangingPunct="0"/>
            <a:r>
              <a:rPr lang="en-US" sz="1800" b="0"/>
              <a:t>“Coulomb”    “Confining”</a:t>
            </a:r>
          </a:p>
        </p:txBody>
      </p:sp>
      <p:sp>
        <p:nvSpPr>
          <p:cNvPr id="197659" name="Text Box 27"/>
          <p:cNvSpPr txBox="1">
            <a:spLocks noChangeArrowheads="1"/>
          </p:cNvSpPr>
          <p:nvPr/>
        </p:nvSpPr>
        <p:spPr bwMode="auto">
          <a:xfrm>
            <a:off x="3200400" y="152400"/>
            <a:ext cx="2688557" cy="584775"/>
          </a:xfrm>
          <a:prstGeom prst="rect">
            <a:avLst/>
          </a:prstGeom>
          <a:noFill/>
          <a:ln w="9525">
            <a:noFill/>
            <a:miter lim="800000"/>
            <a:headEnd/>
            <a:tailEnd/>
          </a:ln>
          <a:effectLst/>
        </p:spPr>
        <p:txBody>
          <a:bodyPr wrap="none">
            <a:spAutoFit/>
          </a:bodyPr>
          <a:lstStyle/>
          <a:p>
            <a:r>
              <a:rPr lang="en-US" sz="3200" b="0" u="sng" dirty="0">
                <a:solidFill>
                  <a:schemeClr val="bg1"/>
                </a:solidFill>
              </a:rPr>
              <a:t>Free Quarks?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7CF586-19FB-F991-8A5D-603B68CFE512}"/>
              </a:ext>
            </a:extLst>
          </p:cNvPr>
          <p:cNvSpPr/>
          <p:nvPr/>
        </p:nvSpPr>
        <p:spPr bwMode="auto">
          <a:xfrm>
            <a:off x="0" y="-76200"/>
            <a:ext cx="9144000" cy="68646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ndParaRPr>
          </a:p>
        </p:txBody>
      </p:sp>
      <p:sp>
        <p:nvSpPr>
          <p:cNvPr id="20" name="Slide Number Placeholder 4"/>
          <p:cNvSpPr>
            <a:spLocks noGrp="1"/>
          </p:cNvSpPr>
          <p:nvPr>
            <p:ph type="sldNum" sz="quarter" idx="12"/>
          </p:nvPr>
        </p:nvSpPr>
        <p:spPr/>
        <p:txBody>
          <a:bodyPr/>
          <a:lstStyle/>
          <a:p>
            <a:fld id="{9673F5BF-3407-48C1-8576-69758FC0700E}" type="slidenum">
              <a:rPr lang="en-US"/>
              <a:pPr/>
              <a:t>11</a:t>
            </a:fld>
            <a:endParaRPr lang="en-US"/>
          </a:p>
        </p:txBody>
      </p:sp>
      <p:sp>
        <p:nvSpPr>
          <p:cNvPr id="57348" name="Rectangle 4"/>
          <p:cNvSpPr>
            <a:spLocks noChangeArrowheads="1"/>
          </p:cNvSpPr>
          <p:nvPr/>
        </p:nvSpPr>
        <p:spPr bwMode="auto">
          <a:xfrm>
            <a:off x="152400" y="773112"/>
            <a:ext cx="8991600" cy="1436688"/>
          </a:xfrm>
          <a:prstGeom prst="rect">
            <a:avLst/>
          </a:prstGeom>
          <a:noFill/>
          <a:ln w="9525">
            <a:noFill/>
            <a:miter lim="800000"/>
            <a:headEnd/>
            <a:tailEnd/>
          </a:ln>
          <a:effectLst/>
        </p:spPr>
        <p:txBody>
          <a:bodyPr lIns="92075" tIns="46038" rIns="92075" bIns="46038"/>
          <a:lstStyle/>
          <a:p>
            <a:pPr marL="119063" lvl="1" indent="-4763" algn="ctr">
              <a:spcBef>
                <a:spcPct val="20000"/>
              </a:spcBef>
            </a:pPr>
            <a:r>
              <a:rPr lang="en-US" sz="2800" dirty="0">
                <a:solidFill>
                  <a:schemeClr val="bg1"/>
                </a:solidFill>
              </a:rPr>
              <a:t>Calculations </a:t>
            </a:r>
            <a:r>
              <a:rPr lang="en-US" sz="2800" b="0" dirty="0">
                <a:solidFill>
                  <a:schemeClr val="bg1"/>
                </a:solidFill>
              </a:rPr>
              <a:t>show a screening of the long-range confining potential gradually as one passes </a:t>
            </a:r>
          </a:p>
          <a:p>
            <a:pPr marL="119063" lvl="1" indent="-4763" algn="ctr">
              <a:spcBef>
                <a:spcPct val="20000"/>
              </a:spcBef>
            </a:pPr>
            <a:r>
              <a:rPr lang="en-US" sz="2800" b="0" dirty="0">
                <a:solidFill>
                  <a:schemeClr val="bg1"/>
                </a:solidFill>
              </a:rPr>
              <a:t>the transition temperature (2,000,000,000,000 Kelvin).</a:t>
            </a:r>
          </a:p>
        </p:txBody>
      </p:sp>
      <p:pic>
        <p:nvPicPr>
          <p:cNvPr id="57349" name="Picture 5"/>
          <p:cNvPicPr>
            <a:picLocks noChangeAspect="1" noChangeArrowheads="1"/>
          </p:cNvPicPr>
          <p:nvPr/>
        </p:nvPicPr>
        <p:blipFill>
          <a:blip r:embed="rId2" cstate="print"/>
          <a:srcRect l="8594" t="17708" r="13281" b="13542"/>
          <a:stretch>
            <a:fillRect/>
          </a:stretch>
        </p:blipFill>
        <p:spPr bwMode="auto">
          <a:xfrm>
            <a:off x="1600200" y="2371725"/>
            <a:ext cx="5867400" cy="4475163"/>
          </a:xfrm>
          <a:prstGeom prst="rect">
            <a:avLst/>
          </a:prstGeom>
          <a:noFill/>
          <a:ln w="25400">
            <a:noFill/>
            <a:miter lim="800000"/>
            <a:headEnd/>
            <a:tailEnd type="none" w="med" len="lg"/>
          </a:ln>
          <a:effectLst/>
        </p:spPr>
      </p:pic>
      <p:grpSp>
        <p:nvGrpSpPr>
          <p:cNvPr id="2" name="Group 6"/>
          <p:cNvGrpSpPr>
            <a:grpSpLocks/>
          </p:cNvGrpSpPr>
          <p:nvPr/>
        </p:nvGrpSpPr>
        <p:grpSpPr bwMode="auto">
          <a:xfrm>
            <a:off x="2728913" y="2574925"/>
            <a:ext cx="4459287" cy="3522663"/>
            <a:chOff x="1632" y="1248"/>
            <a:chExt cx="3648" cy="2592"/>
          </a:xfrm>
        </p:grpSpPr>
        <p:sp>
          <p:nvSpPr>
            <p:cNvPr id="57351" name="Freeform 7"/>
            <p:cNvSpPr>
              <a:spLocks/>
            </p:cNvSpPr>
            <p:nvPr/>
          </p:nvSpPr>
          <p:spPr bwMode="auto">
            <a:xfrm>
              <a:off x="1632" y="1392"/>
              <a:ext cx="2832" cy="2448"/>
            </a:xfrm>
            <a:custGeom>
              <a:avLst/>
              <a:gdLst/>
              <a:ahLst/>
              <a:cxnLst>
                <a:cxn ang="0">
                  <a:pos x="0" y="2448"/>
                </a:cxn>
                <a:cxn ang="0">
                  <a:pos x="144" y="2016"/>
                </a:cxn>
                <a:cxn ang="0">
                  <a:pos x="384" y="1488"/>
                </a:cxn>
                <a:cxn ang="0">
                  <a:pos x="624" y="1056"/>
                </a:cxn>
                <a:cxn ang="0">
                  <a:pos x="960" y="672"/>
                </a:cxn>
                <a:cxn ang="0">
                  <a:pos x="1392" y="384"/>
                </a:cxn>
                <a:cxn ang="0">
                  <a:pos x="1920" y="192"/>
                </a:cxn>
                <a:cxn ang="0">
                  <a:pos x="2832" y="0"/>
                </a:cxn>
              </a:cxnLst>
              <a:rect l="0" t="0" r="r" b="b"/>
              <a:pathLst>
                <a:path w="2832" h="2448">
                  <a:moveTo>
                    <a:pt x="0" y="2448"/>
                  </a:moveTo>
                  <a:cubicBezTo>
                    <a:pt x="40" y="2312"/>
                    <a:pt x="80" y="2176"/>
                    <a:pt x="144" y="2016"/>
                  </a:cubicBezTo>
                  <a:cubicBezTo>
                    <a:pt x="208" y="1856"/>
                    <a:pt x="304" y="1648"/>
                    <a:pt x="384" y="1488"/>
                  </a:cubicBezTo>
                  <a:cubicBezTo>
                    <a:pt x="464" y="1328"/>
                    <a:pt x="528" y="1192"/>
                    <a:pt x="624" y="1056"/>
                  </a:cubicBezTo>
                  <a:cubicBezTo>
                    <a:pt x="720" y="920"/>
                    <a:pt x="832" y="784"/>
                    <a:pt x="960" y="672"/>
                  </a:cubicBezTo>
                  <a:cubicBezTo>
                    <a:pt x="1088" y="560"/>
                    <a:pt x="1232" y="464"/>
                    <a:pt x="1392" y="384"/>
                  </a:cubicBezTo>
                  <a:cubicBezTo>
                    <a:pt x="1552" y="304"/>
                    <a:pt x="1680" y="256"/>
                    <a:pt x="1920" y="192"/>
                  </a:cubicBezTo>
                  <a:cubicBezTo>
                    <a:pt x="2160" y="128"/>
                    <a:pt x="2680" y="32"/>
                    <a:pt x="2832" y="0"/>
                  </a:cubicBezTo>
                </a:path>
              </a:pathLst>
            </a:custGeom>
            <a:noFill/>
            <a:ln w="63500" cap="flat" cmpd="sng">
              <a:solidFill>
                <a:srgbClr val="FF0066"/>
              </a:solidFill>
              <a:prstDash val="solid"/>
              <a:round/>
              <a:headEnd type="none" w="med" len="med"/>
              <a:tailEnd type="none" w="med" len="lg"/>
            </a:ln>
            <a:effectLst/>
          </p:spPr>
          <p:txBody>
            <a:bodyPr>
              <a:spAutoFit/>
            </a:bodyPr>
            <a:lstStyle/>
            <a:p>
              <a:endParaRPr lang="en-US"/>
            </a:p>
          </p:txBody>
        </p:sp>
        <p:sp>
          <p:nvSpPr>
            <p:cNvPr id="57352" name="Text Box 8"/>
            <p:cNvSpPr txBox="1">
              <a:spLocks noChangeArrowheads="1"/>
            </p:cNvSpPr>
            <p:nvPr/>
          </p:nvSpPr>
          <p:spPr bwMode="auto">
            <a:xfrm>
              <a:off x="4322" y="1248"/>
              <a:ext cx="958" cy="292"/>
            </a:xfrm>
            <a:prstGeom prst="rect">
              <a:avLst/>
            </a:prstGeom>
            <a:noFill/>
            <a:ln w="25400">
              <a:noFill/>
              <a:miter lim="800000"/>
              <a:headEnd/>
              <a:tailEnd type="none" w="med" len="lg"/>
            </a:ln>
            <a:effectLst/>
          </p:spPr>
          <p:txBody>
            <a:bodyPr>
              <a:spAutoFit/>
            </a:bodyPr>
            <a:lstStyle/>
            <a:p>
              <a:pPr algn="ctr">
                <a:spcBef>
                  <a:spcPct val="50000"/>
                </a:spcBef>
              </a:pPr>
              <a:r>
                <a:rPr lang="en-US" sz="2000">
                  <a:solidFill>
                    <a:srgbClr val="FF0066"/>
                  </a:solidFill>
                  <a:latin typeface="Arial Rounded MT Bold" pitchFamily="34" charset="0"/>
                </a:rPr>
                <a:t>0.66 T</a:t>
              </a:r>
              <a:r>
                <a:rPr lang="en-US" sz="2400" baseline="-25000">
                  <a:solidFill>
                    <a:srgbClr val="FF0066"/>
                  </a:solidFill>
                  <a:latin typeface="Arial Rounded MT Bold" pitchFamily="34" charset="0"/>
                </a:rPr>
                <a:t>C</a:t>
              </a:r>
            </a:p>
          </p:txBody>
        </p:sp>
      </p:grpSp>
      <p:grpSp>
        <p:nvGrpSpPr>
          <p:cNvPr id="3" name="Group 9"/>
          <p:cNvGrpSpPr>
            <a:grpSpLocks/>
          </p:cNvGrpSpPr>
          <p:nvPr/>
        </p:nvGrpSpPr>
        <p:grpSpPr bwMode="auto">
          <a:xfrm>
            <a:off x="2717800" y="2651125"/>
            <a:ext cx="1701800" cy="3522663"/>
            <a:chOff x="1440" y="1296"/>
            <a:chExt cx="1392" cy="2592"/>
          </a:xfrm>
        </p:grpSpPr>
        <p:sp>
          <p:nvSpPr>
            <p:cNvPr id="57354" name="Freeform 10"/>
            <p:cNvSpPr>
              <a:spLocks/>
            </p:cNvSpPr>
            <p:nvPr/>
          </p:nvSpPr>
          <p:spPr bwMode="auto">
            <a:xfrm>
              <a:off x="1440" y="1296"/>
              <a:ext cx="1248" cy="2592"/>
            </a:xfrm>
            <a:custGeom>
              <a:avLst/>
              <a:gdLst/>
              <a:ahLst/>
              <a:cxnLst>
                <a:cxn ang="0">
                  <a:pos x="0" y="2592"/>
                </a:cxn>
                <a:cxn ang="0">
                  <a:pos x="240" y="1872"/>
                </a:cxn>
                <a:cxn ang="0">
                  <a:pos x="528" y="1344"/>
                </a:cxn>
                <a:cxn ang="0">
                  <a:pos x="912" y="624"/>
                </a:cxn>
                <a:cxn ang="0">
                  <a:pos x="1248" y="0"/>
                </a:cxn>
              </a:cxnLst>
              <a:rect l="0" t="0" r="r" b="b"/>
              <a:pathLst>
                <a:path w="1248" h="2592">
                  <a:moveTo>
                    <a:pt x="0" y="2592"/>
                  </a:moveTo>
                  <a:cubicBezTo>
                    <a:pt x="76" y="2336"/>
                    <a:pt x="152" y="2080"/>
                    <a:pt x="240" y="1872"/>
                  </a:cubicBezTo>
                  <a:cubicBezTo>
                    <a:pt x="328" y="1664"/>
                    <a:pt x="416" y="1552"/>
                    <a:pt x="528" y="1344"/>
                  </a:cubicBezTo>
                  <a:cubicBezTo>
                    <a:pt x="640" y="1136"/>
                    <a:pt x="792" y="848"/>
                    <a:pt x="912" y="624"/>
                  </a:cubicBezTo>
                  <a:cubicBezTo>
                    <a:pt x="1032" y="400"/>
                    <a:pt x="1140" y="200"/>
                    <a:pt x="1248" y="0"/>
                  </a:cubicBezTo>
                </a:path>
              </a:pathLst>
            </a:custGeom>
            <a:noFill/>
            <a:ln w="82550" cap="flat" cmpd="sng">
              <a:solidFill>
                <a:srgbClr val="CC3300"/>
              </a:solidFill>
              <a:prstDash val="solid"/>
              <a:round/>
              <a:headEnd type="none" w="med" len="med"/>
              <a:tailEnd type="none" w="med" len="lg"/>
            </a:ln>
            <a:effectLst/>
          </p:spPr>
          <p:txBody>
            <a:bodyPr>
              <a:spAutoFit/>
            </a:bodyPr>
            <a:lstStyle/>
            <a:p>
              <a:endParaRPr lang="en-US"/>
            </a:p>
          </p:txBody>
        </p:sp>
        <p:sp>
          <p:nvSpPr>
            <p:cNvPr id="57355" name="Text Box 11"/>
            <p:cNvSpPr txBox="1">
              <a:spLocks noChangeArrowheads="1"/>
            </p:cNvSpPr>
            <p:nvPr/>
          </p:nvSpPr>
          <p:spPr bwMode="auto">
            <a:xfrm>
              <a:off x="1871" y="1335"/>
              <a:ext cx="961" cy="292"/>
            </a:xfrm>
            <a:prstGeom prst="rect">
              <a:avLst/>
            </a:prstGeom>
            <a:noFill/>
            <a:ln w="25400">
              <a:noFill/>
              <a:miter lim="800000"/>
              <a:headEnd/>
              <a:tailEnd type="none" w="med" len="lg"/>
            </a:ln>
            <a:effectLst/>
          </p:spPr>
          <p:txBody>
            <a:bodyPr>
              <a:spAutoFit/>
            </a:bodyPr>
            <a:lstStyle/>
            <a:p>
              <a:pPr algn="ctr">
                <a:spcBef>
                  <a:spcPct val="50000"/>
                </a:spcBef>
              </a:pPr>
              <a:r>
                <a:rPr lang="en-US" sz="2000">
                  <a:solidFill>
                    <a:srgbClr val="CC0000"/>
                  </a:solidFill>
                  <a:latin typeface="Arial Rounded MT Bold" pitchFamily="34" charset="0"/>
                </a:rPr>
                <a:t>T =0</a:t>
              </a:r>
              <a:endParaRPr lang="en-US" sz="2400" baseline="-25000">
                <a:solidFill>
                  <a:srgbClr val="CC0000"/>
                </a:solidFill>
                <a:latin typeface="Arial Rounded MT Bold" pitchFamily="34" charset="0"/>
              </a:endParaRPr>
            </a:p>
          </p:txBody>
        </p:sp>
      </p:grpSp>
      <p:grpSp>
        <p:nvGrpSpPr>
          <p:cNvPr id="4" name="Group 12"/>
          <p:cNvGrpSpPr>
            <a:grpSpLocks/>
          </p:cNvGrpSpPr>
          <p:nvPr/>
        </p:nvGrpSpPr>
        <p:grpSpPr bwMode="auto">
          <a:xfrm>
            <a:off x="2717800" y="3902075"/>
            <a:ext cx="4335463" cy="2195513"/>
            <a:chOff x="1632" y="2224"/>
            <a:chExt cx="3545" cy="1616"/>
          </a:xfrm>
        </p:grpSpPr>
        <p:sp>
          <p:nvSpPr>
            <p:cNvPr id="57357" name="Freeform 13"/>
            <p:cNvSpPr>
              <a:spLocks/>
            </p:cNvSpPr>
            <p:nvPr/>
          </p:nvSpPr>
          <p:spPr bwMode="auto">
            <a:xfrm>
              <a:off x="1632" y="2352"/>
              <a:ext cx="3120" cy="1488"/>
            </a:xfrm>
            <a:custGeom>
              <a:avLst/>
              <a:gdLst/>
              <a:ahLst/>
              <a:cxnLst>
                <a:cxn ang="0">
                  <a:pos x="0" y="1488"/>
                </a:cxn>
                <a:cxn ang="0">
                  <a:pos x="144" y="1056"/>
                </a:cxn>
                <a:cxn ang="0">
                  <a:pos x="240" y="816"/>
                </a:cxn>
                <a:cxn ang="0">
                  <a:pos x="384" y="528"/>
                </a:cxn>
                <a:cxn ang="0">
                  <a:pos x="864" y="192"/>
                </a:cxn>
                <a:cxn ang="0">
                  <a:pos x="1872" y="48"/>
                </a:cxn>
                <a:cxn ang="0">
                  <a:pos x="3120" y="0"/>
                </a:cxn>
              </a:cxnLst>
              <a:rect l="0" t="0" r="r" b="b"/>
              <a:pathLst>
                <a:path w="3120" h="1488">
                  <a:moveTo>
                    <a:pt x="0" y="1488"/>
                  </a:moveTo>
                  <a:cubicBezTo>
                    <a:pt x="52" y="1328"/>
                    <a:pt x="104" y="1168"/>
                    <a:pt x="144" y="1056"/>
                  </a:cubicBezTo>
                  <a:cubicBezTo>
                    <a:pt x="184" y="944"/>
                    <a:pt x="200" y="904"/>
                    <a:pt x="240" y="816"/>
                  </a:cubicBezTo>
                  <a:cubicBezTo>
                    <a:pt x="280" y="728"/>
                    <a:pt x="280" y="632"/>
                    <a:pt x="384" y="528"/>
                  </a:cubicBezTo>
                  <a:cubicBezTo>
                    <a:pt x="488" y="424"/>
                    <a:pt x="616" y="272"/>
                    <a:pt x="864" y="192"/>
                  </a:cubicBezTo>
                  <a:cubicBezTo>
                    <a:pt x="1112" y="112"/>
                    <a:pt x="1496" y="80"/>
                    <a:pt x="1872" y="48"/>
                  </a:cubicBezTo>
                  <a:cubicBezTo>
                    <a:pt x="2248" y="16"/>
                    <a:pt x="2684" y="8"/>
                    <a:pt x="3120" y="0"/>
                  </a:cubicBezTo>
                </a:path>
              </a:pathLst>
            </a:custGeom>
            <a:noFill/>
            <a:ln w="76200" cap="flat" cmpd="sng">
              <a:solidFill>
                <a:schemeClr val="tx2"/>
              </a:solidFill>
              <a:prstDash val="solid"/>
              <a:round/>
              <a:headEnd type="none" w="med" len="med"/>
              <a:tailEnd type="none" w="med" len="lg"/>
            </a:ln>
            <a:effectLst/>
          </p:spPr>
          <p:txBody>
            <a:bodyPr>
              <a:spAutoFit/>
            </a:bodyPr>
            <a:lstStyle/>
            <a:p>
              <a:endParaRPr lang="en-US"/>
            </a:p>
          </p:txBody>
        </p:sp>
        <p:sp>
          <p:nvSpPr>
            <p:cNvPr id="57358" name="Text Box 14"/>
            <p:cNvSpPr txBox="1">
              <a:spLocks noChangeArrowheads="1"/>
            </p:cNvSpPr>
            <p:nvPr/>
          </p:nvSpPr>
          <p:spPr bwMode="auto">
            <a:xfrm>
              <a:off x="4287" y="2224"/>
              <a:ext cx="890" cy="292"/>
            </a:xfrm>
            <a:prstGeom prst="rect">
              <a:avLst/>
            </a:prstGeom>
            <a:solidFill>
              <a:schemeClr val="bg1"/>
            </a:solidFill>
            <a:ln w="25400">
              <a:noFill/>
              <a:miter lim="800000"/>
              <a:headEnd/>
              <a:tailEnd type="none" w="med" len="lg"/>
            </a:ln>
            <a:effectLst/>
          </p:spPr>
          <p:txBody>
            <a:bodyPr wrap="none">
              <a:spAutoFit/>
            </a:bodyPr>
            <a:lstStyle/>
            <a:p>
              <a:pPr>
                <a:spcBef>
                  <a:spcPct val="50000"/>
                </a:spcBef>
              </a:pPr>
              <a:r>
                <a:rPr lang="en-US" sz="2000">
                  <a:solidFill>
                    <a:srgbClr val="FF9966"/>
                  </a:solidFill>
                  <a:latin typeface="Arial Rounded MT Bold" pitchFamily="34" charset="0"/>
                </a:rPr>
                <a:t>0.90 T</a:t>
              </a:r>
              <a:r>
                <a:rPr lang="en-US" sz="2400" baseline="-25000">
                  <a:solidFill>
                    <a:srgbClr val="FF9966"/>
                  </a:solidFill>
                  <a:latin typeface="Arial Rounded MT Bold" pitchFamily="34" charset="0"/>
                </a:rPr>
                <a:t>C</a:t>
              </a:r>
            </a:p>
          </p:txBody>
        </p:sp>
      </p:grpSp>
      <p:grpSp>
        <p:nvGrpSpPr>
          <p:cNvPr id="5" name="Group 15"/>
          <p:cNvGrpSpPr>
            <a:grpSpLocks/>
          </p:cNvGrpSpPr>
          <p:nvPr/>
        </p:nvGrpSpPr>
        <p:grpSpPr bwMode="auto">
          <a:xfrm>
            <a:off x="2740025" y="5249863"/>
            <a:ext cx="4181475" cy="847725"/>
            <a:chOff x="1632" y="3216"/>
            <a:chExt cx="3422" cy="624"/>
          </a:xfrm>
        </p:grpSpPr>
        <p:sp>
          <p:nvSpPr>
            <p:cNvPr id="57360" name="Text Box 16"/>
            <p:cNvSpPr txBox="1">
              <a:spLocks noChangeArrowheads="1"/>
            </p:cNvSpPr>
            <p:nvPr/>
          </p:nvSpPr>
          <p:spPr bwMode="auto">
            <a:xfrm>
              <a:off x="4163" y="3216"/>
              <a:ext cx="891" cy="292"/>
            </a:xfrm>
            <a:prstGeom prst="rect">
              <a:avLst/>
            </a:prstGeom>
            <a:solidFill>
              <a:schemeClr val="bg1"/>
            </a:solidFill>
            <a:ln w="25400">
              <a:noFill/>
              <a:miter lim="800000"/>
              <a:headEnd/>
              <a:tailEnd type="none" w="med" len="lg"/>
            </a:ln>
            <a:effectLst/>
          </p:spPr>
          <p:txBody>
            <a:bodyPr wrap="none">
              <a:spAutoFit/>
            </a:bodyPr>
            <a:lstStyle/>
            <a:p>
              <a:pPr algn="ctr">
                <a:spcBef>
                  <a:spcPct val="50000"/>
                </a:spcBef>
              </a:pPr>
              <a:r>
                <a:rPr lang="en-US" sz="2000">
                  <a:solidFill>
                    <a:srgbClr val="0033CC"/>
                  </a:solidFill>
                  <a:latin typeface="Arial Rounded MT Bold" pitchFamily="34" charset="0"/>
                </a:rPr>
                <a:t>1.06 T</a:t>
              </a:r>
              <a:r>
                <a:rPr lang="en-US" sz="2400" baseline="-25000">
                  <a:solidFill>
                    <a:srgbClr val="0033CC"/>
                  </a:solidFill>
                  <a:latin typeface="Arial Rounded MT Bold" pitchFamily="34" charset="0"/>
                </a:rPr>
                <a:t>C</a:t>
              </a:r>
            </a:p>
          </p:txBody>
        </p:sp>
        <p:sp>
          <p:nvSpPr>
            <p:cNvPr id="57361" name="Freeform 17"/>
            <p:cNvSpPr>
              <a:spLocks/>
            </p:cNvSpPr>
            <p:nvPr/>
          </p:nvSpPr>
          <p:spPr bwMode="auto">
            <a:xfrm>
              <a:off x="1632" y="3352"/>
              <a:ext cx="2592" cy="488"/>
            </a:xfrm>
            <a:custGeom>
              <a:avLst/>
              <a:gdLst/>
              <a:ahLst/>
              <a:cxnLst>
                <a:cxn ang="0">
                  <a:pos x="0" y="488"/>
                </a:cxn>
                <a:cxn ang="0">
                  <a:pos x="48" y="296"/>
                </a:cxn>
                <a:cxn ang="0">
                  <a:pos x="192" y="152"/>
                </a:cxn>
                <a:cxn ang="0">
                  <a:pos x="528" y="56"/>
                </a:cxn>
                <a:cxn ang="0">
                  <a:pos x="1056" y="8"/>
                </a:cxn>
                <a:cxn ang="0">
                  <a:pos x="2592" y="8"/>
                </a:cxn>
              </a:cxnLst>
              <a:rect l="0" t="0" r="r" b="b"/>
              <a:pathLst>
                <a:path w="2592" h="488">
                  <a:moveTo>
                    <a:pt x="0" y="488"/>
                  </a:moveTo>
                  <a:cubicBezTo>
                    <a:pt x="8" y="420"/>
                    <a:pt x="16" y="352"/>
                    <a:pt x="48" y="296"/>
                  </a:cubicBezTo>
                  <a:cubicBezTo>
                    <a:pt x="80" y="240"/>
                    <a:pt x="112" y="192"/>
                    <a:pt x="192" y="152"/>
                  </a:cubicBezTo>
                  <a:cubicBezTo>
                    <a:pt x="272" y="112"/>
                    <a:pt x="384" y="80"/>
                    <a:pt x="528" y="56"/>
                  </a:cubicBezTo>
                  <a:cubicBezTo>
                    <a:pt x="672" y="32"/>
                    <a:pt x="712" y="16"/>
                    <a:pt x="1056" y="8"/>
                  </a:cubicBezTo>
                  <a:cubicBezTo>
                    <a:pt x="1400" y="0"/>
                    <a:pt x="1996" y="4"/>
                    <a:pt x="2592" y="8"/>
                  </a:cubicBezTo>
                </a:path>
              </a:pathLst>
            </a:custGeom>
            <a:noFill/>
            <a:ln w="76200" cap="flat" cmpd="sng">
              <a:solidFill>
                <a:srgbClr val="0000FF"/>
              </a:solidFill>
              <a:prstDash val="solid"/>
              <a:round/>
              <a:headEnd type="none" w="med" len="med"/>
              <a:tailEnd type="none" w="med" len="lg"/>
            </a:ln>
            <a:effectLst/>
          </p:spPr>
          <p:txBody>
            <a:bodyPr>
              <a:spAutoFit/>
            </a:bodyPr>
            <a:lstStyle/>
            <a:p>
              <a:endParaRPr lang="en-US"/>
            </a:p>
          </p:txBody>
        </p:sp>
      </p:grpSp>
      <p:sp>
        <p:nvSpPr>
          <p:cNvPr id="57362" name="Text Box 18"/>
          <p:cNvSpPr txBox="1">
            <a:spLocks noChangeArrowheads="1"/>
          </p:cNvSpPr>
          <p:nvPr/>
        </p:nvSpPr>
        <p:spPr bwMode="auto">
          <a:xfrm>
            <a:off x="4484097" y="6625725"/>
            <a:ext cx="2846387" cy="276999"/>
          </a:xfrm>
          <a:prstGeom prst="rect">
            <a:avLst/>
          </a:prstGeom>
          <a:noFill/>
          <a:ln w="25400">
            <a:noFill/>
            <a:miter lim="800000"/>
            <a:headEnd/>
            <a:tailEnd type="none" w="med" len="lg"/>
          </a:ln>
          <a:effectLst/>
        </p:spPr>
        <p:txBody>
          <a:bodyPr>
            <a:spAutoFit/>
          </a:bodyPr>
          <a:lstStyle/>
          <a:p>
            <a:pPr algn="ctr">
              <a:spcBef>
                <a:spcPct val="50000"/>
              </a:spcBef>
            </a:pPr>
            <a:r>
              <a:rPr lang="en-US" sz="1200" b="0" dirty="0">
                <a:latin typeface="Arial Rounded MT Bold" pitchFamily="34" charset="0"/>
              </a:rPr>
              <a:t>F. </a:t>
            </a:r>
            <a:r>
              <a:rPr lang="en-US" sz="1200" b="0" dirty="0" err="1">
                <a:latin typeface="Arial Rounded MT Bold" pitchFamily="34" charset="0"/>
              </a:rPr>
              <a:t>Karsch</a:t>
            </a:r>
            <a:r>
              <a:rPr lang="en-US" sz="1200" b="0" dirty="0">
                <a:latin typeface="Arial Rounded MT Bold" pitchFamily="34" charset="0"/>
              </a:rPr>
              <a:t>, hep-</a:t>
            </a:r>
            <a:r>
              <a:rPr lang="en-US" sz="1200" b="0" dirty="0" err="1">
                <a:latin typeface="Arial Rounded MT Bold" pitchFamily="34" charset="0"/>
              </a:rPr>
              <a:t>ph</a:t>
            </a:r>
            <a:r>
              <a:rPr lang="en-US" sz="1200" b="0" dirty="0">
                <a:latin typeface="Arial Rounded MT Bold" pitchFamily="34" charset="0"/>
              </a:rPr>
              <a:t>/0103314</a:t>
            </a:r>
          </a:p>
        </p:txBody>
      </p:sp>
      <p:sp>
        <p:nvSpPr>
          <p:cNvPr id="6" name="TextBox 5"/>
          <p:cNvSpPr txBox="1"/>
          <p:nvPr/>
        </p:nvSpPr>
        <p:spPr>
          <a:xfrm>
            <a:off x="2294212" y="76200"/>
            <a:ext cx="5354158" cy="584775"/>
          </a:xfrm>
          <a:prstGeom prst="rect">
            <a:avLst/>
          </a:prstGeom>
          <a:noFill/>
        </p:spPr>
        <p:txBody>
          <a:bodyPr wrap="none" rtlCol="0">
            <a:spAutoFit/>
          </a:bodyPr>
          <a:lstStyle/>
          <a:p>
            <a:r>
              <a:rPr lang="en-US" sz="3200" b="0" u="sng" dirty="0">
                <a:solidFill>
                  <a:schemeClr val="bg1"/>
                </a:solidFill>
              </a:rPr>
              <a:t>Computer Nuclear Calculations</a:t>
            </a:r>
            <a:endParaRPr lang="en-US" sz="3200" b="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D8541A0-E62C-4F57-BBAD-6E5AB24033B8}" type="slidenum">
              <a:rPr lang="en-US"/>
              <a:pPr/>
              <a:t>12</a:t>
            </a:fld>
            <a:endParaRPr lang="en-US"/>
          </a:p>
        </p:txBody>
      </p:sp>
      <p:pic>
        <p:nvPicPr>
          <p:cNvPr id="440322" name="Picture 2"/>
          <p:cNvPicPr>
            <a:picLocks noChangeAspect="1" noChangeArrowheads="1"/>
          </p:cNvPicPr>
          <p:nvPr/>
        </p:nvPicPr>
        <p:blipFill>
          <a:blip r:embed="rId2" cstate="print"/>
          <a:srcRect l="2499" r="2499" b="43239"/>
          <a:stretch>
            <a:fillRect/>
          </a:stretch>
        </p:blipFill>
        <p:spPr bwMode="auto">
          <a:xfrm>
            <a:off x="0" y="992188"/>
            <a:ext cx="9144000" cy="4799012"/>
          </a:xfrm>
          <a:prstGeom prst="rect">
            <a:avLst/>
          </a:prstGeom>
          <a:noFill/>
          <a:ln w="9525">
            <a:noFill/>
            <a:miter lim="800000"/>
            <a:headEnd/>
            <a:tailEnd/>
          </a:ln>
          <a:effectLst/>
        </p:spPr>
      </p:pic>
      <p:sp>
        <p:nvSpPr>
          <p:cNvPr id="440323" name="Text Box 3"/>
          <p:cNvSpPr txBox="1">
            <a:spLocks noChangeArrowheads="1"/>
          </p:cNvSpPr>
          <p:nvPr/>
        </p:nvSpPr>
        <p:spPr bwMode="auto">
          <a:xfrm>
            <a:off x="228600" y="44450"/>
            <a:ext cx="86106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Very early in the universe, quarks and gluons were free in a plasma state</a:t>
            </a:r>
          </a:p>
        </p:txBody>
      </p:sp>
      <p:grpSp>
        <p:nvGrpSpPr>
          <p:cNvPr id="2" name="Group 4"/>
          <p:cNvGrpSpPr>
            <a:grpSpLocks/>
          </p:cNvGrpSpPr>
          <p:nvPr/>
        </p:nvGrpSpPr>
        <p:grpSpPr bwMode="auto">
          <a:xfrm>
            <a:off x="228600" y="5437188"/>
            <a:ext cx="8477250" cy="1352550"/>
            <a:chOff x="144" y="414"/>
            <a:chExt cx="5340" cy="852"/>
          </a:xfrm>
        </p:grpSpPr>
        <p:pic>
          <p:nvPicPr>
            <p:cNvPr id="440325" name="Picture 5"/>
            <p:cNvPicPr>
              <a:picLocks noChangeAspect="1" noChangeArrowheads="1"/>
            </p:cNvPicPr>
            <p:nvPr/>
          </p:nvPicPr>
          <p:blipFill>
            <a:blip r:embed="rId3" cstate="print"/>
            <a:srcRect/>
            <a:stretch>
              <a:fillRect/>
            </a:stretch>
          </p:blipFill>
          <p:spPr bwMode="auto">
            <a:xfrm>
              <a:off x="4704" y="414"/>
              <a:ext cx="780" cy="834"/>
            </a:xfrm>
            <a:prstGeom prst="rect">
              <a:avLst/>
            </a:prstGeom>
            <a:noFill/>
            <a:ln w="9525">
              <a:noFill/>
              <a:miter lim="800000"/>
              <a:headEnd/>
              <a:tailEnd/>
            </a:ln>
            <a:effectLst/>
          </p:spPr>
        </p:pic>
        <p:sp>
          <p:nvSpPr>
            <p:cNvPr id="440326" name="Text Box 6"/>
            <p:cNvSpPr txBox="1">
              <a:spLocks noChangeArrowheads="1"/>
            </p:cNvSpPr>
            <p:nvPr/>
          </p:nvSpPr>
          <p:spPr bwMode="auto">
            <a:xfrm>
              <a:off x="144" y="665"/>
              <a:ext cx="4426" cy="601"/>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As the universe cooled, they were confined and have remained that way since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7C14A9-3294-49FC-B629-621AEDC41848}"/>
              </a:ext>
            </a:extLst>
          </p:cNvPr>
          <p:cNvSpPr/>
          <p:nvPr/>
        </p:nvSpPr>
        <p:spPr>
          <a:xfrm>
            <a:off x="0" y="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a:spLocks noChangeArrowheads="1"/>
          </p:cNvSpPr>
          <p:nvPr/>
        </p:nvSpPr>
        <p:spPr bwMode="auto">
          <a:xfrm>
            <a:off x="712945" y="4569940"/>
            <a:ext cx="8120675" cy="954107"/>
          </a:xfrm>
          <a:prstGeom prst="rect">
            <a:avLst/>
          </a:prstGeom>
          <a:noFill/>
          <a:ln w="9525">
            <a:noFill/>
            <a:miter lim="800000"/>
            <a:headEnd/>
            <a:tailEnd/>
          </a:ln>
          <a:effectLst/>
        </p:spPr>
        <p:txBody>
          <a:bodyPr wrap="square">
            <a:spAutoFit/>
          </a:bodyPr>
          <a:lstStyle/>
          <a:p>
            <a:pPr algn="ctr" eaLnBrk="0" hangingPunct="0"/>
            <a:r>
              <a:rPr lang="en-US" sz="2800" dirty="0">
                <a:solidFill>
                  <a:schemeClr val="tx2">
                    <a:lumMod val="20000"/>
                    <a:lumOff val="80000"/>
                  </a:schemeClr>
                </a:solidFill>
                <a:cs typeface="Arial" charset="0"/>
              </a:rPr>
              <a:t>Nuclei contain quarks and gluons </a:t>
            </a:r>
          </a:p>
          <a:p>
            <a:pPr algn="ctr" eaLnBrk="0" hangingPunct="0"/>
            <a:r>
              <a:rPr lang="en-US" sz="2800" dirty="0">
                <a:solidFill>
                  <a:schemeClr val="tx2">
                    <a:lumMod val="20000"/>
                    <a:lumOff val="80000"/>
                  </a:schemeClr>
                </a:solidFill>
                <a:cs typeface="Arial" charset="0"/>
              </a:rPr>
              <a:t>confined in protons and neutrons.</a:t>
            </a:r>
          </a:p>
        </p:txBody>
      </p:sp>
      <p:sp>
        <p:nvSpPr>
          <p:cNvPr id="6" name="Rectangle 5"/>
          <p:cNvSpPr>
            <a:spLocks noChangeArrowheads="1"/>
          </p:cNvSpPr>
          <p:nvPr/>
        </p:nvSpPr>
        <p:spPr bwMode="auto">
          <a:xfrm>
            <a:off x="0" y="228600"/>
            <a:ext cx="9144000" cy="4343400"/>
          </a:xfrm>
          <a:prstGeom prst="rect">
            <a:avLst/>
          </a:prstGeom>
          <a:solidFill>
            <a:schemeClr val="bg1"/>
          </a:solidFill>
          <a:ln w="9525" algn="ctr">
            <a:noFill/>
            <a:miter lim="800000"/>
            <a:headEnd/>
            <a:tailEnd/>
          </a:ln>
          <a:effectLst/>
        </p:spPr>
        <p:txBody>
          <a:bodyPr wrap="none" anchor="ctr">
            <a:spAutoFit/>
          </a:bodyPr>
          <a:lstStyle/>
          <a:p>
            <a:endParaRPr lang="en-US"/>
          </a:p>
        </p:txBody>
      </p:sp>
      <p:sp>
        <p:nvSpPr>
          <p:cNvPr id="40" name="Line 11"/>
          <p:cNvSpPr>
            <a:spLocks noChangeShapeType="1"/>
          </p:cNvSpPr>
          <p:nvPr/>
        </p:nvSpPr>
        <p:spPr bwMode="auto">
          <a:xfrm flipV="1">
            <a:off x="1035170" y="2877014"/>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776377" y="1605775"/>
            <a:ext cx="258792"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639019" y="1711712"/>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1207698" y="2559204"/>
            <a:ext cx="258792"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639019" y="2877014"/>
            <a:ext cx="172528" cy="211873"/>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776377" y="3300761"/>
            <a:ext cx="258792" cy="105937"/>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1552754" y="1182029"/>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862641" y="2135458"/>
            <a:ext cx="172528"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1293962" y="2771078"/>
            <a:ext cx="172528"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1380226" y="1711712"/>
            <a:ext cx="0"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1466490" y="2241395"/>
            <a:ext cx="258792"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639019" y="2347331"/>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1035170" y="1923585"/>
            <a:ext cx="172528" cy="105937"/>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948906" y="2665141"/>
            <a:ext cx="258792" cy="105937"/>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1207698" y="1287965"/>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1207698" y="3088887"/>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1293962" y="2029522"/>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1466490" y="3088887"/>
            <a:ext cx="172528" cy="211873"/>
          </a:xfrm>
          <a:prstGeom prst="line">
            <a:avLst/>
          </a:prstGeom>
          <a:noFill/>
          <a:ln w="9525">
            <a:solidFill>
              <a:srgbClr val="FF0000"/>
            </a:solidFill>
            <a:round/>
            <a:headEnd type="arrow" w="med" len="med"/>
            <a:tailEnd/>
          </a:ln>
          <a:effectLst/>
        </p:spPr>
        <p:txBody>
          <a:bodyPr wrap="none" anchor="ctr"/>
          <a:lstStyle/>
          <a:p>
            <a:endParaRPr lang="en-US"/>
          </a:p>
        </p:txBody>
      </p:sp>
      <p:sp>
        <p:nvSpPr>
          <p:cNvPr id="18" name="Line 34"/>
          <p:cNvSpPr>
            <a:spLocks noChangeShapeType="1"/>
          </p:cNvSpPr>
          <p:nvPr/>
        </p:nvSpPr>
        <p:spPr bwMode="auto">
          <a:xfrm flipV="1">
            <a:off x="7677510" y="2771078"/>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7418717" y="1499839"/>
            <a:ext cx="258792"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8281359" y="1605776"/>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850038" y="2453268"/>
            <a:ext cx="258792"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8281359" y="2771078"/>
            <a:ext cx="172528" cy="211873"/>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7418717" y="3194825"/>
            <a:ext cx="258792" cy="105937"/>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8195094" y="1076093"/>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7504981" y="2029522"/>
            <a:ext cx="172528"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7936302" y="2665142"/>
            <a:ext cx="172528"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022566" y="1605776"/>
            <a:ext cx="0" cy="211873"/>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8108830" y="2135459"/>
            <a:ext cx="258792"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8281359" y="2241395"/>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7677510" y="1817649"/>
            <a:ext cx="172528" cy="105937"/>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7591246" y="2559205"/>
            <a:ext cx="258792" cy="105937"/>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850038" y="1182029"/>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850038" y="2982951"/>
            <a:ext cx="86264" cy="317810"/>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7936302" y="1923586"/>
            <a:ext cx="86264" cy="317810"/>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8108830" y="2982951"/>
            <a:ext cx="172528" cy="211873"/>
          </a:xfrm>
          <a:prstGeom prst="line">
            <a:avLst/>
          </a:prstGeom>
          <a:noFill/>
          <a:ln w="9525">
            <a:solidFill>
              <a:srgbClr val="FF0000"/>
            </a:solidFill>
            <a:round/>
            <a:headEnd type="arrow" w="med" len="med"/>
            <a:tailEnd/>
          </a:ln>
          <a:effectLst/>
        </p:spPr>
        <p:txBody>
          <a:bodyPr wrap="none" anchor="ctr"/>
          <a:lstStyle/>
          <a:p>
            <a:endParaRPr lang="en-US"/>
          </a:p>
        </p:txBody>
      </p:sp>
      <p:sp>
        <p:nvSpPr>
          <p:cNvPr id="9" name="Line 52"/>
          <p:cNvSpPr>
            <a:spLocks noChangeShapeType="1"/>
          </p:cNvSpPr>
          <p:nvPr/>
        </p:nvSpPr>
        <p:spPr bwMode="auto">
          <a:xfrm>
            <a:off x="1923870" y="2177363"/>
            <a:ext cx="103517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6211019" y="2347332"/>
            <a:ext cx="1035170"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4038241" y="546410"/>
            <a:ext cx="1143000" cy="37077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3353519" y="546410"/>
            <a:ext cx="1132217" cy="37077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4724759" y="546410"/>
            <a:ext cx="968675" cy="3707780"/>
          </a:xfrm>
          <a:prstGeom prst="rect">
            <a:avLst/>
          </a:prstGeom>
          <a:noFill/>
        </p:spPr>
      </p:pic>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6096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619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15720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609600"/>
            <a:ext cx="969034" cy="3707780"/>
          </a:xfrm>
          <a:prstGeom prst="rect">
            <a:avLst/>
          </a:prstGeom>
          <a:noFill/>
        </p:spPr>
      </p:pic>
      <p:sp>
        <p:nvSpPr>
          <p:cNvPr id="62" name="TextBox 61">
            <a:extLst>
              <a:ext uri="{FF2B5EF4-FFF2-40B4-BE49-F238E27FC236}">
                <a16:creationId xmlns:a16="http://schemas.microsoft.com/office/drawing/2014/main" id="{45E3D2C5-677F-4352-A361-92AC99A17AF7}"/>
              </a:ext>
            </a:extLst>
          </p:cNvPr>
          <p:cNvSpPr txBox="1"/>
          <p:nvPr/>
        </p:nvSpPr>
        <p:spPr>
          <a:xfrm>
            <a:off x="100245" y="6014"/>
            <a:ext cx="5782160" cy="646331"/>
          </a:xfrm>
          <a:prstGeom prst="rect">
            <a:avLst/>
          </a:prstGeom>
          <a:noFill/>
        </p:spPr>
        <p:txBody>
          <a:bodyPr wrap="none" rtlCol="0">
            <a:spAutoFit/>
          </a:bodyPr>
          <a:lstStyle/>
          <a:p>
            <a:r>
              <a:rPr lang="en-US" sz="3600" dirty="0"/>
              <a:t>How about in the Laboratory?</a:t>
            </a:r>
            <a:endParaRPr lang="en-US" sz="3600" b="0" dirty="0"/>
          </a:p>
        </p:txBody>
      </p:sp>
      <p:sp>
        <p:nvSpPr>
          <p:cNvPr id="3" name="Oval 2">
            <a:extLst>
              <a:ext uri="{FF2B5EF4-FFF2-40B4-BE49-F238E27FC236}">
                <a16:creationId xmlns:a16="http://schemas.microsoft.com/office/drawing/2014/main" id="{C667392D-88A7-475C-93AB-129CB1D52CF1}"/>
              </a:ext>
            </a:extLst>
          </p:cNvPr>
          <p:cNvSpPr/>
          <p:nvPr/>
        </p:nvSpPr>
        <p:spPr>
          <a:xfrm>
            <a:off x="7315200" y="679295"/>
            <a:ext cx="1219200" cy="3124200"/>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8CC6217-E26D-4AA2-BC22-367544B23B3D}"/>
              </a:ext>
            </a:extLst>
          </p:cNvPr>
          <p:cNvSpPr/>
          <p:nvPr/>
        </p:nvSpPr>
        <p:spPr>
          <a:xfrm>
            <a:off x="650646" y="736341"/>
            <a:ext cx="1219200" cy="3124200"/>
          </a:xfrm>
          <a:prstGeom prst="ellipse">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3">
            <a:extLst>
              <a:ext uri="{FF2B5EF4-FFF2-40B4-BE49-F238E27FC236}">
                <a16:creationId xmlns:a16="http://schemas.microsoft.com/office/drawing/2014/main" id="{4ADAA737-C2D0-427F-85D5-871AFB050617}"/>
              </a:ext>
            </a:extLst>
          </p:cNvPr>
          <p:cNvSpPr txBox="1">
            <a:spLocks noChangeArrowheads="1"/>
          </p:cNvSpPr>
          <p:nvPr/>
        </p:nvSpPr>
        <p:spPr bwMode="auto">
          <a:xfrm>
            <a:off x="718525" y="5751493"/>
            <a:ext cx="8120675" cy="954107"/>
          </a:xfrm>
          <a:prstGeom prst="rect">
            <a:avLst/>
          </a:prstGeom>
          <a:noFill/>
          <a:ln w="9525">
            <a:noFill/>
            <a:miter lim="800000"/>
            <a:headEnd/>
            <a:tailEnd/>
          </a:ln>
          <a:effectLst/>
        </p:spPr>
        <p:txBody>
          <a:bodyPr wrap="square">
            <a:spAutoFit/>
          </a:bodyPr>
          <a:lstStyle/>
          <a:p>
            <a:pPr algn="ctr" eaLnBrk="0" hangingPunct="0"/>
            <a:r>
              <a:rPr lang="en-US" sz="2800" dirty="0">
                <a:solidFill>
                  <a:schemeClr val="accent2">
                    <a:lumMod val="20000"/>
                    <a:lumOff val="80000"/>
                  </a:schemeClr>
                </a:solidFill>
                <a:cs typeface="Arial" charset="0"/>
              </a:rPr>
              <a:t>Can we free these quarks and gluons at </a:t>
            </a:r>
          </a:p>
          <a:p>
            <a:pPr algn="ctr" eaLnBrk="0" hangingPunct="0"/>
            <a:r>
              <a:rPr lang="en-US" sz="2800" dirty="0">
                <a:solidFill>
                  <a:schemeClr val="accent2">
                    <a:lumMod val="20000"/>
                    <a:lumOff val="80000"/>
                  </a:schemeClr>
                </a:solidFill>
                <a:cs typeface="Arial" charset="0"/>
              </a:rPr>
              <a:t>super high energies and temperatures?   </a:t>
            </a:r>
          </a:p>
        </p:txBody>
      </p:sp>
      <p:sp>
        <p:nvSpPr>
          <p:cNvPr id="66" name="Star: 32 Points 65">
            <a:extLst>
              <a:ext uri="{FF2B5EF4-FFF2-40B4-BE49-F238E27FC236}">
                <a16:creationId xmlns:a16="http://schemas.microsoft.com/office/drawing/2014/main" id="{9DC798C5-BC52-4780-AFF8-C1BA25A5B8DF}"/>
              </a:ext>
            </a:extLst>
          </p:cNvPr>
          <p:cNvSpPr/>
          <p:nvPr/>
        </p:nvSpPr>
        <p:spPr>
          <a:xfrm>
            <a:off x="2743200" y="538222"/>
            <a:ext cx="3810000" cy="3683259"/>
          </a:xfrm>
          <a:prstGeom prst="star32">
            <a:avLst/>
          </a:prstGeom>
          <a:solidFill>
            <a:srgbClr val="FF0000">
              <a:alpha val="1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9FC9E20-C18D-6923-3B5D-5D89D1622C4F}"/>
              </a:ext>
            </a:extLst>
          </p:cNvPr>
          <p:cNvSpPr>
            <a:spLocks noGrp="1"/>
          </p:cNvSpPr>
          <p:nvPr>
            <p:ph type="sldNum" sz="quarter" idx="12"/>
          </p:nvPr>
        </p:nvSpPr>
        <p:spPr/>
        <p:txBody>
          <a:bodyPr/>
          <a:lstStyle/>
          <a:p>
            <a:fld id="{7D2EE13E-175B-46ED-911B-514F7D1D6546}"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 Projection Chamber Installed at sPHENIX | BNL Newsroom">
            <a:extLst>
              <a:ext uri="{FF2B5EF4-FFF2-40B4-BE49-F238E27FC236}">
                <a16:creationId xmlns:a16="http://schemas.microsoft.com/office/drawing/2014/main" id="{335A83BA-55F4-780A-2B31-F7B6CCF31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72255"/>
            <a:ext cx="2446440" cy="14848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06058" y="42637"/>
            <a:ext cx="3627083" cy="707886"/>
          </a:xfrm>
          <a:prstGeom prst="rect">
            <a:avLst/>
          </a:prstGeom>
          <a:noFill/>
        </p:spPr>
        <p:txBody>
          <a:bodyPr wrap="none" rtlCol="0">
            <a:spAutoFit/>
          </a:bodyPr>
          <a:lstStyle/>
          <a:p>
            <a:r>
              <a:rPr lang="en-US" sz="4000" u="sng" dirty="0">
                <a:solidFill>
                  <a:schemeClr val="bg1"/>
                </a:solidFill>
              </a:rPr>
              <a:t>Laboratory Tools</a:t>
            </a:r>
          </a:p>
        </p:txBody>
      </p:sp>
      <p:pic>
        <p:nvPicPr>
          <p:cNvPr id="5" name="Picture 2" descr="http://www.bluesci.org/wordpress/wp-content/uploads/2011/05/STAR.jpg"/>
          <p:cNvPicPr>
            <a:picLocks noChangeAspect="1" noChangeArrowheads="1"/>
          </p:cNvPicPr>
          <p:nvPr/>
        </p:nvPicPr>
        <p:blipFill>
          <a:blip r:embed="rId3"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4" cstate="print"/>
          <a:srcRect b="51220"/>
          <a:stretch>
            <a:fillRect/>
          </a:stretch>
        </p:blipFill>
        <p:spPr bwMode="auto">
          <a:xfrm>
            <a:off x="228600" y="862898"/>
            <a:ext cx="4191000" cy="1507554"/>
          </a:xfrm>
          <a:prstGeom prst="rect">
            <a:avLst/>
          </a:prstGeom>
          <a:noFill/>
        </p:spPr>
      </p:pic>
      <p:sp>
        <p:nvSpPr>
          <p:cNvPr id="9" name="TextBox 8"/>
          <p:cNvSpPr txBox="1"/>
          <p:nvPr/>
        </p:nvSpPr>
        <p:spPr>
          <a:xfrm>
            <a:off x="5158152" y="838200"/>
            <a:ext cx="1242648" cy="461665"/>
          </a:xfrm>
          <a:prstGeom prst="rect">
            <a:avLst/>
          </a:prstGeom>
          <a:noFill/>
        </p:spPr>
        <p:txBody>
          <a:bodyPr wrap="none" rtlCol="0">
            <a:spAutoFit/>
          </a:bodyPr>
          <a:lstStyle/>
          <a:p>
            <a:r>
              <a:rPr lang="en-US" sz="2400" dirty="0">
                <a:solidFill>
                  <a:schemeClr val="bg1"/>
                </a:solidFill>
              </a:rPr>
              <a:t>sPHENIX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a:solidFill>
                  <a:schemeClr val="tx2"/>
                </a:solidFill>
              </a:rPr>
              <a:t>ALICE</a:t>
            </a:r>
          </a:p>
        </p:txBody>
      </p:sp>
      <p:sp>
        <p:nvSpPr>
          <p:cNvPr id="2" name="Slide Number Placeholder 1">
            <a:extLst>
              <a:ext uri="{FF2B5EF4-FFF2-40B4-BE49-F238E27FC236}">
                <a16:creationId xmlns:a16="http://schemas.microsoft.com/office/drawing/2014/main" id="{F732648D-D030-3BFE-C310-88CF9F72ACB7}"/>
              </a:ext>
            </a:extLst>
          </p:cNvPr>
          <p:cNvSpPr>
            <a:spLocks noGrp="1"/>
          </p:cNvSpPr>
          <p:nvPr>
            <p:ph type="sldNum" sz="quarter" idx="12"/>
          </p:nvPr>
        </p:nvSpPr>
        <p:spPr/>
        <p:txBody>
          <a:bodyPr/>
          <a:lstStyle/>
          <a:p>
            <a:fld id="{7D2EE13E-175B-46ED-911B-514F7D1D6546}"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a:solidFill>
                  <a:schemeClr val="bg1"/>
                </a:solidFill>
              </a:rPr>
              <a:t>Nucleus-Nucleus Geometry</a:t>
            </a: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410200"/>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6056312"/>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4372354" y="6224920"/>
            <a:ext cx="3533018" cy="646331"/>
          </a:xfrm>
          <a:prstGeom prst="rect">
            <a:avLst/>
          </a:prstGeom>
          <a:solidFill>
            <a:schemeClr val="bg2"/>
          </a:solidFill>
        </p:spPr>
        <p:txBody>
          <a:bodyPr wrap="none" rtlCol="0">
            <a:spAutoFit/>
          </a:bodyPr>
          <a:lstStyle/>
          <a:p>
            <a:r>
              <a:rPr lang="en-US" sz="3600" dirty="0">
                <a:solidFill>
                  <a:srgbClr val="FF0000"/>
                </a:solidFill>
              </a:rPr>
              <a:t>v</a:t>
            </a:r>
            <a:r>
              <a:rPr lang="en-US" sz="3600" baseline="-25000" dirty="0">
                <a:solidFill>
                  <a:srgbClr val="FF0000"/>
                </a:solidFill>
              </a:rPr>
              <a:t>2</a:t>
            </a:r>
            <a:r>
              <a:rPr lang="en-US" sz="3600" dirty="0">
                <a:solidFill>
                  <a:srgbClr val="FF0000"/>
                </a:solidFill>
              </a:rPr>
              <a:t> = “elliptic flow”</a:t>
            </a:r>
          </a:p>
        </p:txBody>
      </p:sp>
      <p:pic>
        <p:nvPicPr>
          <p:cNvPr id="16" name="Picture 34" descr="movie_smooth">
            <a:extLst>
              <a:ext uri="{FF2B5EF4-FFF2-40B4-BE49-F238E27FC236}">
                <a16:creationId xmlns:a16="http://schemas.microsoft.com/office/drawing/2014/main" id="{DF81405F-1A6A-4418-B0DC-96AFBDE862B4}"/>
              </a:ext>
            </a:extLst>
          </p:cNvPr>
          <p:cNvPicPr>
            <a:picLocks noChangeAspect="1" noChangeArrowheads="1"/>
          </p:cNvPicPr>
          <p:nvPr/>
        </p:nvPicPr>
        <p:blipFill>
          <a:blip r:embed="rId5" cstate="print"/>
          <a:srcRect/>
          <a:stretch>
            <a:fillRect/>
          </a:stretch>
        </p:blipFill>
        <p:spPr bwMode="auto">
          <a:xfrm>
            <a:off x="2286000" y="762000"/>
            <a:ext cx="4780643" cy="4668838"/>
          </a:xfrm>
          <a:prstGeom prst="rect">
            <a:avLst/>
          </a:prstGeom>
          <a:noFill/>
        </p:spPr>
      </p:pic>
      <p:sp>
        <p:nvSpPr>
          <p:cNvPr id="17" name="Oval 16">
            <a:extLst>
              <a:ext uri="{FF2B5EF4-FFF2-40B4-BE49-F238E27FC236}">
                <a16:creationId xmlns:a16="http://schemas.microsoft.com/office/drawing/2014/main" id="{49C7A291-E573-4DAE-BE8B-7E36F7E28176}"/>
              </a:ext>
            </a:extLst>
          </p:cNvPr>
          <p:cNvSpPr/>
          <p:nvPr/>
        </p:nvSpPr>
        <p:spPr>
          <a:xfrm>
            <a:off x="3505200" y="2154238"/>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7EC813B-1DCC-4728-AF92-EF701A57B609}"/>
              </a:ext>
            </a:extLst>
          </p:cNvPr>
          <p:cNvSpPr/>
          <p:nvPr/>
        </p:nvSpPr>
        <p:spPr>
          <a:xfrm>
            <a:off x="4131590" y="2154238"/>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3BB3739-F901-D428-EE02-ADC0D0E16BE9}"/>
              </a:ext>
            </a:extLst>
          </p:cNvPr>
          <p:cNvSpPr>
            <a:spLocks noGrp="1"/>
          </p:cNvSpPr>
          <p:nvPr>
            <p:ph type="sldNum" sz="quarter" idx="12"/>
          </p:nvPr>
        </p:nvSpPr>
        <p:spPr/>
        <p:txBody>
          <a:bodyPr/>
          <a:lstStyle/>
          <a:p>
            <a:fld id="{7D2EE13E-175B-46ED-911B-514F7D1D6546}"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0" presetClass="exit" presetSubtype="0" fill="hold" grpId="1" nodeType="withEffect">
                                  <p:stCondLst>
                                    <p:cond delay="100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xit" presetSubtype="0" fill="hold" grpId="1" nodeType="withEffect">
                                  <p:stCondLst>
                                    <p:cond delay="1000"/>
                                  </p:stCondLst>
                                  <p:childTnLst>
                                    <p:animEffect transition="out" filter="fade">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625" y="268485"/>
            <a:ext cx="9500850" cy="1077218"/>
          </a:xfrm>
          <a:prstGeom prst="rect">
            <a:avLst/>
          </a:prstGeom>
          <a:noFill/>
        </p:spPr>
        <p:txBody>
          <a:bodyPr wrap="square" rtlCol="0">
            <a:spAutoFit/>
          </a:bodyPr>
          <a:lstStyle/>
          <a:p>
            <a:pPr algn="ctr"/>
            <a:r>
              <a:rPr lang="en-US" sz="3200" dirty="0">
                <a:solidFill>
                  <a:schemeClr val="bg1"/>
                </a:solidFill>
              </a:rPr>
              <a:t>Hydrodynamic fluid cells “freeze-out” and then </a:t>
            </a:r>
          </a:p>
          <a:p>
            <a:pPr algn="ctr"/>
            <a:r>
              <a:rPr lang="en-US" sz="3200" dirty="0">
                <a:solidFill>
                  <a:schemeClr val="bg1"/>
                </a:solidFill>
              </a:rPr>
              <a:t>Plasma </a:t>
            </a:r>
            <a:r>
              <a:rPr lang="en-US" sz="3200" dirty="0">
                <a:solidFill>
                  <a:schemeClr val="bg1"/>
                </a:solidFill>
                <a:sym typeface="Wingdings" panose="05000000000000000000" pitchFamily="2" charset="2"/>
              </a:rPr>
              <a:t> Quarks Confined in Hadrons</a:t>
            </a:r>
            <a:endParaRPr lang="en-US" sz="3200" dirty="0">
              <a:solidFill>
                <a:schemeClr val="bg1"/>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657647"/>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962447"/>
            <a:ext cx="4197096" cy="3745101"/>
          </a:xfrm>
          <a:prstGeom prst="rect">
            <a:avLst/>
          </a:prstGeom>
          <a:noFill/>
          <a:ln w="9525">
            <a:noFill/>
            <a:miter lim="800000"/>
            <a:headEnd/>
            <a:tailEnd/>
          </a:ln>
        </p:spPr>
      </p:pic>
      <p:sp>
        <p:nvSpPr>
          <p:cNvPr id="6" name="TextBox 5"/>
          <p:cNvSpPr txBox="1"/>
          <p:nvPr/>
        </p:nvSpPr>
        <p:spPr>
          <a:xfrm>
            <a:off x="304800" y="1657647"/>
            <a:ext cx="4191000" cy="400110"/>
          </a:xfrm>
          <a:prstGeom prst="rect">
            <a:avLst/>
          </a:prstGeom>
          <a:solidFill>
            <a:schemeClr val="bg1"/>
          </a:solidFill>
        </p:spPr>
        <p:txBody>
          <a:bodyPr wrap="square" rtlCol="0">
            <a:spAutoFit/>
          </a:bodyPr>
          <a:lstStyle/>
          <a:p>
            <a:r>
              <a:rPr lang="en-US" sz="2000" dirty="0">
                <a:solidFill>
                  <a:srgbClr val="FF0000"/>
                </a:solidFill>
              </a:rPr>
              <a:t>Temperature Profile + Velocity Vectors</a:t>
            </a:r>
          </a:p>
        </p:txBody>
      </p:sp>
      <p:sp>
        <p:nvSpPr>
          <p:cNvPr id="7" name="Rectangle 6"/>
          <p:cNvSpPr/>
          <p:nvPr/>
        </p:nvSpPr>
        <p:spPr>
          <a:xfrm>
            <a:off x="914400" y="2038647"/>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53628" y="5906703"/>
            <a:ext cx="6836743" cy="584775"/>
          </a:xfrm>
          <a:prstGeom prst="rect">
            <a:avLst/>
          </a:prstGeom>
          <a:noFill/>
        </p:spPr>
        <p:txBody>
          <a:bodyPr wrap="none" rtlCol="0">
            <a:spAutoFit/>
          </a:bodyPr>
          <a:lstStyle/>
          <a:p>
            <a:r>
              <a:rPr lang="en-US" sz="3200" dirty="0">
                <a:solidFill>
                  <a:schemeClr val="bg1"/>
                </a:solidFill>
              </a:rPr>
              <a:t>Characteristic “fingerprint” flow pattern</a:t>
            </a:r>
          </a:p>
        </p:txBody>
      </p:sp>
      <p:sp>
        <p:nvSpPr>
          <p:cNvPr id="9" name="Rectangle 2"/>
          <p:cNvSpPr>
            <a:spLocks noChangeArrowheads="1"/>
          </p:cNvSpPr>
          <p:nvPr/>
        </p:nvSpPr>
        <p:spPr bwMode="auto">
          <a:xfrm>
            <a:off x="4572000" y="1657647"/>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903710"/>
            <a:ext cx="4343400" cy="3563937"/>
          </a:xfrm>
          <a:prstGeom prst="rect">
            <a:avLst/>
          </a:prstGeom>
          <a:noFill/>
          <a:ln/>
        </p:spPr>
      </p:pic>
      <p:sp>
        <p:nvSpPr>
          <p:cNvPr id="11" name="Text Box 10"/>
          <p:cNvSpPr txBox="1">
            <a:spLocks noChangeArrowheads="1"/>
          </p:cNvSpPr>
          <p:nvPr/>
        </p:nvSpPr>
        <p:spPr bwMode="auto">
          <a:xfrm>
            <a:off x="3733800" y="1886247"/>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329535"/>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505247"/>
            <a:ext cx="468398" cy="523220"/>
          </a:xfrm>
          <a:prstGeom prst="rect">
            <a:avLst/>
          </a:prstGeom>
          <a:noFill/>
          <a:ln w="9525">
            <a:noFill/>
            <a:miter lim="800000"/>
            <a:headEnd/>
            <a:tailEnd/>
          </a:ln>
          <a:effectLst/>
        </p:spPr>
        <p:txBody>
          <a:bodyPr wrap="none">
            <a:spAutoFit/>
          </a:bodyPr>
          <a:lstStyle/>
          <a:p>
            <a:r>
              <a:rPr lang="en-US" sz="2800" dirty="0">
                <a:solidFill>
                  <a:schemeClr val="tx1"/>
                </a:solidFill>
                <a:cs typeface="Arial" charset="0"/>
              </a:rPr>
              <a:t>v</a:t>
            </a:r>
            <a:r>
              <a:rPr lang="en-US" sz="2800" baseline="-25000" dirty="0">
                <a:solidFill>
                  <a:schemeClr val="tx1"/>
                </a:solidFill>
                <a:cs typeface="Arial" charset="0"/>
              </a:rPr>
              <a:t>2</a:t>
            </a:r>
          </a:p>
        </p:txBody>
      </p:sp>
      <p:sp>
        <p:nvSpPr>
          <p:cNvPr id="14" name="Rectangle 13"/>
          <p:cNvSpPr/>
          <p:nvPr/>
        </p:nvSpPr>
        <p:spPr>
          <a:xfrm>
            <a:off x="8229600" y="2038647"/>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781847"/>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058EF24-5A16-AB09-04B8-95338C348452}"/>
              </a:ext>
            </a:extLst>
          </p:cNvPr>
          <p:cNvSpPr>
            <a:spLocks noGrp="1"/>
          </p:cNvSpPr>
          <p:nvPr>
            <p:ph type="sldNum" sz="quarter" idx="12"/>
          </p:nvPr>
        </p:nvSpPr>
        <p:spPr/>
        <p:txBody>
          <a:bodyPr/>
          <a:lstStyle/>
          <a:p>
            <a:fld id="{7D2EE13E-175B-46ED-911B-514F7D1D6546}" type="slidenum">
              <a:rPr lang="en-US" smtClean="0"/>
              <a:pPr/>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2" grpId="0"/>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17</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277799"/>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811199"/>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487599"/>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887399"/>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411399"/>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549510" y="5811560"/>
            <a:ext cx="4178580" cy="523220"/>
          </a:xfrm>
          <a:prstGeom prst="rect">
            <a:avLst/>
          </a:prstGeom>
          <a:noFill/>
          <a:ln w="9525" algn="ctr">
            <a:noFill/>
            <a:miter lim="800000"/>
            <a:headEnd/>
            <a:tailEnd/>
          </a:ln>
          <a:effectLst/>
        </p:spPr>
        <p:txBody>
          <a:bodyPr wrap="none">
            <a:spAutoFit/>
          </a:bodyPr>
          <a:lstStyle/>
          <a:p>
            <a:r>
              <a:rPr lang="en-US" sz="2800" dirty="0">
                <a:solidFill>
                  <a:srgbClr val="FFFF00"/>
                </a:solidFill>
              </a:rPr>
              <a:t>Gas-Liquid Phase Transition</a:t>
            </a:r>
          </a:p>
        </p:txBody>
      </p:sp>
      <p:sp>
        <p:nvSpPr>
          <p:cNvPr id="9" name="Line 10"/>
          <p:cNvSpPr>
            <a:spLocks noChangeShapeType="1"/>
          </p:cNvSpPr>
          <p:nvPr/>
        </p:nvSpPr>
        <p:spPr bwMode="auto">
          <a:xfrm flipH="1" flipV="1">
            <a:off x="2895600" y="4859199"/>
            <a:ext cx="533400" cy="1371600"/>
          </a:xfrm>
          <a:prstGeom prst="line">
            <a:avLst/>
          </a:prstGeom>
          <a:noFill/>
          <a:ln w="38100">
            <a:solidFill>
              <a:srgbClr val="FFFF00"/>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8000" y="6334780"/>
            <a:ext cx="3808412" cy="523220"/>
          </a:xfrm>
          <a:prstGeom prst="rect">
            <a:avLst/>
          </a:prstGeom>
          <a:noFill/>
          <a:ln w="9525" algn="ctr">
            <a:noFill/>
            <a:miter lim="800000"/>
            <a:headEnd/>
            <a:tailEnd/>
          </a:ln>
          <a:effectLst/>
        </p:spPr>
        <p:txBody>
          <a:bodyPr>
            <a:spAutoFit/>
          </a:bodyPr>
          <a:lstStyle/>
          <a:p>
            <a:r>
              <a:rPr lang="en-US" sz="2800" dirty="0">
                <a:solidFill>
                  <a:srgbClr val="FF7C80"/>
                </a:solidFill>
              </a:rPr>
              <a:t>Superfluidity Transition</a:t>
            </a:r>
          </a:p>
        </p:txBody>
      </p:sp>
      <p:sp>
        <p:nvSpPr>
          <p:cNvPr id="11" name="Line 12"/>
          <p:cNvSpPr>
            <a:spLocks noChangeShapeType="1"/>
          </p:cNvSpPr>
          <p:nvPr/>
        </p:nvSpPr>
        <p:spPr bwMode="auto">
          <a:xfrm flipH="1" flipV="1">
            <a:off x="2590800" y="4782999"/>
            <a:ext cx="381000" cy="1905000"/>
          </a:xfrm>
          <a:prstGeom prst="line">
            <a:avLst/>
          </a:prstGeom>
          <a:noFill/>
          <a:ln w="38100">
            <a:solidFill>
              <a:srgbClr val="FF7C80"/>
            </a:solidFill>
            <a:round/>
            <a:headEnd/>
            <a:tailEnd type="triangle" w="med" len="med"/>
          </a:ln>
          <a:effectLst/>
        </p:spPr>
        <p:txBody>
          <a:bodyPr>
            <a:spAutoFit/>
          </a:bodyPr>
          <a:lstStyle/>
          <a:p>
            <a:endParaRPr lang="en-US"/>
          </a:p>
        </p:txBody>
      </p:sp>
      <p:sp>
        <p:nvSpPr>
          <p:cNvPr id="13" name="Text Box 15"/>
          <p:cNvSpPr txBox="1">
            <a:spLocks noChangeArrowheads="1"/>
          </p:cNvSpPr>
          <p:nvPr/>
        </p:nvSpPr>
        <p:spPr bwMode="auto">
          <a:xfrm>
            <a:off x="0" y="-57329"/>
            <a:ext cx="9144000" cy="1200329"/>
          </a:xfrm>
          <a:prstGeom prst="rect">
            <a:avLst/>
          </a:prstGeom>
          <a:noFill/>
          <a:ln w="9525">
            <a:noFill/>
            <a:miter lim="800000"/>
            <a:headEnd/>
            <a:tailEnd/>
          </a:ln>
          <a:effectLst/>
        </p:spPr>
        <p:txBody>
          <a:bodyPr>
            <a:spAutoFit/>
          </a:bodyPr>
          <a:lstStyle/>
          <a:p>
            <a:pPr algn="ctr"/>
            <a:r>
              <a:rPr lang="en-US" sz="3600" u="sng" dirty="0">
                <a:solidFill>
                  <a:schemeClr val="bg1"/>
                </a:solidFill>
                <a:cs typeface="Arial" charset="0"/>
              </a:rPr>
              <a:t>How Close to Perfect is it?</a:t>
            </a:r>
          </a:p>
          <a:p>
            <a:pPr algn="ctr"/>
            <a:r>
              <a:rPr lang="en-US" sz="3600" u="sng" dirty="0">
                <a:solidFill>
                  <a:schemeClr val="bg1"/>
                </a:solidFill>
                <a:cs typeface="Arial" charset="0"/>
              </a:rPr>
              <a:t>Shear Viscosity / Entropy Density (</a:t>
            </a:r>
            <a:r>
              <a:rPr lang="en-US" sz="3600" u="sng" dirty="0">
                <a:solidFill>
                  <a:schemeClr val="bg1"/>
                </a:solidFill>
                <a:latin typeface="Symbol" pitchFamily="18" charset="2"/>
                <a:cs typeface="Arial" charset="0"/>
              </a:rPr>
              <a:t>h</a:t>
            </a:r>
            <a:r>
              <a:rPr lang="en-US" sz="3600" u="sng" dirty="0">
                <a:solidFill>
                  <a:schemeClr val="bg1"/>
                </a:solidFill>
                <a:cs typeface="Arial" charset="0"/>
              </a:rPr>
              <a:t>/s )</a:t>
            </a:r>
          </a:p>
        </p:txBody>
      </p:sp>
      <p:grpSp>
        <p:nvGrpSpPr>
          <p:cNvPr id="23" name="Group 22"/>
          <p:cNvGrpSpPr/>
          <p:nvPr/>
        </p:nvGrpSpPr>
        <p:grpSpPr>
          <a:xfrm>
            <a:off x="7391400" y="4800600"/>
            <a:ext cx="1524000" cy="523220"/>
            <a:chOff x="7391400" y="4572000"/>
            <a:chExt cx="1524000" cy="523220"/>
          </a:xfrm>
        </p:grpSpPr>
        <p:sp>
          <p:nvSpPr>
            <p:cNvPr id="22" name="Right Arrow 21"/>
            <p:cNvSpPr/>
            <p:nvPr/>
          </p:nvSpPr>
          <p:spPr>
            <a:xfrm>
              <a:off x="8229600" y="46482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838691" cy="523220"/>
            </a:xfrm>
            <a:prstGeom prst="rect">
              <a:avLst/>
            </a:prstGeom>
            <a:solidFill>
              <a:schemeClr val="accent1"/>
            </a:solidFill>
          </p:spPr>
          <p:txBody>
            <a:bodyPr wrap="none" rtlCol="0">
              <a:spAutoFit/>
            </a:bodyPr>
            <a:lstStyle/>
            <a:p>
              <a:r>
                <a:rPr lang="en-US" sz="2800" dirty="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6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 name="Slide Number Placeholder 4"/>
          <p:cNvSpPr>
            <a:spLocks noGrp="1"/>
          </p:cNvSpPr>
          <p:nvPr>
            <p:ph type="sldNum" sz="quarter" idx="12"/>
          </p:nvPr>
        </p:nvSpPr>
        <p:spPr/>
        <p:txBody>
          <a:bodyPr/>
          <a:lstStyle/>
          <a:p>
            <a:fld id="{8D498F8F-4748-4212-A8FD-36BBB2242CB1}" type="slidenum">
              <a:rPr lang="en-US"/>
              <a:pPr/>
              <a:t>18</a:t>
            </a:fld>
            <a:endParaRPr lang="en-US"/>
          </a:p>
        </p:txBody>
      </p:sp>
      <p:sp>
        <p:nvSpPr>
          <p:cNvPr id="275458" name="Rectangle 2"/>
          <p:cNvSpPr>
            <a:spLocks noGrp="1" noChangeArrowheads="1"/>
          </p:cNvSpPr>
          <p:nvPr>
            <p:ph type="title"/>
          </p:nvPr>
        </p:nvSpPr>
        <p:spPr>
          <a:xfrm>
            <a:off x="457200" y="-228600"/>
            <a:ext cx="8229600" cy="1143000"/>
          </a:xfrm>
        </p:spPr>
        <p:txBody>
          <a:bodyPr/>
          <a:lstStyle/>
          <a:p>
            <a:r>
              <a:rPr lang="en-US" sz="3600" u="sng" dirty="0"/>
              <a:t>What About Viscosity?</a:t>
            </a:r>
          </a:p>
        </p:txBody>
      </p:sp>
      <p:sp>
        <p:nvSpPr>
          <p:cNvPr id="7" name="TextBox 6"/>
          <p:cNvSpPr txBox="1"/>
          <p:nvPr/>
        </p:nvSpPr>
        <p:spPr>
          <a:xfrm>
            <a:off x="457200" y="1828800"/>
            <a:ext cx="8229600" cy="1569660"/>
          </a:xfrm>
          <a:prstGeom prst="rect">
            <a:avLst/>
          </a:prstGeom>
          <a:solidFill>
            <a:schemeClr val="bg1">
              <a:lumMod val="95000"/>
            </a:schemeClr>
          </a:solidFill>
        </p:spPr>
        <p:txBody>
          <a:bodyPr wrap="square" rtlCol="0">
            <a:spAutoFit/>
          </a:bodyPr>
          <a:lstStyle/>
          <a:p>
            <a:pPr algn="ctr"/>
            <a:r>
              <a:rPr lang="en-US" sz="3200" dirty="0"/>
              <a:t>Relativistic Viscous Hydrodynamics</a:t>
            </a:r>
          </a:p>
          <a:p>
            <a:pPr algn="ctr"/>
            <a:r>
              <a:rPr lang="en-US" sz="3200" dirty="0"/>
              <a:t>major unsolved numerical problem, </a:t>
            </a:r>
          </a:p>
          <a:p>
            <a:pPr algn="ctr"/>
            <a:r>
              <a:rPr lang="en-US" sz="3200" dirty="0"/>
              <a:t>until 2007</a:t>
            </a:r>
          </a:p>
        </p:txBody>
      </p:sp>
      <p:pic>
        <p:nvPicPr>
          <p:cNvPr id="762881" name="Picture 1"/>
          <p:cNvPicPr>
            <a:picLocks noChangeAspect="1" noChangeArrowheads="1"/>
          </p:cNvPicPr>
          <p:nvPr/>
        </p:nvPicPr>
        <p:blipFill>
          <a:blip r:embed="rId3" cstate="print"/>
          <a:srcRect l="9956" t="44792" r="34993" b="36458"/>
          <a:stretch>
            <a:fillRect/>
          </a:stretch>
        </p:blipFill>
        <p:spPr bwMode="auto">
          <a:xfrm>
            <a:off x="0" y="3886200"/>
            <a:ext cx="7162800" cy="1371600"/>
          </a:xfrm>
          <a:prstGeom prst="rect">
            <a:avLst/>
          </a:prstGeom>
          <a:noFill/>
          <a:ln w="9525">
            <a:noFill/>
            <a:miter lim="800000"/>
            <a:headEnd/>
            <a:tailEnd/>
          </a:ln>
        </p:spPr>
      </p:pic>
      <p:pic>
        <p:nvPicPr>
          <p:cNvPr id="762882" name="Picture 2"/>
          <p:cNvPicPr>
            <a:picLocks noChangeAspect="1" noChangeArrowheads="1"/>
          </p:cNvPicPr>
          <p:nvPr/>
        </p:nvPicPr>
        <p:blipFill>
          <a:blip r:embed="rId4" cstate="print"/>
          <a:srcRect l="10176" t="44792" r="34187" b="35416"/>
          <a:stretch>
            <a:fillRect/>
          </a:stretch>
        </p:blipFill>
        <p:spPr bwMode="auto">
          <a:xfrm>
            <a:off x="1905000" y="5410200"/>
            <a:ext cx="7239000" cy="1447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DA87043-99D5-987B-C0E9-BDB579A36B03}"/>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en-US" sz="6600" b="0" dirty="0">
              <a:solidFill>
                <a:schemeClr val="bg1"/>
              </a:solidFill>
            </a:endParaRPr>
          </a:p>
        </p:txBody>
      </p:sp>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19</a:t>
            </a:fld>
            <a:endParaRPr lang="en-US"/>
          </a:p>
        </p:txBody>
      </p:sp>
      <p:graphicFrame>
        <p:nvGraphicFramePr>
          <p:cNvPr id="9" name="Object 13"/>
          <p:cNvGraphicFramePr>
            <a:graphicFrameLocks noChangeAspect="1"/>
          </p:cNvGraphicFramePr>
          <p:nvPr/>
        </p:nvGraphicFramePr>
        <p:xfrm>
          <a:off x="2362200" y="1219200"/>
          <a:ext cx="4114800" cy="2153017"/>
        </p:xfrm>
        <a:graphic>
          <a:graphicData uri="http://schemas.openxmlformats.org/presentationml/2006/ole">
            <mc:AlternateContent xmlns:mc="http://schemas.openxmlformats.org/markup-compatibility/2006">
              <mc:Choice xmlns:v="urn:schemas-microsoft-com:vml" Requires="v">
                <p:oleObj name="Equation" r:id="rId2" imgW="799920" imgH="419040" progId="Equation.3">
                  <p:embed/>
                </p:oleObj>
              </mc:Choice>
              <mc:Fallback>
                <p:oleObj name="Equation" r:id="rId2" imgW="799920" imgH="419040" progId="Equation.3">
                  <p:embed/>
                  <p:pic>
                    <p:nvPicPr>
                      <p:cNvPr id="9"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19200"/>
                        <a:ext cx="4114800" cy="2153017"/>
                      </a:xfrm>
                      <a:prstGeom prst="rect">
                        <a:avLst/>
                      </a:prstGeom>
                      <a:solidFill>
                        <a:srgbClr val="F3F3F3"/>
                      </a:solidFill>
                    </p:spPr>
                  </p:pic>
                </p:oleObj>
              </mc:Fallback>
            </mc:AlternateContent>
          </a:graphicData>
        </a:graphic>
      </p:graphicFrame>
      <p:pic>
        <p:nvPicPr>
          <p:cNvPr id="13" name="Picture 21" descr="figure265">
            <a:hlinkClick r:id="rId4"/>
          </p:cNvPr>
          <p:cNvPicPr>
            <a:picLocks noChangeAspect="1" noChangeArrowheads="1"/>
          </p:cNvPicPr>
          <p:nvPr/>
        </p:nvPicPr>
        <p:blipFill>
          <a:blip r:embed="rId5" cstate="print"/>
          <a:srcRect/>
          <a:stretch>
            <a:fillRect/>
          </a:stretch>
        </p:blipFill>
        <p:spPr bwMode="auto">
          <a:xfrm>
            <a:off x="2401604" y="3657600"/>
            <a:ext cx="4075396" cy="2895600"/>
          </a:xfrm>
          <a:prstGeom prst="rect">
            <a:avLst/>
          </a:prstGeom>
          <a:noFill/>
          <a:ln>
            <a:solidFill>
              <a:schemeClr val="tx1"/>
            </a:solidFill>
          </a:ln>
        </p:spPr>
      </p:pic>
      <p:sp>
        <p:nvSpPr>
          <p:cNvPr id="14" name="TextBox 13"/>
          <p:cNvSpPr txBox="1"/>
          <p:nvPr/>
        </p:nvSpPr>
        <p:spPr>
          <a:xfrm>
            <a:off x="2743200" y="152400"/>
            <a:ext cx="3356688" cy="646331"/>
          </a:xfrm>
          <a:prstGeom prst="rect">
            <a:avLst/>
          </a:prstGeom>
          <a:noFill/>
        </p:spPr>
        <p:txBody>
          <a:bodyPr wrap="none" rtlCol="0">
            <a:spAutoFit/>
          </a:bodyPr>
          <a:lstStyle/>
          <a:p>
            <a:r>
              <a:rPr lang="en-US" sz="3600" b="0" u="sng" dirty="0">
                <a:solidFill>
                  <a:schemeClr val="bg1"/>
                </a:solidFill>
              </a:rPr>
              <a:t>Shear Viscosity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2</a:t>
            </a:fld>
            <a:endParaRPr lang="en-US"/>
          </a:p>
        </p:txBody>
      </p:sp>
      <p:pic>
        <p:nvPicPr>
          <p:cNvPr id="889860" name="Picture 4" descr="http://stream1.gifsoup.com/view7/20140505/5030844/starlings-murmuration-flock-of-birds-ytgifs-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898"/>
            <a:ext cx="9141858" cy="5142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6198" y="5244405"/>
            <a:ext cx="7884402" cy="1538883"/>
          </a:xfrm>
          <a:prstGeom prst="rect">
            <a:avLst/>
          </a:prstGeom>
          <a:noFill/>
        </p:spPr>
        <p:txBody>
          <a:bodyPr wrap="none" rtlCol="0">
            <a:spAutoFit/>
          </a:bodyPr>
          <a:lstStyle/>
          <a:p>
            <a:pPr algn="ctr"/>
            <a:r>
              <a:rPr lang="en-US" sz="2800" b="0" dirty="0">
                <a:solidFill>
                  <a:schemeClr val="bg1"/>
                </a:solidFill>
              </a:rPr>
              <a:t>Emergent Phenomena…   Collectivity…</a:t>
            </a:r>
          </a:p>
          <a:p>
            <a:pPr algn="ctr"/>
            <a:r>
              <a:rPr lang="en-US" sz="2800" b="0" dirty="0">
                <a:solidFill>
                  <a:schemeClr val="bg1"/>
                </a:solidFill>
              </a:rPr>
              <a:t>What is the underlying origin?</a:t>
            </a:r>
          </a:p>
          <a:p>
            <a:pPr algn="ctr"/>
            <a:r>
              <a:rPr lang="en-US" sz="1000" dirty="0">
                <a:solidFill>
                  <a:schemeClr val="bg1"/>
                </a:solidFill>
              </a:rPr>
              <a:t> </a:t>
            </a:r>
            <a:endParaRPr lang="en-US" sz="1000" b="0" dirty="0">
              <a:solidFill>
                <a:schemeClr val="bg1"/>
              </a:solidFill>
            </a:endParaRPr>
          </a:p>
          <a:p>
            <a:pPr algn="ctr"/>
            <a:r>
              <a:rPr lang="en-US" sz="2800" b="0" dirty="0">
                <a:solidFill>
                  <a:srgbClr val="FFFF00"/>
                </a:solidFill>
              </a:rPr>
              <a:t>For this flock of birds, it is all short-range interactions</a:t>
            </a:r>
          </a:p>
        </p:txBody>
      </p:sp>
      <p:sp>
        <p:nvSpPr>
          <p:cNvPr id="2" name="TextBox 1"/>
          <p:cNvSpPr txBox="1"/>
          <p:nvPr/>
        </p:nvSpPr>
        <p:spPr>
          <a:xfrm>
            <a:off x="152400" y="76200"/>
            <a:ext cx="4522072" cy="707886"/>
          </a:xfrm>
          <a:prstGeom prst="rect">
            <a:avLst/>
          </a:prstGeom>
          <a:noFill/>
        </p:spPr>
        <p:txBody>
          <a:bodyPr wrap="none" rtlCol="0">
            <a:spAutoFit/>
          </a:bodyPr>
          <a:lstStyle/>
          <a:p>
            <a:r>
              <a:rPr lang="en-US" sz="4000" u="sng" dirty="0"/>
              <a:t>How does this work?</a:t>
            </a:r>
            <a:endParaRPr lang="en-US" sz="4000" b="0" u="sng" dirty="0"/>
          </a:p>
        </p:txBody>
      </p:sp>
    </p:spTree>
    <p:extLst>
      <p:ext uri="{BB962C8B-B14F-4D97-AF65-F5344CB8AC3E}">
        <p14:creationId xmlns:p14="http://schemas.microsoft.com/office/powerpoint/2010/main" val="17485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DD00891-7AFC-5B3A-DD83-1CEAA012927C}"/>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en-US" sz="6600" b="0" dirty="0">
              <a:solidFill>
                <a:schemeClr val="bg1"/>
              </a:solidFill>
            </a:endParaRPr>
          </a:p>
        </p:txBody>
      </p:sp>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20</a:t>
            </a:fld>
            <a:endParaRPr lang="en-US"/>
          </a:p>
        </p:txBody>
      </p:sp>
      <p:sp>
        <p:nvSpPr>
          <p:cNvPr id="3" name="Text Box 6"/>
          <p:cNvSpPr txBox="1">
            <a:spLocks noChangeArrowheads="1"/>
          </p:cNvSpPr>
          <p:nvPr/>
        </p:nvSpPr>
        <p:spPr bwMode="auto">
          <a:xfrm>
            <a:off x="1219200" y="1686580"/>
            <a:ext cx="3504421" cy="523220"/>
          </a:xfrm>
          <a:prstGeom prst="rect">
            <a:avLst/>
          </a:prstGeom>
          <a:noFill/>
          <a:ln w="9525" algn="ctr">
            <a:noFill/>
            <a:miter lim="800000"/>
            <a:headEnd/>
            <a:tailEnd/>
          </a:ln>
          <a:effectLst/>
        </p:spPr>
        <p:txBody>
          <a:bodyPr wrap="none">
            <a:spAutoFit/>
          </a:bodyPr>
          <a:lstStyle/>
          <a:p>
            <a:r>
              <a:rPr lang="en-US" sz="2800" b="0" dirty="0">
                <a:solidFill>
                  <a:schemeClr val="bg1"/>
                </a:solidFill>
              </a:rPr>
              <a:t>Weak coupling (</a:t>
            </a:r>
            <a:r>
              <a:rPr lang="en-US" sz="2800" b="0" dirty="0">
                <a:solidFill>
                  <a:schemeClr val="bg1"/>
                </a:solidFill>
                <a:latin typeface="Symbol" pitchFamily="18" charset="2"/>
              </a:rPr>
              <a:t>s</a:t>
            </a:r>
            <a:r>
              <a:rPr lang="en-US" sz="2800" b="0" dirty="0">
                <a:solidFill>
                  <a:schemeClr val="bg1"/>
                </a:solidFill>
              </a:rPr>
              <a:t>=0)</a:t>
            </a:r>
          </a:p>
        </p:txBody>
      </p:sp>
      <p:sp>
        <p:nvSpPr>
          <p:cNvPr id="4" name="Text Box 7"/>
          <p:cNvSpPr txBox="1">
            <a:spLocks noChangeArrowheads="1"/>
          </p:cNvSpPr>
          <p:nvPr/>
        </p:nvSpPr>
        <p:spPr bwMode="auto">
          <a:xfrm>
            <a:off x="1066800" y="4267200"/>
            <a:ext cx="3520516" cy="523220"/>
          </a:xfrm>
          <a:prstGeom prst="rect">
            <a:avLst/>
          </a:prstGeom>
          <a:noFill/>
          <a:ln w="9525" algn="ctr">
            <a:noFill/>
            <a:miter lim="800000"/>
            <a:headEnd/>
            <a:tailEnd/>
          </a:ln>
          <a:effectLst/>
        </p:spPr>
        <p:txBody>
          <a:bodyPr wrap="none">
            <a:spAutoFit/>
          </a:bodyPr>
          <a:lstStyle/>
          <a:p>
            <a:r>
              <a:rPr lang="en-US" sz="2800" b="0" dirty="0">
                <a:solidFill>
                  <a:schemeClr val="bg1"/>
                </a:solidFill>
              </a:rPr>
              <a:t>Strong coupling (</a:t>
            </a:r>
            <a:r>
              <a:rPr lang="en-US" sz="2800" b="0" dirty="0">
                <a:solidFill>
                  <a:schemeClr val="bg1"/>
                </a:solidFill>
                <a:latin typeface="Symbol" pitchFamily="18" charset="2"/>
              </a:rPr>
              <a:t>s</a:t>
            </a:r>
            <a:r>
              <a:rPr lang="en-US" sz="2800" b="0" dirty="0">
                <a:solidFill>
                  <a:schemeClr val="bg1"/>
                </a:solidFill>
              </a:rPr>
              <a:t> </a:t>
            </a:r>
            <a:r>
              <a:rPr lang="en-US" sz="2800" b="0" dirty="0">
                <a:solidFill>
                  <a:schemeClr val="bg1"/>
                </a:solidFill>
                <a:cs typeface="Arial" pitchFamily="34" charset="0"/>
              </a:rPr>
              <a:t>↑</a:t>
            </a:r>
            <a:r>
              <a:rPr lang="en-US" sz="2800" b="0" dirty="0">
                <a:solidFill>
                  <a:schemeClr val="bg1"/>
                </a:solidFill>
              </a:rPr>
              <a:t>)</a:t>
            </a:r>
          </a:p>
        </p:txBody>
      </p:sp>
      <p:sp>
        <p:nvSpPr>
          <p:cNvPr id="5" name="Text Box 8"/>
          <p:cNvSpPr txBox="1">
            <a:spLocks noChangeArrowheads="1"/>
          </p:cNvSpPr>
          <p:nvPr/>
        </p:nvSpPr>
        <p:spPr bwMode="auto">
          <a:xfrm>
            <a:off x="5943600" y="3048000"/>
            <a:ext cx="2603500" cy="519113"/>
          </a:xfrm>
          <a:prstGeom prst="rect">
            <a:avLst/>
          </a:prstGeom>
          <a:noFill/>
          <a:ln w="9525" algn="ctr">
            <a:noFill/>
            <a:miter lim="800000"/>
            <a:headEnd/>
            <a:tailEnd/>
          </a:ln>
          <a:effectLst/>
        </p:spPr>
        <p:txBody>
          <a:bodyPr wrap="none">
            <a:spAutoFit/>
          </a:bodyPr>
          <a:lstStyle/>
          <a:p>
            <a:r>
              <a:rPr lang="en-US">
                <a:solidFill>
                  <a:srgbClr val="FFFF00"/>
                </a:solidFill>
              </a:rPr>
              <a:t>&lt;p</a:t>
            </a:r>
            <a:r>
              <a:rPr lang="en-US" baseline="-25000">
                <a:solidFill>
                  <a:srgbClr val="FFFF00"/>
                </a:solidFill>
              </a:rPr>
              <a:t>x</a:t>
            </a:r>
            <a:r>
              <a:rPr lang="en-US">
                <a:solidFill>
                  <a:srgbClr val="FFFF00"/>
                </a:solidFill>
              </a:rPr>
              <a:t>&gt; top region</a:t>
            </a:r>
          </a:p>
        </p:txBody>
      </p:sp>
      <p:sp>
        <p:nvSpPr>
          <p:cNvPr id="6" name="Text Box 9"/>
          <p:cNvSpPr txBox="1">
            <a:spLocks noChangeArrowheads="1"/>
          </p:cNvSpPr>
          <p:nvPr/>
        </p:nvSpPr>
        <p:spPr bwMode="auto">
          <a:xfrm>
            <a:off x="5943600" y="3519488"/>
            <a:ext cx="3197225" cy="519112"/>
          </a:xfrm>
          <a:prstGeom prst="rect">
            <a:avLst/>
          </a:prstGeom>
          <a:noFill/>
          <a:ln w="9525" algn="ctr">
            <a:noFill/>
            <a:miter lim="800000"/>
            <a:headEnd/>
            <a:tailEnd/>
          </a:ln>
          <a:effectLst/>
        </p:spPr>
        <p:txBody>
          <a:bodyPr wrap="none">
            <a:spAutoFit/>
          </a:bodyPr>
          <a:lstStyle/>
          <a:p>
            <a:r>
              <a:rPr lang="en-US" dirty="0">
                <a:solidFill>
                  <a:srgbClr val="66FF33"/>
                </a:solidFill>
              </a:rPr>
              <a:t>&lt;</a:t>
            </a:r>
            <a:r>
              <a:rPr lang="en-US" dirty="0" err="1">
                <a:solidFill>
                  <a:srgbClr val="66FF33"/>
                </a:solidFill>
              </a:rPr>
              <a:t>p</a:t>
            </a:r>
            <a:r>
              <a:rPr lang="en-US" baseline="-25000" dirty="0" err="1">
                <a:solidFill>
                  <a:srgbClr val="66FF33"/>
                </a:solidFill>
              </a:rPr>
              <a:t>x</a:t>
            </a:r>
            <a:r>
              <a:rPr lang="en-US" dirty="0">
                <a:solidFill>
                  <a:srgbClr val="66FF33"/>
                </a:solidFill>
              </a:rPr>
              <a:t>&gt; bottom region</a:t>
            </a:r>
          </a:p>
        </p:txBody>
      </p:sp>
      <p:sp>
        <p:nvSpPr>
          <p:cNvPr id="8"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b="0" dirty="0">
                <a:solidFill>
                  <a:schemeClr val="bg1"/>
                </a:solidFill>
              </a:rPr>
              <a:t>Honey – viscosity decreases at higher temperatures</a:t>
            </a:r>
          </a:p>
          <a:p>
            <a:r>
              <a:rPr lang="en-US" sz="2400" b="0" dirty="0">
                <a:solidFill>
                  <a:schemeClr val="bg1"/>
                </a:solidFill>
              </a:rPr>
              <a:t>                viscosity increases with stronger coupling</a:t>
            </a:r>
          </a:p>
        </p:txBody>
      </p:sp>
      <p:sp>
        <p:nvSpPr>
          <p:cNvPr id="9"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b="0"/>
          </a:p>
        </p:txBody>
      </p:sp>
      <p:sp>
        <p:nvSpPr>
          <p:cNvPr id="10" name="Text Box 19"/>
          <p:cNvSpPr txBox="1">
            <a:spLocks noChangeArrowheads="1"/>
          </p:cNvSpPr>
          <p:nvPr/>
        </p:nvSpPr>
        <p:spPr bwMode="auto">
          <a:xfrm>
            <a:off x="2819400" y="136525"/>
            <a:ext cx="3638817" cy="646331"/>
          </a:xfrm>
          <a:prstGeom prst="rect">
            <a:avLst/>
          </a:prstGeom>
          <a:noFill/>
          <a:ln w="9525" algn="ctr">
            <a:noFill/>
            <a:miter lim="800000"/>
            <a:headEnd/>
            <a:tailEnd/>
          </a:ln>
          <a:effectLst/>
        </p:spPr>
        <p:txBody>
          <a:bodyPr wrap="none">
            <a:spAutoFit/>
          </a:bodyPr>
          <a:lstStyle/>
          <a:p>
            <a:r>
              <a:rPr lang="en-US" sz="3600" b="0" u="sng" dirty="0">
                <a:solidFill>
                  <a:schemeClr val="bg1"/>
                </a:solidFill>
              </a:rPr>
              <a:t>Viscosity Review</a:t>
            </a:r>
          </a:p>
        </p:txBody>
      </p:sp>
      <p:sp>
        <p:nvSpPr>
          <p:cNvPr id="12" name="Text Box 20"/>
          <p:cNvSpPr txBox="1">
            <a:spLocks noChangeArrowheads="1"/>
          </p:cNvSpPr>
          <p:nvPr/>
        </p:nvSpPr>
        <p:spPr bwMode="auto">
          <a:xfrm>
            <a:off x="5791200" y="1676400"/>
            <a:ext cx="3311525" cy="4370427"/>
          </a:xfrm>
          <a:prstGeom prst="rect">
            <a:avLst/>
          </a:prstGeom>
          <a:solidFill>
            <a:schemeClr val="bg1"/>
          </a:solidFill>
          <a:ln w="28575" algn="ctr">
            <a:solidFill>
              <a:srgbClr val="FF0000"/>
            </a:solidFill>
            <a:miter lim="800000"/>
            <a:headEnd/>
            <a:tailEnd/>
          </a:ln>
          <a:effectLst/>
        </p:spPr>
        <p:txBody>
          <a:bodyPr>
            <a:spAutoFit/>
          </a:bodyPr>
          <a:lstStyle/>
          <a:p>
            <a:pPr algn="ctr"/>
            <a:endParaRPr lang="en-US" sz="1400" b="0" dirty="0">
              <a:solidFill>
                <a:srgbClr val="FF0000"/>
              </a:solidFill>
            </a:endParaRPr>
          </a:p>
          <a:p>
            <a:pPr algn="ctr"/>
            <a:r>
              <a:rPr lang="en-US" sz="2800" b="0" dirty="0">
                <a:solidFill>
                  <a:srgbClr val="FF0000"/>
                </a:solidFill>
              </a:rPr>
              <a:t>Inhibited </a:t>
            </a:r>
          </a:p>
          <a:p>
            <a:pPr algn="ctr"/>
            <a:r>
              <a:rPr lang="en-US" sz="2800" b="0" dirty="0">
                <a:solidFill>
                  <a:srgbClr val="FF0000"/>
                </a:solidFill>
              </a:rPr>
              <a:t>diffusion</a:t>
            </a:r>
          </a:p>
          <a:p>
            <a:pPr algn="ctr"/>
            <a:r>
              <a:rPr lang="en-US" sz="2800" b="0" dirty="0">
                <a:solidFill>
                  <a:srgbClr val="FF0000"/>
                </a:solidFill>
                <a:cs typeface="Arial" pitchFamily="34" charset="0"/>
              </a:rPr>
              <a:t>↓</a:t>
            </a:r>
          </a:p>
          <a:p>
            <a:pPr algn="ctr"/>
            <a:r>
              <a:rPr lang="en-US" sz="2800" b="0" dirty="0">
                <a:solidFill>
                  <a:srgbClr val="FF0000"/>
                </a:solidFill>
              </a:rPr>
              <a:t>Small</a:t>
            </a:r>
          </a:p>
          <a:p>
            <a:pPr algn="ctr"/>
            <a:r>
              <a:rPr lang="en-US" sz="2800" b="0" dirty="0">
                <a:solidFill>
                  <a:srgbClr val="FF0000"/>
                </a:solidFill>
              </a:rPr>
              <a:t> viscosity</a:t>
            </a:r>
          </a:p>
          <a:p>
            <a:pPr algn="ctr"/>
            <a:r>
              <a:rPr lang="en-US" sz="2800" b="0" dirty="0">
                <a:solidFill>
                  <a:srgbClr val="FF0000"/>
                </a:solidFill>
              </a:rPr>
              <a:t>↓</a:t>
            </a:r>
          </a:p>
          <a:p>
            <a:pPr algn="ctr"/>
            <a:r>
              <a:rPr lang="en-US" sz="2800" dirty="0">
                <a:solidFill>
                  <a:srgbClr val="FF0000"/>
                </a:solidFill>
              </a:rPr>
              <a:t>Almost p</a:t>
            </a:r>
            <a:r>
              <a:rPr lang="en-US" sz="2800" b="0" dirty="0">
                <a:solidFill>
                  <a:srgbClr val="FF0000"/>
                </a:solidFill>
              </a:rPr>
              <a:t>erfect fluid</a:t>
            </a:r>
          </a:p>
          <a:p>
            <a:pPr algn="ctr"/>
            <a:r>
              <a:rPr lang="en-US" sz="2800" b="0" dirty="0">
                <a:solidFill>
                  <a:srgbClr val="FF0000"/>
                </a:solidFill>
              </a:rPr>
              <a:t>↓</a:t>
            </a:r>
            <a:endParaRPr lang="en-US" sz="2000" b="0" dirty="0">
              <a:solidFill>
                <a:srgbClr val="FF0000"/>
              </a:solidFill>
            </a:endParaRPr>
          </a:p>
          <a:p>
            <a:pPr algn="ctr"/>
            <a:r>
              <a:rPr lang="en-US" sz="2800" b="0" dirty="0">
                <a:solidFill>
                  <a:srgbClr val="FF0000"/>
                </a:solidFill>
              </a:rPr>
              <a:t>Strong Coupled QGP</a:t>
            </a:r>
          </a:p>
          <a:p>
            <a:pPr algn="ctr"/>
            <a:r>
              <a:rPr lang="en-US" sz="1200" b="0" dirty="0">
                <a:solidFill>
                  <a:srgbClr val="FF0000"/>
                </a:solidFill>
              </a:rPr>
              <a:t> </a:t>
            </a:r>
            <a:endParaRPr lang="en-US" sz="2400" b="0" dirty="0">
              <a:solidFill>
                <a:srgbClr val="FF0000"/>
              </a:solidFill>
            </a:endParaRPr>
          </a:p>
        </p:txBody>
      </p:sp>
      <p:pic>
        <p:nvPicPr>
          <p:cNvPr id="13" name="Picture 2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pic>
        <p:nvPicPr>
          <p:cNvPr id="14" name="Picture 4" descr="http://up.colorado.edu/~nagle/temp/foo2.gif"/>
          <p:cNvPicPr>
            <a:picLocks noChangeAspect="1" noChangeArrowheads="1" noCrop="1"/>
          </p:cNvPicPr>
          <p:nvPr/>
        </p:nvPicPr>
        <p:blipFill>
          <a:blip r:embed="rId3" cstate="print"/>
          <a:srcRect/>
          <a:stretch>
            <a:fillRect/>
          </a:stretch>
        </p:blipFill>
        <p:spPr bwMode="auto">
          <a:xfrm>
            <a:off x="0" y="4743450"/>
            <a:ext cx="5676900" cy="2114550"/>
          </a:xfrm>
          <a:prstGeom prst="rect">
            <a:avLst/>
          </a:prstGeom>
          <a:noFill/>
        </p:spPr>
      </p:pic>
      <p:pic>
        <p:nvPicPr>
          <p:cNvPr id="15" name="Picture 6" descr="http://up.colorado.edu/~nagle/temp/foo.gif"/>
          <p:cNvPicPr>
            <a:picLocks noChangeAspect="1" noChangeArrowheads="1" noCrop="1"/>
          </p:cNvPicPr>
          <p:nvPr/>
        </p:nvPicPr>
        <p:blipFill>
          <a:blip r:embed="rId4" cstate="print"/>
          <a:srcRect/>
          <a:stretch>
            <a:fillRect/>
          </a:stretch>
        </p:blipFill>
        <p:spPr bwMode="auto">
          <a:xfrm>
            <a:off x="0" y="2209800"/>
            <a:ext cx="5676900" cy="2114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a:extLst>
              <a:ext uri="{FF2B5EF4-FFF2-40B4-BE49-F238E27FC236}">
                <a16:creationId xmlns:a16="http://schemas.microsoft.com/office/drawing/2014/main" id="{F725A17F-CE95-A32F-5C3B-95CCD785232E}"/>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en-US" sz="6600" b="0" dirty="0">
              <a:solidFill>
                <a:schemeClr val="bg1"/>
              </a:solidFill>
            </a:endParaRPr>
          </a:p>
        </p:txBody>
      </p:sp>
      <p:sp>
        <p:nvSpPr>
          <p:cNvPr id="2" name="Slide Number Placeholder 1">
            <a:extLst>
              <a:ext uri="{FF2B5EF4-FFF2-40B4-BE49-F238E27FC236}">
                <a16:creationId xmlns:a16="http://schemas.microsoft.com/office/drawing/2014/main" id="{B33A6038-F57A-EA33-420B-7D2EE7801F04}"/>
              </a:ext>
            </a:extLst>
          </p:cNvPr>
          <p:cNvSpPr>
            <a:spLocks noGrp="1"/>
          </p:cNvSpPr>
          <p:nvPr>
            <p:ph type="sldNum" sz="quarter" idx="12"/>
          </p:nvPr>
        </p:nvSpPr>
        <p:spPr/>
        <p:txBody>
          <a:bodyPr/>
          <a:lstStyle/>
          <a:p>
            <a:fld id="{BCBBD605-86EE-4DE6-BDAF-1DB5AA1DB5E8}" type="slidenum">
              <a:rPr lang="en-US" smtClean="0"/>
              <a:pPr/>
              <a:t>21</a:t>
            </a:fld>
            <a:endParaRPr lang="en-US"/>
          </a:p>
        </p:txBody>
      </p:sp>
      <p:sp>
        <p:nvSpPr>
          <p:cNvPr id="3" name="TextBox 2">
            <a:extLst>
              <a:ext uri="{FF2B5EF4-FFF2-40B4-BE49-F238E27FC236}">
                <a16:creationId xmlns:a16="http://schemas.microsoft.com/office/drawing/2014/main" id="{9E7D8C98-6F4C-5EE7-BCA5-4776C71A267A}"/>
              </a:ext>
            </a:extLst>
          </p:cNvPr>
          <p:cNvSpPr txBox="1"/>
          <p:nvPr/>
        </p:nvSpPr>
        <p:spPr>
          <a:xfrm>
            <a:off x="524730" y="5906040"/>
            <a:ext cx="8565356" cy="646331"/>
          </a:xfrm>
          <a:prstGeom prst="rect">
            <a:avLst/>
          </a:prstGeom>
          <a:noFill/>
        </p:spPr>
        <p:txBody>
          <a:bodyPr wrap="square" rtlCol="0">
            <a:spAutoFit/>
          </a:bodyPr>
          <a:lstStyle/>
          <a:p>
            <a:pPr algn="ctr"/>
            <a:r>
              <a:rPr lang="en-US" dirty="0"/>
              <a:t>Hydrodynamic simulation (SONIC from Paul </a:t>
            </a:r>
            <a:r>
              <a:rPr lang="en-US" dirty="0" err="1"/>
              <a:t>Romatschke</a:t>
            </a:r>
            <a:r>
              <a:rPr lang="en-US" dirty="0"/>
              <a:t>) run with </a:t>
            </a:r>
          </a:p>
          <a:p>
            <a:pPr algn="ctr"/>
            <a:r>
              <a:rPr lang="en-US" dirty="0">
                <a:latin typeface="Symbol" pitchFamily="2" charset="2"/>
              </a:rPr>
              <a:t>h</a:t>
            </a:r>
            <a:r>
              <a:rPr lang="en-US" dirty="0"/>
              <a:t>/s = 0.08 ~ 1/4</a:t>
            </a:r>
            <a:r>
              <a:rPr lang="en-US" dirty="0">
                <a:latin typeface="Symbol" pitchFamily="2" charset="2"/>
              </a:rPr>
              <a:t>p</a:t>
            </a:r>
            <a:r>
              <a:rPr lang="en-US" dirty="0"/>
              <a:t> and </a:t>
            </a:r>
            <a:r>
              <a:rPr lang="en-US" dirty="0">
                <a:latin typeface="Symbol" pitchFamily="2" charset="2"/>
              </a:rPr>
              <a:t>z</a:t>
            </a:r>
            <a:r>
              <a:rPr lang="en-US" dirty="0"/>
              <a:t>/s = 0.01</a:t>
            </a:r>
          </a:p>
        </p:txBody>
      </p:sp>
      <p:pic>
        <p:nvPicPr>
          <p:cNvPr id="4" name="Picture 3">
            <a:extLst>
              <a:ext uri="{FF2B5EF4-FFF2-40B4-BE49-F238E27FC236}">
                <a16:creationId xmlns:a16="http://schemas.microsoft.com/office/drawing/2014/main" id="{DA0D878C-1F59-E9BB-B3CF-8E41A2DB3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84553"/>
            <a:ext cx="6313170" cy="4990943"/>
          </a:xfrm>
          <a:prstGeom prst="rect">
            <a:avLst/>
          </a:prstGeom>
        </p:spPr>
      </p:pic>
      <p:grpSp>
        <p:nvGrpSpPr>
          <p:cNvPr id="5" name="Group 4">
            <a:extLst>
              <a:ext uri="{FF2B5EF4-FFF2-40B4-BE49-F238E27FC236}">
                <a16:creationId xmlns:a16="http://schemas.microsoft.com/office/drawing/2014/main" id="{47FECB4F-97C7-0481-6E04-2750E00F3E37}"/>
              </a:ext>
            </a:extLst>
          </p:cNvPr>
          <p:cNvGrpSpPr/>
          <p:nvPr/>
        </p:nvGrpSpPr>
        <p:grpSpPr>
          <a:xfrm>
            <a:off x="0" y="4648200"/>
            <a:ext cx="9144000" cy="1668047"/>
            <a:chOff x="0" y="4808953"/>
            <a:chExt cx="9144000" cy="1668047"/>
          </a:xfrm>
          <a:solidFill>
            <a:schemeClr val="tx1"/>
          </a:solidFill>
        </p:grpSpPr>
        <p:sp>
          <p:nvSpPr>
            <p:cNvPr id="6" name="Rectangle 5">
              <a:extLst>
                <a:ext uri="{FF2B5EF4-FFF2-40B4-BE49-F238E27FC236}">
                  <a16:creationId xmlns:a16="http://schemas.microsoft.com/office/drawing/2014/main" id="{ED733449-D921-CC30-6B25-FBC26E690155}"/>
                </a:ext>
              </a:extLst>
            </p:cNvPr>
            <p:cNvSpPr/>
            <p:nvPr/>
          </p:nvSpPr>
          <p:spPr>
            <a:xfrm>
              <a:off x="0" y="5105400"/>
              <a:ext cx="9144000" cy="13716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7" name="Object 6">
              <a:extLst>
                <a:ext uri="{FF2B5EF4-FFF2-40B4-BE49-F238E27FC236}">
                  <a16:creationId xmlns:a16="http://schemas.microsoft.com/office/drawing/2014/main" id="{2134A6BA-9A1D-89FB-3B51-7EBE6AB81C43}"/>
                </a:ext>
              </a:extLst>
            </p:cNvPr>
            <p:cNvGraphicFramePr>
              <a:graphicFrameLocks noChangeAspect="1"/>
            </p:cNvGraphicFramePr>
            <p:nvPr/>
          </p:nvGraphicFramePr>
          <p:xfrm>
            <a:off x="152400" y="4808953"/>
            <a:ext cx="8915400" cy="685800"/>
          </p:xfrm>
          <a:graphic>
            <a:graphicData uri="http://schemas.openxmlformats.org/presentationml/2006/ole">
              <mc:AlternateContent xmlns:mc="http://schemas.openxmlformats.org/markup-compatibility/2006">
                <mc:Choice xmlns:v="urn:schemas-microsoft-com:vml" Requires="v">
                  <p:oleObj name="Equation" r:id="rId3" imgW="4787640" imgH="368280" progId="Equation.3">
                    <p:embed/>
                  </p:oleObj>
                </mc:Choice>
                <mc:Fallback>
                  <p:oleObj name="Equation" r:id="rId3" imgW="4787640" imgH="368280" progId="Equation.3">
                    <p:embed/>
                    <p:pic>
                      <p:nvPicPr>
                        <p:cNvPr id="7" name="Object 6">
                          <a:extLst>
                            <a:ext uri="{FF2B5EF4-FFF2-40B4-BE49-F238E27FC236}">
                              <a16:creationId xmlns:a16="http://schemas.microsoft.com/office/drawing/2014/main" id="{2134A6BA-9A1D-89FB-3B51-7EBE6AB81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808953"/>
                          <a:ext cx="8915400" cy="685800"/>
                        </a:xfrm>
                        <a:prstGeom prst="rect">
                          <a:avLst/>
                        </a:prstGeom>
                        <a:solidFill>
                          <a:schemeClr val="bg1"/>
                        </a:solidFill>
                      </p:spPr>
                    </p:pic>
                  </p:oleObj>
                </mc:Fallback>
              </mc:AlternateContent>
            </a:graphicData>
          </a:graphic>
        </p:graphicFrame>
        <p:pic>
          <p:nvPicPr>
            <p:cNvPr id="8" name="Picture 1">
              <a:extLst>
                <a:ext uri="{FF2B5EF4-FFF2-40B4-BE49-F238E27FC236}">
                  <a16:creationId xmlns:a16="http://schemas.microsoft.com/office/drawing/2014/main" id="{713A4D21-D1A7-197F-2E27-DA92ABF9A72B}"/>
                </a:ext>
              </a:extLst>
            </p:cNvPr>
            <p:cNvPicPr>
              <a:picLocks noChangeAspect="1" noChangeArrowheads="1"/>
            </p:cNvPicPr>
            <p:nvPr/>
          </p:nvPicPr>
          <p:blipFill>
            <a:blip r:embed="rId5" cstate="print">
              <a:clrChange>
                <a:clrFrom>
                  <a:srgbClr val="FFFFFF"/>
                </a:clrFrom>
                <a:clrTo>
                  <a:srgbClr val="FFFFFF">
                    <a:alpha val="0"/>
                  </a:srgbClr>
                </a:clrTo>
              </a:clrChange>
            </a:blip>
            <a:srcRect l="8785" t="28125" r="63104" b="26042"/>
            <a:stretch>
              <a:fillRect/>
            </a:stretch>
          </p:blipFill>
          <p:spPr bwMode="auto">
            <a:xfrm>
              <a:off x="1364673" y="5562600"/>
              <a:ext cx="997527" cy="914400"/>
            </a:xfrm>
            <a:prstGeom prst="rect">
              <a:avLst/>
            </a:prstGeom>
            <a:grpFill/>
            <a:ln w="9525">
              <a:noFill/>
              <a:miter lim="800000"/>
              <a:headEnd/>
              <a:tailEnd/>
            </a:ln>
          </p:spPr>
        </p:pic>
        <p:pic>
          <p:nvPicPr>
            <p:cNvPr id="9" name="Picture 2">
              <a:extLst>
                <a:ext uri="{FF2B5EF4-FFF2-40B4-BE49-F238E27FC236}">
                  <a16:creationId xmlns:a16="http://schemas.microsoft.com/office/drawing/2014/main" id="{A94BC8D5-607E-2D6F-5C18-7B3AD4F32B7C}"/>
                </a:ext>
              </a:extLst>
            </p:cNvPr>
            <p:cNvPicPr>
              <a:picLocks noChangeAspect="1" noChangeArrowheads="1"/>
            </p:cNvPicPr>
            <p:nvPr/>
          </p:nvPicPr>
          <p:blipFill>
            <a:blip r:embed="rId6" cstate="print">
              <a:clrChange>
                <a:clrFrom>
                  <a:srgbClr val="FFFFFF"/>
                </a:clrFrom>
                <a:clrTo>
                  <a:srgbClr val="FFFFFF">
                    <a:alpha val="0"/>
                  </a:srgbClr>
                </a:clrTo>
              </a:clrChange>
            </a:blip>
            <a:srcRect l="9370" t="29167" r="61933" b="25000"/>
            <a:stretch>
              <a:fillRect/>
            </a:stretch>
          </p:blipFill>
          <p:spPr bwMode="auto">
            <a:xfrm>
              <a:off x="3422073" y="5562600"/>
              <a:ext cx="997527" cy="914400"/>
            </a:xfrm>
            <a:prstGeom prst="rect">
              <a:avLst/>
            </a:prstGeom>
            <a:grpFill/>
            <a:ln w="9525">
              <a:noFill/>
              <a:miter lim="800000"/>
              <a:headEnd/>
              <a:tailEnd/>
            </a:ln>
          </p:spPr>
        </p:pic>
        <p:pic>
          <p:nvPicPr>
            <p:cNvPr id="10" name="Picture 3">
              <a:extLst>
                <a:ext uri="{FF2B5EF4-FFF2-40B4-BE49-F238E27FC236}">
                  <a16:creationId xmlns:a16="http://schemas.microsoft.com/office/drawing/2014/main" id="{46CB1CA3-8527-0588-ED1F-68CDE501B203}"/>
                </a:ext>
              </a:extLst>
            </p:cNvPr>
            <p:cNvPicPr>
              <a:picLocks noChangeAspect="1" noChangeArrowheads="1"/>
            </p:cNvPicPr>
            <p:nvPr/>
          </p:nvPicPr>
          <p:blipFill>
            <a:blip r:embed="rId7" cstate="print">
              <a:clrChange>
                <a:clrFrom>
                  <a:srgbClr val="FFFFFF"/>
                </a:clrFrom>
                <a:clrTo>
                  <a:srgbClr val="FFFFFF">
                    <a:alpha val="0"/>
                  </a:srgbClr>
                </a:clrTo>
              </a:clrChange>
            </a:blip>
            <a:srcRect l="8785" t="30208" r="62518" b="23959"/>
            <a:stretch>
              <a:fillRect/>
            </a:stretch>
          </p:blipFill>
          <p:spPr bwMode="auto">
            <a:xfrm>
              <a:off x="5410200" y="5562600"/>
              <a:ext cx="997527" cy="914400"/>
            </a:xfrm>
            <a:prstGeom prst="rect">
              <a:avLst/>
            </a:prstGeom>
            <a:grpFill/>
            <a:ln w="9525">
              <a:noFill/>
              <a:miter lim="800000"/>
              <a:headEnd/>
              <a:tailEnd/>
            </a:ln>
          </p:spPr>
        </p:pic>
        <p:pic>
          <p:nvPicPr>
            <p:cNvPr id="11" name="Picture 4">
              <a:extLst>
                <a:ext uri="{FF2B5EF4-FFF2-40B4-BE49-F238E27FC236}">
                  <a16:creationId xmlns:a16="http://schemas.microsoft.com/office/drawing/2014/main" id="{46F71678-17DB-331B-B2ED-F183F8D3ABF2}"/>
                </a:ext>
              </a:extLst>
            </p:cNvPr>
            <p:cNvPicPr>
              <a:picLocks noChangeAspect="1" noChangeArrowheads="1"/>
            </p:cNvPicPr>
            <p:nvPr/>
          </p:nvPicPr>
          <p:blipFill>
            <a:blip r:embed="rId8" cstate="print">
              <a:clrChange>
                <a:clrFrom>
                  <a:srgbClr val="FFFFFF"/>
                </a:clrFrom>
                <a:clrTo>
                  <a:srgbClr val="FFFFFF">
                    <a:alpha val="0"/>
                  </a:srgbClr>
                </a:clrTo>
              </a:clrChange>
            </a:blip>
            <a:srcRect l="8200" t="28126" r="63104" b="26042"/>
            <a:stretch>
              <a:fillRect/>
            </a:stretch>
          </p:blipFill>
          <p:spPr bwMode="auto">
            <a:xfrm>
              <a:off x="7308273" y="5562600"/>
              <a:ext cx="997527" cy="914400"/>
            </a:xfrm>
            <a:prstGeom prst="rect">
              <a:avLst/>
            </a:prstGeom>
            <a:grpFill/>
            <a:ln w="9525">
              <a:noFill/>
              <a:miter lim="800000"/>
              <a:headEnd/>
              <a:tailEnd/>
            </a:ln>
          </p:spPr>
        </p:pic>
      </p:grpSp>
      <p:pic>
        <p:nvPicPr>
          <p:cNvPr id="12" name="Picture 1">
            <a:extLst>
              <a:ext uri="{FF2B5EF4-FFF2-40B4-BE49-F238E27FC236}">
                <a16:creationId xmlns:a16="http://schemas.microsoft.com/office/drawing/2014/main" id="{3F09A3AA-58A9-38CA-3457-3AE8644E0DF4}"/>
              </a:ext>
            </a:extLst>
          </p:cNvPr>
          <p:cNvPicPr>
            <a:picLocks noChangeAspect="1" noChangeArrowheads="1"/>
          </p:cNvPicPr>
          <p:nvPr/>
        </p:nvPicPr>
        <p:blipFill>
          <a:blip r:embed="rId9" cstate="print"/>
          <a:srcRect/>
          <a:stretch>
            <a:fillRect/>
          </a:stretch>
        </p:blipFill>
        <p:spPr bwMode="auto">
          <a:xfrm>
            <a:off x="1580026" y="1238250"/>
            <a:ext cx="6333344" cy="3467100"/>
          </a:xfrm>
          <a:prstGeom prst="rect">
            <a:avLst/>
          </a:prstGeom>
          <a:noFill/>
          <a:ln w="9525">
            <a:noFill/>
            <a:miter lim="800000"/>
            <a:headEnd/>
            <a:tailEnd/>
          </a:ln>
        </p:spPr>
      </p:pic>
      <p:sp>
        <p:nvSpPr>
          <p:cNvPr id="13" name="TextBox 12">
            <a:extLst>
              <a:ext uri="{FF2B5EF4-FFF2-40B4-BE49-F238E27FC236}">
                <a16:creationId xmlns:a16="http://schemas.microsoft.com/office/drawing/2014/main" id="{94F5C1AA-870D-523B-F105-B094237F7790}"/>
              </a:ext>
            </a:extLst>
          </p:cNvPr>
          <p:cNvSpPr txBox="1"/>
          <p:nvPr/>
        </p:nvSpPr>
        <p:spPr>
          <a:xfrm>
            <a:off x="6621019" y="1610898"/>
            <a:ext cx="1147943" cy="276999"/>
          </a:xfrm>
          <a:prstGeom prst="rect">
            <a:avLst/>
          </a:prstGeom>
          <a:noFill/>
        </p:spPr>
        <p:txBody>
          <a:bodyPr wrap="none" rtlCol="0">
            <a:spAutoFit/>
          </a:bodyPr>
          <a:lstStyle/>
          <a:p>
            <a:r>
              <a:rPr lang="en-US" sz="1200" dirty="0" err="1">
                <a:solidFill>
                  <a:schemeClr val="bg1"/>
                </a:solidFill>
              </a:rPr>
              <a:t>Bjoern</a:t>
            </a:r>
            <a:r>
              <a:rPr lang="en-US" sz="1200" dirty="0">
                <a:solidFill>
                  <a:schemeClr val="bg1"/>
                </a:solidFill>
              </a:rPr>
              <a:t> </a:t>
            </a:r>
            <a:r>
              <a:rPr lang="en-US" sz="1200" dirty="0" err="1">
                <a:solidFill>
                  <a:schemeClr val="bg1"/>
                </a:solidFill>
              </a:rPr>
              <a:t>Schenke</a:t>
            </a:r>
            <a:endParaRPr lang="en-US" sz="1200" dirty="0">
              <a:solidFill>
                <a:schemeClr val="bg1"/>
              </a:solidFill>
            </a:endParaRPr>
          </a:p>
        </p:txBody>
      </p:sp>
    </p:spTree>
    <p:extLst>
      <p:ext uri="{BB962C8B-B14F-4D97-AF65-F5344CB8AC3E}">
        <p14:creationId xmlns:p14="http://schemas.microsoft.com/office/powerpoint/2010/main" val="202997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078562A0-57E1-66B0-D096-DE8B46DA2EF3}"/>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en-US" sz="6600" b="0" dirty="0">
              <a:solidFill>
                <a:schemeClr val="bg1"/>
              </a:solidFill>
            </a:endParaRPr>
          </a:p>
        </p:txBody>
      </p:sp>
      <p:grpSp>
        <p:nvGrpSpPr>
          <p:cNvPr id="2" name="Group 13"/>
          <p:cNvGrpSpPr/>
          <p:nvPr/>
        </p:nvGrpSpPr>
        <p:grpSpPr>
          <a:xfrm>
            <a:off x="3048000" y="914400"/>
            <a:ext cx="5257800" cy="5410200"/>
            <a:chOff x="3733800" y="609600"/>
            <a:chExt cx="5410200" cy="5562600"/>
          </a:xfrm>
        </p:grpSpPr>
        <p:sp>
          <p:nvSpPr>
            <p:cNvPr id="15" name="Rectangle 14"/>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6"/>
            <p:cNvGrpSpPr>
              <a:grpSpLocks noChangeAspect="1"/>
            </p:cNvGrpSpPr>
            <p:nvPr/>
          </p:nvGrpSpPr>
          <p:grpSpPr bwMode="auto">
            <a:xfrm>
              <a:off x="3886200" y="762002"/>
              <a:ext cx="5105400" cy="5362473"/>
              <a:chOff x="5410200" y="1016000"/>
              <a:chExt cx="3374164" cy="3543300"/>
            </a:xfrm>
          </p:grpSpPr>
          <p:pic>
            <p:nvPicPr>
              <p:cNvPr id="17"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4" name="Group 23"/>
              <p:cNvGrpSpPr>
                <a:grpSpLocks noChangeAspect="1"/>
              </p:cNvGrpSpPr>
              <p:nvPr/>
            </p:nvGrpSpPr>
            <p:grpSpPr bwMode="auto">
              <a:xfrm>
                <a:off x="5421185" y="2628900"/>
                <a:ext cx="3363179" cy="1930400"/>
                <a:chOff x="228600" y="1203991"/>
                <a:chExt cx="3633398" cy="2085309"/>
              </a:xfrm>
            </p:grpSpPr>
            <p:pic>
              <p:nvPicPr>
                <p:cNvPr id="22"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23"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9"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20"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21"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grpSp>
        <p:nvGrpSpPr>
          <p:cNvPr id="5" name="Group 4"/>
          <p:cNvGrpSpPr/>
          <p:nvPr/>
        </p:nvGrpSpPr>
        <p:grpSpPr>
          <a:xfrm rot="5400000">
            <a:off x="-1222389" y="2464997"/>
            <a:ext cx="5340375" cy="2286000"/>
            <a:chOff x="152400" y="913544"/>
            <a:chExt cx="3352798" cy="1143859"/>
          </a:xfrm>
        </p:grpSpPr>
        <p:pic>
          <p:nvPicPr>
            <p:cNvPr id="94" name="Picture 2" descr="cmb_Edensities_horizontal_v1"/>
            <p:cNvPicPr>
              <a:picLocks noChangeAspect="1" noChangeArrowheads="1"/>
            </p:cNvPicPr>
            <p:nvPr/>
          </p:nvPicPr>
          <p:blipFill>
            <a:blip r:embed="rId4" cstate="print"/>
            <a:srcRect l="62584" b="47775"/>
            <a:stretch>
              <a:fillRect/>
            </a:stretch>
          </p:blipFill>
          <p:spPr bwMode="auto">
            <a:xfrm>
              <a:off x="152400" y="914403"/>
              <a:ext cx="2362200" cy="1143000"/>
            </a:xfrm>
            <a:prstGeom prst="rect">
              <a:avLst/>
            </a:prstGeom>
            <a:noFill/>
            <a:ln w="9525">
              <a:noFill/>
              <a:miter lim="800000"/>
              <a:headEnd/>
              <a:tailEnd/>
            </a:ln>
          </p:spPr>
        </p:pic>
        <p:pic>
          <p:nvPicPr>
            <p:cNvPr id="95" name="Picture 2" descr="cmb_Edensities_horizontal_v1"/>
            <p:cNvPicPr>
              <a:picLocks noChangeAspect="1" noChangeArrowheads="1"/>
            </p:cNvPicPr>
            <p:nvPr/>
          </p:nvPicPr>
          <p:blipFill>
            <a:blip r:embed="rId4" cstate="print"/>
            <a:srcRect l="80689" t="4081" r="1207" b="49736"/>
            <a:stretch>
              <a:fillRect/>
            </a:stretch>
          </p:blipFill>
          <p:spPr bwMode="auto">
            <a:xfrm rot="16200000">
              <a:off x="2438400" y="989744"/>
              <a:ext cx="1142998" cy="990598"/>
            </a:xfrm>
            <a:prstGeom prst="rect">
              <a:avLst/>
            </a:prstGeom>
            <a:noFill/>
            <a:ln w="9525">
              <a:noFill/>
              <a:miter lim="800000"/>
              <a:headEnd/>
              <a:tailEnd/>
            </a:ln>
          </p:spPr>
        </p:pic>
      </p:grpSp>
      <p:sp>
        <p:nvSpPr>
          <p:cNvPr id="97" name="TextBox 96"/>
          <p:cNvSpPr txBox="1"/>
          <p:nvPr/>
        </p:nvSpPr>
        <p:spPr>
          <a:xfrm>
            <a:off x="4038600" y="6390345"/>
            <a:ext cx="3169457" cy="338554"/>
          </a:xfrm>
          <a:prstGeom prst="rect">
            <a:avLst/>
          </a:prstGeom>
          <a:noFill/>
        </p:spPr>
        <p:txBody>
          <a:bodyPr wrap="none" rtlCol="0">
            <a:spAutoFit/>
          </a:bodyPr>
          <a:lstStyle/>
          <a:p>
            <a:r>
              <a:rPr lang="en-US" sz="1600" b="0" dirty="0">
                <a:solidFill>
                  <a:schemeClr val="bg1"/>
                </a:solidFill>
              </a:rPr>
              <a:t>Calculation from </a:t>
            </a:r>
            <a:r>
              <a:rPr lang="en-US" sz="1600" b="0" dirty="0" err="1">
                <a:solidFill>
                  <a:schemeClr val="bg1"/>
                </a:solidFill>
              </a:rPr>
              <a:t>Bjoern</a:t>
            </a:r>
            <a:r>
              <a:rPr lang="en-US" sz="1600" b="0" dirty="0">
                <a:solidFill>
                  <a:schemeClr val="bg1"/>
                </a:solidFill>
              </a:rPr>
              <a:t> </a:t>
            </a:r>
            <a:r>
              <a:rPr lang="en-US" sz="1600" b="0" dirty="0" err="1">
                <a:solidFill>
                  <a:schemeClr val="bg1"/>
                </a:solidFill>
              </a:rPr>
              <a:t>Schenke</a:t>
            </a:r>
            <a:endParaRPr lang="en-US" sz="1600" b="0" dirty="0">
              <a:solidFill>
                <a:schemeClr val="bg1"/>
              </a:solidFill>
            </a:endParaRPr>
          </a:p>
        </p:txBody>
      </p:sp>
      <p:sp>
        <p:nvSpPr>
          <p:cNvPr id="98" name="TextBox 97"/>
          <p:cNvSpPr txBox="1"/>
          <p:nvPr/>
        </p:nvSpPr>
        <p:spPr>
          <a:xfrm>
            <a:off x="990600" y="115669"/>
            <a:ext cx="7032887" cy="646331"/>
          </a:xfrm>
          <a:prstGeom prst="rect">
            <a:avLst/>
          </a:prstGeom>
          <a:noFill/>
        </p:spPr>
        <p:txBody>
          <a:bodyPr wrap="none" rtlCol="0">
            <a:spAutoFit/>
          </a:bodyPr>
          <a:lstStyle/>
          <a:p>
            <a:r>
              <a:rPr lang="en-US" sz="3600" b="0" u="sng" dirty="0">
                <a:solidFill>
                  <a:schemeClr val="bg1"/>
                </a:solidFill>
              </a:rPr>
              <a:t>Detailed Fingerprint of Early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76200"/>
            <a:ext cx="5670398" cy="646331"/>
          </a:xfrm>
          <a:prstGeom prst="rect">
            <a:avLst/>
          </a:prstGeom>
          <a:noFill/>
        </p:spPr>
        <p:txBody>
          <a:bodyPr wrap="none" rtlCol="0">
            <a:spAutoFit/>
          </a:bodyPr>
          <a:lstStyle/>
          <a:p>
            <a:r>
              <a:rPr lang="en-US" sz="3600" u="sng" dirty="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113589" y="4229839"/>
            <a:ext cx="9359678" cy="2246769"/>
          </a:xfrm>
          <a:prstGeom prst="rect">
            <a:avLst/>
          </a:prstGeom>
          <a:noFill/>
        </p:spPr>
        <p:txBody>
          <a:bodyPr wrap="none" rtlCol="0">
            <a:spAutoFit/>
          </a:bodyPr>
          <a:lstStyle/>
          <a:p>
            <a:pPr algn="ctr"/>
            <a:r>
              <a:rPr lang="en-US" sz="3200" i="1" u="sng" dirty="0">
                <a:solidFill>
                  <a:schemeClr val="bg1"/>
                </a:solidFill>
              </a:rPr>
              <a:t>Discovery</a:t>
            </a:r>
            <a:r>
              <a:rPr lang="en-US" sz="3200" i="1" dirty="0">
                <a:solidFill>
                  <a:schemeClr val="bg1"/>
                </a:solidFill>
              </a:rPr>
              <a:t>:   </a:t>
            </a:r>
            <a:r>
              <a:rPr lang="en-US" sz="3200" dirty="0">
                <a:solidFill>
                  <a:schemeClr val="bg1"/>
                </a:solidFill>
              </a:rPr>
              <a:t>Quark Gluon Plasma = Almost Perfect Fluid</a:t>
            </a:r>
            <a:br>
              <a:rPr lang="en-US" sz="3200" dirty="0">
                <a:solidFill>
                  <a:schemeClr val="bg1"/>
                </a:solidFill>
              </a:rPr>
            </a:br>
            <a:r>
              <a:rPr lang="en-US" sz="1600" dirty="0">
                <a:solidFill>
                  <a:schemeClr val="bg1"/>
                </a:solidFill>
              </a:rPr>
              <a:t> </a:t>
            </a:r>
          </a:p>
          <a:p>
            <a:pPr algn="ctr"/>
            <a:r>
              <a:rPr lang="en-US" sz="3200" dirty="0">
                <a:solidFill>
                  <a:schemeClr val="bg1"/>
                </a:solidFill>
              </a:rPr>
              <a:t>Standard Model with Hydrodynamic Evolution</a:t>
            </a:r>
          </a:p>
          <a:p>
            <a:pPr algn="ctr"/>
            <a:r>
              <a:rPr lang="en-US" sz="1600" dirty="0">
                <a:solidFill>
                  <a:schemeClr val="bg1"/>
                </a:solidFill>
              </a:rPr>
              <a:t> </a:t>
            </a:r>
          </a:p>
          <a:p>
            <a:pPr algn="ctr"/>
            <a:r>
              <a:rPr lang="en-US" sz="3200" i="1" u="sng" dirty="0">
                <a:solidFill>
                  <a:schemeClr val="bg1"/>
                </a:solidFill>
              </a:rPr>
              <a:t>Precision</a:t>
            </a:r>
            <a:r>
              <a:rPr lang="en-US" sz="3200" i="1" dirty="0">
                <a:solidFill>
                  <a:schemeClr val="bg1"/>
                </a:solidFill>
              </a:rPr>
              <a:t>:   </a:t>
            </a:r>
            <a:r>
              <a:rPr lang="en-US" sz="3200" dirty="0">
                <a:solidFill>
                  <a:schemeClr val="bg1"/>
                </a:solidFill>
              </a:rPr>
              <a:t>Predictions of Flow Patterns</a:t>
            </a:r>
          </a:p>
          <a:p>
            <a:pPr algn="ctr"/>
            <a:r>
              <a:rPr lang="en-US" sz="1200" dirty="0">
                <a:solidFill>
                  <a:schemeClr val="bg1"/>
                </a:solidFill>
              </a:rPr>
              <a:t> </a:t>
            </a:r>
          </a:p>
        </p:txBody>
      </p:sp>
      <p:sp>
        <p:nvSpPr>
          <p:cNvPr id="2" name="Slide Number Placeholder 1">
            <a:extLst>
              <a:ext uri="{FF2B5EF4-FFF2-40B4-BE49-F238E27FC236}">
                <a16:creationId xmlns:a16="http://schemas.microsoft.com/office/drawing/2014/main" id="{6852BC84-3746-0183-2A9B-FD41BDD7EE24}"/>
              </a:ext>
            </a:extLst>
          </p:cNvPr>
          <p:cNvSpPr>
            <a:spLocks noGrp="1"/>
          </p:cNvSpPr>
          <p:nvPr>
            <p:ph type="sldNum" sz="quarter" idx="12"/>
          </p:nvPr>
        </p:nvSpPr>
        <p:spPr/>
        <p:txBody>
          <a:bodyPr/>
          <a:lstStyle/>
          <a:p>
            <a:fld id="{7D2EE13E-175B-46ED-911B-514F7D1D6546}" type="slidenum">
              <a:rPr lang="en-US" smtClean="0"/>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7543800" cy="400110"/>
          </a:xfrm>
          <a:prstGeom prst="rect">
            <a:avLst/>
          </a:prstGeom>
        </p:spPr>
        <p:txBody>
          <a:bodyPr wrap="square">
            <a:spAutoFit/>
          </a:bodyPr>
          <a:lstStyle/>
          <a:p>
            <a:r>
              <a:rPr lang="en-US" sz="2000" dirty="0">
                <a:solidFill>
                  <a:schemeClr val="bg1"/>
                </a:solidFill>
              </a:rPr>
              <a:t>http://journals.aps.org/prl/abstract/10.1103/PhysRevLett.113.112301</a:t>
            </a:r>
          </a:p>
        </p:txBody>
      </p:sp>
      <p:pic>
        <p:nvPicPr>
          <p:cNvPr id="14339" name="Picture 3"/>
          <p:cNvPicPr>
            <a:picLocks noChangeAspect="1" noChangeArrowheads="1"/>
          </p:cNvPicPr>
          <p:nvPr/>
        </p:nvPicPr>
        <p:blipFill>
          <a:blip r:embed="rId2" cstate="print"/>
          <a:srcRect/>
          <a:stretch>
            <a:fillRect/>
          </a:stretch>
        </p:blipFill>
        <p:spPr bwMode="auto">
          <a:xfrm>
            <a:off x="0" y="1164396"/>
            <a:ext cx="9144000" cy="2036004"/>
          </a:xfrm>
          <a:prstGeom prst="rect">
            <a:avLst/>
          </a:prstGeom>
          <a:noFill/>
          <a:ln w="9525">
            <a:noFill/>
            <a:miter lim="800000"/>
            <a:headEnd/>
            <a:tailEnd/>
          </a:ln>
        </p:spPr>
      </p:pic>
      <p:sp>
        <p:nvSpPr>
          <p:cNvPr id="8" name="TextBox 7"/>
          <p:cNvSpPr txBox="1"/>
          <p:nvPr/>
        </p:nvSpPr>
        <p:spPr>
          <a:xfrm>
            <a:off x="1447800" y="191759"/>
            <a:ext cx="6498061" cy="646331"/>
          </a:xfrm>
          <a:prstGeom prst="rect">
            <a:avLst/>
          </a:prstGeom>
          <a:noFill/>
        </p:spPr>
        <p:txBody>
          <a:bodyPr wrap="none" rtlCol="0">
            <a:spAutoFit/>
          </a:bodyPr>
          <a:lstStyle/>
          <a:p>
            <a:r>
              <a:rPr lang="en-US" sz="3600" b="0" u="sng" dirty="0">
                <a:solidFill>
                  <a:schemeClr val="bg1"/>
                </a:solidFill>
              </a:rPr>
              <a:t>Small Collision System Hypothesis</a:t>
            </a:r>
          </a:p>
        </p:txBody>
      </p:sp>
      <p:pic>
        <p:nvPicPr>
          <p:cNvPr id="11" name="Picture 2" descr="http://up.colorado.edu/~nagle/HydroMovies/hydro_movie_156.gif"/>
          <p:cNvPicPr>
            <a:picLocks noChangeAspect="1" noChangeArrowheads="1" noCrop="1"/>
          </p:cNvPicPr>
          <p:nvPr/>
        </p:nvPicPr>
        <p:blipFill>
          <a:blip r:embed="rId3" cstate="print"/>
          <a:srcRect/>
          <a:stretch>
            <a:fillRect/>
          </a:stretch>
        </p:blipFill>
        <p:spPr bwMode="auto">
          <a:xfrm>
            <a:off x="3025721" y="3956118"/>
            <a:ext cx="3070279" cy="2597082"/>
          </a:xfrm>
          <a:prstGeom prst="rect">
            <a:avLst/>
          </a:prstGeom>
          <a:noFill/>
        </p:spPr>
      </p:pic>
      <p:pic>
        <p:nvPicPr>
          <p:cNvPr id="12" name="Picture 2" descr="http://up.colorado.edu/~nagle/HydroMovies/hydro_movie_261.gif"/>
          <p:cNvPicPr>
            <a:picLocks noChangeAspect="1" noChangeArrowheads="1" noCrop="1"/>
          </p:cNvPicPr>
          <p:nvPr/>
        </p:nvPicPr>
        <p:blipFill>
          <a:blip r:embed="rId4" cstate="print"/>
          <a:srcRect/>
          <a:stretch>
            <a:fillRect/>
          </a:stretch>
        </p:blipFill>
        <p:spPr bwMode="auto">
          <a:xfrm>
            <a:off x="0" y="3962400"/>
            <a:ext cx="3062853" cy="2590800"/>
          </a:xfrm>
          <a:prstGeom prst="rect">
            <a:avLst/>
          </a:prstGeom>
          <a:noFill/>
        </p:spPr>
      </p:pic>
      <p:pic>
        <p:nvPicPr>
          <p:cNvPr id="13" name="Picture 2" descr="http://up.colorado.edu/~nagle/HydroMovies/hydro_movie_064.gif"/>
          <p:cNvPicPr>
            <a:picLocks noChangeAspect="1" noChangeArrowheads="1" noCrop="1"/>
          </p:cNvPicPr>
          <p:nvPr/>
        </p:nvPicPr>
        <p:blipFill>
          <a:blip r:embed="rId5" cstate="print"/>
          <a:srcRect/>
          <a:stretch>
            <a:fillRect/>
          </a:stretch>
        </p:blipFill>
        <p:spPr bwMode="auto">
          <a:xfrm>
            <a:off x="6081148" y="3962400"/>
            <a:ext cx="3062851" cy="2590799"/>
          </a:xfrm>
          <a:prstGeom prst="rect">
            <a:avLst/>
          </a:prstGeom>
          <a:noFill/>
        </p:spPr>
      </p:pic>
      <p:sp>
        <p:nvSpPr>
          <p:cNvPr id="2" name="Slide Number Placeholder 1">
            <a:extLst>
              <a:ext uri="{FF2B5EF4-FFF2-40B4-BE49-F238E27FC236}">
                <a16:creationId xmlns:a16="http://schemas.microsoft.com/office/drawing/2014/main" id="{9AC3E677-7693-2F66-5A6B-7836DFA2D2BC}"/>
              </a:ext>
            </a:extLst>
          </p:cNvPr>
          <p:cNvSpPr>
            <a:spLocks noGrp="1"/>
          </p:cNvSpPr>
          <p:nvPr>
            <p:ph type="sldNum" sz="quarter" idx="12"/>
          </p:nvPr>
        </p:nvSpPr>
        <p:spPr/>
        <p:txBody>
          <a:bodyPr/>
          <a:lstStyle/>
          <a:p>
            <a:fld id="{7D2EE13E-175B-46ED-911B-514F7D1D6546}" type="slidenum">
              <a:rPr lang="en-US" smtClean="0"/>
              <a:pPr/>
              <a:t>24</a:t>
            </a:fld>
            <a:endParaRPr lang="en-US"/>
          </a:p>
        </p:txBody>
      </p:sp>
    </p:spTree>
    <p:extLst>
      <p:ext uri="{BB962C8B-B14F-4D97-AF65-F5344CB8AC3E}">
        <p14:creationId xmlns:p14="http://schemas.microsoft.com/office/powerpoint/2010/main" val="26908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76200"/>
            <a:ext cx="6905993" cy="830997"/>
          </a:xfrm>
          <a:prstGeom prst="rect">
            <a:avLst/>
          </a:prstGeom>
          <a:noFill/>
        </p:spPr>
        <p:txBody>
          <a:bodyPr wrap="none" rtlCol="0">
            <a:spAutoFit/>
          </a:bodyPr>
          <a:lstStyle/>
          <a:p>
            <a:r>
              <a:rPr lang="en-US" sz="4800" b="0" u="sng" dirty="0">
                <a:solidFill>
                  <a:schemeClr val="bg1"/>
                </a:solidFill>
              </a:rPr>
              <a:t>Even Smaller QGP Droplets</a:t>
            </a:r>
          </a:p>
        </p:txBody>
      </p:sp>
      <p:pic>
        <p:nvPicPr>
          <p:cNvPr id="4" name="Picture 3" descr="A graph of different phenotypes&#10;&#10;Description automatically generated">
            <a:extLst>
              <a:ext uri="{FF2B5EF4-FFF2-40B4-BE49-F238E27FC236}">
                <a16:creationId xmlns:a16="http://schemas.microsoft.com/office/drawing/2014/main" id="{4396BB25-6BAB-4A30-D0D0-E226A531C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7590"/>
            <a:ext cx="9145530" cy="4723610"/>
          </a:xfrm>
          <a:prstGeom prst="rect">
            <a:avLst/>
          </a:prstGeom>
        </p:spPr>
      </p:pic>
    </p:spTree>
    <p:extLst>
      <p:ext uri="{BB962C8B-B14F-4D97-AF65-F5344CB8AC3E}">
        <p14:creationId xmlns:p14="http://schemas.microsoft.com/office/powerpoint/2010/main" val="200937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l="14056" t="15625" r="15081" b="15625"/>
          <a:stretch>
            <a:fillRect/>
          </a:stretch>
        </p:blipFill>
        <p:spPr bwMode="auto">
          <a:xfrm>
            <a:off x="0" y="803564"/>
            <a:ext cx="9144000" cy="4987636"/>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F1479495-D003-AA94-4303-6D1AC15CAE6A}"/>
              </a:ext>
            </a:extLst>
          </p:cNvPr>
          <p:cNvSpPr>
            <a:spLocks noGrp="1"/>
          </p:cNvSpPr>
          <p:nvPr>
            <p:ph type="sldNum" sz="quarter" idx="12"/>
          </p:nvPr>
        </p:nvSpPr>
        <p:spPr/>
        <p:txBody>
          <a:bodyPr/>
          <a:lstStyle/>
          <a:p>
            <a:fld id="{7D2EE13E-175B-46ED-911B-514F7D1D6546}"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6230EB-AAB8-C9BC-EDA4-9DE7D5D21B23}"/>
              </a:ext>
            </a:extLst>
          </p:cNvPr>
          <p:cNvSpPr>
            <a:spLocks noGrp="1"/>
          </p:cNvSpPr>
          <p:nvPr>
            <p:ph type="sldNum" sz="quarter" idx="12"/>
          </p:nvPr>
        </p:nvSpPr>
        <p:spPr/>
        <p:txBody>
          <a:bodyPr/>
          <a:lstStyle/>
          <a:p>
            <a:fld id="{7D2EE13E-175B-46ED-911B-514F7D1D6546}" type="slidenum">
              <a:rPr lang="en-US" smtClean="0"/>
              <a:pPr/>
              <a:t>27</a:t>
            </a:fld>
            <a:endParaRPr lang="en-US"/>
          </a:p>
        </p:txBody>
      </p:sp>
      <p:pic>
        <p:nvPicPr>
          <p:cNvPr id="3" name="Picture 2">
            <a:extLst>
              <a:ext uri="{FF2B5EF4-FFF2-40B4-BE49-F238E27FC236}">
                <a16:creationId xmlns:a16="http://schemas.microsoft.com/office/drawing/2014/main" id="{3A2259F4-64AF-BD91-6573-427D18308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50" y="34980"/>
            <a:ext cx="8564499" cy="6770755"/>
          </a:xfrm>
          <a:prstGeom prst="rect">
            <a:avLst/>
          </a:prstGeom>
        </p:spPr>
      </p:pic>
      <p:pic>
        <p:nvPicPr>
          <p:cNvPr id="4" name="Picture 3" descr="super_anim3.gif">
            <a:extLst>
              <a:ext uri="{FF2B5EF4-FFF2-40B4-BE49-F238E27FC236}">
                <a16:creationId xmlns:a16="http://schemas.microsoft.com/office/drawing/2014/main" id="{12F16174-E436-F7EE-E2F8-0633503A7A60}"/>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2455142" y="1300891"/>
            <a:ext cx="3686472" cy="3508094"/>
          </a:xfrm>
          <a:prstGeom prst="rect">
            <a:avLst/>
          </a:prstGeom>
        </p:spPr>
      </p:pic>
      <p:pic>
        <p:nvPicPr>
          <p:cNvPr id="5" name="Picture 4" descr="super_anim3.gif">
            <a:extLst>
              <a:ext uri="{FF2B5EF4-FFF2-40B4-BE49-F238E27FC236}">
                <a16:creationId xmlns:a16="http://schemas.microsoft.com/office/drawing/2014/main" id="{FB5637BE-1E77-AF81-5610-F555E9F04E43}"/>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446306" y="1510331"/>
            <a:ext cx="3686472" cy="3508094"/>
          </a:xfrm>
          <a:prstGeom prst="rect">
            <a:avLst/>
          </a:prstGeom>
        </p:spPr>
      </p:pic>
      <p:sp>
        <p:nvSpPr>
          <p:cNvPr id="6" name="TextBox 5">
            <a:extLst>
              <a:ext uri="{FF2B5EF4-FFF2-40B4-BE49-F238E27FC236}">
                <a16:creationId xmlns:a16="http://schemas.microsoft.com/office/drawing/2014/main" id="{3B1E3ACD-0120-A7C7-874B-859F0BA158B2}"/>
              </a:ext>
            </a:extLst>
          </p:cNvPr>
          <p:cNvSpPr txBox="1"/>
          <p:nvPr/>
        </p:nvSpPr>
        <p:spPr>
          <a:xfrm>
            <a:off x="1447800" y="762000"/>
            <a:ext cx="5671424" cy="646331"/>
          </a:xfrm>
          <a:prstGeom prst="rect">
            <a:avLst/>
          </a:prstGeom>
          <a:solidFill>
            <a:srgbClr val="040065"/>
          </a:solidFill>
        </p:spPr>
        <p:txBody>
          <a:bodyPr wrap="none" rtlCol="0">
            <a:spAutoFit/>
          </a:bodyPr>
          <a:lstStyle/>
          <a:p>
            <a:r>
              <a:rPr lang="en-US" sz="3600" dirty="0">
                <a:solidFill>
                  <a:srgbClr val="F4F400"/>
                </a:solidFill>
              </a:rPr>
              <a:t>Jet Quenching Probes of QGP</a:t>
            </a:r>
          </a:p>
        </p:txBody>
      </p:sp>
      <p:sp>
        <p:nvSpPr>
          <p:cNvPr id="7" name="TextBox 6">
            <a:extLst>
              <a:ext uri="{FF2B5EF4-FFF2-40B4-BE49-F238E27FC236}">
                <a16:creationId xmlns:a16="http://schemas.microsoft.com/office/drawing/2014/main" id="{168DB5B1-7B6A-DA72-A59C-B4E1DAFD850B}"/>
              </a:ext>
            </a:extLst>
          </p:cNvPr>
          <p:cNvSpPr txBox="1"/>
          <p:nvPr/>
        </p:nvSpPr>
        <p:spPr>
          <a:xfrm>
            <a:off x="73119" y="27057"/>
            <a:ext cx="8792472" cy="707886"/>
          </a:xfrm>
          <a:prstGeom prst="rect">
            <a:avLst/>
          </a:prstGeom>
          <a:solidFill>
            <a:schemeClr val="tx1"/>
          </a:solidFill>
          <a:ln>
            <a:solidFill>
              <a:schemeClr val="tx1"/>
            </a:solidFill>
          </a:ln>
        </p:spPr>
        <p:txBody>
          <a:bodyPr wrap="none" rtlCol="0">
            <a:spAutoFit/>
          </a:bodyPr>
          <a:lstStyle/>
          <a:p>
            <a:r>
              <a:rPr lang="en-US" sz="4000" u="sng" dirty="0">
                <a:solidFill>
                  <a:schemeClr val="bg1"/>
                </a:solidFill>
              </a:rPr>
              <a:t>How does this work?</a:t>
            </a:r>
            <a:r>
              <a:rPr lang="en-US" sz="4000" dirty="0">
                <a:solidFill>
                  <a:schemeClr val="bg1"/>
                </a:solidFill>
              </a:rPr>
              <a:t>                                     </a:t>
            </a:r>
          </a:p>
        </p:txBody>
      </p:sp>
    </p:spTree>
    <p:extLst>
      <p:ext uri="{BB962C8B-B14F-4D97-AF65-F5344CB8AC3E}">
        <p14:creationId xmlns:p14="http://schemas.microsoft.com/office/powerpoint/2010/main" val="2515019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5C1144-DAE2-6CDF-580A-1B9FF99091B3}"/>
              </a:ext>
            </a:extLst>
          </p:cNvPr>
          <p:cNvSpPr>
            <a:spLocks noGrp="1"/>
          </p:cNvSpPr>
          <p:nvPr>
            <p:ph type="sldNum" sz="quarter" idx="12"/>
          </p:nvPr>
        </p:nvSpPr>
        <p:spPr/>
        <p:txBody>
          <a:bodyPr/>
          <a:lstStyle/>
          <a:p>
            <a:fld id="{7D2EE13E-175B-46ED-911B-514F7D1D6546}" type="slidenum">
              <a:rPr lang="en-US" smtClean="0"/>
              <a:pPr/>
              <a:t>28</a:t>
            </a:fld>
            <a:endParaRPr lang="en-US"/>
          </a:p>
        </p:txBody>
      </p:sp>
      <p:pic>
        <p:nvPicPr>
          <p:cNvPr id="3" name="Picture 1" descr="C:\Users\nagle\Desktop\OverAllPicture_coloredit.png">
            <a:extLst>
              <a:ext uri="{FF2B5EF4-FFF2-40B4-BE49-F238E27FC236}">
                <a16:creationId xmlns:a16="http://schemas.microsoft.com/office/drawing/2014/main" id="{E317F130-1773-E39D-2F95-7C3B4D42EB24}"/>
              </a:ext>
            </a:extLst>
          </p:cNvPr>
          <p:cNvPicPr>
            <a:picLocks noChangeAspect="1" noChangeArrowheads="1"/>
          </p:cNvPicPr>
          <p:nvPr/>
        </p:nvPicPr>
        <p:blipFill>
          <a:blip r:embed="rId2" cstate="print"/>
          <a:srcRect l="18333" t="22503" r="26667" b="12488"/>
          <a:stretch>
            <a:fillRect/>
          </a:stretch>
        </p:blipFill>
        <p:spPr bwMode="auto">
          <a:xfrm>
            <a:off x="381000" y="914400"/>
            <a:ext cx="8458200" cy="5943600"/>
          </a:xfrm>
          <a:prstGeom prst="rect">
            <a:avLst/>
          </a:prstGeom>
          <a:noFill/>
        </p:spPr>
      </p:pic>
      <p:pic>
        <p:nvPicPr>
          <p:cNvPr id="4" name="Picture 3" descr="sPHENIX_front.jpg">
            <a:extLst>
              <a:ext uri="{FF2B5EF4-FFF2-40B4-BE49-F238E27FC236}">
                <a16:creationId xmlns:a16="http://schemas.microsoft.com/office/drawing/2014/main" id="{A2E17672-FDBF-C352-E506-FE40AF8C2468}"/>
              </a:ext>
            </a:extLst>
          </p:cNvPr>
          <p:cNvPicPr>
            <a:picLocks noChangeAspect="1"/>
          </p:cNvPicPr>
          <p:nvPr/>
        </p:nvPicPr>
        <p:blipFill>
          <a:blip r:embed="rId3" cstate="print"/>
          <a:stretch>
            <a:fillRect/>
          </a:stretch>
        </p:blipFill>
        <p:spPr>
          <a:xfrm>
            <a:off x="457200" y="1008995"/>
            <a:ext cx="2518934" cy="765616"/>
          </a:xfrm>
          <a:prstGeom prst="rect">
            <a:avLst/>
          </a:prstGeom>
        </p:spPr>
      </p:pic>
      <p:sp>
        <p:nvSpPr>
          <p:cNvPr id="5" name="TextBox 4">
            <a:extLst>
              <a:ext uri="{FF2B5EF4-FFF2-40B4-BE49-F238E27FC236}">
                <a16:creationId xmlns:a16="http://schemas.microsoft.com/office/drawing/2014/main" id="{F4BB5870-39FA-A082-73B2-FA3240114DDF}"/>
              </a:ext>
            </a:extLst>
          </p:cNvPr>
          <p:cNvSpPr txBox="1"/>
          <p:nvPr/>
        </p:nvSpPr>
        <p:spPr>
          <a:xfrm>
            <a:off x="685800" y="131544"/>
            <a:ext cx="7974619" cy="646331"/>
          </a:xfrm>
          <a:prstGeom prst="rect">
            <a:avLst/>
          </a:prstGeom>
          <a:noFill/>
        </p:spPr>
        <p:txBody>
          <a:bodyPr wrap="none" rtlCol="0">
            <a:spAutoFit/>
          </a:bodyPr>
          <a:lstStyle/>
          <a:p>
            <a:r>
              <a:rPr lang="en-US" sz="3600" dirty="0">
                <a:solidFill>
                  <a:schemeClr val="bg1"/>
                </a:solidFill>
              </a:rPr>
              <a:t>Proposed New Experiment at RHIC (2010)</a:t>
            </a:r>
          </a:p>
        </p:txBody>
      </p:sp>
      <p:pic>
        <p:nvPicPr>
          <p:cNvPr id="6" name="Picture 5">
            <a:extLst>
              <a:ext uri="{FF2B5EF4-FFF2-40B4-BE49-F238E27FC236}">
                <a16:creationId xmlns:a16="http://schemas.microsoft.com/office/drawing/2014/main" id="{0697DE26-FFC6-70BE-CCB5-9D159925B09E}"/>
              </a:ext>
            </a:extLst>
          </p:cNvPr>
          <p:cNvPicPr>
            <a:picLocks noChangeAspect="1"/>
          </p:cNvPicPr>
          <p:nvPr/>
        </p:nvPicPr>
        <p:blipFill rotWithShape="1">
          <a:blip r:embed="rId4">
            <a:extLst>
              <a:ext uri="{28A0092B-C50C-407E-A947-70E740481C1C}">
                <a14:useLocalDpi xmlns:a14="http://schemas.microsoft.com/office/drawing/2010/main" val="0"/>
              </a:ext>
            </a:extLst>
          </a:blip>
          <a:srcRect l="11039" r="11039"/>
          <a:stretch/>
        </p:blipFill>
        <p:spPr>
          <a:xfrm>
            <a:off x="467139" y="4038600"/>
            <a:ext cx="615674" cy="1385266"/>
          </a:xfrm>
          <a:prstGeom prst="rect">
            <a:avLst/>
          </a:prstGeom>
        </p:spPr>
      </p:pic>
    </p:spTree>
    <p:extLst>
      <p:ext uri="{BB962C8B-B14F-4D97-AF65-F5344CB8AC3E}">
        <p14:creationId xmlns:p14="http://schemas.microsoft.com/office/powerpoint/2010/main" val="1751514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822100"/>
            <a:ext cx="4572000" cy="5731099"/>
          </a:xfrm>
          <a:prstGeom prst="rect">
            <a:avLst/>
          </a:prstGeom>
          <a:noFill/>
          <a:ln w="9525">
            <a:noFill/>
            <a:miter lim="800000"/>
            <a:headEnd/>
            <a:tailEnd/>
          </a:ln>
        </p:spPr>
      </p:pic>
      <p:pic>
        <p:nvPicPr>
          <p:cNvPr id="5" name="Picture 7" descr="C:\Users\nagle\AppData\Local\Temp\hcal_prototype_stacked.jpg"/>
          <p:cNvPicPr>
            <a:picLocks noChangeAspect="1" noChangeArrowheads="1"/>
          </p:cNvPicPr>
          <p:nvPr/>
        </p:nvPicPr>
        <p:blipFill>
          <a:blip r:embed="rId3" cstate="print"/>
          <a:srcRect/>
          <a:stretch>
            <a:fillRect/>
          </a:stretch>
        </p:blipFill>
        <p:spPr bwMode="auto">
          <a:xfrm rot="5400000">
            <a:off x="4085638" y="1494837"/>
            <a:ext cx="5791197" cy="4325524"/>
          </a:xfrm>
          <a:prstGeom prst="rect">
            <a:avLst/>
          </a:prstGeom>
          <a:noFill/>
        </p:spPr>
      </p:pic>
      <p:sp>
        <p:nvSpPr>
          <p:cNvPr id="6" name="TextBox 5"/>
          <p:cNvSpPr txBox="1"/>
          <p:nvPr/>
        </p:nvSpPr>
        <p:spPr>
          <a:xfrm>
            <a:off x="1371600" y="0"/>
            <a:ext cx="6598730" cy="646331"/>
          </a:xfrm>
          <a:prstGeom prst="rect">
            <a:avLst/>
          </a:prstGeom>
          <a:noFill/>
        </p:spPr>
        <p:txBody>
          <a:bodyPr wrap="none" rtlCol="0">
            <a:spAutoFit/>
          </a:bodyPr>
          <a:lstStyle/>
          <a:p>
            <a:r>
              <a:rPr lang="en-US" sz="3600" u="sng" dirty="0">
                <a:solidFill>
                  <a:schemeClr val="bg1"/>
                </a:solidFill>
              </a:rPr>
              <a:t>Very Fun to Build Something New!</a:t>
            </a:r>
          </a:p>
        </p:txBody>
      </p:sp>
      <p:sp>
        <p:nvSpPr>
          <p:cNvPr id="2" name="Slide Number Placeholder 1">
            <a:extLst>
              <a:ext uri="{FF2B5EF4-FFF2-40B4-BE49-F238E27FC236}">
                <a16:creationId xmlns:a16="http://schemas.microsoft.com/office/drawing/2014/main" id="{609926E3-4D81-62F8-D83C-FCDC9FE8AE10}"/>
              </a:ext>
            </a:extLst>
          </p:cNvPr>
          <p:cNvSpPr>
            <a:spLocks noGrp="1"/>
          </p:cNvSpPr>
          <p:nvPr>
            <p:ph type="sldNum" sz="quarter" idx="12"/>
          </p:nvPr>
        </p:nvSpPr>
        <p:spPr/>
        <p:txBody>
          <a:bodyPr/>
          <a:lstStyle/>
          <a:p>
            <a:fld id="{7D2EE13E-175B-46ED-911B-514F7D1D6546}"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19" y="27057"/>
            <a:ext cx="4522072" cy="707886"/>
          </a:xfrm>
          <a:prstGeom prst="rect">
            <a:avLst/>
          </a:prstGeom>
          <a:noFill/>
        </p:spPr>
        <p:txBody>
          <a:bodyPr wrap="none" rtlCol="0">
            <a:spAutoFit/>
          </a:bodyPr>
          <a:lstStyle/>
          <a:p>
            <a:r>
              <a:rPr lang="en-US" sz="4000" u="sng" dirty="0">
                <a:solidFill>
                  <a:schemeClr val="bg1"/>
                </a:solidFill>
              </a:rPr>
              <a:t>How does this work?</a:t>
            </a:r>
          </a:p>
        </p:txBody>
      </p:sp>
      <p:sp>
        <p:nvSpPr>
          <p:cNvPr id="2" name="TextBox 1"/>
          <p:cNvSpPr txBox="1"/>
          <p:nvPr/>
        </p:nvSpPr>
        <p:spPr>
          <a:xfrm>
            <a:off x="76200" y="1600200"/>
            <a:ext cx="3223591" cy="3970318"/>
          </a:xfrm>
          <a:prstGeom prst="rect">
            <a:avLst/>
          </a:prstGeom>
          <a:noFill/>
        </p:spPr>
        <p:txBody>
          <a:bodyPr wrap="square" rtlCol="0">
            <a:spAutoFit/>
          </a:bodyPr>
          <a:lstStyle/>
          <a:p>
            <a:pPr algn="ctr"/>
            <a:r>
              <a:rPr lang="en-US" sz="2800" dirty="0">
                <a:solidFill>
                  <a:srgbClr val="22FE22"/>
                </a:solidFill>
              </a:rPr>
              <a:t>Greenhouse gases.</a:t>
            </a:r>
          </a:p>
          <a:p>
            <a:pPr algn="ctr"/>
            <a:endParaRPr lang="en-US" sz="2800" dirty="0">
              <a:solidFill>
                <a:schemeClr val="bg1">
                  <a:lumMod val="95000"/>
                </a:schemeClr>
              </a:solidFill>
            </a:endParaRPr>
          </a:p>
          <a:p>
            <a:pPr algn="ctr"/>
            <a:r>
              <a:rPr lang="en-US" sz="2800" dirty="0">
                <a:solidFill>
                  <a:schemeClr val="bg1">
                    <a:lumMod val="95000"/>
                  </a:schemeClr>
                </a:solidFill>
              </a:rPr>
              <a:t>Positive feedback mechanisms.</a:t>
            </a:r>
          </a:p>
          <a:p>
            <a:pPr algn="ctr"/>
            <a:endParaRPr lang="en-US" sz="2800" dirty="0">
              <a:solidFill>
                <a:schemeClr val="bg1">
                  <a:lumMod val="95000"/>
                </a:schemeClr>
              </a:solidFill>
            </a:endParaRPr>
          </a:p>
          <a:p>
            <a:pPr algn="ctr"/>
            <a:r>
              <a:rPr lang="en-US" sz="2800" dirty="0">
                <a:solidFill>
                  <a:schemeClr val="bg1">
                    <a:lumMod val="95000"/>
                  </a:schemeClr>
                </a:solidFill>
              </a:rPr>
              <a:t>Scientific Method is something we need to respect and utilize as input to policy.</a:t>
            </a:r>
          </a:p>
        </p:txBody>
      </p:sp>
      <p:pic>
        <p:nvPicPr>
          <p:cNvPr id="1028" name="Picture 4" descr="Global Temperature Spiral">
            <a:extLst>
              <a:ext uri="{FF2B5EF4-FFF2-40B4-BE49-F238E27FC236}">
                <a16:creationId xmlns:a16="http://schemas.microsoft.com/office/drawing/2014/main" id="{C86D9486-A7EA-C538-21FB-E97769628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14400"/>
            <a:ext cx="55626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03CB633-CDF0-B051-A42E-D88D895590B0}"/>
              </a:ext>
            </a:extLst>
          </p:cNvPr>
          <p:cNvSpPr>
            <a:spLocks noGrp="1"/>
          </p:cNvSpPr>
          <p:nvPr>
            <p:ph type="sldNum" sz="quarter" idx="12"/>
          </p:nvPr>
        </p:nvSpPr>
        <p:spPr/>
        <p:txBody>
          <a:bodyPr/>
          <a:lstStyle/>
          <a:p>
            <a:fld id="{7D2EE13E-175B-46ED-911B-514F7D1D6546}" type="slidenum">
              <a:rPr lang="en-US" smtClean="0"/>
              <a:pPr/>
              <a:t>3</a:t>
            </a:fld>
            <a:endParaRPr lang="en-US"/>
          </a:p>
        </p:txBody>
      </p:sp>
    </p:spTree>
    <p:extLst>
      <p:ext uri="{BB962C8B-B14F-4D97-AF65-F5344CB8AC3E}">
        <p14:creationId xmlns:p14="http://schemas.microsoft.com/office/powerpoint/2010/main" val="138738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Untitl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9601"/>
            <a:ext cx="34290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220" y="8965"/>
            <a:ext cx="3251200" cy="2438400"/>
          </a:xfrm>
          <a:prstGeom prst="rect">
            <a:avLst/>
          </a:prstGeom>
        </p:spPr>
      </p:pic>
      <p:grpSp>
        <p:nvGrpSpPr>
          <p:cNvPr id="8"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038600"/>
              <a:ext cx="3657600" cy="17501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Top fiber </a:t>
              </a:r>
            </a:p>
          </p:txBody>
        </p:sp>
      </p:grpSp>
      <p:grpSp>
        <p:nvGrpSpPr>
          <p:cNvPr id="11"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2045" y="4038600"/>
              <a:ext cx="3657600" cy="17475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Bottom fiber </a:t>
              </a:r>
            </a:p>
          </p:txBody>
        </p:sp>
      </p:grpSp>
      <p:pic>
        <p:nvPicPr>
          <p:cNvPr id="14" name="Picture 13" descr="2013-10-09-13.59.0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4343400"/>
            <a:ext cx="3048000" cy="2514600"/>
          </a:xfrm>
          <a:prstGeom prst="rect">
            <a:avLst/>
          </a:prstGeom>
        </p:spPr>
      </p:pic>
      <p:sp>
        <p:nvSpPr>
          <p:cNvPr id="3" name="Slide Number Placeholder 2">
            <a:extLst>
              <a:ext uri="{FF2B5EF4-FFF2-40B4-BE49-F238E27FC236}">
                <a16:creationId xmlns:a16="http://schemas.microsoft.com/office/drawing/2014/main" id="{D6F6AED2-EE6D-DB72-5325-094D6593954E}"/>
              </a:ext>
            </a:extLst>
          </p:cNvPr>
          <p:cNvSpPr>
            <a:spLocks noGrp="1"/>
          </p:cNvSpPr>
          <p:nvPr>
            <p:ph type="sldNum" sz="quarter" idx="12"/>
          </p:nvPr>
        </p:nvSpPr>
        <p:spPr/>
        <p:txBody>
          <a:bodyPr/>
          <a:lstStyle/>
          <a:p>
            <a:fld id="{7D2EE13E-175B-46ED-911B-514F7D1D6546}"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42483F-71C3-D687-2656-154A61932D69}"/>
              </a:ext>
            </a:extLst>
          </p:cNvPr>
          <p:cNvSpPr>
            <a:spLocks noGrp="1"/>
          </p:cNvSpPr>
          <p:nvPr>
            <p:ph type="sldNum" sz="quarter" idx="12"/>
          </p:nvPr>
        </p:nvSpPr>
        <p:spPr/>
        <p:txBody>
          <a:bodyPr/>
          <a:lstStyle/>
          <a:p>
            <a:fld id="{7D2EE13E-175B-46ED-911B-514F7D1D6546}" type="slidenum">
              <a:rPr lang="en-US" smtClean="0"/>
              <a:pPr/>
              <a:t>31</a:t>
            </a:fld>
            <a:endParaRPr lang="en-US"/>
          </a:p>
        </p:txBody>
      </p:sp>
      <p:pic>
        <p:nvPicPr>
          <p:cNvPr id="1026" name="Picture 2" descr="No alternative text description for this image">
            <a:extLst>
              <a:ext uri="{FF2B5EF4-FFF2-40B4-BE49-F238E27FC236}">
                <a16:creationId xmlns:a16="http://schemas.microsoft.com/office/drawing/2014/main" id="{54F81D8B-A667-5587-3B3E-9996D6BD3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5DF3DC-19CE-8CB3-54CA-3AC9524FE728}"/>
              </a:ext>
            </a:extLst>
          </p:cNvPr>
          <p:cNvSpPr txBox="1"/>
          <p:nvPr/>
        </p:nvSpPr>
        <p:spPr>
          <a:xfrm>
            <a:off x="1402359" y="115669"/>
            <a:ext cx="6674841" cy="646331"/>
          </a:xfrm>
          <a:prstGeom prst="rect">
            <a:avLst/>
          </a:prstGeom>
          <a:noFill/>
        </p:spPr>
        <p:txBody>
          <a:bodyPr wrap="none" rtlCol="0">
            <a:spAutoFit/>
          </a:bodyPr>
          <a:lstStyle/>
          <a:p>
            <a:r>
              <a:rPr lang="en-US" sz="3600" dirty="0">
                <a:solidFill>
                  <a:schemeClr val="bg1"/>
                </a:solidFill>
              </a:rPr>
              <a:t>Putting everything together (2023)</a:t>
            </a:r>
          </a:p>
        </p:txBody>
      </p:sp>
    </p:spTree>
    <p:extLst>
      <p:ext uri="{BB962C8B-B14F-4D97-AF65-F5344CB8AC3E}">
        <p14:creationId xmlns:p14="http://schemas.microsoft.com/office/powerpoint/2010/main" val="124740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93BD51-86BC-6B7A-504D-54689684DEC9}"/>
              </a:ext>
            </a:extLst>
          </p:cNvPr>
          <p:cNvSpPr>
            <a:spLocks noGrp="1"/>
          </p:cNvSpPr>
          <p:nvPr>
            <p:ph type="sldNum" sz="quarter" idx="12"/>
          </p:nvPr>
        </p:nvSpPr>
        <p:spPr/>
        <p:txBody>
          <a:bodyPr/>
          <a:lstStyle/>
          <a:p>
            <a:fld id="{7D2EE13E-175B-46ED-911B-514F7D1D6546}" type="slidenum">
              <a:rPr lang="en-US" smtClean="0"/>
              <a:pPr/>
              <a:t>32</a:t>
            </a:fld>
            <a:endParaRPr lang="en-US"/>
          </a:p>
        </p:txBody>
      </p:sp>
      <p:pic>
        <p:nvPicPr>
          <p:cNvPr id="2" name="Picture 1" descr="A collage of images of a circle with blue and yellow dots&#10;&#10;Description automatically generated">
            <a:extLst>
              <a:ext uri="{FF2B5EF4-FFF2-40B4-BE49-F238E27FC236}">
                <a16:creationId xmlns:a16="http://schemas.microsoft.com/office/drawing/2014/main" id="{994E5DB9-8F10-F4BB-FC1D-AD4370B13300}"/>
              </a:ext>
            </a:extLst>
          </p:cNvPr>
          <p:cNvPicPr>
            <a:picLocks noChangeAspect="1"/>
          </p:cNvPicPr>
          <p:nvPr/>
        </p:nvPicPr>
        <p:blipFill>
          <a:blip r:embed="rId2"/>
          <a:stretch>
            <a:fillRect/>
          </a:stretch>
        </p:blipFill>
        <p:spPr>
          <a:xfrm>
            <a:off x="1292305" y="609600"/>
            <a:ext cx="6559390" cy="6219825"/>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0E74E7AA-367B-14A0-09C9-1D3D9DCC033D}"/>
              </a:ext>
            </a:extLst>
          </p:cNvPr>
          <p:cNvPicPr>
            <a:picLocks noChangeAspect="1"/>
          </p:cNvPicPr>
          <p:nvPr/>
        </p:nvPicPr>
        <p:blipFill>
          <a:blip r:embed="rId3"/>
          <a:stretch>
            <a:fillRect/>
          </a:stretch>
        </p:blipFill>
        <p:spPr>
          <a:xfrm>
            <a:off x="4634162" y="3620613"/>
            <a:ext cx="2882949" cy="3086718"/>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9506CA45-8230-0365-2C9E-03D21A941C65}"/>
              </a:ext>
            </a:extLst>
          </p:cNvPr>
          <p:cNvPicPr>
            <a:picLocks noChangeAspect="1"/>
          </p:cNvPicPr>
          <p:nvPr/>
        </p:nvPicPr>
        <p:blipFill>
          <a:blip r:embed="rId4"/>
          <a:stretch>
            <a:fillRect/>
          </a:stretch>
        </p:blipFill>
        <p:spPr>
          <a:xfrm>
            <a:off x="4674762" y="718609"/>
            <a:ext cx="2595170" cy="2778598"/>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0059BE27-FB52-7DF4-83B0-4F25A39562E1}"/>
              </a:ext>
            </a:extLst>
          </p:cNvPr>
          <p:cNvPicPr>
            <a:picLocks noChangeAspect="1"/>
          </p:cNvPicPr>
          <p:nvPr/>
        </p:nvPicPr>
        <p:blipFill>
          <a:blip r:embed="rId5"/>
          <a:stretch>
            <a:fillRect/>
          </a:stretch>
        </p:blipFill>
        <p:spPr>
          <a:xfrm>
            <a:off x="1449537" y="3620613"/>
            <a:ext cx="2882949" cy="308671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19D8B354-CFC1-0B3C-1A05-FA2173AC5613}"/>
              </a:ext>
            </a:extLst>
          </p:cNvPr>
          <p:cNvPicPr>
            <a:picLocks noChangeAspect="1"/>
          </p:cNvPicPr>
          <p:nvPr/>
        </p:nvPicPr>
        <p:blipFill rotWithShape="1">
          <a:blip r:embed="rId6"/>
          <a:srcRect l="8354" b="15145"/>
          <a:stretch/>
        </p:blipFill>
        <p:spPr>
          <a:xfrm>
            <a:off x="1449537" y="725417"/>
            <a:ext cx="3034862" cy="2813247"/>
          </a:xfrm>
          <a:prstGeom prst="rect">
            <a:avLst/>
          </a:prstGeom>
        </p:spPr>
      </p:pic>
      <p:sp>
        <p:nvSpPr>
          <p:cNvPr id="8" name="TextBox 7">
            <a:extLst>
              <a:ext uri="{FF2B5EF4-FFF2-40B4-BE49-F238E27FC236}">
                <a16:creationId xmlns:a16="http://schemas.microsoft.com/office/drawing/2014/main" id="{B6A730A3-2132-9816-EBC8-08FC93A5261A}"/>
              </a:ext>
            </a:extLst>
          </p:cNvPr>
          <p:cNvSpPr txBox="1"/>
          <p:nvPr/>
        </p:nvSpPr>
        <p:spPr>
          <a:xfrm>
            <a:off x="1981200" y="-76200"/>
            <a:ext cx="4975657" cy="646331"/>
          </a:xfrm>
          <a:prstGeom prst="rect">
            <a:avLst/>
          </a:prstGeom>
          <a:noFill/>
        </p:spPr>
        <p:txBody>
          <a:bodyPr wrap="none" rtlCol="0">
            <a:spAutoFit/>
          </a:bodyPr>
          <a:lstStyle/>
          <a:p>
            <a:r>
              <a:rPr lang="en-US" sz="3600" dirty="0">
                <a:solidFill>
                  <a:schemeClr val="bg1"/>
                </a:solidFill>
              </a:rPr>
              <a:t>Taking data as we speak…</a:t>
            </a:r>
          </a:p>
        </p:txBody>
      </p:sp>
    </p:spTree>
    <p:extLst>
      <p:ext uri="{BB962C8B-B14F-4D97-AF65-F5344CB8AC3E}">
        <p14:creationId xmlns:p14="http://schemas.microsoft.com/office/powerpoint/2010/main" val="275119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a:solidFill>
                  <a:schemeClr val="bg1"/>
                </a:solidFill>
              </a:rPr>
              <a:t>Discovery of Quark-Gluon Plasma as the Almost Perfect Fluid</a:t>
            </a:r>
          </a:p>
          <a:p>
            <a:pPr algn="ctr"/>
            <a:endParaRPr lang="en-US" sz="3200" dirty="0">
              <a:solidFill>
                <a:schemeClr val="bg1"/>
              </a:solidFill>
            </a:endParaRPr>
          </a:p>
          <a:p>
            <a:pPr algn="ctr"/>
            <a:r>
              <a:rPr lang="en-US" sz="3200" dirty="0">
                <a:solidFill>
                  <a:schemeClr val="bg1"/>
                </a:solidFill>
              </a:rPr>
              <a:t>Precision Description of Flow</a:t>
            </a:r>
          </a:p>
          <a:p>
            <a:pPr algn="ctr"/>
            <a:r>
              <a:rPr lang="en-US" sz="3200" dirty="0">
                <a:solidFill>
                  <a:schemeClr val="bg1"/>
                </a:solidFill>
              </a:rPr>
              <a:t>“Little Bang” Standard Model</a:t>
            </a:r>
          </a:p>
          <a:p>
            <a:pPr algn="ctr"/>
            <a:endParaRPr lang="en-US" sz="3200" dirty="0">
              <a:solidFill>
                <a:schemeClr val="bg1"/>
              </a:solidFill>
            </a:endParaRPr>
          </a:p>
          <a:p>
            <a:pPr algn="ctr"/>
            <a:r>
              <a:rPr lang="en-US" sz="3200" dirty="0">
                <a:solidFill>
                  <a:schemeClr val="bg1"/>
                </a:solidFill>
              </a:rPr>
              <a:t>Exciting data taking with sPHENIX!</a:t>
            </a:r>
          </a:p>
          <a:p>
            <a:pPr algn="ctr"/>
            <a:endParaRPr lang="en-US" sz="3200" dirty="0">
              <a:solidFill>
                <a:schemeClr val="bg1"/>
              </a:solidFill>
            </a:endParaRPr>
          </a:p>
          <a:p>
            <a:pPr algn="ctr"/>
            <a:r>
              <a:rPr lang="en-US" sz="3200" dirty="0">
                <a:solidFill>
                  <a:schemeClr val="bg1"/>
                </a:solidFill>
              </a:rPr>
              <a:t>New Opportunities to Discover the How the QGP Works!</a:t>
            </a:r>
          </a:p>
        </p:txBody>
      </p:sp>
      <p:sp>
        <p:nvSpPr>
          <p:cNvPr id="2" name="Slide Number Placeholder 1">
            <a:extLst>
              <a:ext uri="{FF2B5EF4-FFF2-40B4-BE49-F238E27FC236}">
                <a16:creationId xmlns:a16="http://schemas.microsoft.com/office/drawing/2014/main" id="{1711E201-1B18-7AE1-6433-CD9E6E9BB36E}"/>
              </a:ext>
            </a:extLst>
          </p:cNvPr>
          <p:cNvSpPr>
            <a:spLocks noGrp="1"/>
          </p:cNvSpPr>
          <p:nvPr>
            <p:ph type="sldNum" sz="quarter" idx="12"/>
          </p:nvPr>
        </p:nvSpPr>
        <p:spPr/>
        <p:txBody>
          <a:bodyPr/>
          <a:lstStyle/>
          <a:p>
            <a:fld id="{7D2EE13E-175B-46ED-911B-514F7D1D6546}"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15056-4E50-8DD1-D655-9AE6F45B6C00}"/>
              </a:ext>
            </a:extLst>
          </p:cNvPr>
          <p:cNvSpPr>
            <a:spLocks noGrp="1"/>
          </p:cNvSpPr>
          <p:nvPr>
            <p:ph type="sldNum" sz="quarter" idx="12"/>
          </p:nvPr>
        </p:nvSpPr>
        <p:spPr/>
        <p:txBody>
          <a:bodyPr/>
          <a:lstStyle/>
          <a:p>
            <a:fld id="{7D2EE13E-175B-46ED-911B-514F7D1D6546}" type="slidenum">
              <a:rPr lang="en-US" smtClean="0"/>
              <a:pPr/>
              <a:t>34</a:t>
            </a:fld>
            <a:endParaRPr lang="en-US"/>
          </a:p>
        </p:txBody>
      </p:sp>
      <p:pic>
        <p:nvPicPr>
          <p:cNvPr id="3" name="Picture 4">
            <a:extLst>
              <a:ext uri="{FF2B5EF4-FFF2-40B4-BE49-F238E27FC236}">
                <a16:creationId xmlns:a16="http://schemas.microsoft.com/office/drawing/2014/main" id="{DCE67710-60E7-D420-A296-D0FDEA59434B}"/>
              </a:ext>
            </a:extLst>
          </p:cNvPr>
          <p:cNvPicPr>
            <a:picLocks noChangeAspect="1" noChangeArrowheads="1"/>
          </p:cNvPicPr>
          <p:nvPr/>
        </p:nvPicPr>
        <p:blipFill>
          <a:blip r:embed="rId2" cstate="print"/>
          <a:srcRect/>
          <a:stretch>
            <a:fillRect/>
          </a:stretch>
        </p:blipFill>
        <p:spPr bwMode="auto">
          <a:xfrm>
            <a:off x="2057400" y="50800"/>
            <a:ext cx="5105400" cy="6807200"/>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669060DE-D184-A4C1-E0EF-22EED7DFF43C}"/>
              </a:ext>
            </a:extLst>
          </p:cNvPr>
          <p:cNvSpPr txBox="1"/>
          <p:nvPr/>
        </p:nvSpPr>
        <p:spPr>
          <a:xfrm>
            <a:off x="3352800" y="0"/>
            <a:ext cx="2749727" cy="707886"/>
          </a:xfrm>
          <a:prstGeom prst="rect">
            <a:avLst/>
          </a:prstGeom>
          <a:noFill/>
        </p:spPr>
        <p:txBody>
          <a:bodyPr wrap="none" rtlCol="0">
            <a:spAutoFit/>
          </a:bodyPr>
          <a:lstStyle/>
          <a:p>
            <a:r>
              <a:rPr lang="en-US" sz="4000" dirty="0">
                <a:solidFill>
                  <a:schemeClr val="bg1"/>
                </a:solidFill>
              </a:rPr>
              <a:t>Stay Curious</a:t>
            </a:r>
          </a:p>
        </p:txBody>
      </p:sp>
    </p:spTree>
    <p:extLst>
      <p:ext uri="{BB962C8B-B14F-4D97-AF65-F5344CB8AC3E}">
        <p14:creationId xmlns:p14="http://schemas.microsoft.com/office/powerpoint/2010/main" val="3621330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92200D-6AF6-FA60-AD9A-BD7683572285}"/>
              </a:ext>
            </a:extLst>
          </p:cNvPr>
          <p:cNvSpPr>
            <a:spLocks noGrp="1"/>
          </p:cNvSpPr>
          <p:nvPr>
            <p:ph type="sldNum" sz="quarter" idx="12"/>
          </p:nvPr>
        </p:nvSpPr>
        <p:spPr/>
        <p:txBody>
          <a:bodyPr/>
          <a:lstStyle/>
          <a:p>
            <a:fld id="{7D2EE13E-175B-46ED-911B-514F7D1D6546}" type="slidenum">
              <a:rPr lang="en-US" smtClean="0"/>
              <a:pPr/>
              <a:t>35</a:t>
            </a:fld>
            <a:endParaRPr lang="en-US"/>
          </a:p>
        </p:txBody>
      </p:sp>
    </p:spTree>
    <p:extLst>
      <p:ext uri="{BB962C8B-B14F-4D97-AF65-F5344CB8AC3E}">
        <p14:creationId xmlns:p14="http://schemas.microsoft.com/office/powerpoint/2010/main" val="2189412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D4FF5-873B-8846-8E1F-38BF304CC959}"/>
              </a:ext>
            </a:extLst>
          </p:cNvPr>
          <p:cNvSpPr/>
          <p:nvPr/>
        </p:nvSpPr>
        <p:spPr bwMode="auto">
          <a:xfrm>
            <a:off x="0" y="0"/>
            <a:ext cx="9144000" cy="68646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ndParaRPr>
          </a:p>
        </p:txBody>
      </p:sp>
      <p:sp>
        <p:nvSpPr>
          <p:cNvPr id="2" name="Slide Number Placeholder 1">
            <a:extLst>
              <a:ext uri="{FF2B5EF4-FFF2-40B4-BE49-F238E27FC236}">
                <a16:creationId xmlns:a16="http://schemas.microsoft.com/office/drawing/2014/main" id="{5AF2A611-DFEF-3AE6-5AEA-BA63BC583871}"/>
              </a:ext>
            </a:extLst>
          </p:cNvPr>
          <p:cNvSpPr>
            <a:spLocks noGrp="1"/>
          </p:cNvSpPr>
          <p:nvPr>
            <p:ph type="sldNum" sz="quarter" idx="12"/>
          </p:nvPr>
        </p:nvSpPr>
        <p:spPr/>
        <p:txBody>
          <a:bodyPr/>
          <a:lstStyle/>
          <a:p>
            <a:fld id="{BCBBD605-86EE-4DE6-BDAF-1DB5AA1DB5E8}" type="slidenum">
              <a:rPr lang="en-US" smtClean="0"/>
              <a:pPr/>
              <a:t>36</a:t>
            </a:fld>
            <a:endParaRPr lang="en-US"/>
          </a:p>
        </p:txBody>
      </p:sp>
      <p:pic>
        <p:nvPicPr>
          <p:cNvPr id="3" name="Picture 2">
            <a:extLst>
              <a:ext uri="{FF2B5EF4-FFF2-40B4-BE49-F238E27FC236}">
                <a16:creationId xmlns:a16="http://schemas.microsoft.com/office/drawing/2014/main" id="{9343776C-EE8F-393E-9A9C-A32EC931F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46"/>
          <a:stretch/>
        </p:blipFill>
        <p:spPr bwMode="auto">
          <a:xfrm>
            <a:off x="2209800" y="266700"/>
            <a:ext cx="4953000" cy="658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66238F41-0544-DFC1-BC3F-26E1A55491E9}"/>
              </a:ext>
            </a:extLst>
          </p:cNvPr>
          <p:cNvSpPr/>
          <p:nvPr/>
        </p:nvSpPr>
        <p:spPr bwMode="auto">
          <a:xfrm>
            <a:off x="2438400" y="0"/>
            <a:ext cx="1219200" cy="533400"/>
          </a:xfrm>
          <a:prstGeom prst="rect">
            <a:avLst/>
          </a:prstGeom>
          <a:solidFill>
            <a:srgbClr val="04060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DB7E7285-737D-AD38-21B1-7D77FD893B44}"/>
              </a:ext>
            </a:extLst>
          </p:cNvPr>
          <p:cNvSpPr/>
          <p:nvPr/>
        </p:nvSpPr>
        <p:spPr bwMode="auto">
          <a:xfrm>
            <a:off x="2362200" y="3352800"/>
            <a:ext cx="1219200" cy="533400"/>
          </a:xfrm>
          <a:prstGeom prst="rect">
            <a:avLst/>
          </a:prstGeom>
          <a:solidFill>
            <a:srgbClr val="04060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21731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72D6EE-3B28-B9DC-A33A-A55D217453D0}"/>
              </a:ext>
            </a:extLst>
          </p:cNvPr>
          <p:cNvSpPr txBox="1"/>
          <p:nvPr/>
        </p:nvSpPr>
        <p:spPr>
          <a:xfrm>
            <a:off x="73119" y="206514"/>
            <a:ext cx="4522072" cy="707886"/>
          </a:xfrm>
          <a:prstGeom prst="rect">
            <a:avLst/>
          </a:prstGeom>
          <a:noFill/>
        </p:spPr>
        <p:txBody>
          <a:bodyPr wrap="none" rtlCol="0">
            <a:spAutoFit/>
          </a:bodyPr>
          <a:lstStyle/>
          <a:p>
            <a:r>
              <a:rPr lang="en-US" sz="4000" u="sng" dirty="0">
                <a:solidFill>
                  <a:schemeClr val="bg1"/>
                </a:solidFill>
              </a:rPr>
              <a:t>How does this work?</a:t>
            </a:r>
          </a:p>
        </p:txBody>
      </p:sp>
      <p:pic>
        <p:nvPicPr>
          <p:cNvPr id="7" name="Picture 6" descr="anim.gif">
            <a:extLst>
              <a:ext uri="{FF2B5EF4-FFF2-40B4-BE49-F238E27FC236}">
                <a16:creationId xmlns:a16="http://schemas.microsoft.com/office/drawing/2014/main" id="{FEC06D83-325D-8BFB-DE21-5614E0D2C7E8}"/>
              </a:ext>
            </a:extLst>
          </p:cNvPr>
          <p:cNvPicPr>
            <a:picLocks noChangeAspect="1"/>
          </p:cNvPicPr>
          <p:nvPr/>
        </p:nvPicPr>
        <p:blipFill>
          <a:blip r:embed="rId2" cstate="print"/>
          <a:stretch>
            <a:fillRect/>
          </a:stretch>
        </p:blipFill>
        <p:spPr>
          <a:xfrm>
            <a:off x="3581400" y="1252385"/>
            <a:ext cx="5410200" cy="5148415"/>
          </a:xfrm>
          <a:prstGeom prst="rect">
            <a:avLst/>
          </a:prstGeom>
        </p:spPr>
      </p:pic>
      <p:sp>
        <p:nvSpPr>
          <p:cNvPr id="8" name="TextBox 7">
            <a:extLst>
              <a:ext uri="{FF2B5EF4-FFF2-40B4-BE49-F238E27FC236}">
                <a16:creationId xmlns:a16="http://schemas.microsoft.com/office/drawing/2014/main" id="{65F81872-802A-2E60-DE8F-96BA3803454B}"/>
              </a:ext>
            </a:extLst>
          </p:cNvPr>
          <p:cNvSpPr txBox="1"/>
          <p:nvPr/>
        </p:nvSpPr>
        <p:spPr>
          <a:xfrm>
            <a:off x="29817" y="1874728"/>
            <a:ext cx="3432081" cy="3108543"/>
          </a:xfrm>
          <a:prstGeom prst="rect">
            <a:avLst/>
          </a:prstGeom>
          <a:noFill/>
        </p:spPr>
        <p:txBody>
          <a:bodyPr wrap="square" rtlCol="0">
            <a:spAutoFit/>
          </a:bodyPr>
          <a:lstStyle/>
          <a:p>
            <a:pPr algn="ctr"/>
            <a:r>
              <a:rPr lang="en-US" sz="2800" dirty="0">
                <a:solidFill>
                  <a:schemeClr val="bg1"/>
                </a:solidFill>
              </a:rPr>
              <a:t>Charm and bottom quarks swimming around in the </a:t>
            </a:r>
          </a:p>
          <a:p>
            <a:pPr algn="ctr"/>
            <a:r>
              <a:rPr lang="en-US" sz="2800" dirty="0">
                <a:solidFill>
                  <a:srgbClr val="FFFF00"/>
                </a:solidFill>
              </a:rPr>
              <a:t>Quark  Gluon Plasma.</a:t>
            </a:r>
          </a:p>
          <a:p>
            <a:pPr algn="ctr"/>
            <a:endParaRPr lang="en-US" sz="2800" dirty="0">
              <a:solidFill>
                <a:schemeClr val="bg1"/>
              </a:solidFill>
            </a:endParaRPr>
          </a:p>
          <a:p>
            <a:pPr algn="ctr"/>
            <a:r>
              <a:rPr lang="en-US" sz="2800" dirty="0">
                <a:solidFill>
                  <a:schemeClr val="bg1"/>
                </a:solidFill>
              </a:rPr>
              <a:t>What is the</a:t>
            </a:r>
          </a:p>
          <a:p>
            <a:pPr algn="ctr"/>
            <a:r>
              <a:rPr lang="en-US" sz="2800" dirty="0">
                <a:solidFill>
                  <a:srgbClr val="FFFF00"/>
                </a:solidFill>
              </a:rPr>
              <a:t>Quark Gluon Plasma? </a:t>
            </a:r>
          </a:p>
        </p:txBody>
      </p:sp>
      <p:sp>
        <p:nvSpPr>
          <p:cNvPr id="2" name="Slide Number Placeholder 1">
            <a:extLst>
              <a:ext uri="{FF2B5EF4-FFF2-40B4-BE49-F238E27FC236}">
                <a16:creationId xmlns:a16="http://schemas.microsoft.com/office/drawing/2014/main" id="{B92AA878-8A57-DC82-11F1-7DD817E336B7}"/>
              </a:ext>
            </a:extLst>
          </p:cNvPr>
          <p:cNvSpPr>
            <a:spLocks noGrp="1"/>
          </p:cNvSpPr>
          <p:nvPr>
            <p:ph type="sldNum" sz="quarter" idx="12"/>
          </p:nvPr>
        </p:nvSpPr>
        <p:spPr/>
        <p:txBody>
          <a:bodyPr/>
          <a:lstStyle/>
          <a:p>
            <a:fld id="{7D2EE13E-175B-46ED-911B-514F7D1D6546}" type="slidenum">
              <a:rPr lang="en-US" smtClean="0"/>
              <a:pPr/>
              <a:t>37</a:t>
            </a:fld>
            <a:endParaRPr lang="en-US"/>
          </a:p>
        </p:txBody>
      </p:sp>
    </p:spTree>
    <p:extLst>
      <p:ext uri="{BB962C8B-B14F-4D97-AF65-F5344CB8AC3E}">
        <p14:creationId xmlns:p14="http://schemas.microsoft.com/office/powerpoint/2010/main" val="333804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19" y="27057"/>
            <a:ext cx="4522072" cy="707886"/>
          </a:xfrm>
          <a:prstGeom prst="rect">
            <a:avLst/>
          </a:prstGeom>
          <a:noFill/>
        </p:spPr>
        <p:txBody>
          <a:bodyPr wrap="none" rtlCol="0">
            <a:spAutoFit/>
          </a:bodyPr>
          <a:lstStyle/>
          <a:p>
            <a:r>
              <a:rPr lang="en-US" sz="4000" u="sng" dirty="0">
                <a:solidFill>
                  <a:schemeClr val="bg1"/>
                </a:solidFill>
              </a:rPr>
              <a:t>How does this work?</a:t>
            </a:r>
          </a:p>
        </p:txBody>
      </p:sp>
      <p:sp>
        <p:nvSpPr>
          <p:cNvPr id="2" name="TextBox 1"/>
          <p:cNvSpPr txBox="1"/>
          <p:nvPr/>
        </p:nvSpPr>
        <p:spPr>
          <a:xfrm>
            <a:off x="457200" y="914400"/>
            <a:ext cx="3810000" cy="4524315"/>
          </a:xfrm>
          <a:prstGeom prst="rect">
            <a:avLst/>
          </a:prstGeom>
          <a:noFill/>
        </p:spPr>
        <p:txBody>
          <a:bodyPr wrap="square" rtlCol="0">
            <a:spAutoFit/>
          </a:bodyPr>
          <a:lstStyle/>
          <a:p>
            <a:pPr algn="ctr"/>
            <a:r>
              <a:rPr lang="en-US" sz="3200" dirty="0">
                <a:solidFill>
                  <a:schemeClr val="bg1">
                    <a:lumMod val="95000"/>
                  </a:schemeClr>
                </a:solidFill>
              </a:rPr>
              <a:t>Cloning organism evolution</a:t>
            </a:r>
          </a:p>
          <a:p>
            <a:pPr algn="ctr"/>
            <a:endParaRPr lang="en-US" sz="3200" dirty="0">
              <a:solidFill>
                <a:schemeClr val="bg1">
                  <a:lumMod val="95000"/>
                </a:schemeClr>
              </a:solidFill>
            </a:endParaRPr>
          </a:p>
          <a:p>
            <a:pPr algn="ctr"/>
            <a:r>
              <a:rPr lang="en-US" sz="3200" dirty="0">
                <a:solidFill>
                  <a:schemeClr val="bg1">
                    <a:lumMod val="95000"/>
                  </a:schemeClr>
                </a:solidFill>
              </a:rPr>
              <a:t>Is it dominated by many small beneficial mutations </a:t>
            </a:r>
          </a:p>
          <a:p>
            <a:pPr algn="ctr"/>
            <a:r>
              <a:rPr lang="en-US" sz="3200" dirty="0">
                <a:solidFill>
                  <a:schemeClr val="bg1">
                    <a:lumMod val="95000"/>
                  </a:schemeClr>
                </a:solidFill>
              </a:rPr>
              <a:t>or </a:t>
            </a:r>
          </a:p>
          <a:p>
            <a:pPr algn="ctr"/>
            <a:r>
              <a:rPr lang="en-US" sz="3200" dirty="0">
                <a:solidFill>
                  <a:schemeClr val="bg1">
                    <a:lumMod val="95000"/>
                  </a:schemeClr>
                </a:solidFill>
              </a:rPr>
              <a:t>fewer large beneficial mutations?</a:t>
            </a:r>
          </a:p>
        </p:txBody>
      </p:sp>
      <p:pic>
        <p:nvPicPr>
          <p:cNvPr id="5" name="Picture 4" descr="A screenshot of a website&#10;&#10;Description automatically generated">
            <a:extLst>
              <a:ext uri="{FF2B5EF4-FFF2-40B4-BE49-F238E27FC236}">
                <a16:creationId xmlns:a16="http://schemas.microsoft.com/office/drawing/2014/main" id="{7197EC3A-111E-D77C-BAA6-C80453251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5181600"/>
            <a:ext cx="4114800" cy="1279999"/>
          </a:xfrm>
          <a:prstGeom prst="rect">
            <a:avLst/>
          </a:prstGeom>
        </p:spPr>
      </p:pic>
      <p:pic>
        <p:nvPicPr>
          <p:cNvPr id="7" name="Picture 6" descr="Blue dots in a petri dish&#10;&#10;Description automatically generated">
            <a:extLst>
              <a:ext uri="{FF2B5EF4-FFF2-40B4-BE49-F238E27FC236}">
                <a16:creationId xmlns:a16="http://schemas.microsoft.com/office/drawing/2014/main" id="{9319B825-88CE-3CC2-1E7C-6B3C62692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896304"/>
            <a:ext cx="4114800" cy="4153256"/>
          </a:xfrm>
          <a:prstGeom prst="rect">
            <a:avLst/>
          </a:prstGeom>
        </p:spPr>
      </p:pic>
      <p:sp>
        <p:nvSpPr>
          <p:cNvPr id="8" name="Slide Number Placeholder 7">
            <a:extLst>
              <a:ext uri="{FF2B5EF4-FFF2-40B4-BE49-F238E27FC236}">
                <a16:creationId xmlns:a16="http://schemas.microsoft.com/office/drawing/2014/main" id="{3EA43DE5-76A0-B15A-7E83-334A7ECE9707}"/>
              </a:ext>
            </a:extLst>
          </p:cNvPr>
          <p:cNvSpPr>
            <a:spLocks noGrp="1"/>
          </p:cNvSpPr>
          <p:nvPr>
            <p:ph type="sldNum" sz="quarter" idx="12"/>
          </p:nvPr>
        </p:nvSpPr>
        <p:spPr/>
        <p:txBody>
          <a:bodyPr/>
          <a:lstStyle/>
          <a:p>
            <a:fld id="{7D2EE13E-175B-46ED-911B-514F7D1D6546}" type="slidenum">
              <a:rPr lang="en-US" smtClean="0"/>
              <a:pPr/>
              <a:t>4</a:t>
            </a:fld>
            <a:endParaRPr lang="en-US"/>
          </a:p>
        </p:txBody>
      </p:sp>
    </p:spTree>
    <p:extLst>
      <p:ext uri="{BB962C8B-B14F-4D97-AF65-F5344CB8AC3E}">
        <p14:creationId xmlns:p14="http://schemas.microsoft.com/office/powerpoint/2010/main" val="472382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6230EB-AAB8-C9BC-EDA4-9DE7D5D21B23}"/>
              </a:ext>
            </a:extLst>
          </p:cNvPr>
          <p:cNvSpPr>
            <a:spLocks noGrp="1"/>
          </p:cNvSpPr>
          <p:nvPr>
            <p:ph type="sldNum" sz="quarter" idx="12"/>
          </p:nvPr>
        </p:nvSpPr>
        <p:spPr/>
        <p:txBody>
          <a:bodyPr/>
          <a:lstStyle/>
          <a:p>
            <a:fld id="{7D2EE13E-175B-46ED-911B-514F7D1D6546}" type="slidenum">
              <a:rPr lang="en-US" smtClean="0"/>
              <a:pPr/>
              <a:t>5</a:t>
            </a:fld>
            <a:endParaRPr lang="en-US"/>
          </a:p>
        </p:txBody>
      </p:sp>
      <p:pic>
        <p:nvPicPr>
          <p:cNvPr id="3" name="Picture 2">
            <a:extLst>
              <a:ext uri="{FF2B5EF4-FFF2-40B4-BE49-F238E27FC236}">
                <a16:creationId xmlns:a16="http://schemas.microsoft.com/office/drawing/2014/main" id="{3A2259F4-64AF-BD91-6573-427D18308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50" y="34980"/>
            <a:ext cx="8564499" cy="6770755"/>
          </a:xfrm>
          <a:prstGeom prst="rect">
            <a:avLst/>
          </a:prstGeom>
        </p:spPr>
      </p:pic>
      <p:pic>
        <p:nvPicPr>
          <p:cNvPr id="4" name="Picture 3" descr="super_anim3.gif">
            <a:extLst>
              <a:ext uri="{FF2B5EF4-FFF2-40B4-BE49-F238E27FC236}">
                <a16:creationId xmlns:a16="http://schemas.microsoft.com/office/drawing/2014/main" id="{12F16174-E436-F7EE-E2F8-0633503A7A60}"/>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2455142" y="1300891"/>
            <a:ext cx="3686472" cy="3508094"/>
          </a:xfrm>
          <a:prstGeom prst="rect">
            <a:avLst/>
          </a:prstGeom>
        </p:spPr>
      </p:pic>
      <p:pic>
        <p:nvPicPr>
          <p:cNvPr id="5" name="Picture 4" descr="super_anim3.gif">
            <a:extLst>
              <a:ext uri="{FF2B5EF4-FFF2-40B4-BE49-F238E27FC236}">
                <a16:creationId xmlns:a16="http://schemas.microsoft.com/office/drawing/2014/main" id="{FB5637BE-1E77-AF81-5610-F555E9F04E43}"/>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446306" y="1510331"/>
            <a:ext cx="3686472" cy="3508094"/>
          </a:xfrm>
          <a:prstGeom prst="rect">
            <a:avLst/>
          </a:prstGeom>
        </p:spPr>
      </p:pic>
      <p:sp>
        <p:nvSpPr>
          <p:cNvPr id="6" name="TextBox 5">
            <a:extLst>
              <a:ext uri="{FF2B5EF4-FFF2-40B4-BE49-F238E27FC236}">
                <a16:creationId xmlns:a16="http://schemas.microsoft.com/office/drawing/2014/main" id="{3B1E3ACD-0120-A7C7-874B-859F0BA158B2}"/>
              </a:ext>
            </a:extLst>
          </p:cNvPr>
          <p:cNvSpPr txBox="1"/>
          <p:nvPr/>
        </p:nvSpPr>
        <p:spPr>
          <a:xfrm>
            <a:off x="1748588" y="685800"/>
            <a:ext cx="5109412" cy="954107"/>
          </a:xfrm>
          <a:prstGeom prst="rect">
            <a:avLst/>
          </a:prstGeom>
          <a:solidFill>
            <a:srgbClr val="040065"/>
          </a:solidFill>
        </p:spPr>
        <p:txBody>
          <a:bodyPr wrap="none" rtlCol="0">
            <a:spAutoFit/>
          </a:bodyPr>
          <a:lstStyle/>
          <a:p>
            <a:r>
              <a:rPr lang="en-US" sz="2800" dirty="0">
                <a:solidFill>
                  <a:srgbClr val="F4F400"/>
                </a:solidFill>
              </a:rPr>
              <a:t>Jet Probes of Quark Gluon Plasma</a:t>
            </a:r>
          </a:p>
          <a:p>
            <a:endParaRPr lang="en-US" sz="2800" dirty="0">
              <a:solidFill>
                <a:srgbClr val="F4F400"/>
              </a:solidFill>
            </a:endParaRPr>
          </a:p>
        </p:txBody>
      </p:sp>
      <p:sp>
        <p:nvSpPr>
          <p:cNvPr id="7" name="TextBox 6">
            <a:extLst>
              <a:ext uri="{FF2B5EF4-FFF2-40B4-BE49-F238E27FC236}">
                <a16:creationId xmlns:a16="http://schemas.microsoft.com/office/drawing/2014/main" id="{168DB5B1-7B6A-DA72-A59C-B4E1DAFD850B}"/>
              </a:ext>
            </a:extLst>
          </p:cNvPr>
          <p:cNvSpPr txBox="1"/>
          <p:nvPr/>
        </p:nvSpPr>
        <p:spPr>
          <a:xfrm>
            <a:off x="73119" y="27057"/>
            <a:ext cx="8792472" cy="707886"/>
          </a:xfrm>
          <a:prstGeom prst="rect">
            <a:avLst/>
          </a:prstGeom>
          <a:solidFill>
            <a:schemeClr val="tx1"/>
          </a:solidFill>
          <a:ln>
            <a:solidFill>
              <a:schemeClr val="tx1"/>
            </a:solidFill>
          </a:ln>
        </p:spPr>
        <p:txBody>
          <a:bodyPr wrap="none" rtlCol="0">
            <a:spAutoFit/>
          </a:bodyPr>
          <a:lstStyle/>
          <a:p>
            <a:r>
              <a:rPr lang="en-US" sz="4000" u="sng" dirty="0">
                <a:solidFill>
                  <a:schemeClr val="bg1"/>
                </a:solidFill>
              </a:rPr>
              <a:t>How does this work?</a:t>
            </a:r>
            <a:r>
              <a:rPr lang="en-US" sz="4000" dirty="0">
                <a:solidFill>
                  <a:schemeClr val="bg1"/>
                </a:solidFill>
              </a:rPr>
              <a:t>                                     </a:t>
            </a:r>
          </a:p>
        </p:txBody>
      </p:sp>
    </p:spTree>
    <p:extLst>
      <p:ext uri="{BB962C8B-B14F-4D97-AF65-F5344CB8AC3E}">
        <p14:creationId xmlns:p14="http://schemas.microsoft.com/office/powerpoint/2010/main" val="190842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32D551-5E89-532D-1338-17BA8099897A}"/>
              </a:ext>
            </a:extLst>
          </p:cNvPr>
          <p:cNvSpPr txBox="1"/>
          <p:nvPr/>
        </p:nvSpPr>
        <p:spPr>
          <a:xfrm>
            <a:off x="79318" y="130314"/>
            <a:ext cx="2435282" cy="707886"/>
          </a:xfrm>
          <a:prstGeom prst="rect">
            <a:avLst/>
          </a:prstGeom>
          <a:noFill/>
        </p:spPr>
        <p:txBody>
          <a:bodyPr wrap="none" rtlCol="0">
            <a:spAutoFit/>
          </a:bodyPr>
          <a:lstStyle/>
          <a:p>
            <a:r>
              <a:rPr lang="en-US" sz="4000" u="sng" dirty="0">
                <a:solidFill>
                  <a:schemeClr val="bg1"/>
                </a:solidFill>
              </a:rPr>
              <a:t>Who am I?</a:t>
            </a:r>
          </a:p>
        </p:txBody>
      </p:sp>
      <p:sp>
        <p:nvSpPr>
          <p:cNvPr id="3" name="TextBox 2">
            <a:extLst>
              <a:ext uri="{FF2B5EF4-FFF2-40B4-BE49-F238E27FC236}">
                <a16:creationId xmlns:a16="http://schemas.microsoft.com/office/drawing/2014/main" id="{B660E4E4-7A0A-F80E-070E-854D9AF3382A}"/>
              </a:ext>
            </a:extLst>
          </p:cNvPr>
          <p:cNvSpPr txBox="1"/>
          <p:nvPr/>
        </p:nvSpPr>
        <p:spPr>
          <a:xfrm>
            <a:off x="0" y="1066800"/>
            <a:ext cx="9279079" cy="2677656"/>
          </a:xfrm>
          <a:prstGeom prst="rect">
            <a:avLst/>
          </a:prstGeom>
          <a:noFill/>
        </p:spPr>
        <p:txBody>
          <a:bodyPr wrap="none" rtlCol="0">
            <a:spAutoFit/>
          </a:bodyPr>
          <a:lstStyle/>
          <a:p>
            <a:pPr marL="342900" indent="-342900">
              <a:buFont typeface="Arial" panose="020B0604020202020204" pitchFamily="34" charset="0"/>
              <a:buChar char="•"/>
            </a:pPr>
            <a:r>
              <a:rPr lang="en-US" sz="2400" dirty="0">
                <a:solidFill>
                  <a:schemeClr val="bg1"/>
                </a:solidFill>
              </a:rPr>
              <a:t>Born in Syracuse, New York</a:t>
            </a:r>
          </a:p>
          <a:p>
            <a:pPr marL="342900" indent="-342900">
              <a:buFont typeface="Arial" panose="020B0604020202020204" pitchFamily="34" charset="0"/>
              <a:buChar char="•"/>
            </a:pPr>
            <a:r>
              <a:rPr lang="en-US" sz="2400" dirty="0">
                <a:solidFill>
                  <a:schemeClr val="bg1"/>
                </a:solidFill>
              </a:rPr>
              <a:t>Spent one-year at Columbia University (</a:t>
            </a:r>
            <a:r>
              <a:rPr lang="en-US" sz="2400" dirty="0">
                <a:solidFill>
                  <a:srgbClr val="FFC000"/>
                </a:solidFill>
              </a:rPr>
              <a:t>did not find my people</a:t>
            </a:r>
            <a:r>
              <a:rPr lang="en-US" sz="2400" dirty="0">
                <a:solidFill>
                  <a:schemeClr val="bg1"/>
                </a:solidFill>
              </a:rPr>
              <a:t>)</a:t>
            </a:r>
          </a:p>
          <a:p>
            <a:pPr marL="342900" indent="-342900">
              <a:buFont typeface="Arial" panose="020B0604020202020204" pitchFamily="34" charset="0"/>
              <a:buChar char="•"/>
            </a:pPr>
            <a:r>
              <a:rPr lang="en-US" sz="2400" dirty="0">
                <a:solidFill>
                  <a:schemeClr val="bg1"/>
                </a:solidFill>
              </a:rPr>
              <a:t>Transferred to MIT (</a:t>
            </a:r>
            <a:r>
              <a:rPr lang="en-US" sz="2400" dirty="0">
                <a:solidFill>
                  <a:srgbClr val="22FE22"/>
                </a:solidFill>
              </a:rPr>
              <a:t>found my people</a:t>
            </a:r>
            <a:r>
              <a:rPr lang="en-US" sz="2400" dirty="0">
                <a:solidFill>
                  <a:schemeClr val="bg1"/>
                </a:solidFill>
              </a:rPr>
              <a:t>) – Physics, Minor Poli. Sci. (1991)</a:t>
            </a:r>
          </a:p>
          <a:p>
            <a:pPr marL="342900" indent="-342900">
              <a:buFont typeface="Arial" panose="020B0604020202020204" pitchFamily="34" charset="0"/>
              <a:buChar char="•"/>
            </a:pPr>
            <a:r>
              <a:rPr lang="en-US" sz="2400" dirty="0">
                <a:solidFill>
                  <a:schemeClr val="bg1"/>
                </a:solidFill>
              </a:rPr>
              <a:t>Graduate school Yale University – Ph.D. Physics (1997)</a:t>
            </a:r>
          </a:p>
          <a:p>
            <a:pPr marL="342900" indent="-342900">
              <a:buFont typeface="Arial" panose="020B0604020202020204" pitchFamily="34" charset="0"/>
              <a:buChar char="•"/>
            </a:pPr>
            <a:r>
              <a:rPr lang="en-US" sz="2400" dirty="0">
                <a:solidFill>
                  <a:schemeClr val="bg1"/>
                </a:solidFill>
              </a:rPr>
              <a:t>Postdoctoral Researcher Columbia University (1 year)</a:t>
            </a:r>
          </a:p>
          <a:p>
            <a:pPr marL="342900" indent="-342900">
              <a:buFont typeface="Arial" panose="020B0604020202020204" pitchFamily="34" charset="0"/>
              <a:buChar char="•"/>
            </a:pPr>
            <a:r>
              <a:rPr lang="en-US" sz="2400" dirty="0">
                <a:solidFill>
                  <a:schemeClr val="bg1"/>
                </a:solidFill>
              </a:rPr>
              <a:t>Assistant Professor Columbia University (4 years)</a:t>
            </a:r>
          </a:p>
          <a:p>
            <a:pPr marL="342900" indent="-342900">
              <a:buFont typeface="Arial" panose="020B0604020202020204" pitchFamily="34" charset="0"/>
              <a:buChar char="•"/>
            </a:pPr>
            <a:r>
              <a:rPr lang="en-US" sz="2400" dirty="0">
                <a:solidFill>
                  <a:schemeClr val="bg1"/>
                </a:solidFill>
              </a:rPr>
              <a:t>Professor University of Colorado Boulder (20+ years, never leaving) </a:t>
            </a:r>
          </a:p>
        </p:txBody>
      </p:sp>
      <p:sp>
        <p:nvSpPr>
          <p:cNvPr id="4" name="TextBox 3">
            <a:extLst>
              <a:ext uri="{FF2B5EF4-FFF2-40B4-BE49-F238E27FC236}">
                <a16:creationId xmlns:a16="http://schemas.microsoft.com/office/drawing/2014/main" id="{0EF3C10D-7151-EDDE-C0A7-5E81C2B796E6}"/>
              </a:ext>
            </a:extLst>
          </p:cNvPr>
          <p:cNvSpPr txBox="1"/>
          <p:nvPr/>
        </p:nvSpPr>
        <p:spPr>
          <a:xfrm>
            <a:off x="3118" y="3973056"/>
            <a:ext cx="799788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My father was the first Nagle generation to attend college.</a:t>
            </a:r>
          </a:p>
          <a:p>
            <a:pPr marL="342900" indent="-342900">
              <a:buFont typeface="Arial" panose="020B0604020202020204" pitchFamily="34" charset="0"/>
              <a:buChar char="•"/>
            </a:pPr>
            <a:r>
              <a:rPr lang="en-US" sz="2400" dirty="0">
                <a:solidFill>
                  <a:schemeClr val="bg1"/>
                </a:solidFill>
              </a:rPr>
              <a:t>Met my wife in University – she has 3 MIT degrees (PBW).</a:t>
            </a:r>
          </a:p>
          <a:p>
            <a:pPr marL="342900" indent="-342900">
              <a:buFont typeface="Arial" panose="020B0604020202020204" pitchFamily="34" charset="0"/>
              <a:buChar char="•"/>
            </a:pPr>
            <a:r>
              <a:rPr lang="en-US" sz="2400" dirty="0">
                <a:solidFill>
                  <a:schemeClr val="bg1"/>
                </a:solidFill>
              </a:rPr>
              <a:t>Two kids, one cat, one dog.</a:t>
            </a:r>
          </a:p>
          <a:p>
            <a:endParaRPr lang="en-US" sz="2400" dirty="0">
              <a:solidFill>
                <a:schemeClr val="bg1"/>
              </a:solidFill>
            </a:endParaRPr>
          </a:p>
        </p:txBody>
      </p:sp>
      <p:sp>
        <p:nvSpPr>
          <p:cNvPr id="6" name="Slide Number Placeholder 5">
            <a:extLst>
              <a:ext uri="{FF2B5EF4-FFF2-40B4-BE49-F238E27FC236}">
                <a16:creationId xmlns:a16="http://schemas.microsoft.com/office/drawing/2014/main" id="{358C6E24-10AD-4E90-42FA-E1B87D7D47B8}"/>
              </a:ext>
            </a:extLst>
          </p:cNvPr>
          <p:cNvSpPr>
            <a:spLocks noGrp="1"/>
          </p:cNvSpPr>
          <p:nvPr>
            <p:ph type="sldNum" sz="quarter" idx="12"/>
          </p:nvPr>
        </p:nvSpPr>
        <p:spPr/>
        <p:txBody>
          <a:bodyPr/>
          <a:lstStyle/>
          <a:p>
            <a:fld id="{7D2EE13E-175B-46ED-911B-514F7D1D6546}" type="slidenum">
              <a:rPr lang="en-US" smtClean="0"/>
              <a:pPr/>
              <a:t>6</a:t>
            </a:fld>
            <a:endParaRPr lang="en-US"/>
          </a:p>
        </p:txBody>
      </p:sp>
      <p:pic>
        <p:nvPicPr>
          <p:cNvPr id="10" name="Picture 9" descr="A dog sitting on a rug&#10;&#10;Description automatically generated">
            <a:extLst>
              <a:ext uri="{FF2B5EF4-FFF2-40B4-BE49-F238E27FC236}">
                <a16:creationId xmlns:a16="http://schemas.microsoft.com/office/drawing/2014/main" id="{8B0CFC97-75D5-0FAA-1C53-0C6D9F4DE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986" y="4419599"/>
            <a:ext cx="1439013" cy="2461591"/>
          </a:xfrm>
          <a:prstGeom prst="rect">
            <a:avLst/>
          </a:prstGeom>
        </p:spPr>
      </p:pic>
      <p:sp>
        <p:nvSpPr>
          <p:cNvPr id="11" name="TextBox 10">
            <a:extLst>
              <a:ext uri="{FF2B5EF4-FFF2-40B4-BE49-F238E27FC236}">
                <a16:creationId xmlns:a16="http://schemas.microsoft.com/office/drawing/2014/main" id="{C0D0B939-BF59-0561-4078-645869151BF2}"/>
              </a:ext>
            </a:extLst>
          </p:cNvPr>
          <p:cNvSpPr txBox="1"/>
          <p:nvPr/>
        </p:nvSpPr>
        <p:spPr>
          <a:xfrm>
            <a:off x="3984723" y="5982562"/>
            <a:ext cx="3287118" cy="523220"/>
          </a:xfrm>
          <a:prstGeom prst="rect">
            <a:avLst/>
          </a:prstGeom>
          <a:noFill/>
        </p:spPr>
        <p:txBody>
          <a:bodyPr wrap="none" rtlCol="0">
            <a:spAutoFit/>
          </a:bodyPr>
          <a:lstStyle/>
          <a:p>
            <a:r>
              <a:rPr lang="en-US" sz="2800" dirty="0">
                <a:solidFill>
                  <a:schemeClr val="bg1"/>
                </a:solidFill>
              </a:rPr>
              <a:t>The dog’s name is …?</a:t>
            </a:r>
          </a:p>
        </p:txBody>
      </p:sp>
    </p:spTree>
    <p:extLst>
      <p:ext uri="{BB962C8B-B14F-4D97-AF65-F5344CB8AC3E}">
        <p14:creationId xmlns:p14="http://schemas.microsoft.com/office/powerpoint/2010/main" val="428222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21A31-5FCB-39BE-90CE-0241CB248CA6}"/>
              </a:ext>
            </a:extLst>
          </p:cNvPr>
          <p:cNvSpPr>
            <a:spLocks noGrp="1"/>
          </p:cNvSpPr>
          <p:nvPr>
            <p:ph type="sldNum" sz="quarter" idx="12"/>
          </p:nvPr>
        </p:nvSpPr>
        <p:spPr/>
        <p:txBody>
          <a:bodyPr/>
          <a:lstStyle/>
          <a:p>
            <a:fld id="{7D2EE13E-175B-46ED-911B-514F7D1D6546}" type="slidenum">
              <a:rPr lang="en-US" smtClean="0"/>
              <a:pPr/>
              <a:t>7</a:t>
            </a:fld>
            <a:endParaRPr lang="en-US"/>
          </a:p>
        </p:txBody>
      </p:sp>
      <p:pic>
        <p:nvPicPr>
          <p:cNvPr id="4" name="Picture 3" descr="A screenshot of a map&#10;&#10;Description automatically generated">
            <a:extLst>
              <a:ext uri="{FF2B5EF4-FFF2-40B4-BE49-F238E27FC236}">
                <a16:creationId xmlns:a16="http://schemas.microsoft.com/office/drawing/2014/main" id="{8EEC41D3-82BF-0825-CEF2-E6E45C6ED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6915"/>
            <a:ext cx="9144000" cy="5341085"/>
          </a:xfrm>
          <a:prstGeom prst="rect">
            <a:avLst/>
          </a:prstGeom>
        </p:spPr>
      </p:pic>
      <p:sp>
        <p:nvSpPr>
          <p:cNvPr id="5" name="TextBox 4">
            <a:extLst>
              <a:ext uri="{FF2B5EF4-FFF2-40B4-BE49-F238E27FC236}">
                <a16:creationId xmlns:a16="http://schemas.microsoft.com/office/drawing/2014/main" id="{D855758A-8DBD-210E-5769-E2EFF4B39593}"/>
              </a:ext>
            </a:extLst>
          </p:cNvPr>
          <p:cNvSpPr txBox="1"/>
          <p:nvPr/>
        </p:nvSpPr>
        <p:spPr>
          <a:xfrm>
            <a:off x="76200" y="12918"/>
            <a:ext cx="9001439" cy="1815882"/>
          </a:xfrm>
          <a:prstGeom prst="rect">
            <a:avLst/>
          </a:prstGeom>
          <a:noFill/>
        </p:spPr>
        <p:txBody>
          <a:bodyPr wrap="none" rtlCol="0">
            <a:spAutoFit/>
          </a:bodyPr>
          <a:lstStyle/>
          <a:p>
            <a:pPr algn="ctr"/>
            <a:r>
              <a:rPr lang="en-US" sz="2800" b="1" dirty="0">
                <a:solidFill>
                  <a:srgbClr val="22FE22"/>
                </a:solidFill>
              </a:rPr>
              <a:t>I am the sPHENIX Experiment Run Coordinator 2024.</a:t>
            </a:r>
          </a:p>
          <a:p>
            <a:pPr algn="ctr"/>
            <a:r>
              <a:rPr lang="en-US" sz="2800" b="1" dirty="0">
                <a:solidFill>
                  <a:srgbClr val="22FE22"/>
                </a:solidFill>
              </a:rPr>
              <a:t>Marathon running is my mid-life crisis management.</a:t>
            </a:r>
          </a:p>
          <a:p>
            <a:pPr algn="ctr"/>
            <a:r>
              <a:rPr lang="en-US" sz="2800" b="1" dirty="0">
                <a:solidFill>
                  <a:srgbClr val="22FE22"/>
                </a:solidFill>
              </a:rPr>
              <a:t>Love it at BNL (working all the time).   Striving for discovery.</a:t>
            </a:r>
          </a:p>
          <a:p>
            <a:pPr algn="ctr"/>
            <a:endParaRPr lang="en-US" sz="2800" b="1" dirty="0">
              <a:solidFill>
                <a:srgbClr val="22FE22"/>
              </a:solidFill>
            </a:endParaRPr>
          </a:p>
        </p:txBody>
      </p:sp>
      <p:pic>
        <p:nvPicPr>
          <p:cNvPr id="7" name="Picture 6" descr="A group of medals and a sign&#10;&#10;Description automatically generated">
            <a:extLst>
              <a:ext uri="{FF2B5EF4-FFF2-40B4-BE49-F238E27FC236}">
                <a16:creationId xmlns:a16="http://schemas.microsoft.com/office/drawing/2014/main" id="{2644EFB5-2130-8CC8-10D1-3CF0E7F04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823" y="5052056"/>
            <a:ext cx="2421177" cy="1815883"/>
          </a:xfrm>
          <a:prstGeom prst="rect">
            <a:avLst/>
          </a:prstGeom>
          <a:ln>
            <a:solidFill>
              <a:schemeClr val="tx1"/>
            </a:solidFill>
          </a:ln>
        </p:spPr>
      </p:pic>
      <p:pic>
        <p:nvPicPr>
          <p:cNvPr id="8" name="Picture 7" descr="A turtle on gravel with rocks&#10;&#10;Description automatically generated">
            <a:extLst>
              <a:ext uri="{FF2B5EF4-FFF2-40B4-BE49-F238E27FC236}">
                <a16:creationId xmlns:a16="http://schemas.microsoft.com/office/drawing/2014/main" id="{47F4BF13-9319-FC26-3533-28D50350D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5" y="5010244"/>
            <a:ext cx="2301062" cy="1852726"/>
          </a:xfrm>
          <a:prstGeom prst="rect">
            <a:avLst/>
          </a:prstGeom>
        </p:spPr>
      </p:pic>
    </p:spTree>
    <p:extLst>
      <p:ext uri="{BB962C8B-B14F-4D97-AF65-F5344CB8AC3E}">
        <p14:creationId xmlns:p14="http://schemas.microsoft.com/office/powerpoint/2010/main" val="98614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57D8CA31-5ADA-BC45-8D03-511A9422514F}"/>
              </a:ext>
            </a:extLst>
          </p:cNvPr>
          <p:cNvPicPr>
            <a:picLocks noChangeAspect="1"/>
          </p:cNvPicPr>
          <p:nvPr/>
        </p:nvPicPr>
        <p:blipFill rotWithShape="1">
          <a:blip r:embed="rId2"/>
          <a:srcRect b="7787"/>
          <a:stretch/>
        </p:blipFill>
        <p:spPr>
          <a:xfrm>
            <a:off x="0" y="76200"/>
            <a:ext cx="9144000" cy="6705600"/>
          </a:xfrm>
          <a:prstGeom prst="rect">
            <a:avLst/>
          </a:prstGeom>
        </p:spPr>
      </p:pic>
      <p:pic>
        <p:nvPicPr>
          <p:cNvPr id="3" name="Picture 2">
            <a:extLst>
              <a:ext uri="{FF2B5EF4-FFF2-40B4-BE49-F238E27FC236}">
                <a16:creationId xmlns:a16="http://schemas.microsoft.com/office/drawing/2014/main" id="{9F2D53A9-46C0-AF4D-B0CE-A84E2A2372F6}"/>
              </a:ext>
            </a:extLst>
          </p:cNvPr>
          <p:cNvPicPr>
            <a:picLocks noChangeAspect="1"/>
          </p:cNvPicPr>
          <p:nvPr/>
        </p:nvPicPr>
        <p:blipFill>
          <a:blip r:embed="rId3">
            <a:clrChange>
              <a:clrFrom>
                <a:srgbClr val="171317"/>
              </a:clrFrom>
              <a:clrTo>
                <a:srgbClr val="171317">
                  <a:alpha val="0"/>
                </a:srgbClr>
              </a:clrTo>
            </a:clrChange>
          </a:blip>
          <a:stretch>
            <a:fillRect/>
          </a:stretch>
        </p:blipFill>
        <p:spPr>
          <a:xfrm>
            <a:off x="245726" y="1461004"/>
            <a:ext cx="3984178" cy="2592284"/>
          </a:xfrm>
          <a:prstGeom prst="rect">
            <a:avLst/>
          </a:prstGeom>
          <a:ln>
            <a:solidFill>
              <a:schemeClr val="bg1"/>
            </a:solidFill>
          </a:ln>
        </p:spPr>
      </p:pic>
      <p:pic>
        <p:nvPicPr>
          <p:cNvPr id="5" name="Picture 4">
            <a:extLst>
              <a:ext uri="{FF2B5EF4-FFF2-40B4-BE49-F238E27FC236}">
                <a16:creationId xmlns:a16="http://schemas.microsoft.com/office/drawing/2014/main" id="{C9DA513D-3FB7-F245-8BD5-01BD04A9FA03}"/>
              </a:ext>
            </a:extLst>
          </p:cNvPr>
          <p:cNvPicPr>
            <a:picLocks noChangeAspect="1"/>
          </p:cNvPicPr>
          <p:nvPr/>
        </p:nvPicPr>
        <p:blipFill>
          <a:blip r:embed="rId4"/>
          <a:stretch>
            <a:fillRect/>
          </a:stretch>
        </p:blipFill>
        <p:spPr>
          <a:xfrm>
            <a:off x="223838" y="4271827"/>
            <a:ext cx="1552575" cy="435191"/>
          </a:xfrm>
          <a:prstGeom prst="rect">
            <a:avLst/>
          </a:prstGeom>
        </p:spPr>
      </p:pic>
      <p:pic>
        <p:nvPicPr>
          <p:cNvPr id="6" name="Picture 5">
            <a:extLst>
              <a:ext uri="{FF2B5EF4-FFF2-40B4-BE49-F238E27FC236}">
                <a16:creationId xmlns:a16="http://schemas.microsoft.com/office/drawing/2014/main" id="{795F51E9-E612-E944-838A-98968FE5B85C}"/>
              </a:ext>
            </a:extLst>
          </p:cNvPr>
          <p:cNvPicPr>
            <a:picLocks noChangeAspect="1"/>
          </p:cNvPicPr>
          <p:nvPr/>
        </p:nvPicPr>
        <p:blipFill>
          <a:blip r:embed="rId5"/>
          <a:stretch>
            <a:fillRect/>
          </a:stretch>
        </p:blipFill>
        <p:spPr>
          <a:xfrm>
            <a:off x="223838" y="5554116"/>
            <a:ext cx="1552575" cy="386935"/>
          </a:xfrm>
          <a:prstGeom prst="rect">
            <a:avLst/>
          </a:prstGeom>
          <a:ln>
            <a:solidFill>
              <a:schemeClr val="bg1"/>
            </a:solidFill>
          </a:ln>
        </p:spPr>
      </p:pic>
      <p:pic>
        <p:nvPicPr>
          <p:cNvPr id="7" name="Picture 6">
            <a:extLst>
              <a:ext uri="{FF2B5EF4-FFF2-40B4-BE49-F238E27FC236}">
                <a16:creationId xmlns:a16="http://schemas.microsoft.com/office/drawing/2014/main" id="{C5463DA2-2218-4C48-901B-A7F5496DBBB0}"/>
              </a:ext>
            </a:extLst>
          </p:cNvPr>
          <p:cNvPicPr>
            <a:picLocks noChangeAspect="1"/>
          </p:cNvPicPr>
          <p:nvPr/>
        </p:nvPicPr>
        <p:blipFill>
          <a:blip r:embed="rId6"/>
          <a:stretch>
            <a:fillRect/>
          </a:stretch>
        </p:blipFill>
        <p:spPr>
          <a:xfrm>
            <a:off x="223838" y="4798467"/>
            <a:ext cx="1552575" cy="695950"/>
          </a:xfrm>
          <a:prstGeom prst="rect">
            <a:avLst/>
          </a:prstGeom>
        </p:spPr>
      </p:pic>
      <p:sp>
        <p:nvSpPr>
          <p:cNvPr id="2" name="TextBox 1">
            <a:extLst>
              <a:ext uri="{FF2B5EF4-FFF2-40B4-BE49-F238E27FC236}">
                <a16:creationId xmlns:a16="http://schemas.microsoft.com/office/drawing/2014/main" id="{1FEC76EB-2219-1447-9D73-CD5BDB482E65}"/>
              </a:ext>
            </a:extLst>
          </p:cNvPr>
          <p:cNvSpPr txBox="1"/>
          <p:nvPr/>
        </p:nvSpPr>
        <p:spPr>
          <a:xfrm>
            <a:off x="6030990" y="5581036"/>
            <a:ext cx="3027688" cy="507831"/>
          </a:xfrm>
          <a:prstGeom prst="rect">
            <a:avLst/>
          </a:prstGeom>
          <a:noFill/>
        </p:spPr>
        <p:txBody>
          <a:bodyPr wrap="none" rtlCol="0">
            <a:spAutoFit/>
          </a:bodyPr>
          <a:lstStyle/>
          <a:p>
            <a:pPr algn="ctr"/>
            <a:r>
              <a:rPr lang="en-US" sz="1350" dirty="0">
                <a:solidFill>
                  <a:schemeClr val="bg1"/>
                </a:solidFill>
              </a:rPr>
              <a:t>Javier </a:t>
            </a:r>
            <a:r>
              <a:rPr lang="en-US" sz="1350" dirty="0" err="1">
                <a:solidFill>
                  <a:schemeClr val="bg1"/>
                </a:solidFill>
              </a:rPr>
              <a:t>Orjuela</a:t>
            </a:r>
            <a:r>
              <a:rPr lang="en-US" sz="1350" dirty="0">
                <a:solidFill>
                  <a:schemeClr val="bg1"/>
                </a:solidFill>
              </a:rPr>
              <a:t>-Koop – RHIC Thesis Award</a:t>
            </a:r>
          </a:p>
          <a:p>
            <a:pPr algn="ctr"/>
            <a:r>
              <a:rPr lang="en-US" sz="1350" dirty="0">
                <a:solidFill>
                  <a:schemeClr val="bg1"/>
                </a:solidFill>
              </a:rPr>
              <a:t>Kurt Hill – ATLAS Thesis Award </a:t>
            </a:r>
          </a:p>
        </p:txBody>
      </p:sp>
      <p:sp>
        <p:nvSpPr>
          <p:cNvPr id="10" name="TextBox 9">
            <a:extLst>
              <a:ext uri="{FF2B5EF4-FFF2-40B4-BE49-F238E27FC236}">
                <a16:creationId xmlns:a16="http://schemas.microsoft.com/office/drawing/2014/main" id="{FE3D6E62-7044-5B47-A259-4E95A3010012}"/>
              </a:ext>
            </a:extLst>
          </p:cNvPr>
          <p:cNvSpPr txBox="1"/>
          <p:nvPr/>
        </p:nvSpPr>
        <p:spPr>
          <a:xfrm>
            <a:off x="517909" y="686116"/>
            <a:ext cx="8108182" cy="461665"/>
          </a:xfrm>
          <a:prstGeom prst="rect">
            <a:avLst/>
          </a:prstGeom>
          <a:noFill/>
        </p:spPr>
        <p:txBody>
          <a:bodyPr wrap="none" rtlCol="0">
            <a:spAutoFit/>
          </a:bodyPr>
          <a:lstStyle/>
          <a:p>
            <a:r>
              <a:rPr lang="en-US" sz="2400" i="1" dirty="0">
                <a:solidFill>
                  <a:schemeClr val="bg1"/>
                </a:solidFill>
              </a:rPr>
              <a:t>University  of Colorado Boulder – Quark-Gluon Plasma Hunters  </a:t>
            </a:r>
          </a:p>
        </p:txBody>
      </p:sp>
      <p:pic>
        <p:nvPicPr>
          <p:cNvPr id="9" name="Picture 8">
            <a:extLst>
              <a:ext uri="{FF2B5EF4-FFF2-40B4-BE49-F238E27FC236}">
                <a16:creationId xmlns:a16="http://schemas.microsoft.com/office/drawing/2014/main" id="{9DCA80FD-C970-3847-8716-D0800355A5AA}"/>
              </a:ext>
            </a:extLst>
          </p:cNvPr>
          <p:cNvPicPr>
            <a:picLocks noChangeAspect="1"/>
          </p:cNvPicPr>
          <p:nvPr/>
        </p:nvPicPr>
        <p:blipFill>
          <a:blip r:embed="rId7">
            <a:clrChange>
              <a:clrFrom>
                <a:srgbClr val="111111"/>
              </a:clrFrom>
              <a:clrTo>
                <a:srgbClr val="111111">
                  <a:alpha val="0"/>
                </a:srgbClr>
              </a:clrTo>
            </a:clrChange>
          </a:blip>
          <a:stretch>
            <a:fillRect/>
          </a:stretch>
        </p:blipFill>
        <p:spPr>
          <a:xfrm>
            <a:off x="4507933" y="1424860"/>
            <a:ext cx="4445796" cy="4112866"/>
          </a:xfrm>
          <a:prstGeom prst="rect">
            <a:avLst/>
          </a:prstGeom>
          <a:ln>
            <a:solidFill>
              <a:schemeClr val="bg1"/>
            </a:solidFill>
          </a:ln>
        </p:spPr>
      </p:pic>
    </p:spTree>
    <p:extLst>
      <p:ext uri="{BB962C8B-B14F-4D97-AF65-F5344CB8AC3E}">
        <p14:creationId xmlns:p14="http://schemas.microsoft.com/office/powerpoint/2010/main" val="3168827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DFAC3-9168-2D13-A52E-67D3809042E3}"/>
              </a:ext>
            </a:extLst>
          </p:cNvPr>
          <p:cNvSpPr/>
          <p:nvPr/>
        </p:nvSpPr>
        <p:spPr bwMode="auto">
          <a:xfrm>
            <a:off x="0" y="0"/>
            <a:ext cx="9144000" cy="686462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ndParaRPr>
          </a:p>
        </p:txBody>
      </p:sp>
      <p:sp>
        <p:nvSpPr>
          <p:cNvPr id="4" name="Slide Number Placeholder 3"/>
          <p:cNvSpPr>
            <a:spLocks noGrp="1"/>
          </p:cNvSpPr>
          <p:nvPr>
            <p:ph type="sldNum" sz="quarter" idx="12"/>
          </p:nvPr>
        </p:nvSpPr>
        <p:spPr/>
        <p:txBody>
          <a:bodyPr/>
          <a:lstStyle/>
          <a:p>
            <a:fld id="{BF9D489C-FA5E-469C-9D70-D2AD398B02D1}" type="slidenum">
              <a:rPr lang="en-US" smtClean="0"/>
              <a:pPr/>
              <a:t>9</a:t>
            </a:fld>
            <a:endParaRPr lang="en-US"/>
          </a:p>
        </p:txBody>
      </p:sp>
      <p:sp>
        <p:nvSpPr>
          <p:cNvPr id="11" name="TextBox 10"/>
          <p:cNvSpPr txBox="1"/>
          <p:nvPr/>
        </p:nvSpPr>
        <p:spPr>
          <a:xfrm>
            <a:off x="3352800" y="101025"/>
            <a:ext cx="2529860" cy="584775"/>
          </a:xfrm>
          <a:prstGeom prst="rect">
            <a:avLst/>
          </a:prstGeom>
          <a:noFill/>
        </p:spPr>
        <p:txBody>
          <a:bodyPr wrap="none" rtlCol="0">
            <a:spAutoFit/>
          </a:bodyPr>
          <a:lstStyle/>
          <a:p>
            <a:r>
              <a:rPr lang="en-US" sz="3200" b="0" u="sng" dirty="0">
                <a:solidFill>
                  <a:schemeClr val="bg1"/>
                </a:solidFill>
              </a:rPr>
              <a:t>Quark Model</a:t>
            </a:r>
          </a:p>
        </p:txBody>
      </p:sp>
      <p:graphicFrame>
        <p:nvGraphicFramePr>
          <p:cNvPr id="12" name="Object 8"/>
          <p:cNvGraphicFramePr>
            <a:graphicFrameLocks noChangeAspect="1"/>
          </p:cNvGraphicFramePr>
          <p:nvPr/>
        </p:nvGraphicFramePr>
        <p:xfrm>
          <a:off x="457200" y="1138535"/>
          <a:ext cx="2362200" cy="2339975"/>
        </p:xfrm>
        <a:graphic>
          <a:graphicData uri="http://schemas.openxmlformats.org/presentationml/2006/ole">
            <mc:AlternateContent xmlns:mc="http://schemas.openxmlformats.org/markup-compatibility/2006">
              <mc:Choice xmlns:v="urn:schemas-microsoft-com:vml" Requires="v">
                <p:oleObj name="Bitmap Image" r:id="rId2" imgW="3571852" imgH="3533981" progId="PBrush">
                  <p:embed/>
                </p:oleObj>
              </mc:Choice>
              <mc:Fallback>
                <p:oleObj name="Bitmap Image" r:id="rId2" imgW="3571852" imgH="3533981" progId="PBrush">
                  <p:embed/>
                  <p:pic>
                    <p:nvPicPr>
                      <p:cNvPr id="12"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38535"/>
                        <a:ext cx="2362200"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9"/>
          <p:cNvSpPr txBox="1">
            <a:spLocks noChangeArrowheads="1"/>
          </p:cNvSpPr>
          <p:nvPr/>
        </p:nvSpPr>
        <p:spPr bwMode="auto">
          <a:xfrm>
            <a:off x="1371600" y="1367135"/>
            <a:ext cx="559769" cy="461665"/>
          </a:xfrm>
          <a:prstGeom prst="rect">
            <a:avLst/>
          </a:prstGeom>
          <a:noFill/>
          <a:ln w="9525" algn="ctr">
            <a:noFill/>
            <a:miter lim="800000"/>
            <a:headEnd/>
            <a:tailEnd/>
          </a:ln>
          <a:effectLst/>
        </p:spPr>
        <p:txBody>
          <a:bodyPr wrap="none">
            <a:spAutoFit/>
          </a:bodyPr>
          <a:lstStyle/>
          <a:p>
            <a:r>
              <a:rPr lang="en-US" sz="2400">
                <a:solidFill>
                  <a:schemeClr val="bg1"/>
                </a:solidFill>
              </a:rPr>
              <a:t>up</a:t>
            </a:r>
          </a:p>
        </p:txBody>
      </p:sp>
      <p:sp>
        <p:nvSpPr>
          <p:cNvPr id="14" name="Text Box 10"/>
          <p:cNvSpPr txBox="1">
            <a:spLocks noChangeArrowheads="1"/>
          </p:cNvSpPr>
          <p:nvPr/>
        </p:nvSpPr>
        <p:spPr bwMode="auto">
          <a:xfrm>
            <a:off x="838200" y="2433935"/>
            <a:ext cx="559769" cy="461665"/>
          </a:xfrm>
          <a:prstGeom prst="rect">
            <a:avLst/>
          </a:prstGeom>
          <a:noFill/>
          <a:ln w="9525" algn="ctr">
            <a:noFill/>
            <a:miter lim="800000"/>
            <a:headEnd/>
            <a:tailEnd/>
          </a:ln>
          <a:effectLst/>
        </p:spPr>
        <p:txBody>
          <a:bodyPr wrap="none">
            <a:spAutoFit/>
          </a:bodyPr>
          <a:lstStyle/>
          <a:p>
            <a:r>
              <a:rPr lang="en-US" sz="2400">
                <a:solidFill>
                  <a:schemeClr val="bg1"/>
                </a:solidFill>
              </a:rPr>
              <a:t>up</a:t>
            </a:r>
          </a:p>
        </p:txBody>
      </p:sp>
      <p:sp>
        <p:nvSpPr>
          <p:cNvPr id="15" name="Text Box 11"/>
          <p:cNvSpPr txBox="1">
            <a:spLocks noChangeArrowheads="1"/>
          </p:cNvSpPr>
          <p:nvPr/>
        </p:nvSpPr>
        <p:spPr bwMode="auto">
          <a:xfrm>
            <a:off x="1828800" y="2433935"/>
            <a:ext cx="986167" cy="461665"/>
          </a:xfrm>
          <a:prstGeom prst="rect">
            <a:avLst/>
          </a:prstGeom>
          <a:noFill/>
          <a:ln w="9525" algn="ctr">
            <a:noFill/>
            <a:miter lim="800000"/>
            <a:headEnd/>
            <a:tailEnd/>
          </a:ln>
          <a:effectLst/>
        </p:spPr>
        <p:txBody>
          <a:bodyPr wrap="none">
            <a:spAutoFit/>
          </a:bodyPr>
          <a:lstStyle/>
          <a:p>
            <a:r>
              <a:rPr lang="en-US" sz="2400">
                <a:solidFill>
                  <a:schemeClr val="bg1"/>
                </a:solidFill>
              </a:rPr>
              <a:t>down</a:t>
            </a:r>
          </a:p>
        </p:txBody>
      </p:sp>
      <p:graphicFrame>
        <p:nvGraphicFramePr>
          <p:cNvPr id="16" name="Object 12"/>
          <p:cNvGraphicFramePr>
            <a:graphicFrameLocks noChangeAspect="1"/>
          </p:cNvGraphicFramePr>
          <p:nvPr/>
        </p:nvGraphicFramePr>
        <p:xfrm>
          <a:off x="3352800" y="1160760"/>
          <a:ext cx="2362200" cy="2339975"/>
        </p:xfrm>
        <a:graphic>
          <a:graphicData uri="http://schemas.openxmlformats.org/presentationml/2006/ole">
            <mc:AlternateContent xmlns:mc="http://schemas.openxmlformats.org/markup-compatibility/2006">
              <mc:Choice xmlns:v="urn:schemas-microsoft-com:vml" Requires="v">
                <p:oleObj name="Bitmap Image" r:id="rId4" imgW="3571852" imgH="3533981" progId="PBrush">
                  <p:embed/>
                </p:oleObj>
              </mc:Choice>
              <mc:Fallback>
                <p:oleObj name="Bitmap Image" r:id="rId4" imgW="3571852" imgH="3533981" progId="PBrush">
                  <p:embed/>
                  <p:pic>
                    <p:nvPicPr>
                      <p:cNvPr id="16"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160760"/>
                        <a:ext cx="2362200"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 Box 13"/>
          <p:cNvSpPr txBox="1">
            <a:spLocks noChangeArrowheads="1"/>
          </p:cNvSpPr>
          <p:nvPr/>
        </p:nvSpPr>
        <p:spPr bwMode="auto">
          <a:xfrm>
            <a:off x="4267200" y="1389360"/>
            <a:ext cx="559769" cy="461665"/>
          </a:xfrm>
          <a:prstGeom prst="rect">
            <a:avLst/>
          </a:prstGeom>
          <a:noFill/>
          <a:ln w="9525" algn="ctr">
            <a:noFill/>
            <a:miter lim="800000"/>
            <a:headEnd/>
            <a:tailEnd/>
          </a:ln>
          <a:effectLst/>
        </p:spPr>
        <p:txBody>
          <a:bodyPr wrap="none">
            <a:spAutoFit/>
          </a:bodyPr>
          <a:lstStyle/>
          <a:p>
            <a:r>
              <a:rPr lang="en-US" sz="2400">
                <a:solidFill>
                  <a:schemeClr val="bg1"/>
                </a:solidFill>
              </a:rPr>
              <a:t>up</a:t>
            </a:r>
          </a:p>
        </p:txBody>
      </p:sp>
      <p:sp>
        <p:nvSpPr>
          <p:cNvPr id="18" name="Text Box 14"/>
          <p:cNvSpPr txBox="1">
            <a:spLocks noChangeArrowheads="1"/>
          </p:cNvSpPr>
          <p:nvPr/>
        </p:nvSpPr>
        <p:spPr bwMode="auto">
          <a:xfrm>
            <a:off x="3733800" y="2456160"/>
            <a:ext cx="559769" cy="461665"/>
          </a:xfrm>
          <a:prstGeom prst="rect">
            <a:avLst/>
          </a:prstGeom>
          <a:noFill/>
          <a:ln w="9525" algn="ctr">
            <a:noFill/>
            <a:miter lim="800000"/>
            <a:headEnd/>
            <a:tailEnd/>
          </a:ln>
          <a:effectLst/>
        </p:spPr>
        <p:txBody>
          <a:bodyPr wrap="none">
            <a:spAutoFit/>
          </a:bodyPr>
          <a:lstStyle/>
          <a:p>
            <a:r>
              <a:rPr lang="en-US" sz="2400">
                <a:solidFill>
                  <a:schemeClr val="bg1"/>
                </a:solidFill>
              </a:rPr>
              <a:t>up</a:t>
            </a:r>
          </a:p>
        </p:txBody>
      </p:sp>
      <p:sp>
        <p:nvSpPr>
          <p:cNvPr id="19" name="Text Box 15"/>
          <p:cNvSpPr txBox="1">
            <a:spLocks noChangeArrowheads="1"/>
          </p:cNvSpPr>
          <p:nvPr/>
        </p:nvSpPr>
        <p:spPr bwMode="auto">
          <a:xfrm>
            <a:off x="4886325" y="2456160"/>
            <a:ext cx="559769" cy="461665"/>
          </a:xfrm>
          <a:prstGeom prst="rect">
            <a:avLst/>
          </a:prstGeom>
          <a:noFill/>
          <a:ln w="9525" algn="ctr">
            <a:noFill/>
            <a:miter lim="800000"/>
            <a:headEnd/>
            <a:tailEnd/>
          </a:ln>
          <a:effectLst/>
        </p:spPr>
        <p:txBody>
          <a:bodyPr wrap="none">
            <a:spAutoFit/>
          </a:bodyPr>
          <a:lstStyle/>
          <a:p>
            <a:r>
              <a:rPr lang="en-US" sz="2400">
                <a:solidFill>
                  <a:schemeClr val="bg1"/>
                </a:solidFill>
              </a:rPr>
              <a:t>up</a:t>
            </a:r>
          </a:p>
        </p:txBody>
      </p:sp>
      <p:graphicFrame>
        <p:nvGraphicFramePr>
          <p:cNvPr id="20" name="Object 17"/>
          <p:cNvGraphicFramePr>
            <a:graphicFrameLocks noChangeAspect="1"/>
          </p:cNvGraphicFramePr>
          <p:nvPr/>
        </p:nvGraphicFramePr>
        <p:xfrm>
          <a:off x="6248400" y="1138535"/>
          <a:ext cx="2362200" cy="2339975"/>
        </p:xfrm>
        <a:graphic>
          <a:graphicData uri="http://schemas.openxmlformats.org/presentationml/2006/ole">
            <mc:AlternateContent xmlns:mc="http://schemas.openxmlformats.org/markup-compatibility/2006">
              <mc:Choice xmlns:v="urn:schemas-microsoft-com:vml" Requires="v">
                <p:oleObj name="Bitmap Image" r:id="rId5" imgW="3571852" imgH="3533981" progId="PBrush">
                  <p:embed/>
                </p:oleObj>
              </mc:Choice>
              <mc:Fallback>
                <p:oleObj name="Bitmap Image" r:id="rId5" imgW="3571852" imgH="3533981" progId="PBrush">
                  <p:embed/>
                  <p:pic>
                    <p:nvPicPr>
                      <p:cNvPr id="20" name="Object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38535"/>
                        <a:ext cx="2362200"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Text Box 18"/>
          <p:cNvSpPr txBox="1">
            <a:spLocks noChangeArrowheads="1"/>
          </p:cNvSpPr>
          <p:nvPr/>
        </p:nvSpPr>
        <p:spPr bwMode="auto">
          <a:xfrm>
            <a:off x="6858000" y="1367135"/>
            <a:ext cx="1297150" cy="461665"/>
          </a:xfrm>
          <a:prstGeom prst="rect">
            <a:avLst/>
          </a:prstGeom>
          <a:noFill/>
          <a:ln w="9525" algn="ctr">
            <a:noFill/>
            <a:miter lim="800000"/>
            <a:headEnd/>
            <a:tailEnd/>
          </a:ln>
          <a:effectLst/>
        </p:spPr>
        <p:txBody>
          <a:bodyPr wrap="none">
            <a:spAutoFit/>
          </a:bodyPr>
          <a:lstStyle/>
          <a:p>
            <a:r>
              <a:rPr lang="en-US" sz="2400">
                <a:solidFill>
                  <a:schemeClr val="bg1"/>
                </a:solidFill>
              </a:rPr>
              <a:t>strange</a:t>
            </a:r>
          </a:p>
        </p:txBody>
      </p:sp>
      <p:sp>
        <p:nvSpPr>
          <p:cNvPr id="22" name="Text Box 19"/>
          <p:cNvSpPr txBox="1">
            <a:spLocks noChangeArrowheads="1"/>
          </p:cNvSpPr>
          <p:nvPr/>
        </p:nvSpPr>
        <p:spPr bwMode="auto">
          <a:xfrm>
            <a:off x="6629400" y="2433935"/>
            <a:ext cx="559769" cy="461665"/>
          </a:xfrm>
          <a:prstGeom prst="rect">
            <a:avLst/>
          </a:prstGeom>
          <a:noFill/>
          <a:ln w="9525" algn="ctr">
            <a:noFill/>
            <a:miter lim="800000"/>
            <a:headEnd/>
            <a:tailEnd/>
          </a:ln>
          <a:effectLst/>
        </p:spPr>
        <p:txBody>
          <a:bodyPr wrap="none">
            <a:spAutoFit/>
          </a:bodyPr>
          <a:lstStyle/>
          <a:p>
            <a:r>
              <a:rPr lang="en-US" sz="2400">
                <a:solidFill>
                  <a:schemeClr val="bg1"/>
                </a:solidFill>
              </a:rPr>
              <a:t>up</a:t>
            </a:r>
          </a:p>
        </p:txBody>
      </p:sp>
      <p:sp>
        <p:nvSpPr>
          <p:cNvPr id="23" name="Text Box 20"/>
          <p:cNvSpPr txBox="1">
            <a:spLocks noChangeArrowheads="1"/>
          </p:cNvSpPr>
          <p:nvPr/>
        </p:nvSpPr>
        <p:spPr bwMode="auto">
          <a:xfrm>
            <a:off x="7620000" y="2433935"/>
            <a:ext cx="986167" cy="461665"/>
          </a:xfrm>
          <a:prstGeom prst="rect">
            <a:avLst/>
          </a:prstGeom>
          <a:noFill/>
          <a:ln w="9525" algn="ctr">
            <a:noFill/>
            <a:miter lim="800000"/>
            <a:headEnd/>
            <a:tailEnd/>
          </a:ln>
          <a:effectLst/>
        </p:spPr>
        <p:txBody>
          <a:bodyPr wrap="none">
            <a:spAutoFit/>
          </a:bodyPr>
          <a:lstStyle/>
          <a:p>
            <a:r>
              <a:rPr lang="en-US" sz="2400">
                <a:solidFill>
                  <a:schemeClr val="bg1"/>
                </a:solidFill>
              </a:rPr>
              <a:t>down</a:t>
            </a:r>
          </a:p>
        </p:txBody>
      </p:sp>
      <p:sp>
        <p:nvSpPr>
          <p:cNvPr id="24" name="Text Box 21"/>
          <p:cNvSpPr txBox="1">
            <a:spLocks noChangeArrowheads="1"/>
          </p:cNvSpPr>
          <p:nvPr/>
        </p:nvSpPr>
        <p:spPr bwMode="auto">
          <a:xfrm>
            <a:off x="1050925" y="3576935"/>
            <a:ext cx="1505540" cy="584775"/>
          </a:xfrm>
          <a:prstGeom prst="rect">
            <a:avLst/>
          </a:prstGeom>
          <a:noFill/>
          <a:ln w="9525" algn="ctr">
            <a:noFill/>
            <a:miter lim="800000"/>
            <a:headEnd/>
            <a:tailEnd/>
          </a:ln>
          <a:effectLst/>
        </p:spPr>
        <p:txBody>
          <a:bodyPr wrap="none">
            <a:spAutoFit/>
          </a:bodyPr>
          <a:lstStyle/>
          <a:p>
            <a:r>
              <a:rPr lang="en-US" sz="3200">
                <a:solidFill>
                  <a:schemeClr val="bg1"/>
                </a:solidFill>
              </a:rPr>
              <a:t>Proton</a:t>
            </a:r>
          </a:p>
        </p:txBody>
      </p:sp>
      <p:sp>
        <p:nvSpPr>
          <p:cNvPr id="25" name="Text Box 22"/>
          <p:cNvSpPr txBox="1">
            <a:spLocks noChangeArrowheads="1"/>
          </p:cNvSpPr>
          <p:nvPr/>
        </p:nvSpPr>
        <p:spPr bwMode="auto">
          <a:xfrm>
            <a:off x="4191000" y="3572173"/>
            <a:ext cx="917239" cy="584775"/>
          </a:xfrm>
          <a:prstGeom prst="rect">
            <a:avLst/>
          </a:prstGeom>
          <a:noFill/>
          <a:ln w="9525" algn="ctr">
            <a:noFill/>
            <a:miter lim="800000"/>
            <a:headEnd/>
            <a:tailEnd/>
          </a:ln>
          <a:effectLst/>
        </p:spPr>
        <p:txBody>
          <a:bodyPr wrap="none">
            <a:spAutoFit/>
          </a:bodyPr>
          <a:lstStyle/>
          <a:p>
            <a:r>
              <a:rPr lang="en-US" sz="3200">
                <a:solidFill>
                  <a:schemeClr val="bg1"/>
                </a:solidFill>
                <a:latin typeface="Symbol" pitchFamily="18" charset="2"/>
              </a:rPr>
              <a:t>D</a:t>
            </a:r>
            <a:r>
              <a:rPr lang="en-US" sz="3200">
                <a:solidFill>
                  <a:schemeClr val="bg1"/>
                </a:solidFill>
              </a:rPr>
              <a:t>++</a:t>
            </a:r>
          </a:p>
        </p:txBody>
      </p:sp>
      <p:sp>
        <p:nvSpPr>
          <p:cNvPr id="26" name="Text Box 23"/>
          <p:cNvSpPr txBox="1">
            <a:spLocks noChangeArrowheads="1"/>
          </p:cNvSpPr>
          <p:nvPr/>
        </p:nvSpPr>
        <p:spPr bwMode="auto">
          <a:xfrm>
            <a:off x="7226300" y="3576935"/>
            <a:ext cx="466794" cy="584775"/>
          </a:xfrm>
          <a:prstGeom prst="rect">
            <a:avLst/>
          </a:prstGeom>
          <a:noFill/>
          <a:ln w="9525" algn="ctr">
            <a:noFill/>
            <a:miter lim="800000"/>
            <a:headEnd/>
            <a:tailEnd/>
          </a:ln>
          <a:effectLst/>
        </p:spPr>
        <p:txBody>
          <a:bodyPr wrap="none">
            <a:spAutoFit/>
          </a:bodyPr>
          <a:lstStyle/>
          <a:p>
            <a:r>
              <a:rPr lang="en-US" sz="3200">
                <a:solidFill>
                  <a:schemeClr val="bg1"/>
                </a:solidFill>
                <a:latin typeface="Symbol" pitchFamily="18" charset="2"/>
              </a:rPr>
              <a:t>L</a:t>
            </a:r>
            <a:endParaRPr lang="en-US" sz="3200">
              <a:solidFill>
                <a:schemeClr val="bg1"/>
              </a:solidFill>
            </a:endParaRPr>
          </a:p>
        </p:txBody>
      </p:sp>
      <p:sp>
        <p:nvSpPr>
          <p:cNvPr id="27" name="Rectangle 26"/>
          <p:cNvSpPr>
            <a:spLocks noChangeArrowheads="1"/>
          </p:cNvSpPr>
          <p:nvPr/>
        </p:nvSpPr>
        <p:spPr bwMode="auto">
          <a:xfrm>
            <a:off x="2590800" y="2431703"/>
            <a:ext cx="184731" cy="461665"/>
          </a:xfrm>
          <a:prstGeom prst="rect">
            <a:avLst/>
          </a:prstGeom>
          <a:noFill/>
          <a:ln w="9525" algn="ctr">
            <a:noFill/>
            <a:miter lim="800000"/>
            <a:headEnd/>
            <a:tailEnd/>
          </a:ln>
          <a:effectLst/>
        </p:spPr>
        <p:txBody>
          <a:bodyPr wrap="none" anchor="ctr">
            <a:spAutoFit/>
          </a:bodyPr>
          <a:lstStyle/>
          <a:p>
            <a:endParaRPr lang="en-US" sz="2400">
              <a:solidFill>
                <a:schemeClr val="bg1"/>
              </a:solidFill>
            </a:endParaRPr>
          </a:p>
        </p:txBody>
      </p:sp>
      <p:sp>
        <p:nvSpPr>
          <p:cNvPr id="28" name="TextBox 27"/>
          <p:cNvSpPr txBox="1"/>
          <p:nvPr/>
        </p:nvSpPr>
        <p:spPr>
          <a:xfrm>
            <a:off x="-13121" y="4435227"/>
            <a:ext cx="9094042" cy="1815882"/>
          </a:xfrm>
          <a:prstGeom prst="rect">
            <a:avLst/>
          </a:prstGeom>
          <a:noFill/>
        </p:spPr>
        <p:txBody>
          <a:bodyPr wrap="square" rtlCol="0">
            <a:spAutoFit/>
          </a:bodyPr>
          <a:lstStyle/>
          <a:p>
            <a:pPr algn="ctr"/>
            <a:r>
              <a:rPr lang="en-US" sz="2800" b="0" dirty="0">
                <a:solidFill>
                  <a:schemeClr val="bg1"/>
                </a:solidFill>
              </a:rPr>
              <a:t>New degrees of freedom inside hadrons.</a:t>
            </a:r>
          </a:p>
          <a:p>
            <a:pPr algn="ctr"/>
            <a:endParaRPr lang="en-US" sz="2800" dirty="0">
              <a:solidFill>
                <a:schemeClr val="bg1"/>
              </a:solidFill>
            </a:endParaRPr>
          </a:p>
          <a:p>
            <a:pPr algn="ctr"/>
            <a:r>
              <a:rPr lang="en-US" sz="2800" b="0" dirty="0">
                <a:solidFill>
                  <a:srgbClr val="22FE22"/>
                </a:solidFill>
              </a:rPr>
              <a:t>In the 1970s, people started to think about </a:t>
            </a:r>
            <a:r>
              <a:rPr lang="en-US" sz="2800" b="0" i="1" dirty="0">
                <a:solidFill>
                  <a:srgbClr val="22FE22"/>
                </a:solidFill>
              </a:rPr>
              <a:t>Quark Matter </a:t>
            </a:r>
          </a:p>
          <a:p>
            <a:pPr algn="ctr"/>
            <a:r>
              <a:rPr lang="en-US" sz="2800" b="0" dirty="0">
                <a:solidFill>
                  <a:srgbClr val="22FE22"/>
                </a:solidFill>
              </a:rPr>
              <a:t>as being relevant at very high temperatures.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45446</TotalTime>
  <Words>811</Words>
  <Application>Microsoft Macintosh PowerPoint</Application>
  <PresentationFormat>On-screen Show (4:3)</PresentationFormat>
  <Paragraphs>204</Paragraphs>
  <Slides>37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6" baseType="lpstr">
      <vt:lpstr>Aptos</vt:lpstr>
      <vt:lpstr>Arial</vt:lpstr>
      <vt:lpstr>Arial Rounded MT Bold</vt:lpstr>
      <vt:lpstr>Calibri</vt:lpstr>
      <vt:lpstr>Symbol</vt:lpstr>
      <vt:lpstr>Wingdings</vt:lpstr>
      <vt:lpstr>Office Theme</vt:lpstr>
      <vt:lpstr>Bitmap Image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Nucleus-Nucleus Geometry</vt:lpstr>
      <vt:lpstr>PowerPoint Presentation</vt:lpstr>
      <vt:lpstr>PowerPoint Presentation</vt:lpstr>
      <vt:lpstr>What About Viscosity?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James L Nagle</cp:lastModifiedBy>
  <cp:revision>340</cp:revision>
  <dcterms:created xsi:type="dcterms:W3CDTF">2011-04-24T10:36:49Z</dcterms:created>
  <dcterms:modified xsi:type="dcterms:W3CDTF">2024-07-29T16:16:08Z</dcterms:modified>
</cp:coreProperties>
</file>