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93" r:id="rId4"/>
    <p:sldId id="282" r:id="rId5"/>
    <p:sldId id="292" r:id="rId6"/>
    <p:sldId id="281" r:id="rId7"/>
    <p:sldId id="283" r:id="rId8"/>
    <p:sldId id="284" r:id="rId9"/>
    <p:sldId id="285" r:id="rId10"/>
    <p:sldId id="286" r:id="rId11"/>
    <p:sldId id="273" r:id="rId12"/>
    <p:sldId id="289" r:id="rId13"/>
    <p:sldId id="278" r:id="rId14"/>
    <p:sldId id="294" r:id="rId15"/>
    <p:sldId id="287" r:id="rId16"/>
    <p:sldId id="277" r:id="rId17"/>
    <p:sldId id="276" r:id="rId18"/>
    <p:sldId id="265" r:id="rId19"/>
    <p:sldId id="272" r:id="rId20"/>
    <p:sldId id="288" r:id="rId21"/>
    <p:sldId id="290" r:id="rId22"/>
    <p:sldId id="291" r:id="rId23"/>
    <p:sldId id="295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20"/>
    <a:srgbClr val="009900"/>
    <a:srgbClr val="CC00CC"/>
    <a:srgbClr val="000000"/>
    <a:srgbClr val="630198"/>
    <a:srgbClr val="FF09FF"/>
    <a:srgbClr val="CCCCFF"/>
    <a:srgbClr val="D0B87D"/>
    <a:srgbClr val="FFB5FF"/>
    <a:srgbClr val="92E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/>
    <p:restoredTop sz="96327"/>
  </p:normalViewPr>
  <p:slideViewPr>
    <p:cSldViewPr snapToGrid="0" snapToObjects="1">
      <p:cViewPr varScale="1">
        <p:scale>
          <a:sx n="131" d="100"/>
          <a:sy n="131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0C7E-0CDF-354B-AC53-A50F41C371D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4D69F-C11E-D142-BDD3-63D850030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89368B-CCD7-E803-8D7E-627BB05AE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24E-C337-C146-80C1-0A10D01D5A43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F15-8D99-0C4A-BC9E-F07F9D97C86E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571E-4596-1846-BD0A-EBBFCB0EB2D3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6019-13A3-F344-B0DA-E0D76BB71ED4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C6CF-A174-7344-8786-C44A4FDCCCEA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2CDA-F89A-F14F-8D7D-A3AB50C45F0F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8D17-AFDE-F546-9326-BA6203F68548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511A-6653-A64E-817F-143E018F4CD5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ED74-3037-D545-8415-4EC3FDED5ECD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0D0-8629-AB44-83AD-7B3E1A5759BC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3E91-A4C5-5246-895A-213509B85FE6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12B-8658-7945-8A7F-91A1400057D9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AE84-3C67-9A46-8989-0A3516217E55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1A24-9975-2842-969D-39E3D3C411C3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A997-279F-4F4B-A16A-0C3F62FC16BE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115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EA8A-6D0A-9340-83EF-4C400F8995FB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7BE5466-3AC7-8D4B-8CBF-88147F13F91A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F71CA8C-F0F5-1147-956B-0FCFC6FB2E9B}" type="datetime1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28128-8923-85C4-1BCC-A4BB36C37F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126.0723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126.0723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th International Conference on Hard and Electromagnetic Probes of High-Energy Nuclear Collisions">
            <a:extLst>
              <a:ext uri="{FF2B5EF4-FFF2-40B4-BE49-F238E27FC236}">
                <a16:creationId xmlns:a16="http://schemas.microsoft.com/office/drawing/2014/main" id="{7CA9B7A7-BF52-42B0-F2AE-61302594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025"/>
            <a:ext cx="12192000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EA4E7B-D328-6AA4-53C4-2C84A1581CA5}"/>
              </a:ext>
            </a:extLst>
          </p:cNvPr>
          <p:cNvSpPr/>
          <p:nvPr/>
        </p:nvSpPr>
        <p:spPr>
          <a:xfrm>
            <a:off x="343204" y="163595"/>
            <a:ext cx="1165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0" dirty="0">
                <a:effectLst/>
                <a:latin typeface="PT Sans" panose="020B0503020203020204" pitchFamily="34" charset="77"/>
              </a:rPr>
              <a:t>Strong constraints on jet modification in centrality-dependent p+Pb collisions </a:t>
            </a:r>
          </a:p>
          <a:p>
            <a:r>
              <a:rPr lang="en-US" sz="4800" i="0" dirty="0">
                <a:effectLst/>
                <a:latin typeface="PT Sans" panose="020B0503020203020204" pitchFamily="34" charset="77"/>
              </a:rPr>
              <a:t>by ATLAS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89801-AB74-00B0-A8FE-0B3A643C3CB7}"/>
              </a:ext>
            </a:extLst>
          </p:cNvPr>
          <p:cNvSpPr txBox="1"/>
          <p:nvPr/>
        </p:nvSpPr>
        <p:spPr>
          <a:xfrm>
            <a:off x="2448242" y="2727889"/>
            <a:ext cx="974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MetaWebPro"/>
              </a:rPr>
              <a:t>11th International Conference on </a:t>
            </a:r>
            <a:r>
              <a:rPr lang="en-US" b="1" i="0" dirty="0">
                <a:solidFill>
                  <a:schemeClr val="bg1"/>
                </a:solidFill>
                <a:effectLst/>
                <a:latin typeface="MetaWebPro"/>
              </a:rPr>
              <a:t>Hard and Electromagnetic Probes</a:t>
            </a:r>
            <a:r>
              <a:rPr lang="en-US" b="0" i="0" dirty="0">
                <a:solidFill>
                  <a:schemeClr val="bg1"/>
                </a:solidFill>
                <a:effectLst/>
                <a:latin typeface="MetaWebPro"/>
              </a:rPr>
              <a:t> of High-Energy Nuclear Collisions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MetaWebPro"/>
              </a:rPr>
              <a:t>Aschaffenburg (Germany) , March 26-31,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37C69-AB81-3E26-FC0E-5D3298810FC2}"/>
              </a:ext>
            </a:extLst>
          </p:cNvPr>
          <p:cNvSpPr txBox="1"/>
          <p:nvPr/>
        </p:nvSpPr>
        <p:spPr>
          <a:xfrm>
            <a:off x="6515659" y="2217451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Jamie Nagle, University of Colorado Boulder</a:t>
            </a:r>
          </a:p>
        </p:txBody>
      </p:sp>
    </p:spTree>
    <p:extLst>
      <p:ext uri="{BB962C8B-B14F-4D97-AF65-F5344CB8AC3E}">
        <p14:creationId xmlns:p14="http://schemas.microsoft.com/office/powerpoint/2010/main" val="289568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8EA4F-CF0F-398C-9744-3F3F3E76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580E9D3-C80B-8AD1-C072-CB1647087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0" t="2294" r="18871" b="13563"/>
          <a:stretch/>
        </p:blipFill>
        <p:spPr>
          <a:xfrm>
            <a:off x="579295" y="752297"/>
            <a:ext cx="5131534" cy="5764886"/>
          </a:xfrm>
          <a:prstGeom prst="rect">
            <a:avLst/>
          </a:prstGeom>
        </p:spPr>
      </p:pic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1FA47EC3-00AD-EEDB-142B-C6674A9D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61" y="905032"/>
            <a:ext cx="3678148" cy="26426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D3F3D52-18C1-0D1A-7BB3-ADE2CB3C0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57" y="4620039"/>
            <a:ext cx="4258329" cy="1034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D47EB-1688-9E93-A8E2-379C317BFF09}"/>
              </a:ext>
            </a:extLst>
          </p:cNvPr>
          <p:cNvSpPr txBox="1"/>
          <p:nvPr/>
        </p:nvSpPr>
        <p:spPr>
          <a:xfrm>
            <a:off x="6361824" y="3818745"/>
            <a:ext cx="477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 calculation the ratios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F7A98-47FE-A9D1-4232-51C31E31CD63}"/>
              </a:ext>
            </a:extLst>
          </p:cNvPr>
          <p:cNvSpPr txBox="1"/>
          <p:nvPr/>
        </p:nvSpPr>
        <p:spPr>
          <a:xfrm>
            <a:off x="5878734" y="590825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 explicit dependence on &lt;</a:t>
            </a:r>
            <a:r>
              <a:rPr lang="en-US" sz="2400" dirty="0" err="1"/>
              <a:t>N</a:t>
            </a:r>
            <a:r>
              <a:rPr lang="en-US" sz="2400" baseline="-25000" dirty="0" err="1"/>
              <a:t>coll</a:t>
            </a:r>
            <a:r>
              <a:rPr lang="en-US" sz="2400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3A614-E405-7098-B0A7-3AAF56852646}"/>
              </a:ext>
            </a:extLst>
          </p:cNvPr>
          <p:cNvSpPr txBox="1"/>
          <p:nvPr/>
        </p:nvSpPr>
        <p:spPr>
          <a:xfrm>
            <a:off x="503381" y="53682"/>
            <a:ext cx="725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Quantified hadron yields per jet</a:t>
            </a:r>
            <a:endParaRPr lang="en-US" sz="3600" u="sng" baseline="-25000" dirty="0"/>
          </a:p>
        </p:txBody>
      </p:sp>
    </p:spTree>
    <p:extLst>
      <p:ext uri="{BB962C8B-B14F-4D97-AF65-F5344CB8AC3E}">
        <p14:creationId xmlns:p14="http://schemas.microsoft.com/office/powerpoint/2010/main" val="406231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78376-FFB4-02F5-E2D6-17C9AC19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4EDB66-1C1A-7242-DA0F-AE2B933DD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69"/>
          <a:stretch/>
        </p:blipFill>
        <p:spPr>
          <a:xfrm>
            <a:off x="328138" y="1056455"/>
            <a:ext cx="8588983" cy="5424697"/>
          </a:xfrm>
          <a:prstGeom prst="rect">
            <a:avLst/>
          </a:prstGeom>
        </p:spPr>
      </p:pic>
      <p:pic>
        <p:nvPicPr>
          <p:cNvPr id="15" name="Picture 14" descr="Diagram, shape&#10;&#10;Description automatically generated">
            <a:extLst>
              <a:ext uri="{FF2B5EF4-FFF2-40B4-BE49-F238E27FC236}">
                <a16:creationId xmlns:a16="http://schemas.microsoft.com/office/drawing/2014/main" id="{F7D0AE56-2782-30C5-E433-E603D8DE4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475" y="1092857"/>
            <a:ext cx="2844715" cy="20438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C168A7-78E6-7508-77B7-1ACE2BF29815}"/>
              </a:ext>
            </a:extLst>
          </p:cNvPr>
          <p:cNvSpPr txBox="1"/>
          <p:nvPr/>
        </p:nvSpPr>
        <p:spPr>
          <a:xfrm>
            <a:off x="288810" y="184993"/>
            <a:ext cx="640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“Away-side” Jet-hadron </a:t>
            </a:r>
            <a:r>
              <a:rPr lang="en-US" sz="3600" u="sng" dirty="0" err="1"/>
              <a:t>I</a:t>
            </a:r>
            <a:r>
              <a:rPr lang="en-US" u="sng" dirty="0" err="1"/>
              <a:t>pPb</a:t>
            </a:r>
            <a:endParaRPr lang="en-US" sz="36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8AF60-9D5F-1335-340A-38988B3799F0}"/>
              </a:ext>
            </a:extLst>
          </p:cNvPr>
          <p:cNvSpPr txBox="1"/>
          <p:nvPr/>
        </p:nvSpPr>
        <p:spPr>
          <a:xfrm>
            <a:off x="9058475" y="3317151"/>
            <a:ext cx="27396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</a:t>
            </a:r>
            <a:r>
              <a:rPr lang="en-US" sz="2000" baseline="-25000" dirty="0" err="1"/>
              <a:t>pPb</a:t>
            </a:r>
            <a:r>
              <a:rPr lang="en-US" sz="2000" dirty="0"/>
              <a:t> “away-side” consistent with unity within a few percent for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&gt; 4 GeV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Hint of enhancement near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~ 2 GeV, but within 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49088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26BE9-FEC4-B3B9-49AE-99B7A975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04886-A137-4A89-260C-EA89C5C2F2B0}"/>
              </a:ext>
            </a:extLst>
          </p:cNvPr>
          <p:cNvSpPr txBox="1"/>
          <p:nvPr/>
        </p:nvSpPr>
        <p:spPr>
          <a:xfrm>
            <a:off x="288810" y="217084"/>
            <a:ext cx="6213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“Near-side” Jet-hadron </a:t>
            </a:r>
            <a:r>
              <a:rPr lang="en-US" sz="3600" u="sng" dirty="0" err="1"/>
              <a:t>I</a:t>
            </a:r>
            <a:r>
              <a:rPr lang="en-US" u="sng" dirty="0" err="1"/>
              <a:t>pPb</a:t>
            </a:r>
            <a:endParaRPr lang="en-US" sz="3600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37DF0-038C-443C-3851-4F2461B0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3" y="1092857"/>
            <a:ext cx="8459309" cy="54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58C25-C1BC-6A36-E358-9FD2072884BF}"/>
              </a:ext>
            </a:extLst>
          </p:cNvPr>
          <p:cNvSpPr txBox="1"/>
          <p:nvPr/>
        </p:nvSpPr>
        <p:spPr>
          <a:xfrm>
            <a:off x="8906075" y="3540850"/>
            <a:ext cx="3044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</a:t>
            </a:r>
            <a:r>
              <a:rPr lang="en-US" sz="2000" baseline="-25000" dirty="0" err="1"/>
              <a:t>pPb</a:t>
            </a:r>
            <a:r>
              <a:rPr lang="en-US" sz="2000" dirty="0"/>
              <a:t> “near-side” consistent with few percent enhancement above unity </a:t>
            </a:r>
          </a:p>
          <a:p>
            <a:pPr algn="ctr"/>
            <a:r>
              <a:rPr lang="en-US" sz="2000" dirty="0"/>
              <a:t>for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&gt; 4 GeV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Hint of depletion at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&lt; 1 GeV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A30133B-69F0-77F0-0A77-1DE803E56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A6518A75-B0D0-45B5-524C-50FA6A3ED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Shape, arrow, polygon&#10;&#10;Description automatically generated">
            <a:extLst>
              <a:ext uri="{FF2B5EF4-FFF2-40B4-BE49-F238E27FC236}">
                <a16:creationId xmlns:a16="http://schemas.microsoft.com/office/drawing/2014/main" id="{A84A2325-C382-69AF-A19D-C0A5AFB8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75" y="1104374"/>
            <a:ext cx="2663682" cy="22127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83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EA8C-FD06-D066-197C-61B02B9E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33CDC55-9B52-344D-BC4D-FD048FA2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43" y="983851"/>
            <a:ext cx="5596890" cy="5497301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293916-FAA3-E8FE-BA7E-50399DBD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1" y="983851"/>
            <a:ext cx="5460022" cy="25472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CE50F1-F67D-2F6E-6696-3CF6E2D29A1D}"/>
              </a:ext>
            </a:extLst>
          </p:cNvPr>
          <p:cNvSpPr txBox="1"/>
          <p:nvPr/>
        </p:nvSpPr>
        <p:spPr>
          <a:xfrm>
            <a:off x="288810" y="184993"/>
            <a:ext cx="821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/>
              <a:t>Pb+Pb</a:t>
            </a:r>
            <a:r>
              <a:rPr lang="en-US" sz="3600" u="sng" dirty="0"/>
              <a:t> and </a:t>
            </a:r>
            <a:r>
              <a:rPr lang="en-US" sz="3600" u="sng" dirty="0" err="1"/>
              <a:t>p+Pb</a:t>
            </a:r>
            <a:r>
              <a:rPr lang="en-US" sz="3600" u="sng" dirty="0"/>
              <a:t>:   Setting the scale</a:t>
            </a:r>
            <a:endParaRPr lang="en-US" sz="3600" u="sng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C69F0-BCAF-3234-9AFE-089E56B30DC7}"/>
              </a:ext>
            </a:extLst>
          </p:cNvPr>
          <p:cNvSpPr txBox="1"/>
          <p:nvPr/>
        </p:nvSpPr>
        <p:spPr>
          <a:xfrm>
            <a:off x="1245870" y="1080135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B5FF"/>
                </a:solidFill>
              </a:rPr>
              <a:t>PbPb</a:t>
            </a:r>
            <a:r>
              <a:rPr lang="en-US" dirty="0">
                <a:solidFill>
                  <a:srgbClr val="FFB5FF"/>
                </a:solidFill>
              </a:rPr>
              <a:t> Z-h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1232F-C4EC-0E3A-E523-8D04232A2B98}"/>
              </a:ext>
            </a:extLst>
          </p:cNvPr>
          <p:cNvSpPr txBox="1"/>
          <p:nvPr/>
        </p:nvSpPr>
        <p:spPr>
          <a:xfrm>
            <a:off x="4010025" y="108013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E18B"/>
                </a:solidFill>
              </a:rPr>
              <a:t>pPb</a:t>
            </a:r>
            <a:r>
              <a:rPr lang="en-US" dirty="0">
                <a:solidFill>
                  <a:srgbClr val="92E18B"/>
                </a:solidFill>
              </a:rPr>
              <a:t> Jet-h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02AFB-A211-C60D-782E-E412A448A171}"/>
              </a:ext>
            </a:extLst>
          </p:cNvPr>
          <p:cNvSpPr txBox="1"/>
          <p:nvPr/>
        </p:nvSpPr>
        <p:spPr>
          <a:xfrm>
            <a:off x="336515" y="3730974"/>
            <a:ext cx="57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evidence of quenching in </a:t>
            </a:r>
            <a:r>
              <a:rPr lang="en-US" sz="2000" dirty="0" err="1"/>
              <a:t>I</a:t>
            </a:r>
            <a:r>
              <a:rPr lang="en-US" sz="2000" baseline="-25000" dirty="0" err="1"/>
              <a:t>pPb</a:t>
            </a:r>
            <a:r>
              <a:rPr lang="en-US" sz="2000" dirty="0"/>
              <a:t> observable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CED6D-A506-AAA7-09A9-FE666CCEC7BD}"/>
              </a:ext>
            </a:extLst>
          </p:cNvPr>
          <p:cNvSpPr txBox="1"/>
          <p:nvPr/>
        </p:nvSpPr>
        <p:spPr>
          <a:xfrm>
            <a:off x="10255945" y="4677699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C00CC"/>
                </a:solidFill>
              </a:rPr>
              <a:t>PbPb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2BE62-9963-81B4-AE0E-B6649BC68755}"/>
              </a:ext>
            </a:extLst>
          </p:cNvPr>
          <p:cNvSpPr txBox="1"/>
          <p:nvPr/>
        </p:nvSpPr>
        <p:spPr>
          <a:xfrm>
            <a:off x="10292889" y="256916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9900"/>
                </a:solidFill>
              </a:rPr>
              <a:t>pPb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3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EA8C-FD06-D066-197C-61B02B9E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33CDC55-9B52-344D-BC4D-FD048FA2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43" y="983851"/>
            <a:ext cx="5596890" cy="5497301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293916-FAA3-E8FE-BA7E-50399DBD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1" y="983851"/>
            <a:ext cx="5460022" cy="25472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CE50F1-F67D-2F6E-6696-3CF6E2D29A1D}"/>
              </a:ext>
            </a:extLst>
          </p:cNvPr>
          <p:cNvSpPr txBox="1"/>
          <p:nvPr/>
        </p:nvSpPr>
        <p:spPr>
          <a:xfrm>
            <a:off x="288810" y="184993"/>
            <a:ext cx="821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/>
              <a:t>Pb+Pb</a:t>
            </a:r>
            <a:r>
              <a:rPr lang="en-US" sz="3600" u="sng" dirty="0"/>
              <a:t> and </a:t>
            </a:r>
            <a:r>
              <a:rPr lang="en-US" sz="3600" u="sng" dirty="0" err="1"/>
              <a:t>p+Pb</a:t>
            </a:r>
            <a:r>
              <a:rPr lang="en-US" sz="3600" u="sng" dirty="0"/>
              <a:t>:   Setting the scale</a:t>
            </a:r>
            <a:endParaRPr lang="en-US" sz="3600" u="sng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C69F0-BCAF-3234-9AFE-089E56B30DC7}"/>
              </a:ext>
            </a:extLst>
          </p:cNvPr>
          <p:cNvSpPr txBox="1"/>
          <p:nvPr/>
        </p:nvSpPr>
        <p:spPr>
          <a:xfrm>
            <a:off x="1245870" y="1080135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B5FF"/>
                </a:solidFill>
              </a:rPr>
              <a:t>PbPb</a:t>
            </a:r>
            <a:r>
              <a:rPr lang="en-US" dirty="0">
                <a:solidFill>
                  <a:srgbClr val="FFB5FF"/>
                </a:solidFill>
              </a:rPr>
              <a:t> Z-h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1232F-C4EC-0E3A-E523-8D04232A2B98}"/>
              </a:ext>
            </a:extLst>
          </p:cNvPr>
          <p:cNvSpPr txBox="1"/>
          <p:nvPr/>
        </p:nvSpPr>
        <p:spPr>
          <a:xfrm>
            <a:off x="4010025" y="108013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E18B"/>
                </a:solidFill>
              </a:rPr>
              <a:t>pPb</a:t>
            </a:r>
            <a:r>
              <a:rPr lang="en-US" dirty="0">
                <a:solidFill>
                  <a:srgbClr val="92E18B"/>
                </a:solidFill>
              </a:rPr>
              <a:t> Jet-h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02AFB-A211-C60D-782E-E412A448A171}"/>
              </a:ext>
            </a:extLst>
          </p:cNvPr>
          <p:cNvSpPr txBox="1"/>
          <p:nvPr/>
        </p:nvSpPr>
        <p:spPr>
          <a:xfrm>
            <a:off x="336515" y="3730974"/>
            <a:ext cx="57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evidence of quenching in </a:t>
            </a:r>
            <a:r>
              <a:rPr lang="en-US" sz="2000" dirty="0" err="1"/>
              <a:t>I</a:t>
            </a:r>
            <a:r>
              <a:rPr lang="en-US" sz="2000" baseline="-25000" dirty="0" err="1"/>
              <a:t>pPb</a:t>
            </a:r>
            <a:r>
              <a:rPr lang="en-US" sz="2000" dirty="0"/>
              <a:t> observable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45DDCA-D099-1EB8-1122-FB0813BBEB16}"/>
              </a:ext>
            </a:extLst>
          </p:cNvPr>
          <p:cNvGrpSpPr/>
          <p:nvPr/>
        </p:nvGrpSpPr>
        <p:grpSpPr>
          <a:xfrm>
            <a:off x="377640" y="4257675"/>
            <a:ext cx="5596890" cy="2223477"/>
            <a:chOff x="414584" y="4257675"/>
            <a:chExt cx="5491837" cy="22234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5A6826-D179-8332-A815-0C49C20B713D}"/>
                </a:ext>
              </a:extLst>
            </p:cNvPr>
            <p:cNvSpPr/>
            <p:nvPr/>
          </p:nvSpPr>
          <p:spPr>
            <a:xfrm>
              <a:off x="414584" y="4257675"/>
              <a:ext cx="5437369" cy="222347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Chart&#10;&#10;Description automatically generated">
              <a:extLst>
                <a:ext uri="{FF2B5EF4-FFF2-40B4-BE49-F238E27FC236}">
                  <a16:creationId xmlns:a16="http://schemas.microsoft.com/office/drawing/2014/main" id="{F79BAE27-A78A-77C7-CF6A-2CF622F58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19" y="4359165"/>
              <a:ext cx="2514872" cy="20204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DF12D4-78E4-ECAC-03D3-97E251DD0114}"/>
                </a:ext>
              </a:extLst>
            </p:cNvPr>
            <p:cNvSpPr txBox="1"/>
            <p:nvPr/>
          </p:nvSpPr>
          <p:spPr>
            <a:xfrm>
              <a:off x="2811418" y="4540324"/>
              <a:ext cx="30950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But remember,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high </a:t>
              </a:r>
              <a:r>
                <a:rPr lang="en-US" dirty="0" err="1">
                  <a:solidFill>
                    <a:schemeClr val="bg1"/>
                  </a:solidFill>
                </a:rPr>
                <a:t>p</a:t>
              </a:r>
              <a:r>
                <a:rPr lang="en-US" baseline="-25000" dirty="0" err="1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 v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 is comparable </a:t>
              </a:r>
              <a:r>
                <a:rPr lang="en-US" dirty="0" err="1">
                  <a:solidFill>
                    <a:schemeClr val="bg1"/>
                  </a:solidFill>
                </a:rPr>
                <a:t>pPb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PbPb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and is explained by jet quenching in </a:t>
              </a:r>
              <a:r>
                <a:rPr lang="en-US" dirty="0" err="1">
                  <a:solidFill>
                    <a:schemeClr val="bg1"/>
                  </a:solidFill>
                </a:rPr>
                <a:t>Pb+Pb</a:t>
              </a:r>
              <a:r>
                <a:rPr lang="en-US" dirty="0">
                  <a:solidFill>
                    <a:schemeClr val="bg1"/>
                  </a:solidFill>
                </a:rPr>
                <a:t> case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1CED6D-A506-AAA7-09A9-FE666CCEC7BD}"/>
              </a:ext>
            </a:extLst>
          </p:cNvPr>
          <p:cNvSpPr txBox="1"/>
          <p:nvPr/>
        </p:nvSpPr>
        <p:spPr>
          <a:xfrm>
            <a:off x="10255945" y="4677699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C00CC"/>
                </a:solidFill>
              </a:rPr>
              <a:t>PbPb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2BE62-9963-81B4-AE0E-B6649BC68755}"/>
              </a:ext>
            </a:extLst>
          </p:cNvPr>
          <p:cNvSpPr txBox="1"/>
          <p:nvPr/>
        </p:nvSpPr>
        <p:spPr>
          <a:xfrm>
            <a:off x="10292889" y="256916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9900"/>
                </a:solidFill>
              </a:rPr>
              <a:t>pPb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12C191-74C0-ECD6-06BC-1F9B30C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A6A95DFA-F309-A8FD-99A2-935F9B8D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191093"/>
            <a:ext cx="7453034" cy="409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C9DDC-BA3D-4C1A-6DFC-256FBC92690E}"/>
              </a:ext>
            </a:extLst>
          </p:cNvPr>
          <p:cNvSpPr txBox="1"/>
          <p:nvPr/>
        </p:nvSpPr>
        <p:spPr>
          <a:xfrm>
            <a:off x="331838" y="245695"/>
            <a:ext cx="10772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No quenching scenario (Angantyr) comparison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3E8A-F313-E38C-BFE1-42B91C9BBB0A}"/>
              </a:ext>
            </a:extLst>
          </p:cNvPr>
          <p:cNvSpPr txBox="1"/>
          <p:nvPr/>
        </p:nvSpPr>
        <p:spPr>
          <a:xfrm>
            <a:off x="380998" y="541694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Angantyr:  J. High </a:t>
            </a:r>
            <a:r>
              <a:rPr lang="en-US" b="0" i="0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Energ</a:t>
            </a:r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 Phys. (2018) 2018: 134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84C9B-7DF9-6958-2DF2-A72FCCEC9866}"/>
              </a:ext>
            </a:extLst>
          </p:cNvPr>
          <p:cNvSpPr txBox="1"/>
          <p:nvPr/>
        </p:nvSpPr>
        <p:spPr>
          <a:xfrm>
            <a:off x="7885470" y="1092773"/>
            <a:ext cx="42153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Angantyr</a:t>
            </a:r>
            <a:r>
              <a:rPr lang="en-US" sz="2400" dirty="0"/>
              <a:t> – extension of PYTHIA for </a:t>
            </a:r>
            <a:r>
              <a:rPr lang="en-US" sz="2400" dirty="0" err="1"/>
              <a:t>pA</a:t>
            </a:r>
            <a:r>
              <a:rPr lang="en-US" sz="2400" dirty="0"/>
              <a:t>, AA physics.</a:t>
            </a:r>
          </a:p>
          <a:p>
            <a:pPr algn="ctr"/>
            <a:r>
              <a:rPr lang="en-US" sz="2400" dirty="0"/>
              <a:t>No final state interactions, i.e., no jet quenching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Consistent with data:</a:t>
            </a:r>
          </a:p>
          <a:p>
            <a:pPr algn="ctr"/>
            <a:r>
              <a:rPr lang="en-US" sz="2400" dirty="0"/>
              <a:t>~3% enhancement on near side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Consistent with data:</a:t>
            </a:r>
          </a:p>
          <a:p>
            <a:pPr algn="ctr"/>
            <a:r>
              <a:rPr lang="en-US" sz="2400" dirty="0"/>
              <a:t>unity value on away  side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 large effect  from </a:t>
            </a:r>
            <a:r>
              <a:rPr lang="en-US" sz="2400" dirty="0" err="1"/>
              <a:t>nPDF</a:t>
            </a:r>
            <a:r>
              <a:rPr lang="en-US" sz="2400" dirty="0"/>
              <a:t>;</a:t>
            </a:r>
          </a:p>
          <a:p>
            <a:pPr algn="ctr"/>
            <a:r>
              <a:rPr lang="en-US" sz="2400" dirty="0"/>
              <a:t>Unclear source of enhancement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F2696-3286-4265-034E-59812786B7F5}"/>
              </a:ext>
            </a:extLst>
          </p:cNvPr>
          <p:cNvSpPr txBox="1"/>
          <p:nvPr/>
        </p:nvSpPr>
        <p:spPr>
          <a:xfrm>
            <a:off x="1878502" y="106389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near-side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CA332-8DE6-EABB-E53A-8B4CC0D43E76}"/>
              </a:ext>
            </a:extLst>
          </p:cNvPr>
          <p:cNvSpPr txBox="1"/>
          <p:nvPr/>
        </p:nvSpPr>
        <p:spPr>
          <a:xfrm>
            <a:off x="5147683" y="104107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away-side</a:t>
            </a:r>
          </a:p>
        </p:txBody>
      </p:sp>
    </p:spTree>
    <p:extLst>
      <p:ext uri="{BB962C8B-B14F-4D97-AF65-F5344CB8AC3E}">
        <p14:creationId xmlns:p14="http://schemas.microsoft.com/office/powerpoint/2010/main" val="209673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2EB0B-F41A-FC85-E9E3-C5A75A22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66344-635A-C5B4-716D-F8A65C3A7E64}"/>
              </a:ext>
            </a:extLst>
          </p:cNvPr>
          <p:cNvSpPr txBox="1"/>
          <p:nvPr/>
        </p:nvSpPr>
        <p:spPr>
          <a:xfrm>
            <a:off x="452505" y="5266463"/>
            <a:ext cx="8838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A020"/>
                </a:solidFill>
              </a:rPr>
              <a:t>AMPT with  string melting forms all hadrons via coalescence by spatial proximity, no fragmentation.</a:t>
            </a:r>
          </a:p>
          <a:p>
            <a:pPr algn="ctr"/>
            <a:endParaRPr lang="en-US" sz="2400" dirty="0">
              <a:solidFill>
                <a:srgbClr val="FFA020"/>
              </a:solidFill>
            </a:endParaRPr>
          </a:p>
          <a:p>
            <a:pPr algn="ctr"/>
            <a:r>
              <a:rPr lang="en-US" sz="2400" dirty="0">
                <a:solidFill>
                  <a:srgbClr val="FFA020"/>
                </a:solidFill>
              </a:rPr>
              <a:t>Not to be used for jet physics, particularly for </a:t>
            </a:r>
            <a:r>
              <a:rPr lang="en-US" sz="2400" dirty="0" err="1">
                <a:solidFill>
                  <a:srgbClr val="FFA020"/>
                </a:solidFill>
              </a:rPr>
              <a:t>p</a:t>
            </a:r>
            <a:r>
              <a:rPr lang="en-US" sz="2400" baseline="-25000" dirty="0" err="1">
                <a:solidFill>
                  <a:srgbClr val="FFA020"/>
                </a:solidFill>
              </a:rPr>
              <a:t>T</a:t>
            </a:r>
            <a:r>
              <a:rPr lang="en-US" sz="2400" dirty="0">
                <a:solidFill>
                  <a:srgbClr val="FFA020"/>
                </a:solidFill>
              </a:rPr>
              <a:t>  &gt; 3 GeV…</a:t>
            </a:r>
          </a:p>
        </p:txBody>
      </p:sp>
      <p:pic>
        <p:nvPicPr>
          <p:cNvPr id="17" name="Picture 16" descr="Chart&#10;&#10;Description automatically generated with medium confidence">
            <a:extLst>
              <a:ext uri="{FF2B5EF4-FFF2-40B4-BE49-F238E27FC236}">
                <a16:creationId xmlns:a16="http://schemas.microsoft.com/office/drawing/2014/main" id="{58603017-A2FA-E3CF-D8B7-453856E8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183" y="5340739"/>
            <a:ext cx="1995728" cy="14211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597535-7E2C-5928-77CD-E7873BA04ADA}"/>
              </a:ext>
            </a:extLst>
          </p:cNvPr>
          <p:cNvSpPr txBox="1"/>
          <p:nvPr/>
        </p:nvSpPr>
        <p:spPr>
          <a:xfrm>
            <a:off x="380998" y="226031"/>
            <a:ext cx="947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Final state interaction (AMPT) comparison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FD93F-C13B-1830-F853-6123E85B106D}"/>
              </a:ext>
            </a:extLst>
          </p:cNvPr>
          <p:cNvSpPr txBox="1"/>
          <p:nvPr/>
        </p:nvSpPr>
        <p:spPr>
          <a:xfrm>
            <a:off x="452505" y="4601250"/>
            <a:ext cx="529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AMPT:   Lin et al., Phys. Rev. C72 (2005) 064901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92CC474-284D-292D-05D0-57A90BA38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2" b="23461"/>
          <a:stretch/>
        </p:blipFill>
        <p:spPr>
          <a:xfrm>
            <a:off x="452505" y="982940"/>
            <a:ext cx="7619779" cy="3507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F521B-0579-3B75-3B48-77D6DE5D0F95}"/>
              </a:ext>
            </a:extLst>
          </p:cNvPr>
          <p:cNvSpPr txBox="1"/>
          <p:nvPr/>
        </p:nvSpPr>
        <p:spPr>
          <a:xfrm>
            <a:off x="1819509" y="92625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near-side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FB759-AB11-13B8-AB57-848D01FD9F51}"/>
              </a:ext>
            </a:extLst>
          </p:cNvPr>
          <p:cNvSpPr txBox="1"/>
          <p:nvPr/>
        </p:nvSpPr>
        <p:spPr>
          <a:xfrm>
            <a:off x="5550805" y="902775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away-side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ABA33-8DC3-7A73-C047-A782EEE23B1E}"/>
              </a:ext>
            </a:extLst>
          </p:cNvPr>
          <p:cNvSpPr txBox="1"/>
          <p:nvPr/>
        </p:nvSpPr>
        <p:spPr>
          <a:xfrm>
            <a:off x="8347307" y="1000264"/>
            <a:ext cx="3608439" cy="3785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9FF"/>
                </a:solidFill>
              </a:rPr>
              <a:t>AMPT yields enhancement on</a:t>
            </a:r>
          </a:p>
          <a:p>
            <a:pPr algn="ctr"/>
            <a:r>
              <a:rPr lang="en-US" sz="2400" dirty="0">
                <a:solidFill>
                  <a:srgbClr val="FF09FF"/>
                </a:solidFill>
              </a:rPr>
              <a:t> away-side without </a:t>
            </a:r>
          </a:p>
          <a:p>
            <a:pPr algn="ctr"/>
            <a:r>
              <a:rPr lang="en-US" sz="2400" dirty="0">
                <a:solidFill>
                  <a:srgbClr val="FF09FF"/>
                </a:solidFill>
              </a:rPr>
              <a:t>final state interactions,</a:t>
            </a:r>
          </a:p>
          <a:p>
            <a:pPr algn="ctr"/>
            <a:r>
              <a:rPr lang="en-US" sz="2400" dirty="0">
                <a:solidFill>
                  <a:srgbClr val="630198"/>
                </a:solidFill>
              </a:rPr>
              <a:t>that are cancelled by final state interaction to  yield </a:t>
            </a:r>
            <a:r>
              <a:rPr lang="en-US" sz="2400" dirty="0" err="1">
                <a:solidFill>
                  <a:srgbClr val="630198"/>
                </a:solidFill>
              </a:rPr>
              <a:t>I</a:t>
            </a:r>
            <a:r>
              <a:rPr lang="en-US" sz="2400" baseline="-25000" dirty="0" err="1">
                <a:solidFill>
                  <a:srgbClr val="630198"/>
                </a:solidFill>
              </a:rPr>
              <a:t>pPb</a:t>
            </a:r>
            <a:r>
              <a:rPr lang="en-US" sz="2400" dirty="0">
                <a:solidFill>
                  <a:srgbClr val="630198"/>
                </a:solidFill>
              </a:rPr>
              <a:t> ~ 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However, calculations yield </a:t>
            </a:r>
            <a:r>
              <a:rPr lang="en-US" sz="2400" dirty="0" err="1">
                <a:solidFill>
                  <a:srgbClr val="000000"/>
                </a:solidFill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</a:rPr>
              <a:t>pPb</a:t>
            </a:r>
            <a:r>
              <a:rPr lang="en-US" sz="2400" dirty="0">
                <a:solidFill>
                  <a:srgbClr val="000000"/>
                </a:solidFill>
              </a:rPr>
              <a:t> &lt;&lt; 1</a:t>
            </a:r>
          </a:p>
        </p:txBody>
      </p:sp>
    </p:spTree>
    <p:extLst>
      <p:ext uri="{BB962C8B-B14F-4D97-AF65-F5344CB8AC3E}">
        <p14:creationId xmlns:p14="http://schemas.microsoft.com/office/powerpoint/2010/main" val="135880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13258-1A93-05B3-C87B-5480D693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7C33D-28E5-66C2-2B46-1DDC62DC8CAE}"/>
              </a:ext>
            </a:extLst>
          </p:cNvPr>
          <p:cNvSpPr txBox="1"/>
          <p:nvPr/>
        </p:nvSpPr>
        <p:spPr>
          <a:xfrm>
            <a:off x="7478139" y="1467144"/>
            <a:ext cx="4600658" cy="3785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Energy loss calculation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Test scenarios where initial </a:t>
            </a:r>
            <a:r>
              <a:rPr lang="en-US" sz="2400" dirty="0" err="1"/>
              <a:t>parton</a:t>
            </a:r>
            <a:r>
              <a:rPr lang="en-US" sz="2400" dirty="0"/>
              <a:t> loses a percentage of its energy before undergoing vacuum-like fragmentation.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Scenarios shown: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0.5%, 1.0%, 1.5%, 2.0% …, 5.0%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65E2B-3EFA-CD57-311D-F10A50511715}"/>
              </a:ext>
            </a:extLst>
          </p:cNvPr>
          <p:cNvSpPr txBox="1"/>
          <p:nvPr/>
        </p:nvSpPr>
        <p:spPr>
          <a:xfrm>
            <a:off x="254699" y="5906975"/>
            <a:ext cx="708104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Parton energy loss constraint:   0.2 ± 0.5%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and &lt; 1.4% at 90% confidence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B10DE-6E02-DD66-BADB-E59A18C143AE}"/>
              </a:ext>
            </a:extLst>
          </p:cNvPr>
          <p:cNvSpPr txBox="1"/>
          <p:nvPr/>
        </p:nvSpPr>
        <p:spPr>
          <a:xfrm>
            <a:off x="254699" y="120028"/>
            <a:ext cx="9041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Constraining </a:t>
            </a:r>
            <a:r>
              <a:rPr lang="en-US" sz="3600" u="sng" dirty="0" err="1"/>
              <a:t>parton</a:t>
            </a:r>
            <a:r>
              <a:rPr lang="en-US" sz="3600" u="sng" dirty="0"/>
              <a:t> energy loss in </a:t>
            </a:r>
            <a:r>
              <a:rPr lang="en-US" sz="3600" u="sng" dirty="0" err="1"/>
              <a:t>p+Pb</a:t>
            </a:r>
            <a:endParaRPr lang="en-US" sz="3600" u="sng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49740EB1-0710-F58C-CB83-0D40BA06F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8" y="868218"/>
            <a:ext cx="7091895" cy="49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7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BB66A-6668-B7B0-0967-2E83D516A4AB}"/>
              </a:ext>
            </a:extLst>
          </p:cNvPr>
          <p:cNvSpPr txBox="1"/>
          <p:nvPr/>
        </p:nvSpPr>
        <p:spPr>
          <a:xfrm>
            <a:off x="405666" y="20980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Summary</a:t>
            </a:r>
          </a:p>
        </p:txBody>
      </p:sp>
      <p:pic>
        <p:nvPicPr>
          <p:cNvPr id="4" name="Picture 2" descr="Puzzle Pieces Images - Free Download on Freepik">
            <a:extLst>
              <a:ext uri="{FF2B5EF4-FFF2-40B4-BE49-F238E27FC236}">
                <a16:creationId xmlns:a16="http://schemas.microsoft.com/office/drawing/2014/main" id="{55597478-3E6C-720F-4A50-B7CB6E984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12076" r="12823" b="19875"/>
          <a:stretch/>
        </p:blipFill>
        <p:spPr bwMode="auto">
          <a:xfrm>
            <a:off x="7890947" y="4102437"/>
            <a:ext cx="3048481" cy="29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A06C2D-F3BA-07BD-D343-C3757C021755}"/>
              </a:ext>
            </a:extLst>
          </p:cNvPr>
          <p:cNvSpPr txBox="1"/>
          <p:nvPr/>
        </p:nvSpPr>
        <p:spPr>
          <a:xfrm>
            <a:off x="405666" y="981144"/>
            <a:ext cx="1157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effectLst/>
              </a:rPr>
              <a:t>Strong constraints on jet quenching in centrality-dependent </a:t>
            </a:r>
          </a:p>
          <a:p>
            <a:r>
              <a:rPr lang="en-US" sz="2400" i="1" u="none" strike="noStrike" dirty="0" err="1">
                <a:solidFill>
                  <a:srgbClr val="00B0F0"/>
                </a:solidFill>
                <a:effectLst/>
              </a:rPr>
              <a:t>p</a:t>
            </a:r>
            <a:r>
              <a:rPr lang="en-US" sz="2400" i="1" dirty="0" err="1">
                <a:solidFill>
                  <a:srgbClr val="00B0F0"/>
                </a:solidFill>
                <a:effectLst/>
              </a:rPr>
              <a:t>+Pb</a:t>
            </a:r>
            <a:r>
              <a:rPr lang="en-US" sz="2400" i="1" dirty="0">
                <a:solidFill>
                  <a:srgbClr val="00B0F0"/>
                </a:solidFill>
                <a:effectLst/>
              </a:rPr>
              <a:t> collisions at 5.02 </a:t>
            </a:r>
            <a:r>
              <a:rPr lang="en-US" sz="2400" i="1" dirty="0" err="1">
                <a:solidFill>
                  <a:srgbClr val="00B0F0"/>
                </a:solidFill>
                <a:effectLst/>
              </a:rPr>
              <a:t>TeV</a:t>
            </a:r>
            <a:r>
              <a:rPr lang="en-US" sz="2400" i="1" dirty="0">
                <a:solidFill>
                  <a:srgbClr val="00B0F0"/>
                </a:solidFill>
                <a:effectLst/>
              </a:rPr>
              <a:t> from ATLAS</a:t>
            </a:r>
          </a:p>
          <a:p>
            <a:r>
              <a:rPr lang="en-US" sz="2000" dirty="0"/>
              <a:t>ATLAS paper accepted to Phys. Rev. Lett. [https://</a:t>
            </a:r>
            <a:r>
              <a:rPr lang="en-US" sz="2000" dirty="0" err="1"/>
              <a:t>arxiv.org</a:t>
            </a:r>
            <a:r>
              <a:rPr lang="en-US" sz="2000" dirty="0"/>
              <a:t>/abs/2206.01138]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Per-jet hadron yields quantified via </a:t>
            </a:r>
            <a:r>
              <a:rPr lang="en-US" sz="2000" dirty="0" err="1"/>
              <a:t>I</a:t>
            </a:r>
            <a:r>
              <a:rPr lang="en-US" sz="2000" baseline="-25000" dirty="0" err="1"/>
              <a:t>pPb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Near-side yields show modest enhancement (few percent) as described by Angantyr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Away-side yields consistent with unity and constrain energy lost by </a:t>
            </a:r>
            <a:r>
              <a:rPr lang="en-US" sz="2000" dirty="0" err="1"/>
              <a:t>parton</a:t>
            </a:r>
            <a:r>
              <a:rPr lang="en-US" sz="2000" dirty="0"/>
              <a:t> before fragmenting in vacuum to hadrons (</a:t>
            </a:r>
            <a:r>
              <a:rPr lang="en-US" sz="2000" dirty="0" err="1"/>
              <a:t>p</a:t>
            </a:r>
            <a:r>
              <a:rPr lang="en-US" baseline="-25000" dirty="0" err="1"/>
              <a:t>T</a:t>
            </a:r>
            <a:r>
              <a:rPr lang="en-US" sz="2000" dirty="0"/>
              <a:t> &gt; 4 GeV)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Puzzle remains unsolved with regards to these </a:t>
            </a:r>
          </a:p>
          <a:p>
            <a:r>
              <a:rPr lang="en-US" sz="2000" dirty="0"/>
              <a:t>     non-jet quenching measures and 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v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  <a:p>
            <a:endParaRPr lang="en-US" sz="2000" i="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6D1F5-A91A-41AD-5DDB-C920468C7BC1}"/>
              </a:ext>
            </a:extLst>
          </p:cNvPr>
          <p:cNvSpPr txBox="1"/>
          <p:nvPr/>
        </p:nvSpPr>
        <p:spPr>
          <a:xfrm>
            <a:off x="828702" y="4357070"/>
            <a:ext cx="623286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Parton energy loss constraint:   0.2 ± 0.5%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and &lt; 1.4% at 90% confidence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E44C1-F9EF-94FF-A1B7-1CF895F888A5}"/>
              </a:ext>
            </a:extLst>
          </p:cNvPr>
          <p:cNvSpPr txBox="1"/>
          <p:nvPr/>
        </p:nvSpPr>
        <p:spPr>
          <a:xfrm>
            <a:off x="405666" y="6512385"/>
            <a:ext cx="626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twiki.cern.ch</a:t>
            </a:r>
            <a:r>
              <a:rPr lang="en-US" sz="1400" dirty="0"/>
              <a:t>/</a:t>
            </a:r>
            <a:r>
              <a:rPr lang="en-US" sz="1400" dirty="0" err="1"/>
              <a:t>twiki</a:t>
            </a:r>
            <a:r>
              <a:rPr lang="en-US" sz="1400" dirty="0"/>
              <a:t>/bin/view/</a:t>
            </a:r>
            <a:r>
              <a:rPr lang="en-US" sz="1400" dirty="0" err="1"/>
              <a:t>AtlasPublic</a:t>
            </a:r>
            <a:r>
              <a:rPr lang="en-US" sz="1400" dirty="0"/>
              <a:t>/</a:t>
            </a:r>
            <a:r>
              <a:rPr lang="en-US" sz="1400" dirty="0" err="1"/>
              <a:t>HeavyIonsPublicResults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699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240C1-3C56-374D-C6BD-B56E7C7466C0}"/>
              </a:ext>
            </a:extLst>
          </p:cNvPr>
          <p:cNvSpPr txBox="1"/>
          <p:nvPr/>
        </p:nvSpPr>
        <p:spPr>
          <a:xfrm>
            <a:off x="3159940" y="723751"/>
            <a:ext cx="587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EXTRA SLIDES</a:t>
            </a:r>
          </a:p>
        </p:txBody>
      </p:sp>
      <p:pic>
        <p:nvPicPr>
          <p:cNvPr id="5" name="Picture 2" descr="11th International Conference on Hard and Electromagnetic Probes of High-Energy Nuclear Collisions">
            <a:extLst>
              <a:ext uri="{FF2B5EF4-FFF2-40B4-BE49-F238E27FC236}">
                <a16:creationId xmlns:a16="http://schemas.microsoft.com/office/drawing/2014/main" id="{3A339A45-01C6-DA58-E4B1-369BF354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025"/>
            <a:ext cx="12192000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207EADD-3435-B21E-BB5A-56400BAA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44" y="979302"/>
            <a:ext cx="689225" cy="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3442292-8008-EA36-7B90-665855AB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99" y="979301"/>
            <a:ext cx="689225" cy="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7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4F74D-6A98-712B-0A49-D8520B57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A38E0-5264-588E-C43D-25973A1FB9BA}"/>
              </a:ext>
            </a:extLst>
          </p:cNvPr>
          <p:cNvSpPr txBox="1"/>
          <p:nvPr/>
        </p:nvSpPr>
        <p:spPr>
          <a:xfrm>
            <a:off x="359596" y="49051"/>
            <a:ext cx="798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Jet Quenching in Pb+Pb Collisions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45C1B4-0A90-2D46-A5B0-3BB4AF6E8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06" r="48938"/>
          <a:stretch/>
        </p:blipFill>
        <p:spPr>
          <a:xfrm>
            <a:off x="438252" y="725338"/>
            <a:ext cx="3294294" cy="2714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B5451-5894-5A44-43D6-329D95FCBC47}"/>
              </a:ext>
            </a:extLst>
          </p:cNvPr>
          <p:cNvSpPr txBox="1"/>
          <p:nvPr/>
        </p:nvSpPr>
        <p:spPr>
          <a:xfrm>
            <a:off x="5427406" y="6439617"/>
            <a:ext cx="480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ATLAS:  </a:t>
            </a:r>
            <a:r>
              <a:rPr lang="en-US" b="0" i="0" strike="noStrike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126 (2021) 072301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19594-4A2E-41B4-D421-A265BE4C51EC}"/>
              </a:ext>
            </a:extLst>
          </p:cNvPr>
          <p:cNvSpPr txBox="1"/>
          <p:nvPr/>
        </p:nvSpPr>
        <p:spPr>
          <a:xfrm>
            <a:off x="3224981" y="76786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0B87D"/>
                </a:solidFill>
              </a:rPr>
              <a:t>Z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D53DA8-FE2E-42E9-B55F-474CE916DAD2}"/>
              </a:ext>
            </a:extLst>
          </p:cNvPr>
          <p:cNvGrpSpPr/>
          <p:nvPr/>
        </p:nvGrpSpPr>
        <p:grpSpPr>
          <a:xfrm>
            <a:off x="4353638" y="714268"/>
            <a:ext cx="6559659" cy="2714732"/>
            <a:chOff x="3154612" y="559942"/>
            <a:chExt cx="5882776" cy="2384099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26D1F67E-4989-CA62-02E9-3B43AC4C8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2637"/>
            <a:stretch/>
          </p:blipFill>
          <p:spPr>
            <a:xfrm>
              <a:off x="3154612" y="559942"/>
              <a:ext cx="5882776" cy="2143930"/>
            </a:xfrm>
            <a:prstGeom prst="rect">
              <a:avLst/>
            </a:prstGeom>
          </p:spPr>
        </p:pic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B6B085C4-1A71-124B-060A-EB8B96B07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2185" b="2"/>
            <a:stretch/>
          </p:blipFill>
          <p:spPr>
            <a:xfrm>
              <a:off x="3154612" y="2495673"/>
              <a:ext cx="5882776" cy="44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54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B6C1B-4AC2-A473-47BE-BE450E33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5D9BA61-04EF-9737-1DBE-57A88B57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17" y="498788"/>
            <a:ext cx="7772400" cy="5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D5D2D-A5AA-A225-320D-FA7994AF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7E16ADC-0DAD-487C-500F-9266616C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93" y="666750"/>
            <a:ext cx="7429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2AFC8-12B8-6FE4-191C-6315F6C0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6CECAE5-5726-4059-3FEF-7F57AB04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12" y="559941"/>
            <a:ext cx="5882776" cy="57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49B38-9620-73E0-F934-1BB33B90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40DAE-B04D-9697-59D3-7A225E56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21" y="0"/>
            <a:ext cx="6598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9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D610F-F630-5507-151D-D2B5E231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9" y="0"/>
            <a:ext cx="9955002" cy="68462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2E25B-ED96-8E10-CB0B-2B001A7C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AEBDB-0402-E915-1733-35467F016381}"/>
              </a:ext>
            </a:extLst>
          </p:cNvPr>
          <p:cNvSpPr txBox="1"/>
          <p:nvPr/>
        </p:nvSpPr>
        <p:spPr>
          <a:xfrm>
            <a:off x="6452171" y="1767156"/>
            <a:ext cx="3727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15’ + 5’ (Q&amp;A)</a:t>
            </a:r>
          </a:p>
        </p:txBody>
      </p:sp>
    </p:spTree>
    <p:extLst>
      <p:ext uri="{BB962C8B-B14F-4D97-AF65-F5344CB8AC3E}">
        <p14:creationId xmlns:p14="http://schemas.microsoft.com/office/powerpoint/2010/main" val="318844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4F74D-6A98-712B-0A49-D8520B57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A38E0-5264-588E-C43D-25973A1FB9BA}"/>
              </a:ext>
            </a:extLst>
          </p:cNvPr>
          <p:cNvSpPr txBox="1"/>
          <p:nvPr/>
        </p:nvSpPr>
        <p:spPr>
          <a:xfrm>
            <a:off x="359596" y="49051"/>
            <a:ext cx="798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Jet Quenching in Pb+Pb Collisions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45C1B4-0A90-2D46-A5B0-3BB4AF6E8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06" r="48938"/>
          <a:stretch/>
        </p:blipFill>
        <p:spPr>
          <a:xfrm>
            <a:off x="438252" y="725338"/>
            <a:ext cx="3294294" cy="2714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B5451-5894-5A44-43D6-329D95FCBC47}"/>
              </a:ext>
            </a:extLst>
          </p:cNvPr>
          <p:cNvSpPr txBox="1"/>
          <p:nvPr/>
        </p:nvSpPr>
        <p:spPr>
          <a:xfrm>
            <a:off x="5427406" y="6439617"/>
            <a:ext cx="480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ATLAS:  </a:t>
            </a:r>
            <a:r>
              <a:rPr lang="en-US" b="0" i="0" strike="noStrike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126 (2021) 072301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B4A5BD0-5E6A-1545-6308-B2140139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2" y="3570840"/>
            <a:ext cx="3294294" cy="31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19594-4A2E-41B4-D421-A265BE4C51EC}"/>
              </a:ext>
            </a:extLst>
          </p:cNvPr>
          <p:cNvSpPr txBox="1"/>
          <p:nvPr/>
        </p:nvSpPr>
        <p:spPr>
          <a:xfrm>
            <a:off x="3224981" y="76786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0B87D"/>
                </a:solidFill>
              </a:rPr>
              <a:t>Z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D53DA8-FE2E-42E9-B55F-474CE916DAD2}"/>
              </a:ext>
            </a:extLst>
          </p:cNvPr>
          <p:cNvGrpSpPr/>
          <p:nvPr/>
        </p:nvGrpSpPr>
        <p:grpSpPr>
          <a:xfrm>
            <a:off x="4353638" y="714268"/>
            <a:ext cx="6559659" cy="2714732"/>
            <a:chOff x="3154612" y="559942"/>
            <a:chExt cx="5882776" cy="2384099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26D1F67E-4989-CA62-02E9-3B43AC4C8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2637"/>
            <a:stretch/>
          </p:blipFill>
          <p:spPr>
            <a:xfrm>
              <a:off x="3154612" y="559942"/>
              <a:ext cx="5882776" cy="2143930"/>
            </a:xfrm>
            <a:prstGeom prst="rect">
              <a:avLst/>
            </a:prstGeom>
          </p:spPr>
        </p:pic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B6B085C4-1A71-124B-060A-EB8B96B07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2185" b="2"/>
            <a:stretch/>
          </p:blipFill>
          <p:spPr>
            <a:xfrm>
              <a:off x="3154612" y="2495673"/>
              <a:ext cx="5882776" cy="44836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96AD1F-F87A-1C30-F46D-82D64AE27CCF}"/>
              </a:ext>
            </a:extLst>
          </p:cNvPr>
          <p:cNvSpPr txBox="1"/>
          <p:nvPr/>
        </p:nvSpPr>
        <p:spPr>
          <a:xfrm>
            <a:off x="3753819" y="3750504"/>
            <a:ext cx="7887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QGP significantly suppresses hadrons 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p</a:t>
            </a:r>
            <a:r>
              <a:rPr lang="en-US" sz="2400" baseline="-25000" dirty="0" err="1"/>
              <a:t>T</a:t>
            </a:r>
            <a:r>
              <a:rPr lang="en-US" sz="2800" dirty="0"/>
              <a:t> &gt; 4 GeV) opposite Z-bosons.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Enhancement of hadrons (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 &lt; 4 GeV), redistribution of lost energy?</a:t>
            </a:r>
          </a:p>
        </p:txBody>
      </p:sp>
    </p:spTree>
    <p:extLst>
      <p:ext uri="{BB962C8B-B14F-4D97-AF65-F5344CB8AC3E}">
        <p14:creationId xmlns:p14="http://schemas.microsoft.com/office/powerpoint/2010/main" val="3349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247D5-C041-717B-05CD-73896072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94819-0595-0C27-6FEE-FDA0FF36B376}"/>
              </a:ext>
            </a:extLst>
          </p:cNvPr>
          <p:cNvSpPr txBox="1"/>
          <p:nvPr/>
        </p:nvSpPr>
        <p:spPr>
          <a:xfrm>
            <a:off x="402956" y="203093"/>
            <a:ext cx="800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Searches for jet quenching in p+Pb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0FE2BB6-1517-B6E2-E824-A5F366B4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" y="963416"/>
            <a:ext cx="5020826" cy="2465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24FC1-0E3D-830A-C9FC-8B28E9DB63C7}"/>
              </a:ext>
            </a:extLst>
          </p:cNvPr>
          <p:cNvSpPr txBox="1"/>
          <p:nvPr/>
        </p:nvSpPr>
        <p:spPr>
          <a:xfrm>
            <a:off x="8630481" y="2799882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ALICE:  Phys. Rev. C (91) 064905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6D754-C88D-23A8-CE3F-1D46AA75A9F6}"/>
              </a:ext>
            </a:extLst>
          </p:cNvPr>
          <p:cNvSpPr txBox="1"/>
          <p:nvPr/>
        </p:nvSpPr>
        <p:spPr>
          <a:xfrm>
            <a:off x="5479951" y="1028410"/>
            <a:ext cx="655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 charged particle yields</a:t>
            </a:r>
          </a:p>
          <a:p>
            <a:pPr algn="ctr"/>
            <a:r>
              <a:rPr lang="en-US" sz="2400" dirty="0"/>
              <a:t>No large suppression but </a:t>
            </a:r>
          </a:p>
          <a:p>
            <a:pPr algn="ctr"/>
            <a:r>
              <a:rPr lang="en-US" sz="2400" dirty="0"/>
              <a:t>uncertainty on event selection bias,&lt;</a:t>
            </a:r>
            <a:r>
              <a:rPr lang="en-US" sz="2400" dirty="0" err="1"/>
              <a:t>N</a:t>
            </a:r>
            <a:r>
              <a:rPr lang="en-US" sz="2400" baseline="-25000" dirty="0" err="1"/>
              <a:t>coll</a:t>
            </a:r>
            <a:r>
              <a:rPr lang="en-US" sz="2400" dirty="0"/>
              <a:t>&gt;</a:t>
            </a:r>
          </a:p>
          <a:p>
            <a:pPr algn="ctr"/>
            <a:r>
              <a:rPr lang="en-US" sz="2400" dirty="0"/>
              <a:t>Hence referred to as </a:t>
            </a:r>
            <a:r>
              <a:rPr lang="en-US" sz="2400" dirty="0" err="1"/>
              <a:t>Q</a:t>
            </a:r>
            <a:r>
              <a:rPr lang="en-US" sz="2400" baseline="-25000" dirty="0" err="1"/>
              <a:t>pPb</a:t>
            </a:r>
            <a:r>
              <a:rPr lang="en-US" sz="2400" dirty="0"/>
              <a:t> instead of </a:t>
            </a:r>
            <a:r>
              <a:rPr lang="en-US" sz="2400" dirty="0" err="1"/>
              <a:t>R</a:t>
            </a:r>
            <a:r>
              <a:rPr lang="en-US" sz="2400" baseline="-25000" dirty="0" err="1"/>
              <a:t>pPb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08048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C2D7A-0A31-7A0E-0202-537EF1F8E079}"/>
              </a:ext>
            </a:extLst>
          </p:cNvPr>
          <p:cNvSpPr/>
          <p:nvPr/>
        </p:nvSpPr>
        <p:spPr>
          <a:xfrm>
            <a:off x="3962400" y="4227871"/>
            <a:ext cx="7965779" cy="17192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247D5-C041-717B-05CD-73896072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94819-0595-0C27-6FEE-FDA0FF36B376}"/>
              </a:ext>
            </a:extLst>
          </p:cNvPr>
          <p:cNvSpPr txBox="1"/>
          <p:nvPr/>
        </p:nvSpPr>
        <p:spPr>
          <a:xfrm>
            <a:off x="402956" y="203093"/>
            <a:ext cx="800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Searches for jet quenching in p+Pb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0FE2BB6-1517-B6E2-E824-A5F366B4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" y="963416"/>
            <a:ext cx="5020826" cy="2465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24FC1-0E3D-830A-C9FC-8B28E9DB63C7}"/>
              </a:ext>
            </a:extLst>
          </p:cNvPr>
          <p:cNvSpPr txBox="1"/>
          <p:nvPr/>
        </p:nvSpPr>
        <p:spPr>
          <a:xfrm>
            <a:off x="8630481" y="2799882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ALICE:  Phys. Rev. C (91) 064905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E525A-E1DD-5663-3838-DEC8BAD27A2A}"/>
              </a:ext>
            </a:extLst>
          </p:cNvPr>
          <p:cNvSpPr txBox="1"/>
          <p:nvPr/>
        </p:nvSpPr>
        <p:spPr>
          <a:xfrm>
            <a:off x="8630481" y="6129823"/>
            <a:ext cx="3941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ALICE:  Phys. Lett. B 783 (2018) 95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 descr="Chart, timeline, box and whisker chart&#10;&#10;Description automatically generated">
            <a:extLst>
              <a:ext uri="{FF2B5EF4-FFF2-40B4-BE49-F238E27FC236}">
                <a16:creationId xmlns:a16="http://schemas.microsoft.com/office/drawing/2014/main" id="{1E268485-79B7-09F8-3618-24F8F636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5" y="3548889"/>
            <a:ext cx="3275844" cy="3119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6D754-C88D-23A8-CE3F-1D46AA75A9F6}"/>
              </a:ext>
            </a:extLst>
          </p:cNvPr>
          <p:cNvSpPr txBox="1"/>
          <p:nvPr/>
        </p:nvSpPr>
        <p:spPr>
          <a:xfrm>
            <a:off x="5479951" y="1028410"/>
            <a:ext cx="655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 charged particle yields</a:t>
            </a:r>
          </a:p>
          <a:p>
            <a:pPr algn="ctr"/>
            <a:r>
              <a:rPr lang="en-US" sz="2400" dirty="0"/>
              <a:t>No large suppression but </a:t>
            </a:r>
          </a:p>
          <a:p>
            <a:pPr algn="ctr"/>
            <a:r>
              <a:rPr lang="en-US" sz="2400" dirty="0"/>
              <a:t>uncertainty on event selection bias,&lt;</a:t>
            </a:r>
            <a:r>
              <a:rPr lang="en-US" sz="2400" dirty="0" err="1"/>
              <a:t>N</a:t>
            </a:r>
            <a:r>
              <a:rPr lang="en-US" sz="2400" baseline="-25000" dirty="0" err="1"/>
              <a:t>coll</a:t>
            </a:r>
            <a:r>
              <a:rPr lang="en-US" sz="2400" dirty="0"/>
              <a:t>&gt;</a:t>
            </a:r>
          </a:p>
          <a:p>
            <a:pPr algn="ctr"/>
            <a:r>
              <a:rPr lang="en-US" sz="2400" dirty="0"/>
              <a:t>Hence referred to as </a:t>
            </a:r>
            <a:r>
              <a:rPr lang="en-US" sz="2400" dirty="0" err="1"/>
              <a:t>Q</a:t>
            </a:r>
            <a:r>
              <a:rPr lang="en-US" sz="2400" baseline="-25000" dirty="0" err="1"/>
              <a:t>pPb</a:t>
            </a:r>
            <a:r>
              <a:rPr lang="en-US" sz="2400" dirty="0"/>
              <a:t> instead of </a:t>
            </a:r>
            <a:r>
              <a:rPr lang="en-US" sz="2400" dirty="0" err="1"/>
              <a:t>R</a:t>
            </a:r>
            <a:r>
              <a:rPr lang="en-US" sz="2400" baseline="-25000" dirty="0" err="1"/>
              <a:t>pPb</a:t>
            </a:r>
            <a:endParaRPr lang="en-US" sz="24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1DD9-104D-A677-51AA-18054621E220}"/>
              </a:ext>
            </a:extLst>
          </p:cNvPr>
          <p:cNvSpPr txBox="1"/>
          <p:nvPr/>
        </p:nvSpPr>
        <p:spPr>
          <a:xfrm>
            <a:off x="3891208" y="3607986"/>
            <a:ext cx="8145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Hadron-jet correlations as a function of event activity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average medium-induced out-of-cone energy transport for jets with </a:t>
            </a:r>
            <a:r>
              <a:rPr lang="en-US" sz="2400" dirty="0">
                <a:solidFill>
                  <a:srgbClr val="FF0000"/>
                </a:solidFill>
                <a:latin typeface="STIXGeneral-Italic"/>
              </a:rPr>
              <a:t>R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STIXGeneral-Regular"/>
              </a:rPr>
              <a:t>=0.4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 and</a:t>
            </a:r>
            <a:r>
              <a:rPr lang="en-US" sz="2400" dirty="0">
                <a:solidFill>
                  <a:srgbClr val="FF0000"/>
                </a:solidFill>
                <a:latin typeface="STIXGeneral-Regular"/>
              </a:rPr>
              <a:t> 1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STIXGeneral-Regular"/>
              </a:rPr>
              <a:t>5 &lt; </a:t>
            </a:r>
            <a:r>
              <a:rPr lang="en-US" sz="2400" b="0" i="0" u="none" strike="noStrike" dirty="0" err="1">
                <a:solidFill>
                  <a:srgbClr val="FF0000"/>
                </a:solidFill>
                <a:effectLst/>
                <a:latin typeface="STIXGeneral-Italic"/>
              </a:rPr>
              <a:t>p</a:t>
            </a:r>
            <a:r>
              <a:rPr lang="en-US" sz="2400" b="0" i="0" u="none" strike="noStrike" baseline="-25000" dirty="0" err="1">
                <a:solidFill>
                  <a:srgbClr val="FF0000"/>
                </a:solidFill>
                <a:effectLst/>
                <a:latin typeface="STIXGeneral-Regular"/>
              </a:rPr>
              <a:t>T,ch.jet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STIXGeneral-Regular"/>
              </a:rPr>
              <a:t>&lt; 50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 GeV/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STIXGeneral-Italic"/>
              </a:rPr>
              <a:t>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 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is measured to be 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less than 0.4 GeV/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STIXGeneral-Italic"/>
              </a:rPr>
              <a:t>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 at 90% confidence”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1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16FF5-23BE-DA2A-7633-B59C7767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5968B-627F-B89F-8925-8CDDF92639FC}"/>
              </a:ext>
            </a:extLst>
          </p:cNvPr>
          <p:cNvSpPr txBox="1"/>
          <p:nvPr/>
        </p:nvSpPr>
        <p:spPr>
          <a:xfrm>
            <a:off x="739739" y="101832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/>
              <a:t>p+Pb</a:t>
            </a:r>
            <a:r>
              <a:rPr lang="en-US" sz="3600" u="sng" dirty="0"/>
              <a:t> high </a:t>
            </a:r>
            <a:r>
              <a:rPr lang="en-US" sz="3600" u="sng" dirty="0" err="1"/>
              <a:t>p</a:t>
            </a:r>
            <a:r>
              <a:rPr lang="en-US" sz="1600" u="sng" dirty="0" err="1"/>
              <a:t>T</a:t>
            </a:r>
            <a:r>
              <a:rPr lang="en-US" sz="3600" u="sng" dirty="0"/>
              <a:t> puzzle?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EE258-CD05-96BA-2FB0-DAEA1C068824}"/>
              </a:ext>
            </a:extLst>
          </p:cNvPr>
          <p:cNvSpPr txBox="1"/>
          <p:nvPr/>
        </p:nvSpPr>
        <p:spPr>
          <a:xfrm>
            <a:off x="7705140" y="5537929"/>
            <a:ext cx="393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ATLAS:  Eur. Phys. J. C 80 (2020) 73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C75520C-24D8-CDAC-748A-E9A555F08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1"/>
          <a:stretch/>
        </p:blipFill>
        <p:spPr>
          <a:xfrm>
            <a:off x="827671" y="1452103"/>
            <a:ext cx="5038872" cy="4048325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25BFF841-693C-79B4-3912-A135ABBE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9" y="1437399"/>
            <a:ext cx="5038871" cy="4048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FCD46-D5B2-AD19-05B7-B97A9D9A9730}"/>
              </a:ext>
            </a:extLst>
          </p:cNvPr>
          <p:cNvSpPr txBox="1"/>
          <p:nvPr/>
        </p:nvSpPr>
        <p:spPr>
          <a:xfrm>
            <a:off x="696761" y="845874"/>
            <a:ext cx="571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CCCFF"/>
                </a:solidFill>
              </a:rPr>
              <a:t>High </a:t>
            </a:r>
            <a:r>
              <a:rPr lang="en-US" sz="2400" dirty="0" err="1">
                <a:solidFill>
                  <a:srgbClr val="CCCCFF"/>
                </a:solidFill>
              </a:rPr>
              <a:t>pT</a:t>
            </a:r>
            <a:r>
              <a:rPr lang="en-US" sz="2400" dirty="0">
                <a:solidFill>
                  <a:srgbClr val="CCCCFF"/>
                </a:solidFill>
              </a:rPr>
              <a:t> </a:t>
            </a:r>
            <a:r>
              <a:rPr lang="en-US" sz="2400" dirty="0" err="1">
                <a:solidFill>
                  <a:srgbClr val="CCCCFF"/>
                </a:solidFill>
              </a:rPr>
              <a:t>RpPb</a:t>
            </a:r>
            <a:r>
              <a:rPr lang="en-US" sz="2400" dirty="0">
                <a:solidFill>
                  <a:srgbClr val="CCCCFF"/>
                </a:solidFill>
              </a:rPr>
              <a:t> consistent with unity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695F-657C-C413-CB7A-87FAD6B6371A}"/>
              </a:ext>
            </a:extLst>
          </p:cNvPr>
          <p:cNvSpPr txBox="1"/>
          <p:nvPr/>
        </p:nvSpPr>
        <p:spPr>
          <a:xfrm>
            <a:off x="6456368" y="598441"/>
            <a:ext cx="503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High </a:t>
            </a:r>
            <a:r>
              <a:rPr lang="en-US" sz="2400" dirty="0" err="1">
                <a:solidFill>
                  <a:srgbClr val="FFC000"/>
                </a:solidFill>
              </a:rPr>
              <a:t>p</a:t>
            </a:r>
            <a:r>
              <a:rPr lang="en-US" sz="2400" baseline="-25000" dirty="0" err="1">
                <a:solidFill>
                  <a:srgbClr val="FFC000"/>
                </a:solidFill>
              </a:rPr>
              <a:t>T</a:t>
            </a:r>
            <a:r>
              <a:rPr lang="en-US" sz="2400" dirty="0">
                <a:solidFill>
                  <a:srgbClr val="FFC000"/>
                </a:solidFill>
              </a:rPr>
              <a:t> v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 non-zero and 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similar to that in </a:t>
            </a:r>
            <a:r>
              <a:rPr lang="en-US" sz="2400" dirty="0" err="1">
                <a:solidFill>
                  <a:srgbClr val="FFC000"/>
                </a:solidFill>
              </a:rPr>
              <a:t>PbPb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9C5EB-609E-1DD2-60B5-501198CBB0E8}"/>
              </a:ext>
            </a:extLst>
          </p:cNvPr>
          <p:cNvSpPr txBox="1"/>
          <p:nvPr/>
        </p:nvSpPr>
        <p:spPr>
          <a:xfrm>
            <a:off x="482494" y="5537929"/>
            <a:ext cx="6145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Zhang, Liao model  that describes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via energy loss substantially overpredicts </a:t>
            </a:r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</a:rPr>
              <a:t>pPb</a:t>
            </a:r>
            <a:r>
              <a:rPr lang="en-US" sz="2400" dirty="0">
                <a:solidFill>
                  <a:srgbClr val="FF0000"/>
                </a:solidFill>
              </a:rPr>
              <a:t> suppression</a:t>
            </a:r>
          </a:p>
        </p:txBody>
      </p:sp>
      <p:pic>
        <p:nvPicPr>
          <p:cNvPr id="1026" name="Picture 2" descr="Puzzle Pieces Images - Free Download on Freepik">
            <a:extLst>
              <a:ext uri="{FF2B5EF4-FFF2-40B4-BE49-F238E27FC236}">
                <a16:creationId xmlns:a16="http://schemas.microsoft.com/office/drawing/2014/main" id="{9AB520AD-A210-281E-2DF6-3CCDF70D7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12076" r="12823" b="19875"/>
          <a:stretch/>
        </p:blipFill>
        <p:spPr bwMode="auto">
          <a:xfrm>
            <a:off x="6150370" y="5483489"/>
            <a:ext cx="1347019" cy="13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BE4AEC81-3777-CF41-769F-FC475CE210A4}"/>
              </a:ext>
            </a:extLst>
          </p:cNvPr>
          <p:cNvSpPr/>
          <p:nvPr/>
        </p:nvSpPr>
        <p:spPr>
          <a:xfrm>
            <a:off x="8953500" y="4321175"/>
            <a:ext cx="1847850" cy="273050"/>
          </a:xfrm>
          <a:custGeom>
            <a:avLst/>
            <a:gdLst>
              <a:gd name="connsiteX0" fmla="*/ 1847850 w 1847850"/>
              <a:gd name="connsiteY0" fmla="*/ 273050 h 273050"/>
              <a:gd name="connsiteX1" fmla="*/ 0 w 1847850"/>
              <a:gd name="connsiteY1" fmla="*/ 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3050">
                <a:moveTo>
                  <a:pt x="1847850" y="27305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607615-B20C-6080-3038-65F56A22F9B2}"/>
              </a:ext>
            </a:extLst>
          </p:cNvPr>
          <p:cNvSpPr/>
          <p:nvPr/>
        </p:nvSpPr>
        <p:spPr>
          <a:xfrm>
            <a:off x="8956675" y="4432300"/>
            <a:ext cx="1844675" cy="190500"/>
          </a:xfrm>
          <a:custGeom>
            <a:avLst/>
            <a:gdLst>
              <a:gd name="connsiteX0" fmla="*/ 1844675 w 1844675"/>
              <a:gd name="connsiteY0" fmla="*/ 190500 h 190500"/>
              <a:gd name="connsiteX1" fmla="*/ 0 w 1844675"/>
              <a:gd name="connsiteY1" fmla="*/ 0 h 190500"/>
              <a:gd name="connsiteX2" fmla="*/ 0 w 184467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675" h="190500">
                <a:moveTo>
                  <a:pt x="1844675" y="1905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A6379-9A98-4FC9-2E2D-2F4763F7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0E528-57AC-85D4-EAC5-4A315EFC067C}"/>
              </a:ext>
            </a:extLst>
          </p:cNvPr>
          <p:cNvSpPr txBox="1"/>
          <p:nvPr/>
        </p:nvSpPr>
        <p:spPr>
          <a:xfrm>
            <a:off x="359596" y="174661"/>
            <a:ext cx="6380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ATLAS data set and analysis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3CA13-56A3-DAE4-EECA-F4A0F1F9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996449"/>
            <a:ext cx="5738149" cy="4042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78F9AE-6B4F-7C00-5C0B-6F13D0D17309}"/>
              </a:ext>
            </a:extLst>
          </p:cNvPr>
          <p:cNvSpPr txBox="1"/>
          <p:nvPr/>
        </p:nvSpPr>
        <p:spPr>
          <a:xfrm>
            <a:off x="6665063" y="929395"/>
            <a:ext cx="533029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 collected in 2017</a:t>
            </a:r>
          </a:p>
          <a:p>
            <a:r>
              <a:rPr lang="en-US" sz="2400" dirty="0"/>
              <a:t>2.6 – 260 pb</a:t>
            </a:r>
            <a:r>
              <a:rPr lang="en-US" sz="2400" baseline="30000" dirty="0"/>
              <a:t>-1</a:t>
            </a:r>
            <a:r>
              <a:rPr lang="en-US" sz="2400" dirty="0"/>
              <a:t> luminosity</a:t>
            </a:r>
          </a:p>
          <a:p>
            <a:endParaRPr lang="en-US" sz="1100" dirty="0"/>
          </a:p>
          <a:p>
            <a:r>
              <a:rPr lang="en-US" sz="2400" dirty="0" err="1"/>
              <a:t>pPb</a:t>
            </a:r>
            <a:r>
              <a:rPr lang="en-US" sz="2400" dirty="0"/>
              <a:t> collected in 2016</a:t>
            </a:r>
          </a:p>
          <a:p>
            <a:r>
              <a:rPr lang="en-US" sz="2400" dirty="0"/>
              <a:t>0.36 nb</a:t>
            </a:r>
            <a:r>
              <a:rPr lang="en-US" sz="2400" baseline="30000" dirty="0"/>
              <a:t>-1</a:t>
            </a:r>
            <a:r>
              <a:rPr lang="en-US" sz="2400" dirty="0"/>
              <a:t> luminosity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Jets are reconstructed with </a:t>
            </a:r>
            <a:r>
              <a:rPr lang="en-US" sz="2400" dirty="0" err="1"/>
              <a:t>EMCal</a:t>
            </a:r>
            <a:r>
              <a:rPr lang="en-US" sz="2400" dirty="0"/>
              <a:t> and </a:t>
            </a:r>
            <a:r>
              <a:rPr lang="en-US" sz="2400" dirty="0" err="1"/>
              <a:t>Hcal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Charged particles via inner tracking detectors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C450C-25DD-2C7E-C399-F74B5B0EAA7F}"/>
              </a:ext>
            </a:extLst>
          </p:cNvPr>
          <p:cNvSpPr txBox="1"/>
          <p:nvPr/>
        </p:nvSpPr>
        <p:spPr>
          <a:xfrm>
            <a:off x="296447" y="5344510"/>
            <a:ext cx="611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Centrality (nuclear overlap) is determined by the ATLAS </a:t>
            </a:r>
          </a:p>
          <a:p>
            <a:pPr algn="ctr"/>
            <a:r>
              <a:rPr lang="en-US" sz="2400" dirty="0"/>
              <a:t>Zero Degree Calorimeter (ZDC) </a:t>
            </a:r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3BA327E9-B22C-D02C-027B-69720B9A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1" y="4411463"/>
            <a:ext cx="4574069" cy="2252251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FCDFBEBA-B0FF-5BA0-A952-F825425092F0}"/>
              </a:ext>
            </a:extLst>
          </p:cNvPr>
          <p:cNvSpPr/>
          <p:nvPr/>
        </p:nvSpPr>
        <p:spPr>
          <a:xfrm>
            <a:off x="5938684" y="5761702"/>
            <a:ext cx="628059" cy="35396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F63633-BCCB-630E-F74D-2E512D8AC214}"/>
              </a:ext>
            </a:extLst>
          </p:cNvPr>
          <p:cNvSpPr/>
          <p:nvPr/>
        </p:nvSpPr>
        <p:spPr>
          <a:xfrm>
            <a:off x="5987522" y="4166235"/>
            <a:ext cx="5345323" cy="114454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97CD4C-FD9A-6686-93B7-4401BDBA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643CD-FD3F-D373-2546-B94DB51207C4}"/>
              </a:ext>
            </a:extLst>
          </p:cNvPr>
          <p:cNvSpPr txBox="1"/>
          <p:nvPr/>
        </p:nvSpPr>
        <p:spPr>
          <a:xfrm>
            <a:off x="444070" y="5721690"/>
            <a:ext cx="5204406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ATLAS paper accepted to Phys. Rev. Lett. [https://</a:t>
            </a:r>
            <a:r>
              <a:rPr lang="en-US" sz="2000" b="1" dirty="0" err="1">
                <a:solidFill>
                  <a:srgbClr val="000000"/>
                </a:solidFill>
              </a:rPr>
              <a:t>arxiv.org</a:t>
            </a:r>
            <a:r>
              <a:rPr lang="en-US" sz="2000" b="1" dirty="0">
                <a:solidFill>
                  <a:srgbClr val="000000"/>
                </a:solidFill>
              </a:rPr>
              <a:t>/abs/2206.01138]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718899-F02B-8160-448B-814C9953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9" y="1157982"/>
            <a:ext cx="5204406" cy="4152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F1610-E12D-0628-6E83-1869D210FD44}"/>
              </a:ext>
            </a:extLst>
          </p:cNvPr>
          <p:cNvSpPr txBox="1"/>
          <p:nvPr/>
        </p:nvSpPr>
        <p:spPr>
          <a:xfrm>
            <a:off x="359596" y="255527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Event Selection in </a:t>
            </a:r>
            <a:r>
              <a:rPr lang="en-US" sz="3600" u="sng" dirty="0" err="1"/>
              <a:t>p+Pb</a:t>
            </a:r>
            <a:r>
              <a:rPr lang="en-US" sz="3600" u="sng" dirty="0"/>
              <a:t> Collisions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2F130-47D0-23CE-61B8-DC40DDEB0129}"/>
              </a:ext>
            </a:extLst>
          </p:cNvPr>
          <p:cNvSpPr txBox="1"/>
          <p:nvPr/>
        </p:nvSpPr>
        <p:spPr>
          <a:xfrm>
            <a:off x="5987522" y="1341553"/>
            <a:ext cx="57146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events by Pb-going ZDC energy to reduce any selection correlation with central barrel jets and hadrons</a:t>
            </a:r>
          </a:p>
          <a:p>
            <a:endParaRPr lang="en-US" sz="2400" dirty="0"/>
          </a:p>
          <a:p>
            <a:r>
              <a:rPr lang="en-US" sz="2400" dirty="0"/>
              <a:t>Using ZDC with similar acceptance, ALICE estimated: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coll</a:t>
            </a:r>
            <a:r>
              <a:rPr lang="en-US" sz="2400" dirty="0">
                <a:solidFill>
                  <a:srgbClr val="FF0000"/>
                </a:solidFill>
              </a:rPr>
              <a:t>&gt; = 13.6 ± 1.5   (0-20% cent.)</a:t>
            </a:r>
          </a:p>
          <a:p>
            <a:r>
              <a:rPr lang="en-US" sz="2400" dirty="0">
                <a:solidFill>
                  <a:srgbClr val="00B0F0"/>
                </a:solidFill>
              </a:rPr>
              <a:t>&lt;</a:t>
            </a:r>
            <a:r>
              <a:rPr lang="en-US" sz="2400" dirty="0" err="1">
                <a:solidFill>
                  <a:srgbClr val="00B0F0"/>
                </a:solidFill>
              </a:rPr>
              <a:t>N</a:t>
            </a:r>
            <a:r>
              <a:rPr lang="en-US" sz="2400" baseline="-25000" dirty="0" err="1">
                <a:solidFill>
                  <a:srgbClr val="00B0F0"/>
                </a:solidFill>
              </a:rPr>
              <a:t>coll</a:t>
            </a:r>
            <a:r>
              <a:rPr lang="en-US" sz="2400" dirty="0">
                <a:solidFill>
                  <a:srgbClr val="00B0F0"/>
                </a:solidFill>
              </a:rPr>
              <a:t>&gt; =   1.2 ± 1.3  (80-100% cent.)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286FB-7EF2-1F42-B2AD-D07CE431D67F}"/>
              </a:ext>
            </a:extLst>
          </p:cNvPr>
          <p:cNvSpPr/>
          <p:nvPr/>
        </p:nvSpPr>
        <p:spPr>
          <a:xfrm>
            <a:off x="4857365" y="1898664"/>
            <a:ext cx="636997" cy="2804845"/>
          </a:xfrm>
          <a:prstGeom prst="rect">
            <a:avLst/>
          </a:prstGeom>
          <a:solidFill>
            <a:srgbClr val="FF0000">
              <a:alpha val="313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BBA14F-DCE9-7BB3-24BA-FE4036A4A264}"/>
              </a:ext>
            </a:extLst>
          </p:cNvPr>
          <p:cNvSpPr/>
          <p:nvPr/>
        </p:nvSpPr>
        <p:spPr>
          <a:xfrm>
            <a:off x="1168942" y="1898664"/>
            <a:ext cx="2844229" cy="2804845"/>
          </a:xfrm>
          <a:prstGeom prst="rect">
            <a:avLst/>
          </a:prstGeom>
          <a:solidFill>
            <a:srgbClr val="0070C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B9351-9E9C-D8DF-2425-C022BB1B3B50}"/>
              </a:ext>
            </a:extLst>
          </p:cNvPr>
          <p:cNvSpPr txBox="1"/>
          <p:nvPr/>
        </p:nvSpPr>
        <p:spPr>
          <a:xfrm>
            <a:off x="7236153" y="5352358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ALICE: Phys. Rev. C 91 (2015) 064905</a:t>
            </a:r>
          </a:p>
        </p:txBody>
      </p:sp>
    </p:spTree>
    <p:extLst>
      <p:ext uri="{BB962C8B-B14F-4D97-AF65-F5344CB8AC3E}">
        <p14:creationId xmlns:p14="http://schemas.microsoft.com/office/powerpoint/2010/main" val="220015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BB238-455D-1F24-BFF9-26CA5DE9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CBABDA67-2531-DA5E-CB34-46C82378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5" y="893852"/>
            <a:ext cx="5824496" cy="5757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2D9E9-83C6-573C-A6FE-369C610BA7BD}"/>
              </a:ext>
            </a:extLst>
          </p:cNvPr>
          <p:cNvSpPr txBox="1"/>
          <p:nvPr/>
        </p:nvSpPr>
        <p:spPr>
          <a:xfrm>
            <a:off x="346065" y="113015"/>
            <a:ext cx="725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Jet-hadron angular correlations</a:t>
            </a:r>
            <a:endParaRPr lang="en-US" sz="3600" u="sng" baseline="-25000" dirty="0"/>
          </a:p>
        </p:txBody>
      </p:sp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DE88F5B1-BBD4-D014-4500-F95AE44D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73" y="1168611"/>
            <a:ext cx="4258329" cy="3059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10D1E-8060-72EC-ECB6-16D189DCA1F4}"/>
              </a:ext>
            </a:extLst>
          </p:cNvPr>
          <p:cNvSpPr txBox="1"/>
          <p:nvPr/>
        </p:nvSpPr>
        <p:spPr>
          <a:xfrm>
            <a:off x="6473748" y="4489060"/>
            <a:ext cx="558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Quantify charged hadron yields as a function of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on</a:t>
            </a:r>
          </a:p>
          <a:p>
            <a:pPr algn="ctr"/>
            <a:r>
              <a:rPr lang="en-US" sz="2400" dirty="0"/>
              <a:t>“near-side” (</a:t>
            </a:r>
            <a:r>
              <a:rPr lang="en-US" sz="2400" dirty="0" err="1">
                <a:latin typeface="Symbol" pitchFamily="2" charset="2"/>
              </a:rPr>
              <a:t>Df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/8) and </a:t>
            </a:r>
          </a:p>
          <a:p>
            <a:pPr algn="ctr"/>
            <a:r>
              <a:rPr lang="en-US" sz="2400" dirty="0"/>
              <a:t>“away-side” (</a:t>
            </a:r>
            <a:r>
              <a:rPr lang="en-US" sz="2400" dirty="0" err="1">
                <a:latin typeface="Symbol" pitchFamily="2" charset="2"/>
              </a:rPr>
              <a:t>Df</a:t>
            </a:r>
            <a:r>
              <a:rPr lang="en-US" sz="2400" dirty="0"/>
              <a:t> &gt; 7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/8) regions.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E7C70-61FD-1A7D-61ED-58EFFB2C0809}"/>
              </a:ext>
            </a:extLst>
          </p:cNvPr>
          <p:cNvSpPr txBox="1"/>
          <p:nvPr/>
        </p:nvSpPr>
        <p:spPr>
          <a:xfrm>
            <a:off x="1202077" y="976045"/>
            <a:ext cx="194636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Jet </a:t>
            </a:r>
            <a:r>
              <a:rPr lang="en-US" b="1" dirty="0" err="1">
                <a:solidFill>
                  <a:schemeClr val="bg1"/>
                </a:solidFill>
              </a:rPr>
              <a:t>p</a:t>
            </a:r>
            <a:r>
              <a:rPr lang="en-US" b="1" baseline="-25000" dirty="0" err="1">
                <a:solidFill>
                  <a:schemeClr val="bg1"/>
                </a:solidFill>
              </a:rPr>
              <a:t>T</a:t>
            </a:r>
            <a:r>
              <a:rPr lang="en-US" b="1" dirty="0">
                <a:solidFill>
                  <a:schemeClr val="bg1"/>
                </a:solidFill>
              </a:rPr>
              <a:t> &gt; 30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5D42F-400B-C697-FD43-36FEDA9CE25F}"/>
              </a:ext>
            </a:extLst>
          </p:cNvPr>
          <p:cNvSpPr txBox="1"/>
          <p:nvPr/>
        </p:nvSpPr>
        <p:spPr>
          <a:xfrm>
            <a:off x="3686319" y="976045"/>
            <a:ext cx="191751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Jet </a:t>
            </a:r>
            <a:r>
              <a:rPr lang="en-US" b="1" dirty="0" err="1">
                <a:solidFill>
                  <a:schemeClr val="bg1"/>
                </a:solidFill>
              </a:rPr>
              <a:t>p</a:t>
            </a:r>
            <a:r>
              <a:rPr lang="en-US" b="1" baseline="-25000" dirty="0" err="1">
                <a:solidFill>
                  <a:schemeClr val="bg1"/>
                </a:solidFill>
              </a:rPr>
              <a:t>T</a:t>
            </a:r>
            <a:r>
              <a:rPr lang="en-US" b="1" dirty="0">
                <a:solidFill>
                  <a:schemeClr val="bg1"/>
                </a:solidFill>
              </a:rPr>
              <a:t> &gt; 60 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104DE-AD73-5FBE-B1E8-FEDB8DA9C96C}"/>
              </a:ext>
            </a:extLst>
          </p:cNvPr>
          <p:cNvSpPr txBox="1"/>
          <p:nvPr/>
        </p:nvSpPr>
        <p:spPr>
          <a:xfrm rot="5400000">
            <a:off x="5181053" y="1953152"/>
            <a:ext cx="163698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Hadron </a:t>
            </a:r>
            <a:r>
              <a:rPr lang="en-US" sz="1000" b="1" dirty="0" err="1">
                <a:solidFill>
                  <a:schemeClr val="bg1"/>
                </a:solidFill>
              </a:rPr>
              <a:t>p</a:t>
            </a:r>
            <a:r>
              <a:rPr lang="en-US" sz="1000" b="1" baseline="-25000" dirty="0" err="1">
                <a:solidFill>
                  <a:schemeClr val="bg1"/>
                </a:solidFill>
              </a:rPr>
              <a:t>T</a:t>
            </a:r>
            <a:r>
              <a:rPr lang="en-US" sz="1000" b="1" dirty="0">
                <a:solidFill>
                  <a:schemeClr val="bg1"/>
                </a:solidFill>
              </a:rPr>
              <a:t> =0.5-1.0 GeV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85073-2ADC-17D3-2817-A5EFA77C9091}"/>
              </a:ext>
            </a:extLst>
          </p:cNvPr>
          <p:cNvSpPr txBox="1"/>
          <p:nvPr/>
        </p:nvSpPr>
        <p:spPr>
          <a:xfrm rot="5400000">
            <a:off x="5181054" y="3547456"/>
            <a:ext cx="163698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Hadron </a:t>
            </a:r>
            <a:r>
              <a:rPr lang="en-US" sz="1000" b="1" dirty="0" err="1">
                <a:solidFill>
                  <a:schemeClr val="bg1"/>
                </a:solidFill>
              </a:rPr>
              <a:t>p</a:t>
            </a:r>
            <a:r>
              <a:rPr lang="en-US" sz="1000" b="1" baseline="-25000" dirty="0" err="1">
                <a:solidFill>
                  <a:schemeClr val="bg1"/>
                </a:solidFill>
              </a:rPr>
              <a:t>T</a:t>
            </a:r>
            <a:r>
              <a:rPr lang="en-US" sz="1000" b="1" dirty="0">
                <a:solidFill>
                  <a:schemeClr val="bg1"/>
                </a:solidFill>
              </a:rPr>
              <a:t> =2.0-4.0 GeV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39FD-33B8-CEC7-7CB2-CAE51B4E587A}"/>
              </a:ext>
            </a:extLst>
          </p:cNvPr>
          <p:cNvSpPr txBox="1"/>
          <p:nvPr/>
        </p:nvSpPr>
        <p:spPr>
          <a:xfrm rot="5400000">
            <a:off x="5181053" y="5158905"/>
            <a:ext cx="163698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Hadron </a:t>
            </a:r>
            <a:r>
              <a:rPr lang="en-US" sz="1000" b="1" dirty="0" err="1">
                <a:solidFill>
                  <a:schemeClr val="bg1"/>
                </a:solidFill>
              </a:rPr>
              <a:t>p</a:t>
            </a:r>
            <a:r>
              <a:rPr lang="en-US" sz="1000" b="1" baseline="-25000" dirty="0" err="1">
                <a:solidFill>
                  <a:schemeClr val="bg1"/>
                </a:solidFill>
              </a:rPr>
              <a:t>T</a:t>
            </a:r>
            <a:r>
              <a:rPr lang="en-US" sz="1000" b="1" dirty="0">
                <a:solidFill>
                  <a:schemeClr val="bg1"/>
                </a:solidFill>
              </a:rPr>
              <a:t> =6.0-8.0 GeV</a:t>
            </a:r>
          </a:p>
        </p:txBody>
      </p:sp>
    </p:spTree>
    <p:extLst>
      <p:ext uri="{BB962C8B-B14F-4D97-AF65-F5344CB8AC3E}">
        <p14:creationId xmlns:p14="http://schemas.microsoft.com/office/powerpoint/2010/main" val="575226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14694</TotalTime>
  <Words>1047</Words>
  <Application>Microsoft Macintosh PowerPoint</Application>
  <PresentationFormat>Widescreen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</vt:lpstr>
      <vt:lpstr>Calibri</vt:lpstr>
      <vt:lpstr>Century Gothic</vt:lpstr>
      <vt:lpstr>Lucida Grande</vt:lpstr>
      <vt:lpstr>MetaWebPro</vt:lpstr>
      <vt:lpstr>PT Sans</vt:lpstr>
      <vt:lpstr>STIXGeneral-Italic</vt:lpstr>
      <vt:lpstr>STIXGeneral-Regular</vt:lpstr>
      <vt:lpstr>Symbol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 Nagle</dc:creator>
  <cp:lastModifiedBy>James L Nagle</cp:lastModifiedBy>
  <cp:revision>48</cp:revision>
  <dcterms:created xsi:type="dcterms:W3CDTF">2022-05-03T17:14:22Z</dcterms:created>
  <dcterms:modified xsi:type="dcterms:W3CDTF">2023-04-11T19:29:26Z</dcterms:modified>
</cp:coreProperties>
</file>