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notesMasterIdLst>
    <p:notesMasterId r:id="rId38"/>
  </p:notesMasterIdLst>
  <p:sldIdLst>
    <p:sldId id="256" r:id="rId3"/>
    <p:sldId id="268" r:id="rId4"/>
    <p:sldId id="280" r:id="rId5"/>
    <p:sldId id="258" r:id="rId6"/>
    <p:sldId id="289" r:id="rId7"/>
    <p:sldId id="266" r:id="rId8"/>
    <p:sldId id="282" r:id="rId9"/>
    <p:sldId id="259" r:id="rId10"/>
    <p:sldId id="293" r:id="rId11"/>
    <p:sldId id="281" r:id="rId12"/>
    <p:sldId id="276" r:id="rId13"/>
    <p:sldId id="269" r:id="rId14"/>
    <p:sldId id="273" r:id="rId15"/>
    <p:sldId id="292" r:id="rId16"/>
    <p:sldId id="270" r:id="rId17"/>
    <p:sldId id="271" r:id="rId18"/>
    <p:sldId id="294" r:id="rId19"/>
    <p:sldId id="284" r:id="rId20"/>
    <p:sldId id="279" r:id="rId21"/>
    <p:sldId id="286" r:id="rId22"/>
    <p:sldId id="290" r:id="rId23"/>
    <p:sldId id="263" r:id="rId24"/>
    <p:sldId id="277" r:id="rId25"/>
    <p:sldId id="272" r:id="rId26"/>
    <p:sldId id="287" r:id="rId27"/>
    <p:sldId id="288" r:id="rId28"/>
    <p:sldId id="274" r:id="rId29"/>
    <p:sldId id="295" r:id="rId30"/>
    <p:sldId id="285" r:id="rId31"/>
    <p:sldId id="262" r:id="rId32"/>
    <p:sldId id="291" r:id="rId33"/>
    <p:sldId id="265" r:id="rId34"/>
    <p:sldId id="283" r:id="rId35"/>
    <p:sldId id="260" r:id="rId36"/>
    <p:sldId id="267"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452"/>
    <p:restoredTop sz="94663"/>
  </p:normalViewPr>
  <p:slideViewPr>
    <p:cSldViewPr snapToGrid="0">
      <p:cViewPr varScale="1">
        <p:scale>
          <a:sx n="130" d="100"/>
          <a:sy n="130" d="100"/>
        </p:scale>
        <p:origin x="1304" y="184"/>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4F78DC-3E0B-E84B-8DE1-A5B1DB3B96AE}" type="datetimeFigureOut">
              <a:rPr lang="en-US" smtClean="0"/>
              <a:t>6/14/23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4576F3-A660-044C-AE78-E793D737EF4F}" type="slidenum">
              <a:rPr lang="en-US" smtClean="0"/>
              <a:t>‹#›</a:t>
            </a:fld>
            <a:endParaRPr lang="en-US"/>
          </a:p>
        </p:txBody>
      </p:sp>
    </p:spTree>
    <p:extLst>
      <p:ext uri="{BB962C8B-B14F-4D97-AF65-F5344CB8AC3E}">
        <p14:creationId xmlns:p14="http://schemas.microsoft.com/office/powerpoint/2010/main" val="1578133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342FE-E00B-4FAF-8F73-F722060EBA12}"/>
              </a:ext>
            </a:extLst>
          </p:cNvPr>
          <p:cNvSpPr>
            <a:spLocks noGrp="1"/>
          </p:cNvSpPr>
          <p:nvPr>
            <p:ph type="ctrTitle"/>
          </p:nvPr>
        </p:nvSpPr>
        <p:spPr>
          <a:xfrm>
            <a:off x="482600" y="978408"/>
            <a:ext cx="10506991" cy="2531555"/>
          </a:xfrm>
          <a:prstGeom prst="rect">
            <a:avLst/>
          </a:prstGeom>
        </p:spPr>
        <p:txBody>
          <a:bodyPr anchor="b"/>
          <a:lstStyle>
            <a:lvl1pPr algn="l">
              <a:defRPr sz="6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7C1CCE2-4461-473E-B23C-34C8CCF04B3A}"/>
              </a:ext>
            </a:extLst>
          </p:cNvPr>
          <p:cNvSpPr>
            <a:spLocks noGrp="1"/>
          </p:cNvSpPr>
          <p:nvPr>
            <p:ph type="subTitle" idx="1"/>
          </p:nvPr>
        </p:nvSpPr>
        <p:spPr>
          <a:xfrm>
            <a:off x="482600" y="3602038"/>
            <a:ext cx="10506991" cy="2277554"/>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0FAA551A-CE2F-4E35-A714-B1F04D4B4E8E}"/>
              </a:ext>
            </a:extLst>
          </p:cNvPr>
          <p:cNvSpPr>
            <a:spLocks noGrp="1"/>
          </p:cNvSpPr>
          <p:nvPr>
            <p:ph type="dt" sz="half" idx="10"/>
          </p:nvPr>
        </p:nvSpPr>
        <p:spPr/>
        <p:txBody>
          <a:bodyPr/>
          <a:lstStyle/>
          <a:p>
            <a:fld id="{226BFADD-AE14-444A-90AF-58C5C585BE72}" type="datetime1">
              <a:rPr lang="en-US" smtClean="0"/>
              <a:t>6/14/23</a:t>
            </a:fld>
            <a:endParaRPr lang="en-US"/>
          </a:p>
        </p:txBody>
      </p:sp>
      <p:sp>
        <p:nvSpPr>
          <p:cNvPr id="5" name="Footer Placeholder 4">
            <a:extLst>
              <a:ext uri="{FF2B5EF4-FFF2-40B4-BE49-F238E27FC236}">
                <a16:creationId xmlns:a16="http://schemas.microsoft.com/office/drawing/2014/main" id="{26B5C907-6594-4DFF-A32B-449C3BA96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376D75-E9DA-4660-AC52-51BA63FCB94D}"/>
              </a:ext>
            </a:extLst>
          </p:cNvPr>
          <p:cNvSpPr>
            <a:spLocks noGrp="1"/>
          </p:cNvSpPr>
          <p:nvPr>
            <p:ph type="sldNum" sz="quarter" idx="12"/>
          </p:nvPr>
        </p:nvSpPr>
        <p:spPr/>
        <p:txBody>
          <a:bodyPr/>
          <a:lstStyle/>
          <a:p>
            <a:fld id="{60553ECD-7F6D-420D-93CA-D8D15EB427AC}" type="slidenum">
              <a:rPr lang="en-US" smtClean="0"/>
              <a:t>‹#›</a:t>
            </a:fld>
            <a:endParaRPr lang="en-US"/>
          </a:p>
        </p:txBody>
      </p:sp>
      <p:cxnSp>
        <p:nvCxnSpPr>
          <p:cNvPr id="10" name="Straight Connector 9">
            <a:extLst>
              <a:ext uri="{FF2B5EF4-FFF2-40B4-BE49-F238E27FC236}">
                <a16:creationId xmlns:a16="http://schemas.microsoft.com/office/drawing/2014/main" id="{A2EFA84C-D756-4DC7-AA46-68D776F37FA4}"/>
              </a:ext>
              <a:ext uri="{C183D7F6-B498-43B3-948B-1728B52AA6E4}">
                <adec:decorative xmlns:adec="http://schemas.microsoft.com/office/drawing/2017/decorative" val="1"/>
              </a:ext>
            </a:extLst>
          </p:cNvPr>
          <p:cNvCxnSpPr>
            <a:cxnSpLocks/>
          </p:cNvCxnSpPr>
          <p:nvPr/>
        </p:nvCxnSpPr>
        <p:spPr>
          <a:xfrm>
            <a:off x="482600" y="489855"/>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16092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1999A10-4355-4A13-B008-196B21ABEEAF}"/>
              </a:ext>
              <a:ext uri="{C183D7F6-B498-43B3-948B-1728B52AA6E4}">
                <adec:decorative xmlns:adec="http://schemas.microsoft.com/office/drawing/2017/decorative" val="1"/>
              </a:ext>
            </a:extLst>
          </p:cNvPr>
          <p:cNvSpPr/>
          <p:nvPr/>
        </p:nvSpPr>
        <p:spPr>
          <a:xfrm>
            <a:off x="482600" y="483576"/>
            <a:ext cx="11147071" cy="2434825"/>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36D448-AFEA-4483-B0E4-002840525CDD}"/>
              </a:ext>
            </a:extLst>
          </p:cNvPr>
          <p:cNvSpPr>
            <a:spLocks noGrp="1"/>
          </p:cNvSpPr>
          <p:nvPr>
            <p:ph type="title"/>
          </p:nvPr>
        </p:nvSpPr>
        <p:spPr>
          <a:xfrm>
            <a:off x="482600" y="978408"/>
            <a:ext cx="10506991" cy="1755263"/>
          </a:xfrm>
          <a:prstGeom prst="rect">
            <a:avLst/>
          </a:prstGeom>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CF216234-4516-4303-8F60-A8127D89A5E5}"/>
              </a:ext>
            </a:extLst>
          </p:cNvPr>
          <p:cNvSpPr>
            <a:spLocks noGrp="1"/>
          </p:cNvSpPr>
          <p:nvPr>
            <p:ph type="body" orient="vert" idx="1"/>
          </p:nvPr>
        </p:nvSpPr>
        <p:spPr>
          <a:xfrm>
            <a:off x="484192" y="3103131"/>
            <a:ext cx="10506991" cy="30929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46B5D50-A474-462B-A807-DF186B1C2F48}"/>
              </a:ext>
            </a:extLst>
          </p:cNvPr>
          <p:cNvSpPr>
            <a:spLocks noGrp="1"/>
          </p:cNvSpPr>
          <p:nvPr>
            <p:ph type="dt" sz="half" idx="10"/>
          </p:nvPr>
        </p:nvSpPr>
        <p:spPr/>
        <p:txBody>
          <a:bodyPr/>
          <a:lstStyle/>
          <a:p>
            <a:fld id="{4A43A7FD-47E1-E34F-A30D-E7CF17695A55}" type="datetime1">
              <a:rPr lang="en-US" smtClean="0"/>
              <a:t>6/14/23</a:t>
            </a:fld>
            <a:endParaRPr lang="en-US"/>
          </a:p>
        </p:txBody>
      </p:sp>
      <p:sp>
        <p:nvSpPr>
          <p:cNvPr id="5" name="Footer Placeholder 4">
            <a:extLst>
              <a:ext uri="{FF2B5EF4-FFF2-40B4-BE49-F238E27FC236}">
                <a16:creationId xmlns:a16="http://schemas.microsoft.com/office/drawing/2014/main" id="{F8BF1DAF-2E2D-46ED-AA3E-3D2FE40399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2FC771-EB13-4EB5-A0A2-3968C6ABBD4E}"/>
              </a:ext>
            </a:extLst>
          </p:cNvPr>
          <p:cNvSpPr>
            <a:spLocks noGrp="1"/>
          </p:cNvSpPr>
          <p:nvPr>
            <p:ph type="sldNum" sz="quarter" idx="12"/>
          </p:nvPr>
        </p:nvSpPr>
        <p:spPr/>
        <p:txBody>
          <a:bodyPr/>
          <a:lstStyle/>
          <a:p>
            <a:fld id="{60553ECD-7F6D-420D-93CA-D8D15EB427AC}" type="slidenum">
              <a:rPr lang="en-US" smtClean="0"/>
              <a:t>‹#›</a:t>
            </a:fld>
            <a:endParaRPr lang="en-US"/>
          </a:p>
        </p:txBody>
      </p:sp>
      <p:cxnSp>
        <p:nvCxnSpPr>
          <p:cNvPr id="8" name="Straight Connector 7">
            <a:extLst>
              <a:ext uri="{FF2B5EF4-FFF2-40B4-BE49-F238E27FC236}">
                <a16:creationId xmlns:a16="http://schemas.microsoft.com/office/drawing/2014/main" id="{B3B596B8-8230-4695-8D76-F06AFA8156C3}"/>
              </a:ext>
              <a:ext uri="{C183D7F6-B498-43B3-948B-1728B52AA6E4}">
                <adec:decorative xmlns:adec="http://schemas.microsoft.com/office/drawing/2017/decorative" val="1"/>
              </a:ext>
            </a:extLst>
          </p:cNvPr>
          <p:cNvCxnSpPr>
            <a:cxnSpLocks/>
          </p:cNvCxnSpPr>
          <p:nvPr/>
        </p:nvCxnSpPr>
        <p:spPr>
          <a:xfrm>
            <a:off x="482600" y="2918401"/>
            <a:ext cx="11147071"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C53EBF93-5FD9-4F4E-8485-7B937145CD08}"/>
              </a:ext>
              <a:ext uri="{C183D7F6-B498-43B3-948B-1728B52AA6E4}">
                <adec:decorative xmlns:adec="http://schemas.microsoft.com/office/drawing/2017/decorative" val="1"/>
              </a:ext>
            </a:extLst>
          </p:cNvPr>
          <p:cNvCxnSpPr>
            <a:cxnSpLocks/>
          </p:cNvCxnSpPr>
          <p:nvPr/>
        </p:nvCxnSpPr>
        <p:spPr>
          <a:xfrm>
            <a:off x="482600" y="489855"/>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089781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6B4D06-C7C6-4949-8EB2-F03ED999A2BB}"/>
              </a:ext>
            </a:extLst>
          </p:cNvPr>
          <p:cNvSpPr>
            <a:spLocks noGrp="1"/>
          </p:cNvSpPr>
          <p:nvPr>
            <p:ph type="title" orient="vert"/>
          </p:nvPr>
        </p:nvSpPr>
        <p:spPr>
          <a:xfrm>
            <a:off x="8041710" y="978408"/>
            <a:ext cx="2947881" cy="5124777"/>
          </a:xfrm>
          <a:prstGeom prst="rect">
            <a:avLst/>
          </a:prstGeo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C921B9D-8C11-4176-AF22-89F972E21284}"/>
              </a:ext>
            </a:extLst>
          </p:cNvPr>
          <p:cNvSpPr>
            <a:spLocks noGrp="1"/>
          </p:cNvSpPr>
          <p:nvPr>
            <p:ph type="body" orient="vert" idx="1"/>
          </p:nvPr>
        </p:nvSpPr>
        <p:spPr>
          <a:xfrm>
            <a:off x="484632" y="978408"/>
            <a:ext cx="7256453" cy="51247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AFA9E1C-8E18-4A35-9BD8-427B1D14BB8E}"/>
              </a:ext>
            </a:extLst>
          </p:cNvPr>
          <p:cNvSpPr>
            <a:spLocks noGrp="1"/>
          </p:cNvSpPr>
          <p:nvPr>
            <p:ph type="dt" sz="half" idx="10"/>
          </p:nvPr>
        </p:nvSpPr>
        <p:spPr/>
        <p:txBody>
          <a:bodyPr/>
          <a:lstStyle/>
          <a:p>
            <a:fld id="{0A82D514-DD77-5E47-A539-D25455A2E974}" type="datetime1">
              <a:rPr lang="en-US" smtClean="0"/>
              <a:t>6/14/23</a:t>
            </a:fld>
            <a:endParaRPr lang="en-US"/>
          </a:p>
        </p:txBody>
      </p:sp>
      <p:sp>
        <p:nvSpPr>
          <p:cNvPr id="5" name="Footer Placeholder 4">
            <a:extLst>
              <a:ext uri="{FF2B5EF4-FFF2-40B4-BE49-F238E27FC236}">
                <a16:creationId xmlns:a16="http://schemas.microsoft.com/office/drawing/2014/main" id="{2E116CDB-7BB6-4DD2-A626-6DA8E569F2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D0403B-439E-449F-83B1-799EEC239A20}"/>
              </a:ext>
            </a:extLst>
          </p:cNvPr>
          <p:cNvSpPr>
            <a:spLocks noGrp="1"/>
          </p:cNvSpPr>
          <p:nvPr>
            <p:ph type="sldNum" sz="quarter" idx="12"/>
          </p:nvPr>
        </p:nvSpPr>
        <p:spPr/>
        <p:txBody>
          <a:bodyPr/>
          <a:lstStyle/>
          <a:p>
            <a:fld id="{60553ECD-7F6D-420D-93CA-D8D15EB427AC}" type="slidenum">
              <a:rPr lang="en-US" smtClean="0"/>
              <a:t>‹#›</a:t>
            </a:fld>
            <a:endParaRPr lang="en-US"/>
          </a:p>
        </p:txBody>
      </p:sp>
    </p:spTree>
    <p:extLst>
      <p:ext uri="{BB962C8B-B14F-4D97-AF65-F5344CB8AC3E}">
        <p14:creationId xmlns:p14="http://schemas.microsoft.com/office/powerpoint/2010/main" val="3626972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5F27D-BF3B-368A-FA71-D177E8A3513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3531796-CACE-3EA3-F55C-3379B8769B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4349EA-3952-E2D1-49AC-74CBE5F9E35B}"/>
              </a:ext>
            </a:extLst>
          </p:cNvPr>
          <p:cNvSpPr>
            <a:spLocks noGrp="1"/>
          </p:cNvSpPr>
          <p:nvPr>
            <p:ph type="dt" sz="half" idx="10"/>
          </p:nvPr>
        </p:nvSpPr>
        <p:spPr/>
        <p:txBody>
          <a:bodyPr/>
          <a:lstStyle/>
          <a:p>
            <a:fld id="{6DFF1C54-8E4C-A341-82C6-3EA3D41B5DDD}" type="datetime1">
              <a:rPr lang="en-US" smtClean="0"/>
              <a:t>6/14/23</a:t>
            </a:fld>
            <a:endParaRPr lang="en-US"/>
          </a:p>
        </p:txBody>
      </p:sp>
      <p:sp>
        <p:nvSpPr>
          <p:cNvPr id="5" name="Footer Placeholder 4">
            <a:extLst>
              <a:ext uri="{FF2B5EF4-FFF2-40B4-BE49-F238E27FC236}">
                <a16:creationId xmlns:a16="http://schemas.microsoft.com/office/drawing/2014/main" id="{315AF02D-D72B-A0AD-D151-1A538B9725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760B72-8132-E59D-7FCD-932948F843E8}"/>
              </a:ext>
            </a:extLst>
          </p:cNvPr>
          <p:cNvSpPr>
            <a:spLocks noGrp="1"/>
          </p:cNvSpPr>
          <p:nvPr>
            <p:ph type="sldNum" sz="quarter" idx="12"/>
          </p:nvPr>
        </p:nvSpPr>
        <p:spPr/>
        <p:txBody>
          <a:bodyPr/>
          <a:lstStyle/>
          <a:p>
            <a:fld id="{7A82587E-77A1-CB4C-8DF2-7A8192CCAED9}" type="slidenum">
              <a:rPr lang="en-US" smtClean="0"/>
              <a:t>‹#›</a:t>
            </a:fld>
            <a:endParaRPr lang="en-US"/>
          </a:p>
        </p:txBody>
      </p:sp>
    </p:spTree>
    <p:extLst>
      <p:ext uri="{BB962C8B-B14F-4D97-AF65-F5344CB8AC3E}">
        <p14:creationId xmlns:p14="http://schemas.microsoft.com/office/powerpoint/2010/main" val="30267983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078A6-AF66-601F-8FFD-50E2DC6267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D8644A-DD72-5791-FCDC-365E0D5BAF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D0B25D-3B1B-C049-C82E-B4BA498293F5}"/>
              </a:ext>
            </a:extLst>
          </p:cNvPr>
          <p:cNvSpPr>
            <a:spLocks noGrp="1"/>
          </p:cNvSpPr>
          <p:nvPr>
            <p:ph type="dt" sz="half" idx="10"/>
          </p:nvPr>
        </p:nvSpPr>
        <p:spPr/>
        <p:txBody>
          <a:bodyPr/>
          <a:lstStyle/>
          <a:p>
            <a:fld id="{4777436E-70BA-3242-A13C-A5CA6242C6CE}" type="datetime1">
              <a:rPr lang="en-US" smtClean="0"/>
              <a:t>6/14/23</a:t>
            </a:fld>
            <a:endParaRPr lang="en-US"/>
          </a:p>
        </p:txBody>
      </p:sp>
      <p:sp>
        <p:nvSpPr>
          <p:cNvPr id="5" name="Footer Placeholder 4">
            <a:extLst>
              <a:ext uri="{FF2B5EF4-FFF2-40B4-BE49-F238E27FC236}">
                <a16:creationId xmlns:a16="http://schemas.microsoft.com/office/drawing/2014/main" id="{FE35826A-B398-F5C0-B8A2-40023AC36F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20895C-7D76-4179-59E8-3AA598608415}"/>
              </a:ext>
            </a:extLst>
          </p:cNvPr>
          <p:cNvSpPr>
            <a:spLocks noGrp="1"/>
          </p:cNvSpPr>
          <p:nvPr>
            <p:ph type="sldNum" sz="quarter" idx="12"/>
          </p:nvPr>
        </p:nvSpPr>
        <p:spPr/>
        <p:txBody>
          <a:bodyPr/>
          <a:lstStyle/>
          <a:p>
            <a:fld id="{7A82587E-77A1-CB4C-8DF2-7A8192CCAED9}" type="slidenum">
              <a:rPr lang="en-US" smtClean="0"/>
              <a:t>‹#›</a:t>
            </a:fld>
            <a:endParaRPr lang="en-US"/>
          </a:p>
        </p:txBody>
      </p:sp>
    </p:spTree>
    <p:extLst>
      <p:ext uri="{BB962C8B-B14F-4D97-AF65-F5344CB8AC3E}">
        <p14:creationId xmlns:p14="http://schemas.microsoft.com/office/powerpoint/2010/main" val="15108532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C08F5-5A71-BD6E-CAF6-D94889ADCC7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CBE4ED2-B01D-BD9E-74F9-5322F66AF3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07F0DB7-EE8D-987F-E470-39FBECA12AB9}"/>
              </a:ext>
            </a:extLst>
          </p:cNvPr>
          <p:cNvSpPr>
            <a:spLocks noGrp="1"/>
          </p:cNvSpPr>
          <p:nvPr>
            <p:ph type="dt" sz="half" idx="10"/>
          </p:nvPr>
        </p:nvSpPr>
        <p:spPr/>
        <p:txBody>
          <a:bodyPr/>
          <a:lstStyle/>
          <a:p>
            <a:fld id="{24E4062E-A972-7C43-BB86-CA67107BA509}" type="datetime1">
              <a:rPr lang="en-US" smtClean="0"/>
              <a:t>6/14/23</a:t>
            </a:fld>
            <a:endParaRPr lang="en-US"/>
          </a:p>
        </p:txBody>
      </p:sp>
      <p:sp>
        <p:nvSpPr>
          <p:cNvPr id="5" name="Footer Placeholder 4">
            <a:extLst>
              <a:ext uri="{FF2B5EF4-FFF2-40B4-BE49-F238E27FC236}">
                <a16:creationId xmlns:a16="http://schemas.microsoft.com/office/drawing/2014/main" id="{1A7DC8D3-ED4F-1F4A-8273-5265D49E62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BCDC9-5789-CD1F-1036-B65251887502}"/>
              </a:ext>
            </a:extLst>
          </p:cNvPr>
          <p:cNvSpPr>
            <a:spLocks noGrp="1"/>
          </p:cNvSpPr>
          <p:nvPr>
            <p:ph type="sldNum" sz="quarter" idx="12"/>
          </p:nvPr>
        </p:nvSpPr>
        <p:spPr/>
        <p:txBody>
          <a:bodyPr/>
          <a:lstStyle/>
          <a:p>
            <a:fld id="{7A82587E-77A1-CB4C-8DF2-7A8192CCAED9}" type="slidenum">
              <a:rPr lang="en-US" smtClean="0"/>
              <a:t>‹#›</a:t>
            </a:fld>
            <a:endParaRPr lang="en-US"/>
          </a:p>
        </p:txBody>
      </p:sp>
    </p:spTree>
    <p:extLst>
      <p:ext uri="{BB962C8B-B14F-4D97-AF65-F5344CB8AC3E}">
        <p14:creationId xmlns:p14="http://schemas.microsoft.com/office/powerpoint/2010/main" val="33972094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5989F-F204-9D54-C2BB-15B6C8A6A5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ECA824-247B-23E1-71D6-D3AB50FD30E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BE44C2-201E-1ACA-1D45-E8D011E76E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D1A903-5084-9A1C-FCA6-6BDD6041D8E5}"/>
              </a:ext>
            </a:extLst>
          </p:cNvPr>
          <p:cNvSpPr>
            <a:spLocks noGrp="1"/>
          </p:cNvSpPr>
          <p:nvPr>
            <p:ph type="dt" sz="half" idx="10"/>
          </p:nvPr>
        </p:nvSpPr>
        <p:spPr/>
        <p:txBody>
          <a:bodyPr/>
          <a:lstStyle/>
          <a:p>
            <a:fld id="{5B2DA203-3259-4C47-BD88-BD7B00F9DB82}" type="datetime1">
              <a:rPr lang="en-US" smtClean="0"/>
              <a:t>6/14/23</a:t>
            </a:fld>
            <a:endParaRPr lang="en-US"/>
          </a:p>
        </p:txBody>
      </p:sp>
      <p:sp>
        <p:nvSpPr>
          <p:cNvPr id="6" name="Footer Placeholder 5">
            <a:extLst>
              <a:ext uri="{FF2B5EF4-FFF2-40B4-BE49-F238E27FC236}">
                <a16:creationId xmlns:a16="http://schemas.microsoft.com/office/drawing/2014/main" id="{6EB14802-DF6D-60E4-F411-72B308A2AF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68C788-9140-2DC9-CD36-7F184E09E1AF}"/>
              </a:ext>
            </a:extLst>
          </p:cNvPr>
          <p:cNvSpPr>
            <a:spLocks noGrp="1"/>
          </p:cNvSpPr>
          <p:nvPr>
            <p:ph type="sldNum" sz="quarter" idx="12"/>
          </p:nvPr>
        </p:nvSpPr>
        <p:spPr/>
        <p:txBody>
          <a:bodyPr/>
          <a:lstStyle/>
          <a:p>
            <a:fld id="{7A82587E-77A1-CB4C-8DF2-7A8192CCAED9}" type="slidenum">
              <a:rPr lang="en-US" smtClean="0"/>
              <a:t>‹#›</a:t>
            </a:fld>
            <a:endParaRPr lang="en-US"/>
          </a:p>
        </p:txBody>
      </p:sp>
    </p:spTree>
    <p:extLst>
      <p:ext uri="{BB962C8B-B14F-4D97-AF65-F5344CB8AC3E}">
        <p14:creationId xmlns:p14="http://schemas.microsoft.com/office/powerpoint/2010/main" val="17656821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2139C-1EF9-6DF6-E660-0C09ED008E5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C631906-81E9-AF7E-419A-9B5B446594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106D77-52C9-5965-DA01-89AD2743FE0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6D2743B-D27E-34C8-916A-6D476E2318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78AF6B7-D269-3A8B-4C27-71AC1941844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1953857-BCDC-2851-8D3E-22B1C4320B07}"/>
              </a:ext>
            </a:extLst>
          </p:cNvPr>
          <p:cNvSpPr>
            <a:spLocks noGrp="1"/>
          </p:cNvSpPr>
          <p:nvPr>
            <p:ph type="dt" sz="half" idx="10"/>
          </p:nvPr>
        </p:nvSpPr>
        <p:spPr/>
        <p:txBody>
          <a:bodyPr/>
          <a:lstStyle/>
          <a:p>
            <a:fld id="{193491C8-542A-9E47-80FC-1C0C3F045F6F}" type="datetime1">
              <a:rPr lang="en-US" smtClean="0"/>
              <a:t>6/14/23</a:t>
            </a:fld>
            <a:endParaRPr lang="en-US"/>
          </a:p>
        </p:txBody>
      </p:sp>
      <p:sp>
        <p:nvSpPr>
          <p:cNvPr id="8" name="Footer Placeholder 7">
            <a:extLst>
              <a:ext uri="{FF2B5EF4-FFF2-40B4-BE49-F238E27FC236}">
                <a16:creationId xmlns:a16="http://schemas.microsoft.com/office/drawing/2014/main" id="{FB4EE7B5-68C3-E6B2-DB76-62B6EEC1397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458F37F-7E2A-8D10-8A19-E01B395AA54C}"/>
              </a:ext>
            </a:extLst>
          </p:cNvPr>
          <p:cNvSpPr>
            <a:spLocks noGrp="1"/>
          </p:cNvSpPr>
          <p:nvPr>
            <p:ph type="sldNum" sz="quarter" idx="12"/>
          </p:nvPr>
        </p:nvSpPr>
        <p:spPr/>
        <p:txBody>
          <a:bodyPr/>
          <a:lstStyle/>
          <a:p>
            <a:fld id="{7A82587E-77A1-CB4C-8DF2-7A8192CCAED9}" type="slidenum">
              <a:rPr lang="en-US" smtClean="0"/>
              <a:t>‹#›</a:t>
            </a:fld>
            <a:endParaRPr lang="en-US"/>
          </a:p>
        </p:txBody>
      </p:sp>
    </p:spTree>
    <p:extLst>
      <p:ext uri="{BB962C8B-B14F-4D97-AF65-F5344CB8AC3E}">
        <p14:creationId xmlns:p14="http://schemas.microsoft.com/office/powerpoint/2010/main" val="35721444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E14E4-0F4B-A64A-233C-8FBEE8E3C9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4725FB2-0527-4F09-BA75-972D53D01E45}"/>
              </a:ext>
            </a:extLst>
          </p:cNvPr>
          <p:cNvSpPr>
            <a:spLocks noGrp="1"/>
          </p:cNvSpPr>
          <p:nvPr>
            <p:ph type="dt" sz="half" idx="10"/>
          </p:nvPr>
        </p:nvSpPr>
        <p:spPr/>
        <p:txBody>
          <a:bodyPr/>
          <a:lstStyle/>
          <a:p>
            <a:fld id="{44071CDD-AF9D-B24B-AEA4-D1DC24382A5C}" type="datetime1">
              <a:rPr lang="en-US" smtClean="0"/>
              <a:t>6/14/23</a:t>
            </a:fld>
            <a:endParaRPr lang="en-US"/>
          </a:p>
        </p:txBody>
      </p:sp>
      <p:sp>
        <p:nvSpPr>
          <p:cNvPr id="4" name="Footer Placeholder 3">
            <a:extLst>
              <a:ext uri="{FF2B5EF4-FFF2-40B4-BE49-F238E27FC236}">
                <a16:creationId xmlns:a16="http://schemas.microsoft.com/office/drawing/2014/main" id="{58EE26DD-7036-46F9-FE68-0141CC8BBB9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E1B87F5-C26C-36E5-23C7-0CDE7656B3A5}"/>
              </a:ext>
            </a:extLst>
          </p:cNvPr>
          <p:cNvSpPr>
            <a:spLocks noGrp="1"/>
          </p:cNvSpPr>
          <p:nvPr>
            <p:ph type="sldNum" sz="quarter" idx="12"/>
          </p:nvPr>
        </p:nvSpPr>
        <p:spPr/>
        <p:txBody>
          <a:bodyPr/>
          <a:lstStyle/>
          <a:p>
            <a:fld id="{7A82587E-77A1-CB4C-8DF2-7A8192CCAED9}" type="slidenum">
              <a:rPr lang="en-US" smtClean="0"/>
              <a:t>‹#›</a:t>
            </a:fld>
            <a:endParaRPr lang="en-US"/>
          </a:p>
        </p:txBody>
      </p:sp>
    </p:spTree>
    <p:extLst>
      <p:ext uri="{BB962C8B-B14F-4D97-AF65-F5344CB8AC3E}">
        <p14:creationId xmlns:p14="http://schemas.microsoft.com/office/powerpoint/2010/main" val="25693571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807269-E9E2-CEC5-9F14-C1A36209B4E5}"/>
              </a:ext>
            </a:extLst>
          </p:cNvPr>
          <p:cNvSpPr>
            <a:spLocks noGrp="1"/>
          </p:cNvSpPr>
          <p:nvPr>
            <p:ph type="dt" sz="half" idx="10"/>
          </p:nvPr>
        </p:nvSpPr>
        <p:spPr/>
        <p:txBody>
          <a:bodyPr/>
          <a:lstStyle/>
          <a:p>
            <a:fld id="{DBDB08F9-26EB-3A4E-9AC1-6ED9AE286359}" type="datetime1">
              <a:rPr lang="en-US" smtClean="0"/>
              <a:t>6/14/23</a:t>
            </a:fld>
            <a:endParaRPr lang="en-US"/>
          </a:p>
        </p:txBody>
      </p:sp>
      <p:sp>
        <p:nvSpPr>
          <p:cNvPr id="3" name="Footer Placeholder 2">
            <a:extLst>
              <a:ext uri="{FF2B5EF4-FFF2-40B4-BE49-F238E27FC236}">
                <a16:creationId xmlns:a16="http://schemas.microsoft.com/office/drawing/2014/main" id="{BC60D499-B23B-6186-598D-A644A1ACC9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ABD37E-3B91-3EA0-8DE3-A861C31A50A8}"/>
              </a:ext>
            </a:extLst>
          </p:cNvPr>
          <p:cNvSpPr>
            <a:spLocks noGrp="1"/>
          </p:cNvSpPr>
          <p:nvPr>
            <p:ph type="sldNum" sz="quarter" idx="12"/>
          </p:nvPr>
        </p:nvSpPr>
        <p:spPr/>
        <p:txBody>
          <a:bodyPr/>
          <a:lstStyle/>
          <a:p>
            <a:fld id="{7A82587E-77A1-CB4C-8DF2-7A8192CCAED9}" type="slidenum">
              <a:rPr lang="en-US" smtClean="0"/>
              <a:t>‹#›</a:t>
            </a:fld>
            <a:endParaRPr lang="en-US"/>
          </a:p>
        </p:txBody>
      </p:sp>
    </p:spTree>
    <p:extLst>
      <p:ext uri="{BB962C8B-B14F-4D97-AF65-F5344CB8AC3E}">
        <p14:creationId xmlns:p14="http://schemas.microsoft.com/office/powerpoint/2010/main" val="40457251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A5624-889A-DB3D-8B0D-F380BEB6F6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5276F70-8049-9294-64DA-60C28375B2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F84BB74-D188-54E6-E2A7-E188B221A2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378030-D3BD-F5A7-55CF-7FC51A3E996C}"/>
              </a:ext>
            </a:extLst>
          </p:cNvPr>
          <p:cNvSpPr>
            <a:spLocks noGrp="1"/>
          </p:cNvSpPr>
          <p:nvPr>
            <p:ph type="dt" sz="half" idx="10"/>
          </p:nvPr>
        </p:nvSpPr>
        <p:spPr/>
        <p:txBody>
          <a:bodyPr/>
          <a:lstStyle/>
          <a:p>
            <a:fld id="{6723205B-93A1-C946-8E6C-D1DEF69C72CE}" type="datetime1">
              <a:rPr lang="en-US" smtClean="0"/>
              <a:t>6/14/23</a:t>
            </a:fld>
            <a:endParaRPr lang="en-US"/>
          </a:p>
        </p:txBody>
      </p:sp>
      <p:sp>
        <p:nvSpPr>
          <p:cNvPr id="6" name="Footer Placeholder 5">
            <a:extLst>
              <a:ext uri="{FF2B5EF4-FFF2-40B4-BE49-F238E27FC236}">
                <a16:creationId xmlns:a16="http://schemas.microsoft.com/office/drawing/2014/main" id="{9D556EAA-486B-05A0-5ED0-2F33AB932B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05473E-FF74-B982-3837-3CACA44C7620}"/>
              </a:ext>
            </a:extLst>
          </p:cNvPr>
          <p:cNvSpPr>
            <a:spLocks noGrp="1"/>
          </p:cNvSpPr>
          <p:nvPr>
            <p:ph type="sldNum" sz="quarter" idx="12"/>
          </p:nvPr>
        </p:nvSpPr>
        <p:spPr/>
        <p:txBody>
          <a:bodyPr/>
          <a:lstStyle/>
          <a:p>
            <a:fld id="{7A82587E-77A1-CB4C-8DF2-7A8192CCAED9}" type="slidenum">
              <a:rPr lang="en-US" smtClean="0"/>
              <a:t>‹#›</a:t>
            </a:fld>
            <a:endParaRPr lang="en-US"/>
          </a:p>
        </p:txBody>
      </p:sp>
    </p:spTree>
    <p:extLst>
      <p:ext uri="{BB962C8B-B14F-4D97-AF65-F5344CB8AC3E}">
        <p14:creationId xmlns:p14="http://schemas.microsoft.com/office/powerpoint/2010/main" val="2681785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43735-A77F-440D-9448-6AE7C204D377}"/>
              </a:ext>
            </a:extLst>
          </p:cNvPr>
          <p:cNvSpPr>
            <a:spLocks noGrp="1"/>
          </p:cNvSpPr>
          <p:nvPr>
            <p:ph type="title"/>
          </p:nvPr>
        </p:nvSpPr>
        <p:spPr>
          <a:xfrm>
            <a:off x="482600" y="978408"/>
            <a:ext cx="10634472" cy="2157984"/>
          </a:xfrm>
          <a:prstGeom prst="rect">
            <a:avLst/>
          </a:prstGeo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276C6EE-D55E-454B-B28C-EC73D1DB4A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2A2905-6D2E-4319-9521-61452AB8F996}"/>
              </a:ext>
            </a:extLst>
          </p:cNvPr>
          <p:cNvSpPr>
            <a:spLocks noGrp="1"/>
          </p:cNvSpPr>
          <p:nvPr>
            <p:ph type="dt" sz="half" idx="10"/>
          </p:nvPr>
        </p:nvSpPr>
        <p:spPr/>
        <p:txBody>
          <a:bodyPr/>
          <a:lstStyle/>
          <a:p>
            <a:fld id="{F667B2A2-1480-AD4B-B466-8122C06DD03E}" type="datetime1">
              <a:rPr lang="en-US" smtClean="0"/>
              <a:t>6/14/23</a:t>
            </a:fld>
            <a:endParaRPr lang="en-US"/>
          </a:p>
        </p:txBody>
      </p:sp>
      <p:sp>
        <p:nvSpPr>
          <p:cNvPr id="5" name="Footer Placeholder 4">
            <a:extLst>
              <a:ext uri="{FF2B5EF4-FFF2-40B4-BE49-F238E27FC236}">
                <a16:creationId xmlns:a16="http://schemas.microsoft.com/office/drawing/2014/main" id="{6DAC7550-84E8-49D3-B419-6F5F327DAD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AD2C6B-EA5D-4D97-BC84-6C860D536360}"/>
              </a:ext>
            </a:extLst>
          </p:cNvPr>
          <p:cNvSpPr>
            <a:spLocks noGrp="1"/>
          </p:cNvSpPr>
          <p:nvPr>
            <p:ph type="sldNum" sz="quarter" idx="12"/>
          </p:nvPr>
        </p:nvSpPr>
        <p:spPr/>
        <p:txBody>
          <a:bodyPr/>
          <a:lstStyle/>
          <a:p>
            <a:fld id="{60553ECD-7F6D-420D-93CA-D8D15EB427AC}" type="slidenum">
              <a:rPr lang="en-US" smtClean="0"/>
              <a:t>‹#›</a:t>
            </a:fld>
            <a:endParaRPr lang="en-US"/>
          </a:p>
        </p:txBody>
      </p:sp>
    </p:spTree>
    <p:extLst>
      <p:ext uri="{BB962C8B-B14F-4D97-AF65-F5344CB8AC3E}">
        <p14:creationId xmlns:p14="http://schemas.microsoft.com/office/powerpoint/2010/main" val="28705715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4C5D9-4B11-B55F-B443-31DF043547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F1032BB-EF3C-F579-4B12-5A654AB031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FC92C4A-A590-F0BC-6C77-2772EB287E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E96367-5738-3CE2-EFAB-DEB779641DFE}"/>
              </a:ext>
            </a:extLst>
          </p:cNvPr>
          <p:cNvSpPr>
            <a:spLocks noGrp="1"/>
          </p:cNvSpPr>
          <p:nvPr>
            <p:ph type="dt" sz="half" idx="10"/>
          </p:nvPr>
        </p:nvSpPr>
        <p:spPr/>
        <p:txBody>
          <a:bodyPr/>
          <a:lstStyle/>
          <a:p>
            <a:fld id="{2809AD94-7227-9B4A-9946-5884E8E5FF96}" type="datetime1">
              <a:rPr lang="en-US" smtClean="0"/>
              <a:t>6/14/23</a:t>
            </a:fld>
            <a:endParaRPr lang="en-US"/>
          </a:p>
        </p:txBody>
      </p:sp>
      <p:sp>
        <p:nvSpPr>
          <p:cNvPr id="6" name="Footer Placeholder 5">
            <a:extLst>
              <a:ext uri="{FF2B5EF4-FFF2-40B4-BE49-F238E27FC236}">
                <a16:creationId xmlns:a16="http://schemas.microsoft.com/office/drawing/2014/main" id="{7D672095-BB6C-2C2C-5B75-54E8E64131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8F72AD-208F-0359-6BA5-358AF146D751}"/>
              </a:ext>
            </a:extLst>
          </p:cNvPr>
          <p:cNvSpPr>
            <a:spLocks noGrp="1"/>
          </p:cNvSpPr>
          <p:nvPr>
            <p:ph type="sldNum" sz="quarter" idx="12"/>
          </p:nvPr>
        </p:nvSpPr>
        <p:spPr/>
        <p:txBody>
          <a:bodyPr/>
          <a:lstStyle/>
          <a:p>
            <a:fld id="{7A82587E-77A1-CB4C-8DF2-7A8192CCAED9}" type="slidenum">
              <a:rPr lang="en-US" smtClean="0"/>
              <a:t>‹#›</a:t>
            </a:fld>
            <a:endParaRPr lang="en-US"/>
          </a:p>
        </p:txBody>
      </p:sp>
    </p:spTree>
    <p:extLst>
      <p:ext uri="{BB962C8B-B14F-4D97-AF65-F5344CB8AC3E}">
        <p14:creationId xmlns:p14="http://schemas.microsoft.com/office/powerpoint/2010/main" val="23703702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8FBD2-B920-2EA4-0FF7-659C9E39FC1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5D40B4D-F47F-D1E6-666F-A609657FAD7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485663-C2B5-055C-8770-1C223C53CB8F}"/>
              </a:ext>
            </a:extLst>
          </p:cNvPr>
          <p:cNvSpPr>
            <a:spLocks noGrp="1"/>
          </p:cNvSpPr>
          <p:nvPr>
            <p:ph type="dt" sz="half" idx="10"/>
          </p:nvPr>
        </p:nvSpPr>
        <p:spPr/>
        <p:txBody>
          <a:bodyPr/>
          <a:lstStyle/>
          <a:p>
            <a:fld id="{C4B78096-680F-F349-A5FD-30CE64780060}" type="datetime1">
              <a:rPr lang="en-US" smtClean="0"/>
              <a:t>6/14/23</a:t>
            </a:fld>
            <a:endParaRPr lang="en-US"/>
          </a:p>
        </p:txBody>
      </p:sp>
      <p:sp>
        <p:nvSpPr>
          <p:cNvPr id="5" name="Footer Placeholder 4">
            <a:extLst>
              <a:ext uri="{FF2B5EF4-FFF2-40B4-BE49-F238E27FC236}">
                <a16:creationId xmlns:a16="http://schemas.microsoft.com/office/drawing/2014/main" id="{23789EA8-CB8C-770C-4CDC-E8396E7D17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0D9B2A-C182-8E10-571A-299CB421DDF5}"/>
              </a:ext>
            </a:extLst>
          </p:cNvPr>
          <p:cNvSpPr>
            <a:spLocks noGrp="1"/>
          </p:cNvSpPr>
          <p:nvPr>
            <p:ph type="sldNum" sz="quarter" idx="12"/>
          </p:nvPr>
        </p:nvSpPr>
        <p:spPr/>
        <p:txBody>
          <a:bodyPr/>
          <a:lstStyle/>
          <a:p>
            <a:fld id="{7A82587E-77A1-CB4C-8DF2-7A8192CCAED9}" type="slidenum">
              <a:rPr lang="en-US" smtClean="0"/>
              <a:t>‹#›</a:t>
            </a:fld>
            <a:endParaRPr lang="en-US"/>
          </a:p>
        </p:txBody>
      </p:sp>
    </p:spTree>
    <p:extLst>
      <p:ext uri="{BB962C8B-B14F-4D97-AF65-F5344CB8AC3E}">
        <p14:creationId xmlns:p14="http://schemas.microsoft.com/office/powerpoint/2010/main" val="915266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ABF32A-7789-CAD5-8B38-9D5D9AC973D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0F8738E-7845-DE3C-59DA-EE50B7F16CE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9AD22A-5E37-89B0-008B-3886D6A2C850}"/>
              </a:ext>
            </a:extLst>
          </p:cNvPr>
          <p:cNvSpPr>
            <a:spLocks noGrp="1"/>
          </p:cNvSpPr>
          <p:nvPr>
            <p:ph type="dt" sz="half" idx="10"/>
          </p:nvPr>
        </p:nvSpPr>
        <p:spPr/>
        <p:txBody>
          <a:bodyPr/>
          <a:lstStyle/>
          <a:p>
            <a:fld id="{8C9A6CFF-1AFB-E74C-9A75-3793E307801A}" type="datetime1">
              <a:rPr lang="en-US" smtClean="0"/>
              <a:t>6/14/23</a:t>
            </a:fld>
            <a:endParaRPr lang="en-US"/>
          </a:p>
        </p:txBody>
      </p:sp>
      <p:sp>
        <p:nvSpPr>
          <p:cNvPr id="5" name="Footer Placeholder 4">
            <a:extLst>
              <a:ext uri="{FF2B5EF4-FFF2-40B4-BE49-F238E27FC236}">
                <a16:creationId xmlns:a16="http://schemas.microsoft.com/office/drawing/2014/main" id="{38EE067C-0A7B-50D2-4AEA-79384251BC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B56A0E-38F4-A58C-D635-21629DDEB4DE}"/>
              </a:ext>
            </a:extLst>
          </p:cNvPr>
          <p:cNvSpPr>
            <a:spLocks noGrp="1"/>
          </p:cNvSpPr>
          <p:nvPr>
            <p:ph type="sldNum" sz="quarter" idx="12"/>
          </p:nvPr>
        </p:nvSpPr>
        <p:spPr/>
        <p:txBody>
          <a:bodyPr/>
          <a:lstStyle/>
          <a:p>
            <a:fld id="{7A82587E-77A1-CB4C-8DF2-7A8192CCAED9}" type="slidenum">
              <a:rPr lang="en-US" smtClean="0"/>
              <a:t>‹#›</a:t>
            </a:fld>
            <a:endParaRPr lang="en-US"/>
          </a:p>
        </p:txBody>
      </p:sp>
    </p:spTree>
    <p:extLst>
      <p:ext uri="{BB962C8B-B14F-4D97-AF65-F5344CB8AC3E}">
        <p14:creationId xmlns:p14="http://schemas.microsoft.com/office/powerpoint/2010/main" val="976037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1B299E6-11CC-4181-86C3-528A13F1F556}"/>
              </a:ext>
              <a:ext uri="{C183D7F6-B498-43B3-948B-1728B52AA6E4}">
                <adec:decorative xmlns:adec="http://schemas.microsoft.com/office/drawing/2017/decorative" val="1"/>
              </a:ext>
            </a:extLst>
          </p:cNvPr>
          <p:cNvSpPr/>
          <p:nvPr/>
        </p:nvSpPr>
        <p:spPr>
          <a:xfrm>
            <a:off x="481007" y="3922232"/>
            <a:ext cx="11147071" cy="2434825"/>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803473-0A64-4F9F-833B-8D64E39019B1}"/>
              </a:ext>
            </a:extLst>
          </p:cNvPr>
          <p:cNvSpPr>
            <a:spLocks noGrp="1"/>
          </p:cNvSpPr>
          <p:nvPr>
            <p:ph type="title"/>
          </p:nvPr>
        </p:nvSpPr>
        <p:spPr>
          <a:xfrm>
            <a:off x="482600" y="978409"/>
            <a:ext cx="10515600" cy="2716769"/>
          </a:xfrm>
          <a:prstGeom prst="rect">
            <a:avLst/>
          </a:prstGeo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6873736-B424-40F2-B562-6DC10E5EDE4F}"/>
              </a:ext>
            </a:extLst>
          </p:cNvPr>
          <p:cNvSpPr>
            <a:spLocks noGrp="1"/>
          </p:cNvSpPr>
          <p:nvPr>
            <p:ph type="body" idx="1"/>
          </p:nvPr>
        </p:nvSpPr>
        <p:spPr>
          <a:xfrm>
            <a:off x="482600" y="4171445"/>
            <a:ext cx="10515600" cy="1918205"/>
          </a:xfrm>
        </p:spPr>
        <p:txBody>
          <a:bodyPr>
            <a:normAutofit/>
          </a:bodyPr>
          <a:lstStyle>
            <a:lvl1pPr marL="0" indent="0">
              <a:buNone/>
              <a:defRPr lang="en-US" sz="2400" i="1" kern="1200" dirty="0" smtClean="0">
                <a:solidFill>
                  <a:schemeClr val="tx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lvl="0" indent="0" algn="l" defTabSz="914400" rtl="0" eaLnBrk="1" latinLnBrk="0" hangingPunct="1">
              <a:lnSpc>
                <a:spcPct val="110000"/>
              </a:lnSpc>
              <a:spcBef>
                <a:spcPts val="1000"/>
              </a:spcBef>
              <a:buFont typeface="Arial" panose="020B0604020202020204" pitchFamily="34" charset="0"/>
              <a:buNone/>
            </a:pPr>
            <a:r>
              <a:rPr lang="en-US"/>
              <a:t>Click to edit Master text styles</a:t>
            </a:r>
          </a:p>
        </p:txBody>
      </p:sp>
      <p:sp>
        <p:nvSpPr>
          <p:cNvPr id="4" name="Date Placeholder 3">
            <a:extLst>
              <a:ext uri="{FF2B5EF4-FFF2-40B4-BE49-F238E27FC236}">
                <a16:creationId xmlns:a16="http://schemas.microsoft.com/office/drawing/2014/main" id="{74348851-37C0-478D-B722-D76C817DC49D}"/>
              </a:ext>
            </a:extLst>
          </p:cNvPr>
          <p:cNvSpPr>
            <a:spLocks noGrp="1"/>
          </p:cNvSpPr>
          <p:nvPr>
            <p:ph type="dt" sz="half" idx="10"/>
          </p:nvPr>
        </p:nvSpPr>
        <p:spPr/>
        <p:txBody>
          <a:bodyPr/>
          <a:lstStyle/>
          <a:p>
            <a:fld id="{1C7C05BB-982E-EE4F-8512-C4AAB303B9BA}" type="datetime1">
              <a:rPr lang="en-US" smtClean="0"/>
              <a:t>6/14/23</a:t>
            </a:fld>
            <a:endParaRPr lang="en-US"/>
          </a:p>
        </p:txBody>
      </p:sp>
      <p:sp>
        <p:nvSpPr>
          <p:cNvPr id="5" name="Footer Placeholder 4">
            <a:extLst>
              <a:ext uri="{FF2B5EF4-FFF2-40B4-BE49-F238E27FC236}">
                <a16:creationId xmlns:a16="http://schemas.microsoft.com/office/drawing/2014/main" id="{263E063E-66CE-4C18-91FA-D14AE052D7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A66D3D-FD62-470C-BC3C-A03771A32F60}"/>
              </a:ext>
            </a:extLst>
          </p:cNvPr>
          <p:cNvSpPr>
            <a:spLocks noGrp="1"/>
          </p:cNvSpPr>
          <p:nvPr>
            <p:ph type="sldNum" sz="quarter" idx="12"/>
          </p:nvPr>
        </p:nvSpPr>
        <p:spPr/>
        <p:txBody>
          <a:bodyPr/>
          <a:lstStyle/>
          <a:p>
            <a:fld id="{60553ECD-7F6D-420D-93CA-D8D15EB427AC}" type="slidenum">
              <a:rPr lang="en-US" smtClean="0"/>
              <a:t>‹#›</a:t>
            </a:fld>
            <a:endParaRPr lang="en-US"/>
          </a:p>
        </p:txBody>
      </p:sp>
      <p:cxnSp>
        <p:nvCxnSpPr>
          <p:cNvPr id="11" name="Straight Connector 10">
            <a:extLst>
              <a:ext uri="{FF2B5EF4-FFF2-40B4-BE49-F238E27FC236}">
                <a16:creationId xmlns:a16="http://schemas.microsoft.com/office/drawing/2014/main" id="{DDFF0049-0231-4557-A707-569556F0CA83}"/>
              </a:ext>
              <a:ext uri="{C183D7F6-B498-43B3-948B-1728B52AA6E4}">
                <adec:decorative xmlns:adec="http://schemas.microsoft.com/office/drawing/2017/decorative" val="1"/>
              </a:ext>
            </a:extLst>
          </p:cNvPr>
          <p:cNvCxnSpPr>
            <a:cxnSpLocks/>
          </p:cNvCxnSpPr>
          <p:nvPr/>
        </p:nvCxnSpPr>
        <p:spPr>
          <a:xfrm>
            <a:off x="481007" y="3922232"/>
            <a:ext cx="11147071"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457A0DB1-87C8-4BF4-B2A2-F9CA6ED05AC4}"/>
              </a:ext>
              <a:ext uri="{C183D7F6-B498-43B3-948B-1728B52AA6E4}">
                <adec:decorative xmlns:adec="http://schemas.microsoft.com/office/drawing/2017/decorative" val="1"/>
              </a:ext>
            </a:extLst>
          </p:cNvPr>
          <p:cNvCxnSpPr>
            <a:cxnSpLocks/>
          </p:cNvCxnSpPr>
          <p:nvPr/>
        </p:nvCxnSpPr>
        <p:spPr>
          <a:xfrm>
            <a:off x="482600" y="6368138"/>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F6C29209-8A8F-48A7-8BA2-AFADA37CBD4F}"/>
              </a:ext>
              <a:ext uri="{C183D7F6-B498-43B3-948B-1728B52AA6E4}">
                <adec:decorative xmlns:adec="http://schemas.microsoft.com/office/drawing/2017/decorative" val="1"/>
              </a:ext>
            </a:extLst>
          </p:cNvPr>
          <p:cNvCxnSpPr>
            <a:cxnSpLocks/>
          </p:cNvCxnSpPr>
          <p:nvPr/>
        </p:nvCxnSpPr>
        <p:spPr>
          <a:xfrm>
            <a:off x="481007" y="6368138"/>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47446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166BE9C-AE7C-4C39-9694-C32D6939B965}"/>
              </a:ext>
              <a:ext uri="{C183D7F6-B498-43B3-948B-1728B52AA6E4}">
                <adec:decorative xmlns:adec="http://schemas.microsoft.com/office/drawing/2017/decorative" val="1"/>
              </a:ext>
            </a:extLst>
          </p:cNvPr>
          <p:cNvSpPr/>
          <p:nvPr/>
        </p:nvSpPr>
        <p:spPr>
          <a:xfrm>
            <a:off x="481007" y="483577"/>
            <a:ext cx="11147071" cy="2434824"/>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ACC42C-303A-4BDF-990A-2B07967BC9A9}"/>
              </a:ext>
            </a:extLst>
          </p:cNvPr>
          <p:cNvSpPr>
            <a:spLocks noGrp="1"/>
          </p:cNvSpPr>
          <p:nvPr>
            <p:ph type="title"/>
          </p:nvPr>
        </p:nvSpPr>
        <p:spPr>
          <a:xfrm>
            <a:off x="482599" y="978408"/>
            <a:ext cx="11147071" cy="1755263"/>
          </a:xfrm>
          <a:prstGeom prst="rect">
            <a:avLst/>
          </a:prstGeo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0C55CEF-353E-4E14-83AD-ACADDC08D943}"/>
              </a:ext>
            </a:extLst>
          </p:cNvPr>
          <p:cNvSpPr>
            <a:spLocks noGrp="1"/>
          </p:cNvSpPr>
          <p:nvPr>
            <p:ph sz="half" idx="1"/>
          </p:nvPr>
        </p:nvSpPr>
        <p:spPr>
          <a:xfrm>
            <a:off x="482600" y="3103131"/>
            <a:ext cx="5418551" cy="30738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2E55ECEF-9654-4AC1-BF77-7BC602BBD434}"/>
              </a:ext>
            </a:extLst>
          </p:cNvPr>
          <p:cNvSpPr>
            <a:spLocks noGrp="1"/>
          </p:cNvSpPr>
          <p:nvPr>
            <p:ph sz="half" idx="2"/>
          </p:nvPr>
        </p:nvSpPr>
        <p:spPr>
          <a:xfrm>
            <a:off x="6211120" y="3103131"/>
            <a:ext cx="5418551" cy="30738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64922FC8-BC06-407B-A82B-DA62B33A1CD4}"/>
              </a:ext>
            </a:extLst>
          </p:cNvPr>
          <p:cNvSpPr>
            <a:spLocks noGrp="1"/>
          </p:cNvSpPr>
          <p:nvPr>
            <p:ph type="dt" sz="half" idx="10"/>
          </p:nvPr>
        </p:nvSpPr>
        <p:spPr/>
        <p:txBody>
          <a:bodyPr/>
          <a:lstStyle/>
          <a:p>
            <a:fld id="{5DA046B7-45CC-104E-84BB-D549D9197F30}" type="datetime1">
              <a:rPr lang="en-US" smtClean="0"/>
              <a:t>6/14/23</a:t>
            </a:fld>
            <a:endParaRPr lang="en-US"/>
          </a:p>
        </p:txBody>
      </p:sp>
      <p:sp>
        <p:nvSpPr>
          <p:cNvPr id="6" name="Footer Placeholder 5">
            <a:extLst>
              <a:ext uri="{FF2B5EF4-FFF2-40B4-BE49-F238E27FC236}">
                <a16:creationId xmlns:a16="http://schemas.microsoft.com/office/drawing/2014/main" id="{7915B701-4E1F-48AA-8A3C-ED5DD9151E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6BCA31-8AC7-46F5-BCAB-41D54DF83D78}"/>
              </a:ext>
            </a:extLst>
          </p:cNvPr>
          <p:cNvSpPr>
            <a:spLocks noGrp="1"/>
          </p:cNvSpPr>
          <p:nvPr>
            <p:ph type="sldNum" sz="quarter" idx="12"/>
          </p:nvPr>
        </p:nvSpPr>
        <p:spPr/>
        <p:txBody>
          <a:bodyPr/>
          <a:lstStyle/>
          <a:p>
            <a:fld id="{60553ECD-7F6D-420D-93CA-D8D15EB427AC}" type="slidenum">
              <a:rPr lang="en-US" smtClean="0"/>
              <a:t>‹#›</a:t>
            </a:fld>
            <a:endParaRPr lang="en-US"/>
          </a:p>
        </p:txBody>
      </p:sp>
      <p:cxnSp>
        <p:nvCxnSpPr>
          <p:cNvPr id="9" name="Straight Connector 8">
            <a:extLst>
              <a:ext uri="{FF2B5EF4-FFF2-40B4-BE49-F238E27FC236}">
                <a16:creationId xmlns:a16="http://schemas.microsoft.com/office/drawing/2014/main" id="{21BA86D8-2A29-4A0E-AEA0-39B41C4187DE}"/>
              </a:ext>
              <a:ext uri="{C183D7F6-B498-43B3-948B-1728B52AA6E4}">
                <adec:decorative xmlns:adec="http://schemas.microsoft.com/office/drawing/2017/decorative" val="1"/>
              </a:ext>
            </a:extLst>
          </p:cNvPr>
          <p:cNvCxnSpPr>
            <a:cxnSpLocks/>
          </p:cNvCxnSpPr>
          <p:nvPr/>
        </p:nvCxnSpPr>
        <p:spPr>
          <a:xfrm>
            <a:off x="482600" y="2918401"/>
            <a:ext cx="11147071"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F085E13E-918A-4D04-9E84-94148D7C878E}"/>
              </a:ext>
              <a:ext uri="{C183D7F6-B498-43B3-948B-1728B52AA6E4}">
                <adec:decorative xmlns:adec="http://schemas.microsoft.com/office/drawing/2017/decorative" val="1"/>
              </a:ext>
            </a:extLst>
          </p:cNvPr>
          <p:cNvCxnSpPr>
            <a:cxnSpLocks/>
          </p:cNvCxnSpPr>
          <p:nvPr/>
        </p:nvCxnSpPr>
        <p:spPr>
          <a:xfrm>
            <a:off x="482600" y="489855"/>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471996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5E892-D975-4DD6-8583-A14DDBE85F0C}"/>
              </a:ext>
            </a:extLst>
          </p:cNvPr>
          <p:cNvSpPr>
            <a:spLocks noGrp="1"/>
          </p:cNvSpPr>
          <p:nvPr>
            <p:ph type="title"/>
          </p:nvPr>
        </p:nvSpPr>
        <p:spPr>
          <a:xfrm>
            <a:off x="484631" y="978407"/>
            <a:ext cx="11145039" cy="1339584"/>
          </a:xfrm>
          <a:prstGeom prst="rect">
            <a:avLst/>
          </a:prstGeom>
        </p:spPr>
        <p:txBody>
          <a:bodyPr anchor="b"/>
          <a:lstStyle/>
          <a:p>
            <a:r>
              <a:rPr lang="en-US"/>
              <a:t>Click to edit Master title style</a:t>
            </a:r>
            <a:endParaRPr lang="en-US" dirty="0"/>
          </a:p>
        </p:txBody>
      </p:sp>
      <p:sp>
        <p:nvSpPr>
          <p:cNvPr id="3" name="Text Placeholder 2">
            <a:extLst>
              <a:ext uri="{FF2B5EF4-FFF2-40B4-BE49-F238E27FC236}">
                <a16:creationId xmlns:a16="http://schemas.microsoft.com/office/drawing/2014/main" id="{7F1F7700-CECC-4881-BE5C-A13CD825B73B}"/>
              </a:ext>
            </a:extLst>
          </p:cNvPr>
          <p:cNvSpPr>
            <a:spLocks noGrp="1"/>
          </p:cNvSpPr>
          <p:nvPr>
            <p:ph type="body" idx="1"/>
          </p:nvPr>
        </p:nvSpPr>
        <p:spPr>
          <a:xfrm>
            <a:off x="484632" y="2500921"/>
            <a:ext cx="5346222" cy="823912"/>
          </a:xfrm>
        </p:spPr>
        <p:txBody>
          <a:bodyPr anchor="b">
            <a:normAutofit/>
          </a:bodyPr>
          <a:lstStyle>
            <a:lvl1pPr marL="0" indent="0">
              <a:buNone/>
              <a:defRPr lang="en-US" sz="2400" b="0" i="1" kern="1200" dirty="0" smtClean="0">
                <a:solidFill>
                  <a:schemeClr val="tx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10000"/>
              </a:lnSpc>
              <a:spcBef>
                <a:spcPts val="1000"/>
              </a:spcBef>
              <a:buFont typeface="Arial" panose="020B0604020202020204" pitchFamily="34" charset="0"/>
              <a:buNone/>
            </a:pPr>
            <a:r>
              <a:rPr lang="en-US"/>
              <a:t>Click to edit Master text styles</a:t>
            </a:r>
          </a:p>
        </p:txBody>
      </p:sp>
      <p:sp>
        <p:nvSpPr>
          <p:cNvPr id="4" name="Content Placeholder 3">
            <a:extLst>
              <a:ext uri="{FF2B5EF4-FFF2-40B4-BE49-F238E27FC236}">
                <a16:creationId xmlns:a16="http://schemas.microsoft.com/office/drawing/2014/main" id="{4CA50766-520A-44C5-943E-569222B74104}"/>
              </a:ext>
            </a:extLst>
          </p:cNvPr>
          <p:cNvSpPr>
            <a:spLocks noGrp="1"/>
          </p:cNvSpPr>
          <p:nvPr>
            <p:ph sz="half" idx="2"/>
          </p:nvPr>
        </p:nvSpPr>
        <p:spPr>
          <a:xfrm>
            <a:off x="484632" y="3428999"/>
            <a:ext cx="5346222" cy="2760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72F7E42-976A-4239-8006-D68538D4B71F}"/>
              </a:ext>
            </a:extLst>
          </p:cNvPr>
          <p:cNvSpPr>
            <a:spLocks noGrp="1"/>
          </p:cNvSpPr>
          <p:nvPr>
            <p:ph type="body" sz="quarter" idx="3"/>
          </p:nvPr>
        </p:nvSpPr>
        <p:spPr>
          <a:xfrm>
            <a:off x="6257120" y="2500921"/>
            <a:ext cx="5372551" cy="823912"/>
          </a:xfrm>
        </p:spPr>
        <p:txBody>
          <a:bodyPr anchor="b"/>
          <a:lstStyle>
            <a:lvl1pPr marL="0" indent="0">
              <a:buNone/>
              <a:defRPr lang="en-US" sz="2400" b="0" i="1" kern="1200" smtClean="0">
                <a:solidFill>
                  <a:schemeClr val="tx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8CA329-951F-4391-ADC5-7EA320B7782F}"/>
              </a:ext>
            </a:extLst>
          </p:cNvPr>
          <p:cNvSpPr>
            <a:spLocks noGrp="1"/>
          </p:cNvSpPr>
          <p:nvPr>
            <p:ph sz="quarter" idx="4"/>
          </p:nvPr>
        </p:nvSpPr>
        <p:spPr>
          <a:xfrm>
            <a:off x="6257120" y="3428999"/>
            <a:ext cx="5372551" cy="2760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9FBEC22A-DA46-460C-B865-D928C20AE763}"/>
              </a:ext>
            </a:extLst>
          </p:cNvPr>
          <p:cNvSpPr>
            <a:spLocks noGrp="1"/>
          </p:cNvSpPr>
          <p:nvPr>
            <p:ph type="dt" sz="half" idx="10"/>
          </p:nvPr>
        </p:nvSpPr>
        <p:spPr/>
        <p:txBody>
          <a:bodyPr/>
          <a:lstStyle/>
          <a:p>
            <a:fld id="{147AE84B-0C01-6144-8F03-211D275A7A52}" type="datetime1">
              <a:rPr lang="en-US" smtClean="0"/>
              <a:t>6/14/23</a:t>
            </a:fld>
            <a:endParaRPr lang="en-US"/>
          </a:p>
        </p:txBody>
      </p:sp>
      <p:sp>
        <p:nvSpPr>
          <p:cNvPr id="8" name="Footer Placeholder 7">
            <a:extLst>
              <a:ext uri="{FF2B5EF4-FFF2-40B4-BE49-F238E27FC236}">
                <a16:creationId xmlns:a16="http://schemas.microsoft.com/office/drawing/2014/main" id="{4EB2D647-42C5-4AB7-BB71-3A44065716E7}"/>
              </a:ext>
            </a:extLst>
          </p:cNvPr>
          <p:cNvSpPr>
            <a:spLocks noGrp="1"/>
          </p:cNvSpPr>
          <p:nvPr>
            <p:ph type="ftr" sz="quarter" idx="11"/>
          </p:nvPr>
        </p:nvSpPr>
        <p:spPr>
          <a:xfrm>
            <a:off x="484632" y="6419088"/>
            <a:ext cx="4114800" cy="365125"/>
          </a:xfrm>
        </p:spPr>
        <p:txBody>
          <a:bodyPr/>
          <a:lstStyle/>
          <a:p>
            <a:endParaRPr lang="en-US"/>
          </a:p>
        </p:txBody>
      </p:sp>
      <p:sp>
        <p:nvSpPr>
          <p:cNvPr id="9" name="Slide Number Placeholder 8">
            <a:extLst>
              <a:ext uri="{FF2B5EF4-FFF2-40B4-BE49-F238E27FC236}">
                <a16:creationId xmlns:a16="http://schemas.microsoft.com/office/drawing/2014/main" id="{590B2B67-714C-46DA-85E5-598B4244D3B0}"/>
              </a:ext>
            </a:extLst>
          </p:cNvPr>
          <p:cNvSpPr>
            <a:spLocks noGrp="1"/>
          </p:cNvSpPr>
          <p:nvPr>
            <p:ph type="sldNum" sz="quarter" idx="12"/>
          </p:nvPr>
        </p:nvSpPr>
        <p:spPr>
          <a:xfrm>
            <a:off x="10989591" y="-7190"/>
            <a:ext cx="640080" cy="365125"/>
          </a:xfrm>
        </p:spPr>
        <p:txBody>
          <a:bodyPr/>
          <a:lstStyle/>
          <a:p>
            <a:fld id="{60553ECD-7F6D-420D-93CA-D8D15EB427AC}" type="slidenum">
              <a:rPr lang="en-US" smtClean="0"/>
              <a:t>‹#›</a:t>
            </a:fld>
            <a:endParaRPr lang="en-US"/>
          </a:p>
        </p:txBody>
      </p:sp>
    </p:spTree>
    <p:extLst>
      <p:ext uri="{BB962C8B-B14F-4D97-AF65-F5344CB8AC3E}">
        <p14:creationId xmlns:p14="http://schemas.microsoft.com/office/powerpoint/2010/main" val="12991912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D4B6724-AB30-4E7C-BE2B-ECD94FF1B463}"/>
              </a:ext>
              <a:ext uri="{C183D7F6-B498-43B3-948B-1728B52AA6E4}">
                <adec:decorative xmlns:adec="http://schemas.microsoft.com/office/drawing/2017/decorative" val="1"/>
              </a:ext>
            </a:extLst>
          </p:cNvPr>
          <p:cNvSpPr/>
          <p:nvPr/>
        </p:nvSpPr>
        <p:spPr>
          <a:xfrm>
            <a:off x="481007" y="3933311"/>
            <a:ext cx="11147071" cy="2434825"/>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1D4BAB-2678-4A19-A575-C47CAF1446E5}"/>
              </a:ext>
            </a:extLst>
          </p:cNvPr>
          <p:cNvSpPr>
            <a:spLocks noGrp="1"/>
          </p:cNvSpPr>
          <p:nvPr>
            <p:ph type="title"/>
          </p:nvPr>
        </p:nvSpPr>
        <p:spPr>
          <a:xfrm>
            <a:off x="482600" y="978408"/>
            <a:ext cx="10634472" cy="2591509"/>
          </a:xfrm>
          <a:prstGeom prst="rect">
            <a:avLst/>
          </a:prstGeom>
        </p:spPr>
        <p:txBody>
          <a:bodyPr anchor="b"/>
          <a:lstStyle/>
          <a:p>
            <a:r>
              <a:rPr lang="en-US"/>
              <a:t>Click to edit Master title style</a:t>
            </a:r>
            <a:endParaRPr lang="en-US" dirty="0"/>
          </a:p>
        </p:txBody>
      </p:sp>
      <p:sp>
        <p:nvSpPr>
          <p:cNvPr id="3" name="Date Placeholder 2">
            <a:extLst>
              <a:ext uri="{FF2B5EF4-FFF2-40B4-BE49-F238E27FC236}">
                <a16:creationId xmlns:a16="http://schemas.microsoft.com/office/drawing/2014/main" id="{4047C89E-0ABD-4FD2-924C-894345ADFED8}"/>
              </a:ext>
            </a:extLst>
          </p:cNvPr>
          <p:cNvSpPr>
            <a:spLocks noGrp="1"/>
          </p:cNvSpPr>
          <p:nvPr>
            <p:ph type="dt" sz="half" idx="10"/>
          </p:nvPr>
        </p:nvSpPr>
        <p:spPr/>
        <p:txBody>
          <a:bodyPr/>
          <a:lstStyle/>
          <a:p>
            <a:fld id="{D4BED58A-6056-3146-ADD1-61B14FB37F1D}" type="datetime1">
              <a:rPr lang="en-US" smtClean="0"/>
              <a:t>6/14/23</a:t>
            </a:fld>
            <a:endParaRPr lang="en-US"/>
          </a:p>
        </p:txBody>
      </p:sp>
      <p:sp>
        <p:nvSpPr>
          <p:cNvPr id="4" name="Footer Placeholder 3">
            <a:extLst>
              <a:ext uri="{FF2B5EF4-FFF2-40B4-BE49-F238E27FC236}">
                <a16:creationId xmlns:a16="http://schemas.microsoft.com/office/drawing/2014/main" id="{553026CE-9CC8-403B-88B1-184D16532A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3B3D616-3C18-401B-A792-E75149FDFC47}"/>
              </a:ext>
            </a:extLst>
          </p:cNvPr>
          <p:cNvSpPr>
            <a:spLocks noGrp="1"/>
          </p:cNvSpPr>
          <p:nvPr>
            <p:ph type="sldNum" sz="quarter" idx="12"/>
          </p:nvPr>
        </p:nvSpPr>
        <p:spPr/>
        <p:txBody>
          <a:bodyPr/>
          <a:lstStyle/>
          <a:p>
            <a:fld id="{60553ECD-7F6D-420D-93CA-D8D15EB427AC}" type="slidenum">
              <a:rPr lang="en-US" smtClean="0"/>
              <a:t>‹#›</a:t>
            </a:fld>
            <a:endParaRPr lang="en-US"/>
          </a:p>
        </p:txBody>
      </p:sp>
      <p:cxnSp>
        <p:nvCxnSpPr>
          <p:cNvPr id="7" name="Straight Connector 6">
            <a:extLst>
              <a:ext uri="{FF2B5EF4-FFF2-40B4-BE49-F238E27FC236}">
                <a16:creationId xmlns:a16="http://schemas.microsoft.com/office/drawing/2014/main" id="{04EC6F70-D800-4067-A36A-5BBFC8018E2D}"/>
              </a:ext>
              <a:ext uri="{C183D7F6-B498-43B3-948B-1728B52AA6E4}">
                <adec:decorative xmlns:adec="http://schemas.microsoft.com/office/drawing/2017/decorative" val="1"/>
              </a:ext>
            </a:extLst>
          </p:cNvPr>
          <p:cNvCxnSpPr>
            <a:cxnSpLocks/>
          </p:cNvCxnSpPr>
          <p:nvPr/>
        </p:nvCxnSpPr>
        <p:spPr>
          <a:xfrm>
            <a:off x="482600" y="3933311"/>
            <a:ext cx="11147071"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42B66CB6-8988-4FBA-8524-726765A5F2AA}"/>
              </a:ext>
              <a:ext uri="{C183D7F6-B498-43B3-948B-1728B52AA6E4}">
                <adec:decorative xmlns:adec="http://schemas.microsoft.com/office/drawing/2017/decorative" val="1"/>
              </a:ext>
            </a:extLst>
          </p:cNvPr>
          <p:cNvCxnSpPr>
            <a:cxnSpLocks/>
          </p:cNvCxnSpPr>
          <p:nvPr/>
        </p:nvCxnSpPr>
        <p:spPr>
          <a:xfrm>
            <a:off x="481007" y="6368138"/>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38831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C73F84-0C6B-4EF4-9405-C389824999D4}"/>
              </a:ext>
            </a:extLst>
          </p:cNvPr>
          <p:cNvSpPr>
            <a:spLocks noGrp="1"/>
          </p:cNvSpPr>
          <p:nvPr>
            <p:ph type="dt" sz="half" idx="10"/>
          </p:nvPr>
        </p:nvSpPr>
        <p:spPr/>
        <p:txBody>
          <a:bodyPr/>
          <a:lstStyle/>
          <a:p>
            <a:fld id="{1F8D3BF0-EDBB-5944-8608-A5A310FAE80A}" type="datetime1">
              <a:rPr lang="en-US" smtClean="0"/>
              <a:t>6/14/23</a:t>
            </a:fld>
            <a:endParaRPr lang="en-US"/>
          </a:p>
        </p:txBody>
      </p:sp>
      <p:sp>
        <p:nvSpPr>
          <p:cNvPr id="3" name="Footer Placeholder 2">
            <a:extLst>
              <a:ext uri="{FF2B5EF4-FFF2-40B4-BE49-F238E27FC236}">
                <a16:creationId xmlns:a16="http://schemas.microsoft.com/office/drawing/2014/main" id="{DCCEC807-744E-4C5C-8B15-09AED3E570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FBCB19-9F4B-474C-85C1-4A645A971827}"/>
              </a:ext>
            </a:extLst>
          </p:cNvPr>
          <p:cNvSpPr>
            <a:spLocks noGrp="1"/>
          </p:cNvSpPr>
          <p:nvPr>
            <p:ph type="sldNum" sz="quarter" idx="12"/>
          </p:nvPr>
        </p:nvSpPr>
        <p:spPr/>
        <p:txBody>
          <a:bodyPr/>
          <a:lstStyle/>
          <a:p>
            <a:fld id="{60553ECD-7F6D-420D-93CA-D8D15EB427AC}" type="slidenum">
              <a:rPr lang="en-US" smtClean="0"/>
              <a:t>‹#›</a:t>
            </a:fld>
            <a:endParaRPr lang="en-US"/>
          </a:p>
        </p:txBody>
      </p:sp>
    </p:spTree>
    <p:extLst>
      <p:ext uri="{BB962C8B-B14F-4D97-AF65-F5344CB8AC3E}">
        <p14:creationId xmlns:p14="http://schemas.microsoft.com/office/powerpoint/2010/main" val="37813839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A88B0-DD6B-449B-AE32-D3192081E76F}"/>
              </a:ext>
            </a:extLst>
          </p:cNvPr>
          <p:cNvSpPr>
            <a:spLocks noGrp="1"/>
          </p:cNvSpPr>
          <p:nvPr>
            <p:ph type="title"/>
          </p:nvPr>
        </p:nvSpPr>
        <p:spPr>
          <a:xfrm>
            <a:off x="484632" y="978408"/>
            <a:ext cx="4287393" cy="2450592"/>
          </a:xfrm>
          <a:prstGeom prst="rect">
            <a:avLst/>
          </a:prstGeom>
        </p:spPr>
        <p:txBody>
          <a:bodyPr anchor="b"/>
          <a:lstStyle>
            <a:lvl1pPr>
              <a:defRPr lang="en-US" sz="5400" kern="1200" smtClean="0">
                <a:solidFill>
                  <a:schemeClr val="tx1"/>
                </a:solidFill>
                <a:latin typeface="+mj-lt"/>
                <a:ea typeface="+mj-ea"/>
                <a:cs typeface="+mj-cs"/>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4F22ED6-5B69-4B3B-BF96-3A75F2107FA6}"/>
              </a:ext>
            </a:extLst>
          </p:cNvPr>
          <p:cNvSpPr>
            <a:spLocks noGrp="1"/>
          </p:cNvSpPr>
          <p:nvPr>
            <p:ph idx="1"/>
          </p:nvPr>
        </p:nvSpPr>
        <p:spPr>
          <a:xfrm>
            <a:off x="5183187" y="987425"/>
            <a:ext cx="644648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07704043-D45F-440A-A15D-2718A913E05A}"/>
              </a:ext>
            </a:extLst>
          </p:cNvPr>
          <p:cNvSpPr>
            <a:spLocks noGrp="1"/>
          </p:cNvSpPr>
          <p:nvPr>
            <p:ph type="body" sz="half" idx="2"/>
          </p:nvPr>
        </p:nvSpPr>
        <p:spPr>
          <a:xfrm>
            <a:off x="484632" y="3645074"/>
            <a:ext cx="4287393" cy="2223914"/>
          </a:xfrm>
        </p:spPr>
        <p:txBody>
          <a:bodyPr/>
          <a:lstStyle>
            <a:lvl1pPr marL="0" indent="0">
              <a:buNone/>
              <a:defRPr lang="en-US" sz="2400" i="1" kern="1200" dirty="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0072DC-7326-43E7-806C-B690C439E8A8}"/>
              </a:ext>
            </a:extLst>
          </p:cNvPr>
          <p:cNvSpPr>
            <a:spLocks noGrp="1"/>
          </p:cNvSpPr>
          <p:nvPr>
            <p:ph type="dt" sz="half" idx="10"/>
          </p:nvPr>
        </p:nvSpPr>
        <p:spPr/>
        <p:txBody>
          <a:bodyPr/>
          <a:lstStyle/>
          <a:p>
            <a:fld id="{0B339087-C204-CB40-B7FE-659FC3EF5265}" type="datetime1">
              <a:rPr lang="en-US" smtClean="0"/>
              <a:t>6/14/23</a:t>
            </a:fld>
            <a:endParaRPr lang="en-US"/>
          </a:p>
        </p:txBody>
      </p:sp>
      <p:sp>
        <p:nvSpPr>
          <p:cNvPr id="6" name="Footer Placeholder 5">
            <a:extLst>
              <a:ext uri="{FF2B5EF4-FFF2-40B4-BE49-F238E27FC236}">
                <a16:creationId xmlns:a16="http://schemas.microsoft.com/office/drawing/2014/main" id="{73F89A0F-B8C6-4AA6-A9C4-4A454F4224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57A616-A4F2-4FC5-88DE-B4E6BA542895}"/>
              </a:ext>
            </a:extLst>
          </p:cNvPr>
          <p:cNvSpPr>
            <a:spLocks noGrp="1"/>
          </p:cNvSpPr>
          <p:nvPr>
            <p:ph type="sldNum" sz="quarter" idx="12"/>
          </p:nvPr>
        </p:nvSpPr>
        <p:spPr/>
        <p:txBody>
          <a:bodyPr/>
          <a:lstStyle/>
          <a:p>
            <a:fld id="{60553ECD-7F6D-420D-93CA-D8D15EB427AC}" type="slidenum">
              <a:rPr lang="en-US" smtClean="0"/>
              <a:t>‹#›</a:t>
            </a:fld>
            <a:endParaRPr lang="en-US"/>
          </a:p>
        </p:txBody>
      </p:sp>
    </p:spTree>
    <p:extLst>
      <p:ext uri="{BB962C8B-B14F-4D97-AF65-F5344CB8AC3E}">
        <p14:creationId xmlns:p14="http://schemas.microsoft.com/office/powerpoint/2010/main" val="30558637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B773D-D007-4687-BA9C-9F229829B5EF}"/>
              </a:ext>
            </a:extLst>
          </p:cNvPr>
          <p:cNvSpPr>
            <a:spLocks noGrp="1"/>
          </p:cNvSpPr>
          <p:nvPr>
            <p:ph type="title"/>
          </p:nvPr>
        </p:nvSpPr>
        <p:spPr>
          <a:xfrm>
            <a:off x="484632" y="978407"/>
            <a:ext cx="4287393" cy="2450593"/>
          </a:xfrm>
          <a:prstGeom prst="rect">
            <a:avLst/>
          </a:prstGeom>
        </p:spPr>
        <p:txBody>
          <a:bodyPr anchor="b"/>
          <a:lstStyle>
            <a:lvl1pPr>
              <a:defRPr lang="en-US" sz="5400" kern="1200" smtClean="0">
                <a:solidFill>
                  <a:schemeClr val="tx1"/>
                </a:solidFill>
                <a:latin typeface="+mj-lt"/>
                <a:ea typeface="+mj-ea"/>
                <a:cs typeface="+mj-cs"/>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A3A75FC-78D2-4EF5-884F-11B7BACF799A}"/>
              </a:ext>
            </a:extLst>
          </p:cNvPr>
          <p:cNvSpPr>
            <a:spLocks noGrp="1"/>
          </p:cNvSpPr>
          <p:nvPr>
            <p:ph type="pic" idx="1"/>
          </p:nvPr>
        </p:nvSpPr>
        <p:spPr>
          <a:xfrm>
            <a:off x="5183187" y="987425"/>
            <a:ext cx="644648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CD7CE0BB-D335-4391-A23F-194C575CAF8F}"/>
              </a:ext>
            </a:extLst>
          </p:cNvPr>
          <p:cNvSpPr>
            <a:spLocks noGrp="1"/>
          </p:cNvSpPr>
          <p:nvPr>
            <p:ph type="body" sz="half" idx="2"/>
          </p:nvPr>
        </p:nvSpPr>
        <p:spPr>
          <a:xfrm>
            <a:off x="484632" y="3645074"/>
            <a:ext cx="4287393" cy="2223914"/>
          </a:xfrm>
        </p:spPr>
        <p:txBody>
          <a:bodyPr/>
          <a:lstStyle>
            <a:lvl1pPr marL="0" indent="0">
              <a:buNone/>
              <a:defRPr lang="en-US" sz="2400" i="1"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7701E1-B97B-4DA5-B9AD-07B7C12476AE}"/>
              </a:ext>
            </a:extLst>
          </p:cNvPr>
          <p:cNvSpPr>
            <a:spLocks noGrp="1"/>
          </p:cNvSpPr>
          <p:nvPr>
            <p:ph type="dt" sz="half" idx="10"/>
          </p:nvPr>
        </p:nvSpPr>
        <p:spPr/>
        <p:txBody>
          <a:bodyPr/>
          <a:lstStyle/>
          <a:p>
            <a:fld id="{D09BE7DD-7DC9-F746-9CBB-8807CF82FDCA}" type="datetime1">
              <a:rPr lang="en-US" smtClean="0"/>
              <a:t>6/14/23</a:t>
            </a:fld>
            <a:endParaRPr lang="en-US"/>
          </a:p>
        </p:txBody>
      </p:sp>
      <p:sp>
        <p:nvSpPr>
          <p:cNvPr id="6" name="Footer Placeholder 5">
            <a:extLst>
              <a:ext uri="{FF2B5EF4-FFF2-40B4-BE49-F238E27FC236}">
                <a16:creationId xmlns:a16="http://schemas.microsoft.com/office/drawing/2014/main" id="{076D9CF8-F42F-4618-9F26-8BFE56487A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CA2023-1ECA-4A96-BDC7-F7FA4368BE1B}"/>
              </a:ext>
            </a:extLst>
          </p:cNvPr>
          <p:cNvSpPr>
            <a:spLocks noGrp="1"/>
          </p:cNvSpPr>
          <p:nvPr>
            <p:ph type="sldNum" sz="quarter" idx="12"/>
          </p:nvPr>
        </p:nvSpPr>
        <p:spPr/>
        <p:txBody>
          <a:bodyPr/>
          <a:lstStyle/>
          <a:p>
            <a:fld id="{60553ECD-7F6D-420D-93CA-D8D15EB427AC}" type="slidenum">
              <a:rPr lang="en-US" smtClean="0"/>
              <a:t>‹#›</a:t>
            </a:fld>
            <a:endParaRPr lang="en-US"/>
          </a:p>
        </p:txBody>
      </p:sp>
    </p:spTree>
    <p:extLst>
      <p:ext uri="{BB962C8B-B14F-4D97-AF65-F5344CB8AC3E}">
        <p14:creationId xmlns:p14="http://schemas.microsoft.com/office/powerpoint/2010/main" val="1807813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Neon 3D circle art">
            <a:extLst>
              <a:ext uri="{FF2B5EF4-FFF2-40B4-BE49-F238E27FC236}">
                <a16:creationId xmlns:a16="http://schemas.microsoft.com/office/drawing/2014/main" id="{3FFE3B10-6589-99FE-698B-7E1622D652F2}"/>
              </a:ext>
            </a:extLst>
          </p:cNvPr>
          <p:cNvPicPr>
            <a:picLocks noChangeAspect="1"/>
          </p:cNvPicPr>
          <p:nvPr userDrawn="1"/>
        </p:nvPicPr>
        <p:blipFill rotWithShape="1">
          <a:blip r:embed="rId13">
            <a:alphaModFix amt="24000"/>
          </a:blip>
          <a:srcRect t="21309" r="-1" b="-1"/>
          <a:stretch/>
        </p:blipFill>
        <p:spPr>
          <a:xfrm>
            <a:off x="0" y="0"/>
            <a:ext cx="12188932" cy="6857990"/>
          </a:xfrm>
          <a:prstGeom prst="rect">
            <a:avLst/>
          </a:prstGeom>
          <a:ln>
            <a:solidFill>
              <a:srgbClr val="FFC000"/>
            </a:solidFill>
          </a:ln>
        </p:spPr>
      </p:pic>
      <p:sp>
        <p:nvSpPr>
          <p:cNvPr id="2" name="Title Placeholder 1">
            <a:extLst>
              <a:ext uri="{FF2B5EF4-FFF2-40B4-BE49-F238E27FC236}">
                <a16:creationId xmlns:a16="http://schemas.microsoft.com/office/drawing/2014/main" id="{1C87A535-3CAC-46BC-B2B2-3AE83EC3A561}"/>
              </a:ext>
            </a:extLst>
          </p:cNvPr>
          <p:cNvSpPr>
            <a:spLocks noGrp="1"/>
          </p:cNvSpPr>
          <p:nvPr>
            <p:ph type="title"/>
          </p:nvPr>
        </p:nvSpPr>
        <p:spPr>
          <a:xfrm>
            <a:off x="482600" y="978408"/>
            <a:ext cx="10506991" cy="2153099"/>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D8EBDBD-59EC-46ED-BE79-6D37B531D692}"/>
              </a:ext>
            </a:extLst>
          </p:cNvPr>
          <p:cNvSpPr>
            <a:spLocks noGrp="1"/>
          </p:cNvSpPr>
          <p:nvPr>
            <p:ph type="body" idx="1"/>
          </p:nvPr>
        </p:nvSpPr>
        <p:spPr>
          <a:xfrm>
            <a:off x="482600" y="3306870"/>
            <a:ext cx="10506991" cy="257272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5921F5C-FD3D-42C7-90F4-5ECE6FFCFE7F}"/>
              </a:ext>
            </a:extLst>
          </p:cNvPr>
          <p:cNvSpPr>
            <a:spLocks noGrp="1"/>
          </p:cNvSpPr>
          <p:nvPr>
            <p:ph type="dt" sz="half" idx="2"/>
          </p:nvPr>
        </p:nvSpPr>
        <p:spPr>
          <a:xfrm>
            <a:off x="484632" y="100584"/>
            <a:ext cx="2743200" cy="365125"/>
          </a:xfrm>
          <a:prstGeom prst="rect">
            <a:avLst/>
          </a:prstGeom>
        </p:spPr>
        <p:txBody>
          <a:bodyPr vert="horz" lIns="91440" tIns="45720" rIns="91440" bIns="45720" rtlCol="0" anchor="ctr"/>
          <a:lstStyle>
            <a:lvl1pPr algn="l">
              <a:defRPr sz="900">
                <a:solidFill>
                  <a:schemeClr val="tx1"/>
                </a:solidFill>
              </a:defRPr>
            </a:lvl1pPr>
          </a:lstStyle>
          <a:p>
            <a:fld id="{B0F73C9E-5093-1940-910F-0B27CB7AD4B0}" type="datetime1">
              <a:rPr lang="en-US" smtClean="0"/>
              <a:t>6/14/23</a:t>
            </a:fld>
            <a:endParaRPr lang="en-US" dirty="0"/>
          </a:p>
        </p:txBody>
      </p:sp>
      <p:sp>
        <p:nvSpPr>
          <p:cNvPr id="5" name="Footer Placeholder 4">
            <a:extLst>
              <a:ext uri="{FF2B5EF4-FFF2-40B4-BE49-F238E27FC236}">
                <a16:creationId xmlns:a16="http://schemas.microsoft.com/office/drawing/2014/main" id="{0FE63D50-6D0B-4963-97B9-A32AE63235B8}"/>
              </a:ext>
            </a:extLst>
          </p:cNvPr>
          <p:cNvSpPr>
            <a:spLocks noGrp="1"/>
          </p:cNvSpPr>
          <p:nvPr>
            <p:ph type="ftr" sz="quarter" idx="3"/>
          </p:nvPr>
        </p:nvSpPr>
        <p:spPr>
          <a:xfrm>
            <a:off x="484632" y="6419088"/>
            <a:ext cx="4114800" cy="365125"/>
          </a:xfrm>
          <a:prstGeom prst="rect">
            <a:avLst/>
          </a:prstGeom>
        </p:spPr>
        <p:txBody>
          <a:bodyPr vert="horz" lIns="91440" tIns="45720" rIns="91440" bIns="45720" rtlCol="0" anchor="ctr"/>
          <a:lstStyle>
            <a:lvl1pPr algn="l">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826B5E08-CAC3-4C87-B143-5F8956AE905D}"/>
              </a:ext>
            </a:extLst>
          </p:cNvPr>
          <p:cNvSpPr>
            <a:spLocks noGrp="1"/>
          </p:cNvSpPr>
          <p:nvPr>
            <p:ph type="sldNum" sz="quarter" idx="4"/>
          </p:nvPr>
        </p:nvSpPr>
        <p:spPr>
          <a:xfrm>
            <a:off x="10989591" y="100584"/>
            <a:ext cx="640080" cy="365125"/>
          </a:xfrm>
          <a:prstGeom prst="rect">
            <a:avLst/>
          </a:prstGeom>
        </p:spPr>
        <p:txBody>
          <a:bodyPr vert="horz" lIns="91440" tIns="45720" rIns="91440" bIns="45720" rtlCol="0" anchor="ctr"/>
          <a:lstStyle>
            <a:lvl1pPr algn="r">
              <a:defRPr sz="900">
                <a:solidFill>
                  <a:schemeClr val="tx1"/>
                </a:solidFill>
              </a:defRPr>
            </a:lvl1pPr>
          </a:lstStyle>
          <a:p>
            <a:fld id="{60553ECD-7F6D-420D-93CA-D8D15EB427AC}" type="slidenum">
              <a:rPr lang="en-US" smtClean="0"/>
              <a:pPr/>
              <a:t>‹#›</a:t>
            </a:fld>
            <a:endParaRPr lang="en-US" dirty="0"/>
          </a:p>
        </p:txBody>
      </p:sp>
      <p:cxnSp>
        <p:nvCxnSpPr>
          <p:cNvPr id="8" name="Straight Connector 7">
            <a:extLst>
              <a:ext uri="{FF2B5EF4-FFF2-40B4-BE49-F238E27FC236}">
                <a16:creationId xmlns:a16="http://schemas.microsoft.com/office/drawing/2014/main" id="{108D74AC-B125-4E11-BA53-E9E383966DF8}"/>
              </a:ext>
              <a:ext uri="{C183D7F6-B498-43B3-948B-1728B52AA6E4}">
                <adec:decorative xmlns:adec="http://schemas.microsoft.com/office/drawing/2017/decorative" val="1"/>
              </a:ext>
            </a:extLst>
          </p:cNvPr>
          <p:cNvCxnSpPr>
            <a:cxnSpLocks/>
          </p:cNvCxnSpPr>
          <p:nvPr/>
        </p:nvCxnSpPr>
        <p:spPr>
          <a:xfrm>
            <a:off x="482600" y="489855"/>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9DC76EBE-FB9D-4054-B5D8-19E3EAFE40B2}"/>
              </a:ext>
              <a:ext uri="{C183D7F6-B498-43B3-948B-1728B52AA6E4}">
                <adec:decorative xmlns:adec="http://schemas.microsoft.com/office/drawing/2017/decorative" val="1"/>
              </a:ext>
            </a:extLst>
          </p:cNvPr>
          <p:cNvCxnSpPr>
            <a:cxnSpLocks/>
          </p:cNvCxnSpPr>
          <p:nvPr/>
        </p:nvCxnSpPr>
        <p:spPr>
          <a:xfrm>
            <a:off x="482600" y="6368138"/>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39842580"/>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hdr="0" ftr="0" dt="0"/>
  <p:txStyles>
    <p:titleStyle>
      <a:lvl1pPr algn="l" defTabSz="914400" rtl="0" eaLnBrk="1" latinLnBrk="0" hangingPunct="1">
        <a:lnSpc>
          <a:spcPct val="100000"/>
        </a:lnSpc>
        <a:spcBef>
          <a:spcPct val="0"/>
        </a:spcBef>
        <a:buNone/>
        <a:defRPr sz="66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Neon 3D circle art">
            <a:extLst>
              <a:ext uri="{FF2B5EF4-FFF2-40B4-BE49-F238E27FC236}">
                <a16:creationId xmlns:a16="http://schemas.microsoft.com/office/drawing/2014/main" id="{44D7EE65-FA79-75BD-A9CA-DAAC7B169D72}"/>
              </a:ext>
            </a:extLst>
          </p:cNvPr>
          <p:cNvPicPr>
            <a:picLocks noChangeAspect="1"/>
          </p:cNvPicPr>
          <p:nvPr userDrawn="1"/>
        </p:nvPicPr>
        <p:blipFill rotWithShape="1">
          <a:blip r:embed="rId13">
            <a:alphaModFix amt="30000"/>
          </a:blip>
          <a:srcRect t="21309" r="-1" b="-1"/>
          <a:stretch/>
        </p:blipFill>
        <p:spPr>
          <a:xfrm>
            <a:off x="0" y="-2928"/>
            <a:ext cx="12188932" cy="6857990"/>
          </a:xfrm>
          <a:prstGeom prst="rect">
            <a:avLst/>
          </a:prstGeom>
          <a:ln>
            <a:solidFill>
              <a:srgbClr val="FFC000"/>
            </a:solidFill>
          </a:ln>
        </p:spPr>
      </p:pic>
      <p:sp>
        <p:nvSpPr>
          <p:cNvPr id="2" name="Title Placeholder 1">
            <a:extLst>
              <a:ext uri="{FF2B5EF4-FFF2-40B4-BE49-F238E27FC236}">
                <a16:creationId xmlns:a16="http://schemas.microsoft.com/office/drawing/2014/main" id="{8354E845-6608-73E8-9E2E-AC92275CC0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C9C9504-B258-908B-A70E-189690AC4B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2802D1-851C-A6A8-4026-FB38D43738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66B36C-9C49-D74C-939E-E70DC04413BF}" type="datetime1">
              <a:rPr lang="en-US" smtClean="0"/>
              <a:t>6/14/23</a:t>
            </a:fld>
            <a:endParaRPr lang="en-US"/>
          </a:p>
        </p:txBody>
      </p:sp>
      <p:sp>
        <p:nvSpPr>
          <p:cNvPr id="5" name="Footer Placeholder 4">
            <a:extLst>
              <a:ext uri="{FF2B5EF4-FFF2-40B4-BE49-F238E27FC236}">
                <a16:creationId xmlns:a16="http://schemas.microsoft.com/office/drawing/2014/main" id="{1D37EAE3-05E6-BD16-3376-98617CD862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9606094-4135-9D71-E60F-8843FC7FABDA}"/>
              </a:ext>
            </a:extLst>
          </p:cNvPr>
          <p:cNvSpPr>
            <a:spLocks noGrp="1"/>
          </p:cNvSpPr>
          <p:nvPr>
            <p:ph type="sldNum" sz="quarter" idx="4"/>
          </p:nvPr>
        </p:nvSpPr>
        <p:spPr>
          <a:xfrm>
            <a:off x="9445732" y="6489937"/>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82587E-77A1-CB4C-8DF2-7A8192CCAED9}" type="slidenum">
              <a:rPr lang="en-US" smtClean="0"/>
              <a:t>‹#›</a:t>
            </a:fld>
            <a:endParaRPr lang="en-US"/>
          </a:p>
        </p:txBody>
      </p:sp>
    </p:spTree>
    <p:extLst>
      <p:ext uri="{BB962C8B-B14F-4D97-AF65-F5344CB8AC3E}">
        <p14:creationId xmlns:p14="http://schemas.microsoft.com/office/powerpoint/2010/main" val="100929627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en.wikipedia.org/wiki/List_of_Nobel_laureates_in_Physics" TargetMode="External"/><Relationship Id="rId2" Type="http://schemas.openxmlformats.org/officeDocument/2006/relationships/image" Target="../media/image2.png"/><Relationship Id="rId1" Type="http://schemas.openxmlformats.org/officeDocument/2006/relationships/slideLayout" Target="../slideLayouts/slideLayout18.xml"/><Relationship Id="rId5" Type="http://schemas.openxmlformats.org/officeDocument/2006/relationships/image" Target="../media/image8.png"/><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18.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18.xml"/><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image" Target="../media/image15.png"/><Relationship Id="rId16" Type="http://schemas.openxmlformats.org/officeDocument/2006/relationships/image" Target="../media/image29.jpeg"/><Relationship Id="rId1" Type="http://schemas.openxmlformats.org/officeDocument/2006/relationships/slideLayout" Target="../slideLayouts/slideLayout18.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emf"/><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8.xml"/><Relationship Id="rId5" Type="http://schemas.openxmlformats.org/officeDocument/2006/relationships/image" Target="../media/image29.jpeg"/><Relationship Id="rId4" Type="http://schemas.openxmlformats.org/officeDocument/2006/relationships/image" Target="../media/image28.emf"/></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arxiv.org/abs/nucl-th/0110037" TargetMode="External"/><Relationship Id="rId1" Type="http://schemas.openxmlformats.org/officeDocument/2006/relationships/slideLayout" Target="../slideLayouts/slideLayout18.xml"/><Relationship Id="rId6" Type="http://schemas.openxmlformats.org/officeDocument/2006/relationships/hyperlink" Target="https://www.nature.com/articles/nature05120#ref-CR9" TargetMode="External"/><Relationship Id="rId5" Type="http://schemas.openxmlformats.org/officeDocument/2006/relationships/hyperlink" Target="https://www.nature.com/articles/nature05120#ref-CR8" TargetMode="Externa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8.xml"/><Relationship Id="rId5" Type="http://schemas.openxmlformats.org/officeDocument/2006/relationships/image" Target="../media/image39.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8.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8.xml"/><Relationship Id="rId5" Type="http://schemas.openxmlformats.org/officeDocument/2006/relationships/image" Target="../media/image51.jpe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8.xml"/><Relationship Id="rId4" Type="http://schemas.openxmlformats.org/officeDocument/2006/relationships/image" Target="../media/image56.jpeg"/></Relationships>
</file>

<file path=ppt/slides/_rels/slide2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8.xml"/><Relationship Id="rId4" Type="http://schemas.openxmlformats.org/officeDocument/2006/relationships/image" Target="../media/image56.jpeg"/></Relationships>
</file>

<file path=ppt/slides/_rels/slide2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8.jpeg"/><Relationship Id="rId1" Type="http://schemas.openxmlformats.org/officeDocument/2006/relationships/slideLayout" Target="../slideLayouts/slideLayout18.xml"/><Relationship Id="rId4" Type="http://schemas.openxmlformats.org/officeDocument/2006/relationships/image" Target="../media/image59.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2.png"/><Relationship Id="rId1" Type="http://schemas.openxmlformats.org/officeDocument/2006/relationships/slideLayout" Target="../slideLayouts/slideLayout18.xml"/><Relationship Id="rId5" Type="http://schemas.openxmlformats.org/officeDocument/2006/relationships/image" Target="../media/image61.jpeg"/><Relationship Id="rId4" Type="http://schemas.openxmlformats.org/officeDocument/2006/relationships/image" Target="../media/image60.jpeg"/></Relationships>
</file>

<file path=ppt/slides/_rels/slide3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hyperlink" Target="https://en.wikipedia.org/wiki/List_of_Nobel_laureates_in_Physics" TargetMode="External"/><Relationship Id="rId2" Type="http://schemas.openxmlformats.org/officeDocument/2006/relationships/image" Target="../media/image2.png"/><Relationship Id="rId1" Type="http://schemas.openxmlformats.org/officeDocument/2006/relationships/slideLayout" Target="../slideLayouts/slideLayout18.xml"/><Relationship Id="rId5" Type="http://schemas.openxmlformats.org/officeDocument/2006/relationships/image" Target="../media/image5.jpeg"/><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8.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8.xml"/><Relationship Id="rId5" Type="http://schemas.openxmlformats.org/officeDocument/2006/relationships/image" Target="../media/image7.jpeg"/><Relationship Id="rId4" Type="http://schemas.openxmlformats.org/officeDocument/2006/relationships/hyperlink" Target="https://en.wikipedia.org/wiki/List_of_Nobel_laureates_in_Physic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20BB609-EF92-42DB-836C-0699A590B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0FA88D0-E295-4CF3-934C-6423EACEB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Neon 3D circle art">
            <a:extLst>
              <a:ext uri="{FF2B5EF4-FFF2-40B4-BE49-F238E27FC236}">
                <a16:creationId xmlns:a16="http://schemas.microsoft.com/office/drawing/2014/main" id="{D8716E3C-A467-43C3-2915-AC795661CCC3}"/>
              </a:ext>
            </a:extLst>
          </p:cNvPr>
          <p:cNvPicPr>
            <a:picLocks noChangeAspect="1"/>
          </p:cNvPicPr>
          <p:nvPr/>
        </p:nvPicPr>
        <p:blipFill rotWithShape="1">
          <a:blip r:embed="rId2">
            <a:alphaModFix amt="40000"/>
          </a:blip>
          <a:srcRect t="21309" r="-1" b="-1"/>
          <a:stretch/>
        </p:blipFill>
        <p:spPr>
          <a:xfrm>
            <a:off x="20" y="10"/>
            <a:ext cx="12188932" cy="6857990"/>
          </a:xfrm>
          <a:prstGeom prst="rect">
            <a:avLst/>
          </a:prstGeom>
        </p:spPr>
      </p:pic>
      <p:sp>
        <p:nvSpPr>
          <p:cNvPr id="2" name="Title 1">
            <a:extLst>
              <a:ext uri="{FF2B5EF4-FFF2-40B4-BE49-F238E27FC236}">
                <a16:creationId xmlns:a16="http://schemas.microsoft.com/office/drawing/2014/main" id="{5BECDADB-36BB-F2B4-23A4-7B3F8C789695}"/>
              </a:ext>
            </a:extLst>
          </p:cNvPr>
          <p:cNvSpPr>
            <a:spLocks noGrp="1"/>
          </p:cNvSpPr>
          <p:nvPr>
            <p:ph type="ctrTitle"/>
          </p:nvPr>
        </p:nvSpPr>
        <p:spPr>
          <a:xfrm>
            <a:off x="482600" y="732032"/>
            <a:ext cx="11341538" cy="2736390"/>
          </a:xfrm>
        </p:spPr>
        <p:txBody>
          <a:bodyPr anchor="t">
            <a:normAutofit/>
          </a:bodyPr>
          <a:lstStyle/>
          <a:p>
            <a:r>
              <a:rPr lang="en-US" sz="4800" b="0" i="0" dirty="0">
                <a:solidFill>
                  <a:schemeClr val="bg2"/>
                </a:solidFill>
                <a:effectLst/>
                <a:latin typeface="Arial" panose="020B0604020202020204" pitchFamily="34" charset="0"/>
              </a:rPr>
              <a:t>Heavy ion physicists…   </a:t>
            </a:r>
            <a:br>
              <a:rPr lang="en-US" sz="4800" b="0" i="0" dirty="0">
                <a:solidFill>
                  <a:schemeClr val="bg2"/>
                </a:solidFill>
                <a:effectLst/>
                <a:latin typeface="Arial" panose="020B0604020202020204" pitchFamily="34" charset="0"/>
              </a:rPr>
            </a:br>
            <a:r>
              <a:rPr lang="en-US" sz="4800" b="0" i="0" dirty="0">
                <a:solidFill>
                  <a:schemeClr val="bg2"/>
                </a:solidFill>
                <a:effectLst/>
                <a:latin typeface="Arial" panose="020B0604020202020204" pitchFamily="34" charset="0"/>
              </a:rPr>
              <a:t>Is there a Nobel Prize in your future?</a:t>
            </a:r>
            <a:endParaRPr lang="en-US" sz="123400" dirty="0">
              <a:solidFill>
                <a:schemeClr val="bg2"/>
              </a:solidFill>
            </a:endParaRPr>
          </a:p>
        </p:txBody>
      </p:sp>
      <p:sp>
        <p:nvSpPr>
          <p:cNvPr id="3" name="Subtitle 2">
            <a:extLst>
              <a:ext uri="{FF2B5EF4-FFF2-40B4-BE49-F238E27FC236}">
                <a16:creationId xmlns:a16="http://schemas.microsoft.com/office/drawing/2014/main" id="{5E736DE2-950D-730C-BC01-182FBF77D0C0}"/>
              </a:ext>
            </a:extLst>
          </p:cNvPr>
          <p:cNvSpPr>
            <a:spLocks noGrp="1"/>
          </p:cNvSpPr>
          <p:nvPr>
            <p:ph type="subTitle" idx="1"/>
          </p:nvPr>
        </p:nvSpPr>
        <p:spPr>
          <a:xfrm>
            <a:off x="6596565" y="4201721"/>
            <a:ext cx="4986084" cy="1949813"/>
          </a:xfrm>
        </p:spPr>
        <p:txBody>
          <a:bodyPr anchor="b">
            <a:normAutofit/>
          </a:bodyPr>
          <a:lstStyle/>
          <a:p>
            <a:pPr algn="r"/>
            <a:r>
              <a:rPr lang="en-US" dirty="0">
                <a:solidFill>
                  <a:srgbClr val="FFFFFF"/>
                </a:solidFill>
              </a:rPr>
              <a:t>Jamie Nagle</a:t>
            </a:r>
          </a:p>
          <a:p>
            <a:pPr algn="r"/>
            <a:r>
              <a:rPr lang="en-US" dirty="0">
                <a:solidFill>
                  <a:srgbClr val="FFFFFF"/>
                </a:solidFill>
              </a:rPr>
              <a:t>University of Colorado Boulder</a:t>
            </a:r>
          </a:p>
          <a:p>
            <a:pPr algn="r"/>
            <a:r>
              <a:rPr lang="en-US" dirty="0">
                <a:solidFill>
                  <a:srgbClr val="FFFFFF"/>
                </a:solidFill>
              </a:rPr>
              <a:t>June 14, 2023</a:t>
            </a:r>
          </a:p>
          <a:p>
            <a:pPr algn="r"/>
            <a:r>
              <a:rPr lang="en-US" dirty="0">
                <a:solidFill>
                  <a:srgbClr val="FFFFFF"/>
                </a:solidFill>
              </a:rPr>
              <a:t>ALICE In-Motion Session</a:t>
            </a:r>
          </a:p>
        </p:txBody>
      </p:sp>
      <p:cxnSp>
        <p:nvCxnSpPr>
          <p:cNvPr id="13" name="Straight Connector 12">
            <a:extLst>
              <a:ext uri="{FF2B5EF4-FFF2-40B4-BE49-F238E27FC236}">
                <a16:creationId xmlns:a16="http://schemas.microsoft.com/office/drawing/2014/main" id="{8F4E56A8-93D5-4BE3-AE61-84677331AD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2600" y="489855"/>
            <a:ext cx="11147071" cy="0"/>
          </a:xfrm>
          <a:prstGeom prst="line">
            <a:avLst/>
          </a:prstGeom>
          <a:ln w="28575">
            <a:solidFill>
              <a:srgbClr val="FFFFFF"/>
            </a:solidFill>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BD492A0C-1773-477B-83B5-C707CB0577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2600" y="6368138"/>
            <a:ext cx="11147071" cy="0"/>
          </a:xfrm>
          <a:prstGeom prst="line">
            <a:avLst/>
          </a:prstGeom>
          <a:ln w="28575">
            <a:solidFill>
              <a:srgbClr val="FFFFFF"/>
            </a:solidFill>
          </a:ln>
        </p:spPr>
        <p:style>
          <a:lnRef idx="1">
            <a:schemeClr val="dk1"/>
          </a:lnRef>
          <a:fillRef idx="0">
            <a:schemeClr val="dk1"/>
          </a:fillRef>
          <a:effectRef idx="0">
            <a:schemeClr val="dk1"/>
          </a:effectRef>
          <a:fontRef idx="minor">
            <a:schemeClr val="tx1"/>
          </a:fontRef>
        </p:style>
      </p:cxnSp>
      <p:pic>
        <p:nvPicPr>
          <p:cNvPr id="1026" name="Picture 2" descr="Nobel Prize - Wikipedia">
            <a:extLst>
              <a:ext uri="{FF2B5EF4-FFF2-40B4-BE49-F238E27FC236}">
                <a16:creationId xmlns:a16="http://schemas.microsoft.com/office/drawing/2014/main" id="{751394DD-6690-2D1A-2BA9-2CD511DBDB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862" y="2301236"/>
            <a:ext cx="4630858" cy="4556764"/>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9F4E81E0-BF91-EAC7-C57E-7B71734AF794}"/>
              </a:ext>
            </a:extLst>
          </p:cNvPr>
          <p:cNvSpPr>
            <a:spLocks noGrp="1"/>
          </p:cNvSpPr>
          <p:nvPr>
            <p:ph type="sldNum" sz="quarter" idx="12"/>
          </p:nvPr>
        </p:nvSpPr>
        <p:spPr/>
        <p:txBody>
          <a:bodyPr/>
          <a:lstStyle/>
          <a:p>
            <a:fld id="{60553ECD-7F6D-420D-93CA-D8D15EB427AC}" type="slidenum">
              <a:rPr lang="en-US" smtClean="0"/>
              <a:t>1</a:t>
            </a:fld>
            <a:endParaRPr lang="en-US"/>
          </a:p>
        </p:txBody>
      </p:sp>
    </p:spTree>
    <p:extLst>
      <p:ext uri="{BB962C8B-B14F-4D97-AF65-F5344CB8AC3E}">
        <p14:creationId xmlns:p14="http://schemas.microsoft.com/office/powerpoint/2010/main" val="12752924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obel Prize - Wikipedia">
            <a:extLst>
              <a:ext uri="{FF2B5EF4-FFF2-40B4-BE49-F238E27FC236}">
                <a16:creationId xmlns:a16="http://schemas.microsoft.com/office/drawing/2014/main" id="{14221119-DBA6-61DE-70FB-0FE6F0436C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92768" y="327376"/>
            <a:ext cx="2666938" cy="262426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CBFCE96-5731-DB89-4ED1-0CDD1578879C}"/>
              </a:ext>
            </a:extLst>
          </p:cNvPr>
          <p:cNvSpPr txBox="1"/>
          <p:nvPr/>
        </p:nvSpPr>
        <p:spPr>
          <a:xfrm>
            <a:off x="329184" y="266994"/>
            <a:ext cx="9343392" cy="646331"/>
          </a:xfrm>
          <a:prstGeom prst="rect">
            <a:avLst/>
          </a:prstGeom>
          <a:noFill/>
        </p:spPr>
        <p:txBody>
          <a:bodyPr wrap="none" rtlCol="0">
            <a:spAutoFit/>
          </a:bodyPr>
          <a:lstStyle/>
          <a:p>
            <a:r>
              <a:rPr lang="en-US" sz="3600" u="sng" dirty="0"/>
              <a:t>What did Albert Einstein win the Nobel Prize for?</a:t>
            </a:r>
          </a:p>
        </p:txBody>
      </p:sp>
      <p:sp>
        <p:nvSpPr>
          <p:cNvPr id="7" name="TextBox 6">
            <a:extLst>
              <a:ext uri="{FF2B5EF4-FFF2-40B4-BE49-F238E27FC236}">
                <a16:creationId xmlns:a16="http://schemas.microsoft.com/office/drawing/2014/main" id="{C8DAEA4C-F57A-352F-8F3D-4D93F201D542}"/>
              </a:ext>
            </a:extLst>
          </p:cNvPr>
          <p:cNvSpPr txBox="1"/>
          <p:nvPr/>
        </p:nvSpPr>
        <p:spPr>
          <a:xfrm>
            <a:off x="329183" y="5225438"/>
            <a:ext cx="7555359" cy="923330"/>
          </a:xfrm>
          <a:prstGeom prst="rect">
            <a:avLst/>
          </a:prstGeom>
          <a:noFill/>
        </p:spPr>
        <p:txBody>
          <a:bodyPr wrap="square">
            <a:spAutoFit/>
          </a:bodyPr>
          <a:lstStyle/>
          <a:p>
            <a:r>
              <a:rPr lang="en-US" b="0" i="0" dirty="0">
                <a:solidFill>
                  <a:srgbClr val="202122"/>
                </a:solidFill>
                <a:effectLst/>
                <a:latin typeface="Arial" panose="020B0604020202020204" pitchFamily="34" charset="0"/>
              </a:rPr>
              <a:t>Einstein nominated many  times before receiving the prize…</a:t>
            </a:r>
          </a:p>
          <a:p>
            <a:endParaRPr lang="en-US" dirty="0">
              <a:solidFill>
                <a:srgbClr val="202122"/>
              </a:solidFill>
              <a:latin typeface="Arial" panose="020B0604020202020204" pitchFamily="34" charset="0"/>
            </a:endParaRPr>
          </a:p>
          <a:p>
            <a:r>
              <a:rPr lang="en-US" b="0" i="0" dirty="0">
                <a:solidFill>
                  <a:srgbClr val="202122"/>
                </a:solidFill>
                <a:effectLst/>
                <a:latin typeface="Arial" panose="020B0604020202020204" pitchFamily="34" charset="0"/>
              </a:rPr>
              <a:t>1910, 1912, 1913, 1914, 1916, 1917, 1918, 1919, 1920, 1921, </a:t>
            </a:r>
            <a:r>
              <a:rPr lang="en-US" b="1" i="0" dirty="0">
                <a:solidFill>
                  <a:srgbClr val="202122"/>
                </a:solidFill>
                <a:effectLst/>
                <a:latin typeface="Arial" panose="020B0604020202020204" pitchFamily="34" charset="0"/>
              </a:rPr>
              <a:t>1922</a:t>
            </a:r>
            <a:endParaRPr lang="en-US" dirty="0"/>
          </a:p>
        </p:txBody>
      </p:sp>
      <p:sp>
        <p:nvSpPr>
          <p:cNvPr id="8" name="TextBox 7">
            <a:extLst>
              <a:ext uri="{FF2B5EF4-FFF2-40B4-BE49-F238E27FC236}">
                <a16:creationId xmlns:a16="http://schemas.microsoft.com/office/drawing/2014/main" id="{BB55DB6F-0AB1-B530-CC0E-0FF6E1CCBEB4}"/>
              </a:ext>
            </a:extLst>
          </p:cNvPr>
          <p:cNvSpPr txBox="1"/>
          <p:nvPr/>
        </p:nvSpPr>
        <p:spPr>
          <a:xfrm>
            <a:off x="396954" y="6207110"/>
            <a:ext cx="6952609" cy="584775"/>
          </a:xfrm>
          <a:prstGeom prst="rect">
            <a:avLst/>
          </a:prstGeom>
          <a:noFill/>
        </p:spPr>
        <p:txBody>
          <a:bodyPr wrap="none" rtlCol="0">
            <a:spAutoFit/>
          </a:bodyPr>
          <a:lstStyle/>
          <a:p>
            <a:r>
              <a:rPr lang="en-US" sz="1600" u="sng" dirty="0">
                <a:solidFill>
                  <a:schemeClr val="accent1"/>
                </a:solidFill>
                <a:hlinkClick r:id="rId3">
                  <a:extLst>
                    <a:ext uri="{A12FA001-AC4F-418D-AE19-62706E023703}">
                      <ahyp:hlinkClr xmlns:ahyp="http://schemas.microsoft.com/office/drawing/2018/hyperlinkcolor" val="tx"/>
                    </a:ext>
                  </a:extLst>
                </a:hlinkClick>
              </a:rPr>
              <a:t>https://en.wikipedia.org/wiki/List_of_Nobel_laureates_in_Physics</a:t>
            </a:r>
            <a:endParaRPr lang="en-US" sz="1600" u="sng" dirty="0">
              <a:solidFill>
                <a:schemeClr val="accent1"/>
              </a:solidFill>
            </a:endParaRPr>
          </a:p>
          <a:p>
            <a:r>
              <a:rPr lang="en-US" sz="1600" u="sng" dirty="0">
                <a:solidFill>
                  <a:schemeClr val="accent1"/>
                </a:solidFill>
              </a:rPr>
              <a:t>https://</a:t>
            </a:r>
            <a:r>
              <a:rPr lang="en-US" sz="1600" u="sng" dirty="0" err="1">
                <a:solidFill>
                  <a:schemeClr val="accent1"/>
                </a:solidFill>
              </a:rPr>
              <a:t>en.wikipedia.org</a:t>
            </a:r>
            <a:r>
              <a:rPr lang="en-US" sz="1600" u="sng" dirty="0">
                <a:solidFill>
                  <a:schemeClr val="accent1"/>
                </a:solidFill>
              </a:rPr>
              <a:t>/wiki/</a:t>
            </a:r>
            <a:r>
              <a:rPr lang="en-US" sz="1600" u="sng" dirty="0" err="1">
                <a:solidFill>
                  <a:schemeClr val="accent1"/>
                </a:solidFill>
              </a:rPr>
              <a:t>List_of_nominees_for_the_Nobel_Prize_in_Physics</a:t>
            </a:r>
            <a:endParaRPr lang="en-US" sz="1600" u="sng" dirty="0">
              <a:solidFill>
                <a:schemeClr val="accent1"/>
              </a:solidFill>
            </a:endParaRPr>
          </a:p>
        </p:txBody>
      </p:sp>
      <p:pic>
        <p:nvPicPr>
          <p:cNvPr id="2050" name="Picture 2">
            <a:extLst>
              <a:ext uri="{FF2B5EF4-FFF2-40B4-BE49-F238E27FC236}">
                <a16:creationId xmlns:a16="http://schemas.microsoft.com/office/drawing/2014/main" id="{7067BE71-C89B-EE58-B6E2-36818B8A2E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61127" y="3405087"/>
            <a:ext cx="2598579" cy="324353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Graphical user interface, text, application&#10;&#10;Description automatically generated">
            <a:extLst>
              <a:ext uri="{FF2B5EF4-FFF2-40B4-BE49-F238E27FC236}">
                <a16:creationId xmlns:a16="http://schemas.microsoft.com/office/drawing/2014/main" id="{CAE0C52B-21A4-7FD5-5D99-7E171D360EDF}"/>
              </a:ext>
            </a:extLst>
          </p:cNvPr>
          <p:cNvPicPr>
            <a:picLocks noChangeAspect="1"/>
          </p:cNvPicPr>
          <p:nvPr/>
        </p:nvPicPr>
        <p:blipFill>
          <a:blip r:embed="rId5"/>
          <a:stretch>
            <a:fillRect/>
          </a:stretch>
        </p:blipFill>
        <p:spPr>
          <a:xfrm>
            <a:off x="396954" y="1842637"/>
            <a:ext cx="8435007" cy="1437784"/>
          </a:xfrm>
          <a:prstGeom prst="rect">
            <a:avLst/>
          </a:prstGeom>
          <a:ln w="76200">
            <a:solidFill>
              <a:schemeClr val="tx1"/>
            </a:solidFill>
          </a:ln>
        </p:spPr>
      </p:pic>
      <p:sp>
        <p:nvSpPr>
          <p:cNvPr id="5" name="Slide Number Placeholder 4">
            <a:extLst>
              <a:ext uri="{FF2B5EF4-FFF2-40B4-BE49-F238E27FC236}">
                <a16:creationId xmlns:a16="http://schemas.microsoft.com/office/drawing/2014/main" id="{20F519A4-8804-0A1D-7E6B-4C396B6838DC}"/>
              </a:ext>
            </a:extLst>
          </p:cNvPr>
          <p:cNvSpPr>
            <a:spLocks noGrp="1"/>
          </p:cNvSpPr>
          <p:nvPr>
            <p:ph type="sldNum" sz="quarter" idx="12"/>
          </p:nvPr>
        </p:nvSpPr>
        <p:spPr/>
        <p:txBody>
          <a:bodyPr/>
          <a:lstStyle/>
          <a:p>
            <a:fld id="{7A82587E-77A1-CB4C-8DF2-7A8192CCAED9}" type="slidenum">
              <a:rPr lang="en-US" smtClean="0"/>
              <a:t>10</a:t>
            </a:fld>
            <a:endParaRPr lang="en-US"/>
          </a:p>
        </p:txBody>
      </p:sp>
    </p:spTree>
    <p:extLst>
      <p:ext uri="{BB962C8B-B14F-4D97-AF65-F5344CB8AC3E}">
        <p14:creationId xmlns:p14="http://schemas.microsoft.com/office/powerpoint/2010/main" val="15480440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D7FEA8-4A81-260E-E540-96AD918ADDFD}"/>
              </a:ext>
            </a:extLst>
          </p:cNvPr>
          <p:cNvSpPr/>
          <p:nvPr/>
        </p:nvSpPr>
        <p:spPr>
          <a:xfrm>
            <a:off x="492337" y="947048"/>
            <a:ext cx="8072759" cy="221884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Nobel Prize - Wikipedia">
            <a:extLst>
              <a:ext uri="{FF2B5EF4-FFF2-40B4-BE49-F238E27FC236}">
                <a16:creationId xmlns:a16="http://schemas.microsoft.com/office/drawing/2014/main" id="{14221119-DBA6-61DE-70FB-0FE6F0436C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92768" y="327376"/>
            <a:ext cx="2666938" cy="262426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AEFB05D-ACFF-0A73-D01E-067DD3C34236}"/>
              </a:ext>
            </a:extLst>
          </p:cNvPr>
          <p:cNvSpPr txBox="1"/>
          <p:nvPr/>
        </p:nvSpPr>
        <p:spPr>
          <a:xfrm>
            <a:off x="800839" y="2675093"/>
            <a:ext cx="6096000" cy="307777"/>
          </a:xfrm>
          <a:prstGeom prst="rect">
            <a:avLst/>
          </a:prstGeom>
          <a:solidFill>
            <a:schemeClr val="bg1"/>
          </a:solidFill>
        </p:spPr>
        <p:txBody>
          <a:bodyPr wrap="square">
            <a:spAutoFit/>
          </a:bodyPr>
          <a:lstStyle/>
          <a:p>
            <a:r>
              <a:rPr lang="en-US" sz="1400" dirty="0">
                <a:solidFill>
                  <a:srgbClr val="0070C0"/>
                </a:solidFill>
              </a:rPr>
              <a:t>https://</a:t>
            </a:r>
            <a:r>
              <a:rPr lang="en-US" sz="1400" dirty="0" err="1">
                <a:solidFill>
                  <a:srgbClr val="0070C0"/>
                </a:solidFill>
              </a:rPr>
              <a:t>arxiv.org</a:t>
            </a:r>
            <a:r>
              <a:rPr lang="en-US" sz="1400" dirty="0">
                <a:solidFill>
                  <a:srgbClr val="0070C0"/>
                </a:solidFill>
              </a:rPr>
              <a:t>/abs/1409.4232</a:t>
            </a:r>
          </a:p>
        </p:txBody>
      </p:sp>
      <p:pic>
        <p:nvPicPr>
          <p:cNvPr id="6" name="Picture 5" descr="A close-up of a text&#10;&#10;Description automatically generated with low confidence">
            <a:extLst>
              <a:ext uri="{FF2B5EF4-FFF2-40B4-BE49-F238E27FC236}">
                <a16:creationId xmlns:a16="http://schemas.microsoft.com/office/drawing/2014/main" id="{F1ADB056-AA19-D16C-5A66-CBB4091019E0}"/>
              </a:ext>
            </a:extLst>
          </p:cNvPr>
          <p:cNvPicPr>
            <a:picLocks noChangeAspect="1"/>
          </p:cNvPicPr>
          <p:nvPr/>
        </p:nvPicPr>
        <p:blipFill>
          <a:blip r:embed="rId3"/>
          <a:stretch>
            <a:fillRect/>
          </a:stretch>
        </p:blipFill>
        <p:spPr>
          <a:xfrm>
            <a:off x="547020" y="1107767"/>
            <a:ext cx="7772400" cy="1567326"/>
          </a:xfrm>
          <a:prstGeom prst="rect">
            <a:avLst/>
          </a:prstGeom>
          <a:solidFill>
            <a:schemeClr val="bg1"/>
          </a:solidFill>
        </p:spPr>
      </p:pic>
      <p:sp>
        <p:nvSpPr>
          <p:cNvPr id="3" name="TextBox 2">
            <a:extLst>
              <a:ext uri="{FF2B5EF4-FFF2-40B4-BE49-F238E27FC236}">
                <a16:creationId xmlns:a16="http://schemas.microsoft.com/office/drawing/2014/main" id="{7CBFCE96-5731-DB89-4ED1-0CDD1578879C}"/>
              </a:ext>
            </a:extLst>
          </p:cNvPr>
          <p:cNvSpPr txBox="1"/>
          <p:nvPr/>
        </p:nvSpPr>
        <p:spPr>
          <a:xfrm>
            <a:off x="332294" y="184887"/>
            <a:ext cx="11002815" cy="646331"/>
          </a:xfrm>
          <a:prstGeom prst="rect">
            <a:avLst/>
          </a:prstGeom>
          <a:noFill/>
        </p:spPr>
        <p:txBody>
          <a:bodyPr wrap="square" rtlCol="0">
            <a:spAutoFit/>
          </a:bodyPr>
          <a:lstStyle/>
          <a:p>
            <a:r>
              <a:rPr lang="en-US" sz="3600" u="sng" dirty="0"/>
              <a:t>Why wasn’t there a Nobel Prize for the gluon discovery?</a:t>
            </a:r>
          </a:p>
        </p:txBody>
      </p:sp>
      <p:pic>
        <p:nvPicPr>
          <p:cNvPr id="8" name="Picture 7" descr="A picture containing diagram, text, line&#10;&#10;Description automatically generated">
            <a:extLst>
              <a:ext uri="{FF2B5EF4-FFF2-40B4-BE49-F238E27FC236}">
                <a16:creationId xmlns:a16="http://schemas.microsoft.com/office/drawing/2014/main" id="{4F6A043B-81CB-3EE6-8527-F774149CEE7E}"/>
              </a:ext>
            </a:extLst>
          </p:cNvPr>
          <p:cNvPicPr>
            <a:picLocks noChangeAspect="1"/>
          </p:cNvPicPr>
          <p:nvPr/>
        </p:nvPicPr>
        <p:blipFill>
          <a:blip r:embed="rId4"/>
          <a:stretch>
            <a:fillRect/>
          </a:stretch>
        </p:blipFill>
        <p:spPr>
          <a:xfrm>
            <a:off x="492337" y="3326613"/>
            <a:ext cx="3268196" cy="3107379"/>
          </a:xfrm>
          <a:prstGeom prst="rect">
            <a:avLst/>
          </a:prstGeom>
          <a:ln w="38100">
            <a:solidFill>
              <a:schemeClr val="tx1"/>
            </a:solidFill>
          </a:ln>
        </p:spPr>
      </p:pic>
      <p:sp>
        <p:nvSpPr>
          <p:cNvPr id="9" name="TextBox 8">
            <a:extLst>
              <a:ext uri="{FF2B5EF4-FFF2-40B4-BE49-F238E27FC236}">
                <a16:creationId xmlns:a16="http://schemas.microsoft.com/office/drawing/2014/main" id="{0D3BC1B1-F593-B446-E05F-5B829FB9C62E}"/>
              </a:ext>
            </a:extLst>
          </p:cNvPr>
          <p:cNvSpPr txBox="1"/>
          <p:nvPr/>
        </p:nvSpPr>
        <p:spPr>
          <a:xfrm>
            <a:off x="3737924" y="3380810"/>
            <a:ext cx="8451008" cy="3062377"/>
          </a:xfrm>
          <a:prstGeom prst="rect">
            <a:avLst/>
          </a:prstGeom>
          <a:noFill/>
        </p:spPr>
        <p:txBody>
          <a:bodyPr wrap="square" rtlCol="0">
            <a:spAutoFit/>
          </a:bodyPr>
          <a:lstStyle/>
          <a:p>
            <a:pPr algn="ctr"/>
            <a:r>
              <a:rPr lang="en-US" sz="2800" dirty="0"/>
              <a:t>Too many experiments with ‘simultaneous’ discovery?</a:t>
            </a:r>
          </a:p>
          <a:p>
            <a:pPr algn="ctr"/>
            <a:r>
              <a:rPr lang="en-US" sz="1100" dirty="0"/>
              <a:t> </a:t>
            </a:r>
          </a:p>
          <a:p>
            <a:pPr algn="ctr"/>
            <a:r>
              <a:rPr lang="en-US" sz="2800" dirty="0"/>
              <a:t>Also, a number of relevant theorists?</a:t>
            </a:r>
          </a:p>
          <a:p>
            <a:pPr algn="ctr"/>
            <a:r>
              <a:rPr lang="en-US" sz="1200" dirty="0"/>
              <a:t> </a:t>
            </a:r>
          </a:p>
          <a:p>
            <a:pPr algn="ctr"/>
            <a:r>
              <a:rPr lang="en-US" sz="2800" dirty="0"/>
              <a:t>All past nominations made public after 50 years, so, </a:t>
            </a:r>
          </a:p>
          <a:p>
            <a:pPr algn="ctr"/>
            <a:r>
              <a:rPr lang="en-US" sz="2800" dirty="0"/>
              <a:t>it will be interesting to see what nominations were submitted for the gluon discovery in </a:t>
            </a:r>
          </a:p>
          <a:p>
            <a:pPr algn="ctr"/>
            <a:r>
              <a:rPr lang="en-US" sz="2800" dirty="0"/>
              <a:t>1979 + 50 = 2029++</a:t>
            </a:r>
          </a:p>
        </p:txBody>
      </p:sp>
      <p:sp>
        <p:nvSpPr>
          <p:cNvPr id="11" name="TextBox 10">
            <a:extLst>
              <a:ext uri="{FF2B5EF4-FFF2-40B4-BE49-F238E27FC236}">
                <a16:creationId xmlns:a16="http://schemas.microsoft.com/office/drawing/2014/main" id="{2272D9DE-2FDE-43F8-A699-7878E96C9276}"/>
              </a:ext>
            </a:extLst>
          </p:cNvPr>
          <p:cNvSpPr txBox="1"/>
          <p:nvPr/>
        </p:nvSpPr>
        <p:spPr>
          <a:xfrm>
            <a:off x="424182" y="6452382"/>
            <a:ext cx="8018075" cy="369332"/>
          </a:xfrm>
          <a:prstGeom prst="rect">
            <a:avLst/>
          </a:prstGeom>
          <a:noFill/>
        </p:spPr>
        <p:txBody>
          <a:bodyPr wrap="square">
            <a:spAutoFit/>
          </a:bodyPr>
          <a:lstStyle/>
          <a:p>
            <a:r>
              <a:rPr lang="en-US" sz="1800" u="sng" dirty="0">
                <a:solidFill>
                  <a:schemeClr val="accent1"/>
                </a:solidFill>
              </a:rPr>
              <a:t>https://</a:t>
            </a:r>
            <a:r>
              <a:rPr lang="en-US" sz="1800" u="sng" dirty="0" err="1">
                <a:solidFill>
                  <a:schemeClr val="accent1"/>
                </a:solidFill>
              </a:rPr>
              <a:t>en.wikipedia.org</a:t>
            </a:r>
            <a:r>
              <a:rPr lang="en-US" sz="1800" u="sng" dirty="0">
                <a:solidFill>
                  <a:schemeClr val="accent1"/>
                </a:solidFill>
              </a:rPr>
              <a:t>/wiki/</a:t>
            </a:r>
            <a:r>
              <a:rPr lang="en-US" sz="1800" u="sng" dirty="0" err="1">
                <a:solidFill>
                  <a:schemeClr val="accent1"/>
                </a:solidFill>
              </a:rPr>
              <a:t>List_of_nominees_for_the_Nobel_Prize_in_Physics</a:t>
            </a:r>
            <a:endParaRPr lang="en-US" sz="1800" u="sng" dirty="0">
              <a:solidFill>
                <a:schemeClr val="accent1"/>
              </a:solidFill>
            </a:endParaRPr>
          </a:p>
        </p:txBody>
      </p:sp>
      <p:sp>
        <p:nvSpPr>
          <p:cNvPr id="12" name="Slide Number Placeholder 11">
            <a:extLst>
              <a:ext uri="{FF2B5EF4-FFF2-40B4-BE49-F238E27FC236}">
                <a16:creationId xmlns:a16="http://schemas.microsoft.com/office/drawing/2014/main" id="{0B56A135-8CAF-026E-2E80-297343A99AE3}"/>
              </a:ext>
            </a:extLst>
          </p:cNvPr>
          <p:cNvSpPr>
            <a:spLocks noGrp="1"/>
          </p:cNvSpPr>
          <p:nvPr>
            <p:ph type="sldNum" sz="quarter" idx="12"/>
          </p:nvPr>
        </p:nvSpPr>
        <p:spPr/>
        <p:txBody>
          <a:bodyPr/>
          <a:lstStyle/>
          <a:p>
            <a:fld id="{7A82587E-77A1-CB4C-8DF2-7A8192CCAED9}" type="slidenum">
              <a:rPr lang="en-US" smtClean="0"/>
              <a:t>11</a:t>
            </a:fld>
            <a:endParaRPr lang="en-US"/>
          </a:p>
        </p:txBody>
      </p:sp>
    </p:spTree>
    <p:extLst>
      <p:ext uri="{BB962C8B-B14F-4D97-AF65-F5344CB8AC3E}">
        <p14:creationId xmlns:p14="http://schemas.microsoft.com/office/powerpoint/2010/main" val="7906819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obel Prize - Wikipedia">
            <a:extLst>
              <a:ext uri="{FF2B5EF4-FFF2-40B4-BE49-F238E27FC236}">
                <a16:creationId xmlns:a16="http://schemas.microsoft.com/office/drawing/2014/main" id="{14221119-DBA6-61DE-70FB-0FE6F0436C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9744" y="327376"/>
            <a:ext cx="2666938" cy="262426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CBFCE96-5731-DB89-4ED1-0CDD1578879C}"/>
              </a:ext>
            </a:extLst>
          </p:cNvPr>
          <p:cNvSpPr txBox="1"/>
          <p:nvPr/>
        </p:nvSpPr>
        <p:spPr>
          <a:xfrm>
            <a:off x="382174" y="228399"/>
            <a:ext cx="9223942" cy="1200329"/>
          </a:xfrm>
          <a:prstGeom prst="rect">
            <a:avLst/>
          </a:prstGeom>
          <a:noFill/>
        </p:spPr>
        <p:txBody>
          <a:bodyPr wrap="square" rtlCol="0">
            <a:spAutoFit/>
          </a:bodyPr>
          <a:lstStyle/>
          <a:p>
            <a:r>
              <a:rPr lang="en-US" sz="3600" u="sng" dirty="0"/>
              <a:t>Why hasn’t there a Nobel Prize for </a:t>
            </a:r>
          </a:p>
          <a:p>
            <a:r>
              <a:rPr lang="en-US" sz="3600" u="sng" dirty="0"/>
              <a:t>“New State of Matter” Discovery at CERN 2000?</a:t>
            </a:r>
          </a:p>
        </p:txBody>
      </p:sp>
      <p:sp>
        <p:nvSpPr>
          <p:cNvPr id="7" name="TextBox 6">
            <a:extLst>
              <a:ext uri="{FF2B5EF4-FFF2-40B4-BE49-F238E27FC236}">
                <a16:creationId xmlns:a16="http://schemas.microsoft.com/office/drawing/2014/main" id="{56B24091-D567-EDAB-2358-4EDE2D1E25ED}"/>
              </a:ext>
            </a:extLst>
          </p:cNvPr>
          <p:cNvSpPr txBox="1"/>
          <p:nvPr/>
        </p:nvSpPr>
        <p:spPr>
          <a:xfrm>
            <a:off x="435166" y="6169580"/>
            <a:ext cx="8534400" cy="369332"/>
          </a:xfrm>
          <a:prstGeom prst="rect">
            <a:avLst/>
          </a:prstGeom>
          <a:noFill/>
        </p:spPr>
        <p:txBody>
          <a:bodyPr wrap="square">
            <a:spAutoFit/>
          </a:bodyPr>
          <a:lstStyle/>
          <a:p>
            <a:r>
              <a:rPr lang="en-US" u="sng" dirty="0">
                <a:solidFill>
                  <a:srgbClr val="0070C0"/>
                </a:solidFill>
              </a:rPr>
              <a:t>https://</a:t>
            </a:r>
            <a:r>
              <a:rPr lang="en-US" u="sng" dirty="0" err="1">
                <a:solidFill>
                  <a:srgbClr val="0070C0"/>
                </a:solidFill>
              </a:rPr>
              <a:t>home.cern</a:t>
            </a:r>
            <a:r>
              <a:rPr lang="en-US" u="sng" dirty="0">
                <a:solidFill>
                  <a:srgbClr val="0070C0"/>
                </a:solidFill>
              </a:rPr>
              <a:t>/news/press-release/</a:t>
            </a:r>
            <a:r>
              <a:rPr lang="en-US" u="sng" dirty="0" err="1">
                <a:solidFill>
                  <a:srgbClr val="0070C0"/>
                </a:solidFill>
              </a:rPr>
              <a:t>cern</a:t>
            </a:r>
            <a:r>
              <a:rPr lang="en-US" u="sng" dirty="0">
                <a:solidFill>
                  <a:srgbClr val="0070C0"/>
                </a:solidFill>
              </a:rPr>
              <a:t>/new-state-matter-created-</a:t>
            </a:r>
            <a:r>
              <a:rPr lang="en-US" u="sng" dirty="0" err="1">
                <a:solidFill>
                  <a:srgbClr val="0070C0"/>
                </a:solidFill>
              </a:rPr>
              <a:t>cern</a:t>
            </a:r>
            <a:endParaRPr lang="en-US" u="sng" dirty="0">
              <a:solidFill>
                <a:srgbClr val="0070C0"/>
              </a:solidFill>
            </a:endParaRPr>
          </a:p>
        </p:txBody>
      </p:sp>
      <p:sp>
        <p:nvSpPr>
          <p:cNvPr id="8" name="TextBox 7">
            <a:extLst>
              <a:ext uri="{FF2B5EF4-FFF2-40B4-BE49-F238E27FC236}">
                <a16:creationId xmlns:a16="http://schemas.microsoft.com/office/drawing/2014/main" id="{AD71F6B4-2289-DD8D-B8C9-C9C7255370DD}"/>
              </a:ext>
            </a:extLst>
          </p:cNvPr>
          <p:cNvSpPr txBox="1"/>
          <p:nvPr/>
        </p:nvSpPr>
        <p:spPr>
          <a:xfrm>
            <a:off x="435166" y="1701979"/>
            <a:ext cx="8055691" cy="4401205"/>
          </a:xfrm>
          <a:prstGeom prst="rect">
            <a:avLst/>
          </a:prstGeom>
          <a:solidFill>
            <a:schemeClr val="bg1"/>
          </a:solidFill>
          <a:ln w="38100">
            <a:solidFill>
              <a:srgbClr val="FFC000"/>
            </a:solidFill>
          </a:ln>
        </p:spPr>
        <p:txBody>
          <a:bodyPr wrap="square" rtlCol="0">
            <a:spAutoFit/>
          </a:bodyPr>
          <a:lstStyle/>
          <a:p>
            <a:r>
              <a:rPr lang="en-US" sz="2800" b="0" i="0" dirty="0">
                <a:solidFill>
                  <a:srgbClr val="292929"/>
                </a:solidFill>
                <a:effectLst/>
                <a:latin typeface="sourcesans-regular"/>
              </a:rPr>
              <a:t>“Compelling evidence for the existence of a </a:t>
            </a:r>
            <a:r>
              <a:rPr lang="en-US" sz="2800" b="1" i="0" dirty="0">
                <a:solidFill>
                  <a:srgbClr val="FF0000"/>
                </a:solidFill>
                <a:effectLst/>
                <a:latin typeface="sourcesans-regular"/>
              </a:rPr>
              <a:t>new state of matter </a:t>
            </a:r>
            <a:r>
              <a:rPr lang="en-US" sz="2800" b="0" i="0" dirty="0">
                <a:solidFill>
                  <a:srgbClr val="292929"/>
                </a:solidFill>
                <a:effectLst/>
                <a:latin typeface="sourcesans-regular"/>
              </a:rPr>
              <a:t>in which quarks, instead of being bound up into more complex particles such as protons and neutrons, </a:t>
            </a:r>
            <a:r>
              <a:rPr lang="en-US" sz="2800" b="0" i="0" dirty="0">
                <a:solidFill>
                  <a:srgbClr val="FF0000"/>
                </a:solidFill>
                <a:effectLst/>
                <a:latin typeface="sourcesans-regular"/>
              </a:rPr>
              <a:t>are liberated to roam freely.</a:t>
            </a:r>
            <a:r>
              <a:rPr lang="en-US" sz="2800" b="0" i="0" dirty="0">
                <a:solidFill>
                  <a:srgbClr val="292929"/>
                </a:solidFill>
                <a:effectLst/>
                <a:latin typeface="sourcesans-regular"/>
              </a:rPr>
              <a:t>”</a:t>
            </a:r>
          </a:p>
          <a:p>
            <a:endParaRPr lang="en-US" sz="2800" dirty="0">
              <a:solidFill>
                <a:srgbClr val="292929"/>
              </a:solidFill>
              <a:latin typeface="sourcesans-regular"/>
            </a:endParaRPr>
          </a:p>
          <a:p>
            <a:r>
              <a:rPr lang="en-US" sz="2800" b="0" i="1" dirty="0">
                <a:solidFill>
                  <a:srgbClr val="292929"/>
                </a:solidFill>
                <a:effectLst/>
                <a:latin typeface="sourcesans-regular"/>
              </a:rPr>
              <a:t>“There is still an entirely new territory to be explored concerning the physical properties of quark-gluon matter. The challenge now passes to the Relativistic Heavy Ion Collider at the Brookhaven National Laboratory and later to CERN's Large Hadron Collider.”</a:t>
            </a:r>
            <a:endParaRPr lang="en-US" sz="2800" dirty="0"/>
          </a:p>
        </p:txBody>
      </p:sp>
      <p:pic>
        <p:nvPicPr>
          <p:cNvPr id="11" name="Picture 10" descr="A picture containing black, darkness, screenshot, text&#10;&#10;Description automatically generated">
            <a:extLst>
              <a:ext uri="{FF2B5EF4-FFF2-40B4-BE49-F238E27FC236}">
                <a16:creationId xmlns:a16="http://schemas.microsoft.com/office/drawing/2014/main" id="{F9FADAFA-1C69-3580-14AA-C778B6D2D931}"/>
              </a:ext>
            </a:extLst>
          </p:cNvPr>
          <p:cNvPicPr>
            <a:picLocks noChangeAspect="1"/>
          </p:cNvPicPr>
          <p:nvPr/>
        </p:nvPicPr>
        <p:blipFill>
          <a:blip r:embed="rId3"/>
          <a:stretch>
            <a:fillRect/>
          </a:stretch>
        </p:blipFill>
        <p:spPr>
          <a:xfrm>
            <a:off x="8694878" y="3138413"/>
            <a:ext cx="3312886" cy="2484665"/>
          </a:xfrm>
          <a:prstGeom prst="rect">
            <a:avLst/>
          </a:prstGeom>
        </p:spPr>
      </p:pic>
      <p:sp>
        <p:nvSpPr>
          <p:cNvPr id="4" name="Slide Number Placeholder 3">
            <a:extLst>
              <a:ext uri="{FF2B5EF4-FFF2-40B4-BE49-F238E27FC236}">
                <a16:creationId xmlns:a16="http://schemas.microsoft.com/office/drawing/2014/main" id="{02E1A4E9-0239-F0A6-0938-5D45269070FB}"/>
              </a:ext>
            </a:extLst>
          </p:cNvPr>
          <p:cNvSpPr>
            <a:spLocks noGrp="1"/>
          </p:cNvSpPr>
          <p:nvPr>
            <p:ph type="sldNum" sz="quarter" idx="12"/>
          </p:nvPr>
        </p:nvSpPr>
        <p:spPr/>
        <p:txBody>
          <a:bodyPr/>
          <a:lstStyle/>
          <a:p>
            <a:fld id="{7A82587E-77A1-CB4C-8DF2-7A8192CCAED9}" type="slidenum">
              <a:rPr lang="en-US" smtClean="0"/>
              <a:t>12</a:t>
            </a:fld>
            <a:endParaRPr lang="en-US"/>
          </a:p>
        </p:txBody>
      </p:sp>
      <p:sp>
        <p:nvSpPr>
          <p:cNvPr id="6" name="TextBox 5">
            <a:extLst>
              <a:ext uri="{FF2B5EF4-FFF2-40B4-BE49-F238E27FC236}">
                <a16:creationId xmlns:a16="http://schemas.microsoft.com/office/drawing/2014/main" id="{B520ECC9-17E7-FCCD-CEC7-9561106642F6}"/>
              </a:ext>
            </a:extLst>
          </p:cNvPr>
          <p:cNvSpPr txBox="1"/>
          <p:nvPr/>
        </p:nvSpPr>
        <p:spPr>
          <a:xfrm>
            <a:off x="435166" y="6536809"/>
            <a:ext cx="6110868" cy="369332"/>
          </a:xfrm>
          <a:prstGeom prst="rect">
            <a:avLst/>
          </a:prstGeom>
          <a:noFill/>
        </p:spPr>
        <p:txBody>
          <a:bodyPr wrap="square">
            <a:spAutoFit/>
          </a:bodyPr>
          <a:lstStyle/>
          <a:p>
            <a:r>
              <a:rPr lang="en-US" u="sng" dirty="0">
                <a:solidFill>
                  <a:srgbClr val="0070C0"/>
                </a:solidFill>
              </a:rPr>
              <a:t>https://</a:t>
            </a:r>
            <a:r>
              <a:rPr lang="en-US" u="sng" dirty="0" err="1">
                <a:solidFill>
                  <a:srgbClr val="0070C0"/>
                </a:solidFill>
              </a:rPr>
              <a:t>arxiv.org</a:t>
            </a:r>
            <a:r>
              <a:rPr lang="en-US" u="sng" dirty="0">
                <a:solidFill>
                  <a:srgbClr val="0070C0"/>
                </a:solidFill>
              </a:rPr>
              <a:t>/abs/</a:t>
            </a:r>
            <a:r>
              <a:rPr lang="en-US" u="sng" dirty="0" err="1">
                <a:solidFill>
                  <a:srgbClr val="0070C0"/>
                </a:solidFill>
              </a:rPr>
              <a:t>nucl-th</a:t>
            </a:r>
            <a:r>
              <a:rPr lang="en-US" u="sng" dirty="0">
                <a:solidFill>
                  <a:srgbClr val="0070C0"/>
                </a:solidFill>
              </a:rPr>
              <a:t>/0002042v1</a:t>
            </a:r>
          </a:p>
        </p:txBody>
      </p:sp>
      <p:sp>
        <p:nvSpPr>
          <p:cNvPr id="9" name="TextBox 8">
            <a:extLst>
              <a:ext uri="{FF2B5EF4-FFF2-40B4-BE49-F238E27FC236}">
                <a16:creationId xmlns:a16="http://schemas.microsoft.com/office/drawing/2014/main" id="{10023D34-BE22-D70C-AB9A-F8610A77E304}"/>
              </a:ext>
            </a:extLst>
          </p:cNvPr>
          <p:cNvSpPr txBox="1"/>
          <p:nvPr/>
        </p:nvSpPr>
        <p:spPr>
          <a:xfrm>
            <a:off x="9876191" y="5625182"/>
            <a:ext cx="950260" cy="369332"/>
          </a:xfrm>
          <a:prstGeom prst="rect">
            <a:avLst/>
          </a:prstGeom>
          <a:noFill/>
        </p:spPr>
        <p:txBody>
          <a:bodyPr wrap="none" rtlCol="0">
            <a:spAutoFit/>
          </a:bodyPr>
          <a:lstStyle/>
          <a:p>
            <a:r>
              <a:rPr lang="en-US" dirty="0"/>
              <a:t>URQMD</a:t>
            </a:r>
          </a:p>
        </p:txBody>
      </p:sp>
    </p:spTree>
    <p:extLst>
      <p:ext uri="{BB962C8B-B14F-4D97-AF65-F5344CB8AC3E}">
        <p14:creationId xmlns:p14="http://schemas.microsoft.com/office/powerpoint/2010/main" val="28279608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5E5782C-40BE-B191-9684-45CD5AA0E7D5}"/>
              </a:ext>
            </a:extLst>
          </p:cNvPr>
          <p:cNvSpPr txBox="1"/>
          <p:nvPr/>
        </p:nvSpPr>
        <p:spPr>
          <a:xfrm>
            <a:off x="0" y="1925818"/>
            <a:ext cx="6096000" cy="369332"/>
          </a:xfrm>
          <a:prstGeom prst="rect">
            <a:avLst/>
          </a:prstGeom>
          <a:noFill/>
        </p:spPr>
        <p:txBody>
          <a:bodyPr wrap="square">
            <a:spAutoFit/>
          </a:bodyPr>
          <a:lstStyle/>
          <a:p>
            <a:r>
              <a:rPr lang="en-US" u="sng" dirty="0">
                <a:solidFill>
                  <a:srgbClr val="0070C0"/>
                </a:solidFill>
              </a:rPr>
              <a:t>https://</a:t>
            </a:r>
            <a:r>
              <a:rPr lang="en-US" u="sng" dirty="0" err="1">
                <a:solidFill>
                  <a:srgbClr val="0070C0"/>
                </a:solidFill>
              </a:rPr>
              <a:t>indico.cern.ch</a:t>
            </a:r>
            <a:r>
              <a:rPr lang="en-US" u="sng" dirty="0">
                <a:solidFill>
                  <a:srgbClr val="0070C0"/>
                </a:solidFill>
              </a:rPr>
              <a:t>/event/239571/</a:t>
            </a:r>
          </a:p>
        </p:txBody>
      </p:sp>
      <p:pic>
        <p:nvPicPr>
          <p:cNvPr id="5" name="Picture 4" descr="A picture containing text, font, screenshot&#10;&#10;Description automatically generated">
            <a:extLst>
              <a:ext uri="{FF2B5EF4-FFF2-40B4-BE49-F238E27FC236}">
                <a16:creationId xmlns:a16="http://schemas.microsoft.com/office/drawing/2014/main" id="{7AC7CBBE-3F52-6483-539D-97BD4496B88E}"/>
              </a:ext>
            </a:extLst>
          </p:cNvPr>
          <p:cNvPicPr>
            <a:picLocks noChangeAspect="1"/>
          </p:cNvPicPr>
          <p:nvPr/>
        </p:nvPicPr>
        <p:blipFill>
          <a:blip r:embed="rId2"/>
          <a:stretch>
            <a:fillRect/>
          </a:stretch>
        </p:blipFill>
        <p:spPr>
          <a:xfrm>
            <a:off x="0" y="143718"/>
            <a:ext cx="7772400" cy="1782040"/>
          </a:xfrm>
          <a:prstGeom prst="rect">
            <a:avLst/>
          </a:prstGeom>
          <a:ln>
            <a:solidFill>
              <a:schemeClr val="tx1"/>
            </a:solidFill>
          </a:ln>
        </p:spPr>
      </p:pic>
      <p:sp>
        <p:nvSpPr>
          <p:cNvPr id="6" name="TextBox 5">
            <a:extLst>
              <a:ext uri="{FF2B5EF4-FFF2-40B4-BE49-F238E27FC236}">
                <a16:creationId xmlns:a16="http://schemas.microsoft.com/office/drawing/2014/main" id="{29C99EF6-FE77-9DC4-203E-1C96A94448B9}"/>
              </a:ext>
            </a:extLst>
          </p:cNvPr>
          <p:cNvSpPr txBox="1"/>
          <p:nvPr/>
        </p:nvSpPr>
        <p:spPr>
          <a:xfrm>
            <a:off x="0" y="2352308"/>
            <a:ext cx="6746014" cy="369332"/>
          </a:xfrm>
          <a:prstGeom prst="rect">
            <a:avLst/>
          </a:prstGeom>
          <a:noFill/>
        </p:spPr>
        <p:txBody>
          <a:bodyPr wrap="none" rtlCol="0">
            <a:spAutoFit/>
          </a:bodyPr>
          <a:lstStyle/>
          <a:p>
            <a:r>
              <a:rPr lang="en-US" dirty="0"/>
              <a:t>Interesting to review the talks by Jurgen </a:t>
            </a:r>
            <a:r>
              <a:rPr lang="en-US" dirty="0" err="1"/>
              <a:t>Schukraft</a:t>
            </a:r>
            <a:r>
              <a:rPr lang="en-US" dirty="0"/>
              <a:t> and Berndt Mueller.</a:t>
            </a:r>
          </a:p>
        </p:txBody>
      </p:sp>
      <p:pic>
        <p:nvPicPr>
          <p:cNvPr id="4" name="Picture 2" descr="Nobel Prize - Wikipedia">
            <a:extLst>
              <a:ext uri="{FF2B5EF4-FFF2-40B4-BE49-F238E27FC236}">
                <a16:creationId xmlns:a16="http://schemas.microsoft.com/office/drawing/2014/main" id="{4B2AAFFC-1265-73E2-924E-9F34AED72E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92768" y="327376"/>
            <a:ext cx="2666938" cy="262426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684AAC8-8CE7-3EE2-8A78-114E7CE62EAB}"/>
              </a:ext>
            </a:extLst>
          </p:cNvPr>
          <p:cNvSpPr txBox="1"/>
          <p:nvPr/>
        </p:nvSpPr>
        <p:spPr>
          <a:xfrm>
            <a:off x="8820834" y="-661"/>
            <a:ext cx="3410806" cy="369332"/>
          </a:xfrm>
          <a:prstGeom prst="rect">
            <a:avLst/>
          </a:prstGeom>
          <a:noFill/>
        </p:spPr>
        <p:txBody>
          <a:bodyPr wrap="none" rtlCol="0">
            <a:spAutoFit/>
          </a:bodyPr>
          <a:lstStyle/>
          <a:p>
            <a:r>
              <a:rPr lang="en-US" dirty="0"/>
              <a:t>Higgs discovery Nobel Prize (2013)</a:t>
            </a:r>
          </a:p>
        </p:txBody>
      </p:sp>
    </p:spTree>
    <p:extLst>
      <p:ext uri="{BB962C8B-B14F-4D97-AF65-F5344CB8AC3E}">
        <p14:creationId xmlns:p14="http://schemas.microsoft.com/office/powerpoint/2010/main" val="7962821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5E5782C-40BE-B191-9684-45CD5AA0E7D5}"/>
              </a:ext>
            </a:extLst>
          </p:cNvPr>
          <p:cNvSpPr txBox="1"/>
          <p:nvPr/>
        </p:nvSpPr>
        <p:spPr>
          <a:xfrm>
            <a:off x="0" y="1925818"/>
            <a:ext cx="6096000" cy="369332"/>
          </a:xfrm>
          <a:prstGeom prst="rect">
            <a:avLst/>
          </a:prstGeom>
          <a:noFill/>
        </p:spPr>
        <p:txBody>
          <a:bodyPr wrap="square">
            <a:spAutoFit/>
          </a:bodyPr>
          <a:lstStyle/>
          <a:p>
            <a:r>
              <a:rPr lang="en-US" u="sng" dirty="0">
                <a:solidFill>
                  <a:srgbClr val="0070C0"/>
                </a:solidFill>
              </a:rPr>
              <a:t>https://</a:t>
            </a:r>
            <a:r>
              <a:rPr lang="en-US" u="sng" dirty="0" err="1">
                <a:solidFill>
                  <a:srgbClr val="0070C0"/>
                </a:solidFill>
              </a:rPr>
              <a:t>indico.cern.ch</a:t>
            </a:r>
            <a:r>
              <a:rPr lang="en-US" u="sng" dirty="0">
                <a:solidFill>
                  <a:srgbClr val="0070C0"/>
                </a:solidFill>
              </a:rPr>
              <a:t>/event/239571/</a:t>
            </a:r>
          </a:p>
        </p:txBody>
      </p:sp>
      <p:pic>
        <p:nvPicPr>
          <p:cNvPr id="5" name="Picture 4" descr="A picture containing text, font, screenshot&#10;&#10;Description automatically generated">
            <a:extLst>
              <a:ext uri="{FF2B5EF4-FFF2-40B4-BE49-F238E27FC236}">
                <a16:creationId xmlns:a16="http://schemas.microsoft.com/office/drawing/2014/main" id="{7AC7CBBE-3F52-6483-539D-97BD4496B88E}"/>
              </a:ext>
            </a:extLst>
          </p:cNvPr>
          <p:cNvPicPr>
            <a:picLocks noChangeAspect="1"/>
          </p:cNvPicPr>
          <p:nvPr/>
        </p:nvPicPr>
        <p:blipFill>
          <a:blip r:embed="rId2"/>
          <a:stretch>
            <a:fillRect/>
          </a:stretch>
        </p:blipFill>
        <p:spPr>
          <a:xfrm>
            <a:off x="0" y="143718"/>
            <a:ext cx="7772400" cy="1782040"/>
          </a:xfrm>
          <a:prstGeom prst="rect">
            <a:avLst/>
          </a:prstGeom>
          <a:ln>
            <a:solidFill>
              <a:schemeClr val="tx1"/>
            </a:solidFill>
          </a:ln>
        </p:spPr>
      </p:pic>
      <p:sp>
        <p:nvSpPr>
          <p:cNvPr id="6" name="TextBox 5">
            <a:extLst>
              <a:ext uri="{FF2B5EF4-FFF2-40B4-BE49-F238E27FC236}">
                <a16:creationId xmlns:a16="http://schemas.microsoft.com/office/drawing/2014/main" id="{29C99EF6-FE77-9DC4-203E-1C96A94448B9}"/>
              </a:ext>
            </a:extLst>
          </p:cNvPr>
          <p:cNvSpPr txBox="1"/>
          <p:nvPr/>
        </p:nvSpPr>
        <p:spPr>
          <a:xfrm>
            <a:off x="0" y="2352308"/>
            <a:ext cx="6746014" cy="369332"/>
          </a:xfrm>
          <a:prstGeom prst="rect">
            <a:avLst/>
          </a:prstGeom>
          <a:noFill/>
        </p:spPr>
        <p:txBody>
          <a:bodyPr wrap="none" rtlCol="0">
            <a:spAutoFit/>
          </a:bodyPr>
          <a:lstStyle/>
          <a:p>
            <a:r>
              <a:rPr lang="en-US" dirty="0"/>
              <a:t>Interesting to review the talks by Jurgen </a:t>
            </a:r>
            <a:r>
              <a:rPr lang="en-US" dirty="0" err="1"/>
              <a:t>Schukraft</a:t>
            </a:r>
            <a:r>
              <a:rPr lang="en-US" dirty="0"/>
              <a:t> and Berndt Mueller.</a:t>
            </a:r>
          </a:p>
        </p:txBody>
      </p:sp>
      <p:sp>
        <p:nvSpPr>
          <p:cNvPr id="9" name="TextBox 8">
            <a:extLst>
              <a:ext uri="{FF2B5EF4-FFF2-40B4-BE49-F238E27FC236}">
                <a16:creationId xmlns:a16="http://schemas.microsoft.com/office/drawing/2014/main" id="{919440F3-A7F8-EB5D-5C87-49DBD8FB3BE3}"/>
              </a:ext>
            </a:extLst>
          </p:cNvPr>
          <p:cNvSpPr txBox="1"/>
          <p:nvPr/>
        </p:nvSpPr>
        <p:spPr>
          <a:xfrm>
            <a:off x="487545" y="6398437"/>
            <a:ext cx="4376454" cy="369332"/>
          </a:xfrm>
          <a:prstGeom prst="rect">
            <a:avLst/>
          </a:prstGeom>
          <a:noFill/>
        </p:spPr>
        <p:txBody>
          <a:bodyPr wrap="none" rtlCol="0">
            <a:spAutoFit/>
          </a:bodyPr>
          <a:lstStyle/>
          <a:p>
            <a:r>
              <a:rPr lang="en-US" dirty="0"/>
              <a:t>Fun / relevant comments from Jurgen (2008)</a:t>
            </a:r>
          </a:p>
        </p:txBody>
      </p:sp>
      <p:sp>
        <p:nvSpPr>
          <p:cNvPr id="2" name="Slide Number Placeholder 1">
            <a:extLst>
              <a:ext uri="{FF2B5EF4-FFF2-40B4-BE49-F238E27FC236}">
                <a16:creationId xmlns:a16="http://schemas.microsoft.com/office/drawing/2014/main" id="{A8893C01-0722-DA33-2610-BD3DD630A5AE}"/>
              </a:ext>
            </a:extLst>
          </p:cNvPr>
          <p:cNvSpPr>
            <a:spLocks noGrp="1"/>
          </p:cNvSpPr>
          <p:nvPr>
            <p:ph type="sldNum" sz="quarter" idx="12"/>
          </p:nvPr>
        </p:nvSpPr>
        <p:spPr>
          <a:xfrm>
            <a:off x="8679611" y="6236670"/>
            <a:ext cx="2743200" cy="365125"/>
          </a:xfrm>
        </p:spPr>
        <p:txBody>
          <a:bodyPr/>
          <a:lstStyle/>
          <a:p>
            <a:fld id="{7A82587E-77A1-CB4C-8DF2-7A8192CCAED9}" type="slidenum">
              <a:rPr lang="en-US" smtClean="0"/>
              <a:t>14</a:t>
            </a:fld>
            <a:endParaRPr lang="en-US"/>
          </a:p>
        </p:txBody>
      </p:sp>
      <p:pic>
        <p:nvPicPr>
          <p:cNvPr id="4" name="Picture 2" descr="Nobel Prize - Wikipedia">
            <a:extLst>
              <a:ext uri="{FF2B5EF4-FFF2-40B4-BE49-F238E27FC236}">
                <a16:creationId xmlns:a16="http://schemas.microsoft.com/office/drawing/2014/main" id="{4B2AAFFC-1265-73E2-924E-9F34AED72E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0258" y="327348"/>
            <a:ext cx="2666938" cy="262426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684AAC8-8CE7-3EE2-8A78-114E7CE62EAB}"/>
              </a:ext>
            </a:extLst>
          </p:cNvPr>
          <p:cNvSpPr txBox="1"/>
          <p:nvPr/>
        </p:nvSpPr>
        <p:spPr>
          <a:xfrm>
            <a:off x="8873457" y="-17181"/>
            <a:ext cx="3704003" cy="369332"/>
          </a:xfrm>
          <a:prstGeom prst="rect">
            <a:avLst/>
          </a:prstGeom>
          <a:noFill/>
        </p:spPr>
        <p:txBody>
          <a:bodyPr wrap="square" rtlCol="0">
            <a:spAutoFit/>
          </a:bodyPr>
          <a:lstStyle/>
          <a:p>
            <a:r>
              <a:rPr lang="en-US" dirty="0"/>
              <a:t>Higgs discovery Nobel Prize (2013)</a:t>
            </a:r>
          </a:p>
        </p:txBody>
      </p:sp>
      <p:sp>
        <p:nvSpPr>
          <p:cNvPr id="10" name="TextBox 9">
            <a:extLst>
              <a:ext uri="{FF2B5EF4-FFF2-40B4-BE49-F238E27FC236}">
                <a16:creationId xmlns:a16="http://schemas.microsoft.com/office/drawing/2014/main" id="{89B50B5D-E1C1-EFF0-CCE0-103A51EE1B0E}"/>
              </a:ext>
            </a:extLst>
          </p:cNvPr>
          <p:cNvSpPr txBox="1"/>
          <p:nvPr/>
        </p:nvSpPr>
        <p:spPr>
          <a:xfrm>
            <a:off x="102717" y="2752207"/>
            <a:ext cx="9218264" cy="1200329"/>
          </a:xfrm>
          <a:prstGeom prst="rect">
            <a:avLst/>
          </a:prstGeom>
          <a:solidFill>
            <a:schemeClr val="bg1"/>
          </a:solidFill>
          <a:ln w="38100">
            <a:solidFill>
              <a:srgbClr val="FFC000"/>
            </a:solidFill>
          </a:ln>
        </p:spPr>
        <p:txBody>
          <a:bodyPr wrap="square" rtlCol="0">
            <a:spAutoFit/>
          </a:bodyPr>
          <a:lstStyle/>
          <a:p>
            <a:r>
              <a:rPr lang="en-US" sz="2400" dirty="0"/>
              <a:t>CERN press release based on an </a:t>
            </a:r>
          </a:p>
          <a:p>
            <a:r>
              <a:rPr lang="en-US" sz="2400" i="1" dirty="0">
                <a:solidFill>
                  <a:srgbClr val="0070C0"/>
                </a:solidFill>
              </a:rPr>
              <a:t>“(unpublished) ‘common assessment’ of results from ~ half dozen experiments collected and published</a:t>
            </a:r>
            <a:r>
              <a:rPr lang="en-US" sz="2400" dirty="0"/>
              <a:t>” from the SPS program (1994-2000).</a:t>
            </a:r>
          </a:p>
        </p:txBody>
      </p:sp>
      <p:pic>
        <p:nvPicPr>
          <p:cNvPr id="21" name="Picture 20" descr="A picture containing text, screenshot, diagram, line&#10;&#10;Description automatically generated">
            <a:extLst>
              <a:ext uri="{FF2B5EF4-FFF2-40B4-BE49-F238E27FC236}">
                <a16:creationId xmlns:a16="http://schemas.microsoft.com/office/drawing/2014/main" id="{9C456560-C042-1677-EB2A-1F5D2A6FD34D}"/>
              </a:ext>
            </a:extLst>
          </p:cNvPr>
          <p:cNvPicPr>
            <a:picLocks noChangeAspect="1"/>
          </p:cNvPicPr>
          <p:nvPr/>
        </p:nvPicPr>
        <p:blipFill>
          <a:blip r:embed="rId4"/>
          <a:stretch>
            <a:fillRect/>
          </a:stretch>
        </p:blipFill>
        <p:spPr>
          <a:xfrm>
            <a:off x="110151" y="4081423"/>
            <a:ext cx="5985849" cy="2814439"/>
          </a:xfrm>
          <a:prstGeom prst="rect">
            <a:avLst/>
          </a:prstGeom>
          <a:ln w="38100">
            <a:solidFill>
              <a:srgbClr val="FFC000"/>
            </a:solidFill>
          </a:ln>
        </p:spPr>
      </p:pic>
      <p:sp>
        <p:nvSpPr>
          <p:cNvPr id="22" name="Rectangle 21">
            <a:extLst>
              <a:ext uri="{FF2B5EF4-FFF2-40B4-BE49-F238E27FC236}">
                <a16:creationId xmlns:a16="http://schemas.microsoft.com/office/drawing/2014/main" id="{996551E8-D268-B62C-8737-5324CD73123E}"/>
              </a:ext>
            </a:extLst>
          </p:cNvPr>
          <p:cNvSpPr/>
          <p:nvPr/>
        </p:nvSpPr>
        <p:spPr>
          <a:xfrm>
            <a:off x="2967487" y="6288657"/>
            <a:ext cx="3128513" cy="56934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A yellow sign with black text&#10;&#10;Description automatically generated with medium confidence">
            <a:extLst>
              <a:ext uri="{FF2B5EF4-FFF2-40B4-BE49-F238E27FC236}">
                <a16:creationId xmlns:a16="http://schemas.microsoft.com/office/drawing/2014/main" id="{076DA869-D82A-5FA7-54AE-D751C0B12C51}"/>
              </a:ext>
            </a:extLst>
          </p:cNvPr>
          <p:cNvPicPr>
            <a:picLocks noChangeAspect="1"/>
          </p:cNvPicPr>
          <p:nvPr/>
        </p:nvPicPr>
        <p:blipFill>
          <a:blip r:embed="rId5"/>
          <a:stretch>
            <a:fillRect/>
          </a:stretch>
        </p:blipFill>
        <p:spPr>
          <a:xfrm>
            <a:off x="6245525" y="4109567"/>
            <a:ext cx="5836324" cy="969151"/>
          </a:xfrm>
          <a:prstGeom prst="rect">
            <a:avLst/>
          </a:prstGeom>
          <a:ln>
            <a:solidFill>
              <a:schemeClr val="tx1"/>
            </a:solidFill>
          </a:ln>
        </p:spPr>
      </p:pic>
      <p:sp>
        <p:nvSpPr>
          <p:cNvPr id="25" name="TextBox 24">
            <a:extLst>
              <a:ext uri="{FF2B5EF4-FFF2-40B4-BE49-F238E27FC236}">
                <a16:creationId xmlns:a16="http://schemas.microsoft.com/office/drawing/2014/main" id="{1BC95B2B-63F8-8972-DB0F-74DB09CAB501}"/>
              </a:ext>
            </a:extLst>
          </p:cNvPr>
          <p:cNvSpPr txBox="1"/>
          <p:nvPr/>
        </p:nvSpPr>
        <p:spPr>
          <a:xfrm>
            <a:off x="7963646" y="5059624"/>
            <a:ext cx="2400081" cy="369332"/>
          </a:xfrm>
          <a:prstGeom prst="rect">
            <a:avLst/>
          </a:prstGeom>
          <a:noFill/>
        </p:spPr>
        <p:txBody>
          <a:bodyPr wrap="none" rtlCol="0">
            <a:spAutoFit/>
          </a:bodyPr>
          <a:lstStyle/>
          <a:p>
            <a:r>
              <a:rPr lang="en-US" dirty="0"/>
              <a:t>Jurgen </a:t>
            </a:r>
            <a:r>
              <a:rPr lang="en-US" dirty="0" err="1"/>
              <a:t>Schukraft</a:t>
            </a:r>
            <a:r>
              <a:rPr lang="en-US" dirty="0"/>
              <a:t> (2013)</a:t>
            </a:r>
          </a:p>
        </p:txBody>
      </p:sp>
      <p:sp>
        <p:nvSpPr>
          <p:cNvPr id="27" name="TextBox 26">
            <a:extLst>
              <a:ext uri="{FF2B5EF4-FFF2-40B4-BE49-F238E27FC236}">
                <a16:creationId xmlns:a16="http://schemas.microsoft.com/office/drawing/2014/main" id="{E4F20B8B-D88F-8859-12C5-770FFC53F2A6}"/>
              </a:ext>
            </a:extLst>
          </p:cNvPr>
          <p:cNvSpPr txBox="1"/>
          <p:nvPr/>
        </p:nvSpPr>
        <p:spPr>
          <a:xfrm>
            <a:off x="6861247" y="5616910"/>
            <a:ext cx="4408097" cy="1107996"/>
          </a:xfrm>
          <a:prstGeom prst="rect">
            <a:avLst/>
          </a:prstGeom>
          <a:solidFill>
            <a:schemeClr val="bg1"/>
          </a:solidFill>
          <a:ln>
            <a:solidFill>
              <a:schemeClr val="tx1"/>
            </a:solidFill>
          </a:ln>
        </p:spPr>
        <p:txBody>
          <a:bodyPr wrap="square" rtlCol="0">
            <a:spAutoFit/>
          </a:bodyPr>
          <a:lstStyle/>
          <a:p>
            <a:pPr algn="ctr"/>
            <a:r>
              <a:rPr lang="en-US" sz="2400" dirty="0">
                <a:solidFill>
                  <a:srgbClr val="C00000"/>
                </a:solidFill>
              </a:rPr>
              <a:t>Maybe, but our paradigm for </a:t>
            </a:r>
          </a:p>
          <a:p>
            <a:pPr algn="ctr"/>
            <a:r>
              <a:rPr lang="en-US" sz="2400" dirty="0">
                <a:solidFill>
                  <a:srgbClr val="C00000"/>
                </a:solidFill>
              </a:rPr>
              <a:t>QGP is now completely different!   </a:t>
            </a:r>
          </a:p>
          <a:p>
            <a:pPr algn="ctr"/>
            <a:r>
              <a:rPr lang="en-US" dirty="0">
                <a:solidFill>
                  <a:srgbClr val="FF0000"/>
                </a:solidFill>
              </a:rPr>
              <a:t>J. Nagle (2023)</a:t>
            </a:r>
          </a:p>
        </p:txBody>
      </p:sp>
      <p:sp>
        <p:nvSpPr>
          <p:cNvPr id="8" name="TextBox 7">
            <a:extLst>
              <a:ext uri="{FF2B5EF4-FFF2-40B4-BE49-F238E27FC236}">
                <a16:creationId xmlns:a16="http://schemas.microsoft.com/office/drawing/2014/main" id="{D36836B9-48E3-5F23-D716-A83EB2F4C9E7}"/>
              </a:ext>
            </a:extLst>
          </p:cNvPr>
          <p:cNvSpPr txBox="1"/>
          <p:nvPr/>
        </p:nvSpPr>
        <p:spPr>
          <a:xfrm>
            <a:off x="639096" y="4874958"/>
            <a:ext cx="502061" cy="261610"/>
          </a:xfrm>
          <a:prstGeom prst="rect">
            <a:avLst/>
          </a:prstGeom>
          <a:noFill/>
        </p:spPr>
        <p:txBody>
          <a:bodyPr wrap="none" rtlCol="0">
            <a:spAutoFit/>
          </a:bodyPr>
          <a:lstStyle/>
          <a:p>
            <a:r>
              <a:rPr lang="en-US" sz="1100" dirty="0"/>
              <a:t>NA57</a:t>
            </a:r>
          </a:p>
        </p:txBody>
      </p:sp>
    </p:spTree>
    <p:extLst>
      <p:ext uri="{BB962C8B-B14F-4D97-AF65-F5344CB8AC3E}">
        <p14:creationId xmlns:p14="http://schemas.microsoft.com/office/powerpoint/2010/main" val="6748898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6D2C8588-10DC-80B3-520C-22288E28A27A}"/>
              </a:ext>
            </a:extLst>
          </p:cNvPr>
          <p:cNvSpPr txBox="1">
            <a:spLocks noChangeArrowheads="1"/>
          </p:cNvSpPr>
          <p:nvPr/>
        </p:nvSpPr>
        <p:spPr bwMode="auto">
          <a:xfrm>
            <a:off x="5584734" y="930352"/>
            <a:ext cx="4495800" cy="2677656"/>
          </a:xfrm>
          <a:prstGeom prst="rect">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400" dirty="0">
                <a:solidFill>
                  <a:srgbClr val="FF0000"/>
                </a:solidFill>
                <a:latin typeface="Times New Roman" panose="02020603050405020304" pitchFamily="18" charset="0"/>
              </a:rPr>
              <a:t>“A clear onset of the anomaly is observed.  It excludes models based on hadronic scenarios since only smooth behavior with </a:t>
            </a:r>
            <a:r>
              <a:rPr lang="en-US" altLang="en-US" sz="2400" b="1" u="sng" dirty="0">
                <a:solidFill>
                  <a:srgbClr val="FF0000"/>
                </a:solidFill>
                <a:latin typeface="Times New Roman" panose="02020603050405020304" pitchFamily="18" charset="0"/>
              </a:rPr>
              <a:t>monotonic derivatives</a:t>
            </a:r>
            <a:r>
              <a:rPr lang="en-US" altLang="en-US" sz="2400" dirty="0">
                <a:solidFill>
                  <a:srgbClr val="FF0000"/>
                </a:solidFill>
                <a:latin typeface="Times New Roman" panose="02020603050405020304" pitchFamily="18" charset="0"/>
              </a:rPr>
              <a:t> can be inferred from such calculations”</a:t>
            </a:r>
            <a:endParaRPr lang="en-US" altLang="en-US" sz="2400" dirty="0">
              <a:latin typeface="Times New Roman" panose="02020603050405020304" pitchFamily="18" charset="0"/>
            </a:endParaRPr>
          </a:p>
          <a:p>
            <a:pPr eaLnBrk="0" hangingPunct="0"/>
            <a:r>
              <a:rPr lang="en-US" altLang="en-US" dirty="0">
                <a:latin typeface="Times New Roman" panose="02020603050405020304" pitchFamily="18" charset="0"/>
              </a:rPr>
              <a:t>NA50, </a:t>
            </a:r>
            <a:r>
              <a:rPr lang="en-US" altLang="en-US" sz="1800" dirty="0">
                <a:latin typeface="Times New Roman" panose="02020603050405020304" pitchFamily="18" charset="0"/>
              </a:rPr>
              <a:t>Phys. Lett. B 450, 456 (1999).</a:t>
            </a:r>
            <a:endParaRPr lang="en-US" altLang="en-US" sz="2400" dirty="0">
              <a:latin typeface="Times New Roman" panose="02020603050405020304" pitchFamily="18" charset="0"/>
            </a:endParaRPr>
          </a:p>
        </p:txBody>
      </p:sp>
      <p:grpSp>
        <p:nvGrpSpPr>
          <p:cNvPr id="3" name="Group 21">
            <a:extLst>
              <a:ext uri="{FF2B5EF4-FFF2-40B4-BE49-F238E27FC236}">
                <a16:creationId xmlns:a16="http://schemas.microsoft.com/office/drawing/2014/main" id="{6C002F35-76E1-8456-F493-870C202114DD}"/>
              </a:ext>
            </a:extLst>
          </p:cNvPr>
          <p:cNvGrpSpPr>
            <a:grpSpLocks noChangeAspect="1"/>
          </p:cNvGrpSpPr>
          <p:nvPr/>
        </p:nvGrpSpPr>
        <p:grpSpPr bwMode="auto">
          <a:xfrm>
            <a:off x="720609" y="930352"/>
            <a:ext cx="4384675" cy="4762500"/>
            <a:chOff x="96" y="1008"/>
            <a:chExt cx="2762" cy="3000"/>
          </a:xfrm>
        </p:grpSpPr>
        <p:sp>
          <p:nvSpPr>
            <p:cNvPr id="4" name="AutoShape 20">
              <a:extLst>
                <a:ext uri="{FF2B5EF4-FFF2-40B4-BE49-F238E27FC236}">
                  <a16:creationId xmlns:a16="http://schemas.microsoft.com/office/drawing/2014/main" id="{984FB5FA-30D3-4E35-C217-4DC790502FEB}"/>
                </a:ext>
              </a:extLst>
            </p:cNvPr>
            <p:cNvSpPr>
              <a:spLocks noChangeAspect="1" noChangeArrowheads="1" noTextEdit="1"/>
            </p:cNvSpPr>
            <p:nvPr/>
          </p:nvSpPr>
          <p:spPr bwMode="auto">
            <a:xfrm>
              <a:off x="96" y="1008"/>
              <a:ext cx="2762" cy="3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Rectangle 22">
              <a:extLst>
                <a:ext uri="{FF2B5EF4-FFF2-40B4-BE49-F238E27FC236}">
                  <a16:creationId xmlns:a16="http://schemas.microsoft.com/office/drawing/2014/main" id="{D9AF80CB-1C33-0000-81FF-B029AA050F5E}"/>
                </a:ext>
              </a:extLst>
            </p:cNvPr>
            <p:cNvSpPr>
              <a:spLocks noChangeArrowheads="1"/>
            </p:cNvSpPr>
            <p:nvPr/>
          </p:nvSpPr>
          <p:spPr bwMode="auto">
            <a:xfrm>
              <a:off x="96" y="1008"/>
              <a:ext cx="2762" cy="3000"/>
            </a:xfrm>
            <a:prstGeom prst="rect">
              <a:avLst/>
            </a:prstGeom>
            <a:noFill/>
            <a:ln w="0">
              <a:no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 name="Rectangle 23">
              <a:extLst>
                <a:ext uri="{FF2B5EF4-FFF2-40B4-BE49-F238E27FC236}">
                  <a16:creationId xmlns:a16="http://schemas.microsoft.com/office/drawing/2014/main" id="{306966EF-9223-DC94-A857-CDE558D04276}"/>
                </a:ext>
              </a:extLst>
            </p:cNvPr>
            <p:cNvSpPr>
              <a:spLocks noChangeArrowheads="1"/>
            </p:cNvSpPr>
            <p:nvPr/>
          </p:nvSpPr>
          <p:spPr bwMode="auto">
            <a:xfrm>
              <a:off x="96" y="1008"/>
              <a:ext cx="2762" cy="3000"/>
            </a:xfrm>
            <a:prstGeom prst="rect">
              <a:avLst/>
            </a:prstGeom>
            <a:solidFill>
              <a:srgbClr val="FFFFFF"/>
            </a:solidFill>
            <a:ln w="9525">
              <a:noFill/>
              <a:miter lim="800000"/>
              <a:headEnd/>
              <a:tailEnd/>
            </a:ln>
          </p:spPr>
          <p:txBody>
            <a:bodyPr/>
            <a:lstStyle/>
            <a:p>
              <a:endParaRPr lang="en-US"/>
            </a:p>
          </p:txBody>
        </p:sp>
        <p:pic>
          <p:nvPicPr>
            <p:cNvPr id="7" name="Picture 24">
              <a:extLst>
                <a:ext uri="{FF2B5EF4-FFF2-40B4-BE49-F238E27FC236}">
                  <a16:creationId xmlns:a16="http://schemas.microsoft.com/office/drawing/2014/main" id="{92EC4319-D42A-E68E-BBB5-8A7F9B2ACD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 y="3775"/>
              <a:ext cx="2762" cy="23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8" name="Picture 25">
              <a:extLst>
                <a:ext uri="{FF2B5EF4-FFF2-40B4-BE49-F238E27FC236}">
                  <a16:creationId xmlns:a16="http://schemas.microsoft.com/office/drawing/2014/main" id="{1BCBB822-5398-78FE-BE26-29B3526FBE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 y="3541"/>
              <a:ext cx="2762" cy="23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9" name="Picture 26">
              <a:extLst>
                <a:ext uri="{FF2B5EF4-FFF2-40B4-BE49-F238E27FC236}">
                  <a16:creationId xmlns:a16="http://schemas.microsoft.com/office/drawing/2014/main" id="{7AA91414-0535-2AD9-56CD-3D0662CE6D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 y="3308"/>
              <a:ext cx="2762" cy="23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0" name="Picture 27">
              <a:extLst>
                <a:ext uri="{FF2B5EF4-FFF2-40B4-BE49-F238E27FC236}">
                  <a16:creationId xmlns:a16="http://schemas.microsoft.com/office/drawing/2014/main" id="{A6AA0439-A8A0-FD69-F74E-60DAB06EC9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 y="3075"/>
              <a:ext cx="2762" cy="23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1" name="Picture 28">
              <a:extLst>
                <a:ext uri="{FF2B5EF4-FFF2-40B4-BE49-F238E27FC236}">
                  <a16:creationId xmlns:a16="http://schemas.microsoft.com/office/drawing/2014/main" id="{DF995A9B-623E-D800-BA11-71DCD2D237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 y="2841"/>
              <a:ext cx="2762" cy="23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2" name="Picture 29">
              <a:extLst>
                <a:ext uri="{FF2B5EF4-FFF2-40B4-BE49-F238E27FC236}">
                  <a16:creationId xmlns:a16="http://schemas.microsoft.com/office/drawing/2014/main" id="{1180F390-8E51-222D-3DE3-A74A8582B44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 y="2608"/>
              <a:ext cx="2762" cy="23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3" name="Picture 30">
              <a:extLst>
                <a:ext uri="{FF2B5EF4-FFF2-40B4-BE49-F238E27FC236}">
                  <a16:creationId xmlns:a16="http://schemas.microsoft.com/office/drawing/2014/main" id="{F39E9A5B-0768-625D-D1CC-715B20CDC0D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 y="2375"/>
              <a:ext cx="2762" cy="23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4" name="Picture 31">
              <a:extLst>
                <a:ext uri="{FF2B5EF4-FFF2-40B4-BE49-F238E27FC236}">
                  <a16:creationId xmlns:a16="http://schemas.microsoft.com/office/drawing/2014/main" id="{D3F5F800-8817-5C4B-C4B6-20C5EC27347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 y="2141"/>
              <a:ext cx="2762" cy="23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5" name="Picture 32">
              <a:extLst>
                <a:ext uri="{FF2B5EF4-FFF2-40B4-BE49-F238E27FC236}">
                  <a16:creationId xmlns:a16="http://schemas.microsoft.com/office/drawing/2014/main" id="{BC3B54D0-9DDB-2D37-3220-73A74E7E876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6" y="1908"/>
              <a:ext cx="2762" cy="23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6" name="Picture 33">
              <a:extLst>
                <a:ext uri="{FF2B5EF4-FFF2-40B4-BE49-F238E27FC236}">
                  <a16:creationId xmlns:a16="http://schemas.microsoft.com/office/drawing/2014/main" id="{672B2424-2720-DE0D-B4F8-DB07BCAF776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6" y="1675"/>
              <a:ext cx="2762" cy="23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7" name="Picture 34">
              <a:extLst>
                <a:ext uri="{FF2B5EF4-FFF2-40B4-BE49-F238E27FC236}">
                  <a16:creationId xmlns:a16="http://schemas.microsoft.com/office/drawing/2014/main" id="{ADF785E9-AC23-9C34-8900-6040AD7F32A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6" y="1441"/>
              <a:ext cx="2762" cy="23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8" name="Picture 35">
              <a:extLst>
                <a:ext uri="{FF2B5EF4-FFF2-40B4-BE49-F238E27FC236}">
                  <a16:creationId xmlns:a16="http://schemas.microsoft.com/office/drawing/2014/main" id="{EAF307B1-8865-C22F-A91E-DC03BF7FE4B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6" y="1208"/>
              <a:ext cx="2762" cy="23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9" name="Picture 36">
              <a:extLst>
                <a:ext uri="{FF2B5EF4-FFF2-40B4-BE49-F238E27FC236}">
                  <a16:creationId xmlns:a16="http://schemas.microsoft.com/office/drawing/2014/main" id="{F10D40E1-FF5C-A3CF-62E5-F9ED10F3036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6" y="1008"/>
              <a:ext cx="2762" cy="2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pic>
        <p:nvPicPr>
          <p:cNvPr id="20" name="Picture 2">
            <a:extLst>
              <a:ext uri="{FF2B5EF4-FFF2-40B4-BE49-F238E27FC236}">
                <a16:creationId xmlns:a16="http://schemas.microsoft.com/office/drawing/2014/main" id="{0F24CAA8-2287-D796-F421-7E8A9E47372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591307" y="3730587"/>
            <a:ext cx="4489227" cy="2906979"/>
          </a:xfrm>
          <a:prstGeom prst="rect">
            <a:avLst/>
          </a:prstGeom>
          <a:solidFill>
            <a:schemeClr val="tx1"/>
          </a:solidFill>
          <a:ln>
            <a:solidFill>
              <a:schemeClr val="tx1"/>
            </a:solidFill>
          </a:ln>
        </p:spPr>
      </p:pic>
      <p:sp>
        <p:nvSpPr>
          <p:cNvPr id="21" name="Text Box 3">
            <a:extLst>
              <a:ext uri="{FF2B5EF4-FFF2-40B4-BE49-F238E27FC236}">
                <a16:creationId xmlns:a16="http://schemas.microsoft.com/office/drawing/2014/main" id="{14A1B50E-6A65-CA3D-1A4A-8A458584E160}"/>
              </a:ext>
            </a:extLst>
          </p:cNvPr>
          <p:cNvSpPr txBox="1">
            <a:spLocks noChangeArrowheads="1"/>
          </p:cNvSpPr>
          <p:nvPr/>
        </p:nvSpPr>
        <p:spPr bwMode="auto">
          <a:xfrm>
            <a:off x="6050207" y="6606074"/>
            <a:ext cx="332571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400" dirty="0"/>
              <a:t>D. </a:t>
            </a:r>
            <a:r>
              <a:rPr lang="en-US" altLang="en-US" sz="1400" dirty="0" err="1"/>
              <a:t>Kharzeev</a:t>
            </a:r>
            <a:r>
              <a:rPr lang="en-US" altLang="en-US" sz="1400" dirty="0"/>
              <a:t>, </a:t>
            </a:r>
            <a:r>
              <a:rPr lang="en-US" altLang="en-US" sz="1400" dirty="0" err="1"/>
              <a:t>Nucl</a:t>
            </a:r>
            <a:r>
              <a:rPr lang="en-US" altLang="en-US" sz="1400" dirty="0"/>
              <a:t>. Phys. A638, 279a (1998).</a:t>
            </a:r>
          </a:p>
        </p:txBody>
      </p:sp>
      <p:sp>
        <p:nvSpPr>
          <p:cNvPr id="22" name="Slide Number Placeholder 21">
            <a:extLst>
              <a:ext uri="{FF2B5EF4-FFF2-40B4-BE49-F238E27FC236}">
                <a16:creationId xmlns:a16="http://schemas.microsoft.com/office/drawing/2014/main" id="{677BA34B-36AD-2F70-B11C-F6D8E78BEB4E}"/>
              </a:ext>
            </a:extLst>
          </p:cNvPr>
          <p:cNvSpPr>
            <a:spLocks noGrp="1"/>
          </p:cNvSpPr>
          <p:nvPr>
            <p:ph type="sldNum" sz="quarter" idx="12"/>
          </p:nvPr>
        </p:nvSpPr>
        <p:spPr/>
        <p:txBody>
          <a:bodyPr/>
          <a:lstStyle/>
          <a:p>
            <a:fld id="{7A82587E-77A1-CB4C-8DF2-7A8192CCAED9}" type="slidenum">
              <a:rPr lang="en-US" smtClean="0"/>
              <a:t>15</a:t>
            </a:fld>
            <a:endParaRPr lang="en-US"/>
          </a:p>
        </p:txBody>
      </p:sp>
      <p:sp>
        <p:nvSpPr>
          <p:cNvPr id="23" name="TextBox 22">
            <a:extLst>
              <a:ext uri="{FF2B5EF4-FFF2-40B4-BE49-F238E27FC236}">
                <a16:creationId xmlns:a16="http://schemas.microsoft.com/office/drawing/2014/main" id="{A2B62CFA-25A8-F360-456C-026B142F648D}"/>
              </a:ext>
            </a:extLst>
          </p:cNvPr>
          <p:cNvSpPr txBox="1"/>
          <p:nvPr/>
        </p:nvSpPr>
        <p:spPr>
          <a:xfrm>
            <a:off x="382174" y="126277"/>
            <a:ext cx="8161673" cy="646331"/>
          </a:xfrm>
          <a:prstGeom prst="rect">
            <a:avLst/>
          </a:prstGeom>
          <a:noFill/>
        </p:spPr>
        <p:txBody>
          <a:bodyPr wrap="square" rtlCol="0">
            <a:spAutoFit/>
          </a:bodyPr>
          <a:lstStyle/>
          <a:p>
            <a:r>
              <a:rPr lang="en-US" sz="3600" u="sng" dirty="0" err="1"/>
              <a:t>Quarkonia</a:t>
            </a:r>
            <a:r>
              <a:rPr lang="en-US" sz="3600" u="sng" dirty="0"/>
              <a:t> Suppression at CERN-SPS</a:t>
            </a:r>
          </a:p>
        </p:txBody>
      </p:sp>
      <p:sp>
        <p:nvSpPr>
          <p:cNvPr id="24" name="Rectangle 23">
            <a:extLst>
              <a:ext uri="{FF2B5EF4-FFF2-40B4-BE49-F238E27FC236}">
                <a16:creationId xmlns:a16="http://schemas.microsoft.com/office/drawing/2014/main" id="{0AF3BA65-2F0F-5A06-00FE-65A3FA9FB744}"/>
              </a:ext>
            </a:extLst>
          </p:cNvPr>
          <p:cNvSpPr/>
          <p:nvPr/>
        </p:nvSpPr>
        <p:spPr>
          <a:xfrm>
            <a:off x="720610" y="930352"/>
            <a:ext cx="4384675" cy="4762500"/>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 descr="Bubble Formation Photograph by Manoj Kumar Kiri Dhamodharan - Pixels">
            <a:extLst>
              <a:ext uri="{FF2B5EF4-FFF2-40B4-BE49-F238E27FC236}">
                <a16:creationId xmlns:a16="http://schemas.microsoft.com/office/drawing/2014/main" id="{DC6C4E7D-316A-D0B5-C321-88EAB1EA46A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908709" y="4502730"/>
            <a:ext cx="720865" cy="48057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03350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84D53CE2-B5FF-FBC4-833B-E39FCD010F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934" y="904411"/>
            <a:ext cx="3887638" cy="388763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 name="Picture 3">
            <a:extLst>
              <a:ext uri="{FF2B5EF4-FFF2-40B4-BE49-F238E27FC236}">
                <a16:creationId xmlns:a16="http://schemas.microsoft.com/office/drawing/2014/main" id="{3EDF6AD4-BE20-3F51-3283-9AF9C2E89E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659" y="904411"/>
            <a:ext cx="3887638" cy="388763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Rectangle 4">
            <a:extLst>
              <a:ext uri="{FF2B5EF4-FFF2-40B4-BE49-F238E27FC236}">
                <a16:creationId xmlns:a16="http://schemas.microsoft.com/office/drawing/2014/main" id="{73F2A918-CBD8-D2FF-61B1-7B3E249874C1}"/>
              </a:ext>
            </a:extLst>
          </p:cNvPr>
          <p:cNvSpPr txBox="1">
            <a:spLocks noChangeArrowheads="1"/>
          </p:cNvSpPr>
          <p:nvPr/>
        </p:nvSpPr>
        <p:spPr>
          <a:xfrm>
            <a:off x="215661" y="207034"/>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u="sng" dirty="0">
                <a:latin typeface="+mn-lt"/>
              </a:rPr>
              <a:t>Monotonic Derivatives</a:t>
            </a:r>
          </a:p>
        </p:txBody>
      </p:sp>
      <p:sp>
        <p:nvSpPr>
          <p:cNvPr id="5" name="Slide Number Placeholder 4">
            <a:extLst>
              <a:ext uri="{FF2B5EF4-FFF2-40B4-BE49-F238E27FC236}">
                <a16:creationId xmlns:a16="http://schemas.microsoft.com/office/drawing/2014/main" id="{1FCC4917-32FC-16E8-1985-DFB89EA6F95F}"/>
              </a:ext>
            </a:extLst>
          </p:cNvPr>
          <p:cNvSpPr>
            <a:spLocks noGrp="1"/>
          </p:cNvSpPr>
          <p:nvPr>
            <p:ph type="sldNum" sz="quarter" idx="12"/>
          </p:nvPr>
        </p:nvSpPr>
        <p:spPr/>
        <p:txBody>
          <a:bodyPr/>
          <a:lstStyle/>
          <a:p>
            <a:fld id="{7A82587E-77A1-CB4C-8DF2-7A8192CCAED9}" type="slidenum">
              <a:rPr lang="en-US" smtClean="0"/>
              <a:t>16</a:t>
            </a:fld>
            <a:endParaRPr lang="en-US"/>
          </a:p>
        </p:txBody>
      </p:sp>
      <p:sp>
        <p:nvSpPr>
          <p:cNvPr id="6" name="TextBox 5">
            <a:extLst>
              <a:ext uri="{FF2B5EF4-FFF2-40B4-BE49-F238E27FC236}">
                <a16:creationId xmlns:a16="http://schemas.microsoft.com/office/drawing/2014/main" id="{A4DAE81C-440E-4668-4AAF-CD91E59B01DB}"/>
              </a:ext>
            </a:extLst>
          </p:cNvPr>
          <p:cNvSpPr txBox="1"/>
          <p:nvPr/>
        </p:nvSpPr>
        <p:spPr>
          <a:xfrm>
            <a:off x="319934" y="5081306"/>
            <a:ext cx="9224211" cy="1569660"/>
          </a:xfrm>
          <a:prstGeom prst="rect">
            <a:avLst/>
          </a:prstGeom>
          <a:solidFill>
            <a:schemeClr val="bg1"/>
          </a:solidFill>
          <a:ln>
            <a:solidFill>
              <a:schemeClr val="tx1"/>
            </a:solidFill>
          </a:ln>
        </p:spPr>
        <p:txBody>
          <a:bodyPr wrap="square" rtlCol="0">
            <a:spAutoFit/>
          </a:bodyPr>
          <a:lstStyle/>
          <a:p>
            <a:pPr algn="ctr"/>
            <a:r>
              <a:rPr lang="en-US" sz="2400" dirty="0"/>
              <a:t>Even with the rudimentary skills of PAW (Physics Analysis Workstation), </a:t>
            </a:r>
          </a:p>
          <a:p>
            <a:pPr algn="ctr"/>
            <a:r>
              <a:rPr lang="en-US" sz="2400" dirty="0"/>
              <a:t>the derivatives are monotonic.</a:t>
            </a:r>
          </a:p>
          <a:p>
            <a:pPr algn="ctr"/>
            <a:endParaRPr lang="en-US" sz="2400" dirty="0"/>
          </a:p>
          <a:p>
            <a:pPr algn="ctr"/>
            <a:r>
              <a:rPr lang="en-US" sz="2400" dirty="0"/>
              <a:t>Very important to be mathematically precise in scientific claims.</a:t>
            </a:r>
          </a:p>
        </p:txBody>
      </p:sp>
    </p:spTree>
    <p:extLst>
      <p:ext uri="{BB962C8B-B14F-4D97-AF65-F5344CB8AC3E}">
        <p14:creationId xmlns:p14="http://schemas.microsoft.com/office/powerpoint/2010/main" val="16617528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5220EC44-DECA-4CF3-22E2-717FFF48A1D9}"/>
              </a:ext>
            </a:extLst>
          </p:cNvPr>
          <p:cNvSpPr txBox="1">
            <a:spLocks noChangeArrowheads="1"/>
          </p:cNvSpPr>
          <p:nvPr/>
        </p:nvSpPr>
        <p:spPr>
          <a:xfrm>
            <a:off x="215661" y="104862"/>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u="sng" dirty="0">
                <a:latin typeface="+mn-lt"/>
              </a:rPr>
              <a:t>Huge Paradigm Change in the Field (!)</a:t>
            </a:r>
          </a:p>
        </p:txBody>
      </p:sp>
      <p:pic>
        <p:nvPicPr>
          <p:cNvPr id="5" name="Picture 2">
            <a:extLst>
              <a:ext uri="{FF2B5EF4-FFF2-40B4-BE49-F238E27FC236}">
                <a16:creationId xmlns:a16="http://schemas.microsoft.com/office/drawing/2014/main" id="{09AE3D12-049E-60C4-84BE-8814625692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259" y="871268"/>
            <a:ext cx="4699620" cy="40436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920E1B8-8495-F235-80CC-75A710368FD3}"/>
              </a:ext>
            </a:extLst>
          </p:cNvPr>
          <p:cNvSpPr txBox="1"/>
          <p:nvPr/>
        </p:nvSpPr>
        <p:spPr>
          <a:xfrm>
            <a:off x="215662" y="5092933"/>
            <a:ext cx="4782218" cy="1569660"/>
          </a:xfrm>
          <a:prstGeom prst="rect">
            <a:avLst/>
          </a:prstGeom>
          <a:noFill/>
        </p:spPr>
        <p:txBody>
          <a:bodyPr wrap="square" rtlCol="0">
            <a:spAutoFit/>
          </a:bodyPr>
          <a:lstStyle/>
          <a:p>
            <a:pPr algn="ctr"/>
            <a:r>
              <a:rPr lang="en-US" sz="2400" dirty="0"/>
              <a:t>When I started in the field in 1990 as an undergraduate student, </a:t>
            </a:r>
          </a:p>
          <a:p>
            <a:pPr algn="ctr"/>
            <a:r>
              <a:rPr lang="en-US" sz="2400" dirty="0"/>
              <a:t>for </a:t>
            </a:r>
            <a:r>
              <a:rPr lang="en-US" sz="2400" dirty="0" err="1">
                <a:latin typeface="Symbol" pitchFamily="2" charset="2"/>
              </a:rPr>
              <a:t>m</a:t>
            </a:r>
            <a:r>
              <a:rPr lang="en-US" sz="2400" baseline="-25000" dirty="0" err="1"/>
              <a:t>B</a:t>
            </a:r>
            <a:r>
              <a:rPr lang="en-US" sz="2400" dirty="0"/>
              <a:t> = 0, many thought the QGP transition was 1</a:t>
            </a:r>
            <a:r>
              <a:rPr lang="en-US" sz="2400" baseline="30000" dirty="0"/>
              <a:t>st</a:t>
            </a:r>
            <a:r>
              <a:rPr lang="en-US" sz="2400" dirty="0"/>
              <a:t> order.</a:t>
            </a:r>
          </a:p>
        </p:txBody>
      </p:sp>
    </p:spTree>
    <p:extLst>
      <p:ext uri="{BB962C8B-B14F-4D97-AF65-F5344CB8AC3E}">
        <p14:creationId xmlns:p14="http://schemas.microsoft.com/office/powerpoint/2010/main" val="32645913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1B362A9-7ED6-4032-E552-025819D253DB}"/>
              </a:ext>
            </a:extLst>
          </p:cNvPr>
          <p:cNvSpPr>
            <a:spLocks noGrp="1"/>
          </p:cNvSpPr>
          <p:nvPr>
            <p:ph type="sldNum" sz="quarter" idx="12"/>
          </p:nvPr>
        </p:nvSpPr>
        <p:spPr/>
        <p:txBody>
          <a:bodyPr/>
          <a:lstStyle/>
          <a:p>
            <a:fld id="{7A82587E-77A1-CB4C-8DF2-7A8192CCAED9}" type="slidenum">
              <a:rPr lang="en-US" smtClean="0"/>
              <a:t>18</a:t>
            </a:fld>
            <a:endParaRPr lang="en-US"/>
          </a:p>
        </p:txBody>
      </p:sp>
      <p:sp>
        <p:nvSpPr>
          <p:cNvPr id="4" name="Rectangle 4">
            <a:extLst>
              <a:ext uri="{FF2B5EF4-FFF2-40B4-BE49-F238E27FC236}">
                <a16:creationId xmlns:a16="http://schemas.microsoft.com/office/drawing/2014/main" id="{5220EC44-DECA-4CF3-22E2-717FFF48A1D9}"/>
              </a:ext>
            </a:extLst>
          </p:cNvPr>
          <p:cNvSpPr txBox="1">
            <a:spLocks noChangeArrowheads="1"/>
          </p:cNvSpPr>
          <p:nvPr/>
        </p:nvSpPr>
        <p:spPr>
          <a:xfrm>
            <a:off x="215661" y="104862"/>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u="sng" dirty="0">
                <a:latin typeface="+mn-lt"/>
              </a:rPr>
              <a:t>Huge Paradigm Change in the Field (!)</a:t>
            </a:r>
          </a:p>
        </p:txBody>
      </p:sp>
      <p:pic>
        <p:nvPicPr>
          <p:cNvPr id="5" name="Picture 2">
            <a:extLst>
              <a:ext uri="{FF2B5EF4-FFF2-40B4-BE49-F238E27FC236}">
                <a16:creationId xmlns:a16="http://schemas.microsoft.com/office/drawing/2014/main" id="{09AE3D12-049E-60C4-84BE-8814625692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259" y="871268"/>
            <a:ext cx="4699620" cy="40436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920E1B8-8495-F235-80CC-75A710368FD3}"/>
              </a:ext>
            </a:extLst>
          </p:cNvPr>
          <p:cNvSpPr txBox="1"/>
          <p:nvPr/>
        </p:nvSpPr>
        <p:spPr>
          <a:xfrm>
            <a:off x="215662" y="5191253"/>
            <a:ext cx="4782218" cy="1569660"/>
          </a:xfrm>
          <a:prstGeom prst="rect">
            <a:avLst/>
          </a:prstGeom>
          <a:noFill/>
        </p:spPr>
        <p:txBody>
          <a:bodyPr wrap="square" rtlCol="0">
            <a:spAutoFit/>
          </a:bodyPr>
          <a:lstStyle/>
          <a:p>
            <a:pPr algn="ctr"/>
            <a:r>
              <a:rPr lang="en-US" sz="2400" dirty="0"/>
              <a:t>When I started in the field in 1990 as an undergraduate student, </a:t>
            </a:r>
          </a:p>
          <a:p>
            <a:pPr algn="ctr"/>
            <a:r>
              <a:rPr lang="en-US" sz="2400" dirty="0"/>
              <a:t>for </a:t>
            </a:r>
            <a:r>
              <a:rPr lang="en-US" sz="2400" dirty="0" err="1">
                <a:latin typeface="Symbol" pitchFamily="2" charset="2"/>
              </a:rPr>
              <a:t>m</a:t>
            </a:r>
            <a:r>
              <a:rPr lang="en-US" sz="2400" baseline="-25000" dirty="0" err="1"/>
              <a:t>B</a:t>
            </a:r>
            <a:r>
              <a:rPr lang="en-US" sz="2400" dirty="0"/>
              <a:t> = 0, many thought the QGP transition was 1</a:t>
            </a:r>
            <a:r>
              <a:rPr lang="en-US" sz="2400" baseline="30000" dirty="0"/>
              <a:t>st</a:t>
            </a:r>
            <a:r>
              <a:rPr lang="en-US" sz="2400" dirty="0"/>
              <a:t> order.</a:t>
            </a:r>
          </a:p>
        </p:txBody>
      </p:sp>
      <p:pic>
        <p:nvPicPr>
          <p:cNvPr id="7" name="Picture 6" descr="A picture containing text, diagram, font, screenshot&#10;&#10;Description automatically generated">
            <a:extLst>
              <a:ext uri="{FF2B5EF4-FFF2-40B4-BE49-F238E27FC236}">
                <a16:creationId xmlns:a16="http://schemas.microsoft.com/office/drawing/2014/main" id="{244A44C9-A6B3-1EA0-E0AB-691FFD2E2C52}"/>
              </a:ext>
            </a:extLst>
          </p:cNvPr>
          <p:cNvPicPr>
            <a:picLocks noChangeAspect="1"/>
          </p:cNvPicPr>
          <p:nvPr/>
        </p:nvPicPr>
        <p:blipFill>
          <a:blip r:embed="rId3"/>
          <a:stretch>
            <a:fillRect/>
          </a:stretch>
        </p:blipFill>
        <p:spPr>
          <a:xfrm>
            <a:off x="5176549" y="871268"/>
            <a:ext cx="3543804" cy="4973113"/>
          </a:xfrm>
          <a:prstGeom prst="rect">
            <a:avLst/>
          </a:prstGeom>
          <a:ln>
            <a:solidFill>
              <a:schemeClr val="tx1"/>
            </a:solidFill>
          </a:ln>
        </p:spPr>
      </p:pic>
      <p:sp>
        <p:nvSpPr>
          <p:cNvPr id="9" name="TextBox 8">
            <a:extLst>
              <a:ext uri="{FF2B5EF4-FFF2-40B4-BE49-F238E27FC236}">
                <a16:creationId xmlns:a16="http://schemas.microsoft.com/office/drawing/2014/main" id="{9AABB375-D00C-47CE-FE85-DBC0DF691CBD}"/>
              </a:ext>
            </a:extLst>
          </p:cNvPr>
          <p:cNvSpPr txBox="1"/>
          <p:nvPr/>
        </p:nvSpPr>
        <p:spPr>
          <a:xfrm>
            <a:off x="5198753" y="5976083"/>
            <a:ext cx="3543804" cy="923330"/>
          </a:xfrm>
          <a:prstGeom prst="rect">
            <a:avLst/>
          </a:prstGeom>
          <a:noFill/>
        </p:spPr>
        <p:txBody>
          <a:bodyPr wrap="square">
            <a:spAutoFit/>
          </a:bodyPr>
          <a:lstStyle/>
          <a:p>
            <a:pPr algn="ctr"/>
            <a:r>
              <a:rPr lang="en-US" dirty="0"/>
              <a:t>Shoji </a:t>
            </a:r>
            <a:r>
              <a:rPr lang="en-US" dirty="0" err="1"/>
              <a:t>Nagamiya</a:t>
            </a:r>
            <a:r>
              <a:rPr lang="en-US" dirty="0"/>
              <a:t>, </a:t>
            </a:r>
            <a:r>
              <a:rPr lang="en-US" u="sng" dirty="0">
                <a:solidFill>
                  <a:schemeClr val="accent1"/>
                </a:solidFill>
              </a:rPr>
              <a:t>https://</a:t>
            </a:r>
            <a:r>
              <a:rPr lang="en-US" u="sng" dirty="0" err="1">
                <a:solidFill>
                  <a:schemeClr val="accent1"/>
                </a:solidFill>
              </a:rPr>
              <a:t>academic.oup.com</a:t>
            </a:r>
            <a:r>
              <a:rPr lang="en-US" u="sng" dirty="0">
                <a:solidFill>
                  <a:schemeClr val="accent1"/>
                </a:solidFill>
              </a:rPr>
              <a:t>/</a:t>
            </a:r>
            <a:r>
              <a:rPr lang="en-US" u="sng" dirty="0" err="1">
                <a:solidFill>
                  <a:schemeClr val="accent1"/>
                </a:solidFill>
              </a:rPr>
              <a:t>ptep</a:t>
            </a:r>
            <a:r>
              <a:rPr lang="en-US" u="sng" dirty="0">
                <a:solidFill>
                  <a:schemeClr val="accent1"/>
                </a:solidFill>
              </a:rPr>
              <a:t>/article/2015/3/03A101/1584228</a:t>
            </a:r>
          </a:p>
        </p:txBody>
      </p:sp>
      <p:pic>
        <p:nvPicPr>
          <p:cNvPr id="10" name="Picture 2">
            <a:extLst>
              <a:ext uri="{FF2B5EF4-FFF2-40B4-BE49-F238E27FC236}">
                <a16:creationId xmlns:a16="http://schemas.microsoft.com/office/drawing/2014/main" id="{2FEFE42D-BD10-3AE5-9D38-BFDF306F67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99023" y="871268"/>
            <a:ext cx="3077316" cy="1992702"/>
          </a:xfrm>
          <a:prstGeom prst="rect">
            <a:avLst/>
          </a:prstGeom>
          <a:solidFill>
            <a:schemeClr val="tx1"/>
          </a:solidFill>
          <a:ln>
            <a:solidFill>
              <a:schemeClr val="tx1"/>
            </a:solidFill>
          </a:ln>
        </p:spPr>
      </p:pic>
      <p:sp>
        <p:nvSpPr>
          <p:cNvPr id="11" name="TextBox 10">
            <a:extLst>
              <a:ext uri="{FF2B5EF4-FFF2-40B4-BE49-F238E27FC236}">
                <a16:creationId xmlns:a16="http://schemas.microsoft.com/office/drawing/2014/main" id="{56D6F623-ECCE-5A52-65DD-3F33C9DD808F}"/>
              </a:ext>
            </a:extLst>
          </p:cNvPr>
          <p:cNvSpPr txBox="1"/>
          <p:nvPr/>
        </p:nvSpPr>
        <p:spPr>
          <a:xfrm>
            <a:off x="9000268" y="3140644"/>
            <a:ext cx="2874826" cy="2431435"/>
          </a:xfrm>
          <a:prstGeom prst="rect">
            <a:avLst/>
          </a:prstGeom>
          <a:noFill/>
        </p:spPr>
        <p:txBody>
          <a:bodyPr wrap="none" rtlCol="0">
            <a:spAutoFit/>
          </a:bodyPr>
          <a:lstStyle/>
          <a:p>
            <a:pPr algn="ctr"/>
            <a:r>
              <a:rPr lang="en-US" sz="2400" dirty="0"/>
              <a:t>No bubble nucleation</a:t>
            </a:r>
          </a:p>
          <a:p>
            <a:pPr algn="ctr"/>
            <a:r>
              <a:rPr lang="en-US" sz="1600" dirty="0"/>
              <a:t>  </a:t>
            </a:r>
          </a:p>
          <a:p>
            <a:pPr algn="ctr"/>
            <a:r>
              <a:rPr lang="en-US" sz="2400" dirty="0"/>
              <a:t>No mixed phase</a:t>
            </a:r>
          </a:p>
          <a:p>
            <a:pPr algn="ctr"/>
            <a:r>
              <a:rPr lang="en-US" sz="1400" dirty="0"/>
              <a:t> </a:t>
            </a:r>
          </a:p>
          <a:p>
            <a:pPr algn="ctr"/>
            <a:r>
              <a:rPr lang="en-US" sz="2400" dirty="0"/>
              <a:t>No sudden “onset”</a:t>
            </a:r>
          </a:p>
          <a:p>
            <a:pPr algn="ctr"/>
            <a:endParaRPr lang="en-US" sz="2400" dirty="0"/>
          </a:p>
          <a:p>
            <a:pPr algn="ctr"/>
            <a:r>
              <a:rPr lang="en-US" sz="2400" dirty="0">
                <a:sym typeface="Wingdings" pitchFamily="2" charset="2"/>
              </a:rPr>
              <a:t></a:t>
            </a:r>
            <a:endParaRPr lang="en-US" sz="2400" dirty="0"/>
          </a:p>
        </p:txBody>
      </p:sp>
      <p:pic>
        <p:nvPicPr>
          <p:cNvPr id="7170" name="Picture 2" descr="Bubble Formation Photograph by Manoj Kumar Kiri Dhamodharan - Pixels">
            <a:extLst>
              <a:ext uri="{FF2B5EF4-FFF2-40B4-BE49-F238E27FC236}">
                <a16:creationId xmlns:a16="http://schemas.microsoft.com/office/drawing/2014/main" id="{AEB17258-4D13-3BD7-F30F-2003ADA56B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15155" y="4848862"/>
            <a:ext cx="2645052" cy="176336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7CDA255C-2DD6-BE74-9FFA-8605B550F5D9}"/>
              </a:ext>
            </a:extLst>
          </p:cNvPr>
          <p:cNvSpPr txBox="1"/>
          <p:nvPr/>
        </p:nvSpPr>
        <p:spPr>
          <a:xfrm>
            <a:off x="10865847" y="5300488"/>
            <a:ext cx="378630" cy="369332"/>
          </a:xfrm>
          <a:prstGeom prst="rect">
            <a:avLst/>
          </a:prstGeom>
          <a:noFill/>
        </p:spPr>
        <p:txBody>
          <a:bodyPr wrap="none" rtlCol="0">
            <a:spAutoFit/>
          </a:bodyPr>
          <a:lstStyle/>
          <a:p>
            <a:r>
              <a:rPr lang="en-US" dirty="0">
                <a:sym typeface="Wingdings" pitchFamily="2" charset="2"/>
              </a:rPr>
              <a:t></a:t>
            </a:r>
            <a:endParaRPr lang="en-US" dirty="0"/>
          </a:p>
        </p:txBody>
      </p:sp>
      <p:sp>
        <p:nvSpPr>
          <p:cNvPr id="3" name="TextBox 2">
            <a:extLst>
              <a:ext uri="{FF2B5EF4-FFF2-40B4-BE49-F238E27FC236}">
                <a16:creationId xmlns:a16="http://schemas.microsoft.com/office/drawing/2014/main" id="{ED29131D-9D9D-9B06-478A-418D8276E7D0}"/>
              </a:ext>
            </a:extLst>
          </p:cNvPr>
          <p:cNvSpPr txBox="1"/>
          <p:nvPr/>
        </p:nvSpPr>
        <p:spPr>
          <a:xfrm>
            <a:off x="7049374" y="5492175"/>
            <a:ext cx="1753493" cy="369332"/>
          </a:xfrm>
          <a:prstGeom prst="rect">
            <a:avLst/>
          </a:prstGeom>
          <a:noFill/>
        </p:spPr>
        <p:txBody>
          <a:bodyPr wrap="none" rtlCol="0">
            <a:spAutoFit/>
          </a:bodyPr>
          <a:lstStyle/>
          <a:p>
            <a:r>
              <a:rPr lang="en-US" dirty="0"/>
              <a:t>PHENIX Proposal</a:t>
            </a:r>
          </a:p>
        </p:txBody>
      </p:sp>
    </p:spTree>
    <p:extLst>
      <p:ext uri="{BB962C8B-B14F-4D97-AF65-F5344CB8AC3E}">
        <p14:creationId xmlns:p14="http://schemas.microsoft.com/office/powerpoint/2010/main" val="3929397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7A41119-8106-3D77-F499-878C75DC9864}"/>
              </a:ext>
            </a:extLst>
          </p:cNvPr>
          <p:cNvSpPr txBox="1"/>
          <p:nvPr/>
        </p:nvSpPr>
        <p:spPr>
          <a:xfrm>
            <a:off x="5202197" y="3843946"/>
            <a:ext cx="6290994" cy="2308324"/>
          </a:xfrm>
          <a:prstGeom prst="rect">
            <a:avLst/>
          </a:prstGeom>
          <a:solidFill>
            <a:schemeClr val="bg1"/>
          </a:solidFill>
          <a:ln>
            <a:solidFill>
              <a:schemeClr val="tx1"/>
            </a:solidFill>
          </a:ln>
        </p:spPr>
        <p:txBody>
          <a:bodyPr wrap="square">
            <a:spAutoFit/>
          </a:bodyPr>
          <a:lstStyle/>
          <a:p>
            <a:pPr algn="ctr"/>
            <a:r>
              <a:rPr lang="en-US" dirty="0"/>
              <a:t>Experimentally, we have Bayesian constraints on the </a:t>
            </a:r>
          </a:p>
          <a:p>
            <a:pPr algn="ctr"/>
            <a:r>
              <a:rPr lang="en-US" dirty="0"/>
              <a:t>Equation of State and earlier constraints on the </a:t>
            </a:r>
          </a:p>
          <a:p>
            <a:pPr algn="ctr"/>
            <a:r>
              <a:rPr lang="en-US" dirty="0"/>
              <a:t>maximum latent heat [</a:t>
            </a:r>
            <a:r>
              <a:rPr lang="en-US" sz="1200" dirty="0"/>
              <a:t>D. Teaney </a:t>
            </a:r>
            <a:r>
              <a:rPr lang="en-US" sz="1200" i="1" dirty="0"/>
              <a:t>et al</a:t>
            </a:r>
            <a:r>
              <a:rPr lang="en-US" sz="1200" dirty="0"/>
              <a:t>., </a:t>
            </a:r>
            <a:r>
              <a:rPr lang="en-US" sz="1200" dirty="0">
                <a:hlinkClick r:id="rId2"/>
              </a:rPr>
              <a:t>https://arxiv.org/abs/nucl-th/0110037</a:t>
            </a:r>
            <a:r>
              <a:rPr lang="en-US" dirty="0"/>
              <a:t>]; </a:t>
            </a:r>
          </a:p>
          <a:p>
            <a:pPr algn="ctr"/>
            <a:r>
              <a:rPr lang="en-US" dirty="0"/>
              <a:t>however, the nature of the transition rests on theory.</a:t>
            </a:r>
          </a:p>
          <a:p>
            <a:pPr algn="ctr"/>
            <a:endParaRPr lang="en-US" dirty="0"/>
          </a:p>
          <a:p>
            <a:pPr algn="ctr"/>
            <a:r>
              <a:rPr lang="en-US" dirty="0"/>
              <a:t>The field is still permeated with “old-school thinking”</a:t>
            </a:r>
          </a:p>
          <a:p>
            <a:pPr algn="ctr"/>
            <a:endParaRPr lang="en-US" dirty="0"/>
          </a:p>
          <a:p>
            <a:pPr algn="ctr"/>
            <a:r>
              <a:rPr lang="en-US" dirty="0"/>
              <a:t>See how many plots have T</a:t>
            </a:r>
            <a:r>
              <a:rPr lang="en-US" baseline="-25000" dirty="0"/>
              <a:t>c</a:t>
            </a:r>
          </a:p>
        </p:txBody>
      </p:sp>
      <p:sp>
        <p:nvSpPr>
          <p:cNvPr id="4" name="TextBox 3">
            <a:extLst>
              <a:ext uri="{FF2B5EF4-FFF2-40B4-BE49-F238E27FC236}">
                <a16:creationId xmlns:a16="http://schemas.microsoft.com/office/drawing/2014/main" id="{1713F090-4E40-0C1D-6B8C-DA82C684CF14}"/>
              </a:ext>
            </a:extLst>
          </p:cNvPr>
          <p:cNvSpPr txBox="1"/>
          <p:nvPr/>
        </p:nvSpPr>
        <p:spPr>
          <a:xfrm>
            <a:off x="330557" y="6489937"/>
            <a:ext cx="4176143" cy="276999"/>
          </a:xfrm>
          <a:prstGeom prst="rect">
            <a:avLst/>
          </a:prstGeom>
          <a:noFill/>
        </p:spPr>
        <p:txBody>
          <a:bodyPr wrap="none" rtlCol="0">
            <a:spAutoFit/>
          </a:bodyPr>
          <a:lstStyle/>
          <a:p>
            <a:r>
              <a:rPr lang="en-US" sz="1200" dirty="0"/>
              <a:t>https://</a:t>
            </a:r>
            <a:r>
              <a:rPr lang="en-US" sz="1200" dirty="0" err="1"/>
              <a:t>link.aps.org</a:t>
            </a:r>
            <a:r>
              <a:rPr lang="en-US" sz="1200" dirty="0"/>
              <a:t>/accepted/10.1103/PhysRevLett.114.202301</a:t>
            </a:r>
          </a:p>
        </p:txBody>
      </p:sp>
      <p:pic>
        <p:nvPicPr>
          <p:cNvPr id="6" name="Picture 5" descr="A graph of a graph of a graph of a graph of a graph of a graph of a graph of a graph of a graph of a graph of a graph of a graph of a graph of&#10;&#10;Description automatically generated with low confidence">
            <a:extLst>
              <a:ext uri="{FF2B5EF4-FFF2-40B4-BE49-F238E27FC236}">
                <a16:creationId xmlns:a16="http://schemas.microsoft.com/office/drawing/2014/main" id="{3550F365-A570-2969-6EEF-75D02F9000F4}"/>
              </a:ext>
            </a:extLst>
          </p:cNvPr>
          <p:cNvPicPr>
            <a:picLocks noChangeAspect="1"/>
          </p:cNvPicPr>
          <p:nvPr/>
        </p:nvPicPr>
        <p:blipFill>
          <a:blip r:embed="rId3"/>
          <a:stretch>
            <a:fillRect/>
          </a:stretch>
        </p:blipFill>
        <p:spPr>
          <a:xfrm>
            <a:off x="330557" y="3823097"/>
            <a:ext cx="4562164" cy="2605635"/>
          </a:xfrm>
          <a:prstGeom prst="rect">
            <a:avLst/>
          </a:prstGeom>
          <a:ln>
            <a:solidFill>
              <a:schemeClr val="tx1"/>
            </a:solidFill>
          </a:ln>
        </p:spPr>
      </p:pic>
      <p:sp>
        <p:nvSpPr>
          <p:cNvPr id="8" name="TextBox 7">
            <a:extLst>
              <a:ext uri="{FF2B5EF4-FFF2-40B4-BE49-F238E27FC236}">
                <a16:creationId xmlns:a16="http://schemas.microsoft.com/office/drawing/2014/main" id="{84E76508-D12F-4844-2F35-782B0588EB96}"/>
              </a:ext>
            </a:extLst>
          </p:cNvPr>
          <p:cNvSpPr txBox="1"/>
          <p:nvPr/>
        </p:nvSpPr>
        <p:spPr>
          <a:xfrm>
            <a:off x="7047220" y="3429000"/>
            <a:ext cx="4562164" cy="307777"/>
          </a:xfrm>
          <a:prstGeom prst="rect">
            <a:avLst/>
          </a:prstGeom>
          <a:noFill/>
        </p:spPr>
        <p:txBody>
          <a:bodyPr wrap="square">
            <a:spAutoFit/>
          </a:bodyPr>
          <a:lstStyle/>
          <a:p>
            <a:r>
              <a:rPr lang="en-US" sz="1400" dirty="0"/>
              <a:t>Lattice QCD, https://</a:t>
            </a:r>
            <a:r>
              <a:rPr lang="en-US" sz="1400" dirty="0" err="1"/>
              <a:t>www.nature.com</a:t>
            </a:r>
            <a:r>
              <a:rPr lang="en-US" sz="1400" dirty="0"/>
              <a:t>/articles/nature05120</a:t>
            </a:r>
          </a:p>
        </p:txBody>
      </p:sp>
      <p:pic>
        <p:nvPicPr>
          <p:cNvPr id="10" name="Picture 9" descr="A picture containing text, line, diagram, plot&#10;&#10;Description automatically generated">
            <a:extLst>
              <a:ext uri="{FF2B5EF4-FFF2-40B4-BE49-F238E27FC236}">
                <a16:creationId xmlns:a16="http://schemas.microsoft.com/office/drawing/2014/main" id="{1AFC652A-AF02-23CA-8779-8A6E524C7B8E}"/>
              </a:ext>
            </a:extLst>
          </p:cNvPr>
          <p:cNvPicPr>
            <a:picLocks noChangeAspect="1"/>
          </p:cNvPicPr>
          <p:nvPr/>
        </p:nvPicPr>
        <p:blipFill>
          <a:blip r:embed="rId4"/>
          <a:stretch>
            <a:fillRect/>
          </a:stretch>
        </p:blipFill>
        <p:spPr>
          <a:xfrm>
            <a:off x="319249" y="813787"/>
            <a:ext cx="3343926" cy="2585322"/>
          </a:xfrm>
          <a:prstGeom prst="rect">
            <a:avLst/>
          </a:prstGeom>
          <a:ln>
            <a:solidFill>
              <a:schemeClr val="tx1"/>
            </a:solidFill>
          </a:ln>
        </p:spPr>
      </p:pic>
      <p:sp>
        <p:nvSpPr>
          <p:cNvPr id="11" name="TextBox 10">
            <a:extLst>
              <a:ext uri="{FF2B5EF4-FFF2-40B4-BE49-F238E27FC236}">
                <a16:creationId xmlns:a16="http://schemas.microsoft.com/office/drawing/2014/main" id="{38425CB4-0B01-5C79-0FB0-80F210C57320}"/>
              </a:ext>
            </a:extLst>
          </p:cNvPr>
          <p:cNvSpPr txBox="1"/>
          <p:nvPr/>
        </p:nvSpPr>
        <p:spPr>
          <a:xfrm>
            <a:off x="3778325" y="813787"/>
            <a:ext cx="7714866" cy="2585323"/>
          </a:xfrm>
          <a:prstGeom prst="rect">
            <a:avLst/>
          </a:prstGeom>
          <a:solidFill>
            <a:schemeClr val="bg1"/>
          </a:solidFill>
          <a:ln>
            <a:solidFill>
              <a:schemeClr val="tx1"/>
            </a:solidFill>
          </a:ln>
        </p:spPr>
        <p:txBody>
          <a:bodyPr wrap="square" rtlCol="0">
            <a:spAutoFit/>
          </a:bodyPr>
          <a:lstStyle/>
          <a:p>
            <a:r>
              <a:rPr lang="en-US" i="1" dirty="0">
                <a:solidFill>
                  <a:srgbClr val="222222"/>
                </a:solidFill>
                <a:latin typeface="Harding"/>
              </a:rPr>
              <a:t>“</a:t>
            </a:r>
            <a:r>
              <a:rPr lang="en-US" b="0" i="1" dirty="0">
                <a:solidFill>
                  <a:srgbClr val="222222"/>
                </a:solidFill>
                <a:effectLst/>
                <a:latin typeface="Harding"/>
              </a:rPr>
              <a:t>In a strong first-order phase transition the quark–gluon plasma </a:t>
            </a:r>
            <a:r>
              <a:rPr lang="en-US" b="0" i="1" dirty="0" err="1">
                <a:solidFill>
                  <a:srgbClr val="222222"/>
                </a:solidFill>
                <a:effectLst/>
                <a:latin typeface="Harding"/>
              </a:rPr>
              <a:t>supercools</a:t>
            </a:r>
            <a:r>
              <a:rPr lang="en-US" b="0" i="1" dirty="0">
                <a:solidFill>
                  <a:srgbClr val="222222"/>
                </a:solidFill>
                <a:effectLst/>
                <a:latin typeface="Harding"/>
              </a:rPr>
              <a:t> before bubbles of hadron gas are formed. These bubbles grow, collide and merge, during which gravitational waves could be produced</a:t>
            </a:r>
            <a:r>
              <a:rPr lang="en-US" b="0" i="1" baseline="30000" dirty="0">
                <a:solidFill>
                  <a:srgbClr val="006699"/>
                </a:solidFill>
                <a:effectLst/>
                <a:latin typeface="Harding"/>
                <a:hlinkClick r:id="rId5" tooltip="Witten, E. Cosmic separation of phases. Phys. Rev. D 30, 272–285 (1984)"/>
              </a:rPr>
              <a:t>8</a:t>
            </a:r>
            <a:r>
              <a:rPr lang="en-US" b="0" i="1" dirty="0">
                <a:solidFill>
                  <a:srgbClr val="222222"/>
                </a:solidFill>
                <a:effectLst/>
                <a:latin typeface="Harding"/>
              </a:rPr>
              <a:t>. Baryon-enriched nuggets could remain between the bubbles, contributing to dark matter. The hadronic phase is the initial condition for nucleosynthesis, so inhomogeneities in this phase could have a strong effect on nucleosynthesis</a:t>
            </a:r>
            <a:r>
              <a:rPr lang="en-US" b="0" i="1" baseline="30000" dirty="0">
                <a:solidFill>
                  <a:srgbClr val="006699"/>
                </a:solidFill>
                <a:effectLst/>
                <a:latin typeface="Harding"/>
                <a:hlinkClick r:id="rId6" tooltip="Applegate, J. H. &amp; Hogan, C. J. Relics of cosmic quark condensation. Phys. Rev. D 31, 3037–3045 (1985)"/>
              </a:rPr>
              <a:t>9</a:t>
            </a:r>
            <a:r>
              <a:rPr lang="en-US" b="0" i="1" dirty="0">
                <a:solidFill>
                  <a:srgbClr val="222222"/>
                </a:solidFill>
                <a:effectLst/>
                <a:latin typeface="Harding"/>
              </a:rPr>
              <a:t>. As the first-order phase transition weakens, these effects become less pronounced. </a:t>
            </a:r>
            <a:r>
              <a:rPr lang="en-US" b="0" i="1" dirty="0">
                <a:solidFill>
                  <a:srgbClr val="FF0000"/>
                </a:solidFill>
                <a:effectLst/>
                <a:latin typeface="Harding"/>
              </a:rPr>
              <a:t>Our calculations provide strong evidence that the QCD transition is a crossover, and thus the above scenarios—and many others—are ruled out.”</a:t>
            </a:r>
            <a:endParaRPr lang="en-US" i="1" dirty="0">
              <a:solidFill>
                <a:srgbClr val="FF0000"/>
              </a:solidFill>
            </a:endParaRPr>
          </a:p>
        </p:txBody>
      </p:sp>
      <p:sp>
        <p:nvSpPr>
          <p:cNvPr id="2" name="Slide Number Placeholder 1">
            <a:extLst>
              <a:ext uri="{FF2B5EF4-FFF2-40B4-BE49-F238E27FC236}">
                <a16:creationId xmlns:a16="http://schemas.microsoft.com/office/drawing/2014/main" id="{6617AC39-686C-9259-E1EB-4A754C725AF0}"/>
              </a:ext>
            </a:extLst>
          </p:cNvPr>
          <p:cNvSpPr>
            <a:spLocks noGrp="1"/>
          </p:cNvSpPr>
          <p:nvPr>
            <p:ph type="sldNum" sz="quarter" idx="12"/>
          </p:nvPr>
        </p:nvSpPr>
        <p:spPr/>
        <p:txBody>
          <a:bodyPr/>
          <a:lstStyle/>
          <a:p>
            <a:fld id="{7A82587E-77A1-CB4C-8DF2-7A8192CCAED9}" type="slidenum">
              <a:rPr lang="en-US" smtClean="0"/>
              <a:t>19</a:t>
            </a:fld>
            <a:endParaRPr lang="en-US"/>
          </a:p>
        </p:txBody>
      </p:sp>
      <p:sp>
        <p:nvSpPr>
          <p:cNvPr id="5" name="Rectangle 4">
            <a:extLst>
              <a:ext uri="{FF2B5EF4-FFF2-40B4-BE49-F238E27FC236}">
                <a16:creationId xmlns:a16="http://schemas.microsoft.com/office/drawing/2014/main" id="{787676D1-AA84-EFF1-CE26-B837AA39C7C7}"/>
              </a:ext>
            </a:extLst>
          </p:cNvPr>
          <p:cNvSpPr txBox="1">
            <a:spLocks noChangeArrowheads="1"/>
          </p:cNvSpPr>
          <p:nvPr/>
        </p:nvSpPr>
        <p:spPr>
          <a:xfrm>
            <a:off x="253446" y="154135"/>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u="sng" dirty="0">
                <a:latin typeface="+mn-lt"/>
              </a:rPr>
              <a:t>Smooth Crossovers are Cool Too!</a:t>
            </a:r>
          </a:p>
        </p:txBody>
      </p:sp>
    </p:spTree>
    <p:extLst>
      <p:ext uri="{BB962C8B-B14F-4D97-AF65-F5344CB8AC3E}">
        <p14:creationId xmlns:p14="http://schemas.microsoft.com/office/powerpoint/2010/main" val="12973107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creenshot, moon&#10;&#10;Description automatically generated">
            <a:extLst>
              <a:ext uri="{FF2B5EF4-FFF2-40B4-BE49-F238E27FC236}">
                <a16:creationId xmlns:a16="http://schemas.microsoft.com/office/drawing/2014/main" id="{C34CAE62-D9A6-871C-9814-DEC40F720408}"/>
              </a:ext>
            </a:extLst>
          </p:cNvPr>
          <p:cNvPicPr>
            <a:picLocks noChangeAspect="1"/>
          </p:cNvPicPr>
          <p:nvPr/>
        </p:nvPicPr>
        <p:blipFill>
          <a:blip r:embed="rId2"/>
          <a:stretch>
            <a:fillRect/>
          </a:stretch>
        </p:blipFill>
        <p:spPr>
          <a:xfrm>
            <a:off x="211865" y="161714"/>
            <a:ext cx="7762096" cy="5479560"/>
          </a:xfrm>
          <a:prstGeom prst="rect">
            <a:avLst/>
          </a:prstGeom>
          <a:ln w="38100">
            <a:solidFill>
              <a:srgbClr val="FFC000"/>
            </a:solidFill>
          </a:ln>
        </p:spPr>
      </p:pic>
      <p:sp>
        <p:nvSpPr>
          <p:cNvPr id="4" name="TextBox 3">
            <a:extLst>
              <a:ext uri="{FF2B5EF4-FFF2-40B4-BE49-F238E27FC236}">
                <a16:creationId xmlns:a16="http://schemas.microsoft.com/office/drawing/2014/main" id="{D78E280B-37FA-7F4E-61A2-ECB22C8C137A}"/>
              </a:ext>
            </a:extLst>
          </p:cNvPr>
          <p:cNvSpPr txBox="1"/>
          <p:nvPr/>
        </p:nvSpPr>
        <p:spPr>
          <a:xfrm>
            <a:off x="650719" y="5887994"/>
            <a:ext cx="6714339" cy="400110"/>
          </a:xfrm>
          <a:prstGeom prst="rect">
            <a:avLst/>
          </a:prstGeom>
          <a:noFill/>
        </p:spPr>
        <p:txBody>
          <a:bodyPr wrap="none" rtlCol="0">
            <a:spAutoFit/>
          </a:bodyPr>
          <a:lstStyle/>
          <a:p>
            <a:r>
              <a:rPr lang="en-US" sz="2000" dirty="0"/>
              <a:t>Slide from United States Nuclear Physics Long Range Plan 2015 </a:t>
            </a:r>
          </a:p>
        </p:txBody>
      </p:sp>
      <p:sp>
        <p:nvSpPr>
          <p:cNvPr id="5" name="TextBox 4">
            <a:extLst>
              <a:ext uri="{FF2B5EF4-FFF2-40B4-BE49-F238E27FC236}">
                <a16:creationId xmlns:a16="http://schemas.microsoft.com/office/drawing/2014/main" id="{42E0BBA6-9EE6-9340-3D5C-21DC11F460E6}"/>
              </a:ext>
            </a:extLst>
          </p:cNvPr>
          <p:cNvSpPr txBox="1"/>
          <p:nvPr/>
        </p:nvSpPr>
        <p:spPr>
          <a:xfrm>
            <a:off x="162705" y="6203720"/>
            <a:ext cx="8271880" cy="338554"/>
          </a:xfrm>
          <a:prstGeom prst="rect">
            <a:avLst/>
          </a:prstGeom>
          <a:noFill/>
        </p:spPr>
        <p:txBody>
          <a:bodyPr wrap="none" rtlCol="0">
            <a:spAutoFit/>
          </a:bodyPr>
          <a:lstStyle/>
          <a:p>
            <a:r>
              <a:rPr lang="en-US" sz="1600" dirty="0"/>
              <a:t>Full talk links available here:   </a:t>
            </a:r>
            <a:r>
              <a:rPr lang="en-US" sz="1600" dirty="0">
                <a:solidFill>
                  <a:schemeClr val="accent1"/>
                </a:solidFill>
              </a:rPr>
              <a:t>https://</a:t>
            </a:r>
            <a:r>
              <a:rPr lang="en-US" sz="1600" dirty="0" err="1">
                <a:solidFill>
                  <a:schemeClr val="accent1"/>
                </a:solidFill>
              </a:rPr>
              <a:t>www.phenix.bnl.gov</a:t>
            </a:r>
            <a:r>
              <a:rPr lang="en-US" sz="1600" dirty="0">
                <a:solidFill>
                  <a:schemeClr val="accent1"/>
                </a:solidFill>
              </a:rPr>
              <a:t>/WWW/publish/</a:t>
            </a:r>
            <a:r>
              <a:rPr lang="en-US" sz="1600" dirty="0" err="1">
                <a:solidFill>
                  <a:schemeClr val="accent1"/>
                </a:solidFill>
              </a:rPr>
              <a:t>nagle</a:t>
            </a:r>
            <a:r>
              <a:rPr lang="en-US" sz="1600" dirty="0">
                <a:solidFill>
                  <a:schemeClr val="accent1"/>
                </a:solidFill>
              </a:rPr>
              <a:t>/Presentations/</a:t>
            </a:r>
          </a:p>
        </p:txBody>
      </p:sp>
      <p:sp>
        <p:nvSpPr>
          <p:cNvPr id="7" name="Slide Number Placeholder 6">
            <a:extLst>
              <a:ext uri="{FF2B5EF4-FFF2-40B4-BE49-F238E27FC236}">
                <a16:creationId xmlns:a16="http://schemas.microsoft.com/office/drawing/2014/main" id="{B9E5214B-4132-C3F6-3336-712093E6B8F6}"/>
              </a:ext>
            </a:extLst>
          </p:cNvPr>
          <p:cNvSpPr>
            <a:spLocks noGrp="1"/>
          </p:cNvSpPr>
          <p:nvPr>
            <p:ph type="sldNum" sz="quarter" idx="12"/>
          </p:nvPr>
        </p:nvSpPr>
        <p:spPr/>
        <p:txBody>
          <a:bodyPr/>
          <a:lstStyle/>
          <a:p>
            <a:fld id="{7A82587E-77A1-CB4C-8DF2-7A8192CCAED9}" type="slidenum">
              <a:rPr lang="en-US" smtClean="0"/>
              <a:t>2</a:t>
            </a:fld>
            <a:endParaRPr lang="en-US"/>
          </a:p>
        </p:txBody>
      </p:sp>
    </p:spTree>
    <p:extLst>
      <p:ext uri="{BB962C8B-B14F-4D97-AF65-F5344CB8AC3E}">
        <p14:creationId xmlns:p14="http://schemas.microsoft.com/office/powerpoint/2010/main" val="22911247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A picture containing nature, water, outdoor, aqua&#10;&#10;Description automatically generated">
            <a:extLst>
              <a:ext uri="{FF2B5EF4-FFF2-40B4-BE49-F238E27FC236}">
                <a16:creationId xmlns:a16="http://schemas.microsoft.com/office/drawing/2014/main" id="{C03EDB40-A033-7C52-E1CF-5B509DF7A31F}"/>
              </a:ext>
            </a:extLst>
          </p:cNvPr>
          <p:cNvPicPr>
            <a:picLocks noChangeAspect="1"/>
          </p:cNvPicPr>
          <p:nvPr/>
        </p:nvPicPr>
        <p:blipFill>
          <a:blip r:embed="rId2">
            <a:clrChange>
              <a:clrFrom>
                <a:srgbClr val="0182D5"/>
              </a:clrFrom>
              <a:clrTo>
                <a:srgbClr val="0182D5">
                  <a:alpha val="0"/>
                </a:srgbClr>
              </a:clrTo>
            </a:clrChange>
          </a:blip>
          <a:stretch>
            <a:fillRect/>
          </a:stretch>
        </p:blipFill>
        <p:spPr>
          <a:xfrm>
            <a:off x="25677" y="2917998"/>
            <a:ext cx="12140646" cy="3942220"/>
          </a:xfrm>
          <a:prstGeom prst="rect">
            <a:avLst/>
          </a:prstGeom>
        </p:spPr>
      </p:pic>
      <p:sp>
        <p:nvSpPr>
          <p:cNvPr id="2" name="Slide Number Placeholder 1">
            <a:extLst>
              <a:ext uri="{FF2B5EF4-FFF2-40B4-BE49-F238E27FC236}">
                <a16:creationId xmlns:a16="http://schemas.microsoft.com/office/drawing/2014/main" id="{8FEBD691-2597-5F9F-AA6C-4900EDA29CE5}"/>
              </a:ext>
            </a:extLst>
          </p:cNvPr>
          <p:cNvSpPr>
            <a:spLocks noGrp="1"/>
          </p:cNvSpPr>
          <p:nvPr>
            <p:ph type="sldNum" sz="quarter" idx="12"/>
          </p:nvPr>
        </p:nvSpPr>
        <p:spPr/>
        <p:txBody>
          <a:bodyPr/>
          <a:lstStyle/>
          <a:p>
            <a:fld id="{7A82587E-77A1-CB4C-8DF2-7A8192CCAED9}" type="slidenum">
              <a:rPr lang="en-US" smtClean="0"/>
              <a:t>20</a:t>
            </a:fld>
            <a:endParaRPr lang="en-US"/>
          </a:p>
        </p:txBody>
      </p:sp>
      <p:sp>
        <p:nvSpPr>
          <p:cNvPr id="7" name="Rectangle 4">
            <a:extLst>
              <a:ext uri="{FF2B5EF4-FFF2-40B4-BE49-F238E27FC236}">
                <a16:creationId xmlns:a16="http://schemas.microsoft.com/office/drawing/2014/main" id="{4D542BE7-D49E-63D7-89C3-4EA3323EF68D}"/>
              </a:ext>
            </a:extLst>
          </p:cNvPr>
          <p:cNvSpPr txBox="1">
            <a:spLocks noChangeArrowheads="1"/>
          </p:cNvSpPr>
          <p:nvPr/>
        </p:nvSpPr>
        <p:spPr>
          <a:xfrm>
            <a:off x="212806" y="123655"/>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u="sng" dirty="0">
                <a:latin typeface="+mn-lt"/>
              </a:rPr>
              <a:t>RHIC Perfect Fluid Discovery (2006)</a:t>
            </a:r>
          </a:p>
        </p:txBody>
      </p:sp>
      <p:sp>
        <p:nvSpPr>
          <p:cNvPr id="4" name="TextBox 3">
            <a:extLst>
              <a:ext uri="{FF2B5EF4-FFF2-40B4-BE49-F238E27FC236}">
                <a16:creationId xmlns:a16="http://schemas.microsoft.com/office/drawing/2014/main" id="{8174F320-A77D-D911-0130-B22E3FBBA1BC}"/>
              </a:ext>
            </a:extLst>
          </p:cNvPr>
          <p:cNvSpPr txBox="1"/>
          <p:nvPr/>
        </p:nvSpPr>
        <p:spPr>
          <a:xfrm>
            <a:off x="4682206" y="5820813"/>
            <a:ext cx="7509794" cy="646331"/>
          </a:xfrm>
          <a:prstGeom prst="rect">
            <a:avLst/>
          </a:prstGeom>
          <a:noFill/>
        </p:spPr>
        <p:txBody>
          <a:bodyPr wrap="square">
            <a:spAutoFit/>
          </a:bodyPr>
          <a:lstStyle/>
          <a:p>
            <a:r>
              <a:rPr lang="en-US" dirty="0">
                <a:solidFill>
                  <a:schemeClr val="bg1"/>
                </a:solidFill>
              </a:rPr>
              <a:t>Full set of published results in refereed journal.</a:t>
            </a:r>
          </a:p>
          <a:p>
            <a:r>
              <a:rPr lang="en-US" dirty="0">
                <a:solidFill>
                  <a:schemeClr val="bg1"/>
                </a:solidFill>
              </a:rPr>
              <a:t>https://</a:t>
            </a:r>
            <a:r>
              <a:rPr lang="en-US" dirty="0" err="1">
                <a:solidFill>
                  <a:schemeClr val="bg1"/>
                </a:solidFill>
              </a:rPr>
              <a:t>www.sciencedirect.com</a:t>
            </a:r>
            <a:r>
              <a:rPr lang="en-US" dirty="0">
                <a:solidFill>
                  <a:schemeClr val="bg1"/>
                </a:solidFill>
              </a:rPr>
              <a:t>/journal/nuclear-physics-a/vol/757/issue/1</a:t>
            </a:r>
          </a:p>
        </p:txBody>
      </p:sp>
      <p:pic>
        <p:nvPicPr>
          <p:cNvPr id="8" name="Picture 56">
            <a:extLst>
              <a:ext uri="{FF2B5EF4-FFF2-40B4-BE49-F238E27FC236}">
                <a16:creationId xmlns:a16="http://schemas.microsoft.com/office/drawing/2014/main" id="{9B96E4EB-B9EA-F7FB-F47D-4BD25F0CC58E}"/>
              </a:ext>
            </a:extLst>
          </p:cNvPr>
          <p:cNvPicPr>
            <a:picLocks noChangeAspect="1" noChangeArrowheads="1"/>
          </p:cNvPicPr>
          <p:nvPr/>
        </p:nvPicPr>
        <p:blipFill>
          <a:blip r:embed="rId3" cstate="print">
            <a:clrChange>
              <a:clrFrom>
                <a:srgbClr val="FFFFFF"/>
              </a:clrFrom>
              <a:clrTo>
                <a:srgbClr val="FFFFFF">
                  <a:alpha val="0"/>
                </a:srgbClr>
              </a:clrTo>
            </a:clrChange>
          </a:blip>
          <a:srcRect l="35001" r="34999"/>
          <a:stretch>
            <a:fillRect/>
          </a:stretch>
        </p:blipFill>
        <p:spPr bwMode="auto">
          <a:xfrm rot="16200000">
            <a:off x="5395352" y="950040"/>
            <a:ext cx="1276387" cy="3780757"/>
          </a:xfrm>
          <a:prstGeom prst="rect">
            <a:avLst/>
          </a:prstGeom>
          <a:noFill/>
        </p:spPr>
      </p:pic>
      <p:pic>
        <p:nvPicPr>
          <p:cNvPr id="9" name="Picture 56">
            <a:extLst>
              <a:ext uri="{FF2B5EF4-FFF2-40B4-BE49-F238E27FC236}">
                <a16:creationId xmlns:a16="http://schemas.microsoft.com/office/drawing/2014/main" id="{D791421D-D946-7526-2638-1A0843A2348B}"/>
              </a:ext>
            </a:extLst>
          </p:cNvPr>
          <p:cNvPicPr>
            <a:picLocks noChangeAspect="1" noChangeArrowheads="1"/>
          </p:cNvPicPr>
          <p:nvPr/>
        </p:nvPicPr>
        <p:blipFill>
          <a:blip r:embed="rId3" cstate="print">
            <a:clrChange>
              <a:clrFrom>
                <a:srgbClr val="FFFFFF"/>
              </a:clrFrom>
              <a:clrTo>
                <a:srgbClr val="FFFFFF">
                  <a:alpha val="0"/>
                </a:srgbClr>
              </a:clrTo>
            </a:clrChange>
          </a:blip>
          <a:srcRect l="35001" r="34999"/>
          <a:stretch>
            <a:fillRect/>
          </a:stretch>
        </p:blipFill>
        <p:spPr bwMode="auto">
          <a:xfrm rot="5059405">
            <a:off x="5275039" y="21012"/>
            <a:ext cx="1276387" cy="3780757"/>
          </a:xfrm>
          <a:prstGeom prst="rect">
            <a:avLst/>
          </a:prstGeom>
          <a:noFill/>
        </p:spPr>
      </p:pic>
      <p:sp>
        <p:nvSpPr>
          <p:cNvPr id="10" name="Oval 9">
            <a:extLst>
              <a:ext uri="{FF2B5EF4-FFF2-40B4-BE49-F238E27FC236}">
                <a16:creationId xmlns:a16="http://schemas.microsoft.com/office/drawing/2014/main" id="{EB634B8C-87D7-5A74-6604-2C185F218CAC}"/>
              </a:ext>
            </a:extLst>
          </p:cNvPr>
          <p:cNvSpPr/>
          <p:nvPr/>
        </p:nvSpPr>
        <p:spPr>
          <a:xfrm>
            <a:off x="3564026" y="878967"/>
            <a:ext cx="398585" cy="3335292"/>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a:extLst>
              <a:ext uri="{FF2B5EF4-FFF2-40B4-BE49-F238E27FC236}">
                <a16:creationId xmlns:a16="http://schemas.microsoft.com/office/drawing/2014/main" id="{79803E8D-85B7-FF97-E661-5CE6663301B6}"/>
              </a:ext>
            </a:extLst>
          </p:cNvPr>
          <p:cNvSpPr/>
          <p:nvPr/>
        </p:nvSpPr>
        <p:spPr>
          <a:xfrm rot="10800000">
            <a:off x="7912043" y="2244565"/>
            <a:ext cx="348762" cy="450513"/>
          </a:xfrm>
          <a:prstGeom prst="right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6" name="Picture 75" descr="A picture containing text, screenshot, font&#10;&#10;Description automatically generated">
            <a:extLst>
              <a:ext uri="{FF2B5EF4-FFF2-40B4-BE49-F238E27FC236}">
                <a16:creationId xmlns:a16="http://schemas.microsoft.com/office/drawing/2014/main" id="{5F2CD5F7-3DF7-BE5F-2B93-D52E32EDD292}"/>
              </a:ext>
            </a:extLst>
          </p:cNvPr>
          <p:cNvPicPr>
            <a:picLocks noChangeAspect="1"/>
          </p:cNvPicPr>
          <p:nvPr/>
        </p:nvPicPr>
        <p:blipFill>
          <a:blip r:embed="rId4"/>
          <a:stretch>
            <a:fillRect/>
          </a:stretch>
        </p:blipFill>
        <p:spPr>
          <a:xfrm>
            <a:off x="69731" y="1544755"/>
            <a:ext cx="3694279" cy="2187198"/>
          </a:xfrm>
          <a:prstGeom prst="rect">
            <a:avLst/>
          </a:prstGeom>
          <a:ln>
            <a:solidFill>
              <a:schemeClr val="tx1"/>
            </a:solidFill>
          </a:ln>
        </p:spPr>
      </p:pic>
      <p:pic>
        <p:nvPicPr>
          <p:cNvPr id="3" name="Picture 56">
            <a:extLst>
              <a:ext uri="{FF2B5EF4-FFF2-40B4-BE49-F238E27FC236}">
                <a16:creationId xmlns:a16="http://schemas.microsoft.com/office/drawing/2014/main" id="{0261F30D-4083-0DA8-FE6D-9E605A6EDC7E}"/>
              </a:ext>
            </a:extLst>
          </p:cNvPr>
          <p:cNvPicPr>
            <a:picLocks noChangeAspect="1" noChangeArrowheads="1"/>
          </p:cNvPicPr>
          <p:nvPr/>
        </p:nvPicPr>
        <p:blipFill>
          <a:blip r:embed="rId3" cstate="print">
            <a:clrChange>
              <a:clrFrom>
                <a:srgbClr val="FFFFFF"/>
              </a:clrFrom>
              <a:clrTo>
                <a:srgbClr val="FFFFFF">
                  <a:alpha val="0"/>
                </a:srgbClr>
              </a:clrTo>
            </a:clrChange>
          </a:blip>
          <a:srcRect l="35001" r="34999"/>
          <a:stretch>
            <a:fillRect/>
          </a:stretch>
        </p:blipFill>
        <p:spPr bwMode="auto">
          <a:xfrm rot="5059405">
            <a:off x="5368446" y="301231"/>
            <a:ext cx="1276387" cy="3780757"/>
          </a:xfrm>
          <a:prstGeom prst="rect">
            <a:avLst/>
          </a:prstGeom>
          <a:noFill/>
        </p:spPr>
      </p:pic>
      <p:pic>
        <p:nvPicPr>
          <p:cNvPr id="5" name="Picture 56">
            <a:extLst>
              <a:ext uri="{FF2B5EF4-FFF2-40B4-BE49-F238E27FC236}">
                <a16:creationId xmlns:a16="http://schemas.microsoft.com/office/drawing/2014/main" id="{AACDA8F8-3F0E-7BD3-9754-FA60B4C359F5}"/>
              </a:ext>
            </a:extLst>
          </p:cNvPr>
          <p:cNvPicPr>
            <a:picLocks noChangeAspect="1" noChangeArrowheads="1"/>
          </p:cNvPicPr>
          <p:nvPr/>
        </p:nvPicPr>
        <p:blipFill>
          <a:blip r:embed="rId3" cstate="print">
            <a:clrChange>
              <a:clrFrom>
                <a:srgbClr val="FFFFFF"/>
              </a:clrFrom>
              <a:clrTo>
                <a:srgbClr val="FFFFFF">
                  <a:alpha val="0"/>
                </a:srgbClr>
              </a:clrTo>
            </a:clrChange>
          </a:blip>
          <a:srcRect l="35001" r="34999"/>
          <a:stretch>
            <a:fillRect/>
          </a:stretch>
        </p:blipFill>
        <p:spPr bwMode="auto">
          <a:xfrm rot="9173677">
            <a:off x="5266202" y="656235"/>
            <a:ext cx="1276387" cy="3780757"/>
          </a:xfrm>
          <a:prstGeom prst="rect">
            <a:avLst/>
          </a:prstGeom>
          <a:noFill/>
        </p:spPr>
      </p:pic>
      <p:pic>
        <p:nvPicPr>
          <p:cNvPr id="6" name="Picture 56">
            <a:extLst>
              <a:ext uri="{FF2B5EF4-FFF2-40B4-BE49-F238E27FC236}">
                <a16:creationId xmlns:a16="http://schemas.microsoft.com/office/drawing/2014/main" id="{5347A7F1-1A42-71C1-39A6-9026A0EF667D}"/>
              </a:ext>
            </a:extLst>
          </p:cNvPr>
          <p:cNvPicPr>
            <a:picLocks noChangeAspect="1" noChangeArrowheads="1"/>
          </p:cNvPicPr>
          <p:nvPr/>
        </p:nvPicPr>
        <p:blipFill>
          <a:blip r:embed="rId3" cstate="print">
            <a:clrChange>
              <a:clrFrom>
                <a:srgbClr val="FFFFFF"/>
              </a:clrFrom>
              <a:clrTo>
                <a:srgbClr val="FFFFFF">
                  <a:alpha val="0"/>
                </a:srgbClr>
              </a:clrTo>
            </a:clrChange>
          </a:blip>
          <a:srcRect l="35001" r="34999"/>
          <a:stretch>
            <a:fillRect/>
          </a:stretch>
        </p:blipFill>
        <p:spPr bwMode="auto">
          <a:xfrm rot="3156075">
            <a:off x="5547752" y="1102440"/>
            <a:ext cx="1276387" cy="3780757"/>
          </a:xfrm>
          <a:prstGeom prst="rect">
            <a:avLst/>
          </a:prstGeom>
          <a:noFill/>
        </p:spPr>
      </p:pic>
      <p:pic>
        <p:nvPicPr>
          <p:cNvPr id="14" name="Picture 56">
            <a:extLst>
              <a:ext uri="{FF2B5EF4-FFF2-40B4-BE49-F238E27FC236}">
                <a16:creationId xmlns:a16="http://schemas.microsoft.com/office/drawing/2014/main" id="{194C9ABC-89FA-D297-5C9C-6182F20744C7}"/>
              </a:ext>
            </a:extLst>
          </p:cNvPr>
          <p:cNvPicPr>
            <a:picLocks noChangeAspect="1" noChangeArrowheads="1"/>
          </p:cNvPicPr>
          <p:nvPr/>
        </p:nvPicPr>
        <p:blipFill>
          <a:blip r:embed="rId3" cstate="print">
            <a:clrChange>
              <a:clrFrom>
                <a:srgbClr val="FFFFFF"/>
              </a:clrFrom>
              <a:clrTo>
                <a:srgbClr val="FFFFFF">
                  <a:alpha val="0"/>
                </a:srgbClr>
              </a:clrTo>
            </a:clrChange>
          </a:blip>
          <a:srcRect l="35001" r="34999"/>
          <a:stretch>
            <a:fillRect/>
          </a:stretch>
        </p:blipFill>
        <p:spPr bwMode="auto">
          <a:xfrm rot="13615480">
            <a:off x="5427439" y="173412"/>
            <a:ext cx="1276387" cy="3780757"/>
          </a:xfrm>
          <a:prstGeom prst="rect">
            <a:avLst/>
          </a:prstGeom>
          <a:noFill/>
        </p:spPr>
      </p:pic>
      <p:pic>
        <p:nvPicPr>
          <p:cNvPr id="15" name="Picture 56">
            <a:extLst>
              <a:ext uri="{FF2B5EF4-FFF2-40B4-BE49-F238E27FC236}">
                <a16:creationId xmlns:a16="http://schemas.microsoft.com/office/drawing/2014/main" id="{5ABFF953-E199-0B5F-B499-CE90F1721320}"/>
              </a:ext>
            </a:extLst>
          </p:cNvPr>
          <p:cNvPicPr>
            <a:picLocks noChangeAspect="1" noChangeArrowheads="1"/>
          </p:cNvPicPr>
          <p:nvPr/>
        </p:nvPicPr>
        <p:blipFill>
          <a:blip r:embed="rId3" cstate="print">
            <a:clrChange>
              <a:clrFrom>
                <a:srgbClr val="FFFFFF"/>
              </a:clrFrom>
              <a:clrTo>
                <a:srgbClr val="FFFFFF">
                  <a:alpha val="0"/>
                </a:srgbClr>
              </a:clrTo>
            </a:clrChange>
          </a:blip>
          <a:srcRect l="35001" r="34999"/>
          <a:stretch>
            <a:fillRect/>
          </a:stretch>
        </p:blipFill>
        <p:spPr bwMode="auto">
          <a:xfrm rot="13615480">
            <a:off x="5520846" y="453631"/>
            <a:ext cx="1276387" cy="3780757"/>
          </a:xfrm>
          <a:prstGeom prst="rect">
            <a:avLst/>
          </a:prstGeom>
          <a:noFill/>
        </p:spPr>
      </p:pic>
      <p:pic>
        <p:nvPicPr>
          <p:cNvPr id="16" name="Picture 56">
            <a:extLst>
              <a:ext uri="{FF2B5EF4-FFF2-40B4-BE49-F238E27FC236}">
                <a16:creationId xmlns:a16="http://schemas.microsoft.com/office/drawing/2014/main" id="{A73D96CC-DB3A-7725-91ED-BA6F94B4CFFB}"/>
              </a:ext>
            </a:extLst>
          </p:cNvPr>
          <p:cNvPicPr>
            <a:picLocks noChangeAspect="1" noChangeArrowheads="1"/>
          </p:cNvPicPr>
          <p:nvPr/>
        </p:nvPicPr>
        <p:blipFill>
          <a:blip r:embed="rId3" cstate="print">
            <a:clrChange>
              <a:clrFrom>
                <a:srgbClr val="FFFFFF"/>
              </a:clrFrom>
              <a:clrTo>
                <a:srgbClr val="FFFFFF">
                  <a:alpha val="0"/>
                </a:srgbClr>
              </a:clrTo>
            </a:clrChange>
          </a:blip>
          <a:srcRect l="35001" r="34999"/>
          <a:stretch>
            <a:fillRect/>
          </a:stretch>
        </p:blipFill>
        <p:spPr bwMode="auto">
          <a:xfrm rot="17729752">
            <a:off x="5418602" y="808635"/>
            <a:ext cx="1276387" cy="3780757"/>
          </a:xfrm>
          <a:prstGeom prst="rect">
            <a:avLst/>
          </a:prstGeom>
          <a:noFill/>
        </p:spPr>
      </p:pic>
      <p:pic>
        <p:nvPicPr>
          <p:cNvPr id="17" name="Picture 56">
            <a:extLst>
              <a:ext uri="{FF2B5EF4-FFF2-40B4-BE49-F238E27FC236}">
                <a16:creationId xmlns:a16="http://schemas.microsoft.com/office/drawing/2014/main" id="{9D8C142C-9A89-5617-CD47-19C9AC6341CB}"/>
              </a:ext>
            </a:extLst>
          </p:cNvPr>
          <p:cNvPicPr>
            <a:picLocks noChangeAspect="1" noChangeArrowheads="1"/>
          </p:cNvPicPr>
          <p:nvPr/>
        </p:nvPicPr>
        <p:blipFill>
          <a:blip r:embed="rId3" cstate="print">
            <a:clrChange>
              <a:clrFrom>
                <a:srgbClr val="FFFFFF"/>
              </a:clrFrom>
              <a:clrTo>
                <a:srgbClr val="FFFFFF">
                  <a:alpha val="0"/>
                </a:srgbClr>
              </a:clrTo>
            </a:clrChange>
          </a:blip>
          <a:srcRect l="35001" r="34999"/>
          <a:stretch>
            <a:fillRect/>
          </a:stretch>
        </p:blipFill>
        <p:spPr bwMode="auto">
          <a:xfrm rot="8926205">
            <a:off x="5176873" y="1445019"/>
            <a:ext cx="1276387" cy="2967371"/>
          </a:xfrm>
          <a:prstGeom prst="rect">
            <a:avLst/>
          </a:prstGeom>
          <a:noFill/>
        </p:spPr>
      </p:pic>
      <p:pic>
        <p:nvPicPr>
          <p:cNvPr id="18" name="Picture 56">
            <a:extLst>
              <a:ext uri="{FF2B5EF4-FFF2-40B4-BE49-F238E27FC236}">
                <a16:creationId xmlns:a16="http://schemas.microsoft.com/office/drawing/2014/main" id="{CAB9134E-81C9-E453-1D77-5FF4DE61731A}"/>
              </a:ext>
            </a:extLst>
          </p:cNvPr>
          <p:cNvPicPr>
            <a:picLocks noChangeAspect="1" noChangeArrowheads="1"/>
          </p:cNvPicPr>
          <p:nvPr/>
        </p:nvPicPr>
        <p:blipFill>
          <a:blip r:embed="rId3" cstate="print">
            <a:clrChange>
              <a:clrFrom>
                <a:srgbClr val="FFFFFF"/>
              </a:clrFrom>
              <a:clrTo>
                <a:srgbClr val="FFFFFF">
                  <a:alpha val="0"/>
                </a:srgbClr>
              </a:clrTo>
            </a:clrChange>
          </a:blip>
          <a:srcRect l="35001" r="34999"/>
          <a:stretch>
            <a:fillRect/>
          </a:stretch>
        </p:blipFill>
        <p:spPr bwMode="auto">
          <a:xfrm rot="19385610">
            <a:off x="5082578" y="546737"/>
            <a:ext cx="1276387" cy="2967371"/>
          </a:xfrm>
          <a:prstGeom prst="rect">
            <a:avLst/>
          </a:prstGeom>
          <a:noFill/>
        </p:spPr>
      </p:pic>
      <p:pic>
        <p:nvPicPr>
          <p:cNvPr id="19" name="Picture 56">
            <a:extLst>
              <a:ext uri="{FF2B5EF4-FFF2-40B4-BE49-F238E27FC236}">
                <a16:creationId xmlns:a16="http://schemas.microsoft.com/office/drawing/2014/main" id="{8830803C-E012-435A-EE55-8E2FE1E26916}"/>
              </a:ext>
            </a:extLst>
          </p:cNvPr>
          <p:cNvPicPr>
            <a:picLocks noChangeAspect="1" noChangeArrowheads="1"/>
          </p:cNvPicPr>
          <p:nvPr/>
        </p:nvPicPr>
        <p:blipFill>
          <a:blip r:embed="rId3" cstate="print">
            <a:clrChange>
              <a:clrFrom>
                <a:srgbClr val="FFFFFF"/>
              </a:clrFrom>
              <a:clrTo>
                <a:srgbClr val="FFFFFF">
                  <a:alpha val="0"/>
                </a:srgbClr>
              </a:clrTo>
            </a:clrChange>
          </a:blip>
          <a:srcRect l="35001" r="34999"/>
          <a:stretch>
            <a:fillRect/>
          </a:stretch>
        </p:blipFill>
        <p:spPr bwMode="auto">
          <a:xfrm rot="19385610">
            <a:off x="5175985" y="826956"/>
            <a:ext cx="1276387" cy="2967371"/>
          </a:xfrm>
          <a:prstGeom prst="rect">
            <a:avLst/>
          </a:prstGeom>
          <a:noFill/>
        </p:spPr>
      </p:pic>
      <p:pic>
        <p:nvPicPr>
          <p:cNvPr id="20" name="Picture 56">
            <a:extLst>
              <a:ext uri="{FF2B5EF4-FFF2-40B4-BE49-F238E27FC236}">
                <a16:creationId xmlns:a16="http://schemas.microsoft.com/office/drawing/2014/main" id="{CCD6C5D4-7B54-3D21-323D-4BEE68705C0B}"/>
              </a:ext>
            </a:extLst>
          </p:cNvPr>
          <p:cNvPicPr>
            <a:picLocks noChangeAspect="1" noChangeArrowheads="1"/>
          </p:cNvPicPr>
          <p:nvPr/>
        </p:nvPicPr>
        <p:blipFill>
          <a:blip r:embed="rId3" cstate="print">
            <a:clrChange>
              <a:clrFrom>
                <a:srgbClr val="FFFFFF"/>
              </a:clrFrom>
              <a:clrTo>
                <a:srgbClr val="FFFFFF">
                  <a:alpha val="0"/>
                </a:srgbClr>
              </a:clrTo>
            </a:clrChange>
          </a:blip>
          <a:srcRect l="35001" r="34999"/>
          <a:stretch>
            <a:fillRect/>
          </a:stretch>
        </p:blipFill>
        <p:spPr bwMode="auto">
          <a:xfrm rot="1899882">
            <a:off x="5449012" y="621441"/>
            <a:ext cx="1001787" cy="3780757"/>
          </a:xfrm>
          <a:prstGeom prst="rect">
            <a:avLst/>
          </a:prstGeom>
          <a:noFill/>
        </p:spPr>
      </p:pic>
      <p:pic>
        <p:nvPicPr>
          <p:cNvPr id="21" name="Picture 56">
            <a:extLst>
              <a:ext uri="{FF2B5EF4-FFF2-40B4-BE49-F238E27FC236}">
                <a16:creationId xmlns:a16="http://schemas.microsoft.com/office/drawing/2014/main" id="{96D65665-2C70-422E-DB9A-7824472A3E72}"/>
              </a:ext>
            </a:extLst>
          </p:cNvPr>
          <p:cNvPicPr>
            <a:picLocks noChangeAspect="1" noChangeArrowheads="1"/>
          </p:cNvPicPr>
          <p:nvPr/>
        </p:nvPicPr>
        <p:blipFill>
          <a:blip r:embed="rId3" cstate="print">
            <a:clrChange>
              <a:clrFrom>
                <a:srgbClr val="FFFFFF"/>
              </a:clrFrom>
              <a:clrTo>
                <a:srgbClr val="FFFFFF">
                  <a:alpha val="0"/>
                </a:srgbClr>
              </a:clrTo>
            </a:clrChange>
          </a:blip>
          <a:srcRect l="35001" r="34999"/>
          <a:stretch>
            <a:fillRect/>
          </a:stretch>
        </p:blipFill>
        <p:spPr bwMode="auto">
          <a:xfrm rot="8926205">
            <a:off x="5804942" y="1434518"/>
            <a:ext cx="1276387" cy="2967371"/>
          </a:xfrm>
          <a:prstGeom prst="rect">
            <a:avLst/>
          </a:prstGeom>
          <a:noFill/>
        </p:spPr>
      </p:pic>
      <p:pic>
        <p:nvPicPr>
          <p:cNvPr id="22" name="Picture 56">
            <a:extLst>
              <a:ext uri="{FF2B5EF4-FFF2-40B4-BE49-F238E27FC236}">
                <a16:creationId xmlns:a16="http://schemas.microsoft.com/office/drawing/2014/main" id="{01F85A17-B729-E86F-BE1A-71CA6A0A015E}"/>
              </a:ext>
            </a:extLst>
          </p:cNvPr>
          <p:cNvPicPr>
            <a:picLocks noChangeAspect="1" noChangeArrowheads="1"/>
          </p:cNvPicPr>
          <p:nvPr/>
        </p:nvPicPr>
        <p:blipFill>
          <a:blip r:embed="rId3" cstate="print">
            <a:clrChange>
              <a:clrFrom>
                <a:srgbClr val="FFFFFF"/>
              </a:clrFrom>
              <a:clrTo>
                <a:srgbClr val="FFFFFF">
                  <a:alpha val="0"/>
                </a:srgbClr>
              </a:clrTo>
            </a:clrChange>
          </a:blip>
          <a:srcRect l="35001" r="34999"/>
          <a:stretch>
            <a:fillRect/>
          </a:stretch>
        </p:blipFill>
        <p:spPr bwMode="auto">
          <a:xfrm rot="19385610">
            <a:off x="5710647" y="536236"/>
            <a:ext cx="1276387" cy="2967371"/>
          </a:xfrm>
          <a:prstGeom prst="rect">
            <a:avLst/>
          </a:prstGeom>
          <a:noFill/>
        </p:spPr>
      </p:pic>
      <p:pic>
        <p:nvPicPr>
          <p:cNvPr id="23" name="Picture 56">
            <a:extLst>
              <a:ext uri="{FF2B5EF4-FFF2-40B4-BE49-F238E27FC236}">
                <a16:creationId xmlns:a16="http://schemas.microsoft.com/office/drawing/2014/main" id="{155A22FB-F8EC-C8BC-8C58-291FC466AA85}"/>
              </a:ext>
            </a:extLst>
          </p:cNvPr>
          <p:cNvPicPr>
            <a:picLocks noChangeAspect="1" noChangeArrowheads="1"/>
          </p:cNvPicPr>
          <p:nvPr/>
        </p:nvPicPr>
        <p:blipFill>
          <a:blip r:embed="rId3" cstate="print">
            <a:clrChange>
              <a:clrFrom>
                <a:srgbClr val="FFFFFF"/>
              </a:clrFrom>
              <a:clrTo>
                <a:srgbClr val="FFFFFF">
                  <a:alpha val="0"/>
                </a:srgbClr>
              </a:clrTo>
            </a:clrChange>
          </a:blip>
          <a:srcRect l="35001" r="34999"/>
          <a:stretch>
            <a:fillRect/>
          </a:stretch>
        </p:blipFill>
        <p:spPr bwMode="auto">
          <a:xfrm rot="19385610">
            <a:off x="5804054" y="816455"/>
            <a:ext cx="1276387" cy="2967371"/>
          </a:xfrm>
          <a:prstGeom prst="rect">
            <a:avLst/>
          </a:prstGeom>
          <a:noFill/>
        </p:spPr>
      </p:pic>
      <p:pic>
        <p:nvPicPr>
          <p:cNvPr id="24" name="Picture 56">
            <a:extLst>
              <a:ext uri="{FF2B5EF4-FFF2-40B4-BE49-F238E27FC236}">
                <a16:creationId xmlns:a16="http://schemas.microsoft.com/office/drawing/2014/main" id="{34D0BA79-87C3-AF30-7956-0B42CEB02DE3}"/>
              </a:ext>
            </a:extLst>
          </p:cNvPr>
          <p:cNvPicPr>
            <a:picLocks noChangeAspect="1" noChangeArrowheads="1"/>
          </p:cNvPicPr>
          <p:nvPr/>
        </p:nvPicPr>
        <p:blipFill>
          <a:blip r:embed="rId3" cstate="print">
            <a:clrChange>
              <a:clrFrom>
                <a:srgbClr val="FFFFFF"/>
              </a:clrFrom>
              <a:clrTo>
                <a:srgbClr val="FFFFFF">
                  <a:alpha val="0"/>
                </a:srgbClr>
              </a:clrTo>
            </a:clrChange>
          </a:blip>
          <a:srcRect l="35001" r="34999"/>
          <a:stretch>
            <a:fillRect/>
          </a:stretch>
        </p:blipFill>
        <p:spPr bwMode="auto">
          <a:xfrm rot="1899882">
            <a:off x="6077081" y="610940"/>
            <a:ext cx="1001787" cy="3780757"/>
          </a:xfrm>
          <a:prstGeom prst="rect">
            <a:avLst/>
          </a:prstGeom>
          <a:noFill/>
        </p:spPr>
      </p:pic>
      <p:sp>
        <p:nvSpPr>
          <p:cNvPr id="25" name="Right Arrow 24">
            <a:extLst>
              <a:ext uri="{FF2B5EF4-FFF2-40B4-BE49-F238E27FC236}">
                <a16:creationId xmlns:a16="http://schemas.microsoft.com/office/drawing/2014/main" id="{248EA50B-C799-C092-C68F-B69960AF1B8F}"/>
              </a:ext>
            </a:extLst>
          </p:cNvPr>
          <p:cNvSpPr/>
          <p:nvPr/>
        </p:nvSpPr>
        <p:spPr>
          <a:xfrm>
            <a:off x="3954684" y="2267854"/>
            <a:ext cx="348762" cy="450513"/>
          </a:xfrm>
          <a:prstGeom prst="right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0E7F6A36-ECD5-409D-2C04-4055FEE28432}"/>
              </a:ext>
            </a:extLst>
          </p:cNvPr>
          <p:cNvSpPr/>
          <p:nvPr/>
        </p:nvSpPr>
        <p:spPr>
          <a:xfrm>
            <a:off x="8395607" y="878967"/>
            <a:ext cx="398585" cy="3335292"/>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4" name="Picture 4">
            <a:extLst>
              <a:ext uri="{FF2B5EF4-FFF2-40B4-BE49-F238E27FC236}">
                <a16:creationId xmlns:a16="http://schemas.microsoft.com/office/drawing/2014/main" id="{3F822B33-3155-8044-4270-2DC45440AEB0}"/>
              </a:ext>
            </a:extLst>
          </p:cNvPr>
          <p:cNvPicPr>
            <a:picLocks noChangeAspect="1" noChangeArrowheads="1"/>
          </p:cNvPicPr>
          <p:nvPr/>
        </p:nvPicPr>
        <p:blipFill>
          <a:blip r:embed="rId5" cstate="print"/>
          <a:srcRect l="14844" t="29167" r="14063" b="14583"/>
          <a:stretch>
            <a:fillRect/>
          </a:stretch>
        </p:blipFill>
        <p:spPr bwMode="auto">
          <a:xfrm>
            <a:off x="8599431" y="1590883"/>
            <a:ext cx="3497751" cy="2190899"/>
          </a:xfrm>
          <a:prstGeom prst="rect">
            <a:avLst/>
          </a:prstGeom>
          <a:noFill/>
          <a:ln w="9525" algn="ctr">
            <a:solidFill>
              <a:schemeClr val="tx1"/>
            </a:solidFill>
            <a:miter lim="800000"/>
            <a:headEnd/>
            <a:tailEnd/>
          </a:ln>
          <a:effectLst/>
        </p:spPr>
      </p:pic>
    </p:spTree>
    <p:extLst>
      <p:ext uri="{BB962C8B-B14F-4D97-AF65-F5344CB8AC3E}">
        <p14:creationId xmlns:p14="http://schemas.microsoft.com/office/powerpoint/2010/main" val="18837152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867B3DC-B23E-8282-470C-9C55AE9CD8F6}"/>
              </a:ext>
            </a:extLst>
          </p:cNvPr>
          <p:cNvSpPr>
            <a:spLocks noGrp="1"/>
          </p:cNvSpPr>
          <p:nvPr>
            <p:ph type="sldNum" sz="quarter" idx="12"/>
          </p:nvPr>
        </p:nvSpPr>
        <p:spPr/>
        <p:txBody>
          <a:bodyPr/>
          <a:lstStyle/>
          <a:p>
            <a:fld id="{7A82587E-77A1-CB4C-8DF2-7A8192CCAED9}" type="slidenum">
              <a:rPr lang="en-US" smtClean="0"/>
              <a:t>21</a:t>
            </a:fld>
            <a:endParaRPr lang="en-US"/>
          </a:p>
        </p:txBody>
      </p:sp>
      <p:pic>
        <p:nvPicPr>
          <p:cNvPr id="5" name="Picture 4" descr="A picture containing text, diagram, line, screenshot&#10;&#10;Description automatically generated">
            <a:extLst>
              <a:ext uri="{FF2B5EF4-FFF2-40B4-BE49-F238E27FC236}">
                <a16:creationId xmlns:a16="http://schemas.microsoft.com/office/drawing/2014/main" id="{C4B91A9B-0ED3-A0D7-996C-F3A42EC77E2C}"/>
              </a:ext>
            </a:extLst>
          </p:cNvPr>
          <p:cNvPicPr>
            <a:picLocks noChangeAspect="1"/>
          </p:cNvPicPr>
          <p:nvPr/>
        </p:nvPicPr>
        <p:blipFill>
          <a:blip r:embed="rId2"/>
          <a:stretch>
            <a:fillRect/>
          </a:stretch>
        </p:blipFill>
        <p:spPr>
          <a:xfrm>
            <a:off x="1810274" y="758259"/>
            <a:ext cx="7772400" cy="5341481"/>
          </a:xfrm>
          <a:prstGeom prst="rect">
            <a:avLst/>
          </a:prstGeom>
          <a:ln>
            <a:solidFill>
              <a:schemeClr val="tx1"/>
            </a:solidFill>
          </a:ln>
        </p:spPr>
      </p:pic>
      <p:sp>
        <p:nvSpPr>
          <p:cNvPr id="6" name="TextBox 5">
            <a:extLst>
              <a:ext uri="{FF2B5EF4-FFF2-40B4-BE49-F238E27FC236}">
                <a16:creationId xmlns:a16="http://schemas.microsoft.com/office/drawing/2014/main" id="{099C1219-B60A-5832-CE8E-96F267A89DEF}"/>
              </a:ext>
            </a:extLst>
          </p:cNvPr>
          <p:cNvSpPr txBox="1"/>
          <p:nvPr/>
        </p:nvSpPr>
        <p:spPr>
          <a:xfrm>
            <a:off x="2954797" y="0"/>
            <a:ext cx="5491440" cy="646331"/>
          </a:xfrm>
          <a:prstGeom prst="rect">
            <a:avLst/>
          </a:prstGeom>
          <a:noFill/>
        </p:spPr>
        <p:txBody>
          <a:bodyPr wrap="none" rtlCol="0">
            <a:spAutoFit/>
          </a:bodyPr>
          <a:lstStyle/>
          <a:p>
            <a:r>
              <a:rPr lang="en-US" sz="3600" u="sng" dirty="0"/>
              <a:t>Non-monotonic derivatives?</a:t>
            </a:r>
          </a:p>
        </p:txBody>
      </p:sp>
      <p:sp>
        <p:nvSpPr>
          <p:cNvPr id="7" name="TextBox 6">
            <a:extLst>
              <a:ext uri="{FF2B5EF4-FFF2-40B4-BE49-F238E27FC236}">
                <a16:creationId xmlns:a16="http://schemas.microsoft.com/office/drawing/2014/main" id="{D2C23CB6-B24F-134E-86AE-C12EFE5A688F}"/>
              </a:ext>
            </a:extLst>
          </p:cNvPr>
          <p:cNvSpPr txBox="1"/>
          <p:nvPr/>
        </p:nvSpPr>
        <p:spPr>
          <a:xfrm>
            <a:off x="1948981" y="6259104"/>
            <a:ext cx="7633693" cy="461665"/>
          </a:xfrm>
          <a:prstGeom prst="rect">
            <a:avLst/>
          </a:prstGeom>
          <a:noFill/>
        </p:spPr>
        <p:txBody>
          <a:bodyPr wrap="none" rtlCol="0">
            <a:spAutoFit/>
          </a:bodyPr>
          <a:lstStyle/>
          <a:p>
            <a:r>
              <a:rPr lang="en-US" sz="2400" dirty="0"/>
              <a:t>But there is no single paper with the “proof” and definition.</a:t>
            </a:r>
          </a:p>
        </p:txBody>
      </p:sp>
      <p:sp>
        <p:nvSpPr>
          <p:cNvPr id="8" name="TextBox 7">
            <a:extLst>
              <a:ext uri="{FF2B5EF4-FFF2-40B4-BE49-F238E27FC236}">
                <a16:creationId xmlns:a16="http://schemas.microsoft.com/office/drawing/2014/main" id="{5B146923-2D39-05FA-C4B4-15696C462178}"/>
              </a:ext>
            </a:extLst>
          </p:cNvPr>
          <p:cNvSpPr txBox="1"/>
          <p:nvPr/>
        </p:nvSpPr>
        <p:spPr>
          <a:xfrm>
            <a:off x="7767561" y="758259"/>
            <a:ext cx="1872564" cy="369332"/>
          </a:xfrm>
          <a:prstGeom prst="rect">
            <a:avLst/>
          </a:prstGeom>
          <a:noFill/>
        </p:spPr>
        <p:txBody>
          <a:bodyPr wrap="none" rtlCol="0">
            <a:spAutoFit/>
          </a:bodyPr>
          <a:lstStyle/>
          <a:p>
            <a:r>
              <a:rPr lang="en-US" dirty="0"/>
              <a:t>Plot from Bill </a:t>
            </a:r>
            <a:r>
              <a:rPr lang="en-US" dirty="0" err="1"/>
              <a:t>Zajc</a:t>
            </a:r>
            <a:endParaRPr lang="en-US" dirty="0"/>
          </a:p>
        </p:txBody>
      </p:sp>
    </p:spTree>
    <p:extLst>
      <p:ext uri="{BB962C8B-B14F-4D97-AF65-F5344CB8AC3E}">
        <p14:creationId xmlns:p14="http://schemas.microsoft.com/office/powerpoint/2010/main" val="19116988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3028C80-9438-7BAD-BA40-C037E1926890}"/>
              </a:ext>
            </a:extLst>
          </p:cNvPr>
          <p:cNvSpPr>
            <a:spLocks noGrp="1"/>
          </p:cNvSpPr>
          <p:nvPr>
            <p:ph type="sldNum" sz="quarter" idx="12"/>
          </p:nvPr>
        </p:nvSpPr>
        <p:spPr/>
        <p:txBody>
          <a:bodyPr/>
          <a:lstStyle/>
          <a:p>
            <a:fld id="{7A82587E-77A1-CB4C-8DF2-7A8192CCAED9}" type="slidenum">
              <a:rPr lang="en-US" smtClean="0"/>
              <a:t>22</a:t>
            </a:fld>
            <a:endParaRPr lang="en-US"/>
          </a:p>
        </p:txBody>
      </p:sp>
      <p:pic>
        <p:nvPicPr>
          <p:cNvPr id="3" name="Picture 2" descr="A collage of men wearing glasses&#10;&#10;Description automatically generated with low confidence">
            <a:extLst>
              <a:ext uri="{FF2B5EF4-FFF2-40B4-BE49-F238E27FC236}">
                <a16:creationId xmlns:a16="http://schemas.microsoft.com/office/drawing/2014/main" id="{F15E2921-2184-6D97-55BB-1FCBD1450590}"/>
              </a:ext>
            </a:extLst>
          </p:cNvPr>
          <p:cNvPicPr>
            <a:picLocks noChangeAspect="1"/>
          </p:cNvPicPr>
          <p:nvPr/>
        </p:nvPicPr>
        <p:blipFill>
          <a:blip r:embed="rId2"/>
          <a:stretch>
            <a:fillRect/>
          </a:stretch>
        </p:blipFill>
        <p:spPr>
          <a:xfrm>
            <a:off x="1564983" y="833081"/>
            <a:ext cx="5802354" cy="3195788"/>
          </a:xfrm>
          <a:prstGeom prst="rect">
            <a:avLst/>
          </a:prstGeom>
          <a:ln>
            <a:solidFill>
              <a:schemeClr val="tx1"/>
            </a:solidFill>
          </a:ln>
        </p:spPr>
      </p:pic>
      <p:pic>
        <p:nvPicPr>
          <p:cNvPr id="4" name="Picture 2" descr="Nobel Prize - Wikipedia">
            <a:extLst>
              <a:ext uri="{FF2B5EF4-FFF2-40B4-BE49-F238E27FC236}">
                <a16:creationId xmlns:a16="http://schemas.microsoft.com/office/drawing/2014/main" id="{E4B5AF0C-15DB-E633-DB2E-AE472EE6E9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3912" y="1181021"/>
            <a:ext cx="2666938" cy="262426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8E95019-87BA-DB09-3DC8-89962F214911}"/>
              </a:ext>
            </a:extLst>
          </p:cNvPr>
          <p:cNvSpPr txBox="1"/>
          <p:nvPr/>
        </p:nvSpPr>
        <p:spPr>
          <a:xfrm>
            <a:off x="173811" y="107923"/>
            <a:ext cx="12118767" cy="646331"/>
          </a:xfrm>
          <a:prstGeom prst="rect">
            <a:avLst/>
          </a:prstGeom>
          <a:noFill/>
        </p:spPr>
        <p:txBody>
          <a:bodyPr wrap="none" rtlCol="0">
            <a:spAutoFit/>
          </a:bodyPr>
          <a:lstStyle/>
          <a:p>
            <a:r>
              <a:rPr lang="en-US" sz="3600" u="sng" dirty="0"/>
              <a:t>My nomination -- of course I never get asked for nominations </a:t>
            </a:r>
            <a:r>
              <a:rPr lang="en-US" sz="3600" u="sng" dirty="0">
                <a:sym typeface="Wingdings" pitchFamily="2" charset="2"/>
              </a:rPr>
              <a:t></a:t>
            </a:r>
            <a:endParaRPr lang="en-US" sz="3600" u="sng" dirty="0"/>
          </a:p>
        </p:txBody>
      </p:sp>
      <p:sp>
        <p:nvSpPr>
          <p:cNvPr id="6" name="TextBox 5">
            <a:extLst>
              <a:ext uri="{FF2B5EF4-FFF2-40B4-BE49-F238E27FC236}">
                <a16:creationId xmlns:a16="http://schemas.microsoft.com/office/drawing/2014/main" id="{97BFF9D4-CEB8-FDB6-A626-4CC1E5425AEC}"/>
              </a:ext>
            </a:extLst>
          </p:cNvPr>
          <p:cNvSpPr txBox="1"/>
          <p:nvPr/>
        </p:nvSpPr>
        <p:spPr>
          <a:xfrm>
            <a:off x="1564983" y="4142155"/>
            <a:ext cx="9062033" cy="2554545"/>
          </a:xfrm>
          <a:prstGeom prst="rect">
            <a:avLst/>
          </a:prstGeom>
          <a:solidFill>
            <a:schemeClr val="bg1"/>
          </a:solidFill>
          <a:ln>
            <a:solidFill>
              <a:schemeClr val="tx1"/>
            </a:solidFill>
          </a:ln>
        </p:spPr>
        <p:txBody>
          <a:bodyPr wrap="none" rtlCol="0">
            <a:spAutoFit/>
          </a:bodyPr>
          <a:lstStyle/>
          <a:p>
            <a:pPr algn="ctr"/>
            <a:r>
              <a:rPr lang="en-US" sz="2400" dirty="0"/>
              <a:t>Emergent phenomena</a:t>
            </a:r>
          </a:p>
          <a:p>
            <a:pPr algn="ctr"/>
            <a:r>
              <a:rPr lang="en-US" sz="2400" dirty="0">
                <a:sym typeface="Wingdings" pitchFamily="2" charset="2"/>
              </a:rPr>
              <a:t>QGP Near Perfect Fluid, Fundamental Property of Nature</a:t>
            </a:r>
          </a:p>
          <a:p>
            <a:pPr algn="ctr"/>
            <a:r>
              <a:rPr lang="en-US" sz="2400" dirty="0">
                <a:sym typeface="Wingdings" pitchFamily="2" charset="2"/>
              </a:rPr>
              <a:t>Connection to string theory (</a:t>
            </a:r>
            <a:r>
              <a:rPr lang="en-US" sz="2400" dirty="0" err="1">
                <a:sym typeface="Wingdings" pitchFamily="2" charset="2"/>
              </a:rPr>
              <a:t>AdS</a:t>
            </a:r>
            <a:r>
              <a:rPr lang="en-US" sz="2400" dirty="0">
                <a:sym typeface="Wingdings" pitchFamily="2" charset="2"/>
              </a:rPr>
              <a:t>/CFT)</a:t>
            </a:r>
          </a:p>
          <a:p>
            <a:pPr algn="ctr"/>
            <a:r>
              <a:rPr lang="en-US" sz="2400" dirty="0">
                <a:sym typeface="Wingdings" pitchFamily="2" charset="2"/>
              </a:rPr>
              <a:t>Withstands the test of time </a:t>
            </a:r>
          </a:p>
          <a:p>
            <a:pPr algn="ctr"/>
            <a:r>
              <a:rPr lang="en-US" sz="1400" dirty="0">
                <a:sym typeface="Wingdings" pitchFamily="2" charset="2"/>
              </a:rPr>
              <a:t> </a:t>
            </a:r>
          </a:p>
          <a:p>
            <a:pPr algn="ctr"/>
            <a:r>
              <a:rPr lang="en-US" sz="2400" dirty="0">
                <a:sym typeface="Wingdings" pitchFamily="2" charset="2"/>
              </a:rPr>
              <a:t>Problems – many, many more people (RHIC, LHC &amp; experiment, theory)</a:t>
            </a:r>
          </a:p>
          <a:p>
            <a:pPr algn="ctr"/>
            <a:r>
              <a:rPr lang="en-US" sz="2400" dirty="0">
                <a:sym typeface="Wingdings" pitchFamily="2" charset="2"/>
              </a:rPr>
              <a:t>                     no phase transition, </a:t>
            </a:r>
            <a:r>
              <a:rPr lang="en-US" sz="2400" u="sng" dirty="0">
                <a:sym typeface="Wingdings" pitchFamily="2" charset="2"/>
              </a:rPr>
              <a:t>no quasi-particle explanation</a:t>
            </a:r>
            <a:endParaRPr lang="en-US" sz="2400" u="sng" dirty="0"/>
          </a:p>
        </p:txBody>
      </p:sp>
    </p:spTree>
    <p:extLst>
      <p:ext uri="{BB962C8B-B14F-4D97-AF65-F5344CB8AC3E}">
        <p14:creationId xmlns:p14="http://schemas.microsoft.com/office/powerpoint/2010/main" val="33773854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obel Prize - Wikipedia">
            <a:extLst>
              <a:ext uri="{FF2B5EF4-FFF2-40B4-BE49-F238E27FC236}">
                <a16:creationId xmlns:a16="http://schemas.microsoft.com/office/drawing/2014/main" id="{14221119-DBA6-61DE-70FB-0FE6F0436C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92768" y="327376"/>
            <a:ext cx="2666938" cy="262426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CBFCE96-5731-DB89-4ED1-0CDD1578879C}"/>
              </a:ext>
            </a:extLst>
          </p:cNvPr>
          <p:cNvSpPr txBox="1"/>
          <p:nvPr/>
        </p:nvSpPr>
        <p:spPr>
          <a:xfrm>
            <a:off x="332294" y="241960"/>
            <a:ext cx="9348255" cy="646331"/>
          </a:xfrm>
          <a:prstGeom prst="rect">
            <a:avLst/>
          </a:prstGeom>
          <a:noFill/>
        </p:spPr>
        <p:txBody>
          <a:bodyPr wrap="square" rtlCol="0">
            <a:spAutoFit/>
          </a:bodyPr>
          <a:lstStyle/>
          <a:p>
            <a:r>
              <a:rPr lang="en-US" sz="3600" u="sng" dirty="0"/>
              <a:t>Emergent Phenomena Nobel Prize Example</a:t>
            </a:r>
          </a:p>
        </p:txBody>
      </p:sp>
      <p:pic>
        <p:nvPicPr>
          <p:cNvPr id="4" name="Picture 2" descr="A new type quasiparticle discovered in graphene double-layer structure. This so-called composite fermion consists of one electron and two different types of magnetic flux, illustrated as blue and gold colored arrows in the figure. Composite fermions are capable of forming pairs, such unique interaction lead to experimental discovery of unexpected new quantum Hall phenomena. Image credit: Michelle Miller &amp; Jia Li, Brown University.">
            <a:extLst>
              <a:ext uri="{FF2B5EF4-FFF2-40B4-BE49-F238E27FC236}">
                <a16:creationId xmlns:a16="http://schemas.microsoft.com/office/drawing/2014/main" id="{F7D56647-9527-0DE5-6A40-DB37EA1885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641" y="1777048"/>
            <a:ext cx="5995896" cy="3638889"/>
          </a:xfrm>
          <a:prstGeom prst="rect">
            <a:avLst/>
          </a:prstGeom>
          <a:noFill/>
          <a:ln w="38100">
            <a:solidFill>
              <a:srgbClr val="FFC000"/>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F9BB00C-6FC8-C226-C5A3-9508D1A49790}"/>
              </a:ext>
            </a:extLst>
          </p:cNvPr>
          <p:cNvSpPr txBox="1"/>
          <p:nvPr/>
        </p:nvSpPr>
        <p:spPr>
          <a:xfrm>
            <a:off x="332294" y="993178"/>
            <a:ext cx="5173339" cy="646331"/>
          </a:xfrm>
          <a:prstGeom prst="rect">
            <a:avLst/>
          </a:prstGeom>
          <a:noFill/>
        </p:spPr>
        <p:txBody>
          <a:bodyPr wrap="none" rtlCol="0">
            <a:spAutoFit/>
          </a:bodyPr>
          <a:lstStyle/>
          <a:p>
            <a:r>
              <a:rPr lang="en-US" dirty="0"/>
              <a:t>Fractional  quantum hall effect</a:t>
            </a:r>
          </a:p>
          <a:p>
            <a:r>
              <a:rPr lang="en-US" dirty="0"/>
              <a:t>https://</a:t>
            </a:r>
            <a:r>
              <a:rPr lang="en-US" dirty="0" err="1"/>
              <a:t>www.nature.com</a:t>
            </a:r>
            <a:r>
              <a:rPr lang="en-US" dirty="0"/>
              <a:t>/articles/s41567-019-0547-z</a:t>
            </a:r>
          </a:p>
        </p:txBody>
      </p:sp>
      <p:sp>
        <p:nvSpPr>
          <p:cNvPr id="6" name="Slide Number Placeholder 5">
            <a:extLst>
              <a:ext uri="{FF2B5EF4-FFF2-40B4-BE49-F238E27FC236}">
                <a16:creationId xmlns:a16="http://schemas.microsoft.com/office/drawing/2014/main" id="{11FA3134-70B3-0EBB-CF32-70EE5E47958D}"/>
              </a:ext>
            </a:extLst>
          </p:cNvPr>
          <p:cNvSpPr>
            <a:spLocks noGrp="1"/>
          </p:cNvSpPr>
          <p:nvPr>
            <p:ph type="sldNum" sz="quarter" idx="12"/>
          </p:nvPr>
        </p:nvSpPr>
        <p:spPr/>
        <p:txBody>
          <a:bodyPr/>
          <a:lstStyle/>
          <a:p>
            <a:fld id="{7A82587E-77A1-CB4C-8DF2-7A8192CCAED9}" type="slidenum">
              <a:rPr lang="en-US" smtClean="0"/>
              <a:t>23</a:t>
            </a:fld>
            <a:endParaRPr lang="en-US" dirty="0"/>
          </a:p>
        </p:txBody>
      </p:sp>
      <p:sp>
        <p:nvSpPr>
          <p:cNvPr id="7" name="TextBox 6">
            <a:extLst>
              <a:ext uri="{FF2B5EF4-FFF2-40B4-BE49-F238E27FC236}">
                <a16:creationId xmlns:a16="http://schemas.microsoft.com/office/drawing/2014/main" id="{60CE09C0-4A1E-AE80-3F4C-2AF28EC488D2}"/>
              </a:ext>
            </a:extLst>
          </p:cNvPr>
          <p:cNvSpPr txBox="1"/>
          <p:nvPr/>
        </p:nvSpPr>
        <p:spPr>
          <a:xfrm>
            <a:off x="6632990" y="3309362"/>
            <a:ext cx="5124369" cy="3046988"/>
          </a:xfrm>
          <a:prstGeom prst="rect">
            <a:avLst/>
          </a:prstGeom>
          <a:noFill/>
        </p:spPr>
        <p:txBody>
          <a:bodyPr wrap="square" rtlCol="0">
            <a:spAutoFit/>
          </a:bodyPr>
          <a:lstStyle/>
          <a:p>
            <a:pPr algn="ctr"/>
            <a:r>
              <a:rPr lang="en-US" sz="2400" dirty="0"/>
              <a:t>Exciting condensed matter </a:t>
            </a:r>
          </a:p>
          <a:p>
            <a:pPr algn="ctr"/>
            <a:r>
              <a:rPr lang="en-US" sz="2400" dirty="0"/>
              <a:t>emergent phenomena.</a:t>
            </a:r>
          </a:p>
          <a:p>
            <a:pPr algn="ctr"/>
            <a:endParaRPr lang="en-US" sz="2400" dirty="0"/>
          </a:p>
          <a:p>
            <a:pPr algn="ctr"/>
            <a:r>
              <a:rPr lang="en-US" sz="2400" dirty="0"/>
              <a:t>Simple quasi-particle explanation!</a:t>
            </a:r>
          </a:p>
          <a:p>
            <a:pPr algn="ctr"/>
            <a:endParaRPr lang="en-US" sz="2400" dirty="0"/>
          </a:p>
          <a:p>
            <a:pPr algn="ctr"/>
            <a:r>
              <a:rPr lang="en-US" sz="2400" dirty="0"/>
              <a:t>Very crisp experimental signature.</a:t>
            </a:r>
          </a:p>
          <a:p>
            <a:pPr algn="ctr"/>
            <a:endParaRPr lang="en-US" sz="2400" dirty="0"/>
          </a:p>
          <a:p>
            <a:pPr algn="ctr"/>
            <a:r>
              <a:rPr lang="en-US" sz="2400" dirty="0"/>
              <a:t>Right number of people (3)!</a:t>
            </a:r>
          </a:p>
        </p:txBody>
      </p:sp>
    </p:spTree>
    <p:extLst>
      <p:ext uri="{BB962C8B-B14F-4D97-AF65-F5344CB8AC3E}">
        <p14:creationId xmlns:p14="http://schemas.microsoft.com/office/powerpoint/2010/main" val="32534863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FEBD691-2597-5F9F-AA6C-4900EDA29CE5}"/>
              </a:ext>
            </a:extLst>
          </p:cNvPr>
          <p:cNvSpPr>
            <a:spLocks noGrp="1"/>
          </p:cNvSpPr>
          <p:nvPr>
            <p:ph type="sldNum" sz="quarter" idx="12"/>
          </p:nvPr>
        </p:nvSpPr>
        <p:spPr/>
        <p:txBody>
          <a:bodyPr/>
          <a:lstStyle/>
          <a:p>
            <a:fld id="{7A82587E-77A1-CB4C-8DF2-7A8192CCAED9}" type="slidenum">
              <a:rPr lang="en-US" smtClean="0"/>
              <a:t>24</a:t>
            </a:fld>
            <a:endParaRPr lang="en-US"/>
          </a:p>
        </p:txBody>
      </p:sp>
      <p:sp>
        <p:nvSpPr>
          <p:cNvPr id="5" name="TextBox 4">
            <a:extLst>
              <a:ext uri="{FF2B5EF4-FFF2-40B4-BE49-F238E27FC236}">
                <a16:creationId xmlns:a16="http://schemas.microsoft.com/office/drawing/2014/main" id="{F33F773D-B48E-AAD5-2986-E097F459E174}"/>
              </a:ext>
            </a:extLst>
          </p:cNvPr>
          <p:cNvSpPr txBox="1"/>
          <p:nvPr/>
        </p:nvSpPr>
        <p:spPr>
          <a:xfrm>
            <a:off x="8483046" y="6517841"/>
            <a:ext cx="6110868" cy="307777"/>
          </a:xfrm>
          <a:prstGeom prst="rect">
            <a:avLst/>
          </a:prstGeom>
          <a:noFill/>
        </p:spPr>
        <p:txBody>
          <a:bodyPr wrap="square">
            <a:spAutoFit/>
          </a:bodyPr>
          <a:lstStyle/>
          <a:p>
            <a:r>
              <a:rPr lang="en-US" sz="1400" dirty="0"/>
              <a:t>https://</a:t>
            </a:r>
            <a:r>
              <a:rPr lang="en-US" sz="1400" dirty="0" err="1"/>
              <a:t>www.nature.com</a:t>
            </a:r>
            <a:r>
              <a:rPr lang="en-US" sz="1400" dirty="0"/>
              <a:t>/articles/nphys4111</a:t>
            </a:r>
          </a:p>
        </p:txBody>
      </p:sp>
      <p:pic>
        <p:nvPicPr>
          <p:cNvPr id="6" name="Picture 2" descr="figure 2">
            <a:extLst>
              <a:ext uri="{FF2B5EF4-FFF2-40B4-BE49-F238E27FC236}">
                <a16:creationId xmlns:a16="http://schemas.microsoft.com/office/drawing/2014/main" id="{6B6E4E9F-6AA2-FBB0-AE93-B5C6F4B1DE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3411" y="154135"/>
            <a:ext cx="3899722" cy="638862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Rectangle 4">
            <a:extLst>
              <a:ext uri="{FF2B5EF4-FFF2-40B4-BE49-F238E27FC236}">
                <a16:creationId xmlns:a16="http://schemas.microsoft.com/office/drawing/2014/main" id="{4D542BE7-D49E-63D7-89C3-4EA3323EF68D}"/>
              </a:ext>
            </a:extLst>
          </p:cNvPr>
          <p:cNvSpPr txBox="1">
            <a:spLocks noChangeArrowheads="1"/>
          </p:cNvSpPr>
          <p:nvPr/>
        </p:nvSpPr>
        <p:spPr>
          <a:xfrm>
            <a:off x="253446" y="32382"/>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u="sng" dirty="0">
                <a:latin typeface="+mn-lt"/>
              </a:rPr>
              <a:t>LHC-Led Small System Revolution</a:t>
            </a:r>
          </a:p>
        </p:txBody>
      </p:sp>
      <p:pic>
        <p:nvPicPr>
          <p:cNvPr id="9220" name="Picture 4" descr="Measurements from the PHENIX experiment">
            <a:extLst>
              <a:ext uri="{FF2B5EF4-FFF2-40B4-BE49-F238E27FC236}">
                <a16:creationId xmlns:a16="http://schemas.microsoft.com/office/drawing/2014/main" id="{57CD7754-6E77-966C-D243-049A1E129C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947" y="4146884"/>
            <a:ext cx="3614702" cy="20332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picture containing text, screenshot, diagram, graphics&#10;&#10;Description automatically generated">
            <a:extLst>
              <a:ext uri="{FF2B5EF4-FFF2-40B4-BE49-F238E27FC236}">
                <a16:creationId xmlns:a16="http://schemas.microsoft.com/office/drawing/2014/main" id="{835BDC05-53E3-1EE6-BE9E-BD080A96F58B}"/>
              </a:ext>
            </a:extLst>
          </p:cNvPr>
          <p:cNvPicPr>
            <a:picLocks noChangeAspect="1"/>
          </p:cNvPicPr>
          <p:nvPr/>
        </p:nvPicPr>
        <p:blipFill>
          <a:blip r:embed="rId4"/>
          <a:stretch>
            <a:fillRect/>
          </a:stretch>
        </p:blipFill>
        <p:spPr>
          <a:xfrm>
            <a:off x="352947" y="783361"/>
            <a:ext cx="3643157" cy="3136585"/>
          </a:xfrm>
          <a:prstGeom prst="rect">
            <a:avLst/>
          </a:prstGeom>
          <a:ln>
            <a:solidFill>
              <a:schemeClr val="tx1"/>
            </a:solidFill>
          </a:ln>
        </p:spPr>
      </p:pic>
      <p:pic>
        <p:nvPicPr>
          <p:cNvPr id="14" name="Picture 13" descr="A picture containing text, font, screenshot, number&#10;&#10;Description automatically generated">
            <a:extLst>
              <a:ext uri="{FF2B5EF4-FFF2-40B4-BE49-F238E27FC236}">
                <a16:creationId xmlns:a16="http://schemas.microsoft.com/office/drawing/2014/main" id="{4E885866-3875-1FA8-1D57-127B492738FA}"/>
              </a:ext>
            </a:extLst>
          </p:cNvPr>
          <p:cNvPicPr>
            <a:picLocks noChangeAspect="1"/>
          </p:cNvPicPr>
          <p:nvPr/>
        </p:nvPicPr>
        <p:blipFill>
          <a:blip r:embed="rId5"/>
          <a:stretch>
            <a:fillRect/>
          </a:stretch>
        </p:blipFill>
        <p:spPr>
          <a:xfrm>
            <a:off x="4435780" y="783361"/>
            <a:ext cx="3307955" cy="3118930"/>
          </a:xfrm>
          <a:prstGeom prst="rect">
            <a:avLst/>
          </a:prstGeom>
          <a:ln>
            <a:solidFill>
              <a:schemeClr val="tx1"/>
            </a:solidFill>
          </a:ln>
        </p:spPr>
      </p:pic>
      <p:pic>
        <p:nvPicPr>
          <p:cNvPr id="16" name="Picture 15" descr="A picture containing text, screenshot, font, line&#10;&#10;Description automatically generated">
            <a:extLst>
              <a:ext uri="{FF2B5EF4-FFF2-40B4-BE49-F238E27FC236}">
                <a16:creationId xmlns:a16="http://schemas.microsoft.com/office/drawing/2014/main" id="{CEFDC8B3-7E70-1172-3605-42119A3B720B}"/>
              </a:ext>
            </a:extLst>
          </p:cNvPr>
          <p:cNvPicPr>
            <a:picLocks noChangeAspect="1"/>
          </p:cNvPicPr>
          <p:nvPr/>
        </p:nvPicPr>
        <p:blipFill>
          <a:blip r:embed="rId6"/>
          <a:stretch>
            <a:fillRect/>
          </a:stretch>
        </p:blipFill>
        <p:spPr>
          <a:xfrm>
            <a:off x="4417880" y="4074694"/>
            <a:ext cx="3325855" cy="2669275"/>
          </a:xfrm>
          <a:prstGeom prst="rect">
            <a:avLst/>
          </a:prstGeom>
          <a:ln>
            <a:solidFill>
              <a:schemeClr val="tx1"/>
            </a:solidFill>
          </a:ln>
        </p:spPr>
      </p:pic>
    </p:spTree>
    <p:extLst>
      <p:ext uri="{BB962C8B-B14F-4D97-AF65-F5344CB8AC3E}">
        <p14:creationId xmlns:p14="http://schemas.microsoft.com/office/powerpoint/2010/main" val="28771173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27F5FF1-0F30-FAE9-39C1-E64EBEF4B289}"/>
              </a:ext>
            </a:extLst>
          </p:cNvPr>
          <p:cNvSpPr/>
          <p:nvPr/>
        </p:nvSpPr>
        <p:spPr>
          <a:xfrm>
            <a:off x="-3068" y="992261"/>
            <a:ext cx="12192000" cy="3873910"/>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8FEBD691-2597-5F9F-AA6C-4900EDA29CE5}"/>
              </a:ext>
            </a:extLst>
          </p:cNvPr>
          <p:cNvSpPr>
            <a:spLocks noGrp="1"/>
          </p:cNvSpPr>
          <p:nvPr>
            <p:ph type="sldNum" sz="quarter" idx="12"/>
          </p:nvPr>
        </p:nvSpPr>
        <p:spPr/>
        <p:txBody>
          <a:bodyPr/>
          <a:lstStyle/>
          <a:p>
            <a:fld id="{7A82587E-77A1-CB4C-8DF2-7A8192CCAED9}" type="slidenum">
              <a:rPr lang="en-US" smtClean="0"/>
              <a:t>25</a:t>
            </a:fld>
            <a:endParaRPr lang="en-US"/>
          </a:p>
        </p:txBody>
      </p:sp>
      <p:sp>
        <p:nvSpPr>
          <p:cNvPr id="7" name="Rectangle 4">
            <a:extLst>
              <a:ext uri="{FF2B5EF4-FFF2-40B4-BE49-F238E27FC236}">
                <a16:creationId xmlns:a16="http://schemas.microsoft.com/office/drawing/2014/main" id="{4D542BE7-D49E-63D7-89C3-4EA3323EF68D}"/>
              </a:ext>
            </a:extLst>
          </p:cNvPr>
          <p:cNvSpPr txBox="1">
            <a:spLocks noChangeArrowheads="1"/>
          </p:cNvSpPr>
          <p:nvPr/>
        </p:nvSpPr>
        <p:spPr>
          <a:xfrm>
            <a:off x="101209" y="154135"/>
            <a:ext cx="121920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u="sng" dirty="0">
                <a:latin typeface="+mn-lt"/>
              </a:rPr>
              <a:t>ALICE Probing Deconfinement and Chiral Symmetry Restoration</a:t>
            </a:r>
          </a:p>
        </p:txBody>
      </p:sp>
      <p:sp>
        <p:nvSpPr>
          <p:cNvPr id="4" name="TextBox 3">
            <a:extLst>
              <a:ext uri="{FF2B5EF4-FFF2-40B4-BE49-F238E27FC236}">
                <a16:creationId xmlns:a16="http://schemas.microsoft.com/office/drawing/2014/main" id="{FEF4515B-7E66-F0C7-89E4-E2FC7FA108F0}"/>
              </a:ext>
            </a:extLst>
          </p:cNvPr>
          <p:cNvSpPr txBox="1"/>
          <p:nvPr/>
        </p:nvSpPr>
        <p:spPr>
          <a:xfrm>
            <a:off x="42751" y="5190529"/>
            <a:ext cx="9162599" cy="1384995"/>
          </a:xfrm>
          <a:prstGeom prst="rect">
            <a:avLst/>
          </a:prstGeom>
          <a:noFill/>
        </p:spPr>
        <p:txBody>
          <a:bodyPr wrap="square">
            <a:spAutoFit/>
          </a:bodyPr>
          <a:lstStyle/>
          <a:p>
            <a:r>
              <a:rPr lang="en-US" sz="2400" dirty="0"/>
              <a:t>Two (among many) exciting areas from ALICE Run-3 </a:t>
            </a:r>
            <a:r>
              <a:rPr lang="en-US" sz="2400" dirty="0">
                <a:sym typeface="Wingdings" pitchFamily="2" charset="2"/>
              </a:rPr>
              <a:t> Run-5 </a:t>
            </a:r>
            <a:r>
              <a:rPr lang="en-US" sz="2400" dirty="0"/>
              <a:t>upgrades.</a:t>
            </a:r>
          </a:p>
          <a:p>
            <a:r>
              <a:rPr lang="en-US" sz="1200" dirty="0"/>
              <a:t> </a:t>
            </a:r>
          </a:p>
          <a:p>
            <a:r>
              <a:rPr lang="en-US" sz="2400" dirty="0"/>
              <a:t>Constraining heavy flavor D</a:t>
            </a:r>
            <a:r>
              <a:rPr lang="en-US" sz="2400" baseline="-25000" dirty="0"/>
              <a:t>s</a:t>
            </a:r>
            <a:r>
              <a:rPr lang="en-US" sz="2400" dirty="0"/>
              <a:t> (diffusion coefficient) or a model of </a:t>
            </a:r>
            <a:r>
              <a:rPr lang="en-US" sz="2400" dirty="0">
                <a:latin typeface="Symbol" pitchFamily="2" charset="2"/>
              </a:rPr>
              <a:t>r</a:t>
            </a:r>
            <a:r>
              <a:rPr lang="en-US" sz="2400" dirty="0"/>
              <a:t> broadening is important, but deeper connections remains the challenge!</a:t>
            </a:r>
          </a:p>
        </p:txBody>
      </p:sp>
      <p:pic>
        <p:nvPicPr>
          <p:cNvPr id="9" name="Picture 8" descr="A picture containing text, screenshot, diagram, font&#10;&#10;Description automatically generated">
            <a:extLst>
              <a:ext uri="{FF2B5EF4-FFF2-40B4-BE49-F238E27FC236}">
                <a16:creationId xmlns:a16="http://schemas.microsoft.com/office/drawing/2014/main" id="{46A13A56-EB53-560E-3AAC-5291B04E1034}"/>
              </a:ext>
            </a:extLst>
          </p:cNvPr>
          <p:cNvPicPr>
            <a:picLocks noChangeAspect="1"/>
          </p:cNvPicPr>
          <p:nvPr/>
        </p:nvPicPr>
        <p:blipFill>
          <a:blip r:embed="rId2"/>
          <a:stretch>
            <a:fillRect/>
          </a:stretch>
        </p:blipFill>
        <p:spPr>
          <a:xfrm>
            <a:off x="8498379" y="1098850"/>
            <a:ext cx="3618363" cy="3629671"/>
          </a:xfrm>
          <a:prstGeom prst="rect">
            <a:avLst/>
          </a:prstGeom>
        </p:spPr>
      </p:pic>
      <p:pic>
        <p:nvPicPr>
          <p:cNvPr id="13" name="Picture 12" descr="A picture containing text, screenshot, line, font&#10;&#10;Description automatically generated">
            <a:extLst>
              <a:ext uri="{FF2B5EF4-FFF2-40B4-BE49-F238E27FC236}">
                <a16:creationId xmlns:a16="http://schemas.microsoft.com/office/drawing/2014/main" id="{8905C605-5E5C-1DDD-1FC1-CE7F43FB0404}"/>
              </a:ext>
            </a:extLst>
          </p:cNvPr>
          <p:cNvPicPr>
            <a:picLocks noChangeAspect="1"/>
          </p:cNvPicPr>
          <p:nvPr/>
        </p:nvPicPr>
        <p:blipFill>
          <a:blip r:embed="rId3"/>
          <a:stretch>
            <a:fillRect/>
          </a:stretch>
        </p:blipFill>
        <p:spPr>
          <a:xfrm>
            <a:off x="101209" y="1067925"/>
            <a:ext cx="4057020" cy="3660596"/>
          </a:xfrm>
          <a:prstGeom prst="rect">
            <a:avLst/>
          </a:prstGeom>
        </p:spPr>
      </p:pic>
      <p:sp>
        <p:nvSpPr>
          <p:cNvPr id="14" name="TextBox 13">
            <a:extLst>
              <a:ext uri="{FF2B5EF4-FFF2-40B4-BE49-F238E27FC236}">
                <a16:creationId xmlns:a16="http://schemas.microsoft.com/office/drawing/2014/main" id="{1BA4A9B6-64E2-F62A-369F-9FF46C2672F5}"/>
              </a:ext>
            </a:extLst>
          </p:cNvPr>
          <p:cNvSpPr txBox="1"/>
          <p:nvPr/>
        </p:nvSpPr>
        <p:spPr>
          <a:xfrm>
            <a:off x="1817969" y="1841593"/>
            <a:ext cx="1761508" cy="369332"/>
          </a:xfrm>
          <a:prstGeom prst="rect">
            <a:avLst/>
          </a:prstGeom>
          <a:noFill/>
        </p:spPr>
        <p:txBody>
          <a:bodyPr wrap="none" rtlCol="0">
            <a:spAutoFit/>
          </a:bodyPr>
          <a:lstStyle/>
          <a:p>
            <a:r>
              <a:rPr lang="en-US" dirty="0"/>
              <a:t>ALICE Simulation</a:t>
            </a:r>
          </a:p>
        </p:txBody>
      </p:sp>
      <p:pic>
        <p:nvPicPr>
          <p:cNvPr id="15" name="Picture 14" descr="A picture containing screenshot, colorfulness, graphic design, graphics&#10;&#10;Description automatically generated">
            <a:extLst>
              <a:ext uri="{FF2B5EF4-FFF2-40B4-BE49-F238E27FC236}">
                <a16:creationId xmlns:a16="http://schemas.microsoft.com/office/drawing/2014/main" id="{CD686F40-4F54-2C55-91F2-5818CC708CF1}"/>
              </a:ext>
            </a:extLst>
          </p:cNvPr>
          <p:cNvPicPr>
            <a:picLocks noChangeAspect="1"/>
          </p:cNvPicPr>
          <p:nvPr/>
        </p:nvPicPr>
        <p:blipFill>
          <a:blip r:embed="rId4"/>
          <a:stretch>
            <a:fillRect/>
          </a:stretch>
        </p:blipFill>
        <p:spPr>
          <a:xfrm>
            <a:off x="9175854" y="5190528"/>
            <a:ext cx="3026165" cy="1664533"/>
          </a:xfrm>
          <a:prstGeom prst="rect">
            <a:avLst/>
          </a:prstGeom>
        </p:spPr>
      </p:pic>
      <p:pic>
        <p:nvPicPr>
          <p:cNvPr id="1026" name="Picture 2">
            <a:extLst>
              <a:ext uri="{FF2B5EF4-FFF2-40B4-BE49-F238E27FC236}">
                <a16:creationId xmlns:a16="http://schemas.microsoft.com/office/drawing/2014/main" id="{07883887-FCD0-17BC-9F53-79D1C29F45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68625" y="1077757"/>
            <a:ext cx="4317300" cy="3660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24604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BF35CE-38EF-A154-5082-7FDA156066B1}"/>
              </a:ext>
            </a:extLst>
          </p:cNvPr>
          <p:cNvSpPr>
            <a:spLocks noGrp="1"/>
          </p:cNvSpPr>
          <p:nvPr>
            <p:ph type="sldNum" sz="quarter" idx="12"/>
          </p:nvPr>
        </p:nvSpPr>
        <p:spPr/>
        <p:txBody>
          <a:bodyPr/>
          <a:lstStyle/>
          <a:p>
            <a:fld id="{7A82587E-77A1-CB4C-8DF2-7A8192CCAED9}" type="slidenum">
              <a:rPr lang="en-US" smtClean="0"/>
              <a:t>26</a:t>
            </a:fld>
            <a:endParaRPr lang="en-US"/>
          </a:p>
        </p:txBody>
      </p:sp>
      <p:pic>
        <p:nvPicPr>
          <p:cNvPr id="5" name="Picture 4" descr="A picture containing screenshot, text, graphic design, graphics&#10;&#10;Description automatically generated">
            <a:extLst>
              <a:ext uri="{FF2B5EF4-FFF2-40B4-BE49-F238E27FC236}">
                <a16:creationId xmlns:a16="http://schemas.microsoft.com/office/drawing/2014/main" id="{EA2F94D4-2696-BECC-A0DC-AC1322C1CD08}"/>
              </a:ext>
            </a:extLst>
          </p:cNvPr>
          <p:cNvPicPr>
            <a:picLocks noChangeAspect="1"/>
          </p:cNvPicPr>
          <p:nvPr/>
        </p:nvPicPr>
        <p:blipFill>
          <a:blip r:embed="rId2"/>
          <a:stretch>
            <a:fillRect/>
          </a:stretch>
        </p:blipFill>
        <p:spPr>
          <a:xfrm>
            <a:off x="324324" y="968161"/>
            <a:ext cx="4239655" cy="4239655"/>
          </a:xfrm>
          <a:prstGeom prst="rect">
            <a:avLst/>
          </a:prstGeom>
        </p:spPr>
      </p:pic>
      <p:pic>
        <p:nvPicPr>
          <p:cNvPr id="6" name="Picture 5">
            <a:extLst>
              <a:ext uri="{FF2B5EF4-FFF2-40B4-BE49-F238E27FC236}">
                <a16:creationId xmlns:a16="http://schemas.microsoft.com/office/drawing/2014/main" id="{DC8038D7-2D5A-4BFC-1A8E-4C87051BD054}"/>
              </a:ext>
            </a:extLst>
          </p:cNvPr>
          <p:cNvPicPr>
            <a:picLocks noChangeAspect="1"/>
          </p:cNvPicPr>
          <p:nvPr/>
        </p:nvPicPr>
        <p:blipFill rotWithShape="1">
          <a:blip r:embed="rId3"/>
          <a:srcRect r="1995"/>
          <a:stretch/>
        </p:blipFill>
        <p:spPr>
          <a:xfrm>
            <a:off x="4979763" y="968161"/>
            <a:ext cx="5828747" cy="4239655"/>
          </a:xfrm>
          <a:prstGeom prst="rect">
            <a:avLst/>
          </a:prstGeom>
          <a:ln>
            <a:solidFill>
              <a:schemeClr val="tx1"/>
            </a:solidFill>
          </a:ln>
        </p:spPr>
      </p:pic>
      <p:sp>
        <p:nvSpPr>
          <p:cNvPr id="7" name="Rectangle 4">
            <a:extLst>
              <a:ext uri="{FF2B5EF4-FFF2-40B4-BE49-F238E27FC236}">
                <a16:creationId xmlns:a16="http://schemas.microsoft.com/office/drawing/2014/main" id="{8E33BB7B-FAEB-803B-F866-72E083102C3C}"/>
              </a:ext>
            </a:extLst>
          </p:cNvPr>
          <p:cNvSpPr txBox="1">
            <a:spLocks noChangeArrowheads="1"/>
          </p:cNvSpPr>
          <p:nvPr/>
        </p:nvSpPr>
        <p:spPr>
          <a:xfrm>
            <a:off x="253446" y="154135"/>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u="sng" dirty="0">
                <a:latin typeface="+mn-lt"/>
              </a:rPr>
              <a:t>sPHENIX Now Commissioning with Beam</a:t>
            </a:r>
          </a:p>
        </p:txBody>
      </p:sp>
      <p:sp>
        <p:nvSpPr>
          <p:cNvPr id="8" name="TextBox 7">
            <a:extLst>
              <a:ext uri="{FF2B5EF4-FFF2-40B4-BE49-F238E27FC236}">
                <a16:creationId xmlns:a16="http://schemas.microsoft.com/office/drawing/2014/main" id="{BF586947-C80D-6596-B9C2-0362EDB2C7DD}"/>
              </a:ext>
            </a:extLst>
          </p:cNvPr>
          <p:cNvSpPr txBox="1"/>
          <p:nvPr/>
        </p:nvSpPr>
        <p:spPr>
          <a:xfrm>
            <a:off x="324324" y="5482563"/>
            <a:ext cx="10568278" cy="523220"/>
          </a:xfrm>
          <a:prstGeom prst="rect">
            <a:avLst/>
          </a:prstGeom>
          <a:noFill/>
        </p:spPr>
        <p:txBody>
          <a:bodyPr wrap="none" rtlCol="0">
            <a:spAutoFit/>
          </a:bodyPr>
          <a:lstStyle/>
          <a:p>
            <a:r>
              <a:rPr lang="en-US" sz="2800" dirty="0"/>
              <a:t>The field has always benefitted from excitation function of observables</a:t>
            </a:r>
          </a:p>
        </p:txBody>
      </p:sp>
    </p:spTree>
    <p:extLst>
      <p:ext uri="{BB962C8B-B14F-4D97-AF65-F5344CB8AC3E}">
        <p14:creationId xmlns:p14="http://schemas.microsoft.com/office/powerpoint/2010/main" val="3868332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BB25A66-E489-1CB3-0F8B-25919E241EE2}"/>
              </a:ext>
            </a:extLst>
          </p:cNvPr>
          <p:cNvSpPr txBox="1"/>
          <p:nvPr/>
        </p:nvSpPr>
        <p:spPr>
          <a:xfrm>
            <a:off x="805411" y="107138"/>
            <a:ext cx="2654573" cy="646331"/>
          </a:xfrm>
          <a:prstGeom prst="rect">
            <a:avLst/>
          </a:prstGeom>
          <a:noFill/>
        </p:spPr>
        <p:txBody>
          <a:bodyPr wrap="none" rtlCol="0">
            <a:spAutoFit/>
          </a:bodyPr>
          <a:lstStyle/>
          <a:p>
            <a:r>
              <a:rPr lang="en-US" sz="3600" u="sng" dirty="0"/>
              <a:t>Fundamental</a:t>
            </a:r>
          </a:p>
        </p:txBody>
      </p:sp>
      <p:sp>
        <p:nvSpPr>
          <p:cNvPr id="3" name="TextBox 2">
            <a:extLst>
              <a:ext uri="{FF2B5EF4-FFF2-40B4-BE49-F238E27FC236}">
                <a16:creationId xmlns:a16="http://schemas.microsoft.com/office/drawing/2014/main" id="{70D1C4C2-D7A5-858F-E843-E1ECD1C6D9C5}"/>
              </a:ext>
            </a:extLst>
          </p:cNvPr>
          <p:cNvSpPr txBox="1"/>
          <p:nvPr/>
        </p:nvSpPr>
        <p:spPr>
          <a:xfrm>
            <a:off x="8616540" y="114279"/>
            <a:ext cx="3327321" cy="646331"/>
          </a:xfrm>
          <a:prstGeom prst="rect">
            <a:avLst/>
          </a:prstGeom>
          <a:noFill/>
        </p:spPr>
        <p:txBody>
          <a:bodyPr wrap="none" rtlCol="0">
            <a:spAutoFit/>
          </a:bodyPr>
          <a:lstStyle/>
          <a:p>
            <a:r>
              <a:rPr lang="en-US" sz="3600" u="sng" dirty="0"/>
              <a:t>Stamp Collecting</a:t>
            </a:r>
          </a:p>
        </p:txBody>
      </p:sp>
      <p:sp>
        <p:nvSpPr>
          <p:cNvPr id="4" name="TextBox 3">
            <a:extLst>
              <a:ext uri="{FF2B5EF4-FFF2-40B4-BE49-F238E27FC236}">
                <a16:creationId xmlns:a16="http://schemas.microsoft.com/office/drawing/2014/main" id="{75605D34-E699-B163-86B0-EC12715DB5E8}"/>
              </a:ext>
            </a:extLst>
          </p:cNvPr>
          <p:cNvSpPr txBox="1"/>
          <p:nvPr/>
        </p:nvSpPr>
        <p:spPr>
          <a:xfrm>
            <a:off x="5410976" y="114279"/>
            <a:ext cx="1547218" cy="646331"/>
          </a:xfrm>
          <a:prstGeom prst="rect">
            <a:avLst/>
          </a:prstGeom>
          <a:noFill/>
        </p:spPr>
        <p:txBody>
          <a:bodyPr wrap="none" rtlCol="0">
            <a:spAutoFit/>
          </a:bodyPr>
          <a:lstStyle/>
          <a:p>
            <a:r>
              <a:rPr lang="en-US" sz="3600" u="sng" dirty="0"/>
              <a:t>Puzzles</a:t>
            </a:r>
            <a:endParaRPr lang="en-US" sz="3200" u="sng" dirty="0"/>
          </a:p>
        </p:txBody>
      </p:sp>
      <p:pic>
        <p:nvPicPr>
          <p:cNvPr id="11266" name="Picture 2">
            <a:extLst>
              <a:ext uri="{FF2B5EF4-FFF2-40B4-BE49-F238E27FC236}">
                <a16:creationId xmlns:a16="http://schemas.microsoft.com/office/drawing/2014/main" id="{5D3F67C6-2D76-088A-9F77-70FC384CCC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331" y="1292223"/>
            <a:ext cx="3732626" cy="2424439"/>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CA899D1F-C694-08D3-482A-628A146C08FF}"/>
              </a:ext>
            </a:extLst>
          </p:cNvPr>
          <p:cNvSpPr>
            <a:spLocks noGrp="1"/>
          </p:cNvSpPr>
          <p:nvPr>
            <p:ph type="sldNum" sz="quarter" idx="12"/>
          </p:nvPr>
        </p:nvSpPr>
        <p:spPr/>
        <p:txBody>
          <a:bodyPr/>
          <a:lstStyle/>
          <a:p>
            <a:fld id="{7A82587E-77A1-CB4C-8DF2-7A8192CCAED9}" type="slidenum">
              <a:rPr lang="en-US" smtClean="0"/>
              <a:t>27</a:t>
            </a:fld>
            <a:endParaRPr lang="en-US"/>
          </a:p>
        </p:txBody>
      </p:sp>
      <p:sp>
        <p:nvSpPr>
          <p:cNvPr id="7" name="TextBox 6">
            <a:extLst>
              <a:ext uri="{FF2B5EF4-FFF2-40B4-BE49-F238E27FC236}">
                <a16:creationId xmlns:a16="http://schemas.microsoft.com/office/drawing/2014/main" id="{300DB431-5512-B1C9-60D6-1F6708B362E3}"/>
              </a:ext>
            </a:extLst>
          </p:cNvPr>
          <p:cNvSpPr txBox="1"/>
          <p:nvPr/>
        </p:nvSpPr>
        <p:spPr>
          <a:xfrm>
            <a:off x="1205248" y="783219"/>
            <a:ext cx="1516184" cy="400110"/>
          </a:xfrm>
          <a:prstGeom prst="rect">
            <a:avLst/>
          </a:prstGeom>
          <a:noFill/>
        </p:spPr>
        <p:txBody>
          <a:bodyPr wrap="none" rtlCol="0">
            <a:spAutoFit/>
          </a:bodyPr>
          <a:lstStyle/>
          <a:p>
            <a:r>
              <a:rPr lang="en-US" sz="2000" b="1" dirty="0"/>
              <a:t>Perfect Fluid</a:t>
            </a:r>
          </a:p>
        </p:txBody>
      </p:sp>
      <p:sp>
        <p:nvSpPr>
          <p:cNvPr id="8" name="TextBox 7">
            <a:extLst>
              <a:ext uri="{FF2B5EF4-FFF2-40B4-BE49-F238E27FC236}">
                <a16:creationId xmlns:a16="http://schemas.microsoft.com/office/drawing/2014/main" id="{9926DA99-4A50-F1F6-4A65-2900F0AC5A6C}"/>
              </a:ext>
            </a:extLst>
          </p:cNvPr>
          <p:cNvSpPr txBox="1"/>
          <p:nvPr/>
        </p:nvSpPr>
        <p:spPr>
          <a:xfrm>
            <a:off x="382301" y="3829547"/>
            <a:ext cx="3162084" cy="954107"/>
          </a:xfrm>
          <a:prstGeom prst="rect">
            <a:avLst/>
          </a:prstGeom>
          <a:noFill/>
        </p:spPr>
        <p:txBody>
          <a:bodyPr wrap="none" rtlCol="0">
            <a:spAutoFit/>
          </a:bodyPr>
          <a:lstStyle/>
          <a:p>
            <a:pPr algn="ctr"/>
            <a:r>
              <a:rPr lang="en-US" sz="2000" b="1" dirty="0"/>
              <a:t>QCD Smooth Crossover</a:t>
            </a:r>
          </a:p>
          <a:p>
            <a:pPr algn="ctr"/>
            <a:r>
              <a:rPr lang="en-US" dirty="0"/>
              <a:t>No phase transition</a:t>
            </a:r>
          </a:p>
          <a:p>
            <a:pPr algn="ctr"/>
            <a:r>
              <a:rPr lang="en-US" dirty="0"/>
              <a:t>Many cosmological implications</a:t>
            </a:r>
          </a:p>
        </p:txBody>
      </p:sp>
      <p:sp>
        <p:nvSpPr>
          <p:cNvPr id="9" name="TextBox 8">
            <a:extLst>
              <a:ext uri="{FF2B5EF4-FFF2-40B4-BE49-F238E27FC236}">
                <a16:creationId xmlns:a16="http://schemas.microsoft.com/office/drawing/2014/main" id="{A47061A5-11C8-FEEF-ADDA-7BAF485493C8}"/>
              </a:ext>
            </a:extLst>
          </p:cNvPr>
          <p:cNvSpPr txBox="1"/>
          <p:nvPr/>
        </p:nvSpPr>
        <p:spPr>
          <a:xfrm>
            <a:off x="486590" y="4888992"/>
            <a:ext cx="2953501" cy="954107"/>
          </a:xfrm>
          <a:prstGeom prst="rect">
            <a:avLst/>
          </a:prstGeom>
          <a:noFill/>
        </p:spPr>
        <p:txBody>
          <a:bodyPr wrap="none" rtlCol="0">
            <a:spAutoFit/>
          </a:bodyPr>
          <a:lstStyle/>
          <a:p>
            <a:pPr algn="ctr"/>
            <a:r>
              <a:rPr lang="en-US" sz="2000" b="1" dirty="0"/>
              <a:t>Small System Implications</a:t>
            </a:r>
          </a:p>
          <a:p>
            <a:pPr algn="ctr"/>
            <a:r>
              <a:rPr lang="en-US" dirty="0"/>
              <a:t>Hydrodynamic Applications</a:t>
            </a:r>
          </a:p>
          <a:p>
            <a:pPr algn="ctr"/>
            <a:r>
              <a:rPr lang="en-US" dirty="0"/>
              <a:t>Attractors, strong field theory</a:t>
            </a:r>
          </a:p>
        </p:txBody>
      </p:sp>
      <p:sp>
        <p:nvSpPr>
          <p:cNvPr id="10" name="TextBox 9">
            <a:extLst>
              <a:ext uri="{FF2B5EF4-FFF2-40B4-BE49-F238E27FC236}">
                <a16:creationId xmlns:a16="http://schemas.microsoft.com/office/drawing/2014/main" id="{C9BAB121-4D94-836A-C2BF-965E76BDDE41}"/>
              </a:ext>
            </a:extLst>
          </p:cNvPr>
          <p:cNvSpPr txBox="1"/>
          <p:nvPr/>
        </p:nvSpPr>
        <p:spPr>
          <a:xfrm>
            <a:off x="1394012" y="5884511"/>
            <a:ext cx="911019" cy="923330"/>
          </a:xfrm>
          <a:prstGeom prst="rect">
            <a:avLst/>
          </a:prstGeom>
          <a:noFill/>
        </p:spPr>
        <p:txBody>
          <a:bodyPr wrap="none" rtlCol="0">
            <a:spAutoFit/>
          </a:bodyPr>
          <a:lstStyle/>
          <a:p>
            <a:pPr algn="ctr"/>
            <a:r>
              <a:rPr lang="en-US" dirty="0"/>
              <a:t>More?</a:t>
            </a:r>
          </a:p>
          <a:p>
            <a:pPr algn="ctr"/>
            <a:endParaRPr lang="en-US" dirty="0"/>
          </a:p>
          <a:p>
            <a:pPr algn="ctr"/>
            <a:r>
              <a:rPr lang="en-US" dirty="0"/>
              <a:t>Future?</a:t>
            </a:r>
          </a:p>
        </p:txBody>
      </p:sp>
      <p:sp>
        <p:nvSpPr>
          <p:cNvPr id="12" name="TextBox 11">
            <a:extLst>
              <a:ext uri="{FF2B5EF4-FFF2-40B4-BE49-F238E27FC236}">
                <a16:creationId xmlns:a16="http://schemas.microsoft.com/office/drawing/2014/main" id="{A51F1973-4DA6-8E59-E9E8-6F04B9A201D3}"/>
              </a:ext>
            </a:extLst>
          </p:cNvPr>
          <p:cNvSpPr txBox="1"/>
          <p:nvPr/>
        </p:nvSpPr>
        <p:spPr>
          <a:xfrm>
            <a:off x="4669421" y="1411624"/>
            <a:ext cx="3037924" cy="5632311"/>
          </a:xfrm>
          <a:prstGeom prst="rect">
            <a:avLst/>
          </a:prstGeom>
          <a:noFill/>
        </p:spPr>
        <p:txBody>
          <a:bodyPr wrap="square" rtlCol="0">
            <a:spAutoFit/>
          </a:bodyPr>
          <a:lstStyle/>
          <a:p>
            <a:pPr algn="ctr"/>
            <a:r>
              <a:rPr lang="en-US" sz="2000" dirty="0"/>
              <a:t>Heavy flavor R</a:t>
            </a:r>
            <a:r>
              <a:rPr lang="en-US" sz="2000" baseline="-25000" dirty="0"/>
              <a:t>AA</a:t>
            </a:r>
            <a:r>
              <a:rPr lang="en-US" sz="2000" dirty="0"/>
              <a:t> and </a:t>
            </a:r>
            <a:r>
              <a:rPr lang="en-US" sz="2000" dirty="0" err="1"/>
              <a:t>v</a:t>
            </a:r>
            <a:r>
              <a:rPr lang="en-US" sz="2000" baseline="-25000" dirty="0" err="1"/>
              <a:t>n</a:t>
            </a:r>
            <a:endParaRPr lang="en-US" sz="2000" baseline="-25000" dirty="0"/>
          </a:p>
          <a:p>
            <a:pPr algn="ctr"/>
            <a:r>
              <a:rPr lang="en-US" sz="2000" dirty="0" err="1"/>
              <a:t>v</a:t>
            </a:r>
            <a:r>
              <a:rPr lang="en-US" sz="2000" baseline="-25000" dirty="0" err="1"/>
              <a:t>n</a:t>
            </a:r>
            <a:r>
              <a:rPr lang="en-US" sz="2000" dirty="0"/>
              <a:t> also in small systems</a:t>
            </a:r>
          </a:p>
          <a:p>
            <a:pPr algn="ctr"/>
            <a:endParaRPr lang="en-US" sz="2000" dirty="0"/>
          </a:p>
          <a:p>
            <a:pPr algn="ctr"/>
            <a:r>
              <a:rPr lang="en-US" sz="2000" dirty="0"/>
              <a:t>Absence of jet quenching in small systems and maybe peripheral AA</a:t>
            </a:r>
          </a:p>
          <a:p>
            <a:pPr algn="ctr"/>
            <a:endParaRPr lang="en-US" sz="2000" dirty="0"/>
          </a:p>
          <a:p>
            <a:pPr algn="ctr"/>
            <a:r>
              <a:rPr lang="en-US" sz="2000" dirty="0"/>
              <a:t>Ultra-central puzzle</a:t>
            </a:r>
          </a:p>
          <a:p>
            <a:pPr algn="ctr"/>
            <a:endParaRPr lang="en-US" sz="2000" dirty="0"/>
          </a:p>
          <a:p>
            <a:pPr algn="ctr"/>
            <a:r>
              <a:rPr lang="en-US" sz="2000" dirty="0"/>
              <a:t>High differential flow, momentum correlations, </a:t>
            </a:r>
          </a:p>
          <a:p>
            <a:pPr algn="ctr"/>
            <a:endParaRPr lang="en-US" sz="2000" dirty="0"/>
          </a:p>
          <a:p>
            <a:pPr algn="ctr"/>
            <a:r>
              <a:rPr lang="en-US" sz="2000" dirty="0"/>
              <a:t>When do jets “see” inside the fluid – quasi-particles?</a:t>
            </a:r>
          </a:p>
          <a:p>
            <a:pPr algn="ctr"/>
            <a:endParaRPr lang="en-US" sz="2000" dirty="0"/>
          </a:p>
          <a:p>
            <a:pPr algn="ctr"/>
            <a:r>
              <a:rPr lang="en-US" sz="2000" dirty="0"/>
              <a:t>….</a:t>
            </a:r>
          </a:p>
          <a:p>
            <a:pPr algn="ctr"/>
            <a:endParaRPr lang="en-US" sz="2000" dirty="0"/>
          </a:p>
          <a:p>
            <a:pPr algn="ctr"/>
            <a:endParaRPr lang="en-US" sz="2000" dirty="0"/>
          </a:p>
        </p:txBody>
      </p:sp>
      <p:pic>
        <p:nvPicPr>
          <p:cNvPr id="15362" name="Picture 2" descr="European stamps hi-res stock photography and images - Alamy">
            <a:extLst>
              <a:ext uri="{FF2B5EF4-FFF2-40B4-BE49-F238E27FC236}">
                <a16:creationId xmlns:a16="http://schemas.microsoft.com/office/drawing/2014/main" id="{BDC929D6-425A-4564-FA44-5C50992898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2239"/>
          <a:stretch/>
        </p:blipFill>
        <p:spPr bwMode="auto">
          <a:xfrm>
            <a:off x="8486213" y="838180"/>
            <a:ext cx="3587976" cy="23083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6" name="Picture 2" descr="US Vintage Post Stamp Collection Wall Mural | Eazywallz">
            <a:extLst>
              <a:ext uri="{FF2B5EF4-FFF2-40B4-BE49-F238E27FC236}">
                <a16:creationId xmlns:a16="http://schemas.microsoft.com/office/drawing/2014/main" id="{8B3F3880-A3D1-D12F-2146-95EB9C3B53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93809" y="3328424"/>
            <a:ext cx="3587976" cy="239048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7575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BB25A66-E489-1CB3-0F8B-25919E241EE2}"/>
              </a:ext>
            </a:extLst>
          </p:cNvPr>
          <p:cNvSpPr txBox="1"/>
          <p:nvPr/>
        </p:nvSpPr>
        <p:spPr>
          <a:xfrm>
            <a:off x="805411" y="107138"/>
            <a:ext cx="2654573" cy="646331"/>
          </a:xfrm>
          <a:prstGeom prst="rect">
            <a:avLst/>
          </a:prstGeom>
          <a:noFill/>
        </p:spPr>
        <p:txBody>
          <a:bodyPr wrap="none" rtlCol="0">
            <a:spAutoFit/>
          </a:bodyPr>
          <a:lstStyle/>
          <a:p>
            <a:r>
              <a:rPr lang="en-US" sz="3600" u="sng" dirty="0"/>
              <a:t>Fundamental</a:t>
            </a:r>
          </a:p>
        </p:txBody>
      </p:sp>
      <p:sp>
        <p:nvSpPr>
          <p:cNvPr id="3" name="TextBox 2">
            <a:extLst>
              <a:ext uri="{FF2B5EF4-FFF2-40B4-BE49-F238E27FC236}">
                <a16:creationId xmlns:a16="http://schemas.microsoft.com/office/drawing/2014/main" id="{70D1C4C2-D7A5-858F-E843-E1ECD1C6D9C5}"/>
              </a:ext>
            </a:extLst>
          </p:cNvPr>
          <p:cNvSpPr txBox="1"/>
          <p:nvPr/>
        </p:nvSpPr>
        <p:spPr>
          <a:xfrm>
            <a:off x="8616540" y="114279"/>
            <a:ext cx="3327321" cy="646331"/>
          </a:xfrm>
          <a:prstGeom prst="rect">
            <a:avLst/>
          </a:prstGeom>
          <a:noFill/>
        </p:spPr>
        <p:txBody>
          <a:bodyPr wrap="none" rtlCol="0">
            <a:spAutoFit/>
          </a:bodyPr>
          <a:lstStyle/>
          <a:p>
            <a:r>
              <a:rPr lang="en-US" sz="3600" u="sng" dirty="0"/>
              <a:t>Stamp Collecting</a:t>
            </a:r>
          </a:p>
        </p:txBody>
      </p:sp>
      <p:sp>
        <p:nvSpPr>
          <p:cNvPr id="4" name="TextBox 3">
            <a:extLst>
              <a:ext uri="{FF2B5EF4-FFF2-40B4-BE49-F238E27FC236}">
                <a16:creationId xmlns:a16="http://schemas.microsoft.com/office/drawing/2014/main" id="{75605D34-E699-B163-86B0-EC12715DB5E8}"/>
              </a:ext>
            </a:extLst>
          </p:cNvPr>
          <p:cNvSpPr txBox="1"/>
          <p:nvPr/>
        </p:nvSpPr>
        <p:spPr>
          <a:xfrm>
            <a:off x="5410976" y="114279"/>
            <a:ext cx="1547218" cy="646331"/>
          </a:xfrm>
          <a:prstGeom prst="rect">
            <a:avLst/>
          </a:prstGeom>
          <a:noFill/>
        </p:spPr>
        <p:txBody>
          <a:bodyPr wrap="none" rtlCol="0">
            <a:spAutoFit/>
          </a:bodyPr>
          <a:lstStyle/>
          <a:p>
            <a:r>
              <a:rPr lang="en-US" sz="3600" u="sng" dirty="0"/>
              <a:t>Puzzles</a:t>
            </a:r>
            <a:endParaRPr lang="en-US" sz="3200" u="sng" dirty="0"/>
          </a:p>
        </p:txBody>
      </p:sp>
      <p:pic>
        <p:nvPicPr>
          <p:cNvPr id="11266" name="Picture 2">
            <a:extLst>
              <a:ext uri="{FF2B5EF4-FFF2-40B4-BE49-F238E27FC236}">
                <a16:creationId xmlns:a16="http://schemas.microsoft.com/office/drawing/2014/main" id="{5D3F67C6-2D76-088A-9F77-70FC384CCC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331" y="1292223"/>
            <a:ext cx="3732626" cy="2424439"/>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CA899D1F-C694-08D3-482A-628A146C08FF}"/>
              </a:ext>
            </a:extLst>
          </p:cNvPr>
          <p:cNvSpPr>
            <a:spLocks noGrp="1"/>
          </p:cNvSpPr>
          <p:nvPr>
            <p:ph type="sldNum" sz="quarter" idx="12"/>
          </p:nvPr>
        </p:nvSpPr>
        <p:spPr/>
        <p:txBody>
          <a:bodyPr/>
          <a:lstStyle/>
          <a:p>
            <a:fld id="{7A82587E-77A1-CB4C-8DF2-7A8192CCAED9}" type="slidenum">
              <a:rPr lang="en-US" smtClean="0"/>
              <a:t>28</a:t>
            </a:fld>
            <a:endParaRPr lang="en-US" dirty="0"/>
          </a:p>
        </p:txBody>
      </p:sp>
      <p:sp>
        <p:nvSpPr>
          <p:cNvPr id="7" name="TextBox 6">
            <a:extLst>
              <a:ext uri="{FF2B5EF4-FFF2-40B4-BE49-F238E27FC236}">
                <a16:creationId xmlns:a16="http://schemas.microsoft.com/office/drawing/2014/main" id="{300DB431-5512-B1C9-60D6-1F6708B362E3}"/>
              </a:ext>
            </a:extLst>
          </p:cNvPr>
          <p:cNvSpPr txBox="1"/>
          <p:nvPr/>
        </p:nvSpPr>
        <p:spPr>
          <a:xfrm>
            <a:off x="1205248" y="783219"/>
            <a:ext cx="1516184" cy="400110"/>
          </a:xfrm>
          <a:prstGeom prst="rect">
            <a:avLst/>
          </a:prstGeom>
          <a:noFill/>
        </p:spPr>
        <p:txBody>
          <a:bodyPr wrap="none" rtlCol="0">
            <a:spAutoFit/>
          </a:bodyPr>
          <a:lstStyle/>
          <a:p>
            <a:r>
              <a:rPr lang="en-US" sz="2000" b="1" dirty="0"/>
              <a:t>Perfect Fluid</a:t>
            </a:r>
          </a:p>
        </p:txBody>
      </p:sp>
      <p:sp>
        <p:nvSpPr>
          <p:cNvPr id="8" name="TextBox 7">
            <a:extLst>
              <a:ext uri="{FF2B5EF4-FFF2-40B4-BE49-F238E27FC236}">
                <a16:creationId xmlns:a16="http://schemas.microsoft.com/office/drawing/2014/main" id="{9926DA99-4A50-F1F6-4A65-2900F0AC5A6C}"/>
              </a:ext>
            </a:extLst>
          </p:cNvPr>
          <p:cNvSpPr txBox="1"/>
          <p:nvPr/>
        </p:nvSpPr>
        <p:spPr>
          <a:xfrm>
            <a:off x="382301" y="3829547"/>
            <a:ext cx="3162084" cy="954107"/>
          </a:xfrm>
          <a:prstGeom prst="rect">
            <a:avLst/>
          </a:prstGeom>
          <a:noFill/>
        </p:spPr>
        <p:txBody>
          <a:bodyPr wrap="none" rtlCol="0">
            <a:spAutoFit/>
          </a:bodyPr>
          <a:lstStyle/>
          <a:p>
            <a:pPr algn="ctr"/>
            <a:r>
              <a:rPr lang="en-US" sz="2000" b="1" dirty="0"/>
              <a:t>QCD Smooth Crossover</a:t>
            </a:r>
          </a:p>
          <a:p>
            <a:pPr algn="ctr"/>
            <a:r>
              <a:rPr lang="en-US" dirty="0"/>
              <a:t>No phase transition</a:t>
            </a:r>
          </a:p>
          <a:p>
            <a:pPr algn="ctr"/>
            <a:r>
              <a:rPr lang="en-US" dirty="0"/>
              <a:t>Many cosmological implications</a:t>
            </a:r>
          </a:p>
        </p:txBody>
      </p:sp>
      <p:sp>
        <p:nvSpPr>
          <p:cNvPr id="9" name="TextBox 8">
            <a:extLst>
              <a:ext uri="{FF2B5EF4-FFF2-40B4-BE49-F238E27FC236}">
                <a16:creationId xmlns:a16="http://schemas.microsoft.com/office/drawing/2014/main" id="{A47061A5-11C8-FEEF-ADDA-7BAF485493C8}"/>
              </a:ext>
            </a:extLst>
          </p:cNvPr>
          <p:cNvSpPr txBox="1"/>
          <p:nvPr/>
        </p:nvSpPr>
        <p:spPr>
          <a:xfrm>
            <a:off x="486590" y="4888992"/>
            <a:ext cx="2953501" cy="954107"/>
          </a:xfrm>
          <a:prstGeom prst="rect">
            <a:avLst/>
          </a:prstGeom>
          <a:noFill/>
        </p:spPr>
        <p:txBody>
          <a:bodyPr wrap="none" rtlCol="0">
            <a:spAutoFit/>
          </a:bodyPr>
          <a:lstStyle/>
          <a:p>
            <a:pPr algn="ctr"/>
            <a:r>
              <a:rPr lang="en-US" sz="2000" b="1" dirty="0"/>
              <a:t>Small System Implications</a:t>
            </a:r>
          </a:p>
          <a:p>
            <a:pPr algn="ctr"/>
            <a:r>
              <a:rPr lang="en-US" dirty="0"/>
              <a:t>Hydrodynamic Applications</a:t>
            </a:r>
          </a:p>
          <a:p>
            <a:pPr algn="ctr"/>
            <a:r>
              <a:rPr lang="en-US" dirty="0"/>
              <a:t>Attractors, strong field theory</a:t>
            </a:r>
          </a:p>
        </p:txBody>
      </p:sp>
      <p:sp>
        <p:nvSpPr>
          <p:cNvPr id="10" name="TextBox 9">
            <a:extLst>
              <a:ext uri="{FF2B5EF4-FFF2-40B4-BE49-F238E27FC236}">
                <a16:creationId xmlns:a16="http://schemas.microsoft.com/office/drawing/2014/main" id="{C9BAB121-4D94-836A-C2BF-965E76BDDE41}"/>
              </a:ext>
            </a:extLst>
          </p:cNvPr>
          <p:cNvSpPr txBox="1"/>
          <p:nvPr/>
        </p:nvSpPr>
        <p:spPr>
          <a:xfrm>
            <a:off x="1394012" y="5884511"/>
            <a:ext cx="911019" cy="923330"/>
          </a:xfrm>
          <a:prstGeom prst="rect">
            <a:avLst/>
          </a:prstGeom>
          <a:noFill/>
        </p:spPr>
        <p:txBody>
          <a:bodyPr wrap="none" rtlCol="0">
            <a:spAutoFit/>
          </a:bodyPr>
          <a:lstStyle/>
          <a:p>
            <a:pPr algn="ctr"/>
            <a:r>
              <a:rPr lang="en-US" dirty="0"/>
              <a:t>More?</a:t>
            </a:r>
          </a:p>
          <a:p>
            <a:pPr algn="ctr"/>
            <a:endParaRPr lang="en-US" dirty="0"/>
          </a:p>
          <a:p>
            <a:pPr algn="ctr"/>
            <a:r>
              <a:rPr lang="en-US" dirty="0"/>
              <a:t>Future?</a:t>
            </a:r>
          </a:p>
        </p:txBody>
      </p:sp>
      <p:sp>
        <p:nvSpPr>
          <p:cNvPr id="12" name="TextBox 11">
            <a:extLst>
              <a:ext uri="{FF2B5EF4-FFF2-40B4-BE49-F238E27FC236}">
                <a16:creationId xmlns:a16="http://schemas.microsoft.com/office/drawing/2014/main" id="{A51F1973-4DA6-8E59-E9E8-6F04B9A201D3}"/>
              </a:ext>
            </a:extLst>
          </p:cNvPr>
          <p:cNvSpPr txBox="1"/>
          <p:nvPr/>
        </p:nvSpPr>
        <p:spPr>
          <a:xfrm>
            <a:off x="4669421" y="1411624"/>
            <a:ext cx="3037924" cy="5940088"/>
          </a:xfrm>
          <a:prstGeom prst="rect">
            <a:avLst/>
          </a:prstGeom>
          <a:noFill/>
        </p:spPr>
        <p:txBody>
          <a:bodyPr wrap="square" rtlCol="0">
            <a:spAutoFit/>
          </a:bodyPr>
          <a:lstStyle/>
          <a:p>
            <a:pPr algn="ctr"/>
            <a:r>
              <a:rPr lang="en-US" sz="2000" dirty="0"/>
              <a:t>Heavy flavor R</a:t>
            </a:r>
            <a:r>
              <a:rPr lang="en-US" sz="2000" baseline="-25000" dirty="0"/>
              <a:t>AA</a:t>
            </a:r>
            <a:r>
              <a:rPr lang="en-US" sz="2000" dirty="0"/>
              <a:t> and </a:t>
            </a:r>
            <a:r>
              <a:rPr lang="en-US" sz="2000" dirty="0" err="1"/>
              <a:t>v</a:t>
            </a:r>
            <a:r>
              <a:rPr lang="en-US" sz="2000" baseline="-25000" dirty="0" err="1"/>
              <a:t>n</a:t>
            </a:r>
            <a:endParaRPr lang="en-US" sz="2000" baseline="-25000" dirty="0"/>
          </a:p>
          <a:p>
            <a:pPr algn="ctr"/>
            <a:r>
              <a:rPr lang="en-US" sz="2000" dirty="0" err="1"/>
              <a:t>v</a:t>
            </a:r>
            <a:r>
              <a:rPr lang="en-US" sz="2000" baseline="-25000" dirty="0" err="1"/>
              <a:t>n</a:t>
            </a:r>
            <a:r>
              <a:rPr lang="en-US" sz="2000" dirty="0"/>
              <a:t> also in small systems</a:t>
            </a:r>
          </a:p>
          <a:p>
            <a:pPr algn="ctr"/>
            <a:endParaRPr lang="en-US" sz="2000" dirty="0"/>
          </a:p>
          <a:p>
            <a:pPr algn="ctr"/>
            <a:r>
              <a:rPr lang="en-US" sz="2000" dirty="0"/>
              <a:t>Absence of jet quenching in small systems and maybe peripheral AA</a:t>
            </a:r>
          </a:p>
          <a:p>
            <a:pPr algn="ctr"/>
            <a:endParaRPr lang="en-US" sz="2000" dirty="0"/>
          </a:p>
          <a:p>
            <a:pPr algn="ctr"/>
            <a:r>
              <a:rPr lang="en-US" sz="2000" dirty="0"/>
              <a:t>Ultra-central puzzle</a:t>
            </a:r>
          </a:p>
          <a:p>
            <a:pPr algn="ctr"/>
            <a:endParaRPr lang="en-US" sz="2000" dirty="0"/>
          </a:p>
          <a:p>
            <a:pPr algn="ctr"/>
            <a:r>
              <a:rPr lang="en-US" sz="2000" dirty="0"/>
              <a:t>High differential flow, momentum correlations, </a:t>
            </a:r>
          </a:p>
          <a:p>
            <a:pPr algn="ctr"/>
            <a:endParaRPr lang="en-US" sz="2000" dirty="0"/>
          </a:p>
          <a:p>
            <a:pPr algn="ctr"/>
            <a:r>
              <a:rPr lang="en-US" sz="2000" dirty="0"/>
              <a:t>When do jets “see” inside the fluid – quasi-particles?</a:t>
            </a:r>
          </a:p>
          <a:p>
            <a:pPr algn="ctr"/>
            <a:endParaRPr lang="en-US" sz="2000" dirty="0"/>
          </a:p>
          <a:p>
            <a:pPr algn="ctr"/>
            <a:r>
              <a:rPr lang="en-US" sz="2000" dirty="0"/>
              <a:t>Low mass dilepton yields, distributions…</a:t>
            </a:r>
          </a:p>
          <a:p>
            <a:pPr algn="ctr"/>
            <a:endParaRPr lang="en-US" sz="2000" dirty="0"/>
          </a:p>
          <a:p>
            <a:pPr algn="ctr"/>
            <a:endParaRPr lang="en-US" sz="2000" dirty="0"/>
          </a:p>
        </p:txBody>
      </p:sp>
      <p:pic>
        <p:nvPicPr>
          <p:cNvPr id="15362" name="Picture 2" descr="European stamps hi-res stock photography and images - Alamy">
            <a:extLst>
              <a:ext uri="{FF2B5EF4-FFF2-40B4-BE49-F238E27FC236}">
                <a16:creationId xmlns:a16="http://schemas.microsoft.com/office/drawing/2014/main" id="{BDC929D6-425A-4564-FA44-5C50992898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2239"/>
          <a:stretch/>
        </p:blipFill>
        <p:spPr bwMode="auto">
          <a:xfrm>
            <a:off x="8486213" y="838180"/>
            <a:ext cx="3587976" cy="23083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6" name="Picture 2" descr="US Vintage Post Stamp Collection Wall Mural | Eazywallz">
            <a:extLst>
              <a:ext uri="{FF2B5EF4-FFF2-40B4-BE49-F238E27FC236}">
                <a16:creationId xmlns:a16="http://schemas.microsoft.com/office/drawing/2014/main" id="{8B3F3880-A3D1-D12F-2146-95EB9C3B53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93809" y="3328424"/>
            <a:ext cx="3587976" cy="239048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cxnSp>
        <p:nvCxnSpPr>
          <p:cNvPr id="13" name="Curved Connector 12">
            <a:extLst>
              <a:ext uri="{FF2B5EF4-FFF2-40B4-BE49-F238E27FC236}">
                <a16:creationId xmlns:a16="http://schemas.microsoft.com/office/drawing/2014/main" id="{A8CD3F78-BA21-078A-4DAD-3609044500D3}"/>
              </a:ext>
            </a:extLst>
          </p:cNvPr>
          <p:cNvCxnSpPr/>
          <p:nvPr/>
        </p:nvCxnSpPr>
        <p:spPr>
          <a:xfrm>
            <a:off x="7502013" y="1907458"/>
            <a:ext cx="984200" cy="344129"/>
          </a:xfrm>
          <a:prstGeom prst="curvedConnector3">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urved Connector 13">
            <a:extLst>
              <a:ext uri="{FF2B5EF4-FFF2-40B4-BE49-F238E27FC236}">
                <a16:creationId xmlns:a16="http://schemas.microsoft.com/office/drawing/2014/main" id="{8D57EFBA-923B-FFD1-6630-1ABFCB0D74CB}"/>
              </a:ext>
            </a:extLst>
          </p:cNvPr>
          <p:cNvCxnSpPr>
            <a:cxnSpLocks/>
          </p:cNvCxnSpPr>
          <p:nvPr/>
        </p:nvCxnSpPr>
        <p:spPr>
          <a:xfrm rot="5400000">
            <a:off x="1450427" y="2786666"/>
            <a:ext cx="4183604" cy="2474395"/>
          </a:xfrm>
          <a:prstGeom prst="curvedConnector3">
            <a:avLst>
              <a:gd name="adj1" fmla="val 93244"/>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urved Connector 16">
            <a:extLst>
              <a:ext uri="{FF2B5EF4-FFF2-40B4-BE49-F238E27FC236}">
                <a16:creationId xmlns:a16="http://schemas.microsoft.com/office/drawing/2014/main" id="{57D4E902-9871-1065-5257-416C0211C1D9}"/>
              </a:ext>
            </a:extLst>
          </p:cNvPr>
          <p:cNvCxnSpPr>
            <a:cxnSpLocks/>
          </p:cNvCxnSpPr>
          <p:nvPr/>
        </p:nvCxnSpPr>
        <p:spPr>
          <a:xfrm rot="10800000">
            <a:off x="2851356" y="983275"/>
            <a:ext cx="1994133" cy="835903"/>
          </a:xfrm>
          <a:prstGeom prst="curvedConnector3">
            <a:avLst>
              <a:gd name="adj1" fmla="val 50000"/>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C1D235B-938B-5A76-7BEB-B3FE94C1C6CD}"/>
              </a:ext>
            </a:extLst>
          </p:cNvPr>
          <p:cNvSpPr txBox="1"/>
          <p:nvPr/>
        </p:nvSpPr>
        <p:spPr>
          <a:xfrm>
            <a:off x="8003458" y="1526790"/>
            <a:ext cx="193746" cy="584775"/>
          </a:xfrm>
          <a:prstGeom prst="rect">
            <a:avLst/>
          </a:prstGeom>
          <a:noFill/>
        </p:spPr>
        <p:txBody>
          <a:bodyPr wrap="square" rtlCol="0">
            <a:spAutoFit/>
          </a:bodyPr>
          <a:lstStyle/>
          <a:p>
            <a:r>
              <a:rPr lang="en-US" sz="3200" b="1" dirty="0">
                <a:solidFill>
                  <a:srgbClr val="00B0F0"/>
                </a:solidFill>
              </a:rPr>
              <a:t>?</a:t>
            </a:r>
          </a:p>
        </p:txBody>
      </p:sp>
      <p:sp>
        <p:nvSpPr>
          <p:cNvPr id="22" name="TextBox 21">
            <a:extLst>
              <a:ext uri="{FF2B5EF4-FFF2-40B4-BE49-F238E27FC236}">
                <a16:creationId xmlns:a16="http://schemas.microsoft.com/office/drawing/2014/main" id="{D55497F2-9A25-4F86-B1DA-100199565930}"/>
              </a:ext>
            </a:extLst>
          </p:cNvPr>
          <p:cNvSpPr txBox="1"/>
          <p:nvPr/>
        </p:nvSpPr>
        <p:spPr>
          <a:xfrm>
            <a:off x="2597592" y="5947359"/>
            <a:ext cx="193746" cy="584775"/>
          </a:xfrm>
          <a:prstGeom prst="rect">
            <a:avLst/>
          </a:prstGeom>
          <a:noFill/>
        </p:spPr>
        <p:txBody>
          <a:bodyPr wrap="square" rtlCol="0">
            <a:spAutoFit/>
          </a:bodyPr>
          <a:lstStyle/>
          <a:p>
            <a:r>
              <a:rPr lang="en-US" sz="3200" b="1" dirty="0">
                <a:solidFill>
                  <a:srgbClr val="FFFF00"/>
                </a:solidFill>
              </a:rPr>
              <a:t>?</a:t>
            </a:r>
          </a:p>
        </p:txBody>
      </p:sp>
      <p:sp>
        <p:nvSpPr>
          <p:cNvPr id="23" name="TextBox 22">
            <a:extLst>
              <a:ext uri="{FF2B5EF4-FFF2-40B4-BE49-F238E27FC236}">
                <a16:creationId xmlns:a16="http://schemas.microsoft.com/office/drawing/2014/main" id="{A300A481-7392-728C-65B0-D81C32478C8B}"/>
              </a:ext>
            </a:extLst>
          </p:cNvPr>
          <p:cNvSpPr txBox="1"/>
          <p:nvPr/>
        </p:nvSpPr>
        <p:spPr>
          <a:xfrm>
            <a:off x="3348483" y="528876"/>
            <a:ext cx="193746" cy="584775"/>
          </a:xfrm>
          <a:prstGeom prst="rect">
            <a:avLst/>
          </a:prstGeom>
          <a:noFill/>
        </p:spPr>
        <p:txBody>
          <a:bodyPr wrap="square" rtlCol="0">
            <a:spAutoFit/>
          </a:bodyPr>
          <a:lstStyle/>
          <a:p>
            <a:r>
              <a:rPr lang="en-US" sz="3200" b="1" dirty="0">
                <a:solidFill>
                  <a:srgbClr val="FF0000"/>
                </a:solidFill>
              </a:rPr>
              <a:t>?</a:t>
            </a:r>
          </a:p>
        </p:txBody>
      </p:sp>
    </p:spTree>
    <p:extLst>
      <p:ext uri="{BB962C8B-B14F-4D97-AF65-F5344CB8AC3E}">
        <p14:creationId xmlns:p14="http://schemas.microsoft.com/office/powerpoint/2010/main" val="26990127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24FF27-EDE9-CE80-1334-7F9035EB35B0}"/>
              </a:ext>
            </a:extLst>
          </p:cNvPr>
          <p:cNvSpPr>
            <a:spLocks noGrp="1"/>
          </p:cNvSpPr>
          <p:nvPr>
            <p:ph type="sldNum" sz="quarter" idx="12"/>
          </p:nvPr>
        </p:nvSpPr>
        <p:spPr/>
        <p:txBody>
          <a:bodyPr/>
          <a:lstStyle/>
          <a:p>
            <a:fld id="{7A82587E-77A1-CB4C-8DF2-7A8192CCAED9}" type="slidenum">
              <a:rPr lang="en-US" smtClean="0"/>
              <a:t>29</a:t>
            </a:fld>
            <a:endParaRPr lang="en-US"/>
          </a:p>
        </p:txBody>
      </p:sp>
      <p:sp>
        <p:nvSpPr>
          <p:cNvPr id="4" name="TextBox 3">
            <a:extLst>
              <a:ext uri="{FF2B5EF4-FFF2-40B4-BE49-F238E27FC236}">
                <a16:creationId xmlns:a16="http://schemas.microsoft.com/office/drawing/2014/main" id="{31C16454-0648-C37C-5DBC-D7BA26485C4B}"/>
              </a:ext>
            </a:extLst>
          </p:cNvPr>
          <p:cNvSpPr txBox="1"/>
          <p:nvPr/>
        </p:nvSpPr>
        <p:spPr>
          <a:xfrm>
            <a:off x="805411" y="107138"/>
            <a:ext cx="1175322" cy="646331"/>
          </a:xfrm>
          <a:prstGeom prst="rect">
            <a:avLst/>
          </a:prstGeom>
          <a:noFill/>
        </p:spPr>
        <p:txBody>
          <a:bodyPr wrap="none" rtlCol="0">
            <a:spAutoFit/>
          </a:bodyPr>
          <a:lstStyle/>
          <a:p>
            <a:r>
              <a:rPr lang="en-US" sz="3600" u="sng" dirty="0"/>
              <a:t>Ideas</a:t>
            </a:r>
          </a:p>
        </p:txBody>
      </p:sp>
      <p:sp>
        <p:nvSpPr>
          <p:cNvPr id="5" name="TextBox 4">
            <a:extLst>
              <a:ext uri="{FF2B5EF4-FFF2-40B4-BE49-F238E27FC236}">
                <a16:creationId xmlns:a16="http://schemas.microsoft.com/office/drawing/2014/main" id="{C973F8B1-F71C-D829-BB64-C7BBCEDE6281}"/>
              </a:ext>
            </a:extLst>
          </p:cNvPr>
          <p:cNvSpPr txBox="1"/>
          <p:nvPr/>
        </p:nvSpPr>
        <p:spPr>
          <a:xfrm>
            <a:off x="8564340" y="105386"/>
            <a:ext cx="3627660" cy="646331"/>
          </a:xfrm>
          <a:prstGeom prst="rect">
            <a:avLst/>
          </a:prstGeom>
          <a:noFill/>
        </p:spPr>
        <p:txBody>
          <a:bodyPr wrap="none" rtlCol="0">
            <a:spAutoFit/>
          </a:bodyPr>
          <a:lstStyle/>
          <a:p>
            <a:r>
              <a:rPr lang="en-US" sz="3600" u="sng" dirty="0"/>
              <a:t>Eventual Outcome</a:t>
            </a:r>
          </a:p>
        </p:txBody>
      </p:sp>
      <p:sp>
        <p:nvSpPr>
          <p:cNvPr id="6" name="TextBox 5">
            <a:extLst>
              <a:ext uri="{FF2B5EF4-FFF2-40B4-BE49-F238E27FC236}">
                <a16:creationId xmlns:a16="http://schemas.microsoft.com/office/drawing/2014/main" id="{15D12D28-4603-2A9C-DB62-FF5975684E17}"/>
              </a:ext>
            </a:extLst>
          </p:cNvPr>
          <p:cNvSpPr txBox="1"/>
          <p:nvPr/>
        </p:nvSpPr>
        <p:spPr>
          <a:xfrm>
            <a:off x="5410976" y="114279"/>
            <a:ext cx="1393458" cy="646331"/>
          </a:xfrm>
          <a:prstGeom prst="rect">
            <a:avLst/>
          </a:prstGeom>
          <a:noFill/>
        </p:spPr>
        <p:txBody>
          <a:bodyPr wrap="none" rtlCol="0">
            <a:spAutoFit/>
          </a:bodyPr>
          <a:lstStyle/>
          <a:p>
            <a:r>
              <a:rPr lang="en-US" sz="3600" u="sng" dirty="0"/>
              <a:t>Tested</a:t>
            </a:r>
            <a:endParaRPr lang="en-US" sz="3200" u="sng" dirty="0"/>
          </a:p>
        </p:txBody>
      </p:sp>
      <p:sp>
        <p:nvSpPr>
          <p:cNvPr id="7" name="TextBox 6">
            <a:extLst>
              <a:ext uri="{FF2B5EF4-FFF2-40B4-BE49-F238E27FC236}">
                <a16:creationId xmlns:a16="http://schemas.microsoft.com/office/drawing/2014/main" id="{B957C34F-ADD1-3BA5-8BDE-C2877D1BFC3E}"/>
              </a:ext>
            </a:extLst>
          </p:cNvPr>
          <p:cNvSpPr txBox="1"/>
          <p:nvPr/>
        </p:nvSpPr>
        <p:spPr>
          <a:xfrm>
            <a:off x="180556" y="1249184"/>
            <a:ext cx="10727809" cy="3785652"/>
          </a:xfrm>
          <a:prstGeom prst="rect">
            <a:avLst/>
          </a:prstGeom>
          <a:noFill/>
        </p:spPr>
        <p:txBody>
          <a:bodyPr wrap="none" rtlCol="0">
            <a:spAutoFit/>
          </a:bodyPr>
          <a:lstStyle/>
          <a:p>
            <a:r>
              <a:rPr lang="en-US" sz="2400" dirty="0"/>
              <a:t>Chiral Magnet Effect                     Many, many, many, tests                     Footnote in field</a:t>
            </a:r>
          </a:p>
          <a:p>
            <a:r>
              <a:rPr lang="en-US" sz="2400" dirty="0"/>
              <a:t>                                                          Highlights key null tests by LHC</a:t>
            </a:r>
          </a:p>
          <a:p>
            <a:endParaRPr lang="en-US" sz="2400" dirty="0"/>
          </a:p>
          <a:p>
            <a:r>
              <a:rPr lang="en-US" sz="2400" dirty="0"/>
              <a:t>Color Glass Condensate               Many, many many, tests                      Footnote in field</a:t>
            </a:r>
          </a:p>
          <a:p>
            <a:r>
              <a:rPr lang="en-US" sz="2400" dirty="0"/>
              <a:t>                                                          No observational confirmation          EIC?</a:t>
            </a:r>
          </a:p>
          <a:p>
            <a:endParaRPr lang="en-US" sz="2400" dirty="0"/>
          </a:p>
          <a:p>
            <a:r>
              <a:rPr lang="en-US" sz="2400" dirty="0"/>
              <a:t>Critical Point at </a:t>
            </a:r>
            <a:r>
              <a:rPr lang="en-US" sz="2400" dirty="0" err="1">
                <a:latin typeface="Symbol" pitchFamily="2" charset="2"/>
              </a:rPr>
              <a:t>m</a:t>
            </a:r>
            <a:r>
              <a:rPr lang="en-US" sz="2400" baseline="-25000" dirty="0" err="1"/>
              <a:t>B</a:t>
            </a:r>
            <a:r>
              <a:rPr lang="en-US" sz="2400" dirty="0"/>
              <a:t> &gt; 0                   Now underway (STAR, CBM, …)        ???</a:t>
            </a:r>
          </a:p>
          <a:p>
            <a:endParaRPr lang="en-US" sz="2400" dirty="0"/>
          </a:p>
          <a:p>
            <a:endParaRPr lang="en-US" sz="2400" dirty="0"/>
          </a:p>
          <a:p>
            <a:endParaRPr lang="en-US" sz="2400" dirty="0"/>
          </a:p>
        </p:txBody>
      </p:sp>
      <p:sp>
        <p:nvSpPr>
          <p:cNvPr id="8" name="TextBox 7">
            <a:extLst>
              <a:ext uri="{FF2B5EF4-FFF2-40B4-BE49-F238E27FC236}">
                <a16:creationId xmlns:a16="http://schemas.microsoft.com/office/drawing/2014/main" id="{81E7849B-0072-9DC8-D887-58659E80D4DD}"/>
              </a:ext>
            </a:extLst>
          </p:cNvPr>
          <p:cNvSpPr txBox="1"/>
          <p:nvPr/>
        </p:nvSpPr>
        <p:spPr>
          <a:xfrm>
            <a:off x="8626250" y="4181613"/>
            <a:ext cx="3503840" cy="2308324"/>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rgbClr val="C00000"/>
                </a:solidFill>
              </a:rPr>
              <a:t>BES final understanding will depend critically on critical thinking</a:t>
            </a:r>
          </a:p>
          <a:p>
            <a:pPr marL="342900" indent="-342900">
              <a:buFont typeface="Arial" panose="020B0604020202020204" pitchFamily="34" charset="0"/>
              <a:buChar char="•"/>
            </a:pPr>
            <a:endParaRPr lang="en-US" sz="2400" dirty="0">
              <a:solidFill>
                <a:srgbClr val="C00000"/>
              </a:solidFill>
            </a:endParaRPr>
          </a:p>
          <a:p>
            <a:pPr marL="342900" indent="-342900">
              <a:buFont typeface="Arial" panose="020B0604020202020204" pitchFamily="34" charset="0"/>
              <a:buChar char="•"/>
            </a:pPr>
            <a:r>
              <a:rPr lang="en-US" sz="2400" dirty="0">
                <a:solidFill>
                  <a:srgbClr val="C00000"/>
                </a:solidFill>
              </a:rPr>
              <a:t>Avoid history of </a:t>
            </a:r>
          </a:p>
          <a:p>
            <a:r>
              <a:rPr lang="en-US" sz="2400" dirty="0">
                <a:solidFill>
                  <a:srgbClr val="C00000"/>
                </a:solidFill>
              </a:rPr>
              <a:t>     horn, kink, step, dale </a:t>
            </a:r>
          </a:p>
        </p:txBody>
      </p:sp>
      <p:pic>
        <p:nvPicPr>
          <p:cNvPr id="16386" name="Picture 2" descr="The osteology and phylogenetic position of the loricatan (Archosauria:  Pseudosuchia) Heptasuchus clarki, from the ?Mid-Upper Triassic,  southeastern Big Horn Mountains, Central Wyoming (USA) [PeerJ]">
            <a:extLst>
              <a:ext uri="{FF2B5EF4-FFF2-40B4-BE49-F238E27FC236}">
                <a16:creationId xmlns:a16="http://schemas.microsoft.com/office/drawing/2014/main" id="{C8A1D353-0CFC-1A6B-3EF6-8362CBEA6451}"/>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85822" y="4113658"/>
            <a:ext cx="5618847" cy="2638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8974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creenshot, moon&#10;&#10;Description automatically generated">
            <a:extLst>
              <a:ext uri="{FF2B5EF4-FFF2-40B4-BE49-F238E27FC236}">
                <a16:creationId xmlns:a16="http://schemas.microsoft.com/office/drawing/2014/main" id="{C34CAE62-D9A6-871C-9814-DEC40F720408}"/>
              </a:ext>
            </a:extLst>
          </p:cNvPr>
          <p:cNvPicPr>
            <a:picLocks noChangeAspect="1"/>
          </p:cNvPicPr>
          <p:nvPr/>
        </p:nvPicPr>
        <p:blipFill>
          <a:blip r:embed="rId2"/>
          <a:stretch>
            <a:fillRect/>
          </a:stretch>
        </p:blipFill>
        <p:spPr>
          <a:xfrm>
            <a:off x="211865" y="161714"/>
            <a:ext cx="7762096" cy="5479560"/>
          </a:xfrm>
          <a:prstGeom prst="rect">
            <a:avLst/>
          </a:prstGeom>
          <a:ln w="38100">
            <a:solidFill>
              <a:srgbClr val="FFC000"/>
            </a:solidFill>
          </a:ln>
        </p:spPr>
      </p:pic>
      <p:sp>
        <p:nvSpPr>
          <p:cNvPr id="4" name="TextBox 3">
            <a:extLst>
              <a:ext uri="{FF2B5EF4-FFF2-40B4-BE49-F238E27FC236}">
                <a16:creationId xmlns:a16="http://schemas.microsoft.com/office/drawing/2014/main" id="{D78E280B-37FA-7F4E-61A2-ECB22C8C137A}"/>
              </a:ext>
            </a:extLst>
          </p:cNvPr>
          <p:cNvSpPr txBox="1"/>
          <p:nvPr/>
        </p:nvSpPr>
        <p:spPr>
          <a:xfrm>
            <a:off x="650719" y="5887994"/>
            <a:ext cx="6714339" cy="400110"/>
          </a:xfrm>
          <a:prstGeom prst="rect">
            <a:avLst/>
          </a:prstGeom>
          <a:noFill/>
        </p:spPr>
        <p:txBody>
          <a:bodyPr wrap="none" rtlCol="0">
            <a:spAutoFit/>
          </a:bodyPr>
          <a:lstStyle/>
          <a:p>
            <a:r>
              <a:rPr lang="en-US" sz="2000" dirty="0"/>
              <a:t>Slide from United States Nuclear Physics Long Range Plan 2015 </a:t>
            </a:r>
          </a:p>
        </p:txBody>
      </p:sp>
      <p:sp>
        <p:nvSpPr>
          <p:cNvPr id="5" name="TextBox 4">
            <a:extLst>
              <a:ext uri="{FF2B5EF4-FFF2-40B4-BE49-F238E27FC236}">
                <a16:creationId xmlns:a16="http://schemas.microsoft.com/office/drawing/2014/main" id="{42E0BBA6-9EE6-9340-3D5C-21DC11F460E6}"/>
              </a:ext>
            </a:extLst>
          </p:cNvPr>
          <p:cNvSpPr txBox="1"/>
          <p:nvPr/>
        </p:nvSpPr>
        <p:spPr>
          <a:xfrm>
            <a:off x="162705" y="6203720"/>
            <a:ext cx="8271880" cy="338554"/>
          </a:xfrm>
          <a:prstGeom prst="rect">
            <a:avLst/>
          </a:prstGeom>
          <a:noFill/>
        </p:spPr>
        <p:txBody>
          <a:bodyPr wrap="none" rtlCol="0">
            <a:spAutoFit/>
          </a:bodyPr>
          <a:lstStyle/>
          <a:p>
            <a:r>
              <a:rPr lang="en-US" sz="1600" dirty="0"/>
              <a:t>Full talk links available here:   </a:t>
            </a:r>
            <a:r>
              <a:rPr lang="en-US" sz="1600" dirty="0">
                <a:solidFill>
                  <a:schemeClr val="accent1"/>
                </a:solidFill>
              </a:rPr>
              <a:t>https://</a:t>
            </a:r>
            <a:r>
              <a:rPr lang="en-US" sz="1600" dirty="0" err="1">
                <a:solidFill>
                  <a:schemeClr val="accent1"/>
                </a:solidFill>
              </a:rPr>
              <a:t>www.phenix.bnl.gov</a:t>
            </a:r>
            <a:r>
              <a:rPr lang="en-US" sz="1600" dirty="0">
                <a:solidFill>
                  <a:schemeClr val="accent1"/>
                </a:solidFill>
              </a:rPr>
              <a:t>/WWW/publish/</a:t>
            </a:r>
            <a:r>
              <a:rPr lang="en-US" sz="1600" dirty="0" err="1">
                <a:solidFill>
                  <a:schemeClr val="accent1"/>
                </a:solidFill>
              </a:rPr>
              <a:t>nagle</a:t>
            </a:r>
            <a:r>
              <a:rPr lang="en-US" sz="1600" dirty="0">
                <a:solidFill>
                  <a:schemeClr val="accent1"/>
                </a:solidFill>
              </a:rPr>
              <a:t>/Presentations/</a:t>
            </a:r>
          </a:p>
        </p:txBody>
      </p:sp>
      <p:sp>
        <p:nvSpPr>
          <p:cNvPr id="2" name="TextBox 1">
            <a:extLst>
              <a:ext uri="{FF2B5EF4-FFF2-40B4-BE49-F238E27FC236}">
                <a16:creationId xmlns:a16="http://schemas.microsoft.com/office/drawing/2014/main" id="{EAFF8395-C8DC-EFEE-F7AC-4298097E2B21}"/>
              </a:ext>
            </a:extLst>
          </p:cNvPr>
          <p:cNvSpPr txBox="1"/>
          <p:nvPr/>
        </p:nvSpPr>
        <p:spPr>
          <a:xfrm>
            <a:off x="8070759" y="2101844"/>
            <a:ext cx="4021394" cy="3539430"/>
          </a:xfrm>
          <a:prstGeom prst="rect">
            <a:avLst/>
          </a:prstGeom>
          <a:solidFill>
            <a:schemeClr val="tx1"/>
          </a:solidFill>
          <a:ln w="38100">
            <a:solidFill>
              <a:srgbClr val="FFC000"/>
            </a:solidFill>
          </a:ln>
        </p:spPr>
        <p:txBody>
          <a:bodyPr wrap="square" rtlCol="0">
            <a:spAutoFit/>
          </a:bodyPr>
          <a:lstStyle/>
          <a:p>
            <a:pPr algn="ctr"/>
            <a:r>
              <a:rPr lang="en-US" sz="2800" dirty="0">
                <a:solidFill>
                  <a:srgbClr val="FFC000"/>
                </a:solidFill>
              </a:rPr>
              <a:t>This slide inspired the request for this talk</a:t>
            </a:r>
          </a:p>
          <a:p>
            <a:pPr algn="ctr"/>
            <a:r>
              <a:rPr lang="en-US" sz="2800" dirty="0">
                <a:solidFill>
                  <a:srgbClr val="FFC000"/>
                </a:solidFill>
              </a:rPr>
              <a:t>to have me to  think about </a:t>
            </a:r>
          </a:p>
          <a:p>
            <a:pPr algn="ctr"/>
            <a:r>
              <a:rPr lang="en-US" sz="2800" dirty="0">
                <a:solidFill>
                  <a:srgbClr val="FFC000"/>
                </a:solidFill>
              </a:rPr>
              <a:t>(and you think about) the larger impact of our field.</a:t>
            </a:r>
          </a:p>
          <a:p>
            <a:pPr algn="ctr"/>
            <a:endParaRPr lang="en-US" sz="2800" dirty="0">
              <a:solidFill>
                <a:srgbClr val="FFC000"/>
              </a:solidFill>
            </a:endParaRPr>
          </a:p>
          <a:p>
            <a:pPr algn="ctr"/>
            <a:r>
              <a:rPr lang="en-US" sz="2800" dirty="0">
                <a:solidFill>
                  <a:srgbClr val="FFC000"/>
                </a:solidFill>
              </a:rPr>
              <a:t>Don’t take it too seriously </a:t>
            </a:r>
            <a:r>
              <a:rPr lang="en-US" sz="2800" dirty="0">
                <a:solidFill>
                  <a:srgbClr val="FFC000"/>
                </a:solidFill>
                <a:sym typeface="Wingdings" pitchFamily="2" charset="2"/>
              </a:rPr>
              <a:t></a:t>
            </a:r>
            <a:endParaRPr lang="en-US" sz="2800" dirty="0">
              <a:solidFill>
                <a:srgbClr val="FFC000"/>
              </a:solidFill>
            </a:endParaRPr>
          </a:p>
        </p:txBody>
      </p:sp>
      <p:sp>
        <p:nvSpPr>
          <p:cNvPr id="7" name="Slide Number Placeholder 6">
            <a:extLst>
              <a:ext uri="{FF2B5EF4-FFF2-40B4-BE49-F238E27FC236}">
                <a16:creationId xmlns:a16="http://schemas.microsoft.com/office/drawing/2014/main" id="{01595CB1-D778-CC03-FDC3-B69FC52EC080}"/>
              </a:ext>
            </a:extLst>
          </p:cNvPr>
          <p:cNvSpPr>
            <a:spLocks noGrp="1"/>
          </p:cNvSpPr>
          <p:nvPr>
            <p:ph type="sldNum" sz="quarter" idx="12"/>
          </p:nvPr>
        </p:nvSpPr>
        <p:spPr/>
        <p:txBody>
          <a:bodyPr/>
          <a:lstStyle/>
          <a:p>
            <a:fld id="{7A82587E-77A1-CB4C-8DF2-7A8192CCAED9}" type="slidenum">
              <a:rPr lang="en-US" smtClean="0"/>
              <a:t>3</a:t>
            </a:fld>
            <a:endParaRPr lang="en-US"/>
          </a:p>
        </p:txBody>
      </p:sp>
      <p:cxnSp>
        <p:nvCxnSpPr>
          <p:cNvPr id="9" name="Elbow Connector 8">
            <a:extLst>
              <a:ext uri="{FF2B5EF4-FFF2-40B4-BE49-F238E27FC236}">
                <a16:creationId xmlns:a16="http://schemas.microsoft.com/office/drawing/2014/main" id="{B5166263-6E3D-980D-BE98-4DADBE388EFB}"/>
              </a:ext>
            </a:extLst>
          </p:cNvPr>
          <p:cNvCxnSpPr>
            <a:cxnSpLocks/>
          </p:cNvCxnSpPr>
          <p:nvPr/>
        </p:nvCxnSpPr>
        <p:spPr>
          <a:xfrm>
            <a:off x="8146473" y="1035312"/>
            <a:ext cx="1934983" cy="869058"/>
          </a:xfrm>
          <a:prstGeom prst="bentConnector3">
            <a:avLst>
              <a:gd name="adj1" fmla="val 99990"/>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23210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3A80604-8F58-B6AA-B429-BC273157451D}"/>
              </a:ext>
            </a:extLst>
          </p:cNvPr>
          <p:cNvSpPr txBox="1"/>
          <p:nvPr/>
        </p:nvSpPr>
        <p:spPr>
          <a:xfrm>
            <a:off x="408154" y="168088"/>
            <a:ext cx="6265362" cy="2862322"/>
          </a:xfrm>
          <a:prstGeom prst="rect">
            <a:avLst/>
          </a:prstGeom>
          <a:solidFill>
            <a:schemeClr val="bg1"/>
          </a:solidFill>
          <a:ln>
            <a:solidFill>
              <a:schemeClr val="tx1"/>
            </a:solidFill>
          </a:ln>
        </p:spPr>
        <p:txBody>
          <a:bodyPr wrap="square">
            <a:spAutoFit/>
          </a:bodyPr>
          <a:lstStyle/>
          <a:p>
            <a:pPr algn="ctr"/>
            <a:r>
              <a:rPr lang="en-US" dirty="0"/>
              <a:t>Title:   Nobel Dreams:    Quark-Gluon Plasma?</a:t>
            </a:r>
            <a:br>
              <a:rPr lang="en-US" dirty="0"/>
            </a:br>
            <a:endParaRPr lang="en-US" dirty="0"/>
          </a:p>
          <a:p>
            <a:r>
              <a:rPr lang="en-US" u="sng" dirty="0">
                <a:solidFill>
                  <a:srgbClr val="FF0000"/>
                </a:solidFill>
              </a:rPr>
              <a:t>Scientists work tirelessly for knowledge gain, both personal and for humankind.   At the same time, we seek external affirmation</a:t>
            </a:r>
            <a:r>
              <a:rPr lang="en-US" dirty="0">
                <a:solidFill>
                  <a:srgbClr val="FF0000"/>
                </a:solidFill>
              </a:rPr>
              <a:t>,</a:t>
            </a:r>
            <a:r>
              <a:rPr lang="en-US" dirty="0"/>
              <a:t> and there is no bigger prize than the Nobel Prize in Physics.   Why is there no Nobel Prize for the Quark-Gluon Plasma discovery or for the unearthing of its nature?   In this talk we explore the broader context of the Quark-Gluon Plasma and its implications and recognition beyond our field.    At the same time, we examine what we have learned and where that may take us.</a:t>
            </a:r>
          </a:p>
        </p:txBody>
      </p:sp>
      <p:sp>
        <p:nvSpPr>
          <p:cNvPr id="2" name="Slide Number Placeholder 1">
            <a:extLst>
              <a:ext uri="{FF2B5EF4-FFF2-40B4-BE49-F238E27FC236}">
                <a16:creationId xmlns:a16="http://schemas.microsoft.com/office/drawing/2014/main" id="{A1EC0F11-1B09-E726-745B-8D9435FB65AD}"/>
              </a:ext>
            </a:extLst>
          </p:cNvPr>
          <p:cNvSpPr>
            <a:spLocks noGrp="1"/>
          </p:cNvSpPr>
          <p:nvPr>
            <p:ph type="sldNum" sz="quarter" idx="12"/>
          </p:nvPr>
        </p:nvSpPr>
        <p:spPr/>
        <p:txBody>
          <a:bodyPr/>
          <a:lstStyle/>
          <a:p>
            <a:fld id="{7A82587E-77A1-CB4C-8DF2-7A8192CCAED9}" type="slidenum">
              <a:rPr lang="en-US" smtClean="0"/>
              <a:t>30</a:t>
            </a:fld>
            <a:endParaRPr lang="en-US"/>
          </a:p>
        </p:txBody>
      </p:sp>
      <p:pic>
        <p:nvPicPr>
          <p:cNvPr id="8194" name="Picture 2" descr="What Do You Care What Other People Think? - Wikipedia">
            <a:extLst>
              <a:ext uri="{FF2B5EF4-FFF2-40B4-BE49-F238E27FC236}">
                <a16:creationId xmlns:a16="http://schemas.microsoft.com/office/drawing/2014/main" id="{21DE1291-E467-1C37-1A99-7A13CD10A5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2883" y="168088"/>
            <a:ext cx="4286250" cy="6521824"/>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a:extLst>
              <a:ext uri="{FF2B5EF4-FFF2-40B4-BE49-F238E27FC236}">
                <a16:creationId xmlns:a16="http://schemas.microsoft.com/office/drawing/2014/main" id="{0FE3C3E1-1187-820A-6861-D6015ECA6061}"/>
              </a:ext>
            </a:extLst>
          </p:cNvPr>
          <p:cNvSpPr/>
          <p:nvPr/>
        </p:nvSpPr>
        <p:spPr>
          <a:xfrm>
            <a:off x="6982883" y="3922294"/>
            <a:ext cx="4286250" cy="1780674"/>
          </a:xfrm>
          <a:prstGeom prst="roundRect">
            <a:avLst/>
          </a:prstGeom>
          <a:no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02005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3A80604-8F58-B6AA-B429-BC273157451D}"/>
              </a:ext>
            </a:extLst>
          </p:cNvPr>
          <p:cNvSpPr txBox="1"/>
          <p:nvPr/>
        </p:nvSpPr>
        <p:spPr>
          <a:xfrm>
            <a:off x="408154" y="168088"/>
            <a:ext cx="6265362" cy="2862322"/>
          </a:xfrm>
          <a:prstGeom prst="rect">
            <a:avLst/>
          </a:prstGeom>
          <a:solidFill>
            <a:schemeClr val="bg1"/>
          </a:solidFill>
          <a:ln>
            <a:solidFill>
              <a:schemeClr val="tx1"/>
            </a:solidFill>
          </a:ln>
        </p:spPr>
        <p:txBody>
          <a:bodyPr wrap="square">
            <a:spAutoFit/>
          </a:bodyPr>
          <a:lstStyle/>
          <a:p>
            <a:pPr algn="ctr"/>
            <a:r>
              <a:rPr lang="en-US" dirty="0"/>
              <a:t>Title:   Nobel Dreams:    Quark-Gluon Plasma?</a:t>
            </a:r>
            <a:br>
              <a:rPr lang="en-US" dirty="0"/>
            </a:br>
            <a:endParaRPr lang="en-US" dirty="0"/>
          </a:p>
          <a:p>
            <a:r>
              <a:rPr lang="en-US" u="sng" dirty="0">
                <a:solidFill>
                  <a:srgbClr val="FF0000"/>
                </a:solidFill>
              </a:rPr>
              <a:t>Scientists work tirelessly for knowledge gain, both personal and for humankind.   At the same time, we seek external affirmation</a:t>
            </a:r>
            <a:r>
              <a:rPr lang="en-US" dirty="0">
                <a:solidFill>
                  <a:srgbClr val="FF0000"/>
                </a:solidFill>
              </a:rPr>
              <a:t>,</a:t>
            </a:r>
            <a:r>
              <a:rPr lang="en-US" dirty="0"/>
              <a:t> and there is no bigger prize than the Nobel Prize in Physics.   Why is there no Nobel Prize for the Quark-Gluon Plasma discovery or for the unearthing of its nature?   In this talk we explore the broader context of the Quark-Gluon Plasma and its implications and recognition beyond our field.    At the same time, we examine what we have learned and where that may take us.</a:t>
            </a:r>
          </a:p>
        </p:txBody>
      </p:sp>
      <p:sp>
        <p:nvSpPr>
          <p:cNvPr id="2" name="Slide Number Placeholder 1">
            <a:extLst>
              <a:ext uri="{FF2B5EF4-FFF2-40B4-BE49-F238E27FC236}">
                <a16:creationId xmlns:a16="http://schemas.microsoft.com/office/drawing/2014/main" id="{A1EC0F11-1B09-E726-745B-8D9435FB65AD}"/>
              </a:ext>
            </a:extLst>
          </p:cNvPr>
          <p:cNvSpPr>
            <a:spLocks noGrp="1"/>
          </p:cNvSpPr>
          <p:nvPr>
            <p:ph type="sldNum" sz="quarter" idx="12"/>
          </p:nvPr>
        </p:nvSpPr>
        <p:spPr/>
        <p:txBody>
          <a:bodyPr/>
          <a:lstStyle/>
          <a:p>
            <a:fld id="{7A82587E-77A1-CB4C-8DF2-7A8192CCAED9}" type="slidenum">
              <a:rPr lang="en-US" smtClean="0"/>
              <a:t>31</a:t>
            </a:fld>
            <a:endParaRPr lang="en-US"/>
          </a:p>
        </p:txBody>
      </p:sp>
      <p:pic>
        <p:nvPicPr>
          <p:cNvPr id="8194" name="Picture 2" descr="What Do You Care What Other People Think? - Wikipedia">
            <a:extLst>
              <a:ext uri="{FF2B5EF4-FFF2-40B4-BE49-F238E27FC236}">
                <a16:creationId xmlns:a16="http://schemas.microsoft.com/office/drawing/2014/main" id="{21DE1291-E467-1C37-1A99-7A13CD10A5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2883" y="168088"/>
            <a:ext cx="4286250" cy="6521824"/>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a:extLst>
              <a:ext uri="{FF2B5EF4-FFF2-40B4-BE49-F238E27FC236}">
                <a16:creationId xmlns:a16="http://schemas.microsoft.com/office/drawing/2014/main" id="{0FE3C3E1-1187-820A-6861-D6015ECA6061}"/>
              </a:ext>
            </a:extLst>
          </p:cNvPr>
          <p:cNvSpPr/>
          <p:nvPr/>
        </p:nvSpPr>
        <p:spPr>
          <a:xfrm>
            <a:off x="6982883" y="3922294"/>
            <a:ext cx="4286250" cy="1780674"/>
          </a:xfrm>
          <a:prstGeom prst="roundRect">
            <a:avLst/>
          </a:prstGeom>
          <a:no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C5CCB15-340B-EE2D-56D3-F5938CACEFCE}"/>
              </a:ext>
            </a:extLst>
          </p:cNvPr>
          <p:cNvSpPr txBox="1"/>
          <p:nvPr/>
        </p:nvSpPr>
        <p:spPr>
          <a:xfrm>
            <a:off x="465221" y="5287504"/>
            <a:ext cx="6208295" cy="1384995"/>
          </a:xfrm>
          <a:prstGeom prst="rect">
            <a:avLst/>
          </a:prstGeom>
          <a:solidFill>
            <a:schemeClr val="bg1"/>
          </a:solidFill>
          <a:ln>
            <a:solidFill>
              <a:schemeClr val="tx1"/>
            </a:solidFill>
          </a:ln>
        </p:spPr>
        <p:txBody>
          <a:bodyPr wrap="square" rtlCol="0">
            <a:spAutoFit/>
          </a:bodyPr>
          <a:lstStyle/>
          <a:p>
            <a:pPr algn="ctr"/>
            <a:r>
              <a:rPr lang="en-US" sz="2800" dirty="0">
                <a:solidFill>
                  <a:srgbClr val="002060"/>
                </a:solidFill>
              </a:rPr>
              <a:t>With or without a Nobel Prize for the field, the science is rich and with many interesting puzzles to attack.</a:t>
            </a:r>
          </a:p>
        </p:txBody>
      </p:sp>
      <p:pic>
        <p:nvPicPr>
          <p:cNvPr id="6" name="Picture 2" descr="Nobel Prize - Wikipedia">
            <a:extLst>
              <a:ext uri="{FF2B5EF4-FFF2-40B4-BE49-F238E27FC236}">
                <a16:creationId xmlns:a16="http://schemas.microsoft.com/office/drawing/2014/main" id="{BEEB4029-7248-153F-32B8-02990185AD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9688" y="3429000"/>
            <a:ext cx="1687069" cy="166007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2 1/2&quot; Starlight Insert Medals">
            <a:extLst>
              <a:ext uri="{FF2B5EF4-FFF2-40B4-BE49-F238E27FC236}">
                <a16:creationId xmlns:a16="http://schemas.microsoft.com/office/drawing/2014/main" id="{225279C9-3171-B3AC-F434-CC3674B068C6}"/>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41041"/>
          <a:stretch/>
        </p:blipFill>
        <p:spPr bwMode="auto">
          <a:xfrm>
            <a:off x="3569368" y="3429000"/>
            <a:ext cx="1806657" cy="1620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15309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1CD85C7-273F-CD7F-6EF0-052B71568418}"/>
              </a:ext>
            </a:extLst>
          </p:cNvPr>
          <p:cNvSpPr>
            <a:spLocks noGrp="1"/>
          </p:cNvSpPr>
          <p:nvPr>
            <p:ph type="sldNum" sz="quarter" idx="12"/>
          </p:nvPr>
        </p:nvSpPr>
        <p:spPr/>
        <p:txBody>
          <a:bodyPr/>
          <a:lstStyle/>
          <a:p>
            <a:fld id="{7A82587E-77A1-CB4C-8DF2-7A8192CCAED9}" type="slidenum">
              <a:rPr lang="en-US" smtClean="0"/>
              <a:t>32</a:t>
            </a:fld>
            <a:endParaRPr lang="en-US"/>
          </a:p>
        </p:txBody>
      </p:sp>
      <p:sp>
        <p:nvSpPr>
          <p:cNvPr id="3" name="TextBox 2">
            <a:extLst>
              <a:ext uri="{FF2B5EF4-FFF2-40B4-BE49-F238E27FC236}">
                <a16:creationId xmlns:a16="http://schemas.microsoft.com/office/drawing/2014/main" id="{C075DA59-FF13-811B-7088-19C6CEEFCE4C}"/>
              </a:ext>
            </a:extLst>
          </p:cNvPr>
          <p:cNvSpPr txBox="1"/>
          <p:nvPr/>
        </p:nvSpPr>
        <p:spPr>
          <a:xfrm>
            <a:off x="1290036" y="1363134"/>
            <a:ext cx="9611927" cy="3770263"/>
          </a:xfrm>
          <a:prstGeom prst="rect">
            <a:avLst/>
          </a:prstGeom>
          <a:noFill/>
        </p:spPr>
        <p:txBody>
          <a:bodyPr wrap="none" rtlCol="0">
            <a:spAutoFit/>
          </a:bodyPr>
          <a:lstStyle/>
          <a:p>
            <a:r>
              <a:rPr lang="en-US" sz="23900" dirty="0"/>
              <a:t>EXTRAS</a:t>
            </a:r>
          </a:p>
        </p:txBody>
      </p:sp>
    </p:spTree>
    <p:extLst>
      <p:ext uri="{BB962C8B-B14F-4D97-AF65-F5344CB8AC3E}">
        <p14:creationId xmlns:p14="http://schemas.microsoft.com/office/powerpoint/2010/main" val="13499095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obel Prize - Wikipedia">
            <a:extLst>
              <a:ext uri="{FF2B5EF4-FFF2-40B4-BE49-F238E27FC236}">
                <a16:creationId xmlns:a16="http://schemas.microsoft.com/office/drawing/2014/main" id="{14221119-DBA6-61DE-70FB-0FE6F0436C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92768" y="327376"/>
            <a:ext cx="2666938" cy="262426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CBFCE96-5731-DB89-4ED1-0CDD1578879C}"/>
              </a:ext>
            </a:extLst>
          </p:cNvPr>
          <p:cNvSpPr txBox="1"/>
          <p:nvPr/>
        </p:nvSpPr>
        <p:spPr>
          <a:xfrm>
            <a:off x="332294" y="284245"/>
            <a:ext cx="8161673" cy="646331"/>
          </a:xfrm>
          <a:prstGeom prst="rect">
            <a:avLst/>
          </a:prstGeom>
          <a:noFill/>
        </p:spPr>
        <p:txBody>
          <a:bodyPr wrap="square" rtlCol="0">
            <a:spAutoFit/>
          </a:bodyPr>
          <a:lstStyle/>
          <a:p>
            <a:r>
              <a:rPr lang="en-US" sz="3600" dirty="0"/>
              <a:t>Emergent Phenomena Nobel Prizes</a:t>
            </a:r>
          </a:p>
        </p:txBody>
      </p:sp>
      <p:pic>
        <p:nvPicPr>
          <p:cNvPr id="4" name="Picture 2" descr="A new type quasiparticle discovered in graphene double-layer structure. This so-called composite fermion consists of one electron and two different types of magnetic flux, illustrated as blue and gold colored arrows in the figure. Composite fermions are capable of forming pairs, such unique interaction lead to experimental discovery of unexpected new quantum Hall phenomena. Image credit: Michelle Miller &amp; Jia Li, Brown University.">
            <a:extLst>
              <a:ext uri="{FF2B5EF4-FFF2-40B4-BE49-F238E27FC236}">
                <a16:creationId xmlns:a16="http://schemas.microsoft.com/office/drawing/2014/main" id="{F7D56647-9527-0DE5-6A40-DB37EA1885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641" y="1777048"/>
            <a:ext cx="5995896" cy="363888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F9BB00C-6FC8-C226-C5A3-9508D1A49790}"/>
              </a:ext>
            </a:extLst>
          </p:cNvPr>
          <p:cNvSpPr txBox="1"/>
          <p:nvPr/>
        </p:nvSpPr>
        <p:spPr>
          <a:xfrm>
            <a:off x="434641" y="993178"/>
            <a:ext cx="6169381" cy="646331"/>
          </a:xfrm>
          <a:prstGeom prst="rect">
            <a:avLst/>
          </a:prstGeom>
          <a:noFill/>
        </p:spPr>
        <p:txBody>
          <a:bodyPr wrap="none" rtlCol="0">
            <a:spAutoFit/>
          </a:bodyPr>
          <a:lstStyle/>
          <a:p>
            <a:r>
              <a:rPr lang="en-US" dirty="0"/>
              <a:t>BCS-Theory of Superconductivity (1972) </a:t>
            </a:r>
          </a:p>
          <a:p>
            <a:r>
              <a:rPr lang="en-US" dirty="0"/>
              <a:t>https://</a:t>
            </a:r>
            <a:r>
              <a:rPr lang="en-US" dirty="0" err="1"/>
              <a:t>journals.aps.org</a:t>
            </a:r>
            <a:r>
              <a:rPr lang="en-US" dirty="0"/>
              <a:t>/pr/abstract/10.1103/PhysRev.108.1175</a:t>
            </a:r>
          </a:p>
        </p:txBody>
      </p:sp>
      <p:sp>
        <p:nvSpPr>
          <p:cNvPr id="6" name="Slide Number Placeholder 5">
            <a:extLst>
              <a:ext uri="{FF2B5EF4-FFF2-40B4-BE49-F238E27FC236}">
                <a16:creationId xmlns:a16="http://schemas.microsoft.com/office/drawing/2014/main" id="{11FA3134-70B3-0EBB-CF32-70EE5E47958D}"/>
              </a:ext>
            </a:extLst>
          </p:cNvPr>
          <p:cNvSpPr>
            <a:spLocks noGrp="1"/>
          </p:cNvSpPr>
          <p:nvPr>
            <p:ph type="sldNum" sz="quarter" idx="12"/>
          </p:nvPr>
        </p:nvSpPr>
        <p:spPr/>
        <p:txBody>
          <a:bodyPr/>
          <a:lstStyle/>
          <a:p>
            <a:fld id="{7A82587E-77A1-CB4C-8DF2-7A8192CCAED9}" type="slidenum">
              <a:rPr lang="en-US" smtClean="0"/>
              <a:t>33</a:t>
            </a:fld>
            <a:endParaRPr lang="en-US"/>
          </a:p>
        </p:txBody>
      </p:sp>
      <p:sp>
        <p:nvSpPr>
          <p:cNvPr id="7" name="TextBox 6">
            <a:extLst>
              <a:ext uri="{FF2B5EF4-FFF2-40B4-BE49-F238E27FC236}">
                <a16:creationId xmlns:a16="http://schemas.microsoft.com/office/drawing/2014/main" id="{60CE09C0-4A1E-AE80-3F4C-2AF28EC488D2}"/>
              </a:ext>
            </a:extLst>
          </p:cNvPr>
          <p:cNvSpPr txBox="1"/>
          <p:nvPr/>
        </p:nvSpPr>
        <p:spPr>
          <a:xfrm>
            <a:off x="6630583" y="3020692"/>
            <a:ext cx="5124369" cy="1569660"/>
          </a:xfrm>
          <a:prstGeom prst="rect">
            <a:avLst/>
          </a:prstGeom>
          <a:noFill/>
        </p:spPr>
        <p:txBody>
          <a:bodyPr wrap="square" rtlCol="0">
            <a:spAutoFit/>
          </a:bodyPr>
          <a:lstStyle/>
          <a:p>
            <a:pPr algn="ctr"/>
            <a:r>
              <a:rPr lang="en-US" sz="2400" dirty="0"/>
              <a:t>Exciting condensed matter </a:t>
            </a:r>
          </a:p>
          <a:p>
            <a:pPr algn="ctr"/>
            <a:r>
              <a:rPr lang="en-US" sz="2400" dirty="0"/>
              <a:t>emergent phenomena.</a:t>
            </a:r>
          </a:p>
          <a:p>
            <a:pPr algn="ctr"/>
            <a:endParaRPr lang="en-US" sz="2400" dirty="0"/>
          </a:p>
          <a:p>
            <a:pPr algn="ctr"/>
            <a:r>
              <a:rPr lang="en-US" sz="2400" dirty="0"/>
              <a:t>Simple quasi-particle explanation!</a:t>
            </a:r>
          </a:p>
        </p:txBody>
      </p:sp>
      <p:pic>
        <p:nvPicPr>
          <p:cNvPr id="8" name="Picture 2" descr="Eigenbros on Twitter: &quot;@stevenstrogatz @sciencefocus John Bardeen shared  his nobel prize for superconductivity with Leon Cooper and John Schrieffer.  They co-developed the BCS theory which describes electron-pairing as the  mechanism behind superconductors.">
            <a:extLst>
              <a:ext uri="{FF2B5EF4-FFF2-40B4-BE49-F238E27FC236}">
                <a16:creationId xmlns:a16="http://schemas.microsoft.com/office/drawing/2014/main" id="{5FA9020A-0DA7-CC32-0217-FE4BE498E7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641" y="1777048"/>
            <a:ext cx="5995896" cy="451376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Image">
            <a:extLst>
              <a:ext uri="{FF2B5EF4-FFF2-40B4-BE49-F238E27FC236}">
                <a16:creationId xmlns:a16="http://schemas.microsoft.com/office/drawing/2014/main" id="{DD4C4EF0-B35A-1282-4CD1-132D111F405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3393"/>
          <a:stretch/>
        </p:blipFill>
        <p:spPr bwMode="auto">
          <a:xfrm>
            <a:off x="6862162" y="4659401"/>
            <a:ext cx="4661210" cy="197893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64997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6A84FBF-68D8-0873-1EF8-4131372E461A}"/>
              </a:ext>
            </a:extLst>
          </p:cNvPr>
          <p:cNvSpPr>
            <a:spLocks noGrp="1"/>
          </p:cNvSpPr>
          <p:nvPr>
            <p:ph type="sldNum" sz="quarter" idx="12"/>
          </p:nvPr>
        </p:nvSpPr>
        <p:spPr/>
        <p:txBody>
          <a:bodyPr/>
          <a:lstStyle/>
          <a:p>
            <a:fld id="{7A82587E-77A1-CB4C-8DF2-7A8192CCAED9}" type="slidenum">
              <a:rPr lang="en-US" smtClean="0"/>
              <a:t>34</a:t>
            </a:fld>
            <a:endParaRPr lang="en-US"/>
          </a:p>
        </p:txBody>
      </p:sp>
      <p:sp>
        <p:nvSpPr>
          <p:cNvPr id="5" name="TextBox 4">
            <a:extLst>
              <a:ext uri="{FF2B5EF4-FFF2-40B4-BE49-F238E27FC236}">
                <a16:creationId xmlns:a16="http://schemas.microsoft.com/office/drawing/2014/main" id="{10428F61-A677-A2DF-F0C9-5609A4ED05A0}"/>
              </a:ext>
            </a:extLst>
          </p:cNvPr>
          <p:cNvSpPr txBox="1"/>
          <p:nvPr/>
        </p:nvSpPr>
        <p:spPr>
          <a:xfrm>
            <a:off x="100970" y="89432"/>
            <a:ext cx="8413694" cy="369332"/>
          </a:xfrm>
          <a:prstGeom prst="rect">
            <a:avLst/>
          </a:prstGeom>
          <a:noFill/>
        </p:spPr>
        <p:txBody>
          <a:bodyPr wrap="square">
            <a:spAutoFit/>
          </a:bodyPr>
          <a:lstStyle/>
          <a:p>
            <a:r>
              <a:rPr lang="en-US" dirty="0"/>
              <a:t>https://public-</a:t>
            </a:r>
            <a:r>
              <a:rPr lang="en-US" dirty="0" err="1"/>
              <a:t>archive.web.cern.ch</a:t>
            </a:r>
            <a:r>
              <a:rPr lang="en-US" dirty="0"/>
              <a:t>/</a:t>
            </a:r>
            <a:r>
              <a:rPr lang="en-US" dirty="0" err="1"/>
              <a:t>en</a:t>
            </a:r>
            <a:r>
              <a:rPr lang="en-US" dirty="0"/>
              <a:t>/People/</a:t>
            </a:r>
            <a:r>
              <a:rPr lang="en-US" dirty="0" err="1"/>
              <a:t>Schukraft-en.html</a:t>
            </a:r>
            <a:endParaRPr lang="en-US" dirty="0"/>
          </a:p>
        </p:txBody>
      </p:sp>
      <p:pic>
        <p:nvPicPr>
          <p:cNvPr id="7" name="Picture 6" descr="A picture containing text, human face, newspaper, letter&#10;&#10;Description automatically generated">
            <a:extLst>
              <a:ext uri="{FF2B5EF4-FFF2-40B4-BE49-F238E27FC236}">
                <a16:creationId xmlns:a16="http://schemas.microsoft.com/office/drawing/2014/main" id="{83EA59F7-534B-E27D-696E-ED2AC329B361}"/>
              </a:ext>
            </a:extLst>
          </p:cNvPr>
          <p:cNvPicPr>
            <a:picLocks noChangeAspect="1"/>
          </p:cNvPicPr>
          <p:nvPr/>
        </p:nvPicPr>
        <p:blipFill>
          <a:blip r:embed="rId2"/>
          <a:stretch>
            <a:fillRect/>
          </a:stretch>
        </p:blipFill>
        <p:spPr>
          <a:xfrm>
            <a:off x="168003" y="483370"/>
            <a:ext cx="4435207" cy="6299200"/>
          </a:xfrm>
          <a:prstGeom prst="rect">
            <a:avLst/>
          </a:prstGeom>
        </p:spPr>
      </p:pic>
    </p:spTree>
    <p:extLst>
      <p:ext uri="{BB962C8B-B14F-4D97-AF65-F5344CB8AC3E}">
        <p14:creationId xmlns:p14="http://schemas.microsoft.com/office/powerpoint/2010/main" val="37536784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with low confidence">
            <a:extLst>
              <a:ext uri="{FF2B5EF4-FFF2-40B4-BE49-F238E27FC236}">
                <a16:creationId xmlns:a16="http://schemas.microsoft.com/office/drawing/2014/main" id="{550628D0-22B8-8FCB-DDCE-085B3DE7E80A}"/>
              </a:ext>
            </a:extLst>
          </p:cNvPr>
          <p:cNvPicPr>
            <a:picLocks noChangeAspect="1"/>
          </p:cNvPicPr>
          <p:nvPr/>
        </p:nvPicPr>
        <p:blipFill>
          <a:blip r:embed="rId2"/>
          <a:stretch>
            <a:fillRect/>
          </a:stretch>
        </p:blipFill>
        <p:spPr>
          <a:xfrm>
            <a:off x="2102826" y="785210"/>
            <a:ext cx="7772400" cy="5536594"/>
          </a:xfrm>
          <a:prstGeom prst="rect">
            <a:avLst/>
          </a:prstGeom>
          <a:ln>
            <a:solidFill>
              <a:schemeClr val="tx1"/>
            </a:solidFill>
          </a:ln>
        </p:spPr>
      </p:pic>
      <p:sp>
        <p:nvSpPr>
          <p:cNvPr id="2" name="Slide Number Placeholder 1">
            <a:extLst>
              <a:ext uri="{FF2B5EF4-FFF2-40B4-BE49-F238E27FC236}">
                <a16:creationId xmlns:a16="http://schemas.microsoft.com/office/drawing/2014/main" id="{82FADF4C-7291-8889-BC5D-BA0ECE2539E4}"/>
              </a:ext>
            </a:extLst>
          </p:cNvPr>
          <p:cNvSpPr>
            <a:spLocks noGrp="1"/>
          </p:cNvSpPr>
          <p:nvPr>
            <p:ph type="sldNum" sz="quarter" idx="12"/>
          </p:nvPr>
        </p:nvSpPr>
        <p:spPr/>
        <p:txBody>
          <a:bodyPr/>
          <a:lstStyle/>
          <a:p>
            <a:fld id="{7A82587E-77A1-CB4C-8DF2-7A8192CCAED9}" type="slidenum">
              <a:rPr lang="en-US" smtClean="0"/>
              <a:t>35</a:t>
            </a:fld>
            <a:endParaRPr lang="en-US"/>
          </a:p>
        </p:txBody>
      </p:sp>
    </p:spTree>
    <p:extLst>
      <p:ext uri="{BB962C8B-B14F-4D97-AF65-F5344CB8AC3E}">
        <p14:creationId xmlns:p14="http://schemas.microsoft.com/office/powerpoint/2010/main" val="5672227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obel Prize - Wikipedia">
            <a:extLst>
              <a:ext uri="{FF2B5EF4-FFF2-40B4-BE49-F238E27FC236}">
                <a16:creationId xmlns:a16="http://schemas.microsoft.com/office/drawing/2014/main" id="{14221119-DBA6-61DE-70FB-0FE6F0436C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92768" y="327376"/>
            <a:ext cx="2666938" cy="262426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CBFCE96-5731-DB89-4ED1-0CDD1578879C}"/>
              </a:ext>
            </a:extLst>
          </p:cNvPr>
          <p:cNvSpPr txBox="1"/>
          <p:nvPr/>
        </p:nvSpPr>
        <p:spPr>
          <a:xfrm>
            <a:off x="332294" y="327376"/>
            <a:ext cx="7563224" cy="646331"/>
          </a:xfrm>
          <a:prstGeom prst="rect">
            <a:avLst/>
          </a:prstGeom>
          <a:noFill/>
        </p:spPr>
        <p:txBody>
          <a:bodyPr wrap="none" rtlCol="0">
            <a:spAutoFit/>
          </a:bodyPr>
          <a:lstStyle/>
          <a:p>
            <a:r>
              <a:rPr lang="en-US" sz="3600" u="sng" dirty="0"/>
              <a:t>How did Alfred Nobel make his money?</a:t>
            </a:r>
          </a:p>
        </p:txBody>
      </p:sp>
      <p:sp>
        <p:nvSpPr>
          <p:cNvPr id="6" name="Slide Number Placeholder 5">
            <a:extLst>
              <a:ext uri="{FF2B5EF4-FFF2-40B4-BE49-F238E27FC236}">
                <a16:creationId xmlns:a16="http://schemas.microsoft.com/office/drawing/2014/main" id="{AB361C7D-6AE0-41E7-0D51-5BCD55302ED8}"/>
              </a:ext>
            </a:extLst>
          </p:cNvPr>
          <p:cNvSpPr>
            <a:spLocks noGrp="1"/>
          </p:cNvSpPr>
          <p:nvPr>
            <p:ph type="sldNum" sz="quarter" idx="12"/>
          </p:nvPr>
        </p:nvSpPr>
        <p:spPr/>
        <p:txBody>
          <a:bodyPr/>
          <a:lstStyle/>
          <a:p>
            <a:fld id="{7A82587E-77A1-CB4C-8DF2-7A8192CCAED9}" type="slidenum">
              <a:rPr lang="en-US" smtClean="0"/>
              <a:t>4</a:t>
            </a:fld>
            <a:endParaRPr lang="en-US"/>
          </a:p>
        </p:txBody>
      </p:sp>
    </p:spTree>
    <p:extLst>
      <p:ext uri="{BB962C8B-B14F-4D97-AF65-F5344CB8AC3E}">
        <p14:creationId xmlns:p14="http://schemas.microsoft.com/office/powerpoint/2010/main" val="42399641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obel Prize - Wikipedia">
            <a:extLst>
              <a:ext uri="{FF2B5EF4-FFF2-40B4-BE49-F238E27FC236}">
                <a16:creationId xmlns:a16="http://schemas.microsoft.com/office/drawing/2014/main" id="{14221119-DBA6-61DE-70FB-0FE6F0436C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92768" y="327376"/>
            <a:ext cx="2666938" cy="262426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CBFCE96-5731-DB89-4ED1-0CDD1578879C}"/>
              </a:ext>
            </a:extLst>
          </p:cNvPr>
          <p:cNvSpPr txBox="1"/>
          <p:nvPr/>
        </p:nvSpPr>
        <p:spPr>
          <a:xfrm>
            <a:off x="332294" y="327376"/>
            <a:ext cx="7563224" cy="646331"/>
          </a:xfrm>
          <a:prstGeom prst="rect">
            <a:avLst/>
          </a:prstGeom>
          <a:noFill/>
        </p:spPr>
        <p:txBody>
          <a:bodyPr wrap="none" rtlCol="0">
            <a:spAutoFit/>
          </a:bodyPr>
          <a:lstStyle/>
          <a:p>
            <a:r>
              <a:rPr lang="en-US" sz="3600" u="sng" dirty="0"/>
              <a:t>How did Alfred Nobel make his money?</a:t>
            </a:r>
          </a:p>
        </p:txBody>
      </p:sp>
      <p:sp>
        <p:nvSpPr>
          <p:cNvPr id="4" name="TextBox 3">
            <a:extLst>
              <a:ext uri="{FF2B5EF4-FFF2-40B4-BE49-F238E27FC236}">
                <a16:creationId xmlns:a16="http://schemas.microsoft.com/office/drawing/2014/main" id="{4B4E8B6D-0991-7B81-330F-6A3618D6F023}"/>
              </a:ext>
            </a:extLst>
          </p:cNvPr>
          <p:cNvSpPr txBox="1"/>
          <p:nvPr/>
        </p:nvSpPr>
        <p:spPr>
          <a:xfrm>
            <a:off x="422792" y="1209366"/>
            <a:ext cx="8278756" cy="4524315"/>
          </a:xfrm>
          <a:prstGeom prst="rect">
            <a:avLst/>
          </a:prstGeom>
          <a:solidFill>
            <a:schemeClr val="bg1"/>
          </a:solidFill>
          <a:ln w="38100">
            <a:solidFill>
              <a:srgbClr val="FFC000"/>
            </a:solidFill>
          </a:ln>
        </p:spPr>
        <p:txBody>
          <a:bodyPr wrap="square" rtlCol="0">
            <a:spAutoFit/>
          </a:bodyPr>
          <a:lstStyle/>
          <a:p>
            <a:r>
              <a:rPr lang="en-US" sz="2400" dirty="0"/>
              <a:t>“</a:t>
            </a:r>
            <a:r>
              <a:rPr lang="en-US" sz="2400" b="0" i="0" dirty="0">
                <a:solidFill>
                  <a:srgbClr val="2E2A25"/>
                </a:solidFill>
                <a:effectLst/>
                <a:latin typeface="Alfred Serif Regular"/>
              </a:rPr>
              <a:t>Alfred Nobel worked hard to improve nitroglycerine as an explosive that could be used in blasting rock and in mining. He made one of his most important discoveries when he found that by mixing nitroglycerine, an oily fluid, with </a:t>
            </a:r>
            <a:r>
              <a:rPr lang="en-US" sz="2400" b="0" i="1" dirty="0">
                <a:solidFill>
                  <a:srgbClr val="2E2A25"/>
                </a:solidFill>
                <a:effectLst/>
                <a:latin typeface="var(--secondary-font-italic)"/>
              </a:rPr>
              <a:t>kieselguhr</a:t>
            </a:r>
            <a:r>
              <a:rPr lang="en-US" sz="2400" b="0" i="0" dirty="0">
                <a:solidFill>
                  <a:srgbClr val="2E2A25"/>
                </a:solidFill>
                <a:effectLst/>
                <a:latin typeface="Alfred Serif Regular"/>
              </a:rPr>
              <a:t>, the mixture could be turned into a paste. This material could be kneaded and shaped into rods suitable for insertion into drilling holes. </a:t>
            </a:r>
            <a:r>
              <a:rPr lang="en-US" sz="2400" b="0" i="0" u="sng" dirty="0">
                <a:solidFill>
                  <a:srgbClr val="FF0000"/>
                </a:solidFill>
                <a:effectLst/>
                <a:latin typeface="Alfred Serif Regular"/>
              </a:rPr>
              <a:t>He called his paste dynamite </a:t>
            </a:r>
            <a:r>
              <a:rPr lang="en-US" sz="2400" b="0" i="0" dirty="0">
                <a:solidFill>
                  <a:srgbClr val="2E2A25"/>
                </a:solidFill>
                <a:effectLst/>
                <a:latin typeface="Alfred Serif Regular"/>
              </a:rPr>
              <a:t>and went on to develop a blasting cap which could be used to detonate dynamite under controlled conditions.”</a:t>
            </a:r>
          </a:p>
          <a:p>
            <a:endParaRPr lang="en-US" sz="2400" dirty="0">
              <a:solidFill>
                <a:srgbClr val="2E2A25"/>
              </a:solidFill>
              <a:latin typeface="Alfred Serif Regular"/>
            </a:endParaRPr>
          </a:p>
          <a:p>
            <a:r>
              <a:rPr lang="en-US" sz="2400" b="0" i="0" u="sng" dirty="0">
                <a:solidFill>
                  <a:srgbClr val="FF0000"/>
                </a:solidFill>
                <a:effectLst/>
                <a:latin typeface="Alfred Serif Regular"/>
              </a:rPr>
              <a:t>He thought the destructive power of dynamite was so great, </a:t>
            </a:r>
          </a:p>
          <a:p>
            <a:r>
              <a:rPr lang="en-US" sz="2400" b="0" i="0" u="sng" dirty="0">
                <a:solidFill>
                  <a:srgbClr val="FF0000"/>
                </a:solidFill>
                <a:effectLst/>
                <a:latin typeface="Alfred Serif Regular"/>
              </a:rPr>
              <a:t>it would end all wars.</a:t>
            </a:r>
            <a:endParaRPr lang="en-US" sz="2400" dirty="0"/>
          </a:p>
        </p:txBody>
      </p:sp>
      <p:sp>
        <p:nvSpPr>
          <p:cNvPr id="6" name="Slide Number Placeholder 5">
            <a:extLst>
              <a:ext uri="{FF2B5EF4-FFF2-40B4-BE49-F238E27FC236}">
                <a16:creationId xmlns:a16="http://schemas.microsoft.com/office/drawing/2014/main" id="{AB361C7D-6AE0-41E7-0D51-5BCD55302ED8}"/>
              </a:ext>
            </a:extLst>
          </p:cNvPr>
          <p:cNvSpPr>
            <a:spLocks noGrp="1"/>
          </p:cNvSpPr>
          <p:nvPr>
            <p:ph type="sldNum" sz="quarter" idx="12"/>
          </p:nvPr>
        </p:nvSpPr>
        <p:spPr/>
        <p:txBody>
          <a:bodyPr/>
          <a:lstStyle/>
          <a:p>
            <a:fld id="{7A82587E-77A1-CB4C-8DF2-7A8192CCAED9}" type="slidenum">
              <a:rPr lang="en-US" smtClean="0"/>
              <a:t>5</a:t>
            </a:fld>
            <a:endParaRPr lang="en-US"/>
          </a:p>
        </p:txBody>
      </p:sp>
      <p:sp>
        <p:nvSpPr>
          <p:cNvPr id="5" name="TextBox 4">
            <a:extLst>
              <a:ext uri="{FF2B5EF4-FFF2-40B4-BE49-F238E27FC236}">
                <a16:creationId xmlns:a16="http://schemas.microsoft.com/office/drawing/2014/main" id="{B0DD3C77-44D5-FFD7-2030-852F3C001FA9}"/>
              </a:ext>
            </a:extLst>
          </p:cNvPr>
          <p:cNvSpPr txBox="1"/>
          <p:nvPr/>
        </p:nvSpPr>
        <p:spPr>
          <a:xfrm>
            <a:off x="1284695" y="5905162"/>
            <a:ext cx="5928867" cy="584775"/>
          </a:xfrm>
          <a:prstGeom prst="rect">
            <a:avLst/>
          </a:prstGeom>
          <a:noFill/>
        </p:spPr>
        <p:txBody>
          <a:bodyPr wrap="none" rtlCol="0">
            <a:spAutoFit/>
          </a:bodyPr>
          <a:lstStyle/>
          <a:p>
            <a:r>
              <a:rPr lang="en-US" sz="3200" u="sng" dirty="0"/>
              <a:t>Not the most accurate prediction !</a:t>
            </a:r>
          </a:p>
        </p:txBody>
      </p:sp>
    </p:spTree>
    <p:extLst>
      <p:ext uri="{BB962C8B-B14F-4D97-AF65-F5344CB8AC3E}">
        <p14:creationId xmlns:p14="http://schemas.microsoft.com/office/powerpoint/2010/main" val="10809278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obel Prize - Wikipedia">
            <a:extLst>
              <a:ext uri="{FF2B5EF4-FFF2-40B4-BE49-F238E27FC236}">
                <a16:creationId xmlns:a16="http://schemas.microsoft.com/office/drawing/2014/main" id="{14221119-DBA6-61DE-70FB-0FE6F0436C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92768" y="327376"/>
            <a:ext cx="2666938" cy="262426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A522647-5521-13CF-0BB6-DA6F6859C8AB}"/>
              </a:ext>
            </a:extLst>
          </p:cNvPr>
          <p:cNvSpPr txBox="1"/>
          <p:nvPr/>
        </p:nvSpPr>
        <p:spPr>
          <a:xfrm>
            <a:off x="332294" y="282890"/>
            <a:ext cx="6006260" cy="646331"/>
          </a:xfrm>
          <a:prstGeom prst="rect">
            <a:avLst/>
          </a:prstGeom>
          <a:noFill/>
        </p:spPr>
        <p:txBody>
          <a:bodyPr wrap="none" rtlCol="0">
            <a:spAutoFit/>
          </a:bodyPr>
          <a:lstStyle/>
          <a:p>
            <a:r>
              <a:rPr lang="en-US" sz="3600" u="sng" dirty="0"/>
              <a:t>Who won the first Nobel Prize?</a:t>
            </a:r>
          </a:p>
        </p:txBody>
      </p:sp>
      <p:sp>
        <p:nvSpPr>
          <p:cNvPr id="10" name="Slide Number Placeholder 9">
            <a:extLst>
              <a:ext uri="{FF2B5EF4-FFF2-40B4-BE49-F238E27FC236}">
                <a16:creationId xmlns:a16="http://schemas.microsoft.com/office/drawing/2014/main" id="{A9B79244-B537-B992-6E13-1C1289A6B55D}"/>
              </a:ext>
            </a:extLst>
          </p:cNvPr>
          <p:cNvSpPr>
            <a:spLocks noGrp="1"/>
          </p:cNvSpPr>
          <p:nvPr>
            <p:ph type="sldNum" sz="quarter" idx="12"/>
          </p:nvPr>
        </p:nvSpPr>
        <p:spPr/>
        <p:txBody>
          <a:bodyPr/>
          <a:lstStyle/>
          <a:p>
            <a:fld id="{7A82587E-77A1-CB4C-8DF2-7A8192CCAED9}" type="slidenum">
              <a:rPr lang="en-US" smtClean="0"/>
              <a:t>6</a:t>
            </a:fld>
            <a:endParaRPr lang="en-US"/>
          </a:p>
        </p:txBody>
      </p:sp>
    </p:spTree>
    <p:extLst>
      <p:ext uri="{BB962C8B-B14F-4D97-AF65-F5344CB8AC3E}">
        <p14:creationId xmlns:p14="http://schemas.microsoft.com/office/powerpoint/2010/main" val="25334066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obel Prize - Wikipedia">
            <a:extLst>
              <a:ext uri="{FF2B5EF4-FFF2-40B4-BE49-F238E27FC236}">
                <a16:creationId xmlns:a16="http://schemas.microsoft.com/office/drawing/2014/main" id="{14221119-DBA6-61DE-70FB-0FE6F0436C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92768" y="327376"/>
            <a:ext cx="2666938" cy="262426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47045CB-16DB-FB69-287B-6AAE08F1BA1D}"/>
              </a:ext>
            </a:extLst>
          </p:cNvPr>
          <p:cNvSpPr txBox="1"/>
          <p:nvPr/>
        </p:nvSpPr>
        <p:spPr>
          <a:xfrm>
            <a:off x="465962" y="6207110"/>
            <a:ext cx="5672322" cy="338554"/>
          </a:xfrm>
          <a:prstGeom prst="rect">
            <a:avLst/>
          </a:prstGeom>
          <a:noFill/>
        </p:spPr>
        <p:txBody>
          <a:bodyPr wrap="none" rtlCol="0">
            <a:spAutoFit/>
          </a:bodyPr>
          <a:lstStyle/>
          <a:p>
            <a:r>
              <a:rPr lang="en-US" sz="1600" u="sng" dirty="0">
                <a:solidFill>
                  <a:schemeClr val="accent1"/>
                </a:solidFill>
                <a:hlinkClick r:id="rId3">
                  <a:extLst>
                    <a:ext uri="{A12FA001-AC4F-418D-AE19-62706E023703}">
                      <ahyp:hlinkClr xmlns:ahyp="http://schemas.microsoft.com/office/drawing/2018/hyperlinkcolor" val="tx"/>
                    </a:ext>
                  </a:extLst>
                </a:hlinkClick>
              </a:rPr>
              <a:t>https://en.wikipedia.org/wiki/List_of_Nobel_laureates_in_Physics</a:t>
            </a:r>
            <a:endParaRPr lang="en-US" sz="1600" u="sng" dirty="0">
              <a:solidFill>
                <a:schemeClr val="accent1"/>
              </a:solidFill>
            </a:endParaRPr>
          </a:p>
        </p:txBody>
      </p:sp>
      <p:sp>
        <p:nvSpPr>
          <p:cNvPr id="5" name="TextBox 4">
            <a:extLst>
              <a:ext uri="{FF2B5EF4-FFF2-40B4-BE49-F238E27FC236}">
                <a16:creationId xmlns:a16="http://schemas.microsoft.com/office/drawing/2014/main" id="{3A522647-5521-13CF-0BB6-DA6F6859C8AB}"/>
              </a:ext>
            </a:extLst>
          </p:cNvPr>
          <p:cNvSpPr txBox="1"/>
          <p:nvPr/>
        </p:nvSpPr>
        <p:spPr>
          <a:xfrm>
            <a:off x="332294" y="282890"/>
            <a:ext cx="6006260" cy="646331"/>
          </a:xfrm>
          <a:prstGeom prst="rect">
            <a:avLst/>
          </a:prstGeom>
          <a:noFill/>
        </p:spPr>
        <p:txBody>
          <a:bodyPr wrap="none" rtlCol="0">
            <a:spAutoFit/>
          </a:bodyPr>
          <a:lstStyle/>
          <a:p>
            <a:r>
              <a:rPr lang="en-US" sz="3600" u="sng" dirty="0"/>
              <a:t>Who won the first Nobel Prize?</a:t>
            </a:r>
          </a:p>
        </p:txBody>
      </p:sp>
      <p:sp>
        <p:nvSpPr>
          <p:cNvPr id="7" name="TextBox 6">
            <a:extLst>
              <a:ext uri="{FF2B5EF4-FFF2-40B4-BE49-F238E27FC236}">
                <a16:creationId xmlns:a16="http://schemas.microsoft.com/office/drawing/2014/main" id="{B10C88EF-5CAB-AF4D-8C66-CF28D410A246}"/>
              </a:ext>
            </a:extLst>
          </p:cNvPr>
          <p:cNvSpPr txBox="1"/>
          <p:nvPr/>
        </p:nvSpPr>
        <p:spPr>
          <a:xfrm>
            <a:off x="4251987" y="5404752"/>
            <a:ext cx="6096000" cy="584775"/>
          </a:xfrm>
          <a:prstGeom prst="rect">
            <a:avLst/>
          </a:prstGeom>
          <a:noFill/>
        </p:spPr>
        <p:txBody>
          <a:bodyPr wrap="square">
            <a:spAutoFit/>
          </a:bodyPr>
          <a:lstStyle/>
          <a:p>
            <a:r>
              <a:rPr lang="en-US" sz="3200" i="0" strike="noStrike" dirty="0">
                <a:effectLst/>
                <a:latin typeface="Arial" panose="020B0604020202020204" pitchFamily="34" charset="0"/>
              </a:rPr>
              <a:t>Wilhelm </a:t>
            </a:r>
            <a:r>
              <a:rPr lang="en-US" sz="3200" i="0" strike="noStrike" dirty="0" err="1">
                <a:effectLst/>
                <a:latin typeface="Arial" panose="020B0604020202020204" pitchFamily="34" charset="0"/>
              </a:rPr>
              <a:t>Röntgen</a:t>
            </a:r>
            <a:r>
              <a:rPr lang="en-US" sz="3200" i="0" strike="noStrike" dirty="0">
                <a:effectLst/>
                <a:latin typeface="Arial" panose="020B0604020202020204" pitchFamily="34" charset="0"/>
              </a:rPr>
              <a:t> (1901)</a:t>
            </a:r>
            <a:endParaRPr lang="en-US" sz="3200" dirty="0"/>
          </a:p>
        </p:txBody>
      </p:sp>
      <p:pic>
        <p:nvPicPr>
          <p:cNvPr id="8" name="Picture 2" descr="X-Rays, 1896 - The New York Times">
            <a:extLst>
              <a:ext uri="{FF2B5EF4-FFF2-40B4-BE49-F238E27FC236}">
                <a16:creationId xmlns:a16="http://schemas.microsoft.com/office/drawing/2014/main" id="{E721EAB1-164A-BBDF-5305-FCBE57E8A1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1072" y="1621947"/>
            <a:ext cx="3723431" cy="3674854"/>
          </a:xfrm>
          <a:prstGeom prst="ellipse">
            <a:avLst/>
          </a:prstGeom>
          <a:ln w="63500" cap="rnd">
            <a:solidFill>
              <a:srgbClr val="FFC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9" name="Picture 2" descr="ullstein bild Dtl./ullstein bild via Getty Images">
            <a:extLst>
              <a:ext uri="{FF2B5EF4-FFF2-40B4-BE49-F238E27FC236}">
                <a16:creationId xmlns:a16="http://schemas.microsoft.com/office/drawing/2014/main" id="{D4CEAF43-62B1-E889-7D79-E075E37EF9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962" y="1219692"/>
            <a:ext cx="3566846" cy="471649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59C7DE2C-E988-4535-196C-B905A3CC5DB2}"/>
              </a:ext>
            </a:extLst>
          </p:cNvPr>
          <p:cNvSpPr>
            <a:spLocks noGrp="1"/>
          </p:cNvSpPr>
          <p:nvPr>
            <p:ph type="sldNum" sz="quarter" idx="12"/>
          </p:nvPr>
        </p:nvSpPr>
        <p:spPr/>
        <p:txBody>
          <a:bodyPr/>
          <a:lstStyle/>
          <a:p>
            <a:fld id="{7A82587E-77A1-CB4C-8DF2-7A8192CCAED9}" type="slidenum">
              <a:rPr lang="en-US" smtClean="0"/>
              <a:t>7</a:t>
            </a:fld>
            <a:endParaRPr lang="en-US"/>
          </a:p>
        </p:txBody>
      </p:sp>
    </p:spTree>
    <p:extLst>
      <p:ext uri="{BB962C8B-B14F-4D97-AF65-F5344CB8AC3E}">
        <p14:creationId xmlns:p14="http://schemas.microsoft.com/office/powerpoint/2010/main" val="12439975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obel Prize - Wikipedia">
            <a:extLst>
              <a:ext uri="{FF2B5EF4-FFF2-40B4-BE49-F238E27FC236}">
                <a16:creationId xmlns:a16="http://schemas.microsoft.com/office/drawing/2014/main" id="{14221119-DBA6-61DE-70FB-0FE6F0436C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92768" y="327376"/>
            <a:ext cx="2666938" cy="262426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CBFCE96-5731-DB89-4ED1-0CDD1578879C}"/>
              </a:ext>
            </a:extLst>
          </p:cNvPr>
          <p:cNvSpPr txBox="1"/>
          <p:nvPr/>
        </p:nvSpPr>
        <p:spPr>
          <a:xfrm>
            <a:off x="329184" y="266994"/>
            <a:ext cx="9343392" cy="646331"/>
          </a:xfrm>
          <a:prstGeom prst="rect">
            <a:avLst/>
          </a:prstGeom>
          <a:noFill/>
        </p:spPr>
        <p:txBody>
          <a:bodyPr wrap="none" rtlCol="0">
            <a:spAutoFit/>
          </a:bodyPr>
          <a:lstStyle/>
          <a:p>
            <a:r>
              <a:rPr lang="en-US" sz="3600" u="sng" dirty="0"/>
              <a:t>What did Albert Einstein win the Nobel Prize for?</a:t>
            </a:r>
          </a:p>
        </p:txBody>
      </p:sp>
      <p:pic>
        <p:nvPicPr>
          <p:cNvPr id="6" name="Picture 5" descr="A picture containing text, screenshot, font, document&#10;&#10;Description automatically generated">
            <a:extLst>
              <a:ext uri="{FF2B5EF4-FFF2-40B4-BE49-F238E27FC236}">
                <a16:creationId xmlns:a16="http://schemas.microsoft.com/office/drawing/2014/main" id="{9DE082F0-58CE-6F34-F82A-2A4B1CA5B571}"/>
              </a:ext>
            </a:extLst>
          </p:cNvPr>
          <p:cNvPicPr>
            <a:picLocks noChangeAspect="1"/>
          </p:cNvPicPr>
          <p:nvPr/>
        </p:nvPicPr>
        <p:blipFill>
          <a:blip r:embed="rId3"/>
          <a:stretch>
            <a:fillRect/>
          </a:stretch>
        </p:blipFill>
        <p:spPr>
          <a:xfrm>
            <a:off x="399637" y="1058482"/>
            <a:ext cx="8586422" cy="4014055"/>
          </a:xfrm>
          <a:prstGeom prst="rect">
            <a:avLst/>
          </a:prstGeom>
          <a:ln w="38100">
            <a:solidFill>
              <a:srgbClr val="FFC000"/>
            </a:solidFill>
          </a:ln>
        </p:spPr>
      </p:pic>
      <p:pic>
        <p:nvPicPr>
          <p:cNvPr id="2050" name="Picture 2">
            <a:extLst>
              <a:ext uri="{FF2B5EF4-FFF2-40B4-BE49-F238E27FC236}">
                <a16:creationId xmlns:a16="http://schemas.microsoft.com/office/drawing/2014/main" id="{7067BE71-C89B-EE58-B6E2-36818B8A2E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61127" y="3405087"/>
            <a:ext cx="2598579" cy="3243532"/>
          </a:xfrm>
          <a:prstGeom prst="rect">
            <a:avLst/>
          </a:prstGeom>
          <a:noFill/>
          <a:extLst>
            <a:ext uri="{909E8E84-426E-40DD-AFC4-6F175D3DCCD1}">
              <a14:hiddenFill xmlns:a14="http://schemas.microsoft.com/office/drawing/2010/main">
                <a:solidFill>
                  <a:srgbClr val="FFFFFF"/>
                </a:solidFill>
              </a14:hiddenFill>
            </a:ext>
          </a:extLst>
        </p:spPr>
      </p:pic>
      <p:sp>
        <p:nvSpPr>
          <p:cNvPr id="10" name="Slide Number Placeholder 9">
            <a:extLst>
              <a:ext uri="{FF2B5EF4-FFF2-40B4-BE49-F238E27FC236}">
                <a16:creationId xmlns:a16="http://schemas.microsoft.com/office/drawing/2014/main" id="{5CF84223-5301-CAC2-378C-72350CDEC9FB}"/>
              </a:ext>
            </a:extLst>
          </p:cNvPr>
          <p:cNvSpPr>
            <a:spLocks noGrp="1"/>
          </p:cNvSpPr>
          <p:nvPr>
            <p:ph type="sldNum" sz="quarter" idx="12"/>
          </p:nvPr>
        </p:nvSpPr>
        <p:spPr/>
        <p:txBody>
          <a:bodyPr/>
          <a:lstStyle/>
          <a:p>
            <a:fld id="{7A82587E-77A1-CB4C-8DF2-7A8192CCAED9}" type="slidenum">
              <a:rPr lang="en-US" smtClean="0"/>
              <a:t>8</a:t>
            </a:fld>
            <a:endParaRPr lang="en-US"/>
          </a:p>
        </p:txBody>
      </p:sp>
    </p:spTree>
    <p:extLst>
      <p:ext uri="{BB962C8B-B14F-4D97-AF65-F5344CB8AC3E}">
        <p14:creationId xmlns:p14="http://schemas.microsoft.com/office/powerpoint/2010/main" val="30083069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obel Prize - Wikipedia">
            <a:extLst>
              <a:ext uri="{FF2B5EF4-FFF2-40B4-BE49-F238E27FC236}">
                <a16:creationId xmlns:a16="http://schemas.microsoft.com/office/drawing/2014/main" id="{14221119-DBA6-61DE-70FB-0FE6F0436C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92768" y="327376"/>
            <a:ext cx="2666938" cy="262426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CBFCE96-5731-DB89-4ED1-0CDD1578879C}"/>
              </a:ext>
            </a:extLst>
          </p:cNvPr>
          <p:cNvSpPr txBox="1"/>
          <p:nvPr/>
        </p:nvSpPr>
        <p:spPr>
          <a:xfrm>
            <a:off x="329184" y="266994"/>
            <a:ext cx="9343392" cy="646331"/>
          </a:xfrm>
          <a:prstGeom prst="rect">
            <a:avLst/>
          </a:prstGeom>
          <a:noFill/>
        </p:spPr>
        <p:txBody>
          <a:bodyPr wrap="none" rtlCol="0">
            <a:spAutoFit/>
          </a:bodyPr>
          <a:lstStyle/>
          <a:p>
            <a:r>
              <a:rPr lang="en-US" sz="3600" u="sng" dirty="0"/>
              <a:t>What did Albert Einstein win the Nobel Prize for?</a:t>
            </a:r>
          </a:p>
        </p:txBody>
      </p:sp>
      <p:pic>
        <p:nvPicPr>
          <p:cNvPr id="6" name="Picture 5" descr="A picture containing text, screenshot, font, document&#10;&#10;Description automatically generated">
            <a:extLst>
              <a:ext uri="{FF2B5EF4-FFF2-40B4-BE49-F238E27FC236}">
                <a16:creationId xmlns:a16="http://schemas.microsoft.com/office/drawing/2014/main" id="{9DE082F0-58CE-6F34-F82A-2A4B1CA5B571}"/>
              </a:ext>
            </a:extLst>
          </p:cNvPr>
          <p:cNvPicPr>
            <a:picLocks noChangeAspect="1"/>
          </p:cNvPicPr>
          <p:nvPr/>
        </p:nvPicPr>
        <p:blipFill>
          <a:blip r:embed="rId3"/>
          <a:stretch>
            <a:fillRect/>
          </a:stretch>
        </p:blipFill>
        <p:spPr>
          <a:xfrm>
            <a:off x="399637" y="1058482"/>
            <a:ext cx="8586422" cy="4014055"/>
          </a:xfrm>
          <a:prstGeom prst="rect">
            <a:avLst/>
          </a:prstGeom>
          <a:ln w="38100">
            <a:solidFill>
              <a:srgbClr val="FFC000"/>
            </a:solidFill>
          </a:ln>
        </p:spPr>
      </p:pic>
      <p:sp>
        <p:nvSpPr>
          <p:cNvPr id="7" name="TextBox 6">
            <a:extLst>
              <a:ext uri="{FF2B5EF4-FFF2-40B4-BE49-F238E27FC236}">
                <a16:creationId xmlns:a16="http://schemas.microsoft.com/office/drawing/2014/main" id="{C8DAEA4C-F57A-352F-8F3D-4D93F201D542}"/>
              </a:ext>
            </a:extLst>
          </p:cNvPr>
          <p:cNvSpPr txBox="1"/>
          <p:nvPr/>
        </p:nvSpPr>
        <p:spPr>
          <a:xfrm>
            <a:off x="329183" y="5225438"/>
            <a:ext cx="7555359" cy="923330"/>
          </a:xfrm>
          <a:prstGeom prst="rect">
            <a:avLst/>
          </a:prstGeom>
          <a:noFill/>
        </p:spPr>
        <p:txBody>
          <a:bodyPr wrap="square">
            <a:spAutoFit/>
          </a:bodyPr>
          <a:lstStyle/>
          <a:p>
            <a:r>
              <a:rPr lang="en-US" b="0" i="0" dirty="0">
                <a:solidFill>
                  <a:srgbClr val="202122"/>
                </a:solidFill>
                <a:effectLst/>
                <a:latin typeface="Arial" panose="020B0604020202020204" pitchFamily="34" charset="0"/>
              </a:rPr>
              <a:t>Einstein nominated many  times before receiving the prize…</a:t>
            </a:r>
          </a:p>
          <a:p>
            <a:endParaRPr lang="en-US" dirty="0">
              <a:solidFill>
                <a:srgbClr val="202122"/>
              </a:solidFill>
              <a:latin typeface="Arial" panose="020B0604020202020204" pitchFamily="34" charset="0"/>
            </a:endParaRPr>
          </a:p>
          <a:p>
            <a:r>
              <a:rPr lang="en-US" b="0" i="0" dirty="0">
                <a:solidFill>
                  <a:srgbClr val="202122"/>
                </a:solidFill>
                <a:effectLst/>
                <a:latin typeface="Arial" panose="020B0604020202020204" pitchFamily="34" charset="0"/>
              </a:rPr>
              <a:t>1910, 1912, 1913, 1914, 1916, 1917, 1918, 1919, 1920, 1921, </a:t>
            </a:r>
            <a:r>
              <a:rPr lang="en-US" b="1" i="0" dirty="0">
                <a:solidFill>
                  <a:srgbClr val="202122"/>
                </a:solidFill>
                <a:effectLst/>
                <a:latin typeface="Arial" panose="020B0604020202020204" pitchFamily="34" charset="0"/>
              </a:rPr>
              <a:t>1922</a:t>
            </a:r>
            <a:endParaRPr lang="en-US" dirty="0"/>
          </a:p>
        </p:txBody>
      </p:sp>
      <p:sp>
        <p:nvSpPr>
          <p:cNvPr id="8" name="TextBox 7">
            <a:extLst>
              <a:ext uri="{FF2B5EF4-FFF2-40B4-BE49-F238E27FC236}">
                <a16:creationId xmlns:a16="http://schemas.microsoft.com/office/drawing/2014/main" id="{BB55DB6F-0AB1-B530-CC0E-0FF6E1CCBEB4}"/>
              </a:ext>
            </a:extLst>
          </p:cNvPr>
          <p:cNvSpPr txBox="1"/>
          <p:nvPr/>
        </p:nvSpPr>
        <p:spPr>
          <a:xfrm>
            <a:off x="396954" y="6207110"/>
            <a:ext cx="6952609" cy="584775"/>
          </a:xfrm>
          <a:prstGeom prst="rect">
            <a:avLst/>
          </a:prstGeom>
          <a:noFill/>
        </p:spPr>
        <p:txBody>
          <a:bodyPr wrap="none" rtlCol="0">
            <a:spAutoFit/>
          </a:bodyPr>
          <a:lstStyle/>
          <a:p>
            <a:r>
              <a:rPr lang="en-US" sz="1600" u="sng" dirty="0">
                <a:solidFill>
                  <a:schemeClr val="accent1"/>
                </a:solidFill>
                <a:hlinkClick r:id="rId4">
                  <a:extLst>
                    <a:ext uri="{A12FA001-AC4F-418D-AE19-62706E023703}">
                      <ahyp:hlinkClr xmlns:ahyp="http://schemas.microsoft.com/office/drawing/2018/hyperlinkcolor" val="tx"/>
                    </a:ext>
                  </a:extLst>
                </a:hlinkClick>
              </a:rPr>
              <a:t>https://en.wikipedia.org/wiki/List_of_Nobel_laureates_in_Physics</a:t>
            </a:r>
            <a:endParaRPr lang="en-US" sz="1600" u="sng" dirty="0">
              <a:solidFill>
                <a:schemeClr val="accent1"/>
              </a:solidFill>
            </a:endParaRPr>
          </a:p>
          <a:p>
            <a:r>
              <a:rPr lang="en-US" sz="1600" u="sng" dirty="0">
                <a:solidFill>
                  <a:schemeClr val="accent1"/>
                </a:solidFill>
              </a:rPr>
              <a:t>https://</a:t>
            </a:r>
            <a:r>
              <a:rPr lang="en-US" sz="1600" u="sng" dirty="0" err="1">
                <a:solidFill>
                  <a:schemeClr val="accent1"/>
                </a:solidFill>
              </a:rPr>
              <a:t>en.wikipedia.org</a:t>
            </a:r>
            <a:r>
              <a:rPr lang="en-US" sz="1600" u="sng" dirty="0">
                <a:solidFill>
                  <a:schemeClr val="accent1"/>
                </a:solidFill>
              </a:rPr>
              <a:t>/wiki/</a:t>
            </a:r>
            <a:r>
              <a:rPr lang="en-US" sz="1600" u="sng" dirty="0" err="1">
                <a:solidFill>
                  <a:schemeClr val="accent1"/>
                </a:solidFill>
              </a:rPr>
              <a:t>List_of_nominees_for_the_Nobel_Prize_in_Physics</a:t>
            </a:r>
            <a:endParaRPr lang="en-US" sz="1600" u="sng" dirty="0">
              <a:solidFill>
                <a:schemeClr val="accent1"/>
              </a:solidFill>
            </a:endParaRPr>
          </a:p>
        </p:txBody>
      </p:sp>
      <p:pic>
        <p:nvPicPr>
          <p:cNvPr id="2050" name="Picture 2">
            <a:extLst>
              <a:ext uri="{FF2B5EF4-FFF2-40B4-BE49-F238E27FC236}">
                <a16:creationId xmlns:a16="http://schemas.microsoft.com/office/drawing/2014/main" id="{7067BE71-C89B-EE58-B6E2-36818B8A2E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61127" y="3405087"/>
            <a:ext cx="2598579" cy="3243532"/>
          </a:xfrm>
          <a:prstGeom prst="rect">
            <a:avLst/>
          </a:prstGeom>
          <a:noFill/>
          <a:extLst>
            <a:ext uri="{909E8E84-426E-40DD-AFC4-6F175D3DCCD1}">
              <a14:hiddenFill xmlns:a14="http://schemas.microsoft.com/office/drawing/2010/main">
                <a:solidFill>
                  <a:srgbClr val="FFFFFF"/>
                </a:solidFill>
              </a14:hiddenFill>
            </a:ext>
          </a:extLst>
        </p:spPr>
      </p:pic>
      <p:sp>
        <p:nvSpPr>
          <p:cNvPr id="10" name="Slide Number Placeholder 9">
            <a:extLst>
              <a:ext uri="{FF2B5EF4-FFF2-40B4-BE49-F238E27FC236}">
                <a16:creationId xmlns:a16="http://schemas.microsoft.com/office/drawing/2014/main" id="{5CF84223-5301-CAC2-378C-72350CDEC9FB}"/>
              </a:ext>
            </a:extLst>
          </p:cNvPr>
          <p:cNvSpPr>
            <a:spLocks noGrp="1"/>
          </p:cNvSpPr>
          <p:nvPr>
            <p:ph type="sldNum" sz="quarter" idx="12"/>
          </p:nvPr>
        </p:nvSpPr>
        <p:spPr/>
        <p:txBody>
          <a:bodyPr/>
          <a:lstStyle/>
          <a:p>
            <a:fld id="{7A82587E-77A1-CB4C-8DF2-7A8192CCAED9}" type="slidenum">
              <a:rPr lang="en-US" smtClean="0"/>
              <a:t>9</a:t>
            </a:fld>
            <a:endParaRPr lang="en-US"/>
          </a:p>
        </p:txBody>
      </p:sp>
    </p:spTree>
    <p:extLst>
      <p:ext uri="{BB962C8B-B14F-4D97-AF65-F5344CB8AC3E}">
        <p14:creationId xmlns:p14="http://schemas.microsoft.com/office/powerpoint/2010/main" val="3100930456"/>
      </p:ext>
    </p:extLst>
  </p:cSld>
  <p:clrMapOvr>
    <a:masterClrMapping/>
  </p:clrMapOvr>
</p:sld>
</file>

<file path=ppt/theme/theme1.xml><?xml version="1.0" encoding="utf-8"?>
<a:theme xmlns:a="http://schemas.openxmlformats.org/drawingml/2006/main" name="LevelVTI">
  <a:themeElements>
    <a:clrScheme name="AnalogousFromDarkSeedLeftStep">
      <a:dk1>
        <a:srgbClr val="000000"/>
      </a:dk1>
      <a:lt1>
        <a:srgbClr val="FFFFFF"/>
      </a:lt1>
      <a:dk2>
        <a:srgbClr val="1A1634"/>
      </a:dk2>
      <a:lt2>
        <a:srgbClr val="F0F3F3"/>
      </a:lt2>
      <a:accent1>
        <a:srgbClr val="E72950"/>
      </a:accent1>
      <a:accent2>
        <a:srgbClr val="D5178E"/>
      </a:accent2>
      <a:accent3>
        <a:srgbClr val="DF29E7"/>
      </a:accent3>
      <a:accent4>
        <a:srgbClr val="7E17D5"/>
      </a:accent4>
      <a:accent5>
        <a:srgbClr val="4129E7"/>
      </a:accent5>
      <a:accent6>
        <a:srgbClr val="174ED5"/>
      </a:accent6>
      <a:hlink>
        <a:srgbClr val="7351C5"/>
      </a:hlink>
      <a:folHlink>
        <a:srgbClr val="7F7F7F"/>
      </a:folHlink>
    </a:clrScheme>
    <a:fontScheme name="Seaford">
      <a:majorFont>
        <a:latin typeface="Seaford"/>
        <a:ea typeface=""/>
        <a:cs typeface=""/>
      </a:majorFont>
      <a:minorFont>
        <a:latin typeface="Seafor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velVTI" id="{64F43929-0387-4D33-907F-72B939BCAF99}" vid="{D804DF84-3298-4A39-BA0E-21F83D68BC2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24719</TotalTime>
  <Words>2022</Words>
  <Application>Microsoft Macintosh PowerPoint</Application>
  <PresentationFormat>Widescreen</PresentationFormat>
  <Paragraphs>256</Paragraphs>
  <Slides>35</Slides>
  <Notes>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35</vt:i4>
      </vt:variant>
    </vt:vector>
  </HeadingPairs>
  <TitlesOfParts>
    <vt:vector size="47" baseType="lpstr">
      <vt:lpstr>Alfred Serif Regular</vt:lpstr>
      <vt:lpstr>Arial</vt:lpstr>
      <vt:lpstr>Calibri</vt:lpstr>
      <vt:lpstr>Calibri Light</vt:lpstr>
      <vt:lpstr>Harding</vt:lpstr>
      <vt:lpstr>Seaford</vt:lpstr>
      <vt:lpstr>sourcesans-regular</vt:lpstr>
      <vt:lpstr>Symbol</vt:lpstr>
      <vt:lpstr>Times New Roman</vt:lpstr>
      <vt:lpstr>var(--secondary-font-italic)</vt:lpstr>
      <vt:lpstr>LevelVTI</vt:lpstr>
      <vt:lpstr>Custom Design</vt:lpstr>
      <vt:lpstr>Heavy ion physicists…    Is there a Nobel Prize in your future?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do we know what we know?     The complexities of a complex system…</dc:title>
  <dc:creator>James L Nagle</dc:creator>
  <cp:lastModifiedBy>James L Nagle</cp:lastModifiedBy>
  <cp:revision>32</cp:revision>
  <dcterms:created xsi:type="dcterms:W3CDTF">2023-02-01T22:47:16Z</dcterms:created>
  <dcterms:modified xsi:type="dcterms:W3CDTF">2023-06-14T16:20:12Z</dcterms:modified>
</cp:coreProperties>
</file>