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73" r:id="rId5"/>
    <p:sldId id="275" r:id="rId6"/>
    <p:sldId id="276" r:id="rId7"/>
    <p:sldId id="274" r:id="rId8"/>
    <p:sldId id="268" r:id="rId9"/>
    <p:sldId id="277" r:id="rId10"/>
    <p:sldId id="267" r:id="rId11"/>
    <p:sldId id="269" r:id="rId12"/>
    <p:sldId id="263" r:id="rId13"/>
    <p:sldId id="264" r:id="rId14"/>
    <p:sldId id="260" r:id="rId15"/>
    <p:sldId id="257" r:id="rId16"/>
    <p:sldId id="259" r:id="rId17"/>
    <p:sldId id="265" r:id="rId18"/>
    <p:sldId id="272" r:id="rId19"/>
    <p:sldId id="266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2D050"/>
    <a:srgbClr val="CC00CC"/>
    <a:srgbClr val="89E9E7"/>
    <a:srgbClr val="D8636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8"/>
    <p:restoredTop sz="96327"/>
  </p:normalViewPr>
  <p:slideViewPr>
    <p:cSldViewPr snapToGrid="0" snapToObjects="1">
      <p:cViewPr varScale="1">
        <p:scale>
          <a:sx n="138" d="100"/>
          <a:sy n="138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60C7E-0CDF-354B-AC53-A50F41C371D0}" type="datetimeFigureOut">
              <a:rPr lang="en-US" smtClean="0"/>
              <a:t>6/23/22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4D69F-C11E-D142-BDD3-63D850030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2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524E-C337-C146-80C1-0A10D01D5A43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F15-8D99-0C4A-BC9E-F07F9D97C86E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571E-4596-1846-BD0A-EBBFCB0EB2D3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6019-13A3-F344-B0DA-E0D76BB71ED4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C6CF-A174-7344-8786-C44A4FDCCCEA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2CDA-F89A-F14F-8D7D-A3AB50C45F0F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8D17-AFDE-F546-9326-BA6203F68548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511A-6653-A64E-817F-143E018F4CD5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ED74-3037-D545-8415-4EC3FDED5ECD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0D0-8629-AB44-83AD-7B3E1A5759BC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3E91-A4C5-5246-895A-213509B85FE6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12B-8658-7945-8A7F-91A1400057D9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AE84-3C67-9A46-8989-0A3516217E55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1A24-9975-2842-969D-39E3D3C411C3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A997-279F-4F4B-A16A-0C3F62FC16BE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115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EA8A-6D0A-9340-83EF-4C400F8995FB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7BE5466-3AC7-8D4B-8CBF-88147F13F91A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F71CA8C-F0F5-1147-956B-0FCFC6FB2E9B}" type="datetime1">
              <a:rPr lang="en-US" smtClean="0"/>
              <a:t>6/23/22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s://arxiv.org/abs/2203.0609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011.335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web.cern.ch/Atlas/GROUPS/PHYSIC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of second carousel">
            <a:extLst>
              <a:ext uri="{FF2B5EF4-FFF2-40B4-BE49-F238E27FC236}">
                <a16:creationId xmlns:a16="http://schemas.microsoft.com/office/drawing/2014/main" id="{C3DD0ED9-C96A-408C-FDE6-BCF7CE2F6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425"/>
            <a:ext cx="1219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EA4E7B-D328-6AA4-53C4-2C84A1581CA5}"/>
              </a:ext>
            </a:extLst>
          </p:cNvPr>
          <p:cNvSpPr/>
          <p:nvPr/>
        </p:nvSpPr>
        <p:spPr>
          <a:xfrm>
            <a:off x="352441" y="348732"/>
            <a:ext cx="11654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Longitudinal decorrelation measurements from pp to A+A with the ATLAS detector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89801-AB74-00B0-A8FE-0B3A643C3CB7}"/>
              </a:ext>
            </a:extLst>
          </p:cNvPr>
          <p:cNvSpPr txBox="1"/>
          <p:nvPr/>
        </p:nvSpPr>
        <p:spPr>
          <a:xfrm>
            <a:off x="935623" y="6070563"/>
            <a:ext cx="7059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20th International Conference on Strangeness in Quark Matter</a:t>
            </a:r>
          </a:p>
          <a:p>
            <a:r>
              <a:rPr lang="en-US" dirty="0"/>
              <a:t>13-17 June 2022 Busan, Republic of Korea</a:t>
            </a:r>
          </a:p>
        </p:txBody>
      </p:sp>
      <p:pic>
        <p:nvPicPr>
          <p:cNvPr id="1028" name="Picture 4" descr="The 20th International Conference on Strangeness in Quark Matters 2022, 13-18 Jun 2022, Busan, Republic of Korea">
            <a:extLst>
              <a:ext uri="{FF2B5EF4-FFF2-40B4-BE49-F238E27FC236}">
                <a16:creationId xmlns:a16="http://schemas.microsoft.com/office/drawing/2014/main" id="{4C994B9D-EBE1-8740-3420-BCA5E938C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92"/>
          <a:stretch/>
        </p:blipFill>
        <p:spPr bwMode="auto">
          <a:xfrm>
            <a:off x="219663" y="6044152"/>
            <a:ext cx="578148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E37C69-AB81-3E26-FC0E-5D3298810FC2}"/>
              </a:ext>
            </a:extLst>
          </p:cNvPr>
          <p:cNvSpPr txBox="1"/>
          <p:nvPr/>
        </p:nvSpPr>
        <p:spPr>
          <a:xfrm>
            <a:off x="6515659" y="2217451"/>
            <a:ext cx="509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Jamie Nagle, University of Colorado Boulder</a:t>
            </a:r>
          </a:p>
        </p:txBody>
      </p:sp>
    </p:spTree>
    <p:extLst>
      <p:ext uri="{BB962C8B-B14F-4D97-AF65-F5344CB8AC3E}">
        <p14:creationId xmlns:p14="http://schemas.microsoft.com/office/powerpoint/2010/main" val="289568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53A759DA-03EA-C12C-ABF6-EE19FD841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90" y="112480"/>
            <a:ext cx="6744326" cy="63800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BBA30588-4A21-D580-65CA-ECD3ECA7B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9" y="427082"/>
            <a:ext cx="4186464" cy="1584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604BA252-3EC1-D655-1034-4864BBD77B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70" b="1"/>
          <a:stretch/>
        </p:blipFill>
        <p:spPr>
          <a:xfrm>
            <a:off x="263616" y="2312160"/>
            <a:ext cx="4578350" cy="689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C174671-9C71-2C38-2EB2-5CC617F7E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86" r="62484" b="34968"/>
          <a:stretch/>
        </p:blipFill>
        <p:spPr>
          <a:xfrm>
            <a:off x="263616" y="2312160"/>
            <a:ext cx="1639207" cy="6008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FDFBB-BA12-E92D-5A75-0BA61E80A9B5}"/>
              </a:ext>
            </a:extLst>
          </p:cNvPr>
          <p:cNvSpPr txBox="1"/>
          <p:nvPr/>
        </p:nvSpPr>
        <p:spPr>
          <a:xfrm>
            <a:off x="263616" y="3302497"/>
            <a:ext cx="4578350" cy="31700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Raw Fourier F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:   combination of decorrelation and </a:t>
            </a:r>
            <a:r>
              <a:rPr lang="en-US" sz="2000" dirty="0">
                <a:solidFill>
                  <a:srgbClr val="FF0000"/>
                </a:solidFill>
                <a:latin typeface="Symbol" pitchFamily="2" charset="2"/>
              </a:rPr>
              <a:t>h</a:t>
            </a:r>
            <a:r>
              <a:rPr lang="en-US" sz="2000" baseline="-25000" dirty="0">
                <a:solidFill>
                  <a:srgbClr val="FF0000"/>
                </a:solidFill>
              </a:rPr>
              <a:t>a</a:t>
            </a:r>
            <a:r>
              <a:rPr lang="en-US" sz="2000" dirty="0">
                <a:solidFill>
                  <a:srgbClr val="FF0000"/>
                </a:solidFill>
              </a:rPr>
              <a:t>-dependent nonflow (i.e., </a:t>
            </a:r>
            <a:r>
              <a:rPr lang="en-US" sz="2000" dirty="0" err="1">
                <a:solidFill>
                  <a:srgbClr val="FF0000"/>
                </a:solidFill>
              </a:rPr>
              <a:t>dijets,jets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Template Fit F</a:t>
            </a:r>
            <a:r>
              <a:rPr lang="en-US" sz="2000" baseline="-25000" dirty="0">
                <a:solidFill>
                  <a:srgbClr val="92D050"/>
                </a:solidFill>
              </a:rPr>
              <a:t>2</a:t>
            </a:r>
            <a:r>
              <a:rPr lang="en-US" sz="2000" dirty="0">
                <a:solidFill>
                  <a:srgbClr val="92D050"/>
                </a:solidFill>
              </a:rPr>
              <a:t>:  subtracts off ~85% of the raw decorrelation as nonflow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d</a:t>
            </a:r>
            <a:r>
              <a:rPr lang="en-US" sz="2000" baseline="-25000" dirty="0">
                <a:solidFill>
                  <a:srgbClr val="0070C0"/>
                </a:solidFill>
              </a:rPr>
              <a:t>1</a:t>
            </a:r>
            <a:r>
              <a:rPr lang="en-US" sz="2000" dirty="0">
                <a:solidFill>
                  <a:srgbClr val="0070C0"/>
                </a:solidFill>
              </a:rPr>
              <a:t> subtraction F2:  subtracts off ~25% of raw decorrelation as nonflow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7AC1C0-D61C-6D45-DA09-12F339E8FAEA}"/>
              </a:ext>
            </a:extLst>
          </p:cNvPr>
          <p:cNvSpPr/>
          <p:nvPr/>
        </p:nvSpPr>
        <p:spPr>
          <a:xfrm>
            <a:off x="11615530" y="4591878"/>
            <a:ext cx="27829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3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AF0B7F-066A-8499-78F2-67D4A132334A}"/>
              </a:ext>
            </a:extLst>
          </p:cNvPr>
          <p:cNvGrpSpPr/>
          <p:nvPr/>
        </p:nvGrpSpPr>
        <p:grpSpPr>
          <a:xfrm>
            <a:off x="4835887" y="825273"/>
            <a:ext cx="6972935" cy="5736636"/>
            <a:chOff x="4835887" y="825273"/>
            <a:chExt cx="6972935" cy="5736636"/>
          </a:xfrm>
        </p:grpSpPr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id="{E8EF1AEB-E797-D0A5-D1C9-81528ED1A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887" y="825273"/>
              <a:ext cx="6972935" cy="573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32991F-66A0-E42F-876B-37D131D8315F}"/>
                </a:ext>
              </a:extLst>
            </p:cNvPr>
            <p:cNvSpPr/>
            <p:nvPr/>
          </p:nvSpPr>
          <p:spPr>
            <a:xfrm>
              <a:off x="8717280" y="4014651"/>
              <a:ext cx="121920" cy="4789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FF146E-2A86-2ECB-DA66-FDF7CDE01A41}"/>
                </a:ext>
              </a:extLst>
            </p:cNvPr>
            <p:cNvSpPr/>
            <p:nvPr/>
          </p:nvSpPr>
          <p:spPr>
            <a:xfrm>
              <a:off x="10776857" y="4079965"/>
              <a:ext cx="121920" cy="4789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E43F53-4F3A-41EA-75B4-0ECA4BE78605}"/>
                </a:ext>
              </a:extLst>
            </p:cNvPr>
            <p:cNvSpPr/>
            <p:nvPr/>
          </p:nvSpPr>
          <p:spPr>
            <a:xfrm>
              <a:off x="6135188" y="5277394"/>
              <a:ext cx="1789611" cy="2351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1AC64-62B0-C851-4779-245F8DCEB04A}"/>
              </a:ext>
            </a:extLst>
          </p:cNvPr>
          <p:cNvCxnSpPr>
            <a:cxnSpLocks/>
          </p:cNvCxnSpPr>
          <p:nvPr/>
        </p:nvCxnSpPr>
        <p:spPr>
          <a:xfrm flipH="1">
            <a:off x="5913120" y="3091541"/>
            <a:ext cx="5521234" cy="0"/>
          </a:xfrm>
          <a:prstGeom prst="line">
            <a:avLst/>
          </a:prstGeom>
          <a:ln w="38100">
            <a:solidFill>
              <a:srgbClr val="CC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37B925-E14D-C0BF-2DB0-DA1E01C3A7D7}"/>
              </a:ext>
            </a:extLst>
          </p:cNvPr>
          <p:cNvSpPr txBox="1"/>
          <p:nvPr/>
        </p:nvSpPr>
        <p:spPr>
          <a:xfrm>
            <a:off x="132988" y="1558655"/>
            <a:ext cx="4578350" cy="44012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C00CC"/>
                </a:solidFill>
              </a:rPr>
              <a:t>Raw F</a:t>
            </a:r>
            <a:r>
              <a:rPr lang="en-US" sz="2000" baseline="-25000" dirty="0">
                <a:solidFill>
                  <a:srgbClr val="CC00CC"/>
                </a:solidFill>
              </a:rPr>
              <a:t>1</a:t>
            </a:r>
            <a:r>
              <a:rPr lang="en-US" sz="2000" dirty="0">
                <a:solidFill>
                  <a:srgbClr val="CC00CC"/>
                </a:solidFill>
              </a:rPr>
              <a:t> – essentially all nonflow and hence independent of </a:t>
            </a:r>
            <a:r>
              <a:rPr lang="en-US" sz="2000" dirty="0" err="1">
                <a:solidFill>
                  <a:srgbClr val="CC00CC"/>
                </a:solidFill>
              </a:rPr>
              <a:t>N</a:t>
            </a:r>
            <a:r>
              <a:rPr lang="en-US" sz="2000" baseline="-25000" dirty="0" err="1">
                <a:solidFill>
                  <a:srgbClr val="CC00CC"/>
                </a:solidFill>
              </a:rPr>
              <a:t>ch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Raw Fourier F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:   combination of decorrelation and </a:t>
            </a:r>
            <a:r>
              <a:rPr lang="en-US" sz="2000" dirty="0">
                <a:solidFill>
                  <a:srgbClr val="FF0000"/>
                </a:solidFill>
                <a:latin typeface="Symbol" pitchFamily="2" charset="2"/>
              </a:rPr>
              <a:t>h</a:t>
            </a:r>
            <a:r>
              <a:rPr lang="en-US" sz="2000" baseline="-25000" dirty="0">
                <a:solidFill>
                  <a:srgbClr val="FF0000"/>
                </a:solidFill>
              </a:rPr>
              <a:t>a</a:t>
            </a:r>
            <a:r>
              <a:rPr lang="en-US" sz="2000" dirty="0">
                <a:solidFill>
                  <a:srgbClr val="FF0000"/>
                </a:solidFill>
              </a:rPr>
              <a:t>-dependent nonflow (i.e., </a:t>
            </a:r>
            <a:r>
              <a:rPr lang="en-US" sz="2000" dirty="0" err="1">
                <a:solidFill>
                  <a:srgbClr val="FF0000"/>
                </a:solidFill>
              </a:rPr>
              <a:t>dijets</a:t>
            </a:r>
            <a:r>
              <a:rPr lang="en-US" sz="2000" dirty="0">
                <a:solidFill>
                  <a:srgbClr val="FF0000"/>
                </a:solidFill>
              </a:rPr>
              <a:t>, jets)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Template Fit F</a:t>
            </a:r>
            <a:r>
              <a:rPr lang="en-US" sz="2000" baseline="-25000" dirty="0">
                <a:solidFill>
                  <a:srgbClr val="92D050"/>
                </a:solidFill>
              </a:rPr>
              <a:t>2</a:t>
            </a:r>
            <a:r>
              <a:rPr lang="en-US" sz="2000" dirty="0">
                <a:solidFill>
                  <a:srgbClr val="92D050"/>
                </a:solidFill>
              </a:rPr>
              <a:t>:  subtracts off 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~85% of the raw decorrelation 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as nonflow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d</a:t>
            </a:r>
            <a:r>
              <a:rPr lang="en-US" sz="2000" baseline="-25000" dirty="0">
                <a:solidFill>
                  <a:srgbClr val="0070C0"/>
                </a:solidFill>
              </a:rPr>
              <a:t>1</a:t>
            </a:r>
            <a:r>
              <a:rPr lang="en-US" sz="2000" dirty="0">
                <a:solidFill>
                  <a:srgbClr val="0070C0"/>
                </a:solidFill>
              </a:rPr>
              <a:t> subtraction F</a:t>
            </a:r>
            <a:r>
              <a:rPr lang="en-US" sz="2000" baseline="-25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:  subtracts off ~25% of the raw decorrelation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as nonflow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BA30B-28D1-C0BA-B728-EF0722E24B1D}"/>
              </a:ext>
            </a:extLst>
          </p:cNvPr>
          <p:cNvSpPr txBox="1"/>
          <p:nvPr/>
        </p:nvSpPr>
        <p:spPr>
          <a:xfrm>
            <a:off x="132988" y="78764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Quantification</a:t>
            </a:r>
          </a:p>
        </p:txBody>
      </p:sp>
    </p:spTree>
    <p:extLst>
      <p:ext uri="{BB962C8B-B14F-4D97-AF65-F5344CB8AC3E}">
        <p14:creationId xmlns:p14="http://schemas.microsoft.com/office/powerpoint/2010/main" val="271304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F25BD6-72D6-A119-1A44-BE205E5B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46" y="913863"/>
            <a:ext cx="5329180" cy="46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6FA5DBD-14BA-3954-88D6-D3314B799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46" y="913863"/>
            <a:ext cx="6136924" cy="4681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AD91D2-2756-E439-14C4-3BD191676791}"/>
              </a:ext>
            </a:extLst>
          </p:cNvPr>
          <p:cNvSpPr txBox="1"/>
          <p:nvPr/>
        </p:nvSpPr>
        <p:spPr>
          <a:xfrm>
            <a:off x="159646" y="139338"/>
            <a:ext cx="5772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Where does the truth lie?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DB7FF2-B379-DD42-CBE2-16200DB68DD0}"/>
              </a:ext>
            </a:extLst>
          </p:cNvPr>
          <p:cNvSpPr txBox="1"/>
          <p:nvPr/>
        </p:nvSpPr>
        <p:spPr>
          <a:xfrm>
            <a:off x="159646" y="5842653"/>
            <a:ext cx="1183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One new method added (”corrected template”) that corrected for 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the last assumption in the template fitting method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C90A84-BB74-104F-1CEC-14EE03BF6A3F}"/>
              </a:ext>
            </a:extLst>
          </p:cNvPr>
          <p:cNvCxnSpPr>
            <a:cxnSpLocks/>
          </p:cNvCxnSpPr>
          <p:nvPr/>
        </p:nvCxnSpPr>
        <p:spPr>
          <a:xfrm flipH="1">
            <a:off x="7593880" y="2795447"/>
            <a:ext cx="4075611" cy="0"/>
          </a:xfrm>
          <a:prstGeom prst="line">
            <a:avLst/>
          </a:prstGeom>
          <a:ln w="38100">
            <a:solidFill>
              <a:srgbClr val="CC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89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B0111782-8C0C-EB63-2D5E-44312D0F6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257" y="940526"/>
            <a:ext cx="6234208" cy="5429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583F8-D3CD-4EFA-8A6C-F9D121ACE232}"/>
              </a:ext>
            </a:extLst>
          </p:cNvPr>
          <p:cNvSpPr txBox="1"/>
          <p:nvPr/>
        </p:nvSpPr>
        <p:spPr>
          <a:xfrm>
            <a:off x="388801" y="108882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/>
              <a:t>Xe+Xe</a:t>
            </a:r>
            <a:r>
              <a:rPr lang="en-US" sz="3600" u="sng" dirty="0"/>
              <a:t> Results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D63F33-B870-7237-6174-A67FA7BCB3EF}"/>
              </a:ext>
            </a:extLst>
          </p:cNvPr>
          <p:cNvCxnSpPr>
            <a:cxnSpLocks/>
          </p:cNvCxnSpPr>
          <p:nvPr/>
        </p:nvCxnSpPr>
        <p:spPr>
          <a:xfrm flipH="1">
            <a:off x="6470469" y="1497874"/>
            <a:ext cx="5094514" cy="0"/>
          </a:xfrm>
          <a:prstGeom prst="line">
            <a:avLst/>
          </a:prstGeom>
          <a:ln w="38100">
            <a:solidFill>
              <a:srgbClr val="CC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C8D867D-159B-3ADD-8801-5B1E40DEAD56}"/>
              </a:ext>
            </a:extLst>
          </p:cNvPr>
          <p:cNvSpPr txBox="1"/>
          <p:nvPr/>
        </p:nvSpPr>
        <p:spPr>
          <a:xfrm>
            <a:off x="388801" y="940526"/>
            <a:ext cx="4578350" cy="44012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C00CC"/>
                </a:solidFill>
              </a:rPr>
              <a:t>Raw F</a:t>
            </a:r>
            <a:r>
              <a:rPr lang="en-US" sz="2000" baseline="-25000" dirty="0">
                <a:solidFill>
                  <a:srgbClr val="CC00CC"/>
                </a:solidFill>
              </a:rPr>
              <a:t>1</a:t>
            </a:r>
            <a:r>
              <a:rPr lang="en-US" sz="2000" dirty="0">
                <a:solidFill>
                  <a:srgbClr val="CC00CC"/>
                </a:solidFill>
              </a:rPr>
              <a:t> – essentially all nonflow and hence independent of </a:t>
            </a:r>
            <a:r>
              <a:rPr lang="en-US" sz="2000" dirty="0" err="1">
                <a:solidFill>
                  <a:srgbClr val="CC00CC"/>
                </a:solidFill>
              </a:rPr>
              <a:t>N</a:t>
            </a:r>
            <a:r>
              <a:rPr lang="en-US" sz="2000" baseline="-25000" dirty="0" err="1">
                <a:solidFill>
                  <a:srgbClr val="CC00CC"/>
                </a:solidFill>
              </a:rPr>
              <a:t>ch</a:t>
            </a:r>
            <a:endParaRPr lang="en-US" sz="2000" dirty="0">
              <a:solidFill>
                <a:srgbClr val="CC00CC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Raw Fourier F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:   combination of decorrelation and </a:t>
            </a:r>
            <a:r>
              <a:rPr lang="en-US" sz="2000" dirty="0">
                <a:solidFill>
                  <a:srgbClr val="FF0000"/>
                </a:solidFill>
                <a:latin typeface="Symbol" pitchFamily="2" charset="2"/>
              </a:rPr>
              <a:t>h</a:t>
            </a:r>
            <a:r>
              <a:rPr lang="en-US" sz="2000" baseline="-25000" dirty="0">
                <a:solidFill>
                  <a:srgbClr val="FF0000"/>
                </a:solidFill>
              </a:rPr>
              <a:t>a</a:t>
            </a:r>
            <a:r>
              <a:rPr lang="en-US" sz="2000" dirty="0">
                <a:solidFill>
                  <a:srgbClr val="FF0000"/>
                </a:solidFill>
              </a:rPr>
              <a:t>-dependent nonflow (i.e., </a:t>
            </a:r>
            <a:r>
              <a:rPr lang="en-US" sz="2000" dirty="0" err="1">
                <a:solidFill>
                  <a:srgbClr val="FF0000"/>
                </a:solidFill>
              </a:rPr>
              <a:t>dijets</a:t>
            </a:r>
            <a:r>
              <a:rPr lang="en-US" sz="2000" dirty="0">
                <a:solidFill>
                  <a:srgbClr val="FF0000"/>
                </a:solidFill>
              </a:rPr>
              <a:t>, jets)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Template Fit F</a:t>
            </a:r>
            <a:r>
              <a:rPr lang="en-US" sz="2000" baseline="-25000" dirty="0">
                <a:solidFill>
                  <a:srgbClr val="92D050"/>
                </a:solidFill>
              </a:rPr>
              <a:t>2</a:t>
            </a:r>
            <a:r>
              <a:rPr lang="en-US" sz="2000" dirty="0">
                <a:solidFill>
                  <a:srgbClr val="92D050"/>
                </a:solidFill>
              </a:rPr>
              <a:t>:  subtracts off 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~30% of the raw decorrelation 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as nonflow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d</a:t>
            </a:r>
            <a:r>
              <a:rPr lang="en-US" sz="2000" baseline="-25000" dirty="0">
                <a:solidFill>
                  <a:srgbClr val="0070C0"/>
                </a:solidFill>
              </a:rPr>
              <a:t>1</a:t>
            </a:r>
            <a:r>
              <a:rPr lang="en-US" sz="2000" dirty="0">
                <a:solidFill>
                  <a:srgbClr val="0070C0"/>
                </a:solidFill>
              </a:rPr>
              <a:t> subtraction F</a:t>
            </a:r>
            <a:r>
              <a:rPr lang="en-US" sz="2000" baseline="-25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:  subtracts off ~20% of the raw decorrelation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as nonflow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F0A04-EC35-2046-9F22-252DDC1CF072}"/>
              </a:ext>
            </a:extLst>
          </p:cNvPr>
          <p:cNvSpPr txBox="1"/>
          <p:nvPr/>
        </p:nvSpPr>
        <p:spPr>
          <a:xfrm>
            <a:off x="388801" y="5425679"/>
            <a:ext cx="4653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Much smaller nonflow subtraction contribution; however,</a:t>
            </a:r>
          </a:p>
          <a:p>
            <a:pPr algn="ctr"/>
            <a:r>
              <a:rPr lang="en-US" sz="2000" dirty="0"/>
              <a:t> quantitative results are sensitive even in the most central collisions.</a:t>
            </a:r>
          </a:p>
        </p:txBody>
      </p:sp>
    </p:spTree>
    <p:extLst>
      <p:ext uri="{BB962C8B-B14F-4D97-AF65-F5344CB8AC3E}">
        <p14:creationId xmlns:p14="http://schemas.microsoft.com/office/powerpoint/2010/main" val="332640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B8E942-09E5-4CA6-292F-81002757F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1" y="607639"/>
            <a:ext cx="5466402" cy="44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32966E-4875-3ECA-3F73-B3717250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31" y="607639"/>
            <a:ext cx="5466402" cy="44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4D371-EA51-FDA5-4AEF-F44653B4D5B1}"/>
              </a:ext>
            </a:extLst>
          </p:cNvPr>
          <p:cNvSpPr txBox="1"/>
          <p:nvPr/>
        </p:nvSpPr>
        <p:spPr>
          <a:xfrm>
            <a:off x="118872" y="5446"/>
            <a:ext cx="847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pp and </a:t>
            </a:r>
            <a:r>
              <a:rPr lang="en-US" sz="3200" u="sng" dirty="0" err="1"/>
              <a:t>Xe+Xe</a:t>
            </a:r>
            <a:r>
              <a:rPr lang="en-US" sz="3200" u="sng" dirty="0"/>
              <a:t> longitudinal decorrelations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7E280-AE30-5B40-48E1-9BDC036F0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823" y="4766120"/>
            <a:ext cx="2203110" cy="200479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845AE9-AD27-9CAD-F99E-120AE5A42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200" y="4766120"/>
            <a:ext cx="2263594" cy="200479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CD827C78-D0FE-E4A8-B0F2-4A502F358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429" y="5385682"/>
            <a:ext cx="3934097" cy="109547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8680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384026-1A7E-5FA6-7CC3-FA27E41CA881}"/>
              </a:ext>
            </a:extLst>
          </p:cNvPr>
          <p:cNvSpPr/>
          <p:nvPr/>
        </p:nvSpPr>
        <p:spPr>
          <a:xfrm>
            <a:off x="296092" y="720789"/>
            <a:ext cx="6308842" cy="603662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A133A-1ED9-AC2C-B754-DFAE1D5D4D35}"/>
              </a:ext>
            </a:extLst>
          </p:cNvPr>
          <p:cNvSpPr txBox="1"/>
          <p:nvPr/>
        </p:nvSpPr>
        <p:spPr>
          <a:xfrm>
            <a:off x="296092" y="-4189"/>
            <a:ext cx="560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Ultraperipheral Collisions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BEA66F34-B425-AC27-EF03-81FF49C6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" y="1156208"/>
            <a:ext cx="6217307" cy="4545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C3835-5675-A14B-6869-AFB77F21E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150" y="5833951"/>
            <a:ext cx="4620768" cy="402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B72DA9-A50A-7397-5803-C1157F913CF6}"/>
              </a:ext>
            </a:extLst>
          </p:cNvPr>
          <p:cNvSpPr txBox="1"/>
          <p:nvPr/>
        </p:nvSpPr>
        <p:spPr>
          <a:xfrm>
            <a:off x="6755805" y="1382286"/>
            <a:ext cx="5288280" cy="4093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Treat </a:t>
            </a:r>
            <a:r>
              <a:rPr lang="en-US" sz="2400" dirty="0">
                <a:latin typeface="Symbol" pitchFamily="2" charset="2"/>
              </a:rPr>
              <a:t>g</a:t>
            </a:r>
            <a:r>
              <a:rPr lang="en-US" sz="2400" dirty="0"/>
              <a:t>* + Pb </a:t>
            </a:r>
          </a:p>
          <a:p>
            <a:pPr algn="ctr"/>
            <a:r>
              <a:rPr lang="en-US" sz="2400" dirty="0"/>
              <a:t>at single E = 894 GeV, </a:t>
            </a:r>
          </a:p>
          <a:p>
            <a:pPr algn="ctr"/>
            <a:r>
              <a:rPr lang="en-US" sz="2400" dirty="0"/>
              <a:t>two valance quarks </a:t>
            </a:r>
          </a:p>
          <a:p>
            <a:pPr algn="ctr"/>
            <a:r>
              <a:rPr lang="en-US" sz="2400" dirty="0"/>
              <a:t>(vector meson dominance),</a:t>
            </a:r>
          </a:p>
          <a:p>
            <a:pPr algn="ctr"/>
            <a:r>
              <a:rPr lang="en-US" sz="2400" dirty="0"/>
              <a:t>regular min. bias impact parameter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 lot of simplifications… but </a:t>
            </a:r>
          </a:p>
          <a:p>
            <a:pPr algn="ctr"/>
            <a:endParaRPr lang="en-US" sz="2000" dirty="0"/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What really matters to making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v</a:t>
            </a:r>
            <a:r>
              <a:rPr lang="en-US" sz="2400" baseline="-25000" dirty="0">
                <a:solidFill>
                  <a:srgbClr val="FFFF00"/>
                </a:solidFill>
              </a:rPr>
              <a:t>2</a:t>
            </a:r>
            <a:r>
              <a:rPr lang="en-US" sz="2400" dirty="0">
                <a:solidFill>
                  <a:srgbClr val="FFFF00"/>
                </a:solidFill>
              </a:rPr>
              <a:t> (</a:t>
            </a:r>
            <a:r>
              <a:rPr lang="en-US" sz="2400" dirty="0">
                <a:solidFill>
                  <a:srgbClr val="FFFF00"/>
                </a:solidFill>
                <a:latin typeface="Symbol" pitchFamily="2" charset="2"/>
              </a:rPr>
              <a:t>g</a:t>
            </a:r>
            <a:r>
              <a:rPr lang="en-US" sz="2400" baseline="30000" dirty="0">
                <a:solidFill>
                  <a:srgbClr val="FFFF00"/>
                </a:solidFill>
                <a:latin typeface="Symbol" pitchFamily="2" charset="2"/>
              </a:rPr>
              <a:t>*</a:t>
            </a:r>
            <a:r>
              <a:rPr lang="en-US" sz="2400" dirty="0">
                <a:solidFill>
                  <a:srgbClr val="FFFF00"/>
                </a:solidFill>
              </a:rPr>
              <a:t>Pb) &lt; v</a:t>
            </a:r>
            <a:r>
              <a:rPr lang="en-US" sz="2400" baseline="-25000" dirty="0">
                <a:solidFill>
                  <a:srgbClr val="FFFF00"/>
                </a:solidFill>
              </a:rPr>
              <a:t>2</a:t>
            </a:r>
            <a:r>
              <a:rPr lang="en-US" sz="2400" dirty="0">
                <a:solidFill>
                  <a:srgbClr val="FFFF00"/>
                </a:solidFill>
              </a:rPr>
              <a:t> (</a:t>
            </a:r>
            <a:r>
              <a:rPr lang="en-US" sz="2400" dirty="0" err="1">
                <a:solidFill>
                  <a:srgbClr val="FFFF00"/>
                </a:solidFill>
              </a:rPr>
              <a:t>pPb</a:t>
            </a:r>
            <a:r>
              <a:rPr lang="en-US" sz="2400" dirty="0">
                <a:solidFill>
                  <a:srgbClr val="FFFF00"/>
                </a:solidFill>
              </a:rPr>
              <a:t>)?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9C8D80-8490-A41B-037C-B1E39778BC5F}"/>
              </a:ext>
            </a:extLst>
          </p:cNvPr>
          <p:cNvSpPr/>
          <p:nvPr/>
        </p:nvSpPr>
        <p:spPr>
          <a:xfrm>
            <a:off x="2715673" y="6265894"/>
            <a:ext cx="21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-apple-system"/>
              </a:rPr>
              <a:t>e-Print: </a:t>
            </a:r>
            <a:r>
              <a:rPr lang="en-US" dirty="0"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2203.06094</a:t>
            </a:r>
            <a:endParaRPr lang="en-US" b="0" i="0" dirty="0">
              <a:effectLst/>
              <a:latin typeface="-apple-syste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0E581B-20CE-78F6-6A21-F7E391E8A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64" y="822603"/>
            <a:ext cx="5892800" cy="29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D2461A-D8EE-8B8B-99F4-F258FC846E09}"/>
              </a:ext>
            </a:extLst>
          </p:cNvPr>
          <p:cNvSpPr/>
          <p:nvPr/>
        </p:nvSpPr>
        <p:spPr>
          <a:xfrm>
            <a:off x="1907177" y="3997234"/>
            <a:ext cx="4258741" cy="740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05F3FF-FBB6-A295-ADA4-954F034DE813}"/>
              </a:ext>
            </a:extLst>
          </p:cNvPr>
          <p:cNvSpPr/>
          <p:nvPr/>
        </p:nvSpPr>
        <p:spPr>
          <a:xfrm flipV="1">
            <a:off x="5141204" y="4039518"/>
            <a:ext cx="1150413" cy="95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87A72-DAFC-721B-7641-C378EB49310E}"/>
              </a:ext>
            </a:extLst>
          </p:cNvPr>
          <p:cNvSpPr/>
          <p:nvPr/>
        </p:nvSpPr>
        <p:spPr>
          <a:xfrm flipV="1">
            <a:off x="1650693" y="4700126"/>
            <a:ext cx="1150413" cy="95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E61D0-1695-17B6-833C-8B808AA4F7E0}"/>
              </a:ext>
            </a:extLst>
          </p:cNvPr>
          <p:cNvSpPr/>
          <p:nvPr/>
        </p:nvSpPr>
        <p:spPr>
          <a:xfrm>
            <a:off x="3976513" y="2005070"/>
            <a:ext cx="353116" cy="4684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4E6220-65A0-2EC3-10DC-AF8753B552FB}"/>
              </a:ext>
            </a:extLst>
          </p:cNvPr>
          <p:cNvSpPr/>
          <p:nvPr/>
        </p:nvSpPr>
        <p:spPr>
          <a:xfrm>
            <a:off x="4103207" y="1712714"/>
            <a:ext cx="505516" cy="2342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02A8E6-F649-6855-8DB2-3531AC016D7A}"/>
              </a:ext>
            </a:extLst>
          </p:cNvPr>
          <p:cNvSpPr txBox="1"/>
          <p:nvPr/>
        </p:nvSpPr>
        <p:spPr>
          <a:xfrm>
            <a:off x="4767111" y="2864299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p+Pb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8A173A-8688-0B7E-1A55-F31FA0741C4E}"/>
              </a:ext>
            </a:extLst>
          </p:cNvPr>
          <p:cNvSpPr txBox="1"/>
          <p:nvPr/>
        </p:nvSpPr>
        <p:spPr>
          <a:xfrm>
            <a:off x="3117277" y="3325964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2" charset="2"/>
              </a:rPr>
              <a:t>g</a:t>
            </a:r>
            <a:r>
              <a:rPr lang="en-US" sz="2400" b="1" dirty="0">
                <a:solidFill>
                  <a:srgbClr val="FF0000"/>
                </a:solidFill>
              </a:rPr>
              <a:t>*+Pb</a:t>
            </a:r>
          </a:p>
        </p:txBody>
      </p:sp>
    </p:spTree>
    <p:extLst>
      <p:ext uri="{BB962C8B-B14F-4D97-AF65-F5344CB8AC3E}">
        <p14:creationId xmlns:p14="http://schemas.microsoft.com/office/powerpoint/2010/main" val="18534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1003301-7CBC-02F0-2B9D-06A8483C8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83" y="1197864"/>
            <a:ext cx="4978694" cy="4270248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EBA80A76-386C-7BD3-0AAF-0939E264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15" y="1197864"/>
            <a:ext cx="4810834" cy="42702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3A51D9-F875-F52E-BEFD-B08D934F8C72}"/>
              </a:ext>
            </a:extLst>
          </p:cNvPr>
          <p:cNvSpPr/>
          <p:nvPr/>
        </p:nvSpPr>
        <p:spPr>
          <a:xfrm>
            <a:off x="8074152" y="1746504"/>
            <a:ext cx="694944" cy="3264408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D68EC-C972-560C-F38B-D764327C3051}"/>
              </a:ext>
            </a:extLst>
          </p:cNvPr>
          <p:cNvSpPr/>
          <p:nvPr/>
        </p:nvSpPr>
        <p:spPr>
          <a:xfrm>
            <a:off x="2612362" y="1746504"/>
            <a:ext cx="694944" cy="3264408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AB98C3-A74B-EE57-1AF3-D289D109CEE3}"/>
              </a:ext>
            </a:extLst>
          </p:cNvPr>
          <p:cNvSpPr/>
          <p:nvPr/>
        </p:nvSpPr>
        <p:spPr>
          <a:xfrm>
            <a:off x="3307306" y="1746504"/>
            <a:ext cx="694944" cy="326440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C33E2-13F3-CE08-3ED8-A65059367FE1}"/>
              </a:ext>
            </a:extLst>
          </p:cNvPr>
          <p:cNvSpPr/>
          <p:nvPr/>
        </p:nvSpPr>
        <p:spPr>
          <a:xfrm>
            <a:off x="8776850" y="1746504"/>
            <a:ext cx="694944" cy="326440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703252-C1BA-7F94-1AEF-08A74E5D00A0}"/>
              </a:ext>
            </a:extLst>
          </p:cNvPr>
          <p:cNvSpPr/>
          <p:nvPr/>
        </p:nvSpPr>
        <p:spPr>
          <a:xfrm>
            <a:off x="2889380" y="223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really matters to making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v</a:t>
            </a:r>
            <a:r>
              <a:rPr lang="en-US" sz="3200" baseline="-25000" dirty="0">
                <a:solidFill>
                  <a:srgbClr val="FFFF00"/>
                </a:solidFill>
              </a:rPr>
              <a:t>2</a:t>
            </a:r>
            <a:r>
              <a:rPr lang="en-US" sz="3200" dirty="0">
                <a:solidFill>
                  <a:srgbClr val="FFFF00"/>
                </a:solidFill>
              </a:rPr>
              <a:t> (</a:t>
            </a:r>
            <a:r>
              <a:rPr lang="en-US" sz="3200" dirty="0">
                <a:solidFill>
                  <a:srgbClr val="FFFF00"/>
                </a:solidFill>
                <a:latin typeface="Symbol" pitchFamily="2" charset="2"/>
              </a:rPr>
              <a:t>g</a:t>
            </a:r>
            <a:r>
              <a:rPr lang="en-US" sz="3200" baseline="30000" dirty="0">
                <a:solidFill>
                  <a:srgbClr val="FFFF00"/>
                </a:solidFill>
                <a:latin typeface="Symbol" pitchFamily="2" charset="2"/>
              </a:rPr>
              <a:t>*</a:t>
            </a:r>
            <a:r>
              <a:rPr lang="en-US" sz="3200" dirty="0">
                <a:solidFill>
                  <a:srgbClr val="FFFF00"/>
                </a:solidFill>
              </a:rPr>
              <a:t>Pb) &lt; v</a:t>
            </a:r>
            <a:r>
              <a:rPr lang="en-US" sz="3200" baseline="-25000" dirty="0">
                <a:solidFill>
                  <a:srgbClr val="FFFF00"/>
                </a:solidFill>
              </a:rPr>
              <a:t>2</a:t>
            </a:r>
            <a:r>
              <a:rPr lang="en-US" sz="3200" dirty="0">
                <a:solidFill>
                  <a:srgbClr val="FFFF00"/>
                </a:solidFill>
              </a:rPr>
              <a:t> (</a:t>
            </a:r>
            <a:r>
              <a:rPr lang="en-US" sz="3200" dirty="0" err="1">
                <a:solidFill>
                  <a:srgbClr val="FFFF00"/>
                </a:solidFill>
              </a:rPr>
              <a:t>pPb</a:t>
            </a:r>
            <a:r>
              <a:rPr lang="en-US" sz="3200" dirty="0">
                <a:solidFill>
                  <a:srgbClr val="FFFF00"/>
                </a:solidFill>
              </a:rPr>
              <a:t>)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6E9D3C-48E9-0E35-4CE2-3B3E38A71019}"/>
              </a:ext>
            </a:extLst>
          </p:cNvPr>
          <p:cNvSpPr txBox="1"/>
          <p:nvPr/>
        </p:nvSpPr>
        <p:spPr>
          <a:xfrm>
            <a:off x="1680455" y="5530300"/>
            <a:ext cx="93586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 is from a two-particle correlation </a:t>
            </a:r>
            <a:r>
              <a:rPr lang="en-US" sz="2800" dirty="0" err="1"/>
              <a:t>with|</a:t>
            </a:r>
            <a:r>
              <a:rPr lang="en-US" sz="2800" dirty="0" err="1">
                <a:latin typeface="Symbol" pitchFamily="2" charset="2"/>
              </a:rPr>
              <a:t>Dh</a:t>
            </a:r>
            <a:r>
              <a:rPr lang="en-US" sz="2800" dirty="0">
                <a:latin typeface="Symbol" pitchFamily="2" charset="2"/>
              </a:rPr>
              <a:t>|</a:t>
            </a:r>
            <a:r>
              <a:rPr lang="en-US" sz="2800" dirty="0"/>
              <a:t> &gt; 2 gap.</a:t>
            </a:r>
          </a:p>
          <a:p>
            <a:pPr algn="ctr"/>
            <a:r>
              <a:rPr lang="en-US" sz="2800" dirty="0">
                <a:latin typeface="Symbol" pitchFamily="2" charset="2"/>
              </a:rPr>
              <a:t>g</a:t>
            </a:r>
            <a:r>
              <a:rPr lang="en-US" sz="2800" baseline="30000" dirty="0"/>
              <a:t>*</a:t>
            </a:r>
            <a:r>
              <a:rPr lang="en-US" sz="2800" dirty="0"/>
              <a:t>Pb  is like </a:t>
            </a:r>
            <a:r>
              <a:rPr lang="en-US" sz="2800" dirty="0" err="1">
                <a:latin typeface="Symbol" pitchFamily="2" charset="2"/>
              </a:rPr>
              <a:t>r</a:t>
            </a:r>
            <a:r>
              <a:rPr lang="en-US" sz="2800" dirty="0" err="1"/>
              <a:t>Pb</a:t>
            </a:r>
            <a:r>
              <a:rPr lang="en-US" sz="2800" dirty="0"/>
              <a:t> at 894 GeV, but shifted in rapidity</a:t>
            </a:r>
          </a:p>
          <a:p>
            <a:pPr algn="ctr"/>
            <a:r>
              <a:rPr lang="en-US" sz="2800" u="sng" dirty="0"/>
              <a:t>Much larger longitudinal decorrelation!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14DD80-13BC-C9F5-3C3B-FBE5D83986BE}"/>
              </a:ext>
            </a:extLst>
          </p:cNvPr>
          <p:cNvSpPr/>
          <p:nvPr/>
        </p:nvSpPr>
        <p:spPr>
          <a:xfrm>
            <a:off x="7631349" y="1385177"/>
            <a:ext cx="149290" cy="2926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B13267-4A3C-AA39-8185-D4ACCC162162}"/>
              </a:ext>
            </a:extLst>
          </p:cNvPr>
          <p:cNvSpPr txBox="1"/>
          <p:nvPr/>
        </p:nvSpPr>
        <p:spPr>
          <a:xfrm>
            <a:off x="7550342" y="13085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Symbol" pitchFamily="2" charset="2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99689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BB66A-6668-B7B0-0967-2E83D516A4AB}"/>
              </a:ext>
            </a:extLst>
          </p:cNvPr>
          <p:cNvSpPr txBox="1"/>
          <p:nvPr/>
        </p:nvSpPr>
        <p:spPr>
          <a:xfrm>
            <a:off x="411527" y="262563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Summary</a:t>
            </a:r>
          </a:p>
        </p:txBody>
      </p:sp>
      <p:pic>
        <p:nvPicPr>
          <p:cNvPr id="8" name="Picture 7" descr="Image of second carousel">
            <a:extLst>
              <a:ext uri="{FF2B5EF4-FFF2-40B4-BE49-F238E27FC236}">
                <a16:creationId xmlns:a16="http://schemas.microsoft.com/office/drawing/2014/main" id="{D1671573-BC9D-0F27-7514-C2A5A859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5451"/>
            <a:ext cx="12152478" cy="40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4BC6AE-D53E-A343-7DFD-AB619DD5DB34}"/>
              </a:ext>
            </a:extLst>
          </p:cNvPr>
          <p:cNvSpPr txBox="1"/>
          <p:nvPr/>
        </p:nvSpPr>
        <p:spPr>
          <a:xfrm>
            <a:off x="411527" y="1204312"/>
            <a:ext cx="11368945" cy="4508927"/>
          </a:xfrm>
          <a:prstGeom prst="rect">
            <a:avLst/>
          </a:prstGeom>
          <a:solidFill>
            <a:srgbClr val="000000">
              <a:alpha val="7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Preliminary ATLAS results for longitudinal decorrelations </a:t>
            </a:r>
          </a:p>
          <a:p>
            <a:r>
              <a:rPr lang="en-US" sz="2400" dirty="0"/>
              <a:t>    from pp 5.02, 13 </a:t>
            </a:r>
            <a:r>
              <a:rPr lang="en-US" sz="2400" dirty="0" err="1"/>
              <a:t>TeV</a:t>
            </a:r>
            <a:r>
              <a:rPr lang="en-US" sz="2400" dirty="0"/>
              <a:t> and </a:t>
            </a:r>
            <a:r>
              <a:rPr lang="en-US" sz="2400" dirty="0" err="1"/>
              <a:t>Xe+Xe</a:t>
            </a:r>
            <a:r>
              <a:rPr lang="en-US" sz="2400" dirty="0"/>
              <a:t> 5.44 </a:t>
            </a:r>
            <a:r>
              <a:rPr lang="en-US" sz="2400" dirty="0" err="1"/>
              <a:t>TeV</a:t>
            </a:r>
            <a:r>
              <a:rPr lang="en-US" sz="2400" dirty="0"/>
              <a:t> shown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11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Theoretical calculations (string type) capture </a:t>
            </a:r>
          </a:p>
          <a:p>
            <a:r>
              <a:rPr lang="en-US" sz="2400" dirty="0"/>
              <a:t>    key decorrelation features in </a:t>
            </a:r>
            <a:r>
              <a:rPr lang="en-US" sz="2400" dirty="0" err="1"/>
              <a:t>Xe+Xe</a:t>
            </a:r>
            <a:r>
              <a:rPr lang="en-US" sz="2400" dirty="0"/>
              <a:t> mid to central; </a:t>
            </a:r>
          </a:p>
          <a:p>
            <a:r>
              <a:rPr lang="en-US" sz="2400" dirty="0"/>
              <a:t>    however, pp and peripheral </a:t>
            </a:r>
            <a:r>
              <a:rPr lang="en-US" sz="2400" dirty="0" err="1"/>
              <a:t>Xe+Xe</a:t>
            </a:r>
            <a:r>
              <a:rPr lang="en-US" sz="2400" dirty="0"/>
              <a:t> </a:t>
            </a:r>
          </a:p>
          <a:p>
            <a:r>
              <a:rPr lang="en-US" sz="2400" dirty="0"/>
              <a:t>    substantially underpredict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Future tests on nonflow subtraction assumptions are an important next step combined with additional theoretical comparisons for initial state longitudinal geometry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62FCB5-3B5D-473A-0B39-C5FD6C3039DE}"/>
              </a:ext>
            </a:extLst>
          </p:cNvPr>
          <p:cNvSpPr/>
          <p:nvPr/>
        </p:nvSpPr>
        <p:spPr>
          <a:xfrm>
            <a:off x="4320264" y="6085959"/>
            <a:ext cx="8165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See Blair Seidlitz’s talk at Quark Matter 2022 for additional details https://</a:t>
            </a:r>
            <a:r>
              <a:rPr lang="en-US" dirty="0" err="1"/>
              <a:t>indico.cern.ch</a:t>
            </a:r>
            <a:r>
              <a:rPr lang="en-US" dirty="0"/>
              <a:t>/event/895086/contributions/4716148/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B61D013-55C5-F6A5-F22A-6C412DA53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250" y="1510322"/>
            <a:ext cx="1950550" cy="172754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75E5F0-6556-9AE3-8755-93A7318E2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095" y="2560452"/>
            <a:ext cx="1908931" cy="17370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6699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6" descr="Image of second carousel">
            <a:extLst>
              <a:ext uri="{FF2B5EF4-FFF2-40B4-BE49-F238E27FC236}">
                <a16:creationId xmlns:a16="http://schemas.microsoft.com/office/drawing/2014/main" id="{78A415B0-2548-0231-5C2E-90A622D8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2277"/>
            <a:ext cx="1219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C240C1-3C56-374D-C6BD-B56E7C7466C0}"/>
              </a:ext>
            </a:extLst>
          </p:cNvPr>
          <p:cNvSpPr txBox="1"/>
          <p:nvPr/>
        </p:nvSpPr>
        <p:spPr>
          <a:xfrm>
            <a:off x="3159940" y="723751"/>
            <a:ext cx="587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525272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A64205F-9093-517C-8367-D544DE54D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4" y="0"/>
            <a:ext cx="11254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3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8284-30E9-BCFD-E567-91E2C18BD8F7}"/>
              </a:ext>
            </a:extLst>
          </p:cNvPr>
          <p:cNvSpPr txBox="1"/>
          <p:nvPr/>
        </p:nvSpPr>
        <p:spPr>
          <a:xfrm>
            <a:off x="312550" y="104378"/>
            <a:ext cx="6194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Flow in Heavy Ion Collisions</a:t>
            </a:r>
          </a:p>
        </p:txBody>
      </p:sp>
      <p:pic>
        <p:nvPicPr>
          <p:cNvPr id="1026" name="Picture 2" descr="Going with the flow – CERN Courier">
            <a:extLst>
              <a:ext uri="{FF2B5EF4-FFF2-40B4-BE49-F238E27FC236}">
                <a16:creationId xmlns:a16="http://schemas.microsoft.com/office/drawing/2014/main" id="{C85EABBC-DE4C-8506-940B-BE433C34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5" y="811306"/>
            <a:ext cx="3883583" cy="566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31C654-B5E4-79CB-20DA-28DFE4AC99DD}"/>
              </a:ext>
            </a:extLst>
          </p:cNvPr>
          <p:cNvSpPr/>
          <p:nvPr/>
        </p:nvSpPr>
        <p:spPr>
          <a:xfrm>
            <a:off x="544974" y="6540770"/>
            <a:ext cx="34243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cerncourier.com</a:t>
            </a:r>
            <a:r>
              <a:rPr lang="en-US" sz="1100" dirty="0"/>
              <a:t>/a/going-with-the-flow/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FF0FD-9D01-7068-9A37-0C11851316E2}"/>
              </a:ext>
            </a:extLst>
          </p:cNvPr>
          <p:cNvSpPr txBox="1"/>
          <p:nvPr/>
        </p:nvSpPr>
        <p:spPr>
          <a:xfrm>
            <a:off x="4778991" y="1230183"/>
            <a:ext cx="6861842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Spatial geometry of the initial state translates into momentum anisotropy in the final state</a:t>
            </a:r>
          </a:p>
          <a:p>
            <a:pPr algn="ctr"/>
            <a:endParaRPr lang="en-US" sz="2800" dirty="0"/>
          </a:p>
          <a:p>
            <a:pPr algn="ctr"/>
            <a:r>
              <a:rPr lang="en-US" sz="1000" dirty="0"/>
              <a:t> </a:t>
            </a:r>
          </a:p>
          <a:p>
            <a:pPr algn="ctr"/>
            <a:r>
              <a:rPr lang="en-US" sz="2800" dirty="0"/>
              <a:t>How does this picture translate from </a:t>
            </a:r>
          </a:p>
          <a:p>
            <a:pPr algn="ctr"/>
            <a:r>
              <a:rPr lang="en-US" sz="2800" dirty="0"/>
              <a:t>large systems (e.g., </a:t>
            </a:r>
            <a:r>
              <a:rPr lang="en-US" sz="2800" dirty="0" err="1"/>
              <a:t>PbPb</a:t>
            </a:r>
            <a:r>
              <a:rPr lang="en-US" sz="2800" dirty="0"/>
              <a:t>, </a:t>
            </a:r>
            <a:r>
              <a:rPr lang="en-US" sz="2800" dirty="0" err="1"/>
              <a:t>AuAu</a:t>
            </a:r>
            <a:r>
              <a:rPr lang="en-US" sz="2800" dirty="0"/>
              <a:t>, </a:t>
            </a:r>
            <a:r>
              <a:rPr lang="en-US" sz="2800" dirty="0" err="1"/>
              <a:t>XeXe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/>
              <a:t>to small systems (e.g., pp, </a:t>
            </a:r>
            <a:r>
              <a:rPr lang="en-US" sz="2800" dirty="0" err="1"/>
              <a:t>pPb</a:t>
            </a:r>
            <a:r>
              <a:rPr lang="en-US" sz="2800" dirty="0"/>
              <a:t>, OO)? </a:t>
            </a:r>
          </a:p>
          <a:p>
            <a:pPr algn="ctr"/>
            <a:endParaRPr lang="en-US" sz="2800" dirty="0"/>
          </a:p>
          <a:p>
            <a:pPr algn="ctr"/>
            <a:r>
              <a:rPr lang="en-US" sz="900" dirty="0"/>
              <a:t> </a:t>
            </a:r>
          </a:p>
          <a:p>
            <a:pPr algn="ctr"/>
            <a:r>
              <a:rPr lang="en-US" sz="2800" dirty="0"/>
              <a:t>What about a full </a:t>
            </a:r>
          </a:p>
          <a:p>
            <a:pPr algn="ctr"/>
            <a:r>
              <a:rPr lang="en-US" sz="2800" dirty="0"/>
              <a:t>3-dimensional picture?</a:t>
            </a:r>
          </a:p>
        </p:txBody>
      </p:sp>
    </p:spTree>
    <p:extLst>
      <p:ext uri="{BB962C8B-B14F-4D97-AF65-F5344CB8AC3E}">
        <p14:creationId xmlns:p14="http://schemas.microsoft.com/office/powerpoint/2010/main" val="883349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72E25B-ED96-8E10-CB0B-2B001A7C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9F23BF-CDF2-1BC7-411E-567645F51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06" y="0"/>
            <a:ext cx="71287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2AEBDB-0402-E915-1733-35467F016381}"/>
              </a:ext>
            </a:extLst>
          </p:cNvPr>
          <p:cNvSpPr txBox="1"/>
          <p:nvPr/>
        </p:nvSpPr>
        <p:spPr>
          <a:xfrm>
            <a:off x="5609690" y="1551399"/>
            <a:ext cx="3727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15’ + 5’ (Q&amp;A)</a:t>
            </a:r>
          </a:p>
        </p:txBody>
      </p:sp>
    </p:spTree>
    <p:extLst>
      <p:ext uri="{BB962C8B-B14F-4D97-AF65-F5344CB8AC3E}">
        <p14:creationId xmlns:p14="http://schemas.microsoft.com/office/powerpoint/2010/main" val="318844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20C980D-D877-18D6-69F0-DD128C2E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78" y="1322818"/>
            <a:ext cx="5244773" cy="18717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F06977-3510-222D-31C0-3DA0842A0331}"/>
              </a:ext>
            </a:extLst>
          </p:cNvPr>
          <p:cNvSpPr/>
          <p:nvPr/>
        </p:nvSpPr>
        <p:spPr>
          <a:xfrm>
            <a:off x="486724" y="324739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err="1"/>
              <a:t>Phys.Rev.C</a:t>
            </a:r>
            <a:r>
              <a:rPr lang="en-US" sz="1400" dirty="0"/>
              <a:t> 83 (2011) 034911, e-Print: 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1011.3354</a:t>
            </a:r>
            <a:r>
              <a:rPr lang="en-US" sz="1400" dirty="0"/>
              <a:t> [</a:t>
            </a:r>
            <a:r>
              <a:rPr lang="en-US" sz="1400" dirty="0" err="1"/>
              <a:t>nucl-th</a:t>
            </a:r>
            <a:r>
              <a:rPr lang="en-US" sz="1400" dirty="0"/>
              <a:t>]</a:t>
            </a:r>
            <a:endParaRPr lang="en-US" sz="1400" dirty="0">
              <a:effectLst/>
            </a:endParaRP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18F0C1C7-5CF6-6357-E603-69D2AB1AB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442" y="1322818"/>
            <a:ext cx="6219048" cy="4464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81404F-00C4-B55F-D57B-471B6FEF96A9}"/>
              </a:ext>
            </a:extLst>
          </p:cNvPr>
          <p:cNvSpPr txBox="1"/>
          <p:nvPr/>
        </p:nvSpPr>
        <p:spPr>
          <a:xfrm>
            <a:off x="356095" y="165850"/>
            <a:ext cx="852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Pseudorapidity dependent geometry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95C3B-65D9-82E7-36AC-427488D19F26}"/>
              </a:ext>
            </a:extLst>
          </p:cNvPr>
          <p:cNvSpPr/>
          <p:nvPr/>
        </p:nvSpPr>
        <p:spPr>
          <a:xfrm>
            <a:off x="11479946" y="1322818"/>
            <a:ext cx="476544" cy="3953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11C7BB-1206-18AF-1BFD-F8FF9889482F}"/>
              </a:ext>
            </a:extLst>
          </p:cNvPr>
          <p:cNvSpPr txBox="1"/>
          <p:nvPr/>
        </p:nvSpPr>
        <p:spPr>
          <a:xfrm>
            <a:off x="329778" y="4101741"/>
            <a:ext cx="4999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we constrain the initial deposition of energy in both the transverse and longitudinal directions?</a:t>
            </a:r>
          </a:p>
        </p:txBody>
      </p:sp>
    </p:spTree>
    <p:extLst>
      <p:ext uri="{BB962C8B-B14F-4D97-AF65-F5344CB8AC3E}">
        <p14:creationId xmlns:p14="http://schemas.microsoft.com/office/powerpoint/2010/main" val="409874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75D4125-4049-43F9-99BE-983938387355}"/>
              </a:ext>
            </a:extLst>
          </p:cNvPr>
          <p:cNvSpPr/>
          <p:nvPr/>
        </p:nvSpPr>
        <p:spPr>
          <a:xfrm>
            <a:off x="7593571" y="3022407"/>
            <a:ext cx="4254500" cy="33141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CB4D3C-EB07-C4E2-1414-9AFDA2E3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C3AED-900D-9074-41AA-48593E6799AD}"/>
              </a:ext>
            </a:extLst>
          </p:cNvPr>
          <p:cNvSpPr txBox="1"/>
          <p:nvPr/>
        </p:nvSpPr>
        <p:spPr>
          <a:xfrm>
            <a:off x="356095" y="165850"/>
            <a:ext cx="4009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How to quantify?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C7C0A42-B074-CFE4-227B-1F9432076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782" y="912004"/>
            <a:ext cx="4271634" cy="1774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6A08B8-742D-9AFC-97D6-368A75C48F79}"/>
              </a:ext>
            </a:extLst>
          </p:cNvPr>
          <p:cNvSpPr txBox="1"/>
          <p:nvPr/>
        </p:nvSpPr>
        <p:spPr>
          <a:xfrm>
            <a:off x="374948" y="1117995"/>
            <a:ext cx="7218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Measure two-particle correlations between particle pairs (</a:t>
            </a:r>
            <a:r>
              <a:rPr lang="en-US" sz="2400" b="1" dirty="0"/>
              <a:t>-a </a:t>
            </a:r>
            <a:r>
              <a:rPr lang="en-US" sz="2400" dirty="0"/>
              <a:t>and </a:t>
            </a:r>
            <a:r>
              <a:rPr lang="en-US" sz="2400" b="1" dirty="0"/>
              <a:t>ref</a:t>
            </a:r>
            <a:r>
              <a:rPr lang="en-US" sz="2400" dirty="0"/>
              <a:t>) and (</a:t>
            </a:r>
            <a:r>
              <a:rPr lang="en-US" sz="2400" b="1" dirty="0"/>
              <a:t>+a </a:t>
            </a:r>
            <a:r>
              <a:rPr lang="en-US" sz="2400" dirty="0"/>
              <a:t>and </a:t>
            </a:r>
            <a:r>
              <a:rPr lang="en-US" sz="2400" b="1" dirty="0"/>
              <a:t>ref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Calculate ratio of Fourier coefficients as </a:t>
            </a:r>
            <a:r>
              <a:rPr lang="en-US" sz="2400" dirty="0" err="1"/>
              <a:t>r</a:t>
            </a:r>
            <a:r>
              <a:rPr lang="en-US" sz="2400" baseline="-25000" dirty="0" err="1"/>
              <a:t>n</a:t>
            </a:r>
            <a:endParaRPr lang="en-US" sz="2400" baseline="-25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Then calculate the “linear” slope </a:t>
            </a:r>
            <a:r>
              <a:rPr lang="en-US" sz="2400" dirty="0" err="1"/>
              <a:t>F</a:t>
            </a:r>
            <a:r>
              <a:rPr lang="en-US" sz="2400" baseline="-25000" dirty="0" err="1"/>
              <a:t>n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E9E513D-1B9A-A0A8-2ABB-A22CA395A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1" y="3228399"/>
            <a:ext cx="4254499" cy="14122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Decorrelation of anisotropic flows along the longitudinal direction – arXiv  Vanity">
            <a:extLst>
              <a:ext uri="{FF2B5EF4-FFF2-40B4-BE49-F238E27FC236}">
                <a16:creationId xmlns:a16="http://schemas.microsoft.com/office/drawing/2014/main" id="{398CD305-E0A2-4A14-823F-0611B00A2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b="1237"/>
          <a:stretch/>
        </p:blipFill>
        <p:spPr bwMode="auto">
          <a:xfrm>
            <a:off x="7593571" y="3228399"/>
            <a:ext cx="4254500" cy="30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FAF6A9-F766-E01D-6428-2E55FB7BC082}"/>
              </a:ext>
            </a:extLst>
          </p:cNvPr>
          <p:cNvSpPr txBox="1"/>
          <p:nvPr/>
        </p:nvSpPr>
        <p:spPr>
          <a:xfrm>
            <a:off x="10102569" y="193806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83459-ACF7-FD64-96D0-E38984849938}"/>
              </a:ext>
            </a:extLst>
          </p:cNvPr>
          <p:cNvSpPr txBox="1"/>
          <p:nvPr/>
        </p:nvSpPr>
        <p:spPr>
          <a:xfrm>
            <a:off x="9010630" y="1152272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-</a:t>
            </a:r>
          </a:p>
        </p:txBody>
      </p:sp>
      <p:pic>
        <p:nvPicPr>
          <p:cNvPr id="17" name="Picture 16" descr="A picture containing text, gauge, device&#10;&#10;Description automatically generated">
            <a:extLst>
              <a:ext uri="{FF2B5EF4-FFF2-40B4-BE49-F238E27FC236}">
                <a16:creationId xmlns:a16="http://schemas.microsoft.com/office/drawing/2014/main" id="{B5125207-6A87-9F7D-981C-35D5A0F63C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04"/>
          <a:stretch/>
        </p:blipFill>
        <p:spPr>
          <a:xfrm>
            <a:off x="713290" y="5561814"/>
            <a:ext cx="6541938" cy="919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725A81A-1969-EC09-B746-42E8B44C2D9F}"/>
              </a:ext>
            </a:extLst>
          </p:cNvPr>
          <p:cNvSpPr/>
          <p:nvPr/>
        </p:nvSpPr>
        <p:spPr>
          <a:xfrm>
            <a:off x="6732599" y="633659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Proxima Nova"/>
              </a:rPr>
              <a:t>Xiang-Yu Wu, Long-Gang Pang, </a:t>
            </a:r>
            <a:r>
              <a:rPr lang="en-US" sz="1200" dirty="0" err="1">
                <a:latin typeface="Proxima Nova"/>
              </a:rPr>
              <a:t>Guang</a:t>
            </a:r>
            <a:r>
              <a:rPr lang="en-US" sz="1200" dirty="0">
                <a:latin typeface="Proxima Nova"/>
              </a:rPr>
              <a:t>-You Qin, and X-N Wang</a:t>
            </a:r>
          </a:p>
          <a:p>
            <a:pPr algn="ctr"/>
            <a:r>
              <a:rPr lang="en-US" sz="1200" dirty="0">
                <a:latin typeface="Proxima Nova"/>
              </a:rPr>
              <a:t>Phys. Rev. C </a:t>
            </a:r>
            <a:r>
              <a:rPr lang="en-US" sz="1200" b="1" dirty="0">
                <a:latin typeface="Proxima Nova"/>
              </a:rPr>
              <a:t>98</a:t>
            </a:r>
            <a:r>
              <a:rPr lang="en-US" sz="1200" dirty="0">
                <a:latin typeface="Proxima Nova"/>
              </a:rPr>
              <a:t>, 024913</a:t>
            </a:r>
            <a:endParaRPr lang="en-US" sz="1200" b="0" i="0" dirty="0">
              <a:effectLst/>
              <a:latin typeface="Proxima Nova"/>
            </a:endParaRPr>
          </a:p>
        </p:txBody>
      </p:sp>
      <p:pic>
        <p:nvPicPr>
          <p:cNvPr id="23" name="Picture 22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1C2AA6D2-FC33-AC2A-DCAC-125A79BB5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62" y="3701586"/>
            <a:ext cx="498504" cy="467348"/>
          </a:xfrm>
          <a:prstGeom prst="rect">
            <a:avLst/>
          </a:prstGeom>
        </p:spPr>
      </p:pic>
      <p:pic>
        <p:nvPicPr>
          <p:cNvPr id="25" name="Picture 24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F272AE9C-21D8-8102-1EC0-56B9457718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/>
          <a:stretch/>
        </p:blipFill>
        <p:spPr>
          <a:xfrm>
            <a:off x="5618645" y="5875438"/>
            <a:ext cx="249252" cy="4673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2019F5-A819-6545-7985-376FE0C951CF}"/>
              </a:ext>
            </a:extLst>
          </p:cNvPr>
          <p:cNvSpPr txBox="1"/>
          <p:nvPr/>
        </p:nvSpPr>
        <p:spPr>
          <a:xfrm>
            <a:off x="8060751" y="3053580"/>
            <a:ext cx="3461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PbPb</a:t>
            </a:r>
            <a:r>
              <a:rPr lang="en-US" dirty="0">
                <a:solidFill>
                  <a:schemeClr val="bg1"/>
                </a:solidFill>
              </a:rPr>
              <a:t> AMPT + Hydrodynamics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8" name="Picture 27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E26B2D00-8290-58DA-D00A-30DC1F494B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/>
          <a:stretch/>
        </p:blipFill>
        <p:spPr>
          <a:xfrm>
            <a:off x="4142401" y="3376745"/>
            <a:ext cx="249252" cy="467348"/>
          </a:xfrm>
          <a:prstGeom prst="rect">
            <a:avLst/>
          </a:prstGeom>
        </p:spPr>
      </p:pic>
      <p:pic>
        <p:nvPicPr>
          <p:cNvPr id="29" name="Picture 28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4BE226F5-FDA5-1D0B-DC7C-C2B368DA2F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/>
          <a:stretch/>
        </p:blipFill>
        <p:spPr>
          <a:xfrm>
            <a:off x="4355764" y="3372385"/>
            <a:ext cx="249252" cy="467348"/>
          </a:xfrm>
          <a:prstGeom prst="rect">
            <a:avLst/>
          </a:prstGeom>
        </p:spPr>
      </p:pic>
      <p:pic>
        <p:nvPicPr>
          <p:cNvPr id="30" name="Picture 29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83A8B531-6316-43D6-4E25-F000610F89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/>
          <a:stretch/>
        </p:blipFill>
        <p:spPr>
          <a:xfrm>
            <a:off x="4312219" y="3929741"/>
            <a:ext cx="249252" cy="467348"/>
          </a:xfrm>
          <a:prstGeom prst="rect">
            <a:avLst/>
          </a:prstGeom>
        </p:spPr>
      </p:pic>
      <p:pic>
        <p:nvPicPr>
          <p:cNvPr id="31" name="Picture 30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8733FEB5-C6BE-E4DF-4604-5BCA0A0996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/>
          <a:stretch/>
        </p:blipFill>
        <p:spPr>
          <a:xfrm>
            <a:off x="4525582" y="3925381"/>
            <a:ext cx="249252" cy="4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F657D5-8D8D-54FB-ECBF-A46912F2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2BF65-8572-880B-6415-1E8218515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2" y="3764882"/>
            <a:ext cx="10215155" cy="2927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5EB33F-0157-121E-E281-BDBE399EE37E}"/>
              </a:ext>
            </a:extLst>
          </p:cNvPr>
          <p:cNvSpPr txBox="1"/>
          <p:nvPr/>
        </p:nvSpPr>
        <p:spPr>
          <a:xfrm>
            <a:off x="356095" y="165850"/>
            <a:ext cx="7220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/>
              <a:t>Pb+Pb</a:t>
            </a:r>
            <a:r>
              <a:rPr lang="en-US" sz="3600" u="sng" dirty="0"/>
              <a:t>:  ATLAS Data and Theory</a:t>
            </a:r>
          </a:p>
        </p:txBody>
      </p:sp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39EDAD7D-4121-75BB-6207-1D79DBC99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2" y="885522"/>
            <a:ext cx="3136229" cy="27772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0A8182-4C0B-E7DC-05DB-0AB73A0D066E}"/>
              </a:ext>
            </a:extLst>
          </p:cNvPr>
          <p:cNvSpPr/>
          <p:nvPr/>
        </p:nvSpPr>
        <p:spPr>
          <a:xfrm>
            <a:off x="888274" y="1001486"/>
            <a:ext cx="156754" cy="2264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EFBB8-6771-B5EB-1867-CB7503F7F886}"/>
              </a:ext>
            </a:extLst>
          </p:cNvPr>
          <p:cNvSpPr txBox="1"/>
          <p:nvPr/>
        </p:nvSpPr>
        <p:spPr>
          <a:xfrm>
            <a:off x="3887842" y="963903"/>
            <a:ext cx="7891544" cy="25314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2" charset="2"/>
              </a:rPr>
              <a:t>h</a:t>
            </a:r>
            <a:r>
              <a:rPr lang="en-US" sz="2400" dirty="0"/>
              <a:t>-dependent geometry from strings in AMPT</a:t>
            </a:r>
          </a:p>
          <a:p>
            <a:r>
              <a:rPr lang="en-US" sz="2400" dirty="0"/>
              <a:t>Decorrelation via </a:t>
            </a:r>
            <a:r>
              <a:rPr lang="en-US" sz="2400" dirty="0">
                <a:solidFill>
                  <a:srgbClr val="92D050"/>
                </a:solidFill>
                <a:latin typeface="Symbol" pitchFamily="2" charset="2"/>
              </a:rPr>
              <a:t>f</a:t>
            </a:r>
            <a:r>
              <a:rPr lang="en-US" sz="2400" dirty="0">
                <a:solidFill>
                  <a:srgbClr val="92D050"/>
                </a:solidFill>
              </a:rPr>
              <a:t> (direction)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70C0"/>
                </a:solidFill>
              </a:rPr>
              <a:t>M (magnitude)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both together</a:t>
            </a:r>
          </a:p>
          <a:p>
            <a:r>
              <a:rPr lang="en-US" sz="1200" dirty="0"/>
              <a:t> </a:t>
            </a:r>
          </a:p>
          <a:p>
            <a:r>
              <a:rPr lang="en-US" sz="2400" dirty="0"/>
              <a:t>Reasonable agreement with ATLAS measurement!</a:t>
            </a:r>
          </a:p>
          <a:p>
            <a:r>
              <a:rPr lang="en-US" sz="1050" dirty="0"/>
              <a:t> </a:t>
            </a:r>
          </a:p>
          <a:p>
            <a:r>
              <a:rPr lang="en-US" sz="2000" dirty="0"/>
              <a:t>* Note that this is not the overall decorrelation, but the relative decorrelation between (</a:t>
            </a:r>
            <a:r>
              <a:rPr lang="en-US" sz="2000" b="1" dirty="0"/>
              <a:t>-a </a:t>
            </a:r>
            <a:r>
              <a:rPr lang="en-US" sz="2000" dirty="0"/>
              <a:t>and </a:t>
            </a:r>
            <a:r>
              <a:rPr lang="en-US" sz="2000" b="1" dirty="0"/>
              <a:t>ref)</a:t>
            </a:r>
            <a:r>
              <a:rPr lang="en-US" sz="2000" dirty="0"/>
              <a:t> &amp; (</a:t>
            </a:r>
            <a:r>
              <a:rPr lang="en-US" sz="2000" b="1" dirty="0"/>
              <a:t>+a </a:t>
            </a:r>
            <a:r>
              <a:rPr lang="en-US" sz="2000" dirty="0"/>
              <a:t>and </a:t>
            </a:r>
            <a:r>
              <a:rPr lang="en-US" sz="2000" b="1" dirty="0"/>
              <a:t>ref</a:t>
            </a:r>
            <a:r>
              <a:rPr lang="en-US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81774-BF79-0FCB-7C0D-AB42BC9D3E09}"/>
              </a:ext>
            </a:extLst>
          </p:cNvPr>
          <p:cNvSpPr txBox="1"/>
          <p:nvPr/>
        </p:nvSpPr>
        <p:spPr>
          <a:xfrm>
            <a:off x="1582962" y="418481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Pb+Pb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AB0B2-3403-A9AB-C8FB-753F7908DA89}"/>
              </a:ext>
            </a:extLst>
          </p:cNvPr>
          <p:cNvSpPr txBox="1"/>
          <p:nvPr/>
        </p:nvSpPr>
        <p:spPr>
          <a:xfrm>
            <a:off x="852912" y="373608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771B4-4054-7434-6C79-B13C9B686F13}"/>
              </a:ext>
            </a:extLst>
          </p:cNvPr>
          <p:cNvSpPr txBox="1"/>
          <p:nvPr/>
        </p:nvSpPr>
        <p:spPr>
          <a:xfrm>
            <a:off x="4062548" y="373608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7C38B7-612D-BA3C-700D-869A4FCA8E31}"/>
              </a:ext>
            </a:extLst>
          </p:cNvPr>
          <p:cNvSpPr txBox="1"/>
          <p:nvPr/>
        </p:nvSpPr>
        <p:spPr>
          <a:xfrm>
            <a:off x="7365782" y="374605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FE1F-A62E-67F0-03B6-18F24DC95B3E}"/>
              </a:ext>
            </a:extLst>
          </p:cNvPr>
          <p:cNvSpPr/>
          <p:nvPr/>
        </p:nvSpPr>
        <p:spPr>
          <a:xfrm>
            <a:off x="412615" y="6615440"/>
            <a:ext cx="7998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link.springer.com</a:t>
            </a:r>
            <a:r>
              <a:rPr lang="en-US" sz="1400" dirty="0"/>
              <a:t>/article/10.1140/</a:t>
            </a:r>
            <a:r>
              <a:rPr lang="en-US" sz="1400" dirty="0" err="1"/>
              <a:t>epjc</a:t>
            </a:r>
            <a:r>
              <a:rPr lang="en-US" sz="1400" dirty="0"/>
              <a:t>/s10052-018-5605-7</a:t>
            </a:r>
          </a:p>
        </p:txBody>
      </p:sp>
    </p:spTree>
    <p:extLst>
      <p:ext uri="{BB962C8B-B14F-4D97-AF65-F5344CB8AC3E}">
        <p14:creationId xmlns:p14="http://schemas.microsoft.com/office/powerpoint/2010/main" val="158568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9A2A4-0CC2-8A66-D7AA-1C3697E3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D387D-BEC1-57AB-E02E-EF48FED7377B}"/>
              </a:ext>
            </a:extLst>
          </p:cNvPr>
          <p:cNvSpPr txBox="1"/>
          <p:nvPr/>
        </p:nvSpPr>
        <p:spPr>
          <a:xfrm>
            <a:off x="356095" y="165850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What about smaller systems?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C71B8BB-4269-22CD-4F6D-D9EC87B8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603" y="1173758"/>
            <a:ext cx="5449158" cy="4860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D4B823-114E-E80E-105A-117A02847A40}"/>
              </a:ext>
            </a:extLst>
          </p:cNvPr>
          <p:cNvSpPr txBox="1"/>
          <p:nvPr/>
        </p:nvSpPr>
        <p:spPr>
          <a:xfrm>
            <a:off x="356095" y="1149533"/>
            <a:ext cx="5914076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Single string per participant produces a simple geometry in pp collisions</a:t>
            </a:r>
          </a:p>
          <a:p>
            <a:endParaRPr lang="en-US" sz="2400" dirty="0"/>
          </a:p>
          <a:p>
            <a:r>
              <a:rPr lang="en-US" sz="2400" dirty="0"/>
              <a:t>One can have large geometry variations with pseudorapidity due to fluctuations in the initial </a:t>
            </a:r>
            <a:r>
              <a:rPr lang="en-US" sz="2400" dirty="0" err="1"/>
              <a:t>partons</a:t>
            </a:r>
            <a:r>
              <a:rPr lang="en-US" sz="2400" dirty="0"/>
              <a:t> emitted</a:t>
            </a:r>
          </a:p>
          <a:p>
            <a:endParaRPr lang="en-US" sz="2400" dirty="0"/>
          </a:p>
          <a:p>
            <a:r>
              <a:rPr lang="en-US" sz="2400" dirty="0"/>
              <a:t>However, the relative decorrelation between (</a:t>
            </a:r>
            <a:r>
              <a:rPr lang="en-US" sz="2400" b="1" dirty="0"/>
              <a:t>-a </a:t>
            </a:r>
            <a:r>
              <a:rPr lang="en-US" sz="2400" dirty="0"/>
              <a:t>and </a:t>
            </a:r>
            <a:r>
              <a:rPr lang="en-US" sz="2400" b="1" dirty="0"/>
              <a:t>ref)</a:t>
            </a:r>
            <a:r>
              <a:rPr lang="en-US" sz="2400" dirty="0"/>
              <a:t> &amp; (</a:t>
            </a:r>
            <a:r>
              <a:rPr lang="en-US" sz="2400" b="1" dirty="0"/>
              <a:t>+a </a:t>
            </a:r>
            <a:r>
              <a:rPr lang="en-US" sz="2400" dirty="0"/>
              <a:t>and </a:t>
            </a:r>
            <a:r>
              <a:rPr lang="en-US" sz="2400" b="1" dirty="0"/>
              <a:t>ref</a:t>
            </a:r>
            <a:r>
              <a:rPr lang="en-US" sz="2400" dirty="0"/>
              <a:t>)</a:t>
            </a:r>
          </a:p>
          <a:p>
            <a:r>
              <a:rPr lang="en-US" sz="2400" dirty="0"/>
              <a:t>will be the same and hence </a:t>
            </a:r>
            <a:r>
              <a:rPr lang="en-US" sz="2400" dirty="0" err="1"/>
              <a:t>F</a:t>
            </a:r>
            <a:r>
              <a:rPr lang="en-US" sz="2400" baseline="-25000" dirty="0" err="1"/>
              <a:t>n</a:t>
            </a:r>
            <a:r>
              <a:rPr lang="en-US" sz="2400" dirty="0"/>
              <a:t> ≅ 0</a:t>
            </a:r>
          </a:p>
          <a:p>
            <a:endParaRPr lang="en-US" sz="2400" dirty="0"/>
          </a:p>
          <a:p>
            <a:r>
              <a:rPr lang="en-US" sz="2400" dirty="0"/>
              <a:t>Nice, testable prediction.</a:t>
            </a:r>
          </a:p>
        </p:txBody>
      </p:sp>
    </p:spTree>
    <p:extLst>
      <p:ext uri="{BB962C8B-B14F-4D97-AF65-F5344CB8AC3E}">
        <p14:creationId xmlns:p14="http://schemas.microsoft.com/office/powerpoint/2010/main" val="412929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CB4D3C-EB07-C4E2-1414-9AFDA2E3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C3AED-900D-9074-41AA-48593E6799AD}"/>
              </a:ext>
            </a:extLst>
          </p:cNvPr>
          <p:cNvSpPr txBox="1"/>
          <p:nvPr/>
        </p:nvSpPr>
        <p:spPr>
          <a:xfrm>
            <a:off x="356095" y="165850"/>
            <a:ext cx="3366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ATLAS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C8CE0-49B1-2CE3-5D85-514E0F6AC1AC}"/>
              </a:ext>
            </a:extLst>
          </p:cNvPr>
          <p:cNvSpPr txBox="1"/>
          <p:nvPr/>
        </p:nvSpPr>
        <p:spPr>
          <a:xfrm>
            <a:off x="6365838" y="1390918"/>
            <a:ext cx="5550578" cy="4598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Step #1:    </a:t>
            </a:r>
          </a:p>
          <a:p>
            <a:r>
              <a:rPr lang="en-US" sz="2400" dirty="0"/>
              <a:t>Two-particle correlations between midrapidity and reference forward rapidity and measure the Fourier moments</a:t>
            </a:r>
          </a:p>
          <a:p>
            <a:endParaRPr lang="en-US" sz="2400" dirty="0"/>
          </a:p>
          <a:p>
            <a:r>
              <a:rPr lang="en-US" sz="2400" dirty="0"/>
              <a:t>Step #2:</a:t>
            </a:r>
          </a:p>
          <a:p>
            <a:r>
              <a:rPr lang="en-US" sz="2400" dirty="0">
                <a:solidFill>
                  <a:srgbClr val="FFFF00"/>
                </a:solidFill>
              </a:rPr>
              <a:t>(New) </a:t>
            </a:r>
            <a:r>
              <a:rPr lang="en-US" sz="2400" dirty="0"/>
              <a:t>Must also perform a non-flow subtraction for each correlation</a:t>
            </a:r>
          </a:p>
          <a:p>
            <a:endParaRPr lang="en-US" sz="2400" dirty="0"/>
          </a:p>
          <a:p>
            <a:r>
              <a:rPr lang="en-US" sz="2400" dirty="0"/>
              <a:t>Step #3:   </a:t>
            </a:r>
          </a:p>
          <a:p>
            <a:r>
              <a:rPr lang="en-US" sz="2400" dirty="0"/>
              <a:t>Calculate </a:t>
            </a:r>
            <a:r>
              <a:rPr lang="en-US" sz="2400" dirty="0" err="1"/>
              <a:t>r</a:t>
            </a:r>
            <a:r>
              <a:rPr lang="en-US" sz="2400" baseline="-25000" dirty="0" err="1"/>
              <a:t>n</a:t>
            </a:r>
            <a:r>
              <a:rPr lang="en-US" sz="2400" dirty="0"/>
              <a:t> and </a:t>
            </a:r>
            <a:r>
              <a:rPr lang="en-US" sz="2400" dirty="0" err="1"/>
              <a:t>F</a:t>
            </a:r>
            <a:r>
              <a:rPr lang="en-US" sz="2400" baseline="-25000" dirty="0" err="1"/>
              <a:t>n</a:t>
            </a:r>
            <a:endParaRPr lang="en-US" sz="24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3760E7-9BF5-06A1-BC08-2762B6965C1B}"/>
              </a:ext>
            </a:extLst>
          </p:cNvPr>
          <p:cNvSpPr txBox="1"/>
          <p:nvPr/>
        </p:nvSpPr>
        <p:spPr>
          <a:xfrm>
            <a:off x="356095" y="1027079"/>
            <a:ext cx="5824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ATLAS Data Sets:</a:t>
            </a:r>
          </a:p>
          <a:p>
            <a:r>
              <a:rPr lang="en-US" sz="2400" dirty="0"/>
              <a:t>pp 13 </a:t>
            </a:r>
            <a:r>
              <a:rPr lang="en-US" sz="2400" dirty="0" err="1"/>
              <a:t>TeV</a:t>
            </a:r>
            <a:r>
              <a:rPr lang="en-US" sz="2400" dirty="0"/>
              <a:t>, pp 5.02 </a:t>
            </a:r>
            <a:r>
              <a:rPr lang="en-US" sz="2400" dirty="0" err="1"/>
              <a:t>TeV</a:t>
            </a:r>
            <a:r>
              <a:rPr lang="en-US" sz="2400" dirty="0"/>
              <a:t>, </a:t>
            </a:r>
            <a:r>
              <a:rPr lang="en-US" sz="2400" dirty="0" err="1"/>
              <a:t>XeXe</a:t>
            </a:r>
            <a:r>
              <a:rPr lang="en-US" sz="2400" dirty="0"/>
              <a:t> 5.44 </a:t>
            </a:r>
            <a:r>
              <a:rPr lang="en-US" sz="2400" dirty="0" err="1"/>
              <a:t>TeV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982971B-1B40-717D-7A64-765723705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95" y="2209990"/>
            <a:ext cx="5663705" cy="2352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35281-CE4C-5F52-0B59-C386CFE50FB1}"/>
              </a:ext>
            </a:extLst>
          </p:cNvPr>
          <p:cNvSpPr txBox="1"/>
          <p:nvPr/>
        </p:nvSpPr>
        <p:spPr>
          <a:xfrm>
            <a:off x="432295" y="4702627"/>
            <a:ext cx="56637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72C4"/>
                </a:solidFill>
              </a:rPr>
              <a:t>a-objects are reconstructed charged tracks</a:t>
            </a:r>
          </a:p>
          <a:p>
            <a:pPr algn="ctr"/>
            <a:r>
              <a:rPr lang="en-US" dirty="0">
                <a:solidFill>
                  <a:srgbClr val="D86363"/>
                </a:solidFill>
              </a:rPr>
              <a:t>ref-objects are calorimeter clusters (pp) and calorimeter towers (</a:t>
            </a:r>
            <a:r>
              <a:rPr lang="en-US" dirty="0" err="1">
                <a:solidFill>
                  <a:srgbClr val="D86363"/>
                </a:solidFill>
              </a:rPr>
              <a:t>XeXe</a:t>
            </a:r>
            <a:r>
              <a:rPr lang="en-US" dirty="0">
                <a:solidFill>
                  <a:srgbClr val="D86363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6AEB8-1BB3-54A6-10AF-E783CB95CB56}"/>
              </a:ext>
            </a:extLst>
          </p:cNvPr>
          <p:cNvSpPr/>
          <p:nvPr/>
        </p:nvSpPr>
        <p:spPr>
          <a:xfrm>
            <a:off x="6278667" y="60439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89E9E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https://atlas.web.cern.ch/Atlas/GROUPS/PHYSICS/</a:t>
            </a:r>
            <a:endParaRPr lang="en-US" u="sng" dirty="0">
              <a:solidFill>
                <a:srgbClr val="89E9E7"/>
              </a:solidFill>
            </a:endParaRPr>
          </a:p>
          <a:p>
            <a:r>
              <a:rPr lang="en-US" u="sng" dirty="0">
                <a:solidFill>
                  <a:srgbClr val="89E9E7"/>
                </a:solidFill>
              </a:rPr>
              <a:t>CONFNOTES/ATLAS-CONF-2022-020/00</a:t>
            </a:r>
          </a:p>
        </p:txBody>
      </p:sp>
    </p:spTree>
    <p:extLst>
      <p:ext uri="{BB962C8B-B14F-4D97-AF65-F5344CB8AC3E}">
        <p14:creationId xmlns:p14="http://schemas.microsoft.com/office/powerpoint/2010/main" val="189122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B711E-95E3-85C6-A02D-519AB2B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F6BFEA7-0A85-23BA-F339-EF5F273A6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45042"/>
            <a:ext cx="11171583" cy="4902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22A87D-B6D1-3906-4200-D919A8CE67BB}"/>
              </a:ext>
            </a:extLst>
          </p:cNvPr>
          <p:cNvSpPr txBox="1"/>
          <p:nvPr/>
        </p:nvSpPr>
        <p:spPr>
          <a:xfrm>
            <a:off x="242884" y="46457"/>
            <a:ext cx="745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</a:t>
            </a:r>
            <a:r>
              <a:rPr lang="en-US" sz="3600" baseline="-25000" dirty="0"/>
              <a:t>2,2</a:t>
            </a:r>
            <a:r>
              <a:rPr lang="en-US" sz="3600" dirty="0"/>
              <a:t>(</a:t>
            </a:r>
            <a:r>
              <a:rPr lang="en-US" sz="3600" dirty="0">
                <a:latin typeface="Symbol" pitchFamily="2" charset="2"/>
              </a:rPr>
              <a:t>h</a:t>
            </a:r>
            <a:r>
              <a:rPr lang="en-US" sz="3600" baseline="-25000" dirty="0"/>
              <a:t>a</a:t>
            </a:r>
            <a:r>
              <a:rPr lang="en-US" sz="3600" dirty="0"/>
              <a:t>) and non-flow subtraction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E2054-664E-D1B0-25E7-81A2003BA846}"/>
              </a:ext>
            </a:extLst>
          </p:cNvPr>
          <p:cNvSpPr/>
          <p:nvPr/>
        </p:nvSpPr>
        <p:spPr>
          <a:xfrm>
            <a:off x="442434" y="5371594"/>
            <a:ext cx="2325188" cy="26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E11038-492A-D36C-4C40-95127164771F}"/>
              </a:ext>
            </a:extLst>
          </p:cNvPr>
          <p:cNvSpPr txBox="1"/>
          <p:nvPr/>
        </p:nvSpPr>
        <p:spPr>
          <a:xfrm>
            <a:off x="304799" y="5657671"/>
            <a:ext cx="111715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Dominant effect is non-flow, i.e.,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 when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particle-a is close to particle-ref, there is a larger “</a:t>
            </a:r>
            <a:r>
              <a:rPr lang="en-US" sz="2400" dirty="0" err="1">
                <a:solidFill>
                  <a:srgbClr val="FF0000"/>
                </a:solidFill>
                <a:sym typeface="Wingdings" pitchFamily="2" charset="2"/>
              </a:rPr>
              <a:t>dijet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/jet” contribution</a:t>
            </a:r>
          </a:p>
          <a:p>
            <a:pPr algn="ctr"/>
            <a:r>
              <a:rPr lang="en-US" sz="2400" dirty="0">
                <a:solidFill>
                  <a:srgbClr val="92D050"/>
                </a:solidFill>
                <a:sym typeface="Wingdings" pitchFamily="2" charset="2"/>
              </a:rPr>
              <a:t>Decorrelation is the remaining </a:t>
            </a:r>
            <a:r>
              <a:rPr lang="en-US" sz="2400" dirty="0">
                <a:solidFill>
                  <a:srgbClr val="92D050"/>
                </a:solidFill>
                <a:latin typeface="Symbol" pitchFamily="2" charset="2"/>
                <a:sym typeface="Wingdings" pitchFamily="2" charset="2"/>
              </a:rPr>
              <a:t>h</a:t>
            </a:r>
            <a:r>
              <a:rPr lang="en-US" sz="2400" baseline="-25000" dirty="0">
                <a:solidFill>
                  <a:srgbClr val="92D050"/>
                </a:solidFill>
                <a:sym typeface="Wingdings" pitchFamily="2" charset="2"/>
              </a:rPr>
              <a:t>a</a:t>
            </a:r>
            <a:r>
              <a:rPr lang="en-US" sz="2400" dirty="0">
                <a:solidFill>
                  <a:srgbClr val="92D050"/>
                </a:solidFill>
                <a:sym typeface="Wingdings" pitchFamily="2" charset="2"/>
              </a:rPr>
              <a:t> dependence!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8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22A87D-B6D1-3906-4200-D919A8CE67BB}"/>
              </a:ext>
            </a:extLst>
          </p:cNvPr>
          <p:cNvSpPr txBox="1"/>
          <p:nvPr/>
        </p:nvSpPr>
        <p:spPr>
          <a:xfrm>
            <a:off x="242884" y="46457"/>
            <a:ext cx="745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</a:t>
            </a:r>
            <a:r>
              <a:rPr lang="en-US" sz="3600" baseline="-25000" dirty="0"/>
              <a:t>2,2</a:t>
            </a:r>
            <a:r>
              <a:rPr lang="en-US" sz="3600" dirty="0"/>
              <a:t>(</a:t>
            </a:r>
            <a:r>
              <a:rPr lang="en-US" sz="3600" dirty="0">
                <a:latin typeface="Symbol" pitchFamily="2" charset="2"/>
              </a:rPr>
              <a:t>h</a:t>
            </a:r>
            <a:r>
              <a:rPr lang="en-US" sz="3600" baseline="-25000" dirty="0"/>
              <a:t>a</a:t>
            </a:r>
            <a:r>
              <a:rPr lang="en-US" sz="3600" dirty="0"/>
              <a:t>) and non-flow subtraction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D8C63E-DC24-3C40-F20C-C00308804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81"/>
          <a:stretch/>
        </p:blipFill>
        <p:spPr>
          <a:xfrm>
            <a:off x="0" y="779687"/>
            <a:ext cx="12122754" cy="5692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290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3114</TotalTime>
  <Words>963</Words>
  <Application>Microsoft Macintosh PowerPoint</Application>
  <PresentationFormat>Widescreen</PresentationFormat>
  <Paragraphs>163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-apple-system</vt:lpstr>
      <vt:lpstr>Arial</vt:lpstr>
      <vt:lpstr>Calibri</vt:lpstr>
      <vt:lpstr>Century Gothic</vt:lpstr>
      <vt:lpstr>Proxima Nova</vt:lpstr>
      <vt:lpstr>Symbol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 Nagle</dc:creator>
  <cp:lastModifiedBy>James L Nagle</cp:lastModifiedBy>
  <cp:revision>13</cp:revision>
  <dcterms:created xsi:type="dcterms:W3CDTF">2022-05-03T17:14:22Z</dcterms:created>
  <dcterms:modified xsi:type="dcterms:W3CDTF">2022-06-23T16:33:25Z</dcterms:modified>
</cp:coreProperties>
</file>