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73" r:id="rId6"/>
    <p:sldId id="274" r:id="rId7"/>
    <p:sldId id="263" r:id="rId8"/>
    <p:sldId id="278" r:id="rId9"/>
    <p:sldId id="264" r:id="rId10"/>
    <p:sldId id="275" r:id="rId11"/>
    <p:sldId id="276" r:id="rId12"/>
    <p:sldId id="267" r:id="rId13"/>
    <p:sldId id="269" r:id="rId14"/>
    <p:sldId id="277" r:id="rId15"/>
    <p:sldId id="272" r:id="rId16"/>
    <p:sldId id="265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0A1"/>
    <a:srgbClr val="F7C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94588"/>
  </p:normalViewPr>
  <p:slideViewPr>
    <p:cSldViewPr snapToGrid="0">
      <p:cViewPr varScale="1">
        <p:scale>
          <a:sx n="209" d="100"/>
          <a:sy n="209" d="100"/>
        </p:scale>
        <p:origin x="1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EB05-E290-64CA-16EF-C47EB2798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100A8-2109-FF3F-EEB5-6C70549B4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52AA-F4C1-CD6E-018A-71C6D006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D0A3-71EC-AE4E-4478-A0B96A71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0DFB-DE10-4CB9-7ED9-390C9623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0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0B76-190E-0D03-4C45-E44C6582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62FE4-894F-55B3-EEF5-EAD78DD06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5B32-F156-630E-422B-8D2AE82E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5996D-1E8A-9930-C414-FCCC36CC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950DC-387B-9152-F742-2C4D454B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5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4C510A-D086-6F5F-93BB-DA6FFADD1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70D26-9403-BE4F-BD64-E2EB577AB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AF482-D61F-636A-6269-994FC2ED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067F-A391-609B-F6B2-96D272B5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6B330-1CCF-4D10-2905-C1003243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C005-AA9F-5345-3682-912EE9CC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A7AB6-6A4C-3B33-C0CD-3BD986831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595F7-A6BA-FB2E-AECF-04A0DFFF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E5E5E-2774-6F70-457F-43B8B468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F04D-8436-9C29-26EB-79DCBB4C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4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FAFA-67B0-E6A8-86CD-BE8AEB6C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184C7-4D9E-B30E-D7F3-5ACE1A80E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A2848-E8B5-3F24-A87A-DD5295A4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4ED0E-72C8-6025-C361-B3367A6D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3FC96-6B58-58BB-10FF-C24D908B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3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5530-F316-E734-6F0C-7C951FCD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B372E-B9B8-5B11-0282-6DAD2E522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1EFBE-0249-35E0-99E8-97EC0D463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FF869-F8AC-E20A-7C9C-4A831D49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6D7E9-98B4-1394-D055-0FB636B2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3FA26-586F-7E90-A64F-BA56B183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AEA1-9937-3685-CF0E-A4D51191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A8F25-928C-D94D-29A8-BC2E14CA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57A7-3837-BFF3-2687-0DF529E77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DDF8E-E4A6-788E-C03F-5DFAD0B57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8CAA5-281F-1566-1EEE-7BB00A390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A1B4C-A518-9EFC-9495-B8D3E916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5DD08-057D-317F-7B5F-B4FA4039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A433D-423A-9257-8E14-A2BFD75C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FAFB-8B94-BE84-BB26-0A255010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A7AD3-5DF8-6587-9A6D-CBF9356D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1B6F9-0A7A-9359-DA6C-BDFBA465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5D714-952D-F5FD-0078-B495AEA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7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D6B1D-0D8A-CEDA-47F1-FC23A109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4D1DD-9C87-C5D8-F3A1-11238059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5BD5C-7E44-F642-08BD-795FD4F2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7DBF-EF10-1E47-B24F-016BEE28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D5AFD-8781-F4AC-672C-71F34258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A9C4D-4CED-3568-71B0-73A3BE5D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91859-D3CD-D3EA-C859-FF604871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DE319-90FE-BFFE-13F3-22579BF0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597E-B7F3-CFE9-2B3C-91EE9AC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5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4AA4-E8C3-98EF-917A-772D94DD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6D461-3380-02E6-2FF9-05C70E9DA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F4DCB-517D-CF3B-7F6E-086FB1236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7E097-42EF-D94B-DA2A-3FA49645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4AF95-80A6-8839-C509-676506B4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8D39E-92EC-5295-42DA-2463B190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4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03CEDA-6284-480D-840B-468F38E4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1E792-1D9E-D121-6EE3-125ED96C8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1941-2684-F7AB-2460-3EB87A84A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5B55D-2345-0B4A-A351-6C9C305ADF87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5FE49-8F90-8150-7F27-48AC4DC19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AFC53-A746-A212-E1FB-F4F443936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75ACC-90C7-AD48-A901-F3089DECB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4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6AE51CB-236B-17E7-E14D-5120811CA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-12356" y="0"/>
            <a:ext cx="12192000" cy="685800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568CF-207D-AF74-289A-37A9935D8891}"/>
              </a:ext>
            </a:extLst>
          </p:cNvPr>
          <p:cNvSpPr txBox="1"/>
          <p:nvPr/>
        </p:nvSpPr>
        <p:spPr>
          <a:xfrm>
            <a:off x="281787" y="129533"/>
            <a:ext cx="1045908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7CE34"/>
                </a:solidFill>
              </a:rPr>
              <a:t>Exciting Developments in Nuclear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D05CB-FCF2-45DA-56C4-4A39EF9F7611}"/>
              </a:ext>
            </a:extLst>
          </p:cNvPr>
          <p:cNvSpPr txBox="1"/>
          <p:nvPr/>
        </p:nvSpPr>
        <p:spPr>
          <a:xfrm>
            <a:off x="3905444" y="5766458"/>
            <a:ext cx="796769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7CE34"/>
                </a:solidFill>
              </a:rPr>
              <a:t>Looking back at the early universe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758ED-0F98-A076-64DE-CC308BA46EC6}"/>
              </a:ext>
            </a:extLst>
          </p:cNvPr>
          <p:cNvSpPr txBox="1"/>
          <p:nvPr/>
        </p:nvSpPr>
        <p:spPr>
          <a:xfrm>
            <a:off x="757003" y="960530"/>
            <a:ext cx="338176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7CE34"/>
                </a:solidFill>
              </a:rPr>
              <a:t>Jamie Nagle</a:t>
            </a:r>
          </a:p>
          <a:p>
            <a:r>
              <a:rPr lang="en-US" sz="2000" dirty="0">
                <a:solidFill>
                  <a:srgbClr val="F7CE34"/>
                </a:solidFill>
              </a:rPr>
              <a:t>University of Colorado Boulder</a:t>
            </a:r>
          </a:p>
        </p:txBody>
      </p:sp>
    </p:spTree>
    <p:extLst>
      <p:ext uri="{BB962C8B-B14F-4D97-AF65-F5344CB8AC3E}">
        <p14:creationId xmlns:p14="http://schemas.microsoft.com/office/powerpoint/2010/main" val="198695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3"/>
            <a:ext cx="12192000" cy="6858002"/>
          </a:xfrm>
          <a:prstGeom prst="rect">
            <a:avLst/>
          </a:prstGeom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7B2980CD-5B9C-E14E-8870-9FD03777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65" y="3316541"/>
            <a:ext cx="4176528" cy="34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5D576C-B9B7-484A-A97E-9FA0D954A286}"/>
              </a:ext>
            </a:extLst>
          </p:cNvPr>
          <p:cNvGrpSpPr/>
          <p:nvPr/>
        </p:nvGrpSpPr>
        <p:grpSpPr>
          <a:xfrm>
            <a:off x="6605651" y="3316541"/>
            <a:ext cx="4346441" cy="3385706"/>
            <a:chOff x="5314181" y="-2329029"/>
            <a:chExt cx="6967479" cy="5758027"/>
          </a:xfrm>
        </p:grpSpPr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C4005879-62DD-BA46-A5A2-03F0A4D19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8" b="31084"/>
            <a:stretch/>
          </p:blipFill>
          <p:spPr bwMode="auto">
            <a:xfrm>
              <a:off x="5319553" y="-2329029"/>
              <a:ext cx="6962107" cy="472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3175A50F-69AC-734E-8E91-ECCD28340C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8" t="81247"/>
            <a:stretch/>
          </p:blipFill>
          <p:spPr bwMode="auto">
            <a:xfrm>
              <a:off x="5314181" y="2142942"/>
              <a:ext cx="6962107" cy="128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11F12C-2663-314F-941C-2FAC81C326E7}"/>
              </a:ext>
            </a:extLst>
          </p:cNvPr>
          <p:cNvSpPr txBox="1"/>
          <p:nvPr/>
        </p:nvSpPr>
        <p:spPr>
          <a:xfrm>
            <a:off x="368952" y="87898"/>
            <a:ext cx="11689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Just like Cosmic Microwave Background, droplet patterns tell us a lot!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1F01A7-F2A9-254F-881F-06C63FDE33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97"/>
          <a:stretch/>
        </p:blipFill>
        <p:spPr>
          <a:xfrm>
            <a:off x="403167" y="784479"/>
            <a:ext cx="5106089" cy="2620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E240AC-79C4-B245-87E0-2493C3A67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15"/>
          <a:stretch/>
        </p:blipFill>
        <p:spPr>
          <a:xfrm>
            <a:off x="6133374" y="808697"/>
            <a:ext cx="3067129" cy="26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CFBDE-D30B-6045-B0C1-8D83794A40FB}"/>
              </a:ext>
            </a:extLst>
          </p:cNvPr>
          <p:cNvSpPr txBox="1"/>
          <p:nvPr/>
        </p:nvSpPr>
        <p:spPr>
          <a:xfrm>
            <a:off x="246668" y="33570"/>
            <a:ext cx="547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</a:rPr>
              <a:t>Plasma Droplet Engineering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9159B-5829-3B4A-B9B0-B72E78125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88"/>
          <a:stretch/>
        </p:blipFill>
        <p:spPr>
          <a:xfrm>
            <a:off x="2930776" y="786131"/>
            <a:ext cx="6330448" cy="130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0155D-8C89-774B-A8A2-2A7B3AC5D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7" r="3118" b="5693"/>
          <a:stretch/>
        </p:blipFill>
        <p:spPr>
          <a:xfrm>
            <a:off x="2930776" y="2089147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E133EA-D65D-784E-820A-FE375AB70FAE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481DA-AD27-7B4C-84EC-3F08B0544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75B07-103E-FE42-95AE-F211DD37C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284F7-E2FC-8348-89C0-52954BAE4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BB9DD1-81FD-4A4E-BE2E-612F47C84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C2B9FDB8-F268-BC47-B01B-38816881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6705600" y="1907504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7AC4890-4162-3E43-B222-9C8EFC18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7924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3E8FC-534F-2246-952D-7F425F11D29D}"/>
              </a:ext>
            </a:extLst>
          </p:cNvPr>
          <p:cNvSpPr txBox="1"/>
          <p:nvPr/>
        </p:nvSpPr>
        <p:spPr>
          <a:xfrm>
            <a:off x="105039" y="4863132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</a:t>
            </a:r>
            <a:r>
              <a:rPr lang="en-US" b="1" dirty="0">
                <a:solidFill>
                  <a:schemeClr val="bg1"/>
                </a:solidFill>
              </a:rPr>
              <a:t>Nature Phys. 15 (2019) no.3, 214-220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CCA20-8BA9-514B-B0D6-EDCB9CF907F4}"/>
              </a:ext>
            </a:extLst>
          </p:cNvPr>
          <p:cNvSpPr txBox="1"/>
          <p:nvPr/>
        </p:nvSpPr>
        <p:spPr>
          <a:xfrm>
            <a:off x="150725" y="137260"/>
            <a:ext cx="7822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Hypothesis confirmed 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 droplets engineered!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Volume 15 Issue 3, March 2019">
            <a:extLst>
              <a:ext uri="{FF2B5EF4-FFF2-40B4-BE49-F238E27FC236}">
                <a16:creationId xmlns:a16="http://schemas.microsoft.com/office/drawing/2014/main" id="{17C86A18-F21C-C044-8121-8E92DDF6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A0B10"/>
              </a:clrFrom>
              <a:clrTo>
                <a:srgbClr val="0A0B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75" y="2952678"/>
            <a:ext cx="2795622" cy="37181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3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4098" name="Picture 2" descr="Introducing…sPHENIX!">
            <a:extLst>
              <a:ext uri="{FF2B5EF4-FFF2-40B4-BE49-F238E27FC236}">
                <a16:creationId xmlns:a16="http://schemas.microsoft.com/office/drawing/2014/main" id="{32AA2BFB-3567-AA4F-AC4E-376DAB88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8" y="889218"/>
            <a:ext cx="6373369" cy="56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HENIX gets CD0 for upgrade to experiment tracking the building blocks of  matter">
            <a:extLst>
              <a:ext uri="{FF2B5EF4-FFF2-40B4-BE49-F238E27FC236}">
                <a16:creationId xmlns:a16="http://schemas.microsoft.com/office/drawing/2014/main" id="{16598097-51FE-5C46-8346-6BDE5C374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5" y="2179812"/>
            <a:ext cx="4833893" cy="32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FA0F2-0598-2B4C-A113-F42E46660974}"/>
              </a:ext>
            </a:extLst>
          </p:cNvPr>
          <p:cNvSpPr txBox="1"/>
          <p:nvPr/>
        </p:nvSpPr>
        <p:spPr>
          <a:xfrm>
            <a:off x="357618" y="142431"/>
            <a:ext cx="8745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New project under construction 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200" i="1" dirty="0" err="1">
                <a:solidFill>
                  <a:schemeClr val="bg1"/>
                </a:solidFill>
                <a:sym typeface="Wingdings" pitchFamily="2" charset="2"/>
              </a:rPr>
              <a:t>sPHENIX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 at RHIC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CF93B-FFB2-EC43-9AC8-FB0E063AE320}"/>
              </a:ext>
            </a:extLst>
          </p:cNvPr>
          <p:cNvSpPr txBox="1"/>
          <p:nvPr/>
        </p:nvSpPr>
        <p:spPr>
          <a:xfrm>
            <a:off x="7234818" y="947900"/>
            <a:ext cx="4599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Probing the droplets with jets and heavy quarks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2FBBE-6211-8F48-ADF9-EC86ED672131}"/>
              </a:ext>
            </a:extLst>
          </p:cNvPr>
          <p:cNvSpPr txBox="1"/>
          <p:nvPr/>
        </p:nvSpPr>
        <p:spPr>
          <a:xfrm>
            <a:off x="7322934" y="5522214"/>
            <a:ext cx="4599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Superconducting magnet arrives!</a:t>
            </a:r>
          </a:p>
        </p:txBody>
      </p:sp>
    </p:spTree>
    <p:extLst>
      <p:ext uri="{BB962C8B-B14F-4D97-AF65-F5344CB8AC3E}">
        <p14:creationId xmlns:p14="http://schemas.microsoft.com/office/powerpoint/2010/main" val="320936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14351"/>
            <a:ext cx="12192000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4FDFD-CD78-A042-9A0E-9E1472DCFA1B}"/>
              </a:ext>
            </a:extLst>
          </p:cNvPr>
          <p:cNvSpPr txBox="1"/>
          <p:nvPr/>
        </p:nvSpPr>
        <p:spPr>
          <a:xfrm>
            <a:off x="424400" y="147982"/>
            <a:ext cx="7922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2"/>
                </a:solidFill>
              </a:rPr>
              <a:t>Building the next generation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B5431-C41A-3640-B8F6-7D2BDBADA18A}"/>
              </a:ext>
            </a:extLst>
          </p:cNvPr>
          <p:cNvSpPr txBox="1"/>
          <p:nvPr/>
        </p:nvSpPr>
        <p:spPr>
          <a:xfrm>
            <a:off x="4712043" y="6026318"/>
            <a:ext cx="710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</a:rPr>
              <a:t>Training the next generation scientist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E2F75-E2BB-0F41-B690-85C333B8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384" y="1421673"/>
            <a:ext cx="4638826" cy="307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9897B-B98D-F945-BF66-0763E1539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010" y="2938100"/>
            <a:ext cx="4525631" cy="30089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ADA2295-412B-C748-812E-80069B7A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5" y="1027148"/>
            <a:ext cx="2360865" cy="295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91EAB-1FB5-FA47-8777-72643086305F}"/>
              </a:ext>
            </a:extLst>
          </p:cNvPr>
          <p:cNvSpPr txBox="1"/>
          <p:nvPr/>
        </p:nvSpPr>
        <p:spPr>
          <a:xfrm>
            <a:off x="585221" y="4066846"/>
            <a:ext cx="219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Literal Napkin  Sketch</a:t>
            </a:r>
          </a:p>
        </p:txBody>
      </p:sp>
    </p:spTree>
    <p:extLst>
      <p:ext uri="{BB962C8B-B14F-4D97-AF65-F5344CB8AC3E}">
        <p14:creationId xmlns:p14="http://schemas.microsoft.com/office/powerpoint/2010/main" val="65619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6579E-EDC8-E34D-A81B-7033B782D1CE}"/>
              </a:ext>
            </a:extLst>
          </p:cNvPr>
          <p:cNvSpPr txBox="1"/>
          <p:nvPr/>
        </p:nvSpPr>
        <p:spPr>
          <a:xfrm>
            <a:off x="1098350" y="871268"/>
            <a:ext cx="878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Thank you for your time...  and your support…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92C5D-B8FF-1E46-96C1-642EE312D5E0}"/>
              </a:ext>
            </a:extLst>
          </p:cNvPr>
          <p:cNvSpPr txBox="1"/>
          <p:nvPr/>
        </p:nvSpPr>
        <p:spPr>
          <a:xfrm>
            <a:off x="4796206" y="5340401"/>
            <a:ext cx="6654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I  am glad to answer any questions</a:t>
            </a:r>
          </a:p>
        </p:txBody>
      </p:sp>
    </p:spTree>
    <p:extLst>
      <p:ext uri="{BB962C8B-B14F-4D97-AF65-F5344CB8AC3E}">
        <p14:creationId xmlns:p14="http://schemas.microsoft.com/office/powerpoint/2010/main" val="379580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71CD4-EE8C-DB61-DCBE-6AAEA5AB7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14351"/>
            <a:ext cx="121920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6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3A935BE-29AA-C00D-D60B-8E5D77CC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62" y="1172101"/>
            <a:ext cx="7772400" cy="26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ED085D6C-2DDD-77C8-72E1-FB4F139E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-12356" y="0"/>
            <a:ext cx="12192000" cy="6858002"/>
          </a:xfrm>
          <a:prstGeom prst="rect">
            <a:avLst/>
          </a:prstGeom>
        </p:spPr>
      </p:pic>
      <p:pic>
        <p:nvPicPr>
          <p:cNvPr id="1026" name="Picture 2" descr="Thousands of small galaxies appear across this view. Their colors vary. Some are shades of orange, while others are white. Most appear as fuzzy ovals, but a few have distinct spiral arms. In front of the galaxies are several foreground stars. Most appear blue, and the bright stars have diffraction spikes, forming an eight-pointed star shape. There are also many thin, long, orange arcs that curve around the center of the image. For more details, download the Text Description.">
            <a:extLst>
              <a:ext uri="{FF2B5EF4-FFF2-40B4-BE49-F238E27FC236}">
                <a16:creationId xmlns:a16="http://schemas.microsoft.com/office/drawing/2014/main" id="{2F25FCAA-F504-7098-E866-E7522243E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r="22226"/>
          <a:stretch/>
        </p:blipFill>
        <p:spPr bwMode="auto">
          <a:xfrm>
            <a:off x="482363" y="402660"/>
            <a:ext cx="6079781" cy="6170481"/>
          </a:xfrm>
          <a:prstGeom prst="rect">
            <a:avLst/>
          </a:prstGeom>
          <a:noFill/>
          <a:ln w="28575">
            <a:solidFill>
              <a:srgbClr val="F7CE3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ASA to Discuss Progress as Webb Telescope's Mirrors Align | NASA">
            <a:extLst>
              <a:ext uri="{FF2B5EF4-FFF2-40B4-BE49-F238E27FC236}">
                <a16:creationId xmlns:a16="http://schemas.microsoft.com/office/drawing/2014/main" id="{93DEDA33-54B0-A267-6F05-7269109C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76" y="402660"/>
            <a:ext cx="4400661" cy="2879124"/>
          </a:xfrm>
          <a:prstGeom prst="rect">
            <a:avLst/>
          </a:prstGeom>
          <a:noFill/>
          <a:ln w="28575">
            <a:solidFill>
              <a:srgbClr val="F7CE3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EDD01-5D7F-F006-4B63-E887B79C0BEE}"/>
              </a:ext>
            </a:extLst>
          </p:cNvPr>
          <p:cNvSpPr txBox="1"/>
          <p:nvPr/>
        </p:nvSpPr>
        <p:spPr>
          <a:xfrm>
            <a:off x="7339915" y="3682313"/>
            <a:ext cx="4414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7CE34"/>
                </a:solidFill>
              </a:rPr>
              <a:t>The Webb Telescope </a:t>
            </a:r>
          </a:p>
          <a:p>
            <a:pPr algn="ctr"/>
            <a:r>
              <a:rPr lang="en-US" sz="2800" dirty="0">
                <a:solidFill>
                  <a:srgbClr val="F7CE34"/>
                </a:solidFill>
              </a:rPr>
              <a:t>is providing images </a:t>
            </a:r>
          </a:p>
          <a:p>
            <a:pPr algn="ctr"/>
            <a:r>
              <a:rPr lang="en-US" sz="2800" dirty="0">
                <a:solidFill>
                  <a:srgbClr val="F7CE34"/>
                </a:solidFill>
              </a:rPr>
              <a:t>of the universe from </a:t>
            </a:r>
          </a:p>
          <a:p>
            <a:pPr algn="ctr"/>
            <a:r>
              <a:rPr lang="en-US" sz="2800" dirty="0">
                <a:solidFill>
                  <a:srgbClr val="F7CE34"/>
                </a:solidFill>
              </a:rPr>
              <a:t>235 million years </a:t>
            </a:r>
          </a:p>
          <a:p>
            <a:pPr algn="ctr"/>
            <a:r>
              <a:rPr lang="en-US" sz="2800" dirty="0">
                <a:solidFill>
                  <a:srgbClr val="F7CE34"/>
                </a:solidFill>
              </a:rPr>
              <a:t>after the big bang</a:t>
            </a:r>
          </a:p>
          <a:p>
            <a:pPr algn="ctr"/>
            <a:r>
              <a:rPr lang="en-US" sz="2800" dirty="0">
                <a:solidFill>
                  <a:srgbClr val="F7CE34"/>
                </a:solidFill>
              </a:rPr>
              <a:t>out of 13.77 billion years. </a:t>
            </a:r>
          </a:p>
        </p:txBody>
      </p:sp>
    </p:spTree>
    <p:extLst>
      <p:ext uri="{BB962C8B-B14F-4D97-AF65-F5344CB8AC3E}">
        <p14:creationId xmlns:p14="http://schemas.microsoft.com/office/powerpoint/2010/main" val="210661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4F4EC40-FA3C-0B9F-75A9-895A48CD4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-12356" y="0"/>
            <a:ext cx="12192000" cy="6858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0890A-9FFF-0E01-79A7-1054A6F74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24" y="842675"/>
            <a:ext cx="10345300" cy="5172650"/>
          </a:xfrm>
          <a:prstGeom prst="rect">
            <a:avLst/>
          </a:prstGeom>
          <a:ln w="28575">
            <a:solidFill>
              <a:srgbClr val="F7CE34"/>
            </a:solidFill>
          </a:ln>
        </p:spPr>
      </p:pic>
    </p:spTree>
    <p:extLst>
      <p:ext uri="{BB962C8B-B14F-4D97-AF65-F5344CB8AC3E}">
        <p14:creationId xmlns:p14="http://schemas.microsoft.com/office/powerpoint/2010/main" val="225525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884F124-FBBF-60AF-B02B-7D8187FC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-12356" y="0"/>
            <a:ext cx="12192000" cy="6858002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11.8: Evolution of the Early Universe - Physics LibreTexts">
            <a:extLst>
              <a:ext uri="{FF2B5EF4-FFF2-40B4-BE49-F238E27FC236}">
                <a16:creationId xmlns:a16="http://schemas.microsoft.com/office/drawing/2014/main" id="{5FE9E108-7EEC-97C1-701A-4989DDFB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5" y="846438"/>
            <a:ext cx="10384333" cy="51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3BB5EB5-52C2-B4A4-87FA-E1947FD8A5E0}"/>
              </a:ext>
            </a:extLst>
          </p:cNvPr>
          <p:cNvSpPr/>
          <p:nvPr/>
        </p:nvSpPr>
        <p:spPr>
          <a:xfrm rot="945069">
            <a:off x="9483824" y="560823"/>
            <a:ext cx="433177" cy="1643728"/>
          </a:xfrm>
          <a:prstGeom prst="downArrow">
            <a:avLst>
              <a:gd name="adj1" fmla="val 36626"/>
              <a:gd name="adj2" fmla="val 50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64D44-B7BB-48F5-A8EC-17C9B5A3C061}"/>
              </a:ext>
            </a:extLst>
          </p:cNvPr>
          <p:cNvSpPr txBox="1"/>
          <p:nvPr/>
        </p:nvSpPr>
        <p:spPr>
          <a:xfrm>
            <a:off x="6709435" y="127259"/>
            <a:ext cx="511883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Webb is looking at light from here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DE95E9C-76D9-51EF-FC8A-4843D8781735}"/>
              </a:ext>
            </a:extLst>
          </p:cNvPr>
          <p:cNvSpPr/>
          <p:nvPr/>
        </p:nvSpPr>
        <p:spPr>
          <a:xfrm rot="11668281">
            <a:off x="3367701" y="4389321"/>
            <a:ext cx="433177" cy="1945326"/>
          </a:xfrm>
          <a:prstGeom prst="downArrow">
            <a:avLst>
              <a:gd name="adj1" fmla="val 36626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114AB-AF0C-D117-8BE1-04973420A76D}"/>
              </a:ext>
            </a:extLst>
          </p:cNvPr>
          <p:cNvSpPr txBox="1"/>
          <p:nvPr/>
        </p:nvSpPr>
        <p:spPr>
          <a:xfrm>
            <a:off x="114194" y="6211614"/>
            <a:ext cx="1053083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Nuclear physicists are interested in matter here at 2,000,000,000,000 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408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F5908FAF-93A1-67C7-4028-74AA75265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F225D53-E020-7FC2-60C0-596CACA4B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5563" y="679182"/>
            <a:ext cx="4016786" cy="301258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71A166-01F1-63CB-5C3C-C95BF8F6F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18151" y="679179"/>
            <a:ext cx="4016788" cy="30125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58ABBDBA-95FD-CAEB-D11A-62095D9D5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05562" y="679180"/>
            <a:ext cx="4016786" cy="30125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468FE-5D4C-B255-A6EB-886F0C32D86F}"/>
              </a:ext>
            </a:extLst>
          </p:cNvPr>
          <p:cNvSpPr txBox="1"/>
          <p:nvPr/>
        </p:nvSpPr>
        <p:spPr>
          <a:xfrm>
            <a:off x="360158" y="80830"/>
            <a:ext cx="432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BCB0A1"/>
                </a:solidFill>
              </a:rPr>
              <a:t>Studying quarks inside “hadrons”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74E4635-307C-7C02-DD60-0310DF9D5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65" y="575189"/>
            <a:ext cx="4513163" cy="1817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4108C6-91F3-BA81-A0B5-F323B7CE5F18}"/>
              </a:ext>
            </a:extLst>
          </p:cNvPr>
          <p:cNvSpPr txBox="1"/>
          <p:nvPr/>
        </p:nvSpPr>
        <p:spPr>
          <a:xfrm>
            <a:off x="218365" y="2516588"/>
            <a:ext cx="4490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7CE34"/>
                </a:solidFill>
              </a:rPr>
              <a:t>Now we want to tear the “hadrons” apart and study quarks in a plasma state</a:t>
            </a:r>
          </a:p>
          <a:p>
            <a:pPr algn="ctr"/>
            <a:endParaRPr lang="en-US" sz="2400" dirty="0">
              <a:solidFill>
                <a:srgbClr val="F7CE34"/>
              </a:solidFill>
            </a:endParaRPr>
          </a:p>
          <a:p>
            <a:pPr algn="ctr"/>
            <a:r>
              <a:rPr lang="en-US" sz="2400" dirty="0">
                <a:solidFill>
                  <a:srgbClr val="F7CE34"/>
                </a:solidFill>
              </a:rPr>
              <a:t>We need a very hot </a:t>
            </a:r>
          </a:p>
          <a:p>
            <a:pPr algn="ctr"/>
            <a:r>
              <a:rPr lang="en-US" sz="2400" dirty="0">
                <a:solidFill>
                  <a:srgbClr val="F7CE34"/>
                </a:solidFill>
              </a:rPr>
              <a:t>Bunsen burner to get above </a:t>
            </a:r>
            <a:r>
              <a:rPr lang="en-US" sz="3200" u="sng" dirty="0">
                <a:solidFill>
                  <a:srgbClr val="F7CE34"/>
                </a:solidFill>
              </a:rPr>
              <a:t>2,000,000,000,000 </a:t>
            </a:r>
            <a:r>
              <a:rPr lang="en-US" sz="3200" u="sng" baseline="30000" dirty="0">
                <a:solidFill>
                  <a:srgbClr val="F7CE34"/>
                </a:solidFill>
              </a:rPr>
              <a:t>0</a:t>
            </a:r>
            <a:r>
              <a:rPr lang="en-US" sz="3200" u="sng" dirty="0">
                <a:solidFill>
                  <a:srgbClr val="F7CE34"/>
                </a:solidFill>
              </a:rPr>
              <a:t>F</a:t>
            </a:r>
            <a:endParaRPr lang="en-US" sz="2400" u="sng" dirty="0">
              <a:solidFill>
                <a:srgbClr val="F7CE34"/>
              </a:solidFill>
            </a:endParaRPr>
          </a:p>
        </p:txBody>
      </p:sp>
      <p:pic>
        <p:nvPicPr>
          <p:cNvPr id="7176" name="Picture 8" descr="The Beauty of Flames – FYFD">
            <a:extLst>
              <a:ext uri="{FF2B5EF4-FFF2-40B4-BE49-F238E27FC236}">
                <a16:creationId xmlns:a16="http://schemas.microsoft.com/office/drawing/2014/main" id="{1E832420-B691-F1AC-A85F-5A678EF7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08" y="4329913"/>
            <a:ext cx="4490681" cy="25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DB14688F-ADC2-95B5-64CD-836469C18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C3DE7FE-C495-6228-1907-7B43022C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85213" y="1065761"/>
            <a:ext cx="6426911" cy="4820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D8D8D-4767-16DC-FB05-D67461D89C44}"/>
              </a:ext>
            </a:extLst>
          </p:cNvPr>
          <p:cNvSpPr txBox="1"/>
          <p:nvPr/>
        </p:nvSpPr>
        <p:spPr>
          <a:xfrm>
            <a:off x="8665709" y="4657983"/>
            <a:ext cx="3348216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Aside…</a:t>
            </a:r>
          </a:p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 warmed my heart to see the code documentation. </a:t>
            </a:r>
          </a:p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 often miss the good old days with Fortran.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0D3FDC8-A42E-F081-F670-69FECFA2E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0878" y="1056978"/>
            <a:ext cx="6356643" cy="476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6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C211204-2A43-F480-3A91-4DDC7208D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17922"/>
            <a:ext cx="12192000" cy="6858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C1EBA-509B-A15D-0CE1-522049FD9D25}"/>
              </a:ext>
            </a:extLst>
          </p:cNvPr>
          <p:cNvSpPr txBox="1"/>
          <p:nvPr/>
        </p:nvSpPr>
        <p:spPr>
          <a:xfrm>
            <a:off x="309301" y="13072"/>
            <a:ext cx="11714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super Bunsen burner  (</a:t>
            </a:r>
            <a:r>
              <a:rPr lang="en-US" sz="3600" i="1" dirty="0" err="1">
                <a:solidFill>
                  <a:schemeClr val="bg1"/>
                </a:solidFill>
              </a:rPr>
              <a:t>sBb</a:t>
            </a:r>
            <a:r>
              <a:rPr lang="en-US" sz="3600" i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Creating droplets of quark-gluon plasma at 2 trillion</a:t>
            </a:r>
          </a:p>
        </p:txBody>
      </p:sp>
      <p:pic>
        <p:nvPicPr>
          <p:cNvPr id="5" name="Picture 6" descr="Smashing Polarized Protons to Uncover Spin and Other Secrets | BNL Newsroom">
            <a:extLst>
              <a:ext uri="{FF2B5EF4-FFF2-40B4-BE49-F238E27FC236}">
                <a16:creationId xmlns:a16="http://schemas.microsoft.com/office/drawing/2014/main" id="{9306E040-13A4-1A68-2347-624BC58E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1" y="1378029"/>
            <a:ext cx="4166524" cy="41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Photo of LHC map">
            <a:extLst>
              <a:ext uri="{FF2B5EF4-FFF2-40B4-BE49-F238E27FC236}">
                <a16:creationId xmlns:a16="http://schemas.microsoft.com/office/drawing/2014/main" id="{F51F3DBC-40EB-7125-50EA-91BABA88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65" y="1370340"/>
            <a:ext cx="7208668" cy="41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6B1A2-CA27-28CE-8DC0-CD2F30BF9E63}"/>
              </a:ext>
            </a:extLst>
          </p:cNvPr>
          <p:cNvSpPr txBox="1"/>
          <p:nvPr/>
        </p:nvSpPr>
        <p:spPr>
          <a:xfrm>
            <a:off x="753280" y="5753341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Relativistic  Heavy Ion Collider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Upton, New York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D1FDA-9442-FA46-73EC-4A0BD82C4DB5}"/>
              </a:ext>
            </a:extLst>
          </p:cNvPr>
          <p:cNvSpPr txBox="1"/>
          <p:nvPr/>
        </p:nvSpPr>
        <p:spPr>
          <a:xfrm>
            <a:off x="7083035" y="5786151"/>
            <a:ext cx="221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Hadron Collider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Geneva, Switzerland</a:t>
            </a:r>
          </a:p>
        </p:txBody>
      </p:sp>
    </p:spTree>
    <p:extLst>
      <p:ext uri="{BB962C8B-B14F-4D97-AF65-F5344CB8AC3E}">
        <p14:creationId xmlns:p14="http://schemas.microsoft.com/office/powerpoint/2010/main" val="308132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D53A9-46C0-AF4D-B0CE-A84E2A23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71317"/>
              </a:clrFrom>
              <a:clrTo>
                <a:srgbClr val="17131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34" y="805004"/>
            <a:ext cx="5312237" cy="34563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A513D-3FB7-F245-8BD5-01BD04A9F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" y="4552768"/>
            <a:ext cx="2070100" cy="580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F51E9-E612-E944-838A-98968FE5B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6262488"/>
            <a:ext cx="2070100" cy="515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63DA2-2218-4C48-901B-A7F5496DB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50" y="5254956"/>
            <a:ext cx="2070100" cy="927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C76EB-2219-1447-9D73-CD5BDB482E65}"/>
              </a:ext>
            </a:extLst>
          </p:cNvPr>
          <p:cNvSpPr txBox="1"/>
          <p:nvPr/>
        </p:nvSpPr>
        <p:spPr>
          <a:xfrm>
            <a:off x="8072343" y="6298380"/>
            <a:ext cx="397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Javier </a:t>
            </a:r>
            <a:r>
              <a:rPr lang="en-US" dirty="0" err="1">
                <a:solidFill>
                  <a:schemeClr val="bg1"/>
                </a:solidFill>
              </a:rPr>
              <a:t>Orjuela</a:t>
            </a:r>
            <a:r>
              <a:rPr lang="en-US" dirty="0">
                <a:solidFill>
                  <a:schemeClr val="bg1"/>
                </a:solidFill>
              </a:rPr>
              <a:t>-Koop – RHIC Thesis Award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Kurt Hill – ATLAS Thesis Award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D6E62-7044-5B47-A259-4E95A3010012}"/>
              </a:ext>
            </a:extLst>
          </p:cNvPr>
          <p:cNvSpPr txBox="1"/>
          <p:nvPr/>
        </p:nvSpPr>
        <p:spPr>
          <a:xfrm>
            <a:off x="289572" y="114293"/>
            <a:ext cx="10751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solidFill>
                  <a:schemeClr val="bg1"/>
                </a:solidFill>
              </a:rPr>
              <a:t>University  of Colorado Boulder – Quark-Gluon Plasma Hunters  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A80FD-C970-3847-8716-D0800355A5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11111"/>
              </a:clrFrom>
              <a:clrTo>
                <a:srgbClr val="11111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0577" y="756813"/>
            <a:ext cx="5927728" cy="54838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882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9767DD4F-3B6D-7483-61DB-06D583C69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C2DB0-366F-F729-EBD5-8DE6D996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8" y="826744"/>
            <a:ext cx="7454779" cy="5893454"/>
          </a:xfrm>
          <a:prstGeom prst="rect">
            <a:avLst/>
          </a:prstGeom>
        </p:spPr>
      </p:pic>
      <p:pic>
        <p:nvPicPr>
          <p:cNvPr id="10" name="Picture 2" descr="Relativistic Fluid Dynamics In and Out of Equilibrium: And Applications to  Relativistic Nuclear Collisions (Cambridge Monographs on Mathematical  Physics): Romatschke, Paul, Romatschke, Ulrike: 9781108483681: Amazon.com:  Books">
            <a:extLst>
              <a:ext uri="{FF2B5EF4-FFF2-40B4-BE49-F238E27FC236}">
                <a16:creationId xmlns:a16="http://schemas.microsoft.com/office/drawing/2014/main" id="{33E8D93F-0F2C-7C8A-89A7-EECE1D85C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27" y="1582606"/>
            <a:ext cx="2818889" cy="42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D2BE5-F9ED-AE8E-5222-35F3D0E5D0B0}"/>
              </a:ext>
            </a:extLst>
          </p:cNvPr>
          <p:cNvSpPr txBox="1"/>
          <p:nvPr/>
        </p:nvSpPr>
        <p:spPr>
          <a:xfrm>
            <a:off x="216758" y="120984"/>
            <a:ext cx="828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Hydrodynamic expansion of plasma droplet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47404-2EDB-9C1D-513A-38481113265C}"/>
              </a:ext>
            </a:extLst>
          </p:cNvPr>
          <p:cNvSpPr txBox="1"/>
          <p:nvPr/>
        </p:nvSpPr>
        <p:spPr>
          <a:xfrm>
            <a:off x="8218139" y="5936835"/>
            <a:ext cx="363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World expert on fluid dynamics here at University of Colorado Boulder</a:t>
            </a:r>
          </a:p>
        </p:txBody>
      </p:sp>
    </p:spTree>
    <p:extLst>
      <p:ext uri="{BB962C8B-B14F-4D97-AF65-F5344CB8AC3E}">
        <p14:creationId xmlns:p14="http://schemas.microsoft.com/office/powerpoint/2010/main" val="18147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264</Words>
  <Application>Microsoft Macintosh PowerPoint</Application>
  <PresentationFormat>Widescreen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9</cp:revision>
  <dcterms:created xsi:type="dcterms:W3CDTF">2022-09-26T22:44:13Z</dcterms:created>
  <dcterms:modified xsi:type="dcterms:W3CDTF">2022-11-04T17:20:13Z</dcterms:modified>
</cp:coreProperties>
</file>