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51"/>
  </p:notesMasterIdLst>
  <p:sldIdLst>
    <p:sldId id="256" r:id="rId2"/>
    <p:sldId id="257" r:id="rId3"/>
    <p:sldId id="262" r:id="rId4"/>
    <p:sldId id="263" r:id="rId5"/>
    <p:sldId id="261" r:id="rId6"/>
    <p:sldId id="265" r:id="rId7"/>
    <p:sldId id="266" r:id="rId8"/>
    <p:sldId id="268" r:id="rId9"/>
    <p:sldId id="269" r:id="rId10"/>
    <p:sldId id="267" r:id="rId11"/>
    <p:sldId id="264" r:id="rId12"/>
    <p:sldId id="270" r:id="rId13"/>
    <p:sldId id="271" r:id="rId14"/>
    <p:sldId id="314" r:id="rId15"/>
    <p:sldId id="272" r:id="rId16"/>
    <p:sldId id="275" r:id="rId17"/>
    <p:sldId id="276" r:id="rId18"/>
    <p:sldId id="273" r:id="rId19"/>
    <p:sldId id="274" r:id="rId20"/>
    <p:sldId id="297" r:id="rId21"/>
    <p:sldId id="298" r:id="rId22"/>
    <p:sldId id="300" r:id="rId23"/>
    <p:sldId id="299" r:id="rId24"/>
    <p:sldId id="296" r:id="rId25"/>
    <p:sldId id="315" r:id="rId26"/>
    <p:sldId id="316" r:id="rId27"/>
    <p:sldId id="302" r:id="rId28"/>
    <p:sldId id="303" r:id="rId29"/>
    <p:sldId id="277" r:id="rId30"/>
    <p:sldId id="306" r:id="rId31"/>
    <p:sldId id="304" r:id="rId32"/>
    <p:sldId id="313" r:id="rId33"/>
    <p:sldId id="309" r:id="rId34"/>
    <p:sldId id="311" r:id="rId35"/>
    <p:sldId id="307" r:id="rId36"/>
    <p:sldId id="308" r:id="rId37"/>
    <p:sldId id="305" r:id="rId38"/>
    <p:sldId id="310" r:id="rId39"/>
    <p:sldId id="278" r:id="rId40"/>
    <p:sldId id="280" r:id="rId41"/>
    <p:sldId id="290" r:id="rId42"/>
    <p:sldId id="319" r:id="rId43"/>
    <p:sldId id="291" r:id="rId44"/>
    <p:sldId id="289" r:id="rId45"/>
    <p:sldId id="318" r:id="rId46"/>
    <p:sldId id="284" r:id="rId47"/>
    <p:sldId id="258" r:id="rId48"/>
    <p:sldId id="259" r:id="rId49"/>
    <p:sldId id="31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5"/>
    <p:restoredTop sz="96327"/>
  </p:normalViewPr>
  <p:slideViewPr>
    <p:cSldViewPr snapToGrid="0" snapToObjects="1">
      <p:cViewPr varScale="1">
        <p:scale>
          <a:sx n="117" d="100"/>
          <a:sy n="117" d="100"/>
        </p:scale>
        <p:origin x="17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81741-8A5D-214E-BFDB-59858D215922}" type="datetimeFigureOut">
              <a:rPr lang="en-US" smtClean="0"/>
              <a:t>4/25/22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143A4-6639-7D4A-9C5B-0FAC7A9AD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8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35FF-A937-CD4C-817A-7B309EABE098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240"/>
            <a:ext cx="2743200" cy="365125"/>
          </a:xfrm>
        </p:spPr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3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620A9-015D-7946-AF92-F2027D15EEB1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8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08FB-DB3B-8F47-8F1E-0DAE2124E22D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2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812A-24F9-674D-B3B7-CA74ACA96676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E6E-A048-5645-957E-D98C08E3D834}" type="datetime1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8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3BA7-777D-C34C-9FB4-33663B3EFB94}" type="datetime1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3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F6C9-B573-E74F-BD56-FB326B046FF5}" type="datetime1">
              <a:rPr lang="en-US" smtClean="0"/>
              <a:t>4/25/22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3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1BEE-FC37-9948-A61C-4BECA1BC445B}" type="datetime1">
              <a:rPr lang="en-US" smtClean="0"/>
              <a:t>4/25/22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Black texture">
            <a:extLst>
              <a:ext uri="{FF2B5EF4-FFF2-40B4-BE49-F238E27FC236}">
                <a16:creationId xmlns:a16="http://schemas.microsoft.com/office/drawing/2014/main" id="{5B1C9658-9753-BABC-7F01-914243EB9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prstClr val="white"/>
            </a:duotone>
          </a:blip>
          <a:srcRect b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C619-BD2D-E442-9C46-5F924A6AF4D5}" type="datetime1">
              <a:rPr lang="en-US" smtClean="0"/>
              <a:t>4/25/22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8060"/>
            <a:ext cx="2743200" cy="365125"/>
          </a:xfrm>
        </p:spPr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E464-8181-0041-BE0C-BAA42575CEB6}" type="datetime1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61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B543-D557-5E44-895C-562A9078F72C}" type="datetime1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3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994B-90A2-5340-8295-F6E8F78115D6}" type="datetime1">
              <a:rPr lang="en-US" smtClean="0"/>
              <a:t>4/25/22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005.14682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2107.0728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arxiv.org/abs/1908.0621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hyperlink" Target="https://arxiv.org/abs/2103.01348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hyperlink" Target="https://arxiv.org/abs/2203.0609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dsweb.cern.ch/record/2806460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gif"/><Relationship Id="rId5" Type="http://schemas.openxmlformats.org/officeDocument/2006/relationships/image" Target="../media/image20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arxiv.org/abs/1901.10506" TargetMode="External"/><Relationship Id="rId4" Type="http://schemas.openxmlformats.org/officeDocument/2006/relationships/hyperlink" Target="https://journals.aps.org/prc/abstract/10.1103/PhysRevC.99.05490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arxiv.org/abs/1901.10506" TargetMode="External"/><Relationship Id="rId4" Type="http://schemas.openxmlformats.org/officeDocument/2006/relationships/hyperlink" Target="https://journals.aps.org/prc/abstract/10.1103/PhysRevC.99.05490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yberinfrastructure for Intelligent Water Supply (CIWS) Data Visualization  Challenge | College of Engineering | USU">
            <a:extLst>
              <a:ext uri="{FF2B5EF4-FFF2-40B4-BE49-F238E27FC236}">
                <a16:creationId xmlns:a16="http://schemas.microsoft.com/office/drawing/2014/main" id="{6A628065-DD14-75FA-3FAC-BF531991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2E66D0-A74B-8C5E-CFCD-616ACF5B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827011-B542-48A1-0C67-6B4872720A2C}"/>
              </a:ext>
            </a:extLst>
          </p:cNvPr>
          <p:cNvSpPr txBox="1"/>
          <p:nvPr/>
        </p:nvSpPr>
        <p:spPr>
          <a:xfrm>
            <a:off x="1445195" y="806610"/>
            <a:ext cx="12518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>
                    <a:lumMod val="85000"/>
                  </a:schemeClr>
                </a:solidFill>
              </a:rPr>
              <a:t>Flow in small systems </a:t>
            </a:r>
          </a:p>
          <a:p>
            <a:r>
              <a:rPr lang="en-US" sz="8000" dirty="0">
                <a:solidFill>
                  <a:schemeClr val="bg1">
                    <a:lumMod val="85000"/>
                  </a:schemeClr>
                </a:solidFill>
              </a:rPr>
              <a:t>and the </a:t>
            </a:r>
          </a:p>
          <a:p>
            <a:r>
              <a:rPr lang="en-US" sz="8000" dirty="0">
                <a:solidFill>
                  <a:schemeClr val="bg1">
                    <a:lumMod val="85000"/>
                  </a:schemeClr>
                </a:solidFill>
              </a:rPr>
              <a:t>scientific method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E5DDB-A839-92E2-592A-78A2B41CCBEE}"/>
              </a:ext>
            </a:extLst>
          </p:cNvPr>
          <p:cNvSpPr txBox="1"/>
          <p:nvPr/>
        </p:nvSpPr>
        <p:spPr>
          <a:xfrm>
            <a:off x="5538600" y="6029513"/>
            <a:ext cx="8095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Jamie Nagle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University of Colorado Boulder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C854F5-C4DC-116B-46FC-021904B9C96B}"/>
              </a:ext>
            </a:extLst>
          </p:cNvPr>
          <p:cNvSpPr/>
          <p:nvPr/>
        </p:nvSpPr>
        <p:spPr>
          <a:xfrm>
            <a:off x="114074" y="6038818"/>
            <a:ext cx="5981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11</a:t>
            </a:r>
            <a:r>
              <a:rPr lang="en-US" b="0" i="0" dirty="0">
                <a:solidFill>
                  <a:schemeClr val="bg1">
                    <a:lumMod val="85000"/>
                  </a:schemeClr>
                </a:solidFill>
                <a:effectLst/>
              </a:rPr>
              <a:t>th RHIC-BES online seminar (Series IV)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April 26, 2022</a:t>
            </a:r>
          </a:p>
        </p:txBody>
      </p:sp>
    </p:spTree>
    <p:extLst>
      <p:ext uri="{BB962C8B-B14F-4D97-AF65-F5344CB8AC3E}">
        <p14:creationId xmlns:p14="http://schemas.microsoft.com/office/powerpoint/2010/main" val="1007627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6AF525-86AC-EA99-D22A-952DB07B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2C854-4F8D-F0EF-A4E2-EA8F495121E3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510A36-DA2C-FDF3-AB77-8061EEBC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75A10F-999B-977A-941D-609D7E129112}"/>
                  </a:ext>
                </a:extLst>
              </p:cNvPr>
              <p:cNvSpPr txBox="1"/>
              <p:nvPr/>
            </p:nvSpPr>
            <p:spPr>
              <a:xfrm>
                <a:off x="416125" y="1413063"/>
                <a:ext cx="10891697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Some realistic expectation that authors check their own basic hypotheses / self-consistency themselves. 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</a:rPr>
                  <a:t>    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</a:rPr>
                  <a:t>I think that is part of the scientific method.</a:t>
                </a:r>
              </a:p>
              <a:p>
                <a:endParaRPr lang="en-US" sz="3200" dirty="0">
                  <a:solidFill>
                    <a:schemeClr val="bg1"/>
                  </a:solidFill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</a:rPr>
                  <a:t>Under pressure, in cleaning up code to make it public, MSTV found an error of units (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)</a:t>
                </a:r>
              </a:p>
              <a:p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75A10F-999B-977A-941D-609D7E129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25" y="1413063"/>
                <a:ext cx="10891697" cy="4031873"/>
              </a:xfrm>
              <a:prstGeom prst="rect">
                <a:avLst/>
              </a:prstGeom>
              <a:blipFill>
                <a:blip r:embed="rId3"/>
                <a:stretch>
                  <a:fillRect l="-1397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8794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9587BE-D6D3-A5A9-D8FE-D8346A38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3E32A-FA52-3E14-B723-039AEE1E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799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A26C2-06B6-CA8A-1FF5-AC858AB86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69"/>
            <a:ext cx="12192000" cy="4804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AEECB-C0DA-D6DF-A34E-8778E0462C84}"/>
              </a:ext>
            </a:extLst>
          </p:cNvPr>
          <p:cNvSpPr txBox="1"/>
          <p:nvPr/>
        </p:nvSpPr>
        <p:spPr>
          <a:xfrm>
            <a:off x="132080" y="4815469"/>
            <a:ext cx="12059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“In summary, due to the numerical error specified,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the hierarchy of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;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seen in the PHENIX data is not seen in our model.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It cannot therefore provide a viable description of the data.”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C629A-4077-2C8B-9DFF-0FC2E71BE0C6}"/>
              </a:ext>
            </a:extLst>
          </p:cNvPr>
          <p:cNvSpPr/>
          <p:nvPr/>
        </p:nvSpPr>
        <p:spPr>
          <a:xfrm>
            <a:off x="2595154" y="6100715"/>
            <a:ext cx="7133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Erratum: </a:t>
            </a:r>
            <a:r>
              <a:rPr lang="en-US" sz="1600" dirty="0" err="1">
                <a:solidFill>
                  <a:schemeClr val="bg1"/>
                </a:solidFill>
              </a:rPr>
              <a:t>Phys.Rev.Lett</a:t>
            </a:r>
            <a:r>
              <a:rPr lang="en-US" sz="1600" dirty="0">
                <a:solidFill>
                  <a:schemeClr val="bg1"/>
                </a:solidFill>
              </a:rPr>
              <a:t>. 121 (2018) no.5, 052301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Corrigendum: </a:t>
            </a:r>
            <a:r>
              <a:rPr lang="en-US" sz="1600" dirty="0" err="1">
                <a:solidFill>
                  <a:schemeClr val="bg1"/>
                </a:solidFill>
              </a:rPr>
              <a:t>Phys.Lett</a:t>
            </a:r>
            <a:r>
              <a:rPr lang="en-US" sz="1600" dirty="0">
                <a:solidFill>
                  <a:schemeClr val="bg1"/>
                </a:solidFill>
              </a:rPr>
              <a:t>. B788 (2019) 161-165 </a:t>
            </a:r>
          </a:p>
        </p:txBody>
      </p:sp>
    </p:spTree>
    <p:extLst>
      <p:ext uri="{BB962C8B-B14F-4D97-AF65-F5344CB8AC3E}">
        <p14:creationId xmlns:p14="http://schemas.microsoft.com/office/powerpoint/2010/main" val="1618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795BED-5602-5066-20E8-4E223ED5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F08206-3BA1-4A8D-CBED-BF7B504A1FBF}"/>
              </a:ext>
            </a:extLst>
          </p:cNvPr>
          <p:cNvSpPr txBox="1"/>
          <p:nvPr/>
        </p:nvSpPr>
        <p:spPr>
          <a:xfrm>
            <a:off x="489098" y="432391"/>
            <a:ext cx="11458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After more than two decades at RHIC and one decade at the LHC, there is no real evidence for  color glass condensate,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saturation effects, </a:t>
            </a:r>
            <a:r>
              <a:rPr lang="en-US" sz="2800" dirty="0" err="1">
                <a:solidFill>
                  <a:schemeClr val="bg1"/>
                </a:solidFill>
              </a:rPr>
              <a:t>glasma</a:t>
            </a:r>
            <a:r>
              <a:rPr lang="en-US" sz="2800" dirty="0">
                <a:solidFill>
                  <a:schemeClr val="bg1"/>
                </a:solidFill>
              </a:rPr>
              <a:t> physics.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It is incorporated into many successful models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(e.g., IP-</a:t>
            </a:r>
            <a:r>
              <a:rPr lang="en-US" sz="2800" dirty="0" err="1">
                <a:solidFill>
                  <a:schemeClr val="bg1"/>
                </a:solidFill>
              </a:rPr>
              <a:t>Glasma</a:t>
            </a:r>
            <a:r>
              <a:rPr lang="en-US" sz="2800" dirty="0">
                <a:solidFill>
                  <a:schemeClr val="bg1"/>
                </a:solidFill>
              </a:rPr>
              <a:t> + MUSIC) but does not reflect any non-trivial physics.</a:t>
            </a:r>
          </a:p>
        </p:txBody>
      </p:sp>
      <p:pic>
        <p:nvPicPr>
          <p:cNvPr id="4" name="Picture 3" descr="A close-up of some fruit&#10;&#10;Description automatically generated with low confidence">
            <a:extLst>
              <a:ext uri="{FF2B5EF4-FFF2-40B4-BE49-F238E27FC236}">
                <a16:creationId xmlns:a16="http://schemas.microsoft.com/office/drawing/2014/main" id="{C206D403-0ADF-8BC5-37EF-324BE7AF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95" y="3489250"/>
            <a:ext cx="10587057" cy="293635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DE7AA0-FAA8-A523-BB74-0E6AA96574D0}"/>
              </a:ext>
            </a:extLst>
          </p:cNvPr>
          <p:cNvSpPr/>
          <p:nvPr/>
        </p:nvSpPr>
        <p:spPr>
          <a:xfrm>
            <a:off x="1528011" y="5570621"/>
            <a:ext cx="1082842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27C32-3EA7-08B8-BA42-96BD28B5E87D}"/>
              </a:ext>
            </a:extLst>
          </p:cNvPr>
          <p:cNvSpPr/>
          <p:nvPr/>
        </p:nvSpPr>
        <p:spPr>
          <a:xfrm>
            <a:off x="4880812" y="5618749"/>
            <a:ext cx="1082842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6031FA-3D20-EB93-2D89-ED104B80E94F}"/>
              </a:ext>
            </a:extLst>
          </p:cNvPr>
          <p:cNvSpPr/>
          <p:nvPr/>
        </p:nvSpPr>
        <p:spPr>
          <a:xfrm>
            <a:off x="6620851" y="5775157"/>
            <a:ext cx="1969696" cy="34877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8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B5837-B021-69F9-B974-F7A7B39E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2CBDF04-F705-CE10-32AD-2AD54F8D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52" y="221974"/>
            <a:ext cx="7303440" cy="42389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291DC9-049F-8CAD-9654-7DBA8789D44A}"/>
              </a:ext>
            </a:extLst>
          </p:cNvPr>
          <p:cNvGrpSpPr/>
          <p:nvPr/>
        </p:nvGrpSpPr>
        <p:grpSpPr>
          <a:xfrm>
            <a:off x="7698651" y="221974"/>
            <a:ext cx="4224052" cy="4172539"/>
            <a:chOff x="216816" y="738826"/>
            <a:chExt cx="4224052" cy="4172539"/>
          </a:xfrm>
        </p:grpSpPr>
        <p:pic>
          <p:nvPicPr>
            <p:cNvPr id="5" name="Picture 4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6C45013C-EB9E-848A-F3FF-DCFB044B2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816" y="738826"/>
              <a:ext cx="4224052" cy="41725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517BA4-F236-13CC-6D59-F1D14FB8F057}"/>
                </a:ext>
              </a:extLst>
            </p:cNvPr>
            <p:cNvSpPr txBox="1"/>
            <p:nvPr/>
          </p:nvSpPr>
          <p:spPr>
            <a:xfrm>
              <a:off x="2564091" y="2111604"/>
              <a:ext cx="1118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IP-</a:t>
              </a:r>
              <a:r>
                <a:rPr lang="en-US" dirty="0" err="1"/>
                <a:t>Glasma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2481BF-F5CF-1165-4F4B-9D2FB5559BF8}"/>
                </a:ext>
              </a:extLst>
            </p:cNvPr>
            <p:cNvSpPr txBox="1"/>
            <p:nvPr/>
          </p:nvSpPr>
          <p:spPr>
            <a:xfrm>
              <a:off x="2564091" y="4192399"/>
              <a:ext cx="995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IP-</a:t>
              </a:r>
              <a:r>
                <a:rPr lang="en-US" dirty="0" err="1"/>
                <a:t>Jazma</a:t>
              </a:r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FB0881-A9C4-985A-8615-B86C66F14740}"/>
              </a:ext>
            </a:extLst>
          </p:cNvPr>
          <p:cNvSpPr txBox="1"/>
          <p:nvPr/>
        </p:nvSpPr>
        <p:spPr>
          <a:xfrm>
            <a:off x="219152" y="4529699"/>
            <a:ext cx="11364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IP-</a:t>
            </a:r>
            <a:r>
              <a:rPr lang="en-US" sz="2000" dirty="0" err="1">
                <a:solidFill>
                  <a:schemeClr val="bg2"/>
                </a:solidFill>
              </a:rPr>
              <a:t>Glasma</a:t>
            </a:r>
            <a:r>
              <a:rPr lang="en-US" sz="2000" dirty="0">
                <a:solidFill>
                  <a:schemeClr val="bg2"/>
                </a:solidFill>
              </a:rPr>
              <a:t> as part of evolution package has been very successful 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(see for example </a:t>
            </a:r>
            <a:r>
              <a:rPr lang="en-US" sz="20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https://arxiv.org/abs/2005.14682</a:t>
            </a:r>
            <a:r>
              <a:rPr lang="en-US" sz="2000" dirty="0">
                <a:solidFill>
                  <a:schemeClr val="bg2"/>
                </a:solidFill>
              </a:rPr>
              <a:t>); 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however, that really has nothing to do with weak coupling, color domains, etc.  </a:t>
            </a:r>
          </a:p>
          <a:p>
            <a:pPr algn="ctr"/>
            <a:endParaRPr lang="en-US" sz="2000" dirty="0">
              <a:solidFill>
                <a:schemeClr val="bg2"/>
              </a:solidFill>
            </a:endParaRP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Essentially just T</a:t>
            </a:r>
            <a:r>
              <a:rPr lang="en-US" sz="2000" baseline="-25000" dirty="0">
                <a:solidFill>
                  <a:schemeClr val="bg2"/>
                </a:solidFill>
              </a:rPr>
              <a:t>AB</a:t>
            </a:r>
            <a:r>
              <a:rPr lang="en-US" sz="2000" dirty="0">
                <a:solidFill>
                  <a:schemeClr val="bg2"/>
                </a:solidFill>
              </a:rPr>
              <a:t> scaling of Gaussian nucleons or 3 quarks and 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Q</a:t>
            </a:r>
            <a:r>
              <a:rPr lang="en-US" sz="2000" baseline="-25000" dirty="0">
                <a:solidFill>
                  <a:schemeClr val="bg2"/>
                </a:solidFill>
              </a:rPr>
              <a:t>s</a:t>
            </a:r>
            <a:r>
              <a:rPr lang="en-US" sz="2000" baseline="30000" dirty="0">
                <a:solidFill>
                  <a:schemeClr val="bg2"/>
                </a:solidFill>
              </a:rPr>
              <a:t>2</a:t>
            </a:r>
            <a:r>
              <a:rPr lang="en-US" sz="2000" dirty="0">
                <a:solidFill>
                  <a:schemeClr val="bg2"/>
                </a:solidFill>
              </a:rPr>
              <a:t> fluctuations put in by hand (also in IP-</a:t>
            </a:r>
            <a:r>
              <a:rPr lang="en-US" sz="2000" dirty="0" err="1">
                <a:solidFill>
                  <a:schemeClr val="bg2"/>
                </a:solidFill>
              </a:rPr>
              <a:t>Glasma</a:t>
            </a:r>
            <a:r>
              <a:rPr lang="en-US" sz="2000" dirty="0">
                <a:solidFill>
                  <a:schemeClr val="bg2"/>
                </a:solidFill>
              </a:rPr>
              <a:t>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391562-B9FA-6029-3677-1390D007ABE0}"/>
              </a:ext>
            </a:extLst>
          </p:cNvPr>
          <p:cNvSpPr/>
          <p:nvPr/>
        </p:nvSpPr>
        <p:spPr>
          <a:xfrm>
            <a:off x="3788606" y="6419211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https://</a:t>
            </a:r>
            <a:r>
              <a:rPr lang="en-US" dirty="0" err="1">
                <a:solidFill>
                  <a:schemeClr val="accent1"/>
                </a:solidFill>
              </a:rPr>
              <a:t>arxiv.org</a:t>
            </a:r>
            <a:r>
              <a:rPr lang="en-US" dirty="0">
                <a:solidFill>
                  <a:schemeClr val="accent1"/>
                </a:solidFill>
              </a:rPr>
              <a:t>/abs/2008.08729</a:t>
            </a:r>
          </a:p>
        </p:txBody>
      </p:sp>
    </p:spTree>
    <p:extLst>
      <p:ext uri="{BB962C8B-B14F-4D97-AF65-F5344CB8AC3E}">
        <p14:creationId xmlns:p14="http://schemas.microsoft.com/office/powerpoint/2010/main" val="2082821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F4135-B2C2-AA9E-5F87-F8AD22CE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C40D7-A7EA-0891-3E46-335674B31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55" y="797474"/>
            <a:ext cx="5326490" cy="497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145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B33F9D6E-72B6-09BC-1070-0A50C114E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1" y="1787748"/>
            <a:ext cx="7529391" cy="48897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115A06-FFEE-1516-FB7F-34B1AD6D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1E249-A236-5275-C15B-D284C36D2914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D8EE1-B860-7226-5142-90193856E5F6}"/>
              </a:ext>
            </a:extLst>
          </p:cNvPr>
          <p:cNvSpPr txBox="1"/>
          <p:nvPr/>
        </p:nvSpPr>
        <p:spPr>
          <a:xfrm>
            <a:off x="327991" y="956751"/>
            <a:ext cx="8080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Important to confirm key </a:t>
            </a:r>
          </a:p>
          <a:p>
            <a:r>
              <a:rPr lang="en-US" sz="2400" dirty="0">
                <a:solidFill>
                  <a:schemeClr val="bg1"/>
                </a:solidFill>
              </a:rPr>
              <a:t>experimental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6C268-8E66-6553-23FD-C33AEB75D61D}"/>
              </a:ext>
            </a:extLst>
          </p:cNvPr>
          <p:cNvSpPr txBox="1"/>
          <p:nvPr/>
        </p:nvSpPr>
        <p:spPr>
          <a:xfrm>
            <a:off x="4964953" y="899838"/>
            <a:ext cx="6979354" cy="3970318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 STAR Preliminary 2019 (#3)</a:t>
            </a: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v</a:t>
            </a:r>
            <a:r>
              <a:rPr lang="en-US" sz="2800" baseline="-25000" dirty="0">
                <a:solidFill>
                  <a:srgbClr val="0070C0"/>
                </a:solidFill>
              </a:rPr>
              <a:t>2</a:t>
            </a:r>
            <a:r>
              <a:rPr lang="en-US" sz="2800" dirty="0">
                <a:solidFill>
                  <a:srgbClr val="0070C0"/>
                </a:solidFill>
              </a:rPr>
              <a:t> roughly agrees (very rough)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v</a:t>
            </a:r>
            <a:r>
              <a:rPr lang="en-US" sz="2800" baseline="-25000" dirty="0">
                <a:solidFill>
                  <a:srgbClr val="0070C0"/>
                </a:solidFill>
              </a:rPr>
              <a:t>3</a:t>
            </a:r>
            <a:r>
              <a:rPr lang="en-US" sz="2800" dirty="0">
                <a:solidFill>
                  <a:srgbClr val="0070C0"/>
                </a:solidFill>
              </a:rPr>
              <a:t> disagrees in </a:t>
            </a:r>
            <a:r>
              <a:rPr lang="en-US" sz="2800" dirty="0" err="1">
                <a:solidFill>
                  <a:srgbClr val="0070C0"/>
                </a:solidFill>
              </a:rPr>
              <a:t>pAu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dAu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Non-flow corrected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Not in matching centrality selection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e.g., </a:t>
            </a:r>
            <a:r>
              <a:rPr lang="en-US" sz="2800" dirty="0" err="1">
                <a:solidFill>
                  <a:srgbClr val="0070C0"/>
                </a:solidFill>
              </a:rPr>
              <a:t>pAu</a:t>
            </a:r>
            <a:r>
              <a:rPr lang="en-US" sz="2800" dirty="0">
                <a:solidFill>
                  <a:srgbClr val="0070C0"/>
                </a:solidFill>
              </a:rPr>
              <a:t> 0-2% based on TPC has 50% higher multiplicity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FA49322-CE92-0587-081D-6A69BD638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83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ECE1BD-1504-84F6-8A17-BA074E55C805}"/>
              </a:ext>
            </a:extLst>
          </p:cNvPr>
          <p:cNvSpPr txBox="1"/>
          <p:nvPr/>
        </p:nvSpPr>
        <p:spPr>
          <a:xfrm>
            <a:off x="327991" y="1514416"/>
            <a:ext cx="11672302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PHENIX has done due diligence with a full independent analysis to check</a:t>
            </a:r>
          </a:p>
          <a:p>
            <a:r>
              <a:rPr lang="en-US" sz="2400" dirty="0">
                <a:solidFill>
                  <a:srgbClr val="0070C0"/>
                </a:solidFill>
              </a:rPr>
              <a:t>experimental results.    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PHENIX publication </a:t>
            </a:r>
            <a:r>
              <a:rPr lang="en-US" sz="2400" i="1" dirty="0" err="1">
                <a:solidFill>
                  <a:schemeClr val="accent1"/>
                </a:solidFill>
              </a:rPr>
              <a:t>Phys.Rev.C</a:t>
            </a:r>
            <a:r>
              <a:rPr lang="en-US" sz="2400" i="1" dirty="0">
                <a:solidFill>
                  <a:schemeClr val="accent1"/>
                </a:solidFill>
              </a:rPr>
              <a:t> 105 (2022) 2, 024901</a:t>
            </a:r>
            <a:endParaRPr lang="en-US" i="1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includes tables with all 2-particle correlation coefficients (c</a:t>
            </a:r>
            <a:r>
              <a:rPr lang="en-US" sz="2400" baseline="-25000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, c</a:t>
            </a:r>
            <a:r>
              <a:rPr lang="en-US" sz="2400" baseline="-25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, c</a:t>
            </a:r>
            <a:r>
              <a:rPr lang="en-US" sz="2400" baseline="-25000" dirty="0">
                <a:solidFill>
                  <a:srgbClr val="0070C0"/>
                </a:solidFill>
              </a:rPr>
              <a:t>3</a:t>
            </a:r>
            <a:r>
              <a:rPr lang="en-US" sz="2400" dirty="0">
                <a:solidFill>
                  <a:srgbClr val="0070C0"/>
                </a:solidFill>
              </a:rPr>
              <a:t>, c</a:t>
            </a:r>
            <a:r>
              <a:rPr lang="en-US" sz="2400" baseline="-25000" dirty="0">
                <a:solidFill>
                  <a:srgbClr val="0070C0"/>
                </a:solidFill>
              </a:rPr>
              <a:t>4</a:t>
            </a:r>
            <a:r>
              <a:rPr lang="en-US" sz="2400" dirty="0">
                <a:solidFill>
                  <a:srgbClr val="0070C0"/>
                </a:solidFill>
              </a:rPr>
              <a:t>) to enable future studies.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STAR says they are confirming their results with an independent analysis.   Important to include results with matched PHENIX centrality selection and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extend to </a:t>
            </a:r>
            <a:r>
              <a:rPr lang="en-US" sz="2400" dirty="0" err="1">
                <a:solidFill>
                  <a:srgbClr val="FF0000"/>
                </a:solidFill>
              </a:rPr>
              <a:t>p</a:t>
            </a:r>
            <a:r>
              <a:rPr lang="en-US" sz="2400" baseline="-25000" dirty="0" err="1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 = 3 GeV to show when / where non-flow corrections break down.</a:t>
            </a:r>
          </a:p>
          <a:p>
            <a:endParaRPr lang="en-US" sz="2400" dirty="0"/>
          </a:p>
          <a:p>
            <a:r>
              <a:rPr lang="en-US" sz="2400" dirty="0" err="1">
                <a:solidFill>
                  <a:srgbClr val="00B050"/>
                </a:solidFill>
              </a:rPr>
              <a:t>dAu</a:t>
            </a:r>
            <a:r>
              <a:rPr lang="en-US" sz="2400" dirty="0">
                <a:solidFill>
                  <a:srgbClr val="00B050"/>
                </a:solidFill>
              </a:rPr>
              <a:t> data by STAR in 2021 taken w/ </a:t>
            </a:r>
            <a:r>
              <a:rPr lang="en-US" sz="2400" dirty="0" err="1">
                <a:solidFill>
                  <a:srgbClr val="00B050"/>
                </a:solidFill>
              </a:rPr>
              <a:t>sEPD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and future </a:t>
            </a:r>
            <a:r>
              <a:rPr lang="en-US" sz="2400" dirty="0" err="1">
                <a:solidFill>
                  <a:srgbClr val="00B050"/>
                </a:solidFill>
              </a:rPr>
              <a:t>pAu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sPHENIX</a:t>
            </a:r>
            <a:r>
              <a:rPr lang="en-US" sz="2400" dirty="0">
                <a:solidFill>
                  <a:srgbClr val="00B050"/>
                </a:solidFill>
              </a:rPr>
              <a:t> data in 2024 could prove useful.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89F4A-FE52-B925-6613-464F2738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CBF34-3956-E017-CBFA-6CB2EDE4CCD0}"/>
              </a:ext>
            </a:extLst>
          </p:cNvPr>
          <p:cNvSpPr txBox="1"/>
          <p:nvPr/>
        </p:nvSpPr>
        <p:spPr>
          <a:xfrm>
            <a:off x="327991" y="255008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9E2E59-6AC8-8D07-9AEC-7E7DA644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71354-62B4-D1C8-67FF-C1B852A2E355}"/>
              </a:ext>
            </a:extLst>
          </p:cNvPr>
          <p:cNvSpPr txBox="1"/>
          <p:nvPr/>
        </p:nvSpPr>
        <p:spPr>
          <a:xfrm>
            <a:off x="327991" y="942119"/>
            <a:ext cx="652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BNL Task Force (PHENIX/STAR) was formed…</a:t>
            </a:r>
          </a:p>
        </p:txBody>
      </p:sp>
    </p:spTree>
    <p:extLst>
      <p:ext uri="{BB962C8B-B14F-4D97-AF65-F5344CB8AC3E}">
        <p14:creationId xmlns:p14="http://schemas.microsoft.com/office/powerpoint/2010/main" val="420007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ricket Facts, Types, Lifespan, Call, Pictures">
            <a:extLst>
              <a:ext uri="{FF2B5EF4-FFF2-40B4-BE49-F238E27FC236}">
                <a16:creationId xmlns:a16="http://schemas.microsoft.com/office/drawing/2014/main" id="{3E970EF9-F461-E8E9-A1B9-F41B79E9F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65" y="1196438"/>
            <a:ext cx="7284331" cy="52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89F4A-FE52-B925-6613-464F2738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CBF34-3956-E017-CBFA-6CB2EDE4CCD0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9E2E59-6AC8-8D07-9AEC-7E7DA644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C2E21-ABF9-7AD8-3BD7-A4137F8D2797}"/>
              </a:ext>
            </a:extLst>
          </p:cNvPr>
          <p:cNvSpPr txBox="1"/>
          <p:nvPr/>
        </p:nvSpPr>
        <p:spPr>
          <a:xfrm>
            <a:off x="327991" y="1172098"/>
            <a:ext cx="40702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BNL Task Force reports that both sets of results are likely correct.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However, 2.5 years since STAR third preliminary on small system flow and now…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This is </a:t>
            </a:r>
            <a:r>
              <a:rPr lang="en-US" sz="2400" b="1" dirty="0">
                <a:solidFill>
                  <a:srgbClr val="FFFF00"/>
                </a:solidFill>
              </a:rPr>
              <a:t>not </a:t>
            </a:r>
            <a:r>
              <a:rPr lang="en-US" sz="2400" dirty="0">
                <a:solidFill>
                  <a:srgbClr val="FFFF00"/>
                </a:solidFill>
              </a:rPr>
              <a:t>following the scientific method.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Wasting my time and yours…</a:t>
            </a:r>
          </a:p>
        </p:txBody>
      </p:sp>
    </p:spTree>
    <p:extLst>
      <p:ext uri="{BB962C8B-B14F-4D97-AF65-F5344CB8AC3E}">
        <p14:creationId xmlns:p14="http://schemas.microsoft.com/office/powerpoint/2010/main" val="860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9C9AE81F-EE26-2BC3-8971-C9406688B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48" y="914687"/>
            <a:ext cx="11343503" cy="2900440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DC12DFED-888F-BF56-841C-410B7550D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48" y="3808647"/>
            <a:ext cx="11343503" cy="28928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89F4A-FE52-B925-6613-464F2738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CBF34-3956-E017-CBFA-6CB2EDE4CCD0}"/>
              </a:ext>
            </a:extLst>
          </p:cNvPr>
          <p:cNvSpPr txBox="1"/>
          <p:nvPr/>
        </p:nvSpPr>
        <p:spPr>
          <a:xfrm>
            <a:off x="327991" y="157143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9E2E59-6AC8-8D07-9AEC-7E7DA644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12F038-7FC1-B017-FB6B-8CCFBD0E623D}"/>
              </a:ext>
            </a:extLst>
          </p:cNvPr>
          <p:cNvSpPr/>
          <p:nvPr/>
        </p:nvSpPr>
        <p:spPr>
          <a:xfrm>
            <a:off x="8710000" y="5943313"/>
            <a:ext cx="28552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Phys.Rev.C</a:t>
            </a:r>
            <a:r>
              <a:rPr lang="en-US" sz="1400" i="1" dirty="0"/>
              <a:t> 105 (2022) 2, 024901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1660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6B7A7ED6-F90C-D567-F896-BF80E3F85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965"/>
            <a:ext cx="12192000" cy="37328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992C3-A361-7CD3-68CD-AF2D0140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CBE97-4ECA-E4CC-4D24-4B6ED4525D5C}"/>
              </a:ext>
            </a:extLst>
          </p:cNvPr>
          <p:cNvSpPr txBox="1"/>
          <p:nvPr/>
        </p:nvSpPr>
        <p:spPr>
          <a:xfrm>
            <a:off x="327991" y="136004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CCB1B5-7E13-2738-5E16-53B3A9691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631255-26E5-3CE8-0592-8F2AEAF4C316}"/>
              </a:ext>
            </a:extLst>
          </p:cNvPr>
          <p:cNvSpPr txBox="1"/>
          <p:nvPr/>
        </p:nvSpPr>
        <p:spPr>
          <a:xfrm>
            <a:off x="1407483" y="4830128"/>
            <a:ext cx="99003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PHENIX results use BBCS-FVTXS-CNT combination.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Minimizes non-flow contributions.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Three sets of 2-particle correlations needed since asymmetric system.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What if we try FVTXS-CNT-FVTXN combination?   </a:t>
            </a:r>
          </a:p>
        </p:txBody>
      </p:sp>
    </p:spTree>
    <p:extLst>
      <p:ext uri="{BB962C8B-B14F-4D97-AF65-F5344CB8AC3E}">
        <p14:creationId xmlns:p14="http://schemas.microsoft.com/office/powerpoint/2010/main" val="271209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48815-1288-B1AC-7A8E-36551CCD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0929F-7D06-8477-A881-BAAB07DF973D}"/>
              </a:ext>
            </a:extLst>
          </p:cNvPr>
          <p:cNvSpPr txBox="1"/>
          <p:nvPr/>
        </p:nvSpPr>
        <p:spPr>
          <a:xfrm>
            <a:off x="-163219" y="891572"/>
            <a:ext cx="125184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85000"/>
                  </a:schemeClr>
                </a:solidFill>
              </a:rPr>
              <a:t>What have we learned?</a:t>
            </a:r>
          </a:p>
          <a:p>
            <a:pPr algn="ctr"/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5400" dirty="0">
                <a:solidFill>
                  <a:schemeClr val="bg1">
                    <a:lumMod val="85000"/>
                  </a:schemeClr>
                </a:solidFill>
              </a:rPr>
              <a:t>What remains?</a:t>
            </a:r>
          </a:p>
          <a:p>
            <a:pPr algn="ctr"/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5400" dirty="0">
                <a:solidFill>
                  <a:schemeClr val="bg1">
                    <a:lumMod val="85000"/>
                  </a:schemeClr>
                </a:solidFill>
              </a:rPr>
              <a:t>How does it end?</a:t>
            </a:r>
          </a:p>
          <a:p>
            <a:pPr algn="ctr"/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30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797F38C1-13F8-4F13-B663-B43FF12AE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84" y="957579"/>
            <a:ext cx="11864009" cy="29582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992C3-A361-7CD3-68CD-AF2D0140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CBE97-4ECA-E4CC-4D24-4B6ED4525D5C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CCB1B5-7E13-2738-5E16-53B3A9691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631255-26E5-3CE8-0592-8F2AEAF4C316}"/>
              </a:ext>
            </a:extLst>
          </p:cNvPr>
          <p:cNvSpPr txBox="1"/>
          <p:nvPr/>
        </p:nvSpPr>
        <p:spPr>
          <a:xfrm>
            <a:off x="419464" y="4261291"/>
            <a:ext cx="805836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What if we try FVTXS-CNT-FVTXN combination? 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Very large increase in non-flow contribution 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increases significantly, even 2x in </a:t>
            </a:r>
            <a:r>
              <a:rPr lang="en-US" sz="2800" dirty="0" err="1">
                <a:solidFill>
                  <a:srgbClr val="FFFF00"/>
                </a:solidFill>
              </a:rPr>
              <a:t>pAu</a:t>
            </a:r>
            <a:r>
              <a:rPr lang="en-US" sz="2800" dirty="0">
                <a:solidFill>
                  <a:srgbClr val="FFFF00"/>
                </a:solidFill>
              </a:rPr>
              <a:t>!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PHENIX/STAR preliminary (#3) 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agree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7B98F-606D-C735-498D-8150351E1CC6}"/>
              </a:ext>
            </a:extLst>
          </p:cNvPr>
          <p:cNvSpPr/>
          <p:nvPr/>
        </p:nvSpPr>
        <p:spPr>
          <a:xfrm>
            <a:off x="877330" y="1804086"/>
            <a:ext cx="902043" cy="370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39D1B-EEBD-8DD7-A5CA-22C5F0B8D47D}"/>
              </a:ext>
            </a:extLst>
          </p:cNvPr>
          <p:cNvSpPr/>
          <p:nvPr/>
        </p:nvSpPr>
        <p:spPr>
          <a:xfrm>
            <a:off x="4866234" y="1800688"/>
            <a:ext cx="902043" cy="370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C75346-CDC0-F5CC-C398-8766446966B6}"/>
              </a:ext>
            </a:extLst>
          </p:cNvPr>
          <p:cNvSpPr/>
          <p:nvPr/>
        </p:nvSpPr>
        <p:spPr>
          <a:xfrm>
            <a:off x="8855139" y="1800688"/>
            <a:ext cx="902043" cy="370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3E4004CF-D3AB-C42B-03F3-5BF311111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252" y="4153525"/>
            <a:ext cx="3006395" cy="24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6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992C3-A361-7CD3-68CD-AF2D0140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CBE97-4ECA-E4CC-4D24-4B6ED4525D5C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CCB1B5-7E13-2738-5E16-53B3A9691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FB732-7EDA-D84A-DCFA-DACED72533A3}"/>
              </a:ext>
            </a:extLst>
          </p:cNvPr>
          <p:cNvSpPr txBox="1"/>
          <p:nvPr/>
        </p:nvSpPr>
        <p:spPr>
          <a:xfrm>
            <a:off x="327991" y="1045252"/>
            <a:ext cx="7136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PHENIX has refrained from using non-flow corrections, and rather used our kinematics to minimize them.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1BDDD10-BDAB-CADD-A868-DC29DCFEA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1866"/>
            <a:ext cx="12192000" cy="31145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B51FB0-8B35-95A0-E368-39BDAE4E7E48}"/>
              </a:ext>
            </a:extLst>
          </p:cNvPr>
          <p:cNvSpPr/>
          <p:nvPr/>
        </p:nvSpPr>
        <p:spPr>
          <a:xfrm>
            <a:off x="2153837" y="5462056"/>
            <a:ext cx="877956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chemeClr val="accent1"/>
                </a:solidFill>
              </a:rPr>
              <a:t>Phys.Rev.C</a:t>
            </a:r>
            <a:r>
              <a:rPr lang="en-US" sz="2400" dirty="0">
                <a:solidFill>
                  <a:schemeClr val="accent1"/>
                </a:solidFill>
              </a:rPr>
              <a:t> 105 (2022) 2, 024906  • e-Print: </a:t>
            </a:r>
            <a:r>
              <a:rPr lang="en-US" sz="2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2107.07287</a:t>
            </a:r>
            <a:endParaRPr lang="en-US" sz="2400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51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40A998B5-E1AD-AEE2-E633-F4EC9D30BA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BD6A6"/>
              </a:clrFrom>
              <a:clrTo>
                <a:srgbClr val="ABD6A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4783" y="914687"/>
            <a:ext cx="6219226" cy="55590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992C3-A361-7CD3-68CD-AF2D0140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CBE97-4ECA-E4CC-4D24-4B6ED4525D5C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CCB1B5-7E13-2738-5E16-53B3A9691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FB732-7EDA-D84A-DCFA-DACED72533A3}"/>
              </a:ext>
            </a:extLst>
          </p:cNvPr>
          <p:cNvSpPr txBox="1"/>
          <p:nvPr/>
        </p:nvSpPr>
        <p:spPr>
          <a:xfrm>
            <a:off x="154880" y="1278183"/>
            <a:ext cx="53167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Template-style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non-flow subtraction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(closed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 open)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Minimal effect on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BBC-FVTX-CNT for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&lt; 2 GeV as expected.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x2 non-flow correction when using FVTXN and brings all three sets into qualitative agreement (open points)</a:t>
            </a:r>
          </a:p>
        </p:txBody>
      </p:sp>
    </p:spTree>
    <p:extLst>
      <p:ext uri="{BB962C8B-B14F-4D97-AF65-F5344CB8AC3E}">
        <p14:creationId xmlns:p14="http://schemas.microsoft.com/office/powerpoint/2010/main" val="1445250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992C3-A361-7CD3-68CD-AF2D0140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CBE97-4ECA-E4CC-4D24-4B6ED4525D5C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CCB1B5-7E13-2738-5E16-53B3A9691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BBB08AC4-72AF-0490-78CE-F7C486A026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BD6A6"/>
              </a:clrFrom>
              <a:clrTo>
                <a:srgbClr val="ABD6A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991" y="1030560"/>
            <a:ext cx="6219226" cy="5559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CBD5F-6915-1ED7-EFE3-2DCEA8DBED3C}"/>
              </a:ext>
            </a:extLst>
          </p:cNvPr>
          <p:cNvSpPr txBox="1"/>
          <p:nvPr/>
        </p:nvSpPr>
        <p:spPr>
          <a:xfrm>
            <a:off x="6890816" y="2397948"/>
            <a:ext cx="4707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Does that mean for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p</a:t>
            </a:r>
            <a:r>
              <a:rPr lang="en-US" sz="3200" baseline="-25000" dirty="0" err="1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</a:rPr>
              <a:t> &gt; 2 GeV, the open points are the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”right” flow answer?</a:t>
            </a:r>
          </a:p>
        </p:txBody>
      </p:sp>
    </p:spTree>
    <p:extLst>
      <p:ext uri="{BB962C8B-B14F-4D97-AF65-F5344CB8AC3E}">
        <p14:creationId xmlns:p14="http://schemas.microsoft.com/office/powerpoint/2010/main" val="3997246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757ABD-12E1-388F-CF87-D952C906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D5A70869-C61C-3967-8F84-C897EE19C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63" y="2052516"/>
            <a:ext cx="5460939" cy="4316634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69E7915-F4BC-BBFF-93CE-7C2A5FB9C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85" y="2052516"/>
            <a:ext cx="5460939" cy="4296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891C62-9B3E-AF88-35EE-6B8BC85A1D31}"/>
              </a:ext>
            </a:extLst>
          </p:cNvPr>
          <p:cNvSpPr txBox="1"/>
          <p:nvPr/>
        </p:nvSpPr>
        <p:spPr>
          <a:xfrm>
            <a:off x="396963" y="177447"/>
            <a:ext cx="4516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AMPT and </a:t>
            </a:r>
            <a:r>
              <a:rPr lang="en-US" sz="3600" u="sng" dirty="0" err="1">
                <a:solidFill>
                  <a:schemeClr val="bg1"/>
                </a:solidFill>
              </a:rPr>
              <a:t>Angantry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60EB3-6A84-DA43-899B-944FF79B1B78}"/>
              </a:ext>
            </a:extLst>
          </p:cNvPr>
          <p:cNvSpPr txBox="1"/>
          <p:nvPr/>
        </p:nvSpPr>
        <p:spPr>
          <a:xfrm>
            <a:off x="396963" y="946220"/>
            <a:ext cx="11275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Closure tests for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show clear large violation (overcorrection), particularly when non-flow is large</a:t>
            </a:r>
          </a:p>
        </p:txBody>
      </p:sp>
    </p:spTree>
    <p:extLst>
      <p:ext uri="{BB962C8B-B14F-4D97-AF65-F5344CB8AC3E}">
        <p14:creationId xmlns:p14="http://schemas.microsoft.com/office/powerpoint/2010/main" val="3868068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BFBE8-5E3F-E58B-39D3-D926E0FB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40D52F15-F7E7-A71A-4B74-335D2D68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032"/>
            <a:ext cx="12192000" cy="3381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DDFCE-5411-6F5B-6885-4E389AB8E8F1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7FB3BB-E5D0-CD88-331B-05B4A4F0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48FB94-2E54-9762-31EE-AF18A1061A76}"/>
              </a:ext>
            </a:extLst>
          </p:cNvPr>
          <p:cNvSpPr txBox="1"/>
          <p:nvPr/>
        </p:nvSpPr>
        <p:spPr>
          <a:xfrm>
            <a:off x="472370" y="4829715"/>
            <a:ext cx="109517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non-flow correction moves points up (closed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 open)</a:t>
            </a:r>
          </a:p>
          <a:p>
            <a:pPr algn="ctr"/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Even with BBCS-FVTXS-CNT, this indicates a significant correction.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59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30903E52-D57C-A82B-20ED-C71ADD509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609"/>
            <a:ext cx="12192000" cy="34757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BFBE8-5E3F-E58B-39D3-D926E0FB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DDFCE-5411-6F5B-6885-4E389AB8E8F1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7FB3BB-E5D0-CD88-331B-05B4A4F0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48FB94-2E54-9762-31EE-AF18A1061A76}"/>
              </a:ext>
            </a:extLst>
          </p:cNvPr>
          <p:cNvSpPr txBox="1"/>
          <p:nvPr/>
        </p:nvSpPr>
        <p:spPr>
          <a:xfrm>
            <a:off x="625642" y="4692178"/>
            <a:ext cx="11117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non-flow correction moves points up (closed </a:t>
            </a:r>
            <a:r>
              <a:rPr lang="en-US" sz="2800" dirty="0">
                <a:solidFill>
                  <a:schemeClr val="bg1"/>
                </a:solidFill>
                <a:sym typeface="Wingdings" pitchFamily="2" charset="2"/>
              </a:rPr>
              <a:t> open)</a:t>
            </a:r>
          </a:p>
          <a:p>
            <a:pPr algn="ctr"/>
            <a:endParaRPr lang="en-US" sz="2800" dirty="0">
              <a:solidFill>
                <a:schemeClr val="bg1"/>
              </a:solidFill>
              <a:sym typeface="Wingdings" pitchFamily="2" charset="2"/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Other detector combinations with larger non-flow (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red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/</a:t>
            </a:r>
            <a:r>
              <a:rPr lang="en-US" sz="2800" dirty="0">
                <a:solidFill>
                  <a:srgbClr val="00B0F0"/>
                </a:solidFill>
                <a:sym typeface="Wingdings" pitchFamily="2" charset="2"/>
              </a:rPr>
              <a:t>blue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)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show large overcorrection particularly in </a:t>
            </a:r>
            <a:r>
              <a:rPr lang="en-US" sz="2800" dirty="0" err="1">
                <a:solidFill>
                  <a:srgbClr val="FFFF00"/>
                </a:solidFill>
                <a:sym typeface="Wingdings" pitchFamily="2" charset="2"/>
              </a:rPr>
              <a:t>pAu</a:t>
            </a:r>
            <a:endParaRPr lang="en-US" sz="2800" dirty="0">
              <a:solidFill>
                <a:srgbClr val="FFFF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5530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C43E76-812F-2A00-88CA-BE84B56F7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27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3F2852-98EF-85AA-E122-3313B850D17C}"/>
              </a:ext>
            </a:extLst>
          </p:cNvPr>
          <p:cNvGrpSpPr/>
          <p:nvPr/>
        </p:nvGrpSpPr>
        <p:grpSpPr>
          <a:xfrm>
            <a:off x="0" y="1938543"/>
            <a:ext cx="12192000" cy="4737100"/>
            <a:chOff x="0" y="1060450"/>
            <a:chExt cx="12192000" cy="4737100"/>
          </a:xfrm>
        </p:grpSpPr>
        <p:pic>
          <p:nvPicPr>
            <p:cNvPr id="5" name="Picture 4" descr="Chart, scatter chart&#10;&#10;Description automatically generated">
              <a:extLst>
                <a:ext uri="{FF2B5EF4-FFF2-40B4-BE49-F238E27FC236}">
                  <a16:creationId xmlns:a16="http://schemas.microsoft.com/office/drawing/2014/main" id="{5FB9DEB6-60AE-5846-7635-02F7A7C32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60450"/>
              <a:ext cx="6172200" cy="4737100"/>
            </a:xfrm>
            <a:prstGeom prst="rect">
              <a:avLst/>
            </a:prstGeom>
          </p:spPr>
        </p:pic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29C8F21B-9F5E-827F-BDCA-7A77C678B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6448" y="1060450"/>
              <a:ext cx="6135552" cy="4737100"/>
            </a:xfrm>
            <a:prstGeom prst="rect">
              <a:avLst/>
            </a:prstGeom>
          </p:spPr>
        </p:pic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E630FEEB-FC31-36C8-97B6-D2DC40ED3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2124" y="1371600"/>
              <a:ext cx="1458468" cy="1064287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65A93FA-DC0D-1EA0-1875-AE9BCC37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4324" y="1408203"/>
              <a:ext cx="1716571" cy="102768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6AFC3B-11C7-04AB-C9FA-7CA5C72768D3}"/>
                </a:ext>
              </a:extLst>
            </p:cNvPr>
            <p:cNvSpPr/>
            <p:nvPr/>
          </p:nvSpPr>
          <p:spPr>
            <a:xfrm>
              <a:off x="2313432" y="2221992"/>
              <a:ext cx="137160" cy="213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FEE5EE1-A3AC-F919-73C4-00FDC3AB7107}"/>
                </a:ext>
              </a:extLst>
            </p:cNvPr>
            <p:cNvSpPr/>
            <p:nvPr/>
          </p:nvSpPr>
          <p:spPr>
            <a:xfrm>
              <a:off x="8022609" y="2375462"/>
              <a:ext cx="137160" cy="213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52A3DD-57A8-3E90-EC65-26278A8E9913}"/>
                </a:ext>
              </a:extLst>
            </p:cNvPr>
            <p:cNvSpPr/>
            <p:nvPr/>
          </p:nvSpPr>
          <p:spPr>
            <a:xfrm>
              <a:off x="8275592" y="2008097"/>
              <a:ext cx="840975" cy="581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0140968-8D16-FC40-7E44-6BA39C1D13D2}"/>
              </a:ext>
            </a:extLst>
          </p:cNvPr>
          <p:cNvSpPr txBox="1"/>
          <p:nvPr/>
        </p:nvSpPr>
        <p:spPr>
          <a:xfrm>
            <a:off x="396963" y="177447"/>
            <a:ext cx="4400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AMPT and </a:t>
            </a:r>
            <a:r>
              <a:rPr lang="en-US" sz="3600" u="sng" dirty="0" err="1">
                <a:solidFill>
                  <a:schemeClr val="bg1"/>
                </a:solidFill>
              </a:rPr>
              <a:t>Angantyr</a:t>
            </a:r>
            <a:endParaRPr lang="en-US" sz="3600" u="sng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F3B79-DB35-33E1-CA6B-65D5FB91F3C7}"/>
              </a:ext>
            </a:extLst>
          </p:cNvPr>
          <p:cNvSpPr txBox="1"/>
          <p:nvPr/>
        </p:nvSpPr>
        <p:spPr>
          <a:xfrm>
            <a:off x="396963" y="825900"/>
            <a:ext cx="11275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Closure tests for v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show clear large violation (overcorrection) particularly when non-flow is large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69DAF93-2A2D-DA54-ECF4-E89836CE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621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F7060-A17F-D408-1363-9B430D43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29C3F6B-1E78-7D69-0179-C5FC4CC3E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63" y="964866"/>
            <a:ext cx="10819397" cy="4220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D44978-EDBF-60C0-B022-116EDF790F77}"/>
              </a:ext>
            </a:extLst>
          </p:cNvPr>
          <p:cNvSpPr txBox="1"/>
          <p:nvPr/>
        </p:nvSpPr>
        <p:spPr>
          <a:xfrm>
            <a:off x="396963" y="177447"/>
            <a:ext cx="2180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Ratio Test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1B001C-1734-67CE-DCCF-5212BBCE8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A8DFF3-2EE1-42F4-559D-B23989A368C4}"/>
              </a:ext>
            </a:extLst>
          </p:cNvPr>
          <p:cNvSpPr txBox="1"/>
          <p:nvPr/>
        </p:nvSpPr>
        <p:spPr>
          <a:xfrm>
            <a:off x="436280" y="5416080"/>
            <a:ext cx="107407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v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/v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(RHIC) &lt; v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/v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(LHC) for raw PHENIX results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v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/v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(RHIC) &gt; v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/v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(LHC) with non-flow corrected PHENIX results</a:t>
            </a:r>
          </a:p>
        </p:txBody>
      </p:sp>
    </p:spTree>
    <p:extLst>
      <p:ext uri="{BB962C8B-B14F-4D97-AF65-F5344CB8AC3E}">
        <p14:creationId xmlns:p14="http://schemas.microsoft.com/office/powerpoint/2010/main" val="938660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31BB0-2C1B-2EFA-552D-85E037E0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761CB-A993-6C05-45F6-60C16F5E9AA9}"/>
              </a:ext>
            </a:extLst>
          </p:cNvPr>
          <p:cNvSpPr txBox="1"/>
          <p:nvPr/>
        </p:nvSpPr>
        <p:spPr>
          <a:xfrm>
            <a:off x="191707" y="94573"/>
            <a:ext cx="5126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Initial Geometry Sensitivity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0A11B70-10F8-2612-5C56-CCD8039C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2" y="756338"/>
            <a:ext cx="11096072" cy="583359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2E21644-BB69-9ABA-F346-E3D6FF95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372" y="109737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A65E03-BBAC-BAD5-86A8-730641F984E1}"/>
              </a:ext>
            </a:extLst>
          </p:cNvPr>
          <p:cNvSpPr txBox="1"/>
          <p:nvPr/>
        </p:nvSpPr>
        <p:spPr>
          <a:xfrm>
            <a:off x="9389327" y="4384266"/>
            <a:ext cx="148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⬆</a:t>
            </a:r>
          </a:p>
          <a:p>
            <a:pPr algn="ctr"/>
            <a:r>
              <a:rPr lang="en-US" dirty="0"/>
              <a:t>No details 2.5 years later</a:t>
            </a:r>
          </a:p>
        </p:txBody>
      </p:sp>
    </p:spTree>
    <p:extLst>
      <p:ext uri="{BB962C8B-B14F-4D97-AF65-F5344CB8AC3E}">
        <p14:creationId xmlns:p14="http://schemas.microsoft.com/office/powerpoint/2010/main" val="253441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F5EB6-1DFA-CE84-118A-957DCA64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02D77E-C355-FD8F-9A7B-9266F88C9A54}"/>
              </a:ext>
            </a:extLst>
          </p:cNvPr>
          <p:cNvGrpSpPr/>
          <p:nvPr/>
        </p:nvGrpSpPr>
        <p:grpSpPr>
          <a:xfrm>
            <a:off x="5869505" y="729337"/>
            <a:ext cx="7611716" cy="4045837"/>
            <a:chOff x="6400800" y="508966"/>
            <a:chExt cx="6096000" cy="324204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895D74-489D-4B0C-F54C-9A57FB2F2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861" y="508966"/>
              <a:ext cx="3414818" cy="2920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2C1520-59A5-E97D-8493-C617A7741000}"/>
                </a:ext>
              </a:extLst>
            </p:cNvPr>
            <p:cNvSpPr/>
            <p:nvPr/>
          </p:nvSpPr>
          <p:spPr>
            <a:xfrm>
              <a:off x="6400800" y="3529039"/>
              <a:ext cx="6096000" cy="2219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              https://</a:t>
              </a:r>
              <a:r>
                <a:rPr lang="en-US" sz="1200" dirty="0" err="1">
                  <a:solidFill>
                    <a:schemeClr val="bg1"/>
                  </a:solidFill>
                </a:rPr>
                <a:t>link.springer.com</a:t>
              </a:r>
              <a:r>
                <a:rPr lang="en-US" sz="1200" dirty="0">
                  <a:solidFill>
                    <a:schemeClr val="bg1"/>
                  </a:solidFill>
                </a:rPr>
                <a:t>/article/10.1007/JHEP09(2010)091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082A0B6-F3C6-DF61-60E8-1C80BB09B473}"/>
              </a:ext>
            </a:extLst>
          </p:cNvPr>
          <p:cNvSpPr txBox="1"/>
          <p:nvPr/>
        </p:nvSpPr>
        <p:spPr>
          <a:xfrm>
            <a:off x="5078896" y="4935719"/>
            <a:ext cx="67012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Observation: long-range, near-side angular correlation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Question:   could this be hydrodynamic flow?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               could this be </a:t>
            </a:r>
            <a:r>
              <a:rPr lang="en-US" sz="2000" dirty="0" err="1">
                <a:solidFill>
                  <a:schemeClr val="bg1"/>
                </a:solidFill>
              </a:rPr>
              <a:t>glasma</a:t>
            </a:r>
            <a:r>
              <a:rPr lang="en-US" sz="2000" dirty="0">
                <a:solidFill>
                  <a:schemeClr val="bg1"/>
                </a:solidFill>
              </a:rPr>
              <a:t> weak-coupled physics?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64258-5E0D-304E-9D83-3E2DD9B11086}"/>
              </a:ext>
            </a:extLst>
          </p:cNvPr>
          <p:cNvSpPr txBox="1"/>
          <p:nvPr/>
        </p:nvSpPr>
        <p:spPr>
          <a:xfrm>
            <a:off x="908668" y="236718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F4B4C1B-8BD9-4931-A5B5-A6EC2C1BD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9" y="1244852"/>
            <a:ext cx="5065643" cy="473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36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02CF74-5452-E992-DB85-75230029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30</a:t>
            </a:fld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9596565-ECED-5749-6BF2-9F26ADB1919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3E2220-9E24-8F45-8EEA-B450181F409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44C35C20-1FD3-70B2-F027-852BBBE19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67"/>
          <a:stretch/>
        </p:blipFill>
        <p:spPr>
          <a:xfrm>
            <a:off x="-1" y="0"/>
            <a:ext cx="9493033" cy="1628384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8F54FC3-63B4-727A-82F2-15766F0E1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70"/>
          <a:stretch/>
        </p:blipFill>
        <p:spPr>
          <a:xfrm>
            <a:off x="6279716" y="3075140"/>
            <a:ext cx="5561556" cy="3766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9DC8AA-521D-CAF4-DF72-C45DBE2A8D96}"/>
              </a:ext>
            </a:extLst>
          </p:cNvPr>
          <p:cNvSpPr txBox="1"/>
          <p:nvPr/>
        </p:nvSpPr>
        <p:spPr>
          <a:xfrm>
            <a:off x="926020" y="1659264"/>
            <a:ext cx="3607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At some point, QGP lifetime too short and v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 collapses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D80B572-452A-0720-DD0E-D90DF40E8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89"/>
          <a:stretch/>
        </p:blipFill>
        <p:spPr>
          <a:xfrm>
            <a:off x="0" y="3075140"/>
            <a:ext cx="5459537" cy="3766855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67C4807D-83B7-FAF7-61B0-06362F554EA2}"/>
              </a:ext>
            </a:extLst>
          </p:cNvPr>
          <p:cNvSpPr/>
          <p:nvPr/>
        </p:nvSpPr>
        <p:spPr>
          <a:xfrm>
            <a:off x="5146592" y="4469363"/>
            <a:ext cx="336392" cy="14092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7F82A-2CDA-F5A5-4464-7152A1089572}"/>
              </a:ext>
            </a:extLst>
          </p:cNvPr>
          <p:cNvSpPr txBox="1"/>
          <p:nvPr/>
        </p:nvSpPr>
        <p:spPr>
          <a:xfrm>
            <a:off x="6573860" y="1862315"/>
            <a:ext cx="4779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B0F0"/>
                </a:solidFill>
              </a:rPr>
              <a:t>Strongly-coupled pre-flow helps mitigate this effect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37F08856-2875-7B3F-C126-05409425474E}"/>
              </a:ext>
            </a:extLst>
          </p:cNvPr>
          <p:cNvSpPr/>
          <p:nvPr/>
        </p:nvSpPr>
        <p:spPr>
          <a:xfrm rot="10800000">
            <a:off x="11551773" y="4665306"/>
            <a:ext cx="336392" cy="121325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16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9E59C-EEAA-E9EA-9DCF-242AD7B8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2FD23486-D988-95F1-B201-3CE07A9A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868"/>
            <a:ext cx="12192000" cy="3863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7C700-08E5-0A9E-D8B2-3BA13E27160C}"/>
              </a:ext>
            </a:extLst>
          </p:cNvPr>
          <p:cNvSpPr txBox="1"/>
          <p:nvPr/>
        </p:nvSpPr>
        <p:spPr>
          <a:xfrm>
            <a:off x="8881059" y="4552599"/>
            <a:ext cx="2956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Closed points – Raw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Open points – Non-flow corrected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9DECA-5E78-155A-F252-ED282F9F1AA4}"/>
              </a:ext>
            </a:extLst>
          </p:cNvPr>
          <p:cNvSpPr txBox="1"/>
          <p:nvPr/>
        </p:nvSpPr>
        <p:spPr>
          <a:xfrm>
            <a:off x="168742" y="4685797"/>
            <a:ext cx="111477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Elliptic flow ordering and geometry effect rather clear</a:t>
            </a:r>
          </a:p>
          <a:p>
            <a:r>
              <a:rPr lang="en-US" sz="1200" dirty="0">
                <a:solidFill>
                  <a:srgbClr val="00B0F0"/>
                </a:solidFill>
              </a:rPr>
              <a:t> </a:t>
            </a:r>
          </a:p>
          <a:p>
            <a:r>
              <a:rPr lang="en-US" sz="2400" dirty="0">
                <a:solidFill>
                  <a:srgbClr val="FFD4D2"/>
                </a:solidFill>
              </a:rPr>
              <a:t>Triangular flow follows geometry; however,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D4D2"/>
                </a:solidFill>
              </a:rPr>
              <a:t>Non-flow correction is large, and many indicators that it is an overcorrection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D4D2"/>
                </a:solidFill>
              </a:rPr>
              <a:t>Larger v</a:t>
            </a:r>
            <a:r>
              <a:rPr lang="en-US" sz="2400" baseline="-25000" dirty="0">
                <a:solidFill>
                  <a:srgbClr val="FFD4D2"/>
                </a:solidFill>
              </a:rPr>
              <a:t>3</a:t>
            </a:r>
            <a:r>
              <a:rPr lang="en-US" sz="2400" dirty="0">
                <a:solidFill>
                  <a:srgbClr val="FFD4D2"/>
                </a:solidFill>
              </a:rPr>
              <a:t> in </a:t>
            </a:r>
            <a:r>
              <a:rPr lang="en-US" sz="2400" dirty="0" err="1">
                <a:solidFill>
                  <a:srgbClr val="FFD4D2"/>
                </a:solidFill>
              </a:rPr>
              <a:t>pAu</a:t>
            </a:r>
            <a:r>
              <a:rPr lang="en-US" sz="2400" dirty="0">
                <a:solidFill>
                  <a:srgbClr val="FFD4D2"/>
                </a:solidFill>
              </a:rPr>
              <a:t> could be from </a:t>
            </a:r>
            <a:r>
              <a:rPr lang="en-US" sz="2400" i="1" dirty="0">
                <a:solidFill>
                  <a:srgbClr val="FFD4D2"/>
                </a:solidFill>
              </a:rPr>
              <a:t>strong pre-flow </a:t>
            </a:r>
            <a:r>
              <a:rPr lang="en-US" sz="2400" dirty="0">
                <a:solidFill>
                  <a:srgbClr val="FFD4D2"/>
                </a:solidFill>
              </a:rPr>
              <a:t>or </a:t>
            </a:r>
          </a:p>
          <a:p>
            <a:r>
              <a:rPr lang="en-US" sz="2400" i="1" dirty="0">
                <a:solidFill>
                  <a:srgbClr val="FFD4D2"/>
                </a:solidFill>
              </a:rPr>
              <a:t>                                                                  geometry fluctuations &gt; intrinsic geometry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9B9153-B02F-5316-8AA6-94DFAAA6F986}"/>
              </a:ext>
            </a:extLst>
          </p:cNvPr>
          <p:cNvSpPr txBox="1"/>
          <p:nvPr/>
        </p:nvSpPr>
        <p:spPr>
          <a:xfrm>
            <a:off x="191707" y="33961"/>
            <a:ext cx="6334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What have we really learned?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7FEFDE6-30ED-23BE-731B-4F65FBE6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430" y="111968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46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28A9A5-6182-6CEB-05D9-6CDA921B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8B439-9236-8436-1CA2-E19DA9B5565B}"/>
              </a:ext>
            </a:extLst>
          </p:cNvPr>
          <p:cNvSpPr txBox="1"/>
          <p:nvPr/>
        </p:nvSpPr>
        <p:spPr>
          <a:xfrm>
            <a:off x="319194" y="932688"/>
            <a:ext cx="1155361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Everything reasonably explained by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geometry + final state hydrodynamics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Detailed for pre-hydrodynamics not resolved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No confirmation of </a:t>
            </a:r>
            <a:r>
              <a:rPr lang="en-US" sz="3600" dirty="0" err="1">
                <a:solidFill>
                  <a:schemeClr val="bg1"/>
                </a:solidFill>
              </a:rPr>
              <a:t>glasma</a:t>
            </a:r>
            <a:r>
              <a:rPr lang="en-US" sz="3600" dirty="0">
                <a:solidFill>
                  <a:schemeClr val="bg1"/>
                </a:solidFill>
              </a:rPr>
              <a:t> nor initial state correlations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418770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58303BD-5362-53A9-50EB-9A12A3275EF8}"/>
              </a:ext>
            </a:extLst>
          </p:cNvPr>
          <p:cNvSpPr/>
          <p:nvPr/>
        </p:nvSpPr>
        <p:spPr>
          <a:xfrm>
            <a:off x="6135306" y="851237"/>
            <a:ext cx="5162295" cy="58265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2AD74-BA82-4850-10DD-C7A165D4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B1F6BA-9096-12A3-E052-AA8489E8315E}"/>
              </a:ext>
            </a:extLst>
          </p:cNvPr>
          <p:cNvSpPr/>
          <p:nvPr/>
        </p:nvSpPr>
        <p:spPr>
          <a:xfrm>
            <a:off x="7239907" y="879444"/>
            <a:ext cx="366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https://arxiv.org/abs/1908.06212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1237A8-579F-D041-48AC-2D134291B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81"/>
          <a:stretch/>
        </p:blipFill>
        <p:spPr>
          <a:xfrm>
            <a:off x="6217602" y="1222910"/>
            <a:ext cx="5079999" cy="48919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7B1A99-7781-EED3-2546-23A45E19A8B4}"/>
              </a:ext>
            </a:extLst>
          </p:cNvPr>
          <p:cNvSpPr/>
          <p:nvPr/>
        </p:nvSpPr>
        <p:spPr>
          <a:xfrm>
            <a:off x="8700609" y="1490886"/>
            <a:ext cx="145335" cy="3724996"/>
          </a:xfrm>
          <a:prstGeom prst="rect">
            <a:avLst/>
          </a:prstGeom>
          <a:solidFill>
            <a:srgbClr val="00B05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6F4BB-1435-5A90-F61E-4AD6DFD1EF70}"/>
              </a:ext>
            </a:extLst>
          </p:cNvPr>
          <p:cNvSpPr/>
          <p:nvPr/>
        </p:nvSpPr>
        <p:spPr>
          <a:xfrm>
            <a:off x="8495727" y="1488429"/>
            <a:ext cx="145335" cy="3724996"/>
          </a:xfrm>
          <a:prstGeom prst="rect">
            <a:avLst/>
          </a:prstGeom>
          <a:solidFill>
            <a:srgbClr val="FF0000">
              <a:alpha val="3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394B03-3F9D-E2DC-D1D1-60D0C42A5400}"/>
              </a:ext>
            </a:extLst>
          </p:cNvPr>
          <p:cNvSpPr/>
          <p:nvPr/>
        </p:nvSpPr>
        <p:spPr>
          <a:xfrm>
            <a:off x="8845944" y="1488429"/>
            <a:ext cx="145335" cy="3724996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1BD970-9730-E757-E996-8A6D2A02BA86}"/>
              </a:ext>
            </a:extLst>
          </p:cNvPr>
          <p:cNvGrpSpPr/>
          <p:nvPr/>
        </p:nvGrpSpPr>
        <p:grpSpPr>
          <a:xfrm>
            <a:off x="7011339" y="6128582"/>
            <a:ext cx="3671165" cy="549196"/>
            <a:chOff x="8464492" y="1168006"/>
            <a:chExt cx="3147834" cy="5491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398C2A-C2B1-04EC-E694-8CB2EE530E2B}"/>
                </a:ext>
              </a:extLst>
            </p:cNvPr>
            <p:cNvSpPr/>
            <p:nvPr/>
          </p:nvSpPr>
          <p:spPr>
            <a:xfrm>
              <a:off x="8464492" y="1168006"/>
              <a:ext cx="3147834" cy="528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7396BE-E177-E1A1-5EC7-567D1840F066}"/>
                </a:ext>
              </a:extLst>
            </p:cNvPr>
            <p:cNvSpPr txBox="1"/>
            <p:nvPr/>
          </p:nvSpPr>
          <p:spPr>
            <a:xfrm>
              <a:off x="8571557" y="1168006"/>
              <a:ext cx="3002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0-5% Central </a:t>
              </a:r>
              <a:r>
                <a:rPr lang="en-US" dirty="0" err="1">
                  <a:solidFill>
                    <a:srgbClr val="FF0000"/>
                  </a:solidFill>
                </a:rPr>
                <a:t>pAu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rgbClr val="00B050"/>
                  </a:solidFill>
                </a:rPr>
                <a:t>dAu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baseline="30000" dirty="0">
                  <a:solidFill>
                    <a:srgbClr val="0070C0"/>
                  </a:solidFill>
                </a:rPr>
                <a:t>3</a:t>
              </a:r>
              <a:r>
                <a:rPr lang="en-US" dirty="0">
                  <a:solidFill>
                    <a:srgbClr val="0070C0"/>
                  </a:solidFill>
                </a:rPr>
                <a:t>HeAu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1E110D-1829-BC52-25B6-BDA449A352FF}"/>
                </a:ext>
              </a:extLst>
            </p:cNvPr>
            <p:cNvSpPr txBox="1"/>
            <p:nvPr/>
          </p:nvSpPr>
          <p:spPr>
            <a:xfrm>
              <a:off x="8598676" y="1463286"/>
              <a:ext cx="290335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PHENIX:  </a:t>
              </a:r>
              <a:r>
                <a:rPr lang="en-US" sz="1050" dirty="0" err="1"/>
                <a:t>Phys.Rev.Lett</a:t>
              </a:r>
              <a:r>
                <a:rPr lang="en-US" sz="1050" dirty="0"/>
                <a:t>. 121 (2018) no.22, 222301</a:t>
              </a:r>
              <a:endParaRPr lang="en-US" sz="10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0C8F6A5-20AF-60C7-1CA8-A456CFF5C870}"/>
              </a:ext>
            </a:extLst>
          </p:cNvPr>
          <p:cNvSpPr txBox="1"/>
          <p:nvPr/>
        </p:nvSpPr>
        <p:spPr>
          <a:xfrm>
            <a:off x="7254105" y="2051304"/>
            <a:ext cx="12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Initial State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FB24F-0A6B-A2FF-FEA0-57654EFB0424}"/>
              </a:ext>
            </a:extLst>
          </p:cNvPr>
          <p:cNvSpPr txBox="1"/>
          <p:nvPr/>
        </p:nvSpPr>
        <p:spPr>
          <a:xfrm>
            <a:off x="9074512" y="3927400"/>
            <a:ext cx="115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Final State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6665767-125A-70F1-5A16-31B1B12D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CF06E2-7AF6-4D90-A782-49AB8E381CFD}"/>
              </a:ext>
            </a:extLst>
          </p:cNvPr>
          <p:cNvSpPr txBox="1"/>
          <p:nvPr/>
        </p:nvSpPr>
        <p:spPr>
          <a:xfrm>
            <a:off x="191707" y="887079"/>
            <a:ext cx="58805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Hybrid picture – both </a:t>
            </a:r>
            <a:r>
              <a:rPr lang="en-US" sz="2800" dirty="0" err="1">
                <a:solidFill>
                  <a:schemeClr val="bg1"/>
                </a:solidFill>
              </a:rPr>
              <a:t>glasma</a:t>
            </a:r>
            <a:r>
              <a:rPr lang="en-US" sz="2800" dirty="0">
                <a:solidFill>
                  <a:schemeClr val="bg1"/>
                </a:solidFill>
              </a:rPr>
              <a:t> correlations encoded via initial </a:t>
            </a:r>
            <a:r>
              <a:rPr lang="en-US" sz="2800" dirty="0" err="1">
                <a:solidFill>
                  <a:schemeClr val="bg1"/>
                </a:solidFill>
              </a:rPr>
              <a:t>T</a:t>
            </a:r>
            <a:r>
              <a:rPr lang="en-US" sz="2800" baseline="30000" dirty="0" err="1">
                <a:solidFill>
                  <a:schemeClr val="bg1"/>
                </a:solidFill>
                <a:latin typeface="Symbol" pitchFamily="2" charset="2"/>
              </a:rPr>
              <a:t>mn</a:t>
            </a:r>
            <a:r>
              <a:rPr lang="en-US" sz="2800" dirty="0">
                <a:solidFill>
                  <a:schemeClr val="bg1"/>
                </a:solidFill>
              </a:rPr>
              <a:t> and final-state hydrodynamics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Glasma</a:t>
            </a:r>
            <a:r>
              <a:rPr lang="en-US" sz="2800" dirty="0">
                <a:solidFill>
                  <a:schemeClr val="bg1"/>
                </a:solidFill>
              </a:rPr>
              <a:t> correlations might dominate when </a:t>
            </a:r>
            <a:r>
              <a:rPr lang="en-US" sz="2800" dirty="0" err="1">
                <a:solidFill>
                  <a:schemeClr val="bg1"/>
                </a:solidFill>
              </a:rPr>
              <a:t>dN</a:t>
            </a:r>
            <a:r>
              <a:rPr lang="en-US" sz="2800" baseline="-25000" dirty="0" err="1">
                <a:solidFill>
                  <a:schemeClr val="bg1"/>
                </a:solidFill>
              </a:rPr>
              <a:t>ch</a:t>
            </a:r>
            <a:r>
              <a:rPr lang="en-US" sz="2800" dirty="0">
                <a:solidFill>
                  <a:schemeClr val="bg1"/>
                </a:solidFill>
              </a:rPr>
              <a:t>/d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h</a:t>
            </a:r>
            <a:r>
              <a:rPr lang="en-US" sz="2800" dirty="0">
                <a:solidFill>
                  <a:schemeClr val="bg1"/>
                </a:solidFill>
              </a:rPr>
              <a:t> ~ 2-6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i="1" dirty="0">
                <a:solidFill>
                  <a:srgbClr val="FFFF00"/>
                </a:solidFill>
              </a:rPr>
              <a:t>Scientific method demands we question basic assumptions</a:t>
            </a:r>
          </a:p>
          <a:p>
            <a:pPr algn="ctr"/>
            <a:endParaRPr lang="en-US" sz="2800" i="1" dirty="0">
              <a:solidFill>
                <a:srgbClr val="FFFF00"/>
              </a:solidFill>
            </a:endParaRPr>
          </a:p>
          <a:p>
            <a:pPr algn="ctr"/>
            <a:r>
              <a:rPr lang="en-US" sz="2800" i="1" dirty="0">
                <a:solidFill>
                  <a:srgbClr val="FFFF00"/>
                </a:solidFill>
              </a:rPr>
              <a:t>Now saturation physics </a:t>
            </a:r>
          </a:p>
          <a:p>
            <a:pPr algn="ctr"/>
            <a:r>
              <a:rPr lang="en-US" sz="2800" i="1" dirty="0">
                <a:solidFill>
                  <a:srgbClr val="FFFF00"/>
                </a:solidFill>
              </a:rPr>
              <a:t>(high gluon density effects) only to be seen in very low multiplicity </a:t>
            </a:r>
            <a:r>
              <a:rPr lang="en-US" sz="2800" i="1" dirty="0" err="1">
                <a:solidFill>
                  <a:srgbClr val="FFFF00"/>
                </a:solidFill>
              </a:rPr>
              <a:t>pA</a:t>
            </a:r>
            <a:r>
              <a:rPr lang="en-US" sz="2800" i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C86BF8-CBC6-66F3-7BE9-CE03AD69EB8F}"/>
              </a:ext>
            </a:extLst>
          </p:cNvPr>
          <p:cNvSpPr txBox="1"/>
          <p:nvPr/>
        </p:nvSpPr>
        <p:spPr>
          <a:xfrm>
            <a:off x="191707" y="91572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</p:spTree>
    <p:extLst>
      <p:ext uri="{BB962C8B-B14F-4D97-AF65-F5344CB8AC3E}">
        <p14:creationId xmlns:p14="http://schemas.microsoft.com/office/powerpoint/2010/main" val="403431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816D9-FF5E-925A-EDF5-66A7FD99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A9A48A-A738-92CC-177F-58CB5B2DDB80}"/>
              </a:ext>
            </a:extLst>
          </p:cNvPr>
          <p:cNvGrpSpPr/>
          <p:nvPr/>
        </p:nvGrpSpPr>
        <p:grpSpPr>
          <a:xfrm>
            <a:off x="2018553" y="2145181"/>
            <a:ext cx="2824004" cy="2986716"/>
            <a:chOff x="216816" y="1051560"/>
            <a:chExt cx="4528920" cy="449884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997142-7017-5D69-0A6A-27F77C30AC0E}"/>
                </a:ext>
              </a:extLst>
            </p:cNvPr>
            <p:cNvSpPr/>
            <p:nvPr/>
          </p:nvSpPr>
          <p:spPr>
            <a:xfrm>
              <a:off x="216816" y="1051560"/>
              <a:ext cx="4528920" cy="44988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 descr="Chart, line chart&#10;&#10;Description automatically generated">
              <a:extLst>
                <a:ext uri="{FF2B5EF4-FFF2-40B4-BE49-F238E27FC236}">
                  <a16:creationId xmlns:a16="http://schemas.microsoft.com/office/drawing/2014/main" id="{2D601EB7-1EE0-BCF7-E028-3A0870A53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248" y="1216595"/>
              <a:ext cx="4386649" cy="374344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8B7B29-2E65-2E23-0F85-58EDCC02276D}"/>
                </a:ext>
              </a:extLst>
            </p:cNvPr>
            <p:cNvSpPr/>
            <p:nvPr/>
          </p:nvSpPr>
          <p:spPr>
            <a:xfrm>
              <a:off x="652653" y="5041211"/>
              <a:ext cx="4030251" cy="4172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u="sng" dirty="0"/>
                <a:t>https://</a:t>
              </a:r>
              <a:r>
                <a:rPr lang="en-US" sz="1200" u="sng" dirty="0" err="1"/>
                <a:t>arxiv.org</a:t>
              </a:r>
              <a:r>
                <a:rPr lang="en-US" sz="1200" u="sng" dirty="0"/>
                <a:t>/abs/2006.15721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D3FE1B-CC11-C68D-0D83-9CA89BE77854}"/>
              </a:ext>
            </a:extLst>
          </p:cNvPr>
          <p:cNvGrpSpPr/>
          <p:nvPr/>
        </p:nvGrpSpPr>
        <p:grpSpPr>
          <a:xfrm>
            <a:off x="7606168" y="2164292"/>
            <a:ext cx="3214232" cy="3000712"/>
            <a:chOff x="7218157" y="1074544"/>
            <a:chExt cx="4528920" cy="44988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F6FB26-667B-B3E2-A587-D44AFA290D93}"/>
                </a:ext>
              </a:extLst>
            </p:cNvPr>
            <p:cNvSpPr/>
            <p:nvPr/>
          </p:nvSpPr>
          <p:spPr>
            <a:xfrm>
              <a:off x="7218157" y="1074544"/>
              <a:ext cx="4528920" cy="44988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3" name="Picture 2" descr="Chart&#10;&#10;Description automatically generated">
              <a:extLst>
                <a:ext uri="{FF2B5EF4-FFF2-40B4-BE49-F238E27FC236}">
                  <a16:creationId xmlns:a16="http://schemas.microsoft.com/office/drawing/2014/main" id="{2350B5E1-F15B-6B42-11AD-A422E76F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9689" y="1235307"/>
              <a:ext cx="4342295" cy="370602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D474D8-20BB-328D-B53F-EF7AB8416D2C}"/>
                </a:ext>
              </a:extLst>
            </p:cNvPr>
            <p:cNvSpPr/>
            <p:nvPr/>
          </p:nvSpPr>
          <p:spPr>
            <a:xfrm>
              <a:off x="7702770" y="4764211"/>
              <a:ext cx="3540954" cy="6921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u="sng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https://arxiv.org/abs/2103.01348</a:t>
              </a:r>
              <a:endParaRPr lang="en-US" sz="1200" u="sng" dirty="0"/>
            </a:p>
            <a:p>
              <a:r>
                <a:rPr lang="en-US" sz="1200" u="sng" dirty="0"/>
                <a:t>https://</a:t>
              </a:r>
              <a:r>
                <a:rPr lang="en-US" sz="1200" u="sng" dirty="0" err="1"/>
                <a:t>arxiv.org</a:t>
              </a:r>
              <a:r>
                <a:rPr lang="en-US" sz="1200" u="sng" dirty="0"/>
                <a:t>/abs/2102.05200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F6CE9AF-A234-6EB0-F391-C43CD680E968}"/>
              </a:ext>
            </a:extLst>
          </p:cNvPr>
          <p:cNvSpPr txBox="1"/>
          <p:nvPr/>
        </p:nvSpPr>
        <p:spPr>
          <a:xfrm>
            <a:off x="302365" y="139392"/>
            <a:ext cx="432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3600" u="sng" dirty="0">
                <a:solidFill>
                  <a:schemeClr val="bg1"/>
                </a:solidFill>
              </a:rPr>
              <a:t>(</a:t>
            </a:r>
            <a:r>
              <a:rPr lang="en-US" sz="3600" u="sng" dirty="0" err="1">
                <a:solidFill>
                  <a:schemeClr val="bg1"/>
                </a:solidFill>
              </a:rPr>
              <a:t>v</a:t>
            </a:r>
            <a:r>
              <a:rPr lang="en-US" sz="3600" u="sng" baseline="-25000" dirty="0" err="1">
                <a:solidFill>
                  <a:schemeClr val="bg1"/>
                </a:solidFill>
              </a:rPr>
              <a:t>n</a:t>
            </a:r>
            <a:r>
              <a:rPr lang="en-US" sz="3600" u="sng" dirty="0" err="1">
                <a:solidFill>
                  <a:schemeClr val="bg1"/>
                </a:solidFill>
              </a:rPr>
              <a:t>-p</a:t>
            </a:r>
            <a:r>
              <a:rPr lang="en-US" sz="3600" u="sng" baseline="-25000" dirty="0" err="1">
                <a:solidFill>
                  <a:schemeClr val="bg1"/>
                </a:solidFill>
              </a:rPr>
              <a:t>T</a:t>
            </a:r>
            <a:r>
              <a:rPr lang="en-US" sz="3600" u="sng" dirty="0">
                <a:solidFill>
                  <a:schemeClr val="bg1"/>
                </a:solidFill>
              </a:rPr>
              <a:t>) correlations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980DAB-0272-B589-A7C6-2D366240365F}"/>
              </a:ext>
            </a:extLst>
          </p:cNvPr>
          <p:cNvSpPr txBox="1"/>
          <p:nvPr/>
        </p:nvSpPr>
        <p:spPr>
          <a:xfrm>
            <a:off x="303728" y="916382"/>
            <a:ext cx="1166492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FFFF00"/>
                </a:solidFill>
              </a:rPr>
              <a:t>Very interesting observable – sensitive to shape-volume correlations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However, proposed “clean qualitative signature” of </a:t>
            </a:r>
            <a:r>
              <a:rPr lang="en-US" sz="2800" dirty="0" err="1">
                <a:solidFill>
                  <a:schemeClr val="bg1"/>
                </a:solidFill>
              </a:rPr>
              <a:t>glasma</a:t>
            </a:r>
            <a:r>
              <a:rPr lang="en-US" sz="2800" dirty="0">
                <a:solidFill>
                  <a:schemeClr val="bg1"/>
                </a:solidFill>
              </a:rPr>
              <a:t> is incorrect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FD0235-27DE-E01E-CE53-424A9008EBE1}"/>
              </a:ext>
            </a:extLst>
          </p:cNvPr>
          <p:cNvGrpSpPr/>
          <p:nvPr/>
        </p:nvGrpSpPr>
        <p:grpSpPr>
          <a:xfrm>
            <a:off x="349470" y="5321033"/>
            <a:ext cx="6405893" cy="1384996"/>
            <a:chOff x="302365" y="1608879"/>
            <a:chExt cx="7581900" cy="1854200"/>
          </a:xfrm>
        </p:grpSpPr>
        <p:pic>
          <p:nvPicPr>
            <p:cNvPr id="15" name="Picture 14" descr="Text, letter&#10;&#10;Description automatically generated">
              <a:extLst>
                <a:ext uri="{FF2B5EF4-FFF2-40B4-BE49-F238E27FC236}">
                  <a16:creationId xmlns:a16="http://schemas.microsoft.com/office/drawing/2014/main" id="{EC1A04CE-398C-CDD9-0FC2-CE96508F2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365" y="1608879"/>
              <a:ext cx="7581900" cy="18542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98AD97-C6C2-D6CB-FFC6-DFA0C6657357}"/>
                </a:ext>
              </a:extLst>
            </p:cNvPr>
            <p:cNvSpPr/>
            <p:nvPr/>
          </p:nvSpPr>
          <p:spPr>
            <a:xfrm>
              <a:off x="410547" y="1669461"/>
              <a:ext cx="2444620" cy="339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D08681D-8FF5-53EB-D8E3-BBDA85F01608}"/>
              </a:ext>
            </a:extLst>
          </p:cNvPr>
          <p:cNvSpPr txBox="1"/>
          <p:nvPr/>
        </p:nvSpPr>
        <p:spPr>
          <a:xfrm>
            <a:off x="6974966" y="5276308"/>
            <a:ext cx="4583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Same effect in PYTHIA.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How can </a:t>
            </a:r>
            <a:r>
              <a:rPr lang="en-US" sz="2400" dirty="0" err="1">
                <a:solidFill>
                  <a:schemeClr val="bg1"/>
                </a:solidFill>
              </a:rPr>
              <a:t>glasma</a:t>
            </a:r>
            <a:r>
              <a:rPr lang="en-US" sz="2400" dirty="0">
                <a:solidFill>
                  <a:schemeClr val="bg1"/>
                </a:solidFill>
              </a:rPr>
              <a:t> diagrams be enhanced due to high gluon density at </a:t>
            </a:r>
            <a:r>
              <a:rPr lang="en-US" sz="2400" dirty="0" err="1">
                <a:solidFill>
                  <a:schemeClr val="bg1"/>
                </a:solidFill>
              </a:rPr>
              <a:t>dN</a:t>
            </a:r>
            <a:r>
              <a:rPr lang="en-US" sz="2400" baseline="-25000" dirty="0" err="1">
                <a:solidFill>
                  <a:schemeClr val="bg1"/>
                </a:solidFill>
              </a:rPr>
              <a:t>ch</a:t>
            </a:r>
            <a:r>
              <a:rPr lang="en-US" sz="2400" dirty="0">
                <a:solidFill>
                  <a:schemeClr val="bg1"/>
                </a:solidFill>
              </a:rPr>
              <a:t>/d</a:t>
            </a:r>
            <a:r>
              <a:rPr lang="en-US" sz="2400" dirty="0">
                <a:solidFill>
                  <a:schemeClr val="bg1"/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 = 2?</a:t>
            </a:r>
          </a:p>
        </p:txBody>
      </p:sp>
    </p:spTree>
    <p:extLst>
      <p:ext uri="{BB962C8B-B14F-4D97-AF65-F5344CB8AC3E}">
        <p14:creationId xmlns:p14="http://schemas.microsoft.com/office/powerpoint/2010/main" val="402968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096635-B5D8-A18B-277A-DA4D6E24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D907D2-0678-1793-7802-EF3CA41AF90A}"/>
              </a:ext>
            </a:extLst>
          </p:cNvPr>
          <p:cNvSpPr txBox="1"/>
          <p:nvPr/>
        </p:nvSpPr>
        <p:spPr>
          <a:xfrm>
            <a:off x="2364330" y="0"/>
            <a:ext cx="8304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A few other thoughts…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1AA62-CAE2-E790-ADC8-78E5750E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55" y="1015663"/>
            <a:ext cx="5326490" cy="497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5D5FC8-E012-1F97-9B63-56C2D5AFAA4D}"/>
              </a:ext>
            </a:extLst>
          </p:cNvPr>
          <p:cNvSpPr txBox="1"/>
          <p:nvPr/>
        </p:nvSpPr>
        <p:spPr>
          <a:xfrm>
            <a:off x="3615614" y="5897485"/>
            <a:ext cx="47459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if time allows</a:t>
            </a:r>
          </a:p>
        </p:txBody>
      </p:sp>
    </p:spTree>
    <p:extLst>
      <p:ext uri="{BB962C8B-B14F-4D97-AF65-F5344CB8AC3E}">
        <p14:creationId xmlns:p14="http://schemas.microsoft.com/office/powerpoint/2010/main" val="2801168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2E6D87-3616-DFCB-C06B-1835E202C347}"/>
              </a:ext>
            </a:extLst>
          </p:cNvPr>
          <p:cNvSpPr/>
          <p:nvPr/>
        </p:nvSpPr>
        <p:spPr>
          <a:xfrm>
            <a:off x="387626" y="720789"/>
            <a:ext cx="6217307" cy="6036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1AFC3D-B9FA-9E79-8BFE-52BF95E9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E0E4A-90F0-E151-EFCB-F109FC2884B4}"/>
              </a:ext>
            </a:extLst>
          </p:cNvPr>
          <p:cNvSpPr txBox="1"/>
          <p:nvPr/>
        </p:nvSpPr>
        <p:spPr>
          <a:xfrm>
            <a:off x="387626" y="1306"/>
            <a:ext cx="7799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(1) Flow in Ultraperipheral Collisions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AB0BC4F5-A999-5CD4-D9F7-60302DA02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6" y="1156208"/>
            <a:ext cx="6217307" cy="4545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D1DAF-1F88-EB44-8A5F-5F17A299E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50" y="5833951"/>
            <a:ext cx="4620768" cy="402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5D71-AF3C-3463-DB7A-F138547B0FF5}"/>
              </a:ext>
            </a:extLst>
          </p:cNvPr>
          <p:cNvSpPr txBox="1"/>
          <p:nvPr/>
        </p:nvSpPr>
        <p:spPr>
          <a:xfrm>
            <a:off x="6804660" y="822603"/>
            <a:ext cx="52882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Treat 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800" dirty="0">
                <a:solidFill>
                  <a:schemeClr val="bg1"/>
                </a:solidFill>
              </a:rPr>
              <a:t>* + Pb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at single E = 894 GeV,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two valance quarks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(vector meson dominance),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regular min. bias impact parameter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 lot of simplifications, including impact parameter distribution will be way off…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What really matters to making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(</a:t>
            </a:r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g</a:t>
            </a:r>
            <a:r>
              <a:rPr lang="en-US" sz="2800" baseline="30000" dirty="0">
                <a:solidFill>
                  <a:srgbClr val="FFFF00"/>
                </a:solidFill>
                <a:latin typeface="Symbol" pitchFamily="2" charset="2"/>
              </a:rPr>
              <a:t>*</a:t>
            </a:r>
            <a:r>
              <a:rPr lang="en-US" sz="2800" dirty="0">
                <a:solidFill>
                  <a:srgbClr val="FFFF00"/>
                </a:solidFill>
              </a:rPr>
              <a:t>Pb) &lt; v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rgbClr val="FFFF00"/>
                </a:solidFill>
              </a:rPr>
              <a:t> (</a:t>
            </a:r>
            <a:r>
              <a:rPr lang="en-US" sz="2800" dirty="0" err="1">
                <a:solidFill>
                  <a:srgbClr val="FFFF00"/>
                </a:solidFill>
              </a:rPr>
              <a:t>pPb</a:t>
            </a:r>
            <a:r>
              <a:rPr lang="en-US" sz="2800" dirty="0">
                <a:solidFill>
                  <a:srgbClr val="FFFF00"/>
                </a:solidFill>
              </a:rPr>
              <a:t>)?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D59A4E-196B-7C18-BDA6-7171C18036B7}"/>
              </a:ext>
            </a:extLst>
          </p:cNvPr>
          <p:cNvSpPr/>
          <p:nvPr/>
        </p:nvSpPr>
        <p:spPr>
          <a:xfrm>
            <a:off x="2715673" y="6265894"/>
            <a:ext cx="2125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-apple-system"/>
              </a:rPr>
              <a:t>e-Print: </a:t>
            </a:r>
            <a:r>
              <a:rPr lang="en-US" dirty="0"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2203.06094</a:t>
            </a:r>
            <a:endParaRPr lang="en-US" b="0" i="0" dirty="0">
              <a:effectLst/>
              <a:latin typeface="-apple-syste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C520A9-2D77-5522-86B4-E0BF44FB3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64" y="822603"/>
            <a:ext cx="58928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78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334A7-F75F-02B9-6D20-F3C323C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4699126-AA6D-4419-8713-D5E9DE4E2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83" y="1197864"/>
            <a:ext cx="4978694" cy="4270248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31AC5C0-11F1-A8FA-425D-97F38CCFF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15" y="1197864"/>
            <a:ext cx="4810834" cy="42702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2B3D38-1EA1-6DA4-A6EF-668B77E9AFFD}"/>
              </a:ext>
            </a:extLst>
          </p:cNvPr>
          <p:cNvSpPr/>
          <p:nvPr/>
        </p:nvSpPr>
        <p:spPr>
          <a:xfrm>
            <a:off x="8074152" y="1746504"/>
            <a:ext cx="694944" cy="3264408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E356B-B7C7-5B62-AA5A-C1269F44324A}"/>
              </a:ext>
            </a:extLst>
          </p:cNvPr>
          <p:cNvSpPr/>
          <p:nvPr/>
        </p:nvSpPr>
        <p:spPr>
          <a:xfrm>
            <a:off x="2612362" y="1746504"/>
            <a:ext cx="694944" cy="3264408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9DE5AA-AB1F-41A3-846A-E0C6715552BF}"/>
              </a:ext>
            </a:extLst>
          </p:cNvPr>
          <p:cNvSpPr/>
          <p:nvPr/>
        </p:nvSpPr>
        <p:spPr>
          <a:xfrm>
            <a:off x="3307306" y="1746504"/>
            <a:ext cx="694944" cy="3264408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0830A6-0F5F-6AF1-3D5A-00D9A46B0457}"/>
              </a:ext>
            </a:extLst>
          </p:cNvPr>
          <p:cNvSpPr/>
          <p:nvPr/>
        </p:nvSpPr>
        <p:spPr>
          <a:xfrm>
            <a:off x="8776850" y="1746504"/>
            <a:ext cx="694944" cy="3264408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34EE4C-B1AD-5AD9-9F34-693D8E95643A}"/>
              </a:ext>
            </a:extLst>
          </p:cNvPr>
          <p:cNvSpPr/>
          <p:nvPr/>
        </p:nvSpPr>
        <p:spPr>
          <a:xfrm>
            <a:off x="2889380" y="2236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What really matters to making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v</a:t>
            </a:r>
            <a:r>
              <a:rPr lang="en-US" sz="3200" baseline="-25000" dirty="0">
                <a:solidFill>
                  <a:srgbClr val="FFFF00"/>
                </a:solidFill>
              </a:rPr>
              <a:t>2</a:t>
            </a:r>
            <a:r>
              <a:rPr lang="en-US" sz="3200" dirty="0">
                <a:solidFill>
                  <a:srgbClr val="FFFF00"/>
                </a:solidFill>
              </a:rPr>
              <a:t> (</a:t>
            </a:r>
            <a:r>
              <a:rPr lang="en-US" sz="3200" dirty="0">
                <a:solidFill>
                  <a:srgbClr val="FFFF00"/>
                </a:solidFill>
                <a:latin typeface="Symbol" pitchFamily="2" charset="2"/>
              </a:rPr>
              <a:t>g</a:t>
            </a:r>
            <a:r>
              <a:rPr lang="en-US" sz="3200" baseline="30000" dirty="0">
                <a:solidFill>
                  <a:srgbClr val="FFFF00"/>
                </a:solidFill>
                <a:latin typeface="Symbol" pitchFamily="2" charset="2"/>
              </a:rPr>
              <a:t>*</a:t>
            </a:r>
            <a:r>
              <a:rPr lang="en-US" sz="3200" dirty="0">
                <a:solidFill>
                  <a:srgbClr val="FFFF00"/>
                </a:solidFill>
              </a:rPr>
              <a:t>Pb) &lt; v</a:t>
            </a:r>
            <a:r>
              <a:rPr lang="en-US" sz="3200" baseline="-25000" dirty="0">
                <a:solidFill>
                  <a:srgbClr val="FFFF00"/>
                </a:solidFill>
              </a:rPr>
              <a:t>2</a:t>
            </a:r>
            <a:r>
              <a:rPr lang="en-US" sz="3200" dirty="0">
                <a:solidFill>
                  <a:srgbClr val="FFFF00"/>
                </a:solidFill>
              </a:rPr>
              <a:t> (</a:t>
            </a:r>
            <a:r>
              <a:rPr lang="en-US" sz="3200" dirty="0" err="1">
                <a:solidFill>
                  <a:srgbClr val="FFFF00"/>
                </a:solidFill>
              </a:rPr>
              <a:t>pPb</a:t>
            </a:r>
            <a:r>
              <a:rPr lang="en-US" sz="3200" dirty="0">
                <a:solidFill>
                  <a:srgbClr val="FFFF00"/>
                </a:solidFill>
              </a:rPr>
              <a:t>)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F3584-68B5-7C13-1CD2-8FB6DE67C2A4}"/>
              </a:ext>
            </a:extLst>
          </p:cNvPr>
          <p:cNvSpPr txBox="1"/>
          <p:nvPr/>
        </p:nvSpPr>
        <p:spPr>
          <a:xfrm>
            <a:off x="1836523" y="5530300"/>
            <a:ext cx="90465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is from a two-particle correlation with a |</a:t>
            </a:r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Dh|</a:t>
            </a:r>
            <a:r>
              <a:rPr lang="en-US" sz="2800" dirty="0">
                <a:solidFill>
                  <a:schemeClr val="bg1"/>
                </a:solidFill>
              </a:rPr>
              <a:t> &gt; 2 gap.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800" baseline="30000" dirty="0">
                <a:solidFill>
                  <a:schemeClr val="bg1"/>
                </a:solidFill>
              </a:rPr>
              <a:t>*</a:t>
            </a:r>
            <a:r>
              <a:rPr lang="en-US" sz="2800" dirty="0">
                <a:solidFill>
                  <a:schemeClr val="bg1"/>
                </a:solidFill>
              </a:rPr>
              <a:t>Pb  is like </a:t>
            </a:r>
            <a:r>
              <a:rPr lang="en-US" sz="2800" dirty="0" err="1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2800" dirty="0" err="1">
                <a:solidFill>
                  <a:schemeClr val="bg1"/>
                </a:solidFill>
              </a:rPr>
              <a:t>Pb</a:t>
            </a:r>
            <a:r>
              <a:rPr lang="en-US" sz="2800" dirty="0">
                <a:solidFill>
                  <a:schemeClr val="bg1"/>
                </a:solidFill>
              </a:rPr>
              <a:t> at 894 GeV but shifted in rapidity</a:t>
            </a:r>
          </a:p>
          <a:p>
            <a:pPr algn="ctr"/>
            <a:r>
              <a:rPr lang="en-US" sz="2800" u="sng" dirty="0">
                <a:solidFill>
                  <a:schemeClr val="bg1"/>
                </a:solidFill>
              </a:rPr>
              <a:t>Much larger longitudinal decorrelation!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F70BFF-0ACC-23F2-294E-6458FF575EAA}"/>
              </a:ext>
            </a:extLst>
          </p:cNvPr>
          <p:cNvSpPr/>
          <p:nvPr/>
        </p:nvSpPr>
        <p:spPr>
          <a:xfrm>
            <a:off x="7631349" y="1393886"/>
            <a:ext cx="149290" cy="292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4BDF0-3445-AC24-33AD-8FAA21049BC4}"/>
              </a:ext>
            </a:extLst>
          </p:cNvPr>
          <p:cNvSpPr txBox="1"/>
          <p:nvPr/>
        </p:nvSpPr>
        <p:spPr>
          <a:xfrm>
            <a:off x="7556707" y="132291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Symbol" pitchFamily="2" charset="2"/>
              </a:rPr>
              <a:t>r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B4ABDB5-2C1A-1D95-F36D-A1992A80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861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F83DAAC-FE85-F3F2-3148-BD8C21904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811" y="3165522"/>
            <a:ext cx="7504701" cy="32592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334A7-F75F-02B9-6D20-F3C323C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FD6DE-E29C-747F-C7B8-771CD5ECF4FA}"/>
              </a:ext>
            </a:extLst>
          </p:cNvPr>
          <p:cNvSpPr txBox="1"/>
          <p:nvPr/>
        </p:nvSpPr>
        <p:spPr>
          <a:xfrm>
            <a:off x="118872" y="5446"/>
            <a:ext cx="7759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pp and </a:t>
            </a:r>
            <a:r>
              <a:rPr lang="en-US" sz="3200" u="sng" dirty="0" err="1">
                <a:solidFill>
                  <a:schemeClr val="bg1"/>
                </a:solidFill>
              </a:rPr>
              <a:t>XeXe</a:t>
            </a:r>
            <a:r>
              <a:rPr lang="en-US" sz="3200" u="sng" dirty="0">
                <a:solidFill>
                  <a:schemeClr val="bg1"/>
                </a:solidFill>
              </a:rPr>
              <a:t> longitudinal decorrelations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9A578-FA4B-2CDC-C764-C9623F2F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3262"/>
            <a:ext cx="2203110" cy="2004794"/>
          </a:xfrm>
          <a:prstGeom prst="rect">
            <a:avLst/>
          </a:prstGeom>
        </p:spPr>
      </p:pic>
      <p:pic>
        <p:nvPicPr>
          <p:cNvPr id="8" name="Picture 7" descr="Chart, timeline&#10;&#10;Description automatically generated">
            <a:extLst>
              <a:ext uri="{FF2B5EF4-FFF2-40B4-BE49-F238E27FC236}">
                <a16:creationId xmlns:a16="http://schemas.microsoft.com/office/drawing/2014/main" id="{34EA0C33-8B7D-741C-9C75-3E5D578C5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200" y="664008"/>
            <a:ext cx="5462600" cy="2347102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51B664-6F81-D7BA-7773-DC30145F2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406" y="3828443"/>
            <a:ext cx="2263594" cy="2004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515EFF-34DD-9149-FE2C-669079C86CF6}"/>
              </a:ext>
            </a:extLst>
          </p:cNvPr>
          <p:cNvSpPr/>
          <p:nvPr/>
        </p:nvSpPr>
        <p:spPr>
          <a:xfrm>
            <a:off x="3998684" y="643586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lack-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http://cdsweb.cern.ch/record/2806460</a:t>
            </a:r>
            <a:endParaRPr lang="en-US" sz="2000" dirty="0">
              <a:solidFill>
                <a:schemeClr val="bg1"/>
              </a:solidFill>
              <a:latin typeface="Slack-Lato"/>
            </a:endParaRPr>
          </a:p>
          <a:p>
            <a:br>
              <a:rPr lang="en-US" sz="2000" dirty="0">
                <a:solidFill>
                  <a:schemeClr val="bg1"/>
                </a:solidFill>
                <a:latin typeface="Slack-Lato"/>
              </a:rPr>
            </a:br>
            <a:endParaRPr lang="en-US" sz="2000" b="0" i="0" dirty="0">
              <a:solidFill>
                <a:schemeClr val="bg1"/>
              </a:solidFill>
              <a:effectLst/>
              <a:latin typeface="Slack-Lato"/>
            </a:endParaRPr>
          </a:p>
        </p:txBody>
      </p:sp>
    </p:spTree>
    <p:extLst>
      <p:ext uri="{BB962C8B-B14F-4D97-AF65-F5344CB8AC3E}">
        <p14:creationId xmlns:p14="http://schemas.microsoft.com/office/powerpoint/2010/main" val="2004759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3CFBB-BEBC-92FA-A751-65E90055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816AF-E50E-0176-8E51-62F9B0F7953F}"/>
              </a:ext>
            </a:extLst>
          </p:cNvPr>
          <p:cNvSpPr txBox="1"/>
          <p:nvPr/>
        </p:nvSpPr>
        <p:spPr>
          <a:xfrm>
            <a:off x="393793" y="303268"/>
            <a:ext cx="7692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(2) Lessons about Bayesian analysis</a:t>
            </a:r>
          </a:p>
        </p:txBody>
      </p:sp>
      <p:pic>
        <p:nvPicPr>
          <p:cNvPr id="5" name="Picture 2" descr="When is Bayesian Machine Learning actually useful? - Sarem Seitz">
            <a:extLst>
              <a:ext uri="{FF2B5EF4-FFF2-40B4-BE49-F238E27FC236}">
                <a16:creationId xmlns:a16="http://schemas.microsoft.com/office/drawing/2014/main" id="{5C4DD74D-A62B-5875-DBE7-450970E8A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4" y="1125932"/>
            <a:ext cx="7133812" cy="538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19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E51760-E7E7-84CA-2FCB-45CF80B6B9FB}"/>
              </a:ext>
            </a:extLst>
          </p:cNvPr>
          <p:cNvGrpSpPr/>
          <p:nvPr/>
        </p:nvGrpSpPr>
        <p:grpSpPr>
          <a:xfrm>
            <a:off x="5574616" y="1296793"/>
            <a:ext cx="6330448" cy="4772515"/>
            <a:chOff x="5669845" y="1817400"/>
            <a:chExt cx="6330448" cy="47725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28FDFF-E9D2-1D53-1138-786B9A52C9D4}"/>
                </a:ext>
              </a:extLst>
            </p:cNvPr>
            <p:cNvSpPr/>
            <p:nvPr/>
          </p:nvSpPr>
          <p:spPr>
            <a:xfrm>
              <a:off x="5669845" y="1817400"/>
              <a:ext cx="6330448" cy="4772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6B9085-FB11-497F-61E3-B927FD6AF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6088"/>
            <a:stretch/>
          </p:blipFill>
          <p:spPr>
            <a:xfrm>
              <a:off x="5669845" y="1918107"/>
              <a:ext cx="6330448" cy="13030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39A8C9-FAA5-987B-1B56-38C614B64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97" r="3118" b="5693"/>
            <a:stretch/>
          </p:blipFill>
          <p:spPr>
            <a:xfrm>
              <a:off x="6638159" y="3388185"/>
              <a:ext cx="4393819" cy="3119875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F5EB6-1DFA-CE84-118A-957DCA64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9B613B-333A-88AA-AE52-739C164765D1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504DB8-1B69-9EC7-4FF7-E610BAA7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82A0B6-F3C6-DF61-60E8-1C80BB09B473}"/>
              </a:ext>
            </a:extLst>
          </p:cNvPr>
          <p:cNvSpPr txBox="1"/>
          <p:nvPr/>
        </p:nvSpPr>
        <p:spPr>
          <a:xfrm>
            <a:off x="191707" y="1296793"/>
            <a:ext cx="5382909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Question:   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Could this be hydrodynamic flow?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Could this be </a:t>
            </a:r>
            <a:r>
              <a:rPr lang="en-US" sz="2000" dirty="0" err="1">
                <a:solidFill>
                  <a:schemeClr val="bg1"/>
                </a:solidFill>
              </a:rPr>
              <a:t>glasma</a:t>
            </a:r>
            <a:r>
              <a:rPr lang="en-US" sz="2000" dirty="0">
                <a:solidFill>
                  <a:schemeClr val="bg1"/>
                </a:solidFill>
              </a:rPr>
              <a:t> weak-coupled physics?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u="sng" dirty="0">
                <a:solidFill>
                  <a:srgbClr val="FFFF00"/>
                </a:solidFill>
              </a:rPr>
              <a:t>Hypothesis: 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Flow correlations should follow geometry and minimal collision energy dependence</a:t>
            </a:r>
            <a:endParaRPr lang="en-US" sz="2000" dirty="0">
              <a:solidFill>
                <a:srgbClr val="FFFF00"/>
              </a:solidFill>
              <a:sym typeface="Wingdings" pitchFamily="2" charset="2"/>
            </a:endParaRPr>
          </a:p>
          <a:p>
            <a:endParaRPr lang="en-US" sz="2000" dirty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en-US" sz="2000" dirty="0" err="1">
                <a:solidFill>
                  <a:srgbClr val="FFFF00"/>
                </a:solidFill>
                <a:sym typeface="Wingdings" pitchFamily="2" charset="2"/>
              </a:rPr>
              <a:t>Glasma</a:t>
            </a:r>
            <a:r>
              <a:rPr lang="en-US" sz="2000" dirty="0">
                <a:solidFill>
                  <a:srgbClr val="FFFF00"/>
                </a:solidFill>
                <a:sym typeface="Wingdings" pitchFamily="2" charset="2"/>
              </a:rPr>
              <a:t> diagrams correlations should scale as 1/</a:t>
            </a:r>
            <a:r>
              <a:rPr lang="en-US" sz="2000" dirty="0" err="1">
                <a:solidFill>
                  <a:srgbClr val="FFFF00"/>
                </a:solidFill>
                <a:sym typeface="Wingdings" pitchFamily="2" charset="2"/>
              </a:rPr>
              <a:t>N</a:t>
            </a:r>
            <a:r>
              <a:rPr lang="en-US" sz="2000" baseline="-25000" dirty="0" err="1">
                <a:solidFill>
                  <a:srgbClr val="FFFF00"/>
                </a:solidFill>
                <a:sym typeface="Wingdings" pitchFamily="2" charset="2"/>
              </a:rPr>
              <a:t>domains</a:t>
            </a:r>
            <a:endParaRPr lang="en-US" sz="2000" baseline="-25000" dirty="0">
              <a:solidFill>
                <a:srgbClr val="FFFF00"/>
              </a:solidFill>
              <a:sym typeface="Wingdings" pitchFamily="2" charset="2"/>
            </a:endParaRPr>
          </a:p>
          <a:p>
            <a:endParaRPr lang="en-US" sz="2000" baseline="-25000" dirty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en-US" sz="2000" u="sng" dirty="0">
                <a:solidFill>
                  <a:srgbClr val="FFFF00"/>
                </a:solidFill>
                <a:sym typeface="Wingdings" pitchFamily="2" charset="2"/>
              </a:rPr>
              <a:t>Experimental Test:</a:t>
            </a:r>
          </a:p>
          <a:p>
            <a:r>
              <a:rPr lang="en-US" sz="2000" dirty="0">
                <a:solidFill>
                  <a:srgbClr val="FFFF00"/>
                </a:solidFill>
                <a:sym typeface="Wingdings" pitchFamily="2" charset="2"/>
              </a:rPr>
              <a:t>Compare </a:t>
            </a:r>
            <a:r>
              <a:rPr lang="en-US" sz="2000" dirty="0" err="1">
                <a:solidFill>
                  <a:srgbClr val="FFFF00"/>
                </a:solidFill>
                <a:sym typeface="Wingdings" pitchFamily="2" charset="2"/>
              </a:rPr>
              <a:t>p+Au</a:t>
            </a:r>
            <a:r>
              <a:rPr lang="en-US" sz="2000" dirty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lang="en-US" sz="2000" dirty="0" err="1">
                <a:solidFill>
                  <a:srgbClr val="FFFF00"/>
                </a:solidFill>
                <a:sym typeface="Wingdings" pitchFamily="2" charset="2"/>
              </a:rPr>
              <a:t>d+Au</a:t>
            </a:r>
            <a:r>
              <a:rPr lang="en-US" sz="2000" dirty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lang="en-US" sz="2000" baseline="30000" dirty="0">
                <a:solidFill>
                  <a:srgbClr val="FFFF00"/>
                </a:solidFill>
                <a:sym typeface="Wingdings" pitchFamily="2" charset="2"/>
              </a:rPr>
              <a:t>3</a:t>
            </a:r>
            <a:r>
              <a:rPr lang="en-US" sz="2000" dirty="0">
                <a:solidFill>
                  <a:srgbClr val="FFFF00"/>
                </a:solidFill>
                <a:sym typeface="Wingdings" pitchFamily="2" charset="2"/>
              </a:rPr>
              <a:t>He+Au</a:t>
            </a: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2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42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3CFBB-BEBC-92FA-A751-65E90055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816AF-E50E-0176-8E51-62F9B0F7953F}"/>
              </a:ext>
            </a:extLst>
          </p:cNvPr>
          <p:cNvSpPr txBox="1"/>
          <p:nvPr/>
        </p:nvSpPr>
        <p:spPr>
          <a:xfrm>
            <a:off x="128617" y="121821"/>
            <a:ext cx="10279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Mis-attribution of physics versus nuisance parameters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3323BEB-AACE-C3B7-A246-98A7FE296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68" y="838292"/>
            <a:ext cx="7260885" cy="3285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6FA02A-AC0C-681D-0DF4-CDFBE2AC4BB9}"/>
              </a:ext>
            </a:extLst>
          </p:cNvPr>
          <p:cNvSpPr txBox="1"/>
          <p:nvPr/>
        </p:nvSpPr>
        <p:spPr>
          <a:xfrm>
            <a:off x="218568" y="4419219"/>
            <a:ext cx="72003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New JETSCAPE Bayesian determined parameters:</a:t>
            </a:r>
          </a:p>
          <a:p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 = 1.12 </a:t>
            </a:r>
            <a:r>
              <a:rPr lang="en-US" sz="2400" dirty="0" err="1">
                <a:solidFill>
                  <a:schemeClr val="bg1"/>
                </a:solidFill>
              </a:rPr>
              <a:t>fm</a:t>
            </a:r>
            <a:r>
              <a:rPr lang="en-US" sz="2400" dirty="0">
                <a:solidFill>
                  <a:schemeClr val="bg1"/>
                </a:solidFill>
              </a:rPr>
              <a:t>        - really big (unphysical) proton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d</a:t>
            </a:r>
            <a:r>
              <a:rPr lang="en-US" sz="2400" baseline="-25000" dirty="0" err="1">
                <a:solidFill>
                  <a:schemeClr val="bg1"/>
                </a:solidFill>
              </a:rPr>
              <a:t>min</a:t>
            </a:r>
            <a:r>
              <a:rPr lang="en-US" sz="2400" dirty="0">
                <a:solidFill>
                  <a:schemeClr val="bg1"/>
                </a:solidFill>
              </a:rPr>
              <a:t> = 1.44 </a:t>
            </a:r>
            <a:r>
              <a:rPr lang="en-US" sz="2400" dirty="0" err="1">
                <a:solidFill>
                  <a:schemeClr val="bg1"/>
                </a:solidFill>
              </a:rPr>
              <a:t>fm</a:t>
            </a:r>
            <a:r>
              <a:rPr lang="en-US" sz="2400" dirty="0">
                <a:solidFill>
                  <a:schemeClr val="bg1"/>
                </a:solidFill>
              </a:rPr>
              <a:t>    - nice and even spacing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                  - cannot be hard core repulsion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0A9F9-E074-C670-A4FD-95C7AADA5A27}"/>
              </a:ext>
            </a:extLst>
          </p:cNvPr>
          <p:cNvSpPr txBox="1"/>
          <p:nvPr/>
        </p:nvSpPr>
        <p:spPr>
          <a:xfrm>
            <a:off x="7882129" y="869121"/>
            <a:ext cx="37490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How did we “unlearn” the </a:t>
            </a:r>
            <a:r>
              <a:rPr lang="en-US" sz="2400" dirty="0" err="1">
                <a:solidFill>
                  <a:schemeClr val="bg1"/>
                </a:solidFill>
              </a:rPr>
              <a:t>Alver</a:t>
            </a:r>
            <a:r>
              <a:rPr lang="en-US" sz="2400" dirty="0">
                <a:solidFill>
                  <a:schemeClr val="bg1"/>
                </a:solidFill>
              </a:rPr>
              <a:t> &amp; Roland physics?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Bayesian statistics is meant to supplement human thinking,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 replace 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67AED-6AAC-2600-1D94-FEA26E5CB55F}"/>
              </a:ext>
            </a:extLst>
          </p:cNvPr>
          <p:cNvSpPr txBox="1"/>
          <p:nvPr/>
        </p:nvSpPr>
        <p:spPr>
          <a:xfrm>
            <a:off x="218568" y="86912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GG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226B079-CEEF-FC8E-7D70-082E0860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83" y="2239923"/>
            <a:ext cx="1911928" cy="17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51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305F2-763B-38FD-4FE2-4AE975B17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27042-95A7-72C2-326A-6F01DB7FE16A}"/>
              </a:ext>
            </a:extLst>
          </p:cNvPr>
          <p:cNvSpPr txBox="1"/>
          <p:nvPr/>
        </p:nvSpPr>
        <p:spPr>
          <a:xfrm>
            <a:off x="327991" y="268356"/>
            <a:ext cx="8546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Mis-understanding of physics constraint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C37B9CF-71E5-177E-981A-3F7A17B0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42DBD20-26F9-B68E-DAFF-E91293761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6" y="1355644"/>
            <a:ext cx="5992754" cy="47932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C306B3-4135-323B-FB22-92E38CB05D2A}"/>
              </a:ext>
            </a:extLst>
          </p:cNvPr>
          <p:cNvSpPr txBox="1"/>
          <p:nvPr/>
        </p:nvSpPr>
        <p:spPr>
          <a:xfrm>
            <a:off x="6582183" y="3222495"/>
            <a:ext cx="5440873" cy="267765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No Coupling - free streaming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(too often used)</a:t>
            </a:r>
          </a:p>
          <a:p>
            <a:pPr algn="ctr"/>
            <a:endParaRPr lang="en-US" sz="2400" dirty="0">
              <a:solidFill>
                <a:srgbClr val="00B050"/>
              </a:solidFill>
            </a:endParaRP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Weak coupling – Color Glass Condensate / </a:t>
            </a:r>
            <a:r>
              <a:rPr lang="en-US" sz="2400" dirty="0" err="1">
                <a:solidFill>
                  <a:srgbClr val="FFC000"/>
                </a:solidFill>
              </a:rPr>
              <a:t>Glasma</a:t>
            </a:r>
            <a:r>
              <a:rPr lang="en-US" sz="2400" dirty="0">
                <a:solidFill>
                  <a:srgbClr val="FFC000"/>
                </a:solidFill>
              </a:rPr>
              <a:t> (</a:t>
            </a:r>
            <a:r>
              <a:rPr lang="en-US" sz="2400" dirty="0">
                <a:solidFill>
                  <a:srgbClr val="FFC000"/>
                </a:solidFill>
                <a:latin typeface="Symbol" pitchFamily="2" charset="2"/>
              </a:rPr>
              <a:t>a</a:t>
            </a:r>
            <a:r>
              <a:rPr lang="en-US" sz="2400" baseline="-25000" dirty="0">
                <a:solidFill>
                  <a:srgbClr val="FFC000"/>
                </a:solidFill>
              </a:rPr>
              <a:t>s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  <a:sym typeface="Wingdings" pitchFamily="2" charset="2"/>
              </a:rPr>
              <a:t> 0)</a:t>
            </a:r>
          </a:p>
          <a:p>
            <a:pPr algn="ctr"/>
            <a:endParaRPr lang="en-US" sz="2400" dirty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Strong Coupling – </a:t>
            </a:r>
            <a:r>
              <a:rPr lang="en-US" sz="2400" dirty="0" err="1">
                <a:solidFill>
                  <a:srgbClr val="FF0000"/>
                </a:solidFill>
                <a:sym typeface="Wingdings" pitchFamily="2" charset="2"/>
              </a:rPr>
              <a:t>AdS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/CFT (</a:t>
            </a:r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sz="2400" baseline="-25000" dirty="0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 ∞)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8AB6ED-40A1-292C-ADA1-9B4C76427DF6}"/>
              </a:ext>
            </a:extLst>
          </p:cNvPr>
          <p:cNvSpPr txBox="1"/>
          <p:nvPr/>
        </p:nvSpPr>
        <p:spPr>
          <a:xfrm>
            <a:off x="6587412" y="1579950"/>
            <a:ext cx="5412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Cannot constrain bulk viscosity without considering pre-hydro scenarios of strong coupling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8F614-D6CE-0488-9012-6C6A3B43C044}"/>
              </a:ext>
            </a:extLst>
          </p:cNvPr>
          <p:cNvSpPr txBox="1"/>
          <p:nvPr/>
        </p:nvSpPr>
        <p:spPr>
          <a:xfrm>
            <a:off x="400706" y="6287586"/>
            <a:ext cx="10842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We must openly discuss the limitations… and not be awed by the machinery.</a:t>
            </a:r>
          </a:p>
        </p:txBody>
      </p:sp>
    </p:spTree>
    <p:extLst>
      <p:ext uri="{BB962C8B-B14F-4D97-AF65-F5344CB8AC3E}">
        <p14:creationId xmlns:p14="http://schemas.microsoft.com/office/powerpoint/2010/main" val="13821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B52E8F-E166-3648-F594-F7BF7AA2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E2D2A1-5850-0334-CFEE-FCDE27450BDB}"/>
              </a:ext>
            </a:extLst>
          </p:cNvPr>
          <p:cNvGrpSpPr/>
          <p:nvPr/>
        </p:nvGrpSpPr>
        <p:grpSpPr>
          <a:xfrm>
            <a:off x="364671" y="824294"/>
            <a:ext cx="11462658" cy="4926384"/>
            <a:chOff x="1578427" y="466889"/>
            <a:chExt cx="9046029" cy="36152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803936-CED5-43C0-9902-E9CAB8223457}"/>
                </a:ext>
              </a:extLst>
            </p:cNvPr>
            <p:cNvSpPr/>
            <p:nvPr/>
          </p:nvSpPr>
          <p:spPr>
            <a:xfrm>
              <a:off x="1578427" y="466889"/>
              <a:ext cx="9046029" cy="36152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random walk">
              <a:extLst>
                <a:ext uri="{FF2B5EF4-FFF2-40B4-BE49-F238E27FC236}">
                  <a16:creationId xmlns:a16="http://schemas.microsoft.com/office/drawing/2014/main" id="{855FFFAC-7FE3-8FF0-ECD2-C7DC359F9F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489"/>
            <a:stretch/>
          </p:blipFill>
          <p:spPr bwMode="auto">
            <a:xfrm>
              <a:off x="1733096" y="586632"/>
              <a:ext cx="8725807" cy="3212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A0D0AD-79FA-6841-42D9-01B33DC53879}"/>
                </a:ext>
              </a:extLst>
            </p:cNvPr>
            <p:cNvSpPr/>
            <p:nvPr/>
          </p:nvSpPr>
          <p:spPr>
            <a:xfrm>
              <a:off x="5366657" y="3581400"/>
              <a:ext cx="5092246" cy="3374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651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D73F8D-E33C-DBC2-616D-999CF098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F56DF-1F30-FE8E-CD82-BAF4C301A53F}"/>
              </a:ext>
            </a:extLst>
          </p:cNvPr>
          <p:cNvSpPr txBox="1"/>
          <p:nvPr/>
        </p:nvSpPr>
        <p:spPr>
          <a:xfrm>
            <a:off x="292893" y="221456"/>
            <a:ext cx="681703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solidFill>
                  <a:schemeClr val="bg2"/>
                </a:solidFill>
              </a:rPr>
              <a:t>Summary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Small systems are still the best way to test the limits of our QGP standard time evolution model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Geometry + hydrodynamics 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Pre-hydrodynamic evolution still an open question and an uncertainty to include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Keep actively thinking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5" name="Picture 2" descr="Keep Calm The End Is Near Print Poster&amp;#39; Posters | AllPosters.com">
            <a:extLst>
              <a:ext uri="{FF2B5EF4-FFF2-40B4-BE49-F238E27FC236}">
                <a16:creationId xmlns:a16="http://schemas.microsoft.com/office/drawing/2014/main" id="{68D3998B-3419-0DFA-651E-73CDFB8B8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-21144"/>
            <a:ext cx="4713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0672419-0DC8-8E48-0D39-CD57F5AF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258" y="5397418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046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5E4B87-9A23-2C3F-F479-324BF50F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81E16A-FBD0-D821-4C6C-61A8CA3E0D2E}"/>
              </a:ext>
            </a:extLst>
          </p:cNvPr>
          <p:cNvSpPr txBox="1"/>
          <p:nvPr/>
        </p:nvSpPr>
        <p:spPr>
          <a:xfrm>
            <a:off x="3044952" y="1600200"/>
            <a:ext cx="625844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i="1" dirty="0">
                <a:solidFill>
                  <a:schemeClr val="bg1"/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3939051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105CFB-FA17-68F5-F964-AB4430E57718}"/>
              </a:ext>
            </a:extLst>
          </p:cNvPr>
          <p:cNvSpPr/>
          <p:nvPr/>
        </p:nvSpPr>
        <p:spPr>
          <a:xfrm>
            <a:off x="2646218" y="436418"/>
            <a:ext cx="6899564" cy="5985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3533A-A618-2AD0-B16E-F4586AF2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115602FA-95A7-B646-E8AB-605A892CC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247" y="860211"/>
            <a:ext cx="4828871" cy="4185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F5A0D-BB57-7EA4-075C-8B1176E3D0CA}"/>
              </a:ext>
            </a:extLst>
          </p:cNvPr>
          <p:cNvSpPr txBox="1"/>
          <p:nvPr/>
        </p:nvSpPr>
        <p:spPr>
          <a:xfrm>
            <a:off x="3398074" y="4968922"/>
            <a:ext cx="5391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PHENIX </a:t>
            </a:r>
            <a:r>
              <a:rPr lang="en-US" sz="2800" dirty="0" err="1">
                <a:solidFill>
                  <a:srgbClr val="FF0000"/>
                </a:solidFill>
              </a:rPr>
              <a:t>pAu</a:t>
            </a:r>
            <a:r>
              <a:rPr lang="en-US" sz="2800" dirty="0">
                <a:solidFill>
                  <a:srgbClr val="FF0000"/>
                </a:solidFill>
              </a:rPr>
              <a:t> v</a:t>
            </a:r>
            <a:r>
              <a:rPr lang="en-US" sz="2800" baseline="-25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/v</a:t>
            </a:r>
            <a:r>
              <a:rPr lang="en-US" sz="2800" baseline="-25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&lt;</a:t>
            </a:r>
            <a:r>
              <a:rPr lang="en-US" sz="2800" dirty="0"/>
              <a:t> ATLAS </a:t>
            </a:r>
            <a:r>
              <a:rPr lang="en-US" sz="2800" dirty="0" err="1"/>
              <a:t>pPb</a:t>
            </a:r>
            <a:r>
              <a:rPr lang="en-US" sz="2800" dirty="0"/>
              <a:t> v</a:t>
            </a:r>
            <a:r>
              <a:rPr lang="en-US" sz="2800" baseline="-25000" dirty="0"/>
              <a:t>3</a:t>
            </a:r>
            <a:r>
              <a:rPr lang="en-US" sz="2800" dirty="0"/>
              <a:t>/v</a:t>
            </a:r>
            <a:r>
              <a:rPr lang="en-US" sz="2800" baseline="-25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3DF067-6F3A-1E2D-FA4F-721D549B0883}"/>
              </a:ext>
            </a:extLst>
          </p:cNvPr>
          <p:cNvSpPr txBox="1"/>
          <p:nvPr/>
        </p:nvSpPr>
        <p:spPr>
          <a:xfrm>
            <a:off x="3398074" y="5524000"/>
            <a:ext cx="5420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STAR </a:t>
            </a:r>
            <a:r>
              <a:rPr lang="en-US" sz="2800" dirty="0" err="1">
                <a:solidFill>
                  <a:srgbClr val="7030A0"/>
                </a:solidFill>
              </a:rPr>
              <a:t>pAu</a:t>
            </a:r>
            <a:r>
              <a:rPr lang="en-US" sz="2800" dirty="0">
                <a:solidFill>
                  <a:srgbClr val="7030A0"/>
                </a:solidFill>
              </a:rPr>
              <a:t> v</a:t>
            </a:r>
            <a:r>
              <a:rPr lang="en-US" sz="2800" baseline="-25000" dirty="0">
                <a:solidFill>
                  <a:srgbClr val="7030A0"/>
                </a:solidFill>
              </a:rPr>
              <a:t>3</a:t>
            </a:r>
            <a:r>
              <a:rPr lang="en-US" sz="2800" dirty="0">
                <a:solidFill>
                  <a:srgbClr val="7030A0"/>
                </a:solidFill>
              </a:rPr>
              <a:t>/v</a:t>
            </a:r>
            <a:r>
              <a:rPr lang="en-US" sz="2800" baseline="-25000" dirty="0">
                <a:solidFill>
                  <a:srgbClr val="7030A0"/>
                </a:solidFill>
              </a:rPr>
              <a:t>2      </a:t>
            </a:r>
            <a:r>
              <a:rPr lang="en-US" sz="2800" dirty="0">
                <a:solidFill>
                  <a:srgbClr val="7030A0"/>
                </a:solidFill>
              </a:rPr>
              <a:t> 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&gt;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ATLAS </a:t>
            </a:r>
            <a:r>
              <a:rPr lang="en-US" sz="2800" dirty="0" err="1"/>
              <a:t>pPb</a:t>
            </a:r>
            <a:r>
              <a:rPr lang="en-US" sz="2800" dirty="0"/>
              <a:t> v</a:t>
            </a:r>
            <a:r>
              <a:rPr lang="en-US" sz="2800" baseline="-25000" dirty="0"/>
              <a:t>3</a:t>
            </a:r>
            <a:r>
              <a:rPr lang="en-US" sz="2800" dirty="0"/>
              <a:t>/v</a:t>
            </a:r>
            <a:r>
              <a:rPr lang="en-US" sz="2800" baseline="-25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EF376B-9F35-111E-0E54-C0F4B0BB14D7}"/>
              </a:ext>
            </a:extLst>
          </p:cNvPr>
          <p:cNvSpPr txBox="1"/>
          <p:nvPr/>
        </p:nvSpPr>
        <p:spPr>
          <a:xfrm>
            <a:off x="6402881" y="1321876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0-5% BBC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FEC807-F363-1B15-0468-9610B7FA4586}"/>
              </a:ext>
            </a:extLst>
          </p:cNvPr>
          <p:cNvSpPr txBox="1"/>
          <p:nvPr/>
        </p:nvSpPr>
        <p:spPr>
          <a:xfrm>
            <a:off x="6252309" y="1682494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0-2% TPC</a:t>
            </a:r>
          </a:p>
        </p:txBody>
      </p:sp>
    </p:spTree>
    <p:extLst>
      <p:ext uri="{BB962C8B-B14F-4D97-AF65-F5344CB8AC3E}">
        <p14:creationId xmlns:p14="http://schemas.microsoft.com/office/powerpoint/2010/main" val="3967601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1FA834-CDE1-56FE-1F8F-1FA509D3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11BAE-B5B5-DB55-3CC8-6D2C232E73AD}"/>
              </a:ext>
            </a:extLst>
          </p:cNvPr>
          <p:cNvSpPr txBox="1"/>
          <p:nvPr/>
        </p:nvSpPr>
        <p:spPr>
          <a:xfrm>
            <a:off x="393793" y="360420"/>
            <a:ext cx="6941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(3) Energy Loss in Small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55E59-A390-CCB0-DBB3-4472236D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55" y="1087972"/>
            <a:ext cx="9982761" cy="41271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8C61FB-EFBB-1BF4-AEDE-B28C62DDA236}"/>
              </a:ext>
            </a:extLst>
          </p:cNvPr>
          <p:cNvSpPr txBox="1"/>
          <p:nvPr/>
        </p:nvSpPr>
        <p:spPr>
          <a:xfrm>
            <a:off x="542170" y="5296296"/>
            <a:ext cx="11312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If there is no jet quenching (e.g., virtuality time &gt; system time),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then where does high </a:t>
            </a:r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baseline="-25000" dirty="0" err="1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in </a:t>
            </a:r>
            <a:r>
              <a:rPr lang="en-US" sz="2800" dirty="0" err="1">
                <a:solidFill>
                  <a:schemeClr val="bg1"/>
                </a:solidFill>
              </a:rPr>
              <a:t>pPb</a:t>
            </a:r>
            <a:r>
              <a:rPr lang="en-US" sz="2800" dirty="0">
                <a:solidFill>
                  <a:schemeClr val="bg1"/>
                </a:solidFill>
              </a:rPr>
              <a:t> and heavy flavor v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in pp, </a:t>
            </a:r>
            <a:r>
              <a:rPr lang="en-US" sz="2800" dirty="0" err="1">
                <a:solidFill>
                  <a:schemeClr val="bg1"/>
                </a:solidFill>
              </a:rPr>
              <a:t>pPb</a:t>
            </a:r>
            <a:r>
              <a:rPr lang="en-US" sz="2800" dirty="0">
                <a:solidFill>
                  <a:schemeClr val="bg1"/>
                </a:solidFill>
              </a:rPr>
              <a:t> originate from?</a:t>
            </a:r>
          </a:p>
        </p:txBody>
      </p:sp>
    </p:spTree>
    <p:extLst>
      <p:ext uri="{BB962C8B-B14F-4D97-AF65-F5344CB8AC3E}">
        <p14:creationId xmlns:p14="http://schemas.microsoft.com/office/powerpoint/2010/main" val="671175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C94B8D-81BA-A8BF-A399-8109FA16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3971ED2-6C6E-EBD8-FE4B-6A151010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77" y="1392258"/>
            <a:ext cx="4406900" cy="1384300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C3B781-8553-4060-ACA0-11124256972C}"/>
              </a:ext>
            </a:extLst>
          </p:cNvPr>
          <p:cNvGrpSpPr/>
          <p:nvPr/>
        </p:nvGrpSpPr>
        <p:grpSpPr>
          <a:xfrm>
            <a:off x="3188434" y="1816063"/>
            <a:ext cx="3438920" cy="1488343"/>
            <a:chOff x="3074614" y="-1544115"/>
            <a:chExt cx="6223000" cy="3543300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8E29923-FF5E-4C33-8D28-9401A755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4614" y="-1544115"/>
              <a:ext cx="6223000" cy="35433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ABC6EB-EAEC-9298-50AC-D5DB9751E308}"/>
                </a:ext>
              </a:extLst>
            </p:cNvPr>
            <p:cNvSpPr/>
            <p:nvPr/>
          </p:nvSpPr>
          <p:spPr>
            <a:xfrm>
              <a:off x="3074614" y="1687073"/>
              <a:ext cx="1259391" cy="272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EA4D0B-397F-7D89-2BE5-87CACAD3C64D}"/>
                </a:ext>
              </a:extLst>
            </p:cNvPr>
            <p:cNvSpPr/>
            <p:nvPr/>
          </p:nvSpPr>
          <p:spPr>
            <a:xfrm>
              <a:off x="9035130" y="1351003"/>
              <a:ext cx="171500" cy="622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1FEFEDA-8856-CF5A-29B4-298D2FB0AB54}"/>
              </a:ext>
            </a:extLst>
          </p:cNvPr>
          <p:cNvSpPr txBox="1"/>
          <p:nvPr/>
        </p:nvSpPr>
        <p:spPr>
          <a:xfrm>
            <a:off x="167764" y="60821"/>
            <a:ext cx="6459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What is the standard evolution model of heavy ion collisions?</a:t>
            </a:r>
          </a:p>
        </p:txBody>
      </p:sp>
      <p:pic>
        <p:nvPicPr>
          <p:cNvPr id="9" name="Picture 4" descr="Illustration of the dynamical evolution of relativistic heavy-ion... |  Download Scientific Diagram">
            <a:extLst>
              <a:ext uri="{FF2B5EF4-FFF2-40B4-BE49-F238E27FC236}">
                <a16:creationId xmlns:a16="http://schemas.microsoft.com/office/drawing/2014/main" id="{791D1573-B28C-1E63-46F0-50B357B73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442" y="3625847"/>
            <a:ext cx="4166286" cy="279113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some fruit&#10;&#10;Description automatically generated with low confidence">
            <a:extLst>
              <a:ext uri="{FF2B5EF4-FFF2-40B4-BE49-F238E27FC236}">
                <a16:creationId xmlns:a16="http://schemas.microsoft.com/office/drawing/2014/main" id="{47CF000C-4078-2DE7-AE45-3168E8A21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615" y="5475212"/>
            <a:ext cx="4417014" cy="122507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6" descr="What Have We Learned From the Relativistic Heavy Ion Collider?: Physics  Today: Vol 56, No 10">
            <a:extLst>
              <a:ext uri="{FF2B5EF4-FFF2-40B4-BE49-F238E27FC236}">
                <a16:creationId xmlns:a16="http://schemas.microsoft.com/office/drawing/2014/main" id="{ADC0CA17-158F-CB7D-E90C-C574B7A2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6" y="3038773"/>
            <a:ext cx="3256000" cy="322686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op) Sketch of the different stages of a relativistic heavy-ion... |  Download Scientific Diagram">
            <a:extLst>
              <a:ext uri="{FF2B5EF4-FFF2-40B4-BE49-F238E27FC236}">
                <a16:creationId xmlns:a16="http://schemas.microsoft.com/office/drawing/2014/main" id="{7E1C06C2-8465-0B93-7379-162FB1F9F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281" y="546407"/>
            <a:ext cx="5399447" cy="303390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E02BCD9-0B34-CAC0-125C-D7F06DEFE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098" y="3752695"/>
            <a:ext cx="4853493" cy="13843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097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B28B9-19CE-D481-F813-5D4D9BE5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8" descr="top) Sketch of the different stages of a relativistic heavy-ion... |  Download Scientific Diagram">
            <a:extLst>
              <a:ext uri="{FF2B5EF4-FFF2-40B4-BE49-F238E27FC236}">
                <a16:creationId xmlns:a16="http://schemas.microsoft.com/office/drawing/2014/main" id="{46C2E79E-1E7C-0A41-4AD7-518D8421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51" y="227537"/>
            <a:ext cx="4936055" cy="277352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C17D8-FFB2-CB3E-6D12-2B186C56ACB6}"/>
              </a:ext>
            </a:extLst>
          </p:cNvPr>
          <p:cNvSpPr txBox="1"/>
          <p:nvPr/>
        </p:nvSpPr>
        <p:spPr>
          <a:xfrm>
            <a:off x="266978" y="3263768"/>
            <a:ext cx="1169364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Pre-equilibrium, pre-thermalization </a:t>
            </a:r>
            <a:r>
              <a:rPr lang="en-US" sz="2000" dirty="0">
                <a:sym typeface="Wingdings" pitchFamily="2" charset="2"/>
              </a:rPr>
              <a:t> Pre-</a:t>
            </a:r>
            <a:r>
              <a:rPr lang="en-US" sz="2000" dirty="0" err="1">
                <a:sym typeface="Wingdings" pitchFamily="2" charset="2"/>
              </a:rPr>
              <a:t>hydrodynamization</a:t>
            </a:r>
            <a:endParaRPr lang="en-US" sz="2000" dirty="0">
              <a:sym typeface="Wingdings" pitchFamily="2" charset="2"/>
            </a:endParaRPr>
          </a:p>
          <a:p>
            <a:pPr algn="ctr"/>
            <a:endParaRPr lang="en-US" sz="2000" dirty="0">
              <a:sym typeface="Wingdings" pitchFamily="2" charset="2"/>
            </a:endParaRPr>
          </a:p>
          <a:p>
            <a:pPr algn="ctr"/>
            <a:r>
              <a:rPr lang="en-US" sz="2000" dirty="0">
                <a:sym typeface="Wingdings" pitchFamily="2" charset="2"/>
              </a:rPr>
              <a:t>The field has still not come fully to grips with the fact that the QGP never equilibrates.</a:t>
            </a:r>
          </a:p>
          <a:p>
            <a:pPr algn="ctr"/>
            <a:r>
              <a:rPr lang="en-US" sz="2000" dirty="0">
                <a:sym typeface="Wingdings" pitchFamily="2" charset="2"/>
              </a:rPr>
              <a:t>Remember all the conference sessions on the “fast equilibration puzzle”?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6C852-404A-019E-0DB4-D8C0B8F08532}"/>
              </a:ext>
            </a:extLst>
          </p:cNvPr>
          <p:cNvSpPr txBox="1"/>
          <p:nvPr/>
        </p:nvSpPr>
        <p:spPr>
          <a:xfrm>
            <a:off x="266978" y="4782243"/>
            <a:ext cx="1169364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After 20 years, is there really any experimental evidence for very weakly coupled initial state 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glasma</a:t>
            </a:r>
            <a:r>
              <a:rPr lang="en-US" sz="2000" dirty="0"/>
              <a:t>, CGC, free stream)?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E50D1-CC66-873C-0DCC-1BE9DFC155B2}"/>
              </a:ext>
            </a:extLst>
          </p:cNvPr>
          <p:cNvSpPr txBox="1"/>
          <p:nvPr/>
        </p:nvSpPr>
        <p:spPr>
          <a:xfrm>
            <a:off x="266978" y="5685165"/>
            <a:ext cx="1169364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Just like strangeness as a QGP signal, pushing to smaller (pp, </a:t>
            </a:r>
            <a:r>
              <a:rPr lang="en-US" sz="2000" dirty="0" err="1"/>
              <a:t>pA</a:t>
            </a:r>
            <a:r>
              <a:rPr lang="en-US" sz="2000" dirty="0"/>
              <a:t>) systems has been insightful.</a:t>
            </a:r>
          </a:p>
          <a:p>
            <a:pPr algn="ctr"/>
            <a:r>
              <a:rPr lang="en-US" sz="2000" dirty="0"/>
              <a:t>How do small system collisions fit into this timeline?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919B8-F9E1-A680-6137-391374BA901E}"/>
              </a:ext>
            </a:extLst>
          </p:cNvPr>
          <p:cNvSpPr txBox="1"/>
          <p:nvPr/>
        </p:nvSpPr>
        <p:spPr>
          <a:xfrm>
            <a:off x="174437" y="82255"/>
            <a:ext cx="6459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What is the standard evolution model of heavy ion collisions?</a:t>
            </a:r>
          </a:p>
        </p:txBody>
      </p:sp>
    </p:spTree>
    <p:extLst>
      <p:ext uri="{BB962C8B-B14F-4D97-AF65-F5344CB8AC3E}">
        <p14:creationId xmlns:p14="http://schemas.microsoft.com/office/powerpoint/2010/main" val="19506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991D0D-A3E4-79D6-D391-C39E6DB7A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49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7D118-7AC8-B1F4-BAD2-4D95FDADF8CC}"/>
              </a:ext>
            </a:extLst>
          </p:cNvPr>
          <p:cNvSpPr txBox="1"/>
          <p:nvPr/>
        </p:nvSpPr>
        <p:spPr>
          <a:xfrm>
            <a:off x="381828" y="167588"/>
            <a:ext cx="5220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>
                <a:solidFill>
                  <a:schemeClr val="bg1"/>
                </a:solidFill>
              </a:rPr>
              <a:t>How to Address Non-Flow?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608E6-2BA0-86C8-8547-6DDAF866B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02" y="915525"/>
            <a:ext cx="5493914" cy="3869542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803B01B-3D33-C40E-8FF3-9429B7050424}"/>
              </a:ext>
            </a:extLst>
          </p:cNvPr>
          <p:cNvSpPr/>
          <p:nvPr/>
        </p:nvSpPr>
        <p:spPr>
          <a:xfrm>
            <a:off x="1340971" y="3588770"/>
            <a:ext cx="3908753" cy="952500"/>
          </a:xfrm>
          <a:custGeom>
            <a:avLst/>
            <a:gdLst>
              <a:gd name="connsiteX0" fmla="*/ 0 w 3305175"/>
              <a:gd name="connsiteY0" fmla="*/ 323850 h 952500"/>
              <a:gd name="connsiteX1" fmla="*/ 552450 w 3305175"/>
              <a:gd name="connsiteY1" fmla="*/ 142875 h 952500"/>
              <a:gd name="connsiteX2" fmla="*/ 1190625 w 3305175"/>
              <a:gd name="connsiteY2" fmla="*/ 0 h 952500"/>
              <a:gd name="connsiteX3" fmla="*/ 1847850 w 3305175"/>
              <a:gd name="connsiteY3" fmla="*/ 133350 h 952500"/>
              <a:gd name="connsiteX4" fmla="*/ 2486025 w 3305175"/>
              <a:gd name="connsiteY4" fmla="*/ 352425 h 952500"/>
              <a:gd name="connsiteX5" fmla="*/ 3305175 w 3305175"/>
              <a:gd name="connsiteY5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5175" h="952500">
                <a:moveTo>
                  <a:pt x="0" y="323850"/>
                </a:moveTo>
                <a:lnTo>
                  <a:pt x="552450" y="142875"/>
                </a:lnTo>
                <a:lnTo>
                  <a:pt x="1190625" y="0"/>
                </a:lnTo>
                <a:lnTo>
                  <a:pt x="1847850" y="133350"/>
                </a:lnTo>
                <a:lnTo>
                  <a:pt x="2486025" y="352425"/>
                </a:lnTo>
                <a:lnTo>
                  <a:pt x="3305175" y="9525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C36B7-E518-64A2-D81D-69CA655D5019}"/>
              </a:ext>
            </a:extLst>
          </p:cNvPr>
          <p:cNvSpPr txBox="1"/>
          <p:nvPr/>
        </p:nvSpPr>
        <p:spPr>
          <a:xfrm>
            <a:off x="6096000" y="974286"/>
            <a:ext cx="5849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Including in published results up to 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baseline="-25000" dirty="0" err="1">
                <a:solidFill>
                  <a:schemeClr val="bg1"/>
                </a:solidFill>
              </a:rPr>
              <a:t>T</a:t>
            </a:r>
            <a:r>
              <a:rPr lang="en-US" sz="2400" dirty="0">
                <a:solidFill>
                  <a:schemeClr val="bg1"/>
                </a:solidFill>
              </a:rPr>
              <a:t> = 3 GeV is critical.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2F7DCE-B160-5F92-41F9-8B1BC0FDB3B1}"/>
              </a:ext>
            </a:extLst>
          </p:cNvPr>
          <p:cNvSpPr/>
          <p:nvPr/>
        </p:nvSpPr>
        <p:spPr>
          <a:xfrm>
            <a:off x="7516534" y="3321660"/>
            <a:ext cx="288611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arxiv.org</a:t>
            </a:r>
            <a:r>
              <a:rPr lang="en-US" sz="1400" dirty="0">
                <a:solidFill>
                  <a:schemeClr val="bg1"/>
                </a:solidFill>
              </a:rPr>
              <a:t>/abs/1902.11290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AD4CBA-F51B-AD59-FA22-8BB69D81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11" y="2320296"/>
            <a:ext cx="5464175" cy="8613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B11C35-D0E7-7D28-65B4-D9E66E27B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156" y="3828467"/>
            <a:ext cx="3542296" cy="2905884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3857036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1EDADC-11D0-964E-2A61-62E95F23C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D42F73-D031-B8AE-C6D4-607948071967}"/>
              </a:ext>
            </a:extLst>
          </p:cNvPr>
          <p:cNvGrpSpPr/>
          <p:nvPr/>
        </p:nvGrpSpPr>
        <p:grpSpPr>
          <a:xfrm>
            <a:off x="1007434" y="1045470"/>
            <a:ext cx="10177131" cy="4952834"/>
            <a:chOff x="1668505" y="377702"/>
            <a:chExt cx="8763959" cy="40590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1A7093-8CF6-AC66-2A71-7793D7F669F4}"/>
                </a:ext>
              </a:extLst>
            </p:cNvPr>
            <p:cNvSpPr/>
            <p:nvPr/>
          </p:nvSpPr>
          <p:spPr>
            <a:xfrm>
              <a:off x="1668505" y="377702"/>
              <a:ext cx="8763959" cy="4059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3D5678-21CD-CEA3-C029-1CCF976B1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8505" y="947393"/>
              <a:ext cx="8763959" cy="34893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0EBB03-7B19-044C-3F85-ED0746075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096" t="17143" r="25378" b="57820"/>
            <a:stretch/>
          </p:blipFill>
          <p:spPr>
            <a:xfrm>
              <a:off x="5820703" y="377703"/>
              <a:ext cx="779646" cy="6567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EBB3AA-26CC-E4E3-FDA3-791E2D51D6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052" t="13678" r="1991" b="65958"/>
            <a:stretch/>
          </p:blipFill>
          <p:spPr>
            <a:xfrm>
              <a:off x="8501769" y="398752"/>
              <a:ext cx="842225" cy="7072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635C2E-306E-F884-654C-4BD606BF1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343" t="32085" r="48605" b="45167"/>
            <a:stretch/>
          </p:blipFill>
          <p:spPr>
            <a:xfrm>
              <a:off x="3081885" y="437710"/>
              <a:ext cx="644893" cy="596766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B8B46957-570B-F6EB-D9B3-D1E206E2A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785" t="28125" r="63104" b="26042"/>
            <a:stretch>
              <a:fillRect/>
            </a:stretch>
          </p:blipFill>
          <p:spPr bwMode="auto">
            <a:xfrm>
              <a:off x="8223380" y="1465855"/>
              <a:ext cx="740714" cy="715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A16B483-FB57-186D-21EA-F495FEEB5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9370" t="29167" r="61933" b="25000"/>
            <a:stretch>
              <a:fillRect/>
            </a:stretch>
          </p:blipFill>
          <p:spPr bwMode="auto">
            <a:xfrm>
              <a:off x="9442580" y="2251131"/>
              <a:ext cx="762000" cy="736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E42354E-8D02-B319-8E4B-EB548B16ED1C}"/>
              </a:ext>
            </a:extLst>
          </p:cNvPr>
          <p:cNvSpPr txBox="1"/>
          <p:nvPr/>
        </p:nvSpPr>
        <p:spPr>
          <a:xfrm>
            <a:off x="6808988" y="6321290"/>
            <a:ext cx="524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PHENIX, </a:t>
            </a:r>
            <a:r>
              <a:rPr lang="en-US" b="1" dirty="0">
                <a:solidFill>
                  <a:schemeClr val="bg1"/>
                </a:solidFill>
              </a:rPr>
              <a:t>Nature Phys. 15 (2019) no.3, 214-220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FDA35-6781-FB7B-9137-7EC8C3754BF3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ADAAFCD-72DA-DCC3-735B-35792695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3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0463A16-0418-04C6-5851-C1DBB3B4C9BA}"/>
              </a:ext>
            </a:extLst>
          </p:cNvPr>
          <p:cNvGrpSpPr/>
          <p:nvPr/>
        </p:nvGrpSpPr>
        <p:grpSpPr>
          <a:xfrm>
            <a:off x="1007434" y="926870"/>
            <a:ext cx="10177131" cy="4952834"/>
            <a:chOff x="1668505" y="377702"/>
            <a:chExt cx="8763959" cy="40590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635147-AD70-CD5C-6564-FCB3EF27F2F7}"/>
                </a:ext>
              </a:extLst>
            </p:cNvPr>
            <p:cNvSpPr/>
            <p:nvPr/>
          </p:nvSpPr>
          <p:spPr>
            <a:xfrm>
              <a:off x="1668505" y="377702"/>
              <a:ext cx="8763959" cy="4059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0ED9B9-5AC6-9F59-40AE-2341FD767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8505" y="947393"/>
              <a:ext cx="8763959" cy="34893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9450BF-1B23-75CB-ED60-0F89346BB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096" t="17143" r="25378" b="57820"/>
            <a:stretch/>
          </p:blipFill>
          <p:spPr>
            <a:xfrm>
              <a:off x="5820703" y="377703"/>
              <a:ext cx="779646" cy="6567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637684-ED1F-C804-2773-0B334C47E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052" t="13678" r="1991" b="65958"/>
            <a:stretch/>
          </p:blipFill>
          <p:spPr>
            <a:xfrm>
              <a:off x="8501769" y="398752"/>
              <a:ext cx="842225" cy="7072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13B17E-B942-99E8-E876-8CD5E8FC9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343" t="32085" r="48605" b="45167"/>
            <a:stretch/>
          </p:blipFill>
          <p:spPr>
            <a:xfrm>
              <a:off x="3081885" y="437710"/>
              <a:ext cx="644893" cy="596766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D2ED0CC3-C035-E70B-5AC5-0B3FF4D38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8785" t="28125" r="63104" b="26042"/>
            <a:stretch>
              <a:fillRect/>
            </a:stretch>
          </p:blipFill>
          <p:spPr bwMode="auto">
            <a:xfrm>
              <a:off x="8223380" y="1465855"/>
              <a:ext cx="740714" cy="715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0428BCB7-0FBE-2498-6069-E642ACA9E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9370" t="29167" r="61933" b="25000"/>
            <a:stretch>
              <a:fillRect/>
            </a:stretch>
          </p:blipFill>
          <p:spPr bwMode="auto">
            <a:xfrm>
              <a:off x="9442580" y="2251131"/>
              <a:ext cx="762000" cy="736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AC47D82-4AC3-CD97-791B-77439AA70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29" y="1741853"/>
            <a:ext cx="10089611" cy="40782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A76278-05BE-0FCB-E5BB-F2AFA45C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FFCEC-2A2F-BE83-F8ED-B42EB124872D}"/>
              </a:ext>
            </a:extLst>
          </p:cNvPr>
          <p:cNvSpPr txBox="1"/>
          <p:nvPr/>
        </p:nvSpPr>
        <p:spPr>
          <a:xfrm>
            <a:off x="327991" y="198783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BCD06E-B44F-D5A9-90F3-14D0E411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39BB1-2B1B-1442-2B72-59730F577B2E}"/>
              </a:ext>
            </a:extLst>
          </p:cNvPr>
          <p:cNvSpPr txBox="1"/>
          <p:nvPr/>
        </p:nvSpPr>
        <p:spPr>
          <a:xfrm>
            <a:off x="6388426" y="5933438"/>
            <a:ext cx="4952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MSTV  </a:t>
            </a:r>
            <a:r>
              <a:rPr lang="en-US" dirty="0" err="1">
                <a:solidFill>
                  <a:srgbClr val="00B050"/>
                </a:solidFill>
              </a:rPr>
              <a:t>Phys.Rev.Lett</a:t>
            </a:r>
            <a:r>
              <a:rPr lang="en-US" dirty="0">
                <a:solidFill>
                  <a:srgbClr val="00B050"/>
                </a:solidFill>
              </a:rPr>
              <a:t>. 121 (2018) no.5, 052301</a:t>
            </a:r>
          </a:p>
          <a:p>
            <a:r>
              <a:rPr lang="en-US" dirty="0">
                <a:solidFill>
                  <a:srgbClr val="00B050"/>
                </a:solidFill>
              </a:rPr>
              <a:t>MSTV  </a:t>
            </a:r>
            <a:r>
              <a:rPr lang="en-US" dirty="0" err="1">
                <a:solidFill>
                  <a:srgbClr val="00B050"/>
                </a:solidFill>
              </a:rPr>
              <a:t>Phys.Lett</a:t>
            </a:r>
            <a:r>
              <a:rPr lang="en-US" dirty="0">
                <a:solidFill>
                  <a:srgbClr val="00B050"/>
                </a:solidFill>
              </a:rPr>
              <a:t>. B788 (2019) 161-165</a:t>
            </a:r>
          </a:p>
          <a:p>
            <a:r>
              <a:rPr lang="en-US" dirty="0">
                <a:solidFill>
                  <a:srgbClr val="00B050"/>
                </a:solidFill>
              </a:rPr>
              <a:t>MSTV  https://</a:t>
            </a:r>
            <a:r>
              <a:rPr lang="en-US" dirty="0" err="1">
                <a:solidFill>
                  <a:srgbClr val="00B050"/>
                </a:solidFill>
              </a:rPr>
              <a:t>arxiv.org</a:t>
            </a:r>
            <a:r>
              <a:rPr lang="en-US" dirty="0">
                <a:solidFill>
                  <a:srgbClr val="00B050"/>
                </a:solidFill>
              </a:rPr>
              <a:t>/abs/1901.10506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B5B9F-DEC7-DDEC-33B0-AF72BC330478}"/>
              </a:ext>
            </a:extLst>
          </p:cNvPr>
          <p:cNvSpPr txBox="1"/>
          <p:nvPr/>
        </p:nvSpPr>
        <p:spPr>
          <a:xfrm>
            <a:off x="947800" y="6135284"/>
            <a:ext cx="5360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2018 - new </a:t>
            </a:r>
            <a:r>
              <a:rPr lang="en-US" sz="2800" dirty="0" err="1">
                <a:solidFill>
                  <a:srgbClr val="00B050"/>
                </a:solidFill>
              </a:rPr>
              <a:t>glasma</a:t>
            </a:r>
            <a:r>
              <a:rPr lang="en-US" sz="2800" dirty="0">
                <a:solidFill>
                  <a:srgbClr val="00B050"/>
                </a:solidFill>
              </a:rPr>
              <a:t> calculations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7BE26E8E-D619-06CA-911F-4EBD9BF10982}"/>
              </a:ext>
            </a:extLst>
          </p:cNvPr>
          <p:cNvSpPr/>
          <p:nvPr/>
        </p:nvSpPr>
        <p:spPr>
          <a:xfrm>
            <a:off x="6212274" y="5946786"/>
            <a:ext cx="258101" cy="884518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FF64A0-5046-AC46-2562-32C88402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D4CF81-0966-D853-45C8-72859F7D6FFB}"/>
              </a:ext>
            </a:extLst>
          </p:cNvPr>
          <p:cNvGrpSpPr/>
          <p:nvPr/>
        </p:nvGrpSpPr>
        <p:grpSpPr>
          <a:xfrm>
            <a:off x="1654490" y="1776070"/>
            <a:ext cx="4102587" cy="2900155"/>
            <a:chOff x="165933" y="161562"/>
            <a:chExt cx="5620601" cy="34124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8637A7-D548-F0D9-FECD-54989991D4CA}"/>
                </a:ext>
              </a:extLst>
            </p:cNvPr>
            <p:cNvSpPr/>
            <p:nvPr/>
          </p:nvSpPr>
          <p:spPr>
            <a:xfrm>
              <a:off x="165933" y="161562"/>
              <a:ext cx="5547281" cy="34124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961F72-B955-17CE-E2D5-2A6A5F25D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280" t="12887" b="39530"/>
            <a:stretch/>
          </p:blipFill>
          <p:spPr>
            <a:xfrm>
              <a:off x="1739677" y="496431"/>
              <a:ext cx="3129597" cy="25135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4C6221-35F8-1D0E-5BC2-F81F6FCC2FE5}"/>
                </a:ext>
              </a:extLst>
            </p:cNvPr>
            <p:cNvSpPr txBox="1"/>
            <p:nvPr/>
          </p:nvSpPr>
          <p:spPr>
            <a:xfrm>
              <a:off x="214321" y="3055814"/>
              <a:ext cx="5572213" cy="398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chemeClr val="bg1"/>
                  </a:solidFill>
                  <a:sym typeface="Wingdings" pitchFamily="2" charset="2"/>
                </a:rPr>
                <a:t>Color Domains  Initial State Correlations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4C1F82A-A8CC-2FB4-96BF-786854CD24F4}"/>
              </a:ext>
            </a:extLst>
          </p:cNvPr>
          <p:cNvSpPr txBox="1"/>
          <p:nvPr/>
        </p:nvSpPr>
        <p:spPr>
          <a:xfrm>
            <a:off x="1993960" y="406464"/>
            <a:ext cx="820408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Deuteron is big and so</a:t>
            </a:r>
            <a:r>
              <a:rPr lang="en-US" sz="3200" dirty="0">
                <a:solidFill>
                  <a:schemeClr val="bg1"/>
                </a:solidFill>
                <a:sym typeface="Wingdings" pitchFamily="2" charset="2"/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more disconnected, uncorrelated domains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Simple domain expectation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v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(</a:t>
            </a:r>
            <a:r>
              <a:rPr lang="en-US" sz="3200" dirty="0" err="1">
                <a:solidFill>
                  <a:schemeClr val="bg1"/>
                </a:solidFill>
              </a:rPr>
              <a:t>dAu</a:t>
            </a:r>
            <a:r>
              <a:rPr lang="en-US" sz="3200" dirty="0">
                <a:solidFill>
                  <a:schemeClr val="bg1"/>
                </a:solidFill>
              </a:rPr>
              <a:t>) &lt; v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(</a:t>
            </a:r>
            <a:r>
              <a:rPr lang="en-US" sz="3200" dirty="0" err="1">
                <a:solidFill>
                  <a:schemeClr val="bg1"/>
                </a:solidFill>
              </a:rPr>
              <a:t>pAu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A2A97D-2251-DCBE-3FB7-88FFE6F5DB8C}"/>
              </a:ext>
            </a:extLst>
          </p:cNvPr>
          <p:cNvGrpSpPr/>
          <p:nvPr/>
        </p:nvGrpSpPr>
        <p:grpSpPr>
          <a:xfrm>
            <a:off x="5988725" y="1776070"/>
            <a:ext cx="4413489" cy="2894386"/>
            <a:chOff x="4757209" y="2627185"/>
            <a:chExt cx="2655017" cy="1600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77F2A2-0FA4-5310-0B36-58DED0B6F363}"/>
                </a:ext>
              </a:extLst>
            </p:cNvPr>
            <p:cNvSpPr/>
            <p:nvPr/>
          </p:nvSpPr>
          <p:spPr>
            <a:xfrm>
              <a:off x="4757209" y="2627185"/>
              <a:ext cx="2586892" cy="16004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8885D3-BBAB-914B-F388-797F534E1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280" t="12887" b="39530"/>
            <a:stretch/>
          </p:blipFill>
          <p:spPr>
            <a:xfrm>
              <a:off x="5367199" y="2775131"/>
              <a:ext cx="657075" cy="5307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496653-A5CD-6045-8DA3-762CFBEA4ED6}"/>
                </a:ext>
              </a:extLst>
            </p:cNvPr>
            <p:cNvSpPr txBox="1"/>
            <p:nvPr/>
          </p:nvSpPr>
          <p:spPr>
            <a:xfrm>
              <a:off x="4779774" y="3984593"/>
              <a:ext cx="2632452" cy="187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chemeClr val="bg1"/>
                  </a:solidFill>
                  <a:sym typeface="Wingdings" pitchFamily="2" charset="2"/>
                </a:rPr>
                <a:t>   Color Domains  Initial State Correlations</a:t>
              </a:r>
              <a:endParaRPr lang="en-US" sz="1600" i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E28883-FEA8-CFE2-D5D4-3C3CD48CD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280" t="12887" b="39530"/>
            <a:stretch/>
          </p:blipFill>
          <p:spPr>
            <a:xfrm>
              <a:off x="6129140" y="3379862"/>
              <a:ext cx="657075" cy="5307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BD752E-E05F-6DF6-9100-21913AFF6326}"/>
                </a:ext>
              </a:extLst>
            </p:cNvPr>
            <p:cNvSpPr txBox="1"/>
            <p:nvPr/>
          </p:nvSpPr>
          <p:spPr>
            <a:xfrm>
              <a:off x="6117277" y="2633056"/>
              <a:ext cx="1194569" cy="323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dirty="0">
                  <a:solidFill>
                    <a:schemeClr val="bg1"/>
                  </a:solidFill>
                </a:rPr>
                <a:t>deuteron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79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958E6C-7168-1318-E945-7BF1B71C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727EF-599E-B2AE-82E8-D3DD525CFB77}"/>
              </a:ext>
            </a:extLst>
          </p:cNvPr>
          <p:cNvSpPr txBox="1"/>
          <p:nvPr/>
        </p:nvSpPr>
        <p:spPr>
          <a:xfrm>
            <a:off x="319447" y="1207738"/>
            <a:ext cx="5280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u="sng" dirty="0">
                <a:solidFill>
                  <a:srgbClr val="FFFF00"/>
                </a:solidFill>
              </a:rPr>
              <a:t>Quantum statistics</a:t>
            </a:r>
            <a:r>
              <a:rPr lang="en-US" sz="2400" dirty="0">
                <a:solidFill>
                  <a:srgbClr val="FFFF00"/>
                </a:solidFill>
              </a:rPr>
              <a:t> of gluons are the dominant cause of the nontrivial</a:t>
            </a:r>
          </a:p>
          <a:p>
            <a:r>
              <a:rPr lang="en-US" sz="2400" u="sng" dirty="0">
                <a:solidFill>
                  <a:srgbClr val="FFFF00"/>
                </a:solidFill>
              </a:rPr>
              <a:t>many-body correlations</a:t>
            </a:r>
            <a:r>
              <a:rPr lang="en-US" sz="2400" dirty="0">
                <a:solidFill>
                  <a:srgbClr val="FFFF00"/>
                </a:solidFill>
              </a:rPr>
              <a:t> that </a:t>
            </a:r>
          </a:p>
          <a:p>
            <a:r>
              <a:rPr lang="en-US" sz="2400" u="sng" dirty="0">
                <a:solidFill>
                  <a:srgbClr val="FFFF00"/>
                </a:solidFill>
              </a:rPr>
              <a:t>enhance</a:t>
            </a:r>
            <a:r>
              <a:rPr lang="en-US" sz="2400" dirty="0">
                <a:solidFill>
                  <a:srgbClr val="FFFF00"/>
                </a:solidFill>
              </a:rPr>
              <a:t> contributions to the tails of the multiplicity distributions from </a:t>
            </a:r>
            <a:r>
              <a:rPr lang="en-US" sz="2400" u="sng" dirty="0">
                <a:solidFill>
                  <a:srgbClr val="FFFF00"/>
                </a:solidFill>
              </a:rPr>
              <a:t>overlapping nucleon configurations</a:t>
            </a:r>
            <a:r>
              <a:rPr lang="en-US" sz="2400" dirty="0">
                <a:solidFill>
                  <a:srgbClr val="FFFF00"/>
                </a:solidFill>
              </a:rPr>
              <a:t>”.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83410-D504-C019-516E-EF4DB3F57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37" y="1207738"/>
            <a:ext cx="4261510" cy="4159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A4490-F8DE-44A0-D9AB-7A24C5051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087" y="1221895"/>
            <a:ext cx="4261510" cy="4159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C79529-60BA-2833-916D-AE86109B3915}"/>
              </a:ext>
            </a:extLst>
          </p:cNvPr>
          <p:cNvSpPr txBox="1"/>
          <p:nvPr/>
        </p:nvSpPr>
        <p:spPr>
          <a:xfrm>
            <a:off x="290774" y="4539345"/>
            <a:ext cx="6059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IP-</a:t>
            </a:r>
            <a:r>
              <a:rPr lang="en-US" sz="2800" dirty="0" err="1">
                <a:solidFill>
                  <a:schemeClr val="bg1"/>
                </a:solidFill>
              </a:rPr>
              <a:t>Jazma</a:t>
            </a:r>
            <a:r>
              <a:rPr lang="en-US" sz="2800" dirty="0">
                <a:solidFill>
                  <a:schemeClr val="bg1"/>
                </a:solidFill>
              </a:rPr>
              <a:t> model is trivial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(no quantum, no many-body, etc.)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and can disprove these assertions.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D0609A-BDA7-A476-E840-8CD23E47D469}"/>
              </a:ext>
            </a:extLst>
          </p:cNvPr>
          <p:cNvSpPr/>
          <p:nvPr/>
        </p:nvSpPr>
        <p:spPr>
          <a:xfrm>
            <a:off x="10860485" y="4594996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9D86E5-034F-9DC7-E53E-BB053A252969}"/>
              </a:ext>
            </a:extLst>
          </p:cNvPr>
          <p:cNvSpPr/>
          <p:nvPr/>
        </p:nvSpPr>
        <p:spPr>
          <a:xfrm>
            <a:off x="10985030" y="4594996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7E57555-9D08-FB23-F42F-FFC63A5831C2}"/>
              </a:ext>
            </a:extLst>
          </p:cNvPr>
          <p:cNvSpPr/>
          <p:nvPr/>
        </p:nvSpPr>
        <p:spPr>
          <a:xfrm>
            <a:off x="10442017" y="1491072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C896C2-BDBE-1679-2085-C350458ECC4B}"/>
              </a:ext>
            </a:extLst>
          </p:cNvPr>
          <p:cNvSpPr/>
          <p:nvPr/>
        </p:nvSpPr>
        <p:spPr>
          <a:xfrm>
            <a:off x="11431964" y="1503873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B0112C-FFF0-1595-5C6A-F8800CE93EE6}"/>
              </a:ext>
            </a:extLst>
          </p:cNvPr>
          <p:cNvSpPr/>
          <p:nvPr/>
        </p:nvSpPr>
        <p:spPr>
          <a:xfrm>
            <a:off x="10748693" y="3043034"/>
            <a:ext cx="568924" cy="51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E0A623-F9DB-FD3E-7B45-C8FD9D8AF997}"/>
              </a:ext>
            </a:extLst>
          </p:cNvPr>
          <p:cNvSpPr/>
          <p:nvPr/>
        </p:nvSpPr>
        <p:spPr>
          <a:xfrm>
            <a:off x="11174041" y="3043034"/>
            <a:ext cx="568924" cy="516750"/>
          </a:xfrm>
          <a:prstGeom prst="ellipse">
            <a:avLst/>
          </a:prstGeom>
          <a:solidFill>
            <a:srgbClr val="FF0000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957874-CBB6-C46F-50AA-54EFB2550E3F}"/>
              </a:ext>
            </a:extLst>
          </p:cNvPr>
          <p:cNvSpPr/>
          <p:nvPr/>
        </p:nvSpPr>
        <p:spPr>
          <a:xfrm>
            <a:off x="290774" y="5876168"/>
            <a:ext cx="6576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https://journals.aps.org/prc/abstract/10.1103/PhysRevC.99.054908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88F95-D92D-0223-CEAC-A0523457935C}"/>
              </a:ext>
            </a:extLst>
          </p:cNvPr>
          <p:cNvSpPr/>
          <p:nvPr/>
        </p:nvSpPr>
        <p:spPr>
          <a:xfrm>
            <a:off x="290774" y="3907816"/>
            <a:ext cx="3583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MSTV   https://arxiv.org/abs/1901.10506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28A5A-2C5F-DDE6-9CB3-EBFD5483C5E0}"/>
              </a:ext>
            </a:extLst>
          </p:cNvPr>
          <p:cNvCxnSpPr/>
          <p:nvPr/>
        </p:nvCxnSpPr>
        <p:spPr>
          <a:xfrm flipH="1">
            <a:off x="10717547" y="1751543"/>
            <a:ext cx="97826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DA7D7C3-C197-53F9-0822-38A60BE4521A}"/>
              </a:ext>
            </a:extLst>
          </p:cNvPr>
          <p:cNvSpPr txBox="1"/>
          <p:nvPr/>
        </p:nvSpPr>
        <p:spPr>
          <a:xfrm>
            <a:off x="11051373" y="1332086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baseline="-25000" dirty="0" err="1">
                <a:solidFill>
                  <a:schemeClr val="bg1"/>
                </a:solidFill>
              </a:rPr>
              <a:t>T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E1185-2185-D8CA-5CB8-9FC90F765DEA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DBAA2D1-560D-476E-BE3A-70A6F11B5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35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95C64D-6E22-BE4C-FA15-8BC1B69B2235}"/>
              </a:ext>
            </a:extLst>
          </p:cNvPr>
          <p:cNvSpPr/>
          <p:nvPr/>
        </p:nvSpPr>
        <p:spPr>
          <a:xfrm>
            <a:off x="331114" y="1037359"/>
            <a:ext cx="59560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Glittering </a:t>
            </a:r>
            <a:r>
              <a:rPr lang="en-US" sz="2800" dirty="0" err="1">
                <a:solidFill>
                  <a:srgbClr val="FFFF00"/>
                </a:solidFill>
              </a:rPr>
              <a:t>Glasma</a:t>
            </a:r>
            <a:r>
              <a:rPr lang="en-US" sz="2800" dirty="0">
                <a:solidFill>
                  <a:srgbClr val="FFFF00"/>
                </a:solidFill>
              </a:rPr>
              <a:t> – </a:t>
            </a:r>
            <a:r>
              <a:rPr lang="en-US" sz="2800" i="1" dirty="0">
                <a:solidFill>
                  <a:srgbClr val="FFFF00"/>
                </a:solidFill>
              </a:rPr>
              <a:t>ab initio </a:t>
            </a:r>
            <a:r>
              <a:rPr lang="en-US" sz="2800" dirty="0">
                <a:solidFill>
                  <a:srgbClr val="FFFF00"/>
                </a:solidFill>
              </a:rPr>
              <a:t>result for Negative Binomial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6B97E-483A-A507-65D5-64B3F728A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24" y="980859"/>
            <a:ext cx="5511612" cy="4628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801F5-92B5-95D8-2E9C-F17367809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18" y="980858"/>
            <a:ext cx="5511612" cy="4628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A21FA4-FD84-887C-FBCE-BE34353AA052}"/>
              </a:ext>
            </a:extLst>
          </p:cNvPr>
          <p:cNvSpPr txBox="1"/>
          <p:nvPr/>
        </p:nvSpPr>
        <p:spPr>
          <a:xfrm>
            <a:off x="286079" y="2422906"/>
            <a:ext cx="530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IP-</a:t>
            </a:r>
            <a:r>
              <a:rPr lang="en-US" sz="2800" dirty="0" err="1">
                <a:solidFill>
                  <a:schemeClr val="bg1"/>
                </a:solidFill>
              </a:rPr>
              <a:t>Jazma</a:t>
            </a:r>
            <a:r>
              <a:rPr lang="en-US" sz="2800" dirty="0">
                <a:solidFill>
                  <a:schemeClr val="bg1"/>
                </a:solidFill>
              </a:rPr>
              <a:t> model is trivial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(no glittering, etc.) 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and can disprove these assertions.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A8BDE6-7034-5AEB-659A-852F52019B37}"/>
              </a:ext>
            </a:extLst>
          </p:cNvPr>
          <p:cNvSpPr/>
          <p:nvPr/>
        </p:nvSpPr>
        <p:spPr>
          <a:xfrm>
            <a:off x="286079" y="4239341"/>
            <a:ext cx="6576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https://journals.aps.org/prc/abstract/10.1103/PhysRevC.99.054908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8CC11B-58BC-1DC2-680D-FD57A976A9F4}"/>
              </a:ext>
            </a:extLst>
          </p:cNvPr>
          <p:cNvSpPr/>
          <p:nvPr/>
        </p:nvSpPr>
        <p:spPr>
          <a:xfrm>
            <a:off x="326782" y="1944339"/>
            <a:ext cx="3168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MSTV   https://arxiv.org/abs/1901.10506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7C9D36-4A2F-12FC-AA0C-F3B867CF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89407-50C8-E6A2-15F4-AC3D60D99D53}"/>
              </a:ext>
            </a:extLst>
          </p:cNvPr>
          <p:cNvSpPr txBox="1"/>
          <p:nvPr/>
        </p:nvSpPr>
        <p:spPr>
          <a:xfrm>
            <a:off x="327991" y="268356"/>
            <a:ext cx="384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</a:rPr>
              <a:t>Scientific Method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77DC985-1B11-06D8-D462-A668465D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52" y="268085"/>
            <a:ext cx="1384941" cy="12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Fad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6145</TotalTime>
  <Words>1972</Words>
  <Application>Microsoft Macintosh PowerPoint</Application>
  <PresentationFormat>Widescreen</PresentationFormat>
  <Paragraphs>348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-apple-system</vt:lpstr>
      <vt:lpstr>Aharoni</vt:lpstr>
      <vt:lpstr>Arial</vt:lpstr>
      <vt:lpstr>Avenir Next LT Pro</vt:lpstr>
      <vt:lpstr>Calibri</vt:lpstr>
      <vt:lpstr>Cambria Math</vt:lpstr>
      <vt:lpstr>Slack-Lato</vt:lpstr>
      <vt:lpstr>Symbol</vt:lpstr>
      <vt:lpstr>FadeVTI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30</cp:revision>
  <dcterms:created xsi:type="dcterms:W3CDTF">2022-04-13T16:12:01Z</dcterms:created>
  <dcterms:modified xsi:type="dcterms:W3CDTF">2022-04-26T10:35:54Z</dcterms:modified>
</cp:coreProperties>
</file>