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1" r:id="rId3"/>
    <p:sldId id="258" r:id="rId4"/>
    <p:sldId id="260" r:id="rId5"/>
    <p:sldId id="280" r:id="rId6"/>
    <p:sldId id="275" r:id="rId7"/>
    <p:sldId id="265" r:id="rId8"/>
    <p:sldId id="262" r:id="rId9"/>
    <p:sldId id="264" r:id="rId10"/>
    <p:sldId id="263" r:id="rId11"/>
    <p:sldId id="266" r:id="rId12"/>
    <p:sldId id="277" r:id="rId13"/>
    <p:sldId id="276" r:id="rId14"/>
    <p:sldId id="269" r:id="rId15"/>
    <p:sldId id="270" r:id="rId16"/>
    <p:sldId id="267" r:id="rId17"/>
    <p:sldId id="271" r:id="rId18"/>
    <p:sldId id="272" r:id="rId19"/>
    <p:sldId id="283" r:id="rId20"/>
    <p:sldId id="282" r:id="rId21"/>
    <p:sldId id="281" r:id="rId22"/>
    <p:sldId id="273" r:id="rId23"/>
    <p:sldId id="274" r:id="rId24"/>
    <p:sldId id="268" r:id="rId25"/>
    <p:sldId id="278" r:id="rId26"/>
    <p:sldId id="279" r:id="rId27"/>
    <p:sldId id="25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96"/>
    <p:restoredTop sz="96327"/>
  </p:normalViewPr>
  <p:slideViewPr>
    <p:cSldViewPr snapToGrid="0">
      <p:cViewPr varScale="1">
        <p:scale>
          <a:sx n="184" d="100"/>
          <a:sy n="184" d="100"/>
        </p:scale>
        <p:origin x="192" y="103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BB2B0-7491-ACCB-258B-3129B4FD89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7F6484-0617-7567-7837-89C235E86B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F2CFD5-FF30-C4FF-95B3-7AD2B9C0C712}"/>
              </a:ext>
            </a:extLst>
          </p:cNvPr>
          <p:cNvSpPr>
            <a:spLocks noGrp="1"/>
          </p:cNvSpPr>
          <p:nvPr>
            <p:ph type="dt" sz="half" idx="10"/>
          </p:nvPr>
        </p:nvSpPr>
        <p:spPr/>
        <p:txBody>
          <a:bodyPr/>
          <a:lstStyle/>
          <a:p>
            <a:fld id="{C9109955-F791-BF4E-90EC-513169CCB873}" type="datetimeFigureOut">
              <a:rPr lang="en-US" smtClean="0"/>
              <a:t>11/1/22</a:t>
            </a:fld>
            <a:endParaRPr lang="en-US"/>
          </a:p>
        </p:txBody>
      </p:sp>
      <p:sp>
        <p:nvSpPr>
          <p:cNvPr id="5" name="Footer Placeholder 4">
            <a:extLst>
              <a:ext uri="{FF2B5EF4-FFF2-40B4-BE49-F238E27FC236}">
                <a16:creationId xmlns:a16="http://schemas.microsoft.com/office/drawing/2014/main" id="{2432634B-A317-FDED-2A6A-E9653E75B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ADE85-AC71-D7CC-0CC5-5F0F13C74353}"/>
              </a:ext>
            </a:extLst>
          </p:cNvPr>
          <p:cNvSpPr>
            <a:spLocks noGrp="1"/>
          </p:cNvSpPr>
          <p:nvPr>
            <p:ph type="sldNum" sz="quarter" idx="12"/>
          </p:nvPr>
        </p:nvSpPr>
        <p:spPr/>
        <p:txBody>
          <a:bodyPr/>
          <a:lstStyle/>
          <a:p>
            <a:fld id="{1F831D4E-41A4-7A4F-8349-B2D40C937B30}" type="slidenum">
              <a:rPr lang="en-US" smtClean="0"/>
              <a:t>‹#›</a:t>
            </a:fld>
            <a:endParaRPr lang="en-US"/>
          </a:p>
        </p:txBody>
      </p:sp>
    </p:spTree>
    <p:extLst>
      <p:ext uri="{BB962C8B-B14F-4D97-AF65-F5344CB8AC3E}">
        <p14:creationId xmlns:p14="http://schemas.microsoft.com/office/powerpoint/2010/main" val="3751501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8CDF-44B9-C32C-8C6A-E8DD030F7D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46513C-83D4-EF78-F199-AF8A7B7CF1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24FD26-774A-8D8D-BB60-249ACAED184A}"/>
              </a:ext>
            </a:extLst>
          </p:cNvPr>
          <p:cNvSpPr>
            <a:spLocks noGrp="1"/>
          </p:cNvSpPr>
          <p:nvPr>
            <p:ph type="dt" sz="half" idx="10"/>
          </p:nvPr>
        </p:nvSpPr>
        <p:spPr/>
        <p:txBody>
          <a:bodyPr/>
          <a:lstStyle/>
          <a:p>
            <a:fld id="{C9109955-F791-BF4E-90EC-513169CCB873}" type="datetimeFigureOut">
              <a:rPr lang="en-US" smtClean="0"/>
              <a:t>11/1/22</a:t>
            </a:fld>
            <a:endParaRPr lang="en-US"/>
          </a:p>
        </p:txBody>
      </p:sp>
      <p:sp>
        <p:nvSpPr>
          <p:cNvPr id="5" name="Footer Placeholder 4">
            <a:extLst>
              <a:ext uri="{FF2B5EF4-FFF2-40B4-BE49-F238E27FC236}">
                <a16:creationId xmlns:a16="http://schemas.microsoft.com/office/drawing/2014/main" id="{1097B38A-6716-AF0F-33EF-C7945EEDB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978292-FA7D-6992-2A97-E996891B4311}"/>
              </a:ext>
            </a:extLst>
          </p:cNvPr>
          <p:cNvSpPr>
            <a:spLocks noGrp="1"/>
          </p:cNvSpPr>
          <p:nvPr>
            <p:ph type="sldNum" sz="quarter" idx="12"/>
          </p:nvPr>
        </p:nvSpPr>
        <p:spPr/>
        <p:txBody>
          <a:bodyPr/>
          <a:lstStyle/>
          <a:p>
            <a:fld id="{1F831D4E-41A4-7A4F-8349-B2D40C937B30}" type="slidenum">
              <a:rPr lang="en-US" smtClean="0"/>
              <a:t>‹#›</a:t>
            </a:fld>
            <a:endParaRPr lang="en-US"/>
          </a:p>
        </p:txBody>
      </p:sp>
    </p:spTree>
    <p:extLst>
      <p:ext uri="{BB962C8B-B14F-4D97-AF65-F5344CB8AC3E}">
        <p14:creationId xmlns:p14="http://schemas.microsoft.com/office/powerpoint/2010/main" val="1392906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32A09-2A8D-EF12-A702-67C6F007B1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7D630E-8DC6-0B23-1692-5B47BAE6F4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4B448F-B367-D685-FDF2-DE75BDF6ED02}"/>
              </a:ext>
            </a:extLst>
          </p:cNvPr>
          <p:cNvSpPr>
            <a:spLocks noGrp="1"/>
          </p:cNvSpPr>
          <p:nvPr>
            <p:ph type="dt" sz="half" idx="10"/>
          </p:nvPr>
        </p:nvSpPr>
        <p:spPr/>
        <p:txBody>
          <a:bodyPr/>
          <a:lstStyle/>
          <a:p>
            <a:fld id="{C9109955-F791-BF4E-90EC-513169CCB873}" type="datetimeFigureOut">
              <a:rPr lang="en-US" smtClean="0"/>
              <a:t>11/1/22</a:t>
            </a:fld>
            <a:endParaRPr lang="en-US"/>
          </a:p>
        </p:txBody>
      </p:sp>
      <p:sp>
        <p:nvSpPr>
          <p:cNvPr id="5" name="Footer Placeholder 4">
            <a:extLst>
              <a:ext uri="{FF2B5EF4-FFF2-40B4-BE49-F238E27FC236}">
                <a16:creationId xmlns:a16="http://schemas.microsoft.com/office/drawing/2014/main" id="{9458E964-64BA-DAB2-0814-A6CA4515E6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BF63D-B032-8CB0-86E5-9FF87B3907F2}"/>
              </a:ext>
            </a:extLst>
          </p:cNvPr>
          <p:cNvSpPr>
            <a:spLocks noGrp="1"/>
          </p:cNvSpPr>
          <p:nvPr>
            <p:ph type="sldNum" sz="quarter" idx="12"/>
          </p:nvPr>
        </p:nvSpPr>
        <p:spPr/>
        <p:txBody>
          <a:bodyPr/>
          <a:lstStyle/>
          <a:p>
            <a:fld id="{1F831D4E-41A4-7A4F-8349-B2D40C937B30}" type="slidenum">
              <a:rPr lang="en-US" smtClean="0"/>
              <a:t>‹#›</a:t>
            </a:fld>
            <a:endParaRPr lang="en-US"/>
          </a:p>
        </p:txBody>
      </p:sp>
    </p:spTree>
    <p:extLst>
      <p:ext uri="{BB962C8B-B14F-4D97-AF65-F5344CB8AC3E}">
        <p14:creationId xmlns:p14="http://schemas.microsoft.com/office/powerpoint/2010/main" val="932942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28B36-ADA1-BBC5-6156-D1FED7D611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4ACC5-0A0F-6D22-BBF1-8FEE4612F9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EE611-D417-86DB-04EA-BD136E6E9FED}"/>
              </a:ext>
            </a:extLst>
          </p:cNvPr>
          <p:cNvSpPr>
            <a:spLocks noGrp="1"/>
          </p:cNvSpPr>
          <p:nvPr>
            <p:ph type="dt" sz="half" idx="10"/>
          </p:nvPr>
        </p:nvSpPr>
        <p:spPr/>
        <p:txBody>
          <a:bodyPr/>
          <a:lstStyle/>
          <a:p>
            <a:fld id="{C9109955-F791-BF4E-90EC-513169CCB873}" type="datetimeFigureOut">
              <a:rPr lang="en-US" smtClean="0"/>
              <a:t>11/1/22</a:t>
            </a:fld>
            <a:endParaRPr lang="en-US"/>
          </a:p>
        </p:txBody>
      </p:sp>
      <p:sp>
        <p:nvSpPr>
          <p:cNvPr id="5" name="Footer Placeholder 4">
            <a:extLst>
              <a:ext uri="{FF2B5EF4-FFF2-40B4-BE49-F238E27FC236}">
                <a16:creationId xmlns:a16="http://schemas.microsoft.com/office/drawing/2014/main" id="{3E2D7022-4148-28C0-8A15-6B2252249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64DFB-EB75-0718-1665-FAE7E3E7AC3B}"/>
              </a:ext>
            </a:extLst>
          </p:cNvPr>
          <p:cNvSpPr>
            <a:spLocks noGrp="1"/>
          </p:cNvSpPr>
          <p:nvPr>
            <p:ph type="sldNum" sz="quarter" idx="12"/>
          </p:nvPr>
        </p:nvSpPr>
        <p:spPr/>
        <p:txBody>
          <a:bodyPr/>
          <a:lstStyle/>
          <a:p>
            <a:fld id="{1F831D4E-41A4-7A4F-8349-B2D40C937B30}" type="slidenum">
              <a:rPr lang="en-US" smtClean="0"/>
              <a:t>‹#›</a:t>
            </a:fld>
            <a:endParaRPr lang="en-US"/>
          </a:p>
        </p:txBody>
      </p:sp>
    </p:spTree>
    <p:extLst>
      <p:ext uri="{BB962C8B-B14F-4D97-AF65-F5344CB8AC3E}">
        <p14:creationId xmlns:p14="http://schemas.microsoft.com/office/powerpoint/2010/main" val="997511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8C4A8-5E81-0B08-A242-B527C193F5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6E7222-810D-956C-3760-E2FCED586B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09AD3-EA45-EAC6-ACD7-DD307BDDBD8F}"/>
              </a:ext>
            </a:extLst>
          </p:cNvPr>
          <p:cNvSpPr>
            <a:spLocks noGrp="1"/>
          </p:cNvSpPr>
          <p:nvPr>
            <p:ph type="dt" sz="half" idx="10"/>
          </p:nvPr>
        </p:nvSpPr>
        <p:spPr/>
        <p:txBody>
          <a:bodyPr/>
          <a:lstStyle/>
          <a:p>
            <a:fld id="{C9109955-F791-BF4E-90EC-513169CCB873}" type="datetimeFigureOut">
              <a:rPr lang="en-US" smtClean="0"/>
              <a:t>11/1/22</a:t>
            </a:fld>
            <a:endParaRPr lang="en-US"/>
          </a:p>
        </p:txBody>
      </p:sp>
      <p:sp>
        <p:nvSpPr>
          <p:cNvPr id="5" name="Footer Placeholder 4">
            <a:extLst>
              <a:ext uri="{FF2B5EF4-FFF2-40B4-BE49-F238E27FC236}">
                <a16:creationId xmlns:a16="http://schemas.microsoft.com/office/drawing/2014/main" id="{0D064946-82FA-0523-8FAE-CD8824690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BB75F-6CEC-682A-0358-A31437675A55}"/>
              </a:ext>
            </a:extLst>
          </p:cNvPr>
          <p:cNvSpPr>
            <a:spLocks noGrp="1"/>
          </p:cNvSpPr>
          <p:nvPr>
            <p:ph type="sldNum" sz="quarter" idx="12"/>
          </p:nvPr>
        </p:nvSpPr>
        <p:spPr/>
        <p:txBody>
          <a:bodyPr/>
          <a:lstStyle/>
          <a:p>
            <a:fld id="{1F831D4E-41A4-7A4F-8349-B2D40C937B30}" type="slidenum">
              <a:rPr lang="en-US" smtClean="0"/>
              <a:t>‹#›</a:t>
            </a:fld>
            <a:endParaRPr lang="en-US"/>
          </a:p>
        </p:txBody>
      </p:sp>
    </p:spTree>
    <p:extLst>
      <p:ext uri="{BB962C8B-B14F-4D97-AF65-F5344CB8AC3E}">
        <p14:creationId xmlns:p14="http://schemas.microsoft.com/office/powerpoint/2010/main" val="2137456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E9128-2E7C-FEAE-4DF2-3D0744F199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A1C541-79C3-F79B-0A97-9489FAC2FA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30597A-7DFD-8BC5-EBAF-7FA828AE57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4CE642-6E71-70E7-5CD6-4502611C5437}"/>
              </a:ext>
            </a:extLst>
          </p:cNvPr>
          <p:cNvSpPr>
            <a:spLocks noGrp="1"/>
          </p:cNvSpPr>
          <p:nvPr>
            <p:ph type="dt" sz="half" idx="10"/>
          </p:nvPr>
        </p:nvSpPr>
        <p:spPr/>
        <p:txBody>
          <a:bodyPr/>
          <a:lstStyle/>
          <a:p>
            <a:fld id="{C9109955-F791-BF4E-90EC-513169CCB873}" type="datetimeFigureOut">
              <a:rPr lang="en-US" smtClean="0"/>
              <a:t>11/1/22</a:t>
            </a:fld>
            <a:endParaRPr lang="en-US"/>
          </a:p>
        </p:txBody>
      </p:sp>
      <p:sp>
        <p:nvSpPr>
          <p:cNvPr id="6" name="Footer Placeholder 5">
            <a:extLst>
              <a:ext uri="{FF2B5EF4-FFF2-40B4-BE49-F238E27FC236}">
                <a16:creationId xmlns:a16="http://schemas.microsoft.com/office/drawing/2014/main" id="{A7139222-7372-806D-5600-AD120820E2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CED4DA-D5B4-4914-941D-4538B8B5EF9E}"/>
              </a:ext>
            </a:extLst>
          </p:cNvPr>
          <p:cNvSpPr>
            <a:spLocks noGrp="1"/>
          </p:cNvSpPr>
          <p:nvPr>
            <p:ph type="sldNum" sz="quarter" idx="12"/>
          </p:nvPr>
        </p:nvSpPr>
        <p:spPr/>
        <p:txBody>
          <a:bodyPr/>
          <a:lstStyle/>
          <a:p>
            <a:fld id="{1F831D4E-41A4-7A4F-8349-B2D40C937B30}" type="slidenum">
              <a:rPr lang="en-US" smtClean="0"/>
              <a:t>‹#›</a:t>
            </a:fld>
            <a:endParaRPr lang="en-US"/>
          </a:p>
        </p:txBody>
      </p:sp>
    </p:spTree>
    <p:extLst>
      <p:ext uri="{BB962C8B-B14F-4D97-AF65-F5344CB8AC3E}">
        <p14:creationId xmlns:p14="http://schemas.microsoft.com/office/powerpoint/2010/main" val="271750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E208B-5F46-45EC-2726-C6073530A5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97284C-30CE-A9FE-3214-3508893A7C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5FB4E1-6AF4-F0E7-F4A1-C5766127A5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8ACDC5-57E0-737A-7C72-6D2AA8DC9D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89B386-DA25-6B40-E0D3-6FAE163241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3C13B3-918D-571F-63B7-66CC44AF15C3}"/>
              </a:ext>
            </a:extLst>
          </p:cNvPr>
          <p:cNvSpPr>
            <a:spLocks noGrp="1"/>
          </p:cNvSpPr>
          <p:nvPr>
            <p:ph type="dt" sz="half" idx="10"/>
          </p:nvPr>
        </p:nvSpPr>
        <p:spPr/>
        <p:txBody>
          <a:bodyPr/>
          <a:lstStyle/>
          <a:p>
            <a:fld id="{C9109955-F791-BF4E-90EC-513169CCB873}" type="datetimeFigureOut">
              <a:rPr lang="en-US" smtClean="0"/>
              <a:t>11/1/22</a:t>
            </a:fld>
            <a:endParaRPr lang="en-US"/>
          </a:p>
        </p:txBody>
      </p:sp>
      <p:sp>
        <p:nvSpPr>
          <p:cNvPr id="8" name="Footer Placeholder 7">
            <a:extLst>
              <a:ext uri="{FF2B5EF4-FFF2-40B4-BE49-F238E27FC236}">
                <a16:creationId xmlns:a16="http://schemas.microsoft.com/office/drawing/2014/main" id="{1ACAD9D5-D503-F68E-FE34-3DF3BF77E3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F2675D-B63C-C39B-E311-6B4F23F7A4B7}"/>
              </a:ext>
            </a:extLst>
          </p:cNvPr>
          <p:cNvSpPr>
            <a:spLocks noGrp="1"/>
          </p:cNvSpPr>
          <p:nvPr>
            <p:ph type="sldNum" sz="quarter" idx="12"/>
          </p:nvPr>
        </p:nvSpPr>
        <p:spPr/>
        <p:txBody>
          <a:bodyPr/>
          <a:lstStyle/>
          <a:p>
            <a:fld id="{1F831D4E-41A4-7A4F-8349-B2D40C937B30}" type="slidenum">
              <a:rPr lang="en-US" smtClean="0"/>
              <a:t>‹#›</a:t>
            </a:fld>
            <a:endParaRPr lang="en-US"/>
          </a:p>
        </p:txBody>
      </p:sp>
    </p:spTree>
    <p:extLst>
      <p:ext uri="{BB962C8B-B14F-4D97-AF65-F5344CB8AC3E}">
        <p14:creationId xmlns:p14="http://schemas.microsoft.com/office/powerpoint/2010/main" val="1887592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54F5-42DE-7E6F-0FED-DFC54FFD91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1AB75E-C29C-2057-4F6B-43F10613B2E7}"/>
              </a:ext>
            </a:extLst>
          </p:cNvPr>
          <p:cNvSpPr>
            <a:spLocks noGrp="1"/>
          </p:cNvSpPr>
          <p:nvPr>
            <p:ph type="dt" sz="half" idx="10"/>
          </p:nvPr>
        </p:nvSpPr>
        <p:spPr/>
        <p:txBody>
          <a:bodyPr/>
          <a:lstStyle/>
          <a:p>
            <a:fld id="{C9109955-F791-BF4E-90EC-513169CCB873}" type="datetimeFigureOut">
              <a:rPr lang="en-US" smtClean="0"/>
              <a:t>11/1/22</a:t>
            </a:fld>
            <a:endParaRPr lang="en-US"/>
          </a:p>
        </p:txBody>
      </p:sp>
      <p:sp>
        <p:nvSpPr>
          <p:cNvPr id="4" name="Footer Placeholder 3">
            <a:extLst>
              <a:ext uri="{FF2B5EF4-FFF2-40B4-BE49-F238E27FC236}">
                <a16:creationId xmlns:a16="http://schemas.microsoft.com/office/drawing/2014/main" id="{F938793F-9009-D5CC-A0C8-69F07CD442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99537A-4B3A-1F01-6207-87DB38BFCC59}"/>
              </a:ext>
            </a:extLst>
          </p:cNvPr>
          <p:cNvSpPr>
            <a:spLocks noGrp="1"/>
          </p:cNvSpPr>
          <p:nvPr>
            <p:ph type="sldNum" sz="quarter" idx="12"/>
          </p:nvPr>
        </p:nvSpPr>
        <p:spPr/>
        <p:txBody>
          <a:bodyPr/>
          <a:lstStyle/>
          <a:p>
            <a:fld id="{1F831D4E-41A4-7A4F-8349-B2D40C937B30}" type="slidenum">
              <a:rPr lang="en-US" smtClean="0"/>
              <a:t>‹#›</a:t>
            </a:fld>
            <a:endParaRPr lang="en-US"/>
          </a:p>
        </p:txBody>
      </p:sp>
    </p:spTree>
    <p:extLst>
      <p:ext uri="{BB962C8B-B14F-4D97-AF65-F5344CB8AC3E}">
        <p14:creationId xmlns:p14="http://schemas.microsoft.com/office/powerpoint/2010/main" val="1589947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9F01F2-7930-2337-3B54-ADDA5191B33F}"/>
              </a:ext>
            </a:extLst>
          </p:cNvPr>
          <p:cNvSpPr>
            <a:spLocks noGrp="1"/>
          </p:cNvSpPr>
          <p:nvPr>
            <p:ph type="dt" sz="half" idx="10"/>
          </p:nvPr>
        </p:nvSpPr>
        <p:spPr/>
        <p:txBody>
          <a:bodyPr/>
          <a:lstStyle/>
          <a:p>
            <a:fld id="{C9109955-F791-BF4E-90EC-513169CCB873}" type="datetimeFigureOut">
              <a:rPr lang="en-US" smtClean="0"/>
              <a:t>11/1/22</a:t>
            </a:fld>
            <a:endParaRPr lang="en-US"/>
          </a:p>
        </p:txBody>
      </p:sp>
      <p:sp>
        <p:nvSpPr>
          <p:cNvPr id="3" name="Footer Placeholder 2">
            <a:extLst>
              <a:ext uri="{FF2B5EF4-FFF2-40B4-BE49-F238E27FC236}">
                <a16:creationId xmlns:a16="http://schemas.microsoft.com/office/drawing/2014/main" id="{1D2F4669-C71A-BAF8-75DB-863106DF1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A06C9B-97AD-8B94-4912-5BF7A10B6FA7}"/>
              </a:ext>
            </a:extLst>
          </p:cNvPr>
          <p:cNvSpPr>
            <a:spLocks noGrp="1"/>
          </p:cNvSpPr>
          <p:nvPr>
            <p:ph type="sldNum" sz="quarter" idx="12"/>
          </p:nvPr>
        </p:nvSpPr>
        <p:spPr/>
        <p:txBody>
          <a:bodyPr/>
          <a:lstStyle/>
          <a:p>
            <a:fld id="{1F831D4E-41A4-7A4F-8349-B2D40C937B30}" type="slidenum">
              <a:rPr lang="en-US" smtClean="0"/>
              <a:t>‹#›</a:t>
            </a:fld>
            <a:endParaRPr lang="en-US"/>
          </a:p>
        </p:txBody>
      </p:sp>
    </p:spTree>
    <p:extLst>
      <p:ext uri="{BB962C8B-B14F-4D97-AF65-F5344CB8AC3E}">
        <p14:creationId xmlns:p14="http://schemas.microsoft.com/office/powerpoint/2010/main" val="2193334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AF13-42D2-56CB-7A72-2F38D97D99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1D5E67-A1CF-BE41-35D7-1A0CE08B54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A08D8E-2201-7DA7-DE90-8BE77EB5FF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1C6B1-FA4A-038A-7421-2409206ED0D4}"/>
              </a:ext>
            </a:extLst>
          </p:cNvPr>
          <p:cNvSpPr>
            <a:spLocks noGrp="1"/>
          </p:cNvSpPr>
          <p:nvPr>
            <p:ph type="dt" sz="half" idx="10"/>
          </p:nvPr>
        </p:nvSpPr>
        <p:spPr/>
        <p:txBody>
          <a:bodyPr/>
          <a:lstStyle/>
          <a:p>
            <a:fld id="{C9109955-F791-BF4E-90EC-513169CCB873}" type="datetimeFigureOut">
              <a:rPr lang="en-US" smtClean="0"/>
              <a:t>11/1/22</a:t>
            </a:fld>
            <a:endParaRPr lang="en-US"/>
          </a:p>
        </p:txBody>
      </p:sp>
      <p:sp>
        <p:nvSpPr>
          <p:cNvPr id="6" name="Footer Placeholder 5">
            <a:extLst>
              <a:ext uri="{FF2B5EF4-FFF2-40B4-BE49-F238E27FC236}">
                <a16:creationId xmlns:a16="http://schemas.microsoft.com/office/drawing/2014/main" id="{7A09B524-3EE0-5CF5-A21D-E9AD04F2E8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DAB107-B32F-4A8D-BF39-59AE98DA4BE7}"/>
              </a:ext>
            </a:extLst>
          </p:cNvPr>
          <p:cNvSpPr>
            <a:spLocks noGrp="1"/>
          </p:cNvSpPr>
          <p:nvPr>
            <p:ph type="sldNum" sz="quarter" idx="12"/>
          </p:nvPr>
        </p:nvSpPr>
        <p:spPr/>
        <p:txBody>
          <a:bodyPr/>
          <a:lstStyle/>
          <a:p>
            <a:fld id="{1F831D4E-41A4-7A4F-8349-B2D40C937B30}" type="slidenum">
              <a:rPr lang="en-US" smtClean="0"/>
              <a:t>‹#›</a:t>
            </a:fld>
            <a:endParaRPr lang="en-US"/>
          </a:p>
        </p:txBody>
      </p:sp>
    </p:spTree>
    <p:extLst>
      <p:ext uri="{BB962C8B-B14F-4D97-AF65-F5344CB8AC3E}">
        <p14:creationId xmlns:p14="http://schemas.microsoft.com/office/powerpoint/2010/main" val="4041275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2178A-B137-D3D7-7629-182EF972F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189C02-E8B3-2394-4701-3F75F36CAD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AFAC40-D5CE-0DAF-E769-BCADAE141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C37E7F-6B17-ED86-4E00-C28F5161173A}"/>
              </a:ext>
            </a:extLst>
          </p:cNvPr>
          <p:cNvSpPr>
            <a:spLocks noGrp="1"/>
          </p:cNvSpPr>
          <p:nvPr>
            <p:ph type="dt" sz="half" idx="10"/>
          </p:nvPr>
        </p:nvSpPr>
        <p:spPr/>
        <p:txBody>
          <a:bodyPr/>
          <a:lstStyle/>
          <a:p>
            <a:fld id="{C9109955-F791-BF4E-90EC-513169CCB873}" type="datetimeFigureOut">
              <a:rPr lang="en-US" smtClean="0"/>
              <a:t>11/1/22</a:t>
            </a:fld>
            <a:endParaRPr lang="en-US"/>
          </a:p>
        </p:txBody>
      </p:sp>
      <p:sp>
        <p:nvSpPr>
          <p:cNvPr id="6" name="Footer Placeholder 5">
            <a:extLst>
              <a:ext uri="{FF2B5EF4-FFF2-40B4-BE49-F238E27FC236}">
                <a16:creationId xmlns:a16="http://schemas.microsoft.com/office/drawing/2014/main" id="{BFA3477B-D01C-3321-963F-0235C0EB3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5041F9-5471-2B0D-700F-4DAC3DBD02CD}"/>
              </a:ext>
            </a:extLst>
          </p:cNvPr>
          <p:cNvSpPr>
            <a:spLocks noGrp="1"/>
          </p:cNvSpPr>
          <p:nvPr>
            <p:ph type="sldNum" sz="quarter" idx="12"/>
          </p:nvPr>
        </p:nvSpPr>
        <p:spPr/>
        <p:txBody>
          <a:bodyPr/>
          <a:lstStyle/>
          <a:p>
            <a:fld id="{1F831D4E-41A4-7A4F-8349-B2D40C937B30}" type="slidenum">
              <a:rPr lang="en-US" smtClean="0"/>
              <a:t>‹#›</a:t>
            </a:fld>
            <a:endParaRPr lang="en-US"/>
          </a:p>
        </p:txBody>
      </p:sp>
    </p:spTree>
    <p:extLst>
      <p:ext uri="{BB962C8B-B14F-4D97-AF65-F5344CB8AC3E}">
        <p14:creationId xmlns:p14="http://schemas.microsoft.com/office/powerpoint/2010/main" val="604005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31DD25-5DA0-6DAF-5729-3DC02337AB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1B862B-71F1-E309-CA8C-7D6134AFD9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15A83-5253-58B8-800C-11202EBEA8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109955-F791-BF4E-90EC-513169CCB873}" type="datetimeFigureOut">
              <a:rPr lang="en-US" smtClean="0"/>
              <a:t>11/1/22</a:t>
            </a:fld>
            <a:endParaRPr lang="en-US"/>
          </a:p>
        </p:txBody>
      </p:sp>
      <p:sp>
        <p:nvSpPr>
          <p:cNvPr id="5" name="Footer Placeholder 4">
            <a:extLst>
              <a:ext uri="{FF2B5EF4-FFF2-40B4-BE49-F238E27FC236}">
                <a16:creationId xmlns:a16="http://schemas.microsoft.com/office/drawing/2014/main" id="{0CB6DA4E-5557-62B2-36A6-465EC7C3FB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886A40-380A-DE1F-9DB9-8932059A33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31D4E-41A4-7A4F-8349-B2D40C937B30}" type="slidenum">
              <a:rPr lang="en-US" smtClean="0"/>
              <a:t>‹#›</a:t>
            </a:fld>
            <a:endParaRPr lang="en-US"/>
          </a:p>
        </p:txBody>
      </p:sp>
    </p:spTree>
    <p:extLst>
      <p:ext uri="{BB962C8B-B14F-4D97-AF65-F5344CB8AC3E}">
        <p14:creationId xmlns:p14="http://schemas.microsoft.com/office/powerpoint/2010/main" val="2712574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glossary.slb.com/en/terms/l/lithosphere" TargetMode="External"/><Relationship Id="rId5" Type="http://schemas.openxmlformats.org/officeDocument/2006/relationships/hyperlink" Target="https://glossary.slb.com/en/terms/m/mantle" TargetMode="External"/><Relationship Id="rId4" Type="http://schemas.openxmlformats.org/officeDocument/2006/relationships/hyperlink" Target="https://glossary.slb.com/en/terms/p/plastic"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1FC7F5C-B258-D246-EBFF-8A1CBE56ED27}"/>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600" kern="1200">
                <a:solidFill>
                  <a:srgbClr val="FFFFFF"/>
                </a:solidFill>
                <a:latin typeface="+mj-lt"/>
                <a:ea typeface="+mj-ea"/>
                <a:cs typeface="+mj-cs"/>
              </a:rPr>
              <a:t>Paper walk through…</a:t>
            </a:r>
          </a:p>
        </p:txBody>
      </p:sp>
      <p:pic>
        <p:nvPicPr>
          <p:cNvPr id="4" name="Picture 3" descr="Text&#10;&#10;Description automatically generated">
            <a:extLst>
              <a:ext uri="{FF2B5EF4-FFF2-40B4-BE49-F238E27FC236}">
                <a16:creationId xmlns:a16="http://schemas.microsoft.com/office/drawing/2014/main" id="{00C00C3E-5C68-37E6-E355-474753088FD1}"/>
              </a:ext>
            </a:extLst>
          </p:cNvPr>
          <p:cNvPicPr>
            <a:picLocks noChangeAspect="1"/>
          </p:cNvPicPr>
          <p:nvPr/>
        </p:nvPicPr>
        <p:blipFill>
          <a:blip r:embed="rId2"/>
          <a:stretch>
            <a:fillRect/>
          </a:stretch>
        </p:blipFill>
        <p:spPr>
          <a:xfrm>
            <a:off x="4626000" y="961812"/>
            <a:ext cx="6013399" cy="4930987"/>
          </a:xfrm>
          <a:prstGeom prst="rect">
            <a:avLst/>
          </a:prstGeom>
        </p:spPr>
      </p:pic>
      <p:pic>
        <p:nvPicPr>
          <p:cNvPr id="6" name="Picture 5">
            <a:extLst>
              <a:ext uri="{FF2B5EF4-FFF2-40B4-BE49-F238E27FC236}">
                <a16:creationId xmlns:a16="http://schemas.microsoft.com/office/drawing/2014/main" id="{374C6578-A3DE-7F57-B5F9-8115DCCEA59A}"/>
              </a:ext>
            </a:extLst>
          </p:cNvPr>
          <p:cNvPicPr>
            <a:picLocks noChangeAspect="1"/>
          </p:cNvPicPr>
          <p:nvPr/>
        </p:nvPicPr>
        <p:blipFill>
          <a:blip r:embed="rId3"/>
          <a:stretch>
            <a:fillRect/>
          </a:stretch>
        </p:blipFill>
        <p:spPr>
          <a:xfrm>
            <a:off x="5828613" y="5981699"/>
            <a:ext cx="3327400" cy="393700"/>
          </a:xfrm>
          <a:prstGeom prst="rect">
            <a:avLst/>
          </a:prstGeom>
        </p:spPr>
      </p:pic>
      <p:sp>
        <p:nvSpPr>
          <p:cNvPr id="7" name="TextBox 6">
            <a:extLst>
              <a:ext uri="{FF2B5EF4-FFF2-40B4-BE49-F238E27FC236}">
                <a16:creationId xmlns:a16="http://schemas.microsoft.com/office/drawing/2014/main" id="{C937EE88-3F6F-0EF1-093B-6945F859355F}"/>
              </a:ext>
            </a:extLst>
          </p:cNvPr>
          <p:cNvSpPr txBox="1"/>
          <p:nvPr/>
        </p:nvSpPr>
        <p:spPr>
          <a:xfrm>
            <a:off x="10639399" y="6485279"/>
            <a:ext cx="1458733" cy="369332"/>
          </a:xfrm>
          <a:prstGeom prst="rect">
            <a:avLst/>
          </a:prstGeom>
          <a:noFill/>
        </p:spPr>
        <p:txBody>
          <a:bodyPr wrap="none" rtlCol="0">
            <a:spAutoFit/>
          </a:bodyPr>
          <a:lstStyle/>
          <a:p>
            <a:r>
              <a:rPr lang="en-US" dirty="0"/>
              <a:t>Only 5 pages!</a:t>
            </a:r>
          </a:p>
        </p:txBody>
      </p:sp>
    </p:spTree>
    <p:extLst>
      <p:ext uri="{BB962C8B-B14F-4D97-AF65-F5344CB8AC3E}">
        <p14:creationId xmlns:p14="http://schemas.microsoft.com/office/powerpoint/2010/main" val="1920292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348FD363-E0CC-5962-217A-25B11468B104}"/>
              </a:ext>
            </a:extLst>
          </p:cNvPr>
          <p:cNvPicPr>
            <a:picLocks noChangeAspect="1"/>
          </p:cNvPicPr>
          <p:nvPr/>
        </p:nvPicPr>
        <p:blipFill>
          <a:blip r:embed="rId2"/>
          <a:stretch>
            <a:fillRect/>
          </a:stretch>
        </p:blipFill>
        <p:spPr>
          <a:xfrm>
            <a:off x="218527" y="155026"/>
            <a:ext cx="9188232" cy="5066595"/>
          </a:xfrm>
          <a:prstGeom prst="rect">
            <a:avLst/>
          </a:prstGeom>
        </p:spPr>
      </p:pic>
      <p:sp>
        <p:nvSpPr>
          <p:cNvPr id="4" name="TextBox 3">
            <a:extLst>
              <a:ext uri="{FF2B5EF4-FFF2-40B4-BE49-F238E27FC236}">
                <a16:creationId xmlns:a16="http://schemas.microsoft.com/office/drawing/2014/main" id="{D940C342-1B56-7078-A28C-5C815356E0CA}"/>
              </a:ext>
            </a:extLst>
          </p:cNvPr>
          <p:cNvSpPr txBox="1"/>
          <p:nvPr/>
        </p:nvSpPr>
        <p:spPr>
          <a:xfrm>
            <a:off x="193588" y="5502645"/>
            <a:ext cx="5915978" cy="1200329"/>
          </a:xfrm>
          <a:prstGeom prst="rect">
            <a:avLst/>
          </a:prstGeom>
          <a:noFill/>
          <a:ln>
            <a:solidFill>
              <a:schemeClr val="tx1"/>
            </a:solidFill>
          </a:ln>
        </p:spPr>
        <p:txBody>
          <a:bodyPr wrap="none" rtlCol="0">
            <a:spAutoFit/>
          </a:bodyPr>
          <a:lstStyle/>
          <a:p>
            <a:r>
              <a:rPr lang="en-US" sz="2400" dirty="0"/>
              <a:t>6 measurements of position change over time</a:t>
            </a:r>
          </a:p>
          <a:p>
            <a:r>
              <a:rPr lang="en-US" sz="2400" dirty="0"/>
              <a:t>(left) uplift rate ~ 30 mm/year</a:t>
            </a:r>
          </a:p>
          <a:p>
            <a:r>
              <a:rPr lang="en-US" sz="2400" dirty="0"/>
              <a:t>(right) horizontal movement ~ 10 mm/year</a:t>
            </a:r>
          </a:p>
        </p:txBody>
      </p:sp>
      <p:sp>
        <p:nvSpPr>
          <p:cNvPr id="5" name="TextBox 4">
            <a:extLst>
              <a:ext uri="{FF2B5EF4-FFF2-40B4-BE49-F238E27FC236}">
                <a16:creationId xmlns:a16="http://schemas.microsoft.com/office/drawing/2014/main" id="{24931DA6-B8D3-6A26-379F-7185CE393A8C}"/>
              </a:ext>
            </a:extLst>
          </p:cNvPr>
          <p:cNvSpPr txBox="1"/>
          <p:nvPr/>
        </p:nvSpPr>
        <p:spPr>
          <a:xfrm>
            <a:off x="6205355" y="5502645"/>
            <a:ext cx="5986645" cy="1200329"/>
          </a:xfrm>
          <a:prstGeom prst="rect">
            <a:avLst/>
          </a:prstGeom>
          <a:noFill/>
          <a:ln>
            <a:solidFill>
              <a:schemeClr val="tx1"/>
            </a:solidFill>
          </a:ln>
        </p:spPr>
        <p:txBody>
          <a:bodyPr wrap="square" rtlCol="0">
            <a:spAutoFit/>
          </a:bodyPr>
          <a:lstStyle/>
          <a:p>
            <a:pPr algn="ctr"/>
            <a:r>
              <a:rPr lang="en-US" sz="2400" dirty="0"/>
              <a:t>Remove Elastic rates </a:t>
            </a:r>
            <a:r>
              <a:rPr lang="en-US" sz="2400" dirty="0">
                <a:sym typeface="Wingdings" pitchFamily="2" charset="2"/>
              </a:rPr>
              <a:t> residual (GPS – Elastic) </a:t>
            </a:r>
          </a:p>
          <a:p>
            <a:pPr algn="ctr"/>
            <a:r>
              <a:rPr lang="en-US" sz="2400" dirty="0">
                <a:solidFill>
                  <a:srgbClr val="7030A0"/>
                </a:solidFill>
                <a:sym typeface="Wingdings" pitchFamily="2" charset="2"/>
              </a:rPr>
              <a:t>Compare to ICE6G model that “is </a:t>
            </a:r>
            <a:r>
              <a:rPr lang="en-US" sz="2400" i="1" dirty="0">
                <a:solidFill>
                  <a:srgbClr val="7030A0"/>
                </a:solidFill>
                <a:sym typeface="Wingdings" pitchFamily="2" charset="2"/>
              </a:rPr>
              <a:t>characterized</a:t>
            </a:r>
            <a:r>
              <a:rPr lang="en-US" sz="2400" dirty="0">
                <a:solidFill>
                  <a:srgbClr val="7030A0"/>
                </a:solidFill>
                <a:sym typeface="Wingdings" pitchFamily="2" charset="2"/>
              </a:rPr>
              <a:t> by a UM viscosity 5 x 10</a:t>
            </a:r>
            <a:r>
              <a:rPr lang="en-US" sz="2400" baseline="30000" dirty="0">
                <a:solidFill>
                  <a:srgbClr val="7030A0"/>
                </a:solidFill>
                <a:sym typeface="Wingdings" pitchFamily="2" charset="2"/>
              </a:rPr>
              <a:t>20</a:t>
            </a:r>
            <a:r>
              <a:rPr lang="en-US" sz="2400" dirty="0">
                <a:solidFill>
                  <a:srgbClr val="7030A0"/>
                </a:solidFill>
                <a:sym typeface="Wingdings" pitchFamily="2" charset="2"/>
              </a:rPr>
              <a:t> Pa s”</a:t>
            </a:r>
            <a:endParaRPr lang="en-US" sz="2400" dirty="0">
              <a:solidFill>
                <a:srgbClr val="7030A0"/>
              </a:solidFill>
            </a:endParaRPr>
          </a:p>
        </p:txBody>
      </p:sp>
      <p:sp>
        <p:nvSpPr>
          <p:cNvPr id="7" name="TextBox 6">
            <a:extLst>
              <a:ext uri="{FF2B5EF4-FFF2-40B4-BE49-F238E27FC236}">
                <a16:creationId xmlns:a16="http://schemas.microsoft.com/office/drawing/2014/main" id="{431409EC-42C3-A107-FCDF-8FA1D83B9290}"/>
              </a:ext>
            </a:extLst>
          </p:cNvPr>
          <p:cNvSpPr txBox="1"/>
          <p:nvPr/>
        </p:nvSpPr>
        <p:spPr>
          <a:xfrm>
            <a:off x="9805087" y="1484149"/>
            <a:ext cx="2065122" cy="2862322"/>
          </a:xfrm>
          <a:prstGeom prst="rect">
            <a:avLst/>
          </a:prstGeom>
          <a:noFill/>
        </p:spPr>
        <p:txBody>
          <a:bodyPr wrap="square">
            <a:spAutoFit/>
          </a:bodyPr>
          <a:lstStyle/>
          <a:p>
            <a:r>
              <a:rPr lang="en-US" sz="1800" b="1" u="sng" dirty="0">
                <a:effectLst/>
                <a:latin typeface="Calibri" panose="020F0502020204030204" pitchFamily="34" charset="0"/>
              </a:rPr>
              <a:t>Elastic:   </a:t>
            </a:r>
          </a:p>
          <a:p>
            <a:r>
              <a:rPr lang="en-US" sz="1800" dirty="0">
                <a:effectLst/>
                <a:latin typeface="Calibri" panose="020F0502020204030204" pitchFamily="34" charset="0"/>
              </a:rPr>
              <a:t>“As surface ice masses change, the Earth deforms with both an essentially immediate elastic response and a much slower time-dependent viscous fluid deformation.”</a:t>
            </a:r>
            <a:endParaRPr lang="en-US" dirty="0"/>
          </a:p>
        </p:txBody>
      </p:sp>
    </p:spTree>
    <p:extLst>
      <p:ext uri="{BB962C8B-B14F-4D97-AF65-F5344CB8AC3E}">
        <p14:creationId xmlns:p14="http://schemas.microsoft.com/office/powerpoint/2010/main" val="2825648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C9F5E560-9EF0-E008-857B-A2EE4118DB1D}"/>
              </a:ext>
            </a:extLst>
          </p:cNvPr>
          <p:cNvPicPr>
            <a:picLocks noChangeAspect="1"/>
          </p:cNvPicPr>
          <p:nvPr/>
        </p:nvPicPr>
        <p:blipFill>
          <a:blip r:embed="rId2"/>
          <a:stretch>
            <a:fillRect/>
          </a:stretch>
        </p:blipFill>
        <p:spPr>
          <a:xfrm>
            <a:off x="0" y="0"/>
            <a:ext cx="6610217" cy="6858000"/>
          </a:xfrm>
          <a:prstGeom prst="rect">
            <a:avLst/>
          </a:prstGeom>
        </p:spPr>
      </p:pic>
      <p:pic>
        <p:nvPicPr>
          <p:cNvPr id="5" name="Picture 4" descr="Text&#10;&#10;Description automatically generated">
            <a:extLst>
              <a:ext uri="{FF2B5EF4-FFF2-40B4-BE49-F238E27FC236}">
                <a16:creationId xmlns:a16="http://schemas.microsoft.com/office/drawing/2014/main" id="{CA8F1589-5A51-221A-E784-59F63F3F8279}"/>
              </a:ext>
            </a:extLst>
          </p:cNvPr>
          <p:cNvPicPr>
            <a:picLocks noChangeAspect="1"/>
          </p:cNvPicPr>
          <p:nvPr/>
        </p:nvPicPr>
        <p:blipFill>
          <a:blip r:embed="rId3"/>
          <a:stretch>
            <a:fillRect/>
          </a:stretch>
        </p:blipFill>
        <p:spPr>
          <a:xfrm>
            <a:off x="6610217" y="157657"/>
            <a:ext cx="5457381" cy="2669628"/>
          </a:xfrm>
          <a:prstGeom prst="rect">
            <a:avLst/>
          </a:prstGeom>
        </p:spPr>
      </p:pic>
      <p:pic>
        <p:nvPicPr>
          <p:cNvPr id="7" name="Picture 6" descr="Text, letter&#10;&#10;Description automatically generated">
            <a:extLst>
              <a:ext uri="{FF2B5EF4-FFF2-40B4-BE49-F238E27FC236}">
                <a16:creationId xmlns:a16="http://schemas.microsoft.com/office/drawing/2014/main" id="{D2CCFE97-F82E-AA67-0EF3-EB29301ED06C}"/>
              </a:ext>
            </a:extLst>
          </p:cNvPr>
          <p:cNvPicPr>
            <a:picLocks noChangeAspect="1"/>
          </p:cNvPicPr>
          <p:nvPr/>
        </p:nvPicPr>
        <p:blipFill>
          <a:blip r:embed="rId4"/>
          <a:stretch>
            <a:fillRect/>
          </a:stretch>
        </p:blipFill>
        <p:spPr>
          <a:xfrm>
            <a:off x="6579937" y="2637115"/>
            <a:ext cx="5386090" cy="2491933"/>
          </a:xfrm>
          <a:prstGeom prst="rect">
            <a:avLst/>
          </a:prstGeom>
        </p:spPr>
      </p:pic>
      <p:sp>
        <p:nvSpPr>
          <p:cNvPr id="8" name="Rectangle 7">
            <a:extLst>
              <a:ext uri="{FF2B5EF4-FFF2-40B4-BE49-F238E27FC236}">
                <a16:creationId xmlns:a16="http://schemas.microsoft.com/office/drawing/2014/main" id="{A23089B2-15D9-3107-6E84-73E35A5B92E6}"/>
              </a:ext>
            </a:extLst>
          </p:cNvPr>
          <p:cNvSpPr/>
          <p:nvPr/>
        </p:nvSpPr>
        <p:spPr>
          <a:xfrm>
            <a:off x="9174892" y="3367216"/>
            <a:ext cx="2791135" cy="197708"/>
          </a:xfrm>
          <a:prstGeom prst="rect">
            <a:avLst/>
          </a:prstGeom>
          <a:solidFill>
            <a:srgbClr val="FF00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CC846A-7B6A-7357-2077-B2DA08A647F7}"/>
              </a:ext>
            </a:extLst>
          </p:cNvPr>
          <p:cNvSpPr/>
          <p:nvPr/>
        </p:nvSpPr>
        <p:spPr>
          <a:xfrm>
            <a:off x="6663921" y="3592907"/>
            <a:ext cx="5302106" cy="197708"/>
          </a:xfrm>
          <a:prstGeom prst="rect">
            <a:avLst/>
          </a:prstGeom>
          <a:solidFill>
            <a:srgbClr val="FF00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F94AE3A-BB2D-151D-B5E3-F9418A5FFC8A}"/>
              </a:ext>
            </a:extLst>
          </p:cNvPr>
          <p:cNvSpPr/>
          <p:nvPr/>
        </p:nvSpPr>
        <p:spPr>
          <a:xfrm>
            <a:off x="6663921" y="3818598"/>
            <a:ext cx="2596193" cy="197708"/>
          </a:xfrm>
          <a:prstGeom prst="rect">
            <a:avLst/>
          </a:prstGeom>
          <a:solidFill>
            <a:srgbClr val="FF00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7357EF-BBC8-AFA3-266F-A851E8082B05}"/>
              </a:ext>
            </a:extLst>
          </p:cNvPr>
          <p:cNvSpPr/>
          <p:nvPr/>
        </p:nvSpPr>
        <p:spPr>
          <a:xfrm>
            <a:off x="10702310" y="1957742"/>
            <a:ext cx="1365288" cy="197708"/>
          </a:xfrm>
          <a:prstGeom prst="rect">
            <a:avLst/>
          </a:prstGeom>
          <a:solidFill>
            <a:srgbClr val="FF00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72FA67-04FE-90D6-0B08-67E289FEC618}"/>
              </a:ext>
            </a:extLst>
          </p:cNvPr>
          <p:cNvSpPr/>
          <p:nvPr/>
        </p:nvSpPr>
        <p:spPr>
          <a:xfrm>
            <a:off x="6663922" y="2198574"/>
            <a:ext cx="4388708" cy="197708"/>
          </a:xfrm>
          <a:prstGeom prst="rect">
            <a:avLst/>
          </a:prstGeom>
          <a:solidFill>
            <a:srgbClr val="FF00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041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8CE4157C-C648-37A4-A3BF-B0FA810CEA45}"/>
              </a:ext>
            </a:extLst>
          </p:cNvPr>
          <p:cNvPicPr>
            <a:picLocks noChangeAspect="1"/>
          </p:cNvPicPr>
          <p:nvPr/>
        </p:nvPicPr>
        <p:blipFill>
          <a:blip r:embed="rId2"/>
          <a:stretch>
            <a:fillRect/>
          </a:stretch>
        </p:blipFill>
        <p:spPr>
          <a:xfrm>
            <a:off x="96413" y="0"/>
            <a:ext cx="11999173" cy="4740286"/>
          </a:xfrm>
          <a:prstGeom prst="rect">
            <a:avLst/>
          </a:prstGeom>
        </p:spPr>
      </p:pic>
      <p:sp>
        <p:nvSpPr>
          <p:cNvPr id="4" name="Rectangle 3">
            <a:extLst>
              <a:ext uri="{FF2B5EF4-FFF2-40B4-BE49-F238E27FC236}">
                <a16:creationId xmlns:a16="http://schemas.microsoft.com/office/drawing/2014/main" id="{01B6AABD-E57C-5537-2C68-D6851A63C96A}"/>
              </a:ext>
            </a:extLst>
          </p:cNvPr>
          <p:cNvSpPr/>
          <p:nvPr/>
        </p:nvSpPr>
        <p:spPr>
          <a:xfrm>
            <a:off x="8705969" y="2965938"/>
            <a:ext cx="3157785" cy="545123"/>
          </a:xfrm>
          <a:prstGeom prst="rect">
            <a:avLst/>
          </a:prstGeom>
          <a:solidFill>
            <a:srgbClr val="FF00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32C0002-ABCB-3BDE-AAA0-045E2C6ABF62}"/>
              </a:ext>
            </a:extLst>
          </p:cNvPr>
          <p:cNvSpPr/>
          <p:nvPr/>
        </p:nvSpPr>
        <p:spPr>
          <a:xfrm>
            <a:off x="277077" y="3531340"/>
            <a:ext cx="11586677" cy="436922"/>
          </a:xfrm>
          <a:prstGeom prst="rect">
            <a:avLst/>
          </a:prstGeom>
          <a:solidFill>
            <a:srgbClr val="FF00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DF88D8-673B-48F4-7320-0C0152D95FB1}"/>
              </a:ext>
            </a:extLst>
          </p:cNvPr>
          <p:cNvSpPr/>
          <p:nvPr/>
        </p:nvSpPr>
        <p:spPr>
          <a:xfrm>
            <a:off x="277077" y="3968262"/>
            <a:ext cx="8972432" cy="436922"/>
          </a:xfrm>
          <a:prstGeom prst="rect">
            <a:avLst/>
          </a:prstGeom>
          <a:solidFill>
            <a:srgbClr val="FF00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58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57109837-A0E4-191C-9735-BA62768C98DF}"/>
              </a:ext>
            </a:extLst>
          </p:cNvPr>
          <p:cNvPicPr>
            <a:picLocks noChangeAspect="1"/>
          </p:cNvPicPr>
          <p:nvPr/>
        </p:nvPicPr>
        <p:blipFill>
          <a:blip r:embed="rId2"/>
          <a:stretch>
            <a:fillRect/>
          </a:stretch>
        </p:blipFill>
        <p:spPr>
          <a:xfrm>
            <a:off x="79828" y="113522"/>
            <a:ext cx="11894325" cy="1598047"/>
          </a:xfrm>
          <a:prstGeom prst="rect">
            <a:avLst/>
          </a:prstGeom>
        </p:spPr>
      </p:pic>
      <p:pic>
        <p:nvPicPr>
          <p:cNvPr id="5" name="Picture 4" descr="Text&#10;&#10;Description automatically generated">
            <a:extLst>
              <a:ext uri="{FF2B5EF4-FFF2-40B4-BE49-F238E27FC236}">
                <a16:creationId xmlns:a16="http://schemas.microsoft.com/office/drawing/2014/main" id="{A1012CC5-2528-0613-699D-799545DB2EC5}"/>
              </a:ext>
            </a:extLst>
          </p:cNvPr>
          <p:cNvPicPr>
            <a:picLocks noChangeAspect="1"/>
          </p:cNvPicPr>
          <p:nvPr/>
        </p:nvPicPr>
        <p:blipFill>
          <a:blip r:embed="rId3"/>
          <a:stretch>
            <a:fillRect/>
          </a:stretch>
        </p:blipFill>
        <p:spPr>
          <a:xfrm>
            <a:off x="232786" y="1923254"/>
            <a:ext cx="11033091" cy="4308159"/>
          </a:xfrm>
          <a:prstGeom prst="rect">
            <a:avLst/>
          </a:prstGeom>
        </p:spPr>
      </p:pic>
      <p:sp>
        <p:nvSpPr>
          <p:cNvPr id="8" name="Rectangle 7">
            <a:extLst>
              <a:ext uri="{FF2B5EF4-FFF2-40B4-BE49-F238E27FC236}">
                <a16:creationId xmlns:a16="http://schemas.microsoft.com/office/drawing/2014/main" id="{7360455A-54C9-65EA-49AF-F5117A27E61C}"/>
              </a:ext>
            </a:extLst>
          </p:cNvPr>
          <p:cNvSpPr/>
          <p:nvPr/>
        </p:nvSpPr>
        <p:spPr>
          <a:xfrm>
            <a:off x="3575538" y="1148862"/>
            <a:ext cx="8288216" cy="562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8713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line chart&#10;&#10;Description automatically generated">
            <a:extLst>
              <a:ext uri="{FF2B5EF4-FFF2-40B4-BE49-F238E27FC236}">
                <a16:creationId xmlns:a16="http://schemas.microsoft.com/office/drawing/2014/main" id="{1AA42E55-EEC1-69E9-1EA0-D6523AA3722F}"/>
              </a:ext>
            </a:extLst>
          </p:cNvPr>
          <p:cNvPicPr>
            <a:picLocks noChangeAspect="1"/>
          </p:cNvPicPr>
          <p:nvPr/>
        </p:nvPicPr>
        <p:blipFill>
          <a:blip r:embed="rId2"/>
          <a:stretch>
            <a:fillRect/>
          </a:stretch>
        </p:blipFill>
        <p:spPr>
          <a:xfrm>
            <a:off x="1738922" y="195872"/>
            <a:ext cx="8272585" cy="6254475"/>
          </a:xfrm>
          <a:prstGeom prst="rect">
            <a:avLst/>
          </a:prstGeom>
        </p:spPr>
      </p:pic>
    </p:spTree>
    <p:extLst>
      <p:ext uri="{BB962C8B-B14F-4D97-AF65-F5344CB8AC3E}">
        <p14:creationId xmlns:p14="http://schemas.microsoft.com/office/powerpoint/2010/main" val="1030106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372A1D1B-A1D0-BE9F-F0DF-EABE0D0BEAB0}"/>
              </a:ext>
            </a:extLst>
          </p:cNvPr>
          <p:cNvPicPr>
            <a:picLocks noChangeAspect="1"/>
          </p:cNvPicPr>
          <p:nvPr/>
        </p:nvPicPr>
        <p:blipFill>
          <a:blip r:embed="rId2"/>
          <a:stretch>
            <a:fillRect/>
          </a:stretch>
        </p:blipFill>
        <p:spPr>
          <a:xfrm>
            <a:off x="152137" y="275771"/>
            <a:ext cx="7772400" cy="6157426"/>
          </a:xfrm>
          <a:prstGeom prst="rect">
            <a:avLst/>
          </a:prstGeom>
        </p:spPr>
      </p:pic>
      <p:sp>
        <p:nvSpPr>
          <p:cNvPr id="4" name="TextBox 3">
            <a:extLst>
              <a:ext uri="{FF2B5EF4-FFF2-40B4-BE49-F238E27FC236}">
                <a16:creationId xmlns:a16="http://schemas.microsoft.com/office/drawing/2014/main" id="{3AA58EFB-6976-ADD7-F20D-59B1C27604F5}"/>
              </a:ext>
            </a:extLst>
          </p:cNvPr>
          <p:cNvSpPr txBox="1"/>
          <p:nvPr/>
        </p:nvSpPr>
        <p:spPr>
          <a:xfrm>
            <a:off x="8637104" y="586409"/>
            <a:ext cx="3240157" cy="1569660"/>
          </a:xfrm>
          <a:prstGeom prst="rect">
            <a:avLst/>
          </a:prstGeom>
          <a:noFill/>
        </p:spPr>
        <p:txBody>
          <a:bodyPr wrap="square" rtlCol="0">
            <a:spAutoFit/>
          </a:bodyPr>
          <a:lstStyle/>
          <a:p>
            <a:pPr algn="ctr"/>
            <a:r>
              <a:rPr lang="en-US" sz="2400" dirty="0"/>
              <a:t>Oddly, the color scale is white in the PDF file?</a:t>
            </a:r>
          </a:p>
          <a:p>
            <a:pPr algn="ctr"/>
            <a:endParaRPr lang="en-US" sz="2400" dirty="0"/>
          </a:p>
          <a:p>
            <a:pPr algn="ctr"/>
            <a:r>
              <a:rPr lang="en-US" sz="2400" dirty="0"/>
              <a:t>Tufte, this is not!</a:t>
            </a:r>
          </a:p>
        </p:txBody>
      </p:sp>
      <p:pic>
        <p:nvPicPr>
          <p:cNvPr id="6" name="Picture 5" descr="Diagram&#10;&#10;Description automatically generated with low confidence">
            <a:extLst>
              <a:ext uri="{FF2B5EF4-FFF2-40B4-BE49-F238E27FC236}">
                <a16:creationId xmlns:a16="http://schemas.microsoft.com/office/drawing/2014/main" id="{5B2EC417-0727-F5E3-5D04-7221D98277A7}"/>
              </a:ext>
            </a:extLst>
          </p:cNvPr>
          <p:cNvPicPr>
            <a:picLocks noChangeAspect="1"/>
          </p:cNvPicPr>
          <p:nvPr/>
        </p:nvPicPr>
        <p:blipFill>
          <a:blip r:embed="rId3"/>
          <a:stretch>
            <a:fillRect/>
          </a:stretch>
        </p:blipFill>
        <p:spPr>
          <a:xfrm>
            <a:off x="8748427" y="2291365"/>
            <a:ext cx="3017509" cy="3622418"/>
          </a:xfrm>
          <a:prstGeom prst="rect">
            <a:avLst/>
          </a:prstGeom>
          <a:ln>
            <a:solidFill>
              <a:schemeClr val="tx1"/>
            </a:solidFill>
          </a:ln>
        </p:spPr>
      </p:pic>
      <p:pic>
        <p:nvPicPr>
          <p:cNvPr id="13" name="Picture 12" descr="A picture containing graphical user interface&#10;&#10;Description automatically generated">
            <a:extLst>
              <a:ext uri="{FF2B5EF4-FFF2-40B4-BE49-F238E27FC236}">
                <a16:creationId xmlns:a16="http://schemas.microsoft.com/office/drawing/2014/main" id="{69B1501D-CF86-A9DF-897B-9CB78E6F1DC6}"/>
              </a:ext>
            </a:extLst>
          </p:cNvPr>
          <p:cNvPicPr>
            <a:picLocks noChangeAspect="1"/>
          </p:cNvPicPr>
          <p:nvPr/>
        </p:nvPicPr>
        <p:blipFill>
          <a:blip r:embed="rId4"/>
          <a:stretch>
            <a:fillRect/>
          </a:stretch>
        </p:blipFill>
        <p:spPr>
          <a:xfrm>
            <a:off x="1586276" y="275771"/>
            <a:ext cx="6344632" cy="5336272"/>
          </a:xfrm>
          <a:prstGeom prst="rect">
            <a:avLst/>
          </a:prstGeom>
        </p:spPr>
      </p:pic>
      <p:sp>
        <p:nvSpPr>
          <p:cNvPr id="7" name="Freeform 6">
            <a:extLst>
              <a:ext uri="{FF2B5EF4-FFF2-40B4-BE49-F238E27FC236}">
                <a16:creationId xmlns:a16="http://schemas.microsoft.com/office/drawing/2014/main" id="{F3799A64-0260-EB95-BE82-A1D99EE495B8}"/>
              </a:ext>
            </a:extLst>
          </p:cNvPr>
          <p:cNvSpPr/>
          <p:nvPr/>
        </p:nvSpPr>
        <p:spPr>
          <a:xfrm>
            <a:off x="4989443" y="1480930"/>
            <a:ext cx="1381540" cy="1321905"/>
          </a:xfrm>
          <a:custGeom>
            <a:avLst/>
            <a:gdLst>
              <a:gd name="connsiteX0" fmla="*/ 1381540 w 1381540"/>
              <a:gd name="connsiteY0" fmla="*/ 0 h 1321905"/>
              <a:gd name="connsiteX1" fmla="*/ 0 w 1381540"/>
              <a:gd name="connsiteY1" fmla="*/ 1321905 h 1321905"/>
              <a:gd name="connsiteX2" fmla="*/ 1371600 w 1381540"/>
              <a:gd name="connsiteY2" fmla="*/ 1292087 h 1321905"/>
              <a:gd name="connsiteX3" fmla="*/ 1381540 w 1381540"/>
              <a:gd name="connsiteY3" fmla="*/ 0 h 1321905"/>
            </a:gdLst>
            <a:ahLst/>
            <a:cxnLst>
              <a:cxn ang="0">
                <a:pos x="connsiteX0" y="connsiteY0"/>
              </a:cxn>
              <a:cxn ang="0">
                <a:pos x="connsiteX1" y="connsiteY1"/>
              </a:cxn>
              <a:cxn ang="0">
                <a:pos x="connsiteX2" y="connsiteY2"/>
              </a:cxn>
              <a:cxn ang="0">
                <a:pos x="connsiteX3" y="connsiteY3"/>
              </a:cxn>
            </a:cxnLst>
            <a:rect l="l" t="t" r="r" b="b"/>
            <a:pathLst>
              <a:path w="1381540" h="1321905">
                <a:moveTo>
                  <a:pt x="1381540" y="0"/>
                </a:moveTo>
                <a:lnTo>
                  <a:pt x="0" y="1321905"/>
                </a:lnTo>
                <a:lnTo>
                  <a:pt x="1371600" y="1292087"/>
                </a:lnTo>
                <a:cubicBezTo>
                  <a:pt x="1374913" y="864705"/>
                  <a:pt x="1378227" y="437322"/>
                  <a:pt x="1381540" y="0"/>
                </a:cubicBezTo>
                <a:close/>
              </a:path>
            </a:pathLst>
          </a:custGeom>
          <a:solidFill>
            <a:srgbClr val="FFFF0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4236C639-B499-3679-4C86-CF50EB3A0207}"/>
              </a:ext>
            </a:extLst>
          </p:cNvPr>
          <p:cNvSpPr/>
          <p:nvPr/>
        </p:nvSpPr>
        <p:spPr>
          <a:xfrm>
            <a:off x="5240697" y="4007994"/>
            <a:ext cx="1221887" cy="1134387"/>
          </a:xfrm>
          <a:custGeom>
            <a:avLst/>
            <a:gdLst>
              <a:gd name="connsiteX0" fmla="*/ 1381540 w 1381540"/>
              <a:gd name="connsiteY0" fmla="*/ 0 h 1321905"/>
              <a:gd name="connsiteX1" fmla="*/ 0 w 1381540"/>
              <a:gd name="connsiteY1" fmla="*/ 1321905 h 1321905"/>
              <a:gd name="connsiteX2" fmla="*/ 1371600 w 1381540"/>
              <a:gd name="connsiteY2" fmla="*/ 1292087 h 1321905"/>
              <a:gd name="connsiteX3" fmla="*/ 1381540 w 1381540"/>
              <a:gd name="connsiteY3" fmla="*/ 0 h 1321905"/>
            </a:gdLst>
            <a:ahLst/>
            <a:cxnLst>
              <a:cxn ang="0">
                <a:pos x="connsiteX0" y="connsiteY0"/>
              </a:cxn>
              <a:cxn ang="0">
                <a:pos x="connsiteX1" y="connsiteY1"/>
              </a:cxn>
              <a:cxn ang="0">
                <a:pos x="connsiteX2" y="connsiteY2"/>
              </a:cxn>
              <a:cxn ang="0">
                <a:pos x="connsiteX3" y="connsiteY3"/>
              </a:cxn>
            </a:cxnLst>
            <a:rect l="l" t="t" r="r" b="b"/>
            <a:pathLst>
              <a:path w="1381540" h="1321905">
                <a:moveTo>
                  <a:pt x="1381540" y="0"/>
                </a:moveTo>
                <a:lnTo>
                  <a:pt x="0" y="1321905"/>
                </a:lnTo>
                <a:lnTo>
                  <a:pt x="1371600" y="1292087"/>
                </a:lnTo>
                <a:cubicBezTo>
                  <a:pt x="1374913" y="864705"/>
                  <a:pt x="1378227" y="437322"/>
                  <a:pt x="1381540" y="0"/>
                </a:cubicBezTo>
                <a:close/>
              </a:path>
            </a:pathLst>
          </a:custGeom>
          <a:solidFill>
            <a:srgbClr val="FFFF0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5B8B277E-3937-4C3F-46F0-7D543280F177}"/>
              </a:ext>
            </a:extLst>
          </p:cNvPr>
          <p:cNvCxnSpPr/>
          <p:nvPr/>
        </p:nvCxnSpPr>
        <p:spPr>
          <a:xfrm flipH="1">
            <a:off x="6610205" y="1186626"/>
            <a:ext cx="2198748" cy="12703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119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6B3B799E-773C-BFB7-8EA4-DB3FA5CA2B1B}"/>
              </a:ext>
            </a:extLst>
          </p:cNvPr>
          <p:cNvPicPr>
            <a:picLocks noChangeAspect="1"/>
          </p:cNvPicPr>
          <p:nvPr/>
        </p:nvPicPr>
        <p:blipFill>
          <a:blip r:embed="rId2"/>
          <a:stretch>
            <a:fillRect/>
          </a:stretch>
        </p:blipFill>
        <p:spPr>
          <a:xfrm>
            <a:off x="-1" y="0"/>
            <a:ext cx="12100145" cy="3200400"/>
          </a:xfrm>
          <a:prstGeom prst="rect">
            <a:avLst/>
          </a:prstGeom>
        </p:spPr>
      </p:pic>
      <p:pic>
        <p:nvPicPr>
          <p:cNvPr id="5" name="Picture 4" descr="Table&#10;&#10;Description automatically generated">
            <a:extLst>
              <a:ext uri="{FF2B5EF4-FFF2-40B4-BE49-F238E27FC236}">
                <a16:creationId xmlns:a16="http://schemas.microsoft.com/office/drawing/2014/main" id="{2A48A485-FC75-A24F-E126-0C67FD200C8B}"/>
              </a:ext>
            </a:extLst>
          </p:cNvPr>
          <p:cNvPicPr>
            <a:picLocks noChangeAspect="1"/>
          </p:cNvPicPr>
          <p:nvPr/>
        </p:nvPicPr>
        <p:blipFill>
          <a:blip r:embed="rId3"/>
          <a:stretch>
            <a:fillRect/>
          </a:stretch>
        </p:blipFill>
        <p:spPr>
          <a:xfrm>
            <a:off x="91856" y="3198559"/>
            <a:ext cx="11373313" cy="3659441"/>
          </a:xfrm>
          <a:prstGeom prst="rect">
            <a:avLst/>
          </a:prstGeom>
        </p:spPr>
      </p:pic>
    </p:spTree>
    <p:extLst>
      <p:ext uri="{BB962C8B-B14F-4D97-AF65-F5344CB8AC3E}">
        <p14:creationId xmlns:p14="http://schemas.microsoft.com/office/powerpoint/2010/main" val="565535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p&#10;&#10;Description automatically generated">
            <a:extLst>
              <a:ext uri="{FF2B5EF4-FFF2-40B4-BE49-F238E27FC236}">
                <a16:creationId xmlns:a16="http://schemas.microsoft.com/office/drawing/2014/main" id="{D1D455A5-099D-3098-41C7-F749499B8E86}"/>
              </a:ext>
            </a:extLst>
          </p:cNvPr>
          <p:cNvPicPr>
            <a:picLocks noChangeAspect="1"/>
          </p:cNvPicPr>
          <p:nvPr/>
        </p:nvPicPr>
        <p:blipFill>
          <a:blip r:embed="rId2"/>
          <a:stretch>
            <a:fillRect/>
          </a:stretch>
        </p:blipFill>
        <p:spPr>
          <a:xfrm>
            <a:off x="261823" y="195442"/>
            <a:ext cx="10068039" cy="5534690"/>
          </a:xfrm>
          <a:prstGeom prst="rect">
            <a:avLst/>
          </a:prstGeom>
        </p:spPr>
      </p:pic>
      <p:pic>
        <p:nvPicPr>
          <p:cNvPr id="5" name="Picture 4" descr="Diagram&#10;&#10;Description automatically generated">
            <a:extLst>
              <a:ext uri="{FF2B5EF4-FFF2-40B4-BE49-F238E27FC236}">
                <a16:creationId xmlns:a16="http://schemas.microsoft.com/office/drawing/2014/main" id="{78D4D2DD-8C7F-9117-1D47-704BDAEFC554}"/>
              </a:ext>
            </a:extLst>
          </p:cNvPr>
          <p:cNvPicPr>
            <a:picLocks noChangeAspect="1"/>
          </p:cNvPicPr>
          <p:nvPr/>
        </p:nvPicPr>
        <p:blipFill>
          <a:blip r:embed="rId3"/>
          <a:stretch>
            <a:fillRect/>
          </a:stretch>
        </p:blipFill>
        <p:spPr>
          <a:xfrm>
            <a:off x="9598819" y="5781054"/>
            <a:ext cx="2593181" cy="995190"/>
          </a:xfrm>
          <a:prstGeom prst="rect">
            <a:avLst/>
          </a:prstGeom>
        </p:spPr>
      </p:pic>
      <p:sp>
        <p:nvSpPr>
          <p:cNvPr id="6" name="Rectangle 5">
            <a:extLst>
              <a:ext uri="{FF2B5EF4-FFF2-40B4-BE49-F238E27FC236}">
                <a16:creationId xmlns:a16="http://schemas.microsoft.com/office/drawing/2014/main" id="{167B1D8A-E93E-E852-59F4-F687499896D2}"/>
              </a:ext>
            </a:extLst>
          </p:cNvPr>
          <p:cNvSpPr/>
          <p:nvPr/>
        </p:nvSpPr>
        <p:spPr>
          <a:xfrm>
            <a:off x="3278981" y="5036344"/>
            <a:ext cx="607219" cy="292894"/>
          </a:xfrm>
          <a:prstGeom prst="rect">
            <a:avLst/>
          </a:prstGeom>
          <a:solidFill>
            <a:srgbClr val="FFC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72B1BAE-DF6E-CBB7-787E-B54A2EFE1DC6}"/>
              </a:ext>
            </a:extLst>
          </p:cNvPr>
          <p:cNvSpPr/>
          <p:nvPr/>
        </p:nvSpPr>
        <p:spPr>
          <a:xfrm>
            <a:off x="7617618" y="4002882"/>
            <a:ext cx="733426" cy="292894"/>
          </a:xfrm>
          <a:prstGeom prst="rect">
            <a:avLst/>
          </a:prstGeom>
          <a:solidFill>
            <a:srgbClr val="FFC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0834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B3EA84D-3179-8F85-E543-4A6258E0E194}"/>
              </a:ext>
            </a:extLst>
          </p:cNvPr>
          <p:cNvPicPr>
            <a:picLocks noChangeAspect="1"/>
          </p:cNvPicPr>
          <p:nvPr/>
        </p:nvPicPr>
        <p:blipFill>
          <a:blip r:embed="rId2"/>
          <a:stretch>
            <a:fillRect/>
          </a:stretch>
        </p:blipFill>
        <p:spPr>
          <a:xfrm>
            <a:off x="0" y="0"/>
            <a:ext cx="11959771" cy="4751438"/>
          </a:xfrm>
          <a:prstGeom prst="rect">
            <a:avLst/>
          </a:prstGeom>
        </p:spPr>
      </p:pic>
      <p:sp>
        <p:nvSpPr>
          <p:cNvPr id="6" name="Rectangle 5">
            <a:extLst>
              <a:ext uri="{FF2B5EF4-FFF2-40B4-BE49-F238E27FC236}">
                <a16:creationId xmlns:a16="http://schemas.microsoft.com/office/drawing/2014/main" id="{58C5CC2C-9571-5DD0-ABA4-CF895E4E6C67}"/>
              </a:ext>
            </a:extLst>
          </p:cNvPr>
          <p:cNvSpPr/>
          <p:nvPr/>
        </p:nvSpPr>
        <p:spPr>
          <a:xfrm>
            <a:off x="2555631" y="0"/>
            <a:ext cx="9167446" cy="257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 letter&#10;&#10;Description automatically generated">
            <a:extLst>
              <a:ext uri="{FF2B5EF4-FFF2-40B4-BE49-F238E27FC236}">
                <a16:creationId xmlns:a16="http://schemas.microsoft.com/office/drawing/2014/main" id="{781CFB26-50F0-8B8E-0F7F-FA96106D9CC9}"/>
              </a:ext>
            </a:extLst>
          </p:cNvPr>
          <p:cNvPicPr>
            <a:picLocks noChangeAspect="1"/>
          </p:cNvPicPr>
          <p:nvPr/>
        </p:nvPicPr>
        <p:blipFill>
          <a:blip r:embed="rId3"/>
          <a:stretch>
            <a:fillRect/>
          </a:stretch>
        </p:blipFill>
        <p:spPr>
          <a:xfrm>
            <a:off x="1850231" y="4579535"/>
            <a:ext cx="7772400" cy="2278465"/>
          </a:xfrm>
          <a:prstGeom prst="rect">
            <a:avLst/>
          </a:prstGeom>
        </p:spPr>
      </p:pic>
      <p:sp>
        <p:nvSpPr>
          <p:cNvPr id="9" name="Rectangle 8">
            <a:extLst>
              <a:ext uri="{FF2B5EF4-FFF2-40B4-BE49-F238E27FC236}">
                <a16:creationId xmlns:a16="http://schemas.microsoft.com/office/drawing/2014/main" id="{3EF75007-F699-8F19-7BD1-19D99A330CD6}"/>
              </a:ext>
            </a:extLst>
          </p:cNvPr>
          <p:cNvSpPr/>
          <p:nvPr/>
        </p:nvSpPr>
        <p:spPr>
          <a:xfrm>
            <a:off x="6329912" y="6483259"/>
            <a:ext cx="5764457" cy="257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EA0EF9-CF28-0005-8488-A74769C5F829}"/>
              </a:ext>
            </a:extLst>
          </p:cNvPr>
          <p:cNvSpPr/>
          <p:nvPr/>
        </p:nvSpPr>
        <p:spPr>
          <a:xfrm>
            <a:off x="1850231" y="5856989"/>
            <a:ext cx="7772400" cy="350929"/>
          </a:xfrm>
          <a:prstGeom prst="rect">
            <a:avLst/>
          </a:prstGeom>
          <a:solidFill>
            <a:srgbClr val="FF0000">
              <a:alpha val="141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3708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38C332-E727-8B9A-74F5-307D9B7942C5}"/>
              </a:ext>
            </a:extLst>
          </p:cNvPr>
          <p:cNvSpPr txBox="1"/>
          <p:nvPr/>
        </p:nvSpPr>
        <p:spPr>
          <a:xfrm>
            <a:off x="414338" y="464344"/>
            <a:ext cx="10694338" cy="646331"/>
          </a:xfrm>
          <a:prstGeom prst="rect">
            <a:avLst/>
          </a:prstGeom>
          <a:noFill/>
        </p:spPr>
        <p:txBody>
          <a:bodyPr wrap="none" rtlCol="0">
            <a:spAutoFit/>
          </a:bodyPr>
          <a:lstStyle/>
          <a:p>
            <a:r>
              <a:rPr lang="en-US" dirty="0"/>
              <a:t>Because the fitting procedure is under constrained, there is a lot of “story telling” in the supplementary material.</a:t>
            </a:r>
          </a:p>
          <a:p>
            <a:r>
              <a:rPr lang="en-US" dirty="0"/>
              <a:t>This often includes the plausibility or implausibility of different scenarios.</a:t>
            </a:r>
          </a:p>
        </p:txBody>
      </p:sp>
      <p:pic>
        <p:nvPicPr>
          <p:cNvPr id="4" name="Picture 3" descr="Text&#10;&#10;Description automatically generated">
            <a:extLst>
              <a:ext uri="{FF2B5EF4-FFF2-40B4-BE49-F238E27FC236}">
                <a16:creationId xmlns:a16="http://schemas.microsoft.com/office/drawing/2014/main" id="{A008C09E-8D7A-B1C7-18B4-C58949D8E203}"/>
              </a:ext>
            </a:extLst>
          </p:cNvPr>
          <p:cNvPicPr>
            <a:picLocks noChangeAspect="1"/>
          </p:cNvPicPr>
          <p:nvPr/>
        </p:nvPicPr>
        <p:blipFill>
          <a:blip r:embed="rId2"/>
          <a:stretch>
            <a:fillRect/>
          </a:stretch>
        </p:blipFill>
        <p:spPr>
          <a:xfrm>
            <a:off x="1875307" y="1806038"/>
            <a:ext cx="7772400" cy="3945581"/>
          </a:xfrm>
          <a:prstGeom prst="rect">
            <a:avLst/>
          </a:prstGeom>
        </p:spPr>
      </p:pic>
    </p:spTree>
    <p:extLst>
      <p:ext uri="{BB962C8B-B14F-4D97-AF65-F5344CB8AC3E}">
        <p14:creationId xmlns:p14="http://schemas.microsoft.com/office/powerpoint/2010/main" val="89683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7D590A-873A-1059-8EC3-5A87FE666B1F}"/>
              </a:ext>
            </a:extLst>
          </p:cNvPr>
          <p:cNvSpPr txBox="1"/>
          <p:nvPr/>
        </p:nvSpPr>
        <p:spPr>
          <a:xfrm>
            <a:off x="295689" y="183082"/>
            <a:ext cx="6097656" cy="369332"/>
          </a:xfrm>
          <a:prstGeom prst="rect">
            <a:avLst/>
          </a:prstGeom>
          <a:noFill/>
        </p:spPr>
        <p:txBody>
          <a:bodyPr wrap="square">
            <a:spAutoFit/>
          </a:bodyPr>
          <a:lstStyle/>
          <a:p>
            <a:r>
              <a:rPr lang="en-US" dirty="0"/>
              <a:t>https://</a:t>
            </a:r>
            <a:r>
              <a:rPr lang="en-US" dirty="0" err="1"/>
              <a:t>www.science.org</a:t>
            </a:r>
            <a:r>
              <a:rPr lang="en-US" dirty="0"/>
              <a:t>/</a:t>
            </a:r>
            <a:r>
              <a:rPr lang="en-US" dirty="0" err="1"/>
              <a:t>doi</a:t>
            </a:r>
            <a:r>
              <a:rPr lang="en-US" dirty="0"/>
              <a:t>/10.1126/science.aao1447</a:t>
            </a:r>
          </a:p>
        </p:txBody>
      </p:sp>
      <p:pic>
        <p:nvPicPr>
          <p:cNvPr id="5" name="Picture 4" descr="Text, letter&#10;&#10;Description automatically generated">
            <a:extLst>
              <a:ext uri="{FF2B5EF4-FFF2-40B4-BE49-F238E27FC236}">
                <a16:creationId xmlns:a16="http://schemas.microsoft.com/office/drawing/2014/main" id="{D5C7A100-C80D-9AD3-8701-E65CF0B4C4D7}"/>
              </a:ext>
            </a:extLst>
          </p:cNvPr>
          <p:cNvPicPr>
            <a:picLocks noChangeAspect="1"/>
          </p:cNvPicPr>
          <p:nvPr/>
        </p:nvPicPr>
        <p:blipFill>
          <a:blip r:embed="rId2"/>
          <a:stretch>
            <a:fillRect/>
          </a:stretch>
        </p:blipFill>
        <p:spPr>
          <a:xfrm>
            <a:off x="0" y="639124"/>
            <a:ext cx="6409426" cy="5943600"/>
          </a:xfrm>
          <a:prstGeom prst="rect">
            <a:avLst/>
          </a:prstGeom>
        </p:spPr>
      </p:pic>
      <p:sp>
        <p:nvSpPr>
          <p:cNvPr id="8" name="TextBox 7">
            <a:extLst>
              <a:ext uri="{FF2B5EF4-FFF2-40B4-BE49-F238E27FC236}">
                <a16:creationId xmlns:a16="http://schemas.microsoft.com/office/drawing/2014/main" id="{6A9AA2D6-9780-3C66-FECD-7CBE44EF8E30}"/>
              </a:ext>
            </a:extLst>
          </p:cNvPr>
          <p:cNvSpPr txBox="1"/>
          <p:nvPr/>
        </p:nvSpPr>
        <p:spPr>
          <a:xfrm>
            <a:off x="10639399" y="6485279"/>
            <a:ext cx="1575752" cy="369332"/>
          </a:xfrm>
          <a:prstGeom prst="rect">
            <a:avLst/>
          </a:prstGeom>
          <a:noFill/>
        </p:spPr>
        <p:txBody>
          <a:bodyPr wrap="none" rtlCol="0">
            <a:spAutoFit/>
          </a:bodyPr>
          <a:lstStyle/>
          <a:p>
            <a:r>
              <a:rPr lang="en-US" dirty="0"/>
              <a:t>Only 49 pages!</a:t>
            </a:r>
          </a:p>
        </p:txBody>
      </p:sp>
    </p:spTree>
    <p:extLst>
      <p:ext uri="{BB962C8B-B14F-4D97-AF65-F5344CB8AC3E}">
        <p14:creationId xmlns:p14="http://schemas.microsoft.com/office/powerpoint/2010/main" val="1971215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EEA63F-BAC8-BFC8-FB43-DD622D019566}"/>
              </a:ext>
            </a:extLst>
          </p:cNvPr>
          <p:cNvSpPr txBox="1"/>
          <p:nvPr/>
        </p:nvSpPr>
        <p:spPr>
          <a:xfrm>
            <a:off x="345988" y="106458"/>
            <a:ext cx="2983365" cy="584775"/>
          </a:xfrm>
          <a:prstGeom prst="rect">
            <a:avLst/>
          </a:prstGeom>
          <a:noFill/>
        </p:spPr>
        <p:txBody>
          <a:bodyPr wrap="square" rtlCol="0">
            <a:spAutoFit/>
          </a:bodyPr>
          <a:lstStyle/>
          <a:p>
            <a:r>
              <a:rPr lang="en-US" sz="3200" u="sng" dirty="0"/>
              <a:t>Summary Last…</a:t>
            </a:r>
          </a:p>
        </p:txBody>
      </p:sp>
      <p:sp>
        <p:nvSpPr>
          <p:cNvPr id="3" name="TextBox 2">
            <a:extLst>
              <a:ext uri="{FF2B5EF4-FFF2-40B4-BE49-F238E27FC236}">
                <a16:creationId xmlns:a16="http://schemas.microsoft.com/office/drawing/2014/main" id="{ED784DD7-9CED-2447-4DA5-55E827CD77B7}"/>
              </a:ext>
            </a:extLst>
          </p:cNvPr>
          <p:cNvSpPr txBox="1"/>
          <p:nvPr/>
        </p:nvSpPr>
        <p:spPr>
          <a:xfrm>
            <a:off x="345988" y="749899"/>
            <a:ext cx="11482596" cy="6001643"/>
          </a:xfrm>
          <a:prstGeom prst="rect">
            <a:avLst/>
          </a:prstGeom>
          <a:noFill/>
        </p:spPr>
        <p:txBody>
          <a:bodyPr wrap="square" rtlCol="0">
            <a:spAutoFit/>
          </a:bodyPr>
          <a:lstStyle/>
          <a:p>
            <a:r>
              <a:rPr lang="en-US" sz="2400" dirty="0"/>
              <a:t>Antarctic Ice Sheet contributes +0.30 ± 0.02 mm/year to sea level rise </a:t>
            </a:r>
          </a:p>
          <a:p>
            <a:r>
              <a:rPr lang="en-US" sz="2400" dirty="0"/>
              <a:t>(25% of entire cryosphere contribution).</a:t>
            </a:r>
          </a:p>
          <a:p>
            <a:endParaRPr lang="en-US" sz="2400" dirty="0"/>
          </a:p>
          <a:p>
            <a:r>
              <a:rPr lang="en-US" sz="2400" dirty="0"/>
              <a:t>GRACE mass-gravity inferred ice loss can be thrown off by land uplift.</a:t>
            </a:r>
          </a:p>
          <a:p>
            <a:endParaRPr lang="en-US" sz="2400" dirty="0"/>
          </a:p>
          <a:p>
            <a:r>
              <a:rPr lang="en-US" sz="2400" dirty="0"/>
              <a:t>GPS data shown here imply much larger uplift than previously modeled, and hence ~ 10% more ice loss than previously inferred.</a:t>
            </a:r>
          </a:p>
          <a:p>
            <a:endParaRPr lang="en-US" sz="2400" dirty="0"/>
          </a:p>
          <a:p>
            <a:r>
              <a:rPr lang="en-US" sz="2400" dirty="0"/>
              <a:t>This larger uplift is attributed to a much smaller viscosity in a shallower upper mantle – with correspondingly shorter respond times of order 10’s – 100’s of years instead of 1000’s of years.</a:t>
            </a:r>
          </a:p>
          <a:p>
            <a:endParaRPr lang="en-US" sz="2400" dirty="0"/>
          </a:p>
          <a:p>
            <a:r>
              <a:rPr lang="en-US" sz="2400" dirty="0"/>
              <a:t>However, ice flow rates and the “grounding line” are controlled by marine ice sheet stability, subglacial geology – see picture on next slide.     Thus, there are some model implications that this large uplift may stabilize the WAIS and thus lead to a substantial delay in sea level rise.</a:t>
            </a:r>
          </a:p>
        </p:txBody>
      </p:sp>
    </p:spTree>
    <p:extLst>
      <p:ext uri="{BB962C8B-B14F-4D97-AF65-F5344CB8AC3E}">
        <p14:creationId xmlns:p14="http://schemas.microsoft.com/office/powerpoint/2010/main" val="2475696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118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CC2337-7AC6-201B-9796-EF275E1615BF}"/>
              </a:ext>
            </a:extLst>
          </p:cNvPr>
          <p:cNvSpPr txBox="1"/>
          <p:nvPr/>
        </p:nvSpPr>
        <p:spPr>
          <a:xfrm>
            <a:off x="841927" y="141220"/>
            <a:ext cx="6096000" cy="369332"/>
          </a:xfrm>
          <a:prstGeom prst="rect">
            <a:avLst/>
          </a:prstGeom>
          <a:noFill/>
        </p:spPr>
        <p:txBody>
          <a:bodyPr wrap="square">
            <a:spAutoFit/>
          </a:bodyPr>
          <a:lstStyle/>
          <a:p>
            <a:r>
              <a:rPr lang="en-US" dirty="0"/>
              <a:t>https://</a:t>
            </a:r>
            <a:r>
              <a:rPr lang="en-US" dirty="0" err="1"/>
              <a:t>www.pnas.org</a:t>
            </a:r>
            <a:r>
              <a:rPr lang="en-US" dirty="0"/>
              <a:t>/</a:t>
            </a:r>
            <a:r>
              <a:rPr lang="en-US" dirty="0" err="1"/>
              <a:t>doi</a:t>
            </a:r>
            <a:r>
              <a:rPr lang="en-US" dirty="0"/>
              <a:t>/10.1073/pnas.1204664109</a:t>
            </a:r>
          </a:p>
        </p:txBody>
      </p:sp>
      <p:pic>
        <p:nvPicPr>
          <p:cNvPr id="5" name="Picture 4" descr="Graphical user interface, text, application, email&#10;&#10;Description automatically generated">
            <a:extLst>
              <a:ext uri="{FF2B5EF4-FFF2-40B4-BE49-F238E27FC236}">
                <a16:creationId xmlns:a16="http://schemas.microsoft.com/office/drawing/2014/main" id="{CA356615-A2F6-51DF-27D3-0736571760EB}"/>
              </a:ext>
            </a:extLst>
          </p:cNvPr>
          <p:cNvPicPr>
            <a:picLocks noChangeAspect="1"/>
          </p:cNvPicPr>
          <p:nvPr/>
        </p:nvPicPr>
        <p:blipFill>
          <a:blip r:embed="rId2"/>
          <a:stretch>
            <a:fillRect/>
          </a:stretch>
        </p:blipFill>
        <p:spPr>
          <a:xfrm>
            <a:off x="1280022" y="510552"/>
            <a:ext cx="4334546" cy="4797702"/>
          </a:xfrm>
          <a:prstGeom prst="rect">
            <a:avLst/>
          </a:prstGeom>
        </p:spPr>
      </p:pic>
      <p:pic>
        <p:nvPicPr>
          <p:cNvPr id="7" name="Picture 6" descr="Map&#10;&#10;Description automatically generated">
            <a:extLst>
              <a:ext uri="{FF2B5EF4-FFF2-40B4-BE49-F238E27FC236}">
                <a16:creationId xmlns:a16="http://schemas.microsoft.com/office/drawing/2014/main" id="{70AEF1B7-7CF1-0603-7FDE-14F96EC86512}"/>
              </a:ext>
            </a:extLst>
          </p:cNvPr>
          <p:cNvPicPr>
            <a:picLocks noChangeAspect="1"/>
          </p:cNvPicPr>
          <p:nvPr/>
        </p:nvPicPr>
        <p:blipFill>
          <a:blip r:embed="rId3"/>
          <a:stretch>
            <a:fillRect/>
          </a:stretch>
        </p:blipFill>
        <p:spPr>
          <a:xfrm>
            <a:off x="6882384" y="72572"/>
            <a:ext cx="4334546" cy="6858000"/>
          </a:xfrm>
          <a:prstGeom prst="rect">
            <a:avLst/>
          </a:prstGeom>
        </p:spPr>
      </p:pic>
      <p:sp>
        <p:nvSpPr>
          <p:cNvPr id="9" name="TextBox 8">
            <a:extLst>
              <a:ext uri="{FF2B5EF4-FFF2-40B4-BE49-F238E27FC236}">
                <a16:creationId xmlns:a16="http://schemas.microsoft.com/office/drawing/2014/main" id="{9F380FCC-B8AD-5E86-5813-FB1F43BAA463}"/>
              </a:ext>
            </a:extLst>
          </p:cNvPr>
          <p:cNvSpPr txBox="1"/>
          <p:nvPr/>
        </p:nvSpPr>
        <p:spPr>
          <a:xfrm>
            <a:off x="587829" y="5308254"/>
            <a:ext cx="6096000" cy="1477328"/>
          </a:xfrm>
          <a:prstGeom prst="rect">
            <a:avLst/>
          </a:prstGeom>
          <a:noFill/>
        </p:spPr>
        <p:txBody>
          <a:bodyPr wrap="square">
            <a:spAutoFit/>
          </a:bodyPr>
          <a:lstStyle/>
          <a:p>
            <a:pPr algn="ctr"/>
            <a:r>
              <a:rPr lang="en-US" sz="1800" dirty="0">
                <a:effectLst/>
                <a:latin typeface="Calibri" panose="020F0502020204030204" pitchFamily="34" charset="0"/>
              </a:rPr>
              <a:t>“Large, and accelerating, uplift rates in Greenland can be explained almost everywhere as an elastic response(24). This elastic deformation is proportional to the applied forcing (the ice mass load), with the proportionality decreasing with distance from the load.”   Barletta </a:t>
            </a:r>
            <a:r>
              <a:rPr lang="en-US" sz="1800" i="1" dirty="0">
                <a:effectLst/>
                <a:latin typeface="Calibri" panose="020F0502020204030204" pitchFamily="34" charset="0"/>
              </a:rPr>
              <a:t>et al.</a:t>
            </a:r>
            <a:endParaRPr lang="en-US" i="1" dirty="0"/>
          </a:p>
        </p:txBody>
      </p:sp>
    </p:spTree>
    <p:extLst>
      <p:ext uri="{BB962C8B-B14F-4D97-AF65-F5344CB8AC3E}">
        <p14:creationId xmlns:p14="http://schemas.microsoft.com/office/powerpoint/2010/main" val="4176308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3AC5F5-9D7D-2113-2D44-DA0769A166AF}"/>
              </a:ext>
            </a:extLst>
          </p:cNvPr>
          <p:cNvSpPr txBox="1"/>
          <p:nvPr/>
        </p:nvSpPr>
        <p:spPr>
          <a:xfrm>
            <a:off x="156518" y="81004"/>
            <a:ext cx="6096000" cy="369332"/>
          </a:xfrm>
          <a:prstGeom prst="rect">
            <a:avLst/>
          </a:prstGeom>
          <a:noFill/>
        </p:spPr>
        <p:txBody>
          <a:bodyPr wrap="square">
            <a:spAutoFit/>
          </a:bodyPr>
          <a:lstStyle/>
          <a:p>
            <a:r>
              <a:rPr lang="en-US" dirty="0"/>
              <a:t>https://</a:t>
            </a:r>
            <a:r>
              <a:rPr lang="en-US" dirty="0" err="1"/>
              <a:t>www.lyellcollection.org</a:t>
            </a:r>
            <a:r>
              <a:rPr lang="en-US" dirty="0"/>
              <a:t>/</a:t>
            </a:r>
            <a:r>
              <a:rPr lang="en-US" dirty="0" err="1"/>
              <a:t>doi</a:t>
            </a:r>
            <a:r>
              <a:rPr lang="en-US" dirty="0"/>
              <a:t>/10.1144/M56-2020-18</a:t>
            </a:r>
          </a:p>
        </p:txBody>
      </p:sp>
      <p:pic>
        <p:nvPicPr>
          <p:cNvPr id="5" name="Picture 4" descr="Diagram&#10;&#10;Description automatically generated">
            <a:extLst>
              <a:ext uri="{FF2B5EF4-FFF2-40B4-BE49-F238E27FC236}">
                <a16:creationId xmlns:a16="http://schemas.microsoft.com/office/drawing/2014/main" id="{CED7ACBD-FE99-53B9-B400-16E4130CC32B}"/>
              </a:ext>
            </a:extLst>
          </p:cNvPr>
          <p:cNvPicPr>
            <a:picLocks noChangeAspect="1"/>
          </p:cNvPicPr>
          <p:nvPr/>
        </p:nvPicPr>
        <p:blipFill>
          <a:blip r:embed="rId2"/>
          <a:stretch>
            <a:fillRect/>
          </a:stretch>
        </p:blipFill>
        <p:spPr>
          <a:xfrm>
            <a:off x="6582720" y="0"/>
            <a:ext cx="5298302" cy="6858000"/>
          </a:xfrm>
          <a:prstGeom prst="rect">
            <a:avLst/>
          </a:prstGeom>
        </p:spPr>
      </p:pic>
      <p:pic>
        <p:nvPicPr>
          <p:cNvPr id="7" name="Picture 6" descr="Diagram&#10;&#10;Description automatically generated">
            <a:extLst>
              <a:ext uri="{FF2B5EF4-FFF2-40B4-BE49-F238E27FC236}">
                <a16:creationId xmlns:a16="http://schemas.microsoft.com/office/drawing/2014/main" id="{45B6E248-BC79-DB92-48B3-81A04CF15634}"/>
              </a:ext>
            </a:extLst>
          </p:cNvPr>
          <p:cNvPicPr>
            <a:picLocks noChangeAspect="1"/>
          </p:cNvPicPr>
          <p:nvPr/>
        </p:nvPicPr>
        <p:blipFill>
          <a:blip r:embed="rId3"/>
          <a:stretch>
            <a:fillRect/>
          </a:stretch>
        </p:blipFill>
        <p:spPr>
          <a:xfrm>
            <a:off x="126999" y="745247"/>
            <a:ext cx="6085640" cy="5367505"/>
          </a:xfrm>
          <a:prstGeom prst="rect">
            <a:avLst/>
          </a:prstGeom>
        </p:spPr>
      </p:pic>
    </p:spTree>
    <p:extLst>
      <p:ext uri="{BB962C8B-B14F-4D97-AF65-F5344CB8AC3E}">
        <p14:creationId xmlns:p14="http://schemas.microsoft.com/office/powerpoint/2010/main" val="1941979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7049251-BDF6-470B-7E64-AA1988A04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667" y="912339"/>
            <a:ext cx="5772665" cy="57726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D4E0AC-8B8E-FDAD-D659-3AB8883D3C84}"/>
              </a:ext>
            </a:extLst>
          </p:cNvPr>
          <p:cNvSpPr txBox="1"/>
          <p:nvPr/>
        </p:nvSpPr>
        <p:spPr>
          <a:xfrm>
            <a:off x="2656449" y="172996"/>
            <a:ext cx="7951985" cy="369332"/>
          </a:xfrm>
          <a:prstGeom prst="rect">
            <a:avLst/>
          </a:prstGeom>
          <a:noFill/>
        </p:spPr>
        <p:txBody>
          <a:bodyPr wrap="square">
            <a:spAutoFit/>
          </a:bodyPr>
          <a:lstStyle/>
          <a:p>
            <a:r>
              <a:rPr lang="en-US" dirty="0"/>
              <a:t>https://</a:t>
            </a:r>
            <a:r>
              <a:rPr lang="en-US" dirty="0" err="1"/>
              <a:t>www.frontiersin.org</a:t>
            </a:r>
            <a:r>
              <a:rPr lang="en-US" dirty="0"/>
              <a:t>/articles/10.3389/feart.2020.577502/full</a:t>
            </a:r>
          </a:p>
        </p:txBody>
      </p:sp>
    </p:spTree>
    <p:extLst>
      <p:ext uri="{BB962C8B-B14F-4D97-AF65-F5344CB8AC3E}">
        <p14:creationId xmlns:p14="http://schemas.microsoft.com/office/powerpoint/2010/main" val="3805162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6E7FF-F428-C8E8-3424-FD3842DD4722}"/>
              </a:ext>
            </a:extLst>
          </p:cNvPr>
          <p:cNvPicPr>
            <a:picLocks noChangeAspect="1"/>
          </p:cNvPicPr>
          <p:nvPr/>
        </p:nvPicPr>
        <p:blipFill>
          <a:blip r:embed="rId2"/>
          <a:stretch>
            <a:fillRect/>
          </a:stretch>
        </p:blipFill>
        <p:spPr>
          <a:xfrm>
            <a:off x="2209800" y="489974"/>
            <a:ext cx="7772400" cy="5878051"/>
          </a:xfrm>
          <a:prstGeom prst="rect">
            <a:avLst/>
          </a:prstGeom>
        </p:spPr>
      </p:pic>
    </p:spTree>
    <p:extLst>
      <p:ext uri="{BB962C8B-B14F-4D97-AF65-F5344CB8AC3E}">
        <p14:creationId xmlns:p14="http://schemas.microsoft.com/office/powerpoint/2010/main" val="3697832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2496C3-00F9-539D-99DF-EBE69BBA8299}"/>
              </a:ext>
            </a:extLst>
          </p:cNvPr>
          <p:cNvSpPr txBox="1"/>
          <p:nvPr/>
        </p:nvSpPr>
        <p:spPr>
          <a:xfrm>
            <a:off x="255675" y="239711"/>
            <a:ext cx="11572910" cy="1384995"/>
          </a:xfrm>
          <a:prstGeom prst="rect">
            <a:avLst/>
          </a:prstGeom>
          <a:noFill/>
        </p:spPr>
        <p:txBody>
          <a:bodyPr wrap="square">
            <a:spAutoFit/>
          </a:bodyPr>
          <a:lstStyle/>
          <a:p>
            <a:r>
              <a:rPr lang="en-US" sz="2800" dirty="0">
                <a:effectLst/>
                <a:latin typeface="Calibri" panose="020F0502020204030204" pitchFamily="34" charset="0"/>
              </a:rPr>
              <a:t>Three GPS sites with particularly high uplift rates are located on the eastern edge of the volcanically active Marie Byrd Land dome (TOMO and BERP) and in the Cenozoic volcanic province of the Hudson Mountains (INMN). </a:t>
            </a:r>
            <a:endParaRPr lang="en-US" sz="2800" dirty="0"/>
          </a:p>
        </p:txBody>
      </p:sp>
      <p:pic>
        <p:nvPicPr>
          <p:cNvPr id="4" name="Picture 3" descr="Graphical user interface, application&#10;&#10;Description automatically generated">
            <a:extLst>
              <a:ext uri="{FF2B5EF4-FFF2-40B4-BE49-F238E27FC236}">
                <a16:creationId xmlns:a16="http://schemas.microsoft.com/office/drawing/2014/main" id="{90E757C6-DAB2-F1B1-CCB1-858C1AC61EBA}"/>
              </a:ext>
            </a:extLst>
          </p:cNvPr>
          <p:cNvPicPr>
            <a:picLocks noChangeAspect="1"/>
          </p:cNvPicPr>
          <p:nvPr/>
        </p:nvPicPr>
        <p:blipFill>
          <a:blip r:embed="rId2"/>
          <a:stretch>
            <a:fillRect/>
          </a:stretch>
        </p:blipFill>
        <p:spPr>
          <a:xfrm>
            <a:off x="8007820" y="1724890"/>
            <a:ext cx="2237749" cy="4966855"/>
          </a:xfrm>
          <a:prstGeom prst="rect">
            <a:avLst/>
          </a:prstGeom>
        </p:spPr>
      </p:pic>
      <p:pic>
        <p:nvPicPr>
          <p:cNvPr id="6" name="Picture 5" descr="Map&#10;&#10;Description automatically generated">
            <a:extLst>
              <a:ext uri="{FF2B5EF4-FFF2-40B4-BE49-F238E27FC236}">
                <a16:creationId xmlns:a16="http://schemas.microsoft.com/office/drawing/2014/main" id="{46DC3A35-A895-72DE-2F76-46F8958585B4}"/>
              </a:ext>
            </a:extLst>
          </p:cNvPr>
          <p:cNvPicPr>
            <a:picLocks noChangeAspect="1"/>
          </p:cNvPicPr>
          <p:nvPr/>
        </p:nvPicPr>
        <p:blipFill>
          <a:blip r:embed="rId3"/>
          <a:stretch>
            <a:fillRect/>
          </a:stretch>
        </p:blipFill>
        <p:spPr>
          <a:xfrm>
            <a:off x="4184181" y="1724890"/>
            <a:ext cx="3595390" cy="5126760"/>
          </a:xfrm>
          <a:prstGeom prst="rect">
            <a:avLst/>
          </a:prstGeom>
        </p:spPr>
      </p:pic>
    </p:spTree>
    <p:extLst>
      <p:ext uri="{BB962C8B-B14F-4D97-AF65-F5344CB8AC3E}">
        <p14:creationId xmlns:p14="http://schemas.microsoft.com/office/powerpoint/2010/main" val="1568748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D931FD4-9073-2692-E4D0-A72A5FF1D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205" y="261603"/>
            <a:ext cx="9681605" cy="6089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089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29FE32-3904-2644-40BF-0C9D5AE846B4}"/>
              </a:ext>
            </a:extLst>
          </p:cNvPr>
          <p:cNvSpPr txBox="1"/>
          <p:nvPr/>
        </p:nvSpPr>
        <p:spPr>
          <a:xfrm>
            <a:off x="201788" y="134580"/>
            <a:ext cx="2036135" cy="646331"/>
          </a:xfrm>
          <a:prstGeom prst="rect">
            <a:avLst/>
          </a:prstGeom>
          <a:noFill/>
        </p:spPr>
        <p:txBody>
          <a:bodyPr wrap="none" rtlCol="0">
            <a:spAutoFit/>
          </a:bodyPr>
          <a:lstStyle/>
          <a:p>
            <a:r>
              <a:rPr lang="en-US" sz="3600" u="sng" dirty="0"/>
              <a:t>Acronyms</a:t>
            </a:r>
          </a:p>
        </p:txBody>
      </p:sp>
      <p:sp>
        <p:nvSpPr>
          <p:cNvPr id="3" name="TextBox 2">
            <a:extLst>
              <a:ext uri="{FF2B5EF4-FFF2-40B4-BE49-F238E27FC236}">
                <a16:creationId xmlns:a16="http://schemas.microsoft.com/office/drawing/2014/main" id="{7D72B274-BB57-CF69-68F5-58E8C53E7E52}"/>
              </a:ext>
            </a:extLst>
          </p:cNvPr>
          <p:cNvSpPr txBox="1"/>
          <p:nvPr/>
        </p:nvSpPr>
        <p:spPr>
          <a:xfrm>
            <a:off x="201788" y="780911"/>
            <a:ext cx="7540206" cy="6124754"/>
          </a:xfrm>
          <a:prstGeom prst="rect">
            <a:avLst/>
          </a:prstGeom>
          <a:noFill/>
        </p:spPr>
        <p:txBody>
          <a:bodyPr wrap="none" rtlCol="0">
            <a:spAutoFit/>
          </a:bodyPr>
          <a:lstStyle/>
          <a:p>
            <a:r>
              <a:rPr lang="en-US" sz="2800" dirty="0"/>
              <a:t>WAIS – West Antarctic Ice Sheet</a:t>
            </a:r>
          </a:p>
          <a:p>
            <a:r>
              <a:rPr lang="en-US" sz="2800" dirty="0"/>
              <a:t>GIA – Global Isostatic Adjustment</a:t>
            </a:r>
          </a:p>
          <a:p>
            <a:r>
              <a:rPr lang="en-US" sz="2800" dirty="0"/>
              <a:t>ASE – Amundsen Sea Embayment</a:t>
            </a:r>
          </a:p>
          <a:p>
            <a:r>
              <a:rPr lang="en-US" sz="2800" dirty="0"/>
              <a:t>GPS - Global Positioning Satellites </a:t>
            </a:r>
          </a:p>
          <a:p>
            <a:r>
              <a:rPr lang="en-US" sz="2800" dirty="0"/>
              <a:t>LGM – Last Glacial Maximum (21,000 years ago)</a:t>
            </a:r>
          </a:p>
          <a:p>
            <a:r>
              <a:rPr lang="en-US" sz="2800" dirty="0"/>
              <a:t>AIS – Antarctic Ice Sheet</a:t>
            </a:r>
          </a:p>
          <a:p>
            <a:r>
              <a:rPr lang="en-US" sz="2800" dirty="0"/>
              <a:t>LT – Elastic Lithosphere (20-90 km)</a:t>
            </a:r>
          </a:p>
          <a:p>
            <a:r>
              <a:rPr lang="en-US" sz="2800" dirty="0"/>
              <a:t>UM – Upper Mantle</a:t>
            </a:r>
          </a:p>
          <a:p>
            <a:r>
              <a:rPr lang="en-US" sz="2800" dirty="0"/>
              <a:t>SUM – Shallow Upper Mantle (base – 200 km)</a:t>
            </a:r>
          </a:p>
          <a:p>
            <a:r>
              <a:rPr lang="en-US" sz="2800" dirty="0"/>
              <a:t>DUM – Deep Upper Mantle (200-400 km)</a:t>
            </a:r>
          </a:p>
          <a:p>
            <a:r>
              <a:rPr lang="en-US" sz="2800" dirty="0"/>
              <a:t>TZ – Transition Zone (400-670 km)</a:t>
            </a:r>
          </a:p>
          <a:p>
            <a:r>
              <a:rPr lang="en-US" sz="2800" dirty="0"/>
              <a:t>RMSD – Root Mean Square </a:t>
            </a:r>
          </a:p>
          <a:p>
            <a:r>
              <a:rPr lang="en-US" sz="2800" dirty="0"/>
              <a:t>GRACE – Gravity Recovery and Climate Experiment</a:t>
            </a:r>
          </a:p>
          <a:p>
            <a:r>
              <a:rPr lang="en-US" sz="2800" dirty="0"/>
              <a:t>LIA – Little Ice Age</a:t>
            </a:r>
          </a:p>
        </p:txBody>
      </p:sp>
      <p:pic>
        <p:nvPicPr>
          <p:cNvPr id="3076" name="Picture 4">
            <a:extLst>
              <a:ext uri="{FF2B5EF4-FFF2-40B4-BE49-F238E27FC236}">
                <a16:creationId xmlns:a16="http://schemas.microsoft.com/office/drawing/2014/main" id="{981A57BA-1812-36C6-6CEF-9993B017D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909" y="6178"/>
            <a:ext cx="71516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365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4F03BBC-2A28-BF09-1915-A5ACC6694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0"/>
            <a:ext cx="120951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143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0(h) Structure of the Earth">
            <a:extLst>
              <a:ext uri="{FF2B5EF4-FFF2-40B4-BE49-F238E27FC236}">
                <a16:creationId xmlns:a16="http://schemas.microsoft.com/office/drawing/2014/main" id="{F48CA98E-0C0F-A50E-4254-B68C50275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210343"/>
            <a:ext cx="7438146" cy="40616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able&#10;&#10;Description automatically generated">
            <a:extLst>
              <a:ext uri="{FF2B5EF4-FFF2-40B4-BE49-F238E27FC236}">
                <a16:creationId xmlns:a16="http://schemas.microsoft.com/office/drawing/2014/main" id="{1CE752F9-1176-7F6B-ED55-CABCBB04C1D3}"/>
              </a:ext>
            </a:extLst>
          </p:cNvPr>
          <p:cNvPicPr>
            <a:picLocks noChangeAspect="1"/>
          </p:cNvPicPr>
          <p:nvPr/>
        </p:nvPicPr>
        <p:blipFill>
          <a:blip r:embed="rId3"/>
          <a:stretch>
            <a:fillRect/>
          </a:stretch>
        </p:blipFill>
        <p:spPr>
          <a:xfrm>
            <a:off x="7972829" y="888999"/>
            <a:ext cx="4025496" cy="2997201"/>
          </a:xfrm>
          <a:prstGeom prst="rect">
            <a:avLst/>
          </a:prstGeom>
        </p:spPr>
      </p:pic>
      <p:sp>
        <p:nvSpPr>
          <p:cNvPr id="5" name="TextBox 4">
            <a:extLst>
              <a:ext uri="{FF2B5EF4-FFF2-40B4-BE49-F238E27FC236}">
                <a16:creationId xmlns:a16="http://schemas.microsoft.com/office/drawing/2014/main" id="{EA79CC31-C455-F2B2-45CA-8152EB6D71E0}"/>
              </a:ext>
            </a:extLst>
          </p:cNvPr>
          <p:cNvSpPr txBox="1"/>
          <p:nvPr/>
        </p:nvSpPr>
        <p:spPr>
          <a:xfrm>
            <a:off x="5901135" y="4453681"/>
            <a:ext cx="6097190" cy="2308324"/>
          </a:xfrm>
          <a:prstGeom prst="rect">
            <a:avLst/>
          </a:prstGeom>
          <a:noFill/>
        </p:spPr>
        <p:txBody>
          <a:bodyPr wrap="square">
            <a:spAutoFit/>
          </a:bodyPr>
          <a:lstStyle/>
          <a:p>
            <a:r>
              <a:rPr lang="en-US" b="0" i="0" dirty="0">
                <a:solidFill>
                  <a:srgbClr val="636363"/>
                </a:solidFill>
                <a:effectLst/>
                <a:latin typeface="Open Sans" panose="020F0502020204030204" pitchFamily="34" charset="0"/>
              </a:rPr>
              <a:t>“The relatively </a:t>
            </a:r>
            <a:r>
              <a:rPr lang="en-US" b="0" i="0" u="none" strike="noStrike" dirty="0">
                <a:effectLst/>
                <a:latin typeface="Open Sans" panose="020B0606030504020204" pitchFamily="34" charset="0"/>
                <a:hlinkClick r:id="rId4"/>
              </a:rPr>
              <a:t>plastic</a:t>
            </a:r>
            <a:r>
              <a:rPr lang="en-US" b="0" i="0" dirty="0">
                <a:solidFill>
                  <a:srgbClr val="636363"/>
                </a:solidFill>
                <a:effectLst/>
                <a:latin typeface="Open Sans" panose="020B0606030504020204" pitchFamily="34" charset="0"/>
              </a:rPr>
              <a:t> layer of the upper </a:t>
            </a:r>
            <a:r>
              <a:rPr lang="en-US" b="0" i="0" u="none" strike="noStrike" dirty="0">
                <a:effectLst/>
                <a:latin typeface="Open Sans" panose="020B0606030504020204" pitchFamily="34" charset="0"/>
                <a:hlinkClick r:id="rId5"/>
              </a:rPr>
              <a:t>mantle</a:t>
            </a:r>
            <a:r>
              <a:rPr lang="en-US" b="0" i="0" dirty="0">
                <a:solidFill>
                  <a:srgbClr val="636363"/>
                </a:solidFill>
                <a:effectLst/>
                <a:latin typeface="Open Sans" panose="020B0606030504020204" pitchFamily="34" charset="0"/>
              </a:rPr>
              <a:t> of the Earth on which the tectonic plates of the </a:t>
            </a:r>
            <a:r>
              <a:rPr lang="en-US" b="0" i="0" u="none" strike="noStrike" dirty="0">
                <a:effectLst/>
                <a:latin typeface="Open Sans" panose="020B0606030504020204" pitchFamily="34" charset="0"/>
                <a:hlinkClick r:id="rId6"/>
              </a:rPr>
              <a:t>lithosphere</a:t>
            </a:r>
            <a:r>
              <a:rPr lang="en-US" b="0" i="0" dirty="0">
                <a:solidFill>
                  <a:srgbClr val="636363"/>
                </a:solidFill>
                <a:effectLst/>
                <a:latin typeface="Open Sans" panose="020B0606030504020204" pitchFamily="34" charset="0"/>
              </a:rPr>
              <a:t> move. The asthenosphere is approximately 200 km [124 miles] thick and, owing to its depth below the Earth's surface, warm (~ 1,400 </a:t>
            </a:r>
            <a:r>
              <a:rPr lang="en-US" b="0" i="0" dirty="0" err="1">
                <a:solidFill>
                  <a:srgbClr val="636363"/>
                </a:solidFill>
                <a:effectLst/>
                <a:latin typeface="Open Sans" panose="020B0606030504020204" pitchFamily="34" charset="0"/>
              </a:rPr>
              <a:t>degC</a:t>
            </a:r>
            <a:r>
              <a:rPr lang="en-US" b="0" i="0" dirty="0">
                <a:solidFill>
                  <a:srgbClr val="636363"/>
                </a:solidFill>
                <a:effectLst/>
                <a:latin typeface="Open Sans" panose="020B0606030504020204" pitchFamily="34" charset="0"/>
              </a:rPr>
              <a:t> [2,640 </a:t>
            </a:r>
            <a:r>
              <a:rPr lang="en-US" b="0" i="0" dirty="0" err="1">
                <a:solidFill>
                  <a:srgbClr val="636363"/>
                </a:solidFill>
                <a:effectLst/>
                <a:latin typeface="Open Sans" panose="020B0606030504020204" pitchFamily="34" charset="0"/>
              </a:rPr>
              <a:t>degF</a:t>
            </a:r>
            <a:r>
              <a:rPr lang="en-US" b="0" i="0" dirty="0">
                <a:solidFill>
                  <a:srgbClr val="636363"/>
                </a:solidFill>
                <a:effectLst/>
                <a:latin typeface="Open Sans" panose="020B0606030504020204" pitchFamily="34" charset="0"/>
              </a:rPr>
              <a:t>]) but not molten. Here the mantle deforms by plastic flow in response to applied pressures above 100 MPa [14,500 psi]”</a:t>
            </a:r>
            <a:endParaRPr lang="en-US" dirty="0"/>
          </a:p>
        </p:txBody>
      </p:sp>
      <p:cxnSp>
        <p:nvCxnSpPr>
          <p:cNvPr id="7" name="Straight Arrow Connector 6">
            <a:extLst>
              <a:ext uri="{FF2B5EF4-FFF2-40B4-BE49-F238E27FC236}">
                <a16:creationId xmlns:a16="http://schemas.microsoft.com/office/drawing/2014/main" id="{A2144D70-B67C-B7F2-B8E1-EFCEA0D34873}"/>
              </a:ext>
            </a:extLst>
          </p:cNvPr>
          <p:cNvCxnSpPr/>
          <p:nvPr/>
        </p:nvCxnSpPr>
        <p:spPr>
          <a:xfrm flipH="1">
            <a:off x="6148388" y="2107406"/>
            <a:ext cx="1876829" cy="1337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8BCE28B-F6D6-FDE1-5F34-2CFDDCC5E64C}"/>
              </a:ext>
            </a:extLst>
          </p:cNvPr>
          <p:cNvCxnSpPr>
            <a:cxnSpLocks/>
          </p:cNvCxnSpPr>
          <p:nvPr/>
        </p:nvCxnSpPr>
        <p:spPr>
          <a:xfrm flipH="1">
            <a:off x="6096000" y="2674887"/>
            <a:ext cx="1929217" cy="3219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F5F0103-51E8-A253-BB0C-84B6029063EA}"/>
              </a:ext>
            </a:extLst>
          </p:cNvPr>
          <p:cNvCxnSpPr>
            <a:cxnSpLocks/>
          </p:cNvCxnSpPr>
          <p:nvPr/>
        </p:nvCxnSpPr>
        <p:spPr>
          <a:xfrm flipH="1">
            <a:off x="6176961" y="3280543"/>
            <a:ext cx="1848256" cy="7873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B49828E-E6EC-D4EA-A981-80881063E594}"/>
              </a:ext>
            </a:extLst>
          </p:cNvPr>
          <p:cNvSpPr txBox="1"/>
          <p:nvPr/>
        </p:nvSpPr>
        <p:spPr>
          <a:xfrm>
            <a:off x="8025217" y="585788"/>
            <a:ext cx="3139193" cy="369332"/>
          </a:xfrm>
          <a:prstGeom prst="rect">
            <a:avLst/>
          </a:prstGeom>
          <a:noFill/>
        </p:spPr>
        <p:txBody>
          <a:bodyPr wrap="none" rtlCol="0">
            <a:spAutoFit/>
          </a:bodyPr>
          <a:lstStyle/>
          <a:p>
            <a:r>
              <a:rPr lang="en-US" dirty="0"/>
              <a:t>Table from this paper analysis…</a:t>
            </a:r>
          </a:p>
        </p:txBody>
      </p:sp>
    </p:spTree>
    <p:extLst>
      <p:ext uri="{BB962C8B-B14F-4D97-AF65-F5344CB8AC3E}">
        <p14:creationId xmlns:p14="http://schemas.microsoft.com/office/powerpoint/2010/main" val="2388464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EEA63F-BAC8-BFC8-FB43-DD622D019566}"/>
              </a:ext>
            </a:extLst>
          </p:cNvPr>
          <p:cNvSpPr txBox="1"/>
          <p:nvPr/>
        </p:nvSpPr>
        <p:spPr>
          <a:xfrm>
            <a:off x="345988" y="106458"/>
            <a:ext cx="2983365" cy="584775"/>
          </a:xfrm>
          <a:prstGeom prst="rect">
            <a:avLst/>
          </a:prstGeom>
          <a:noFill/>
        </p:spPr>
        <p:txBody>
          <a:bodyPr wrap="square" rtlCol="0">
            <a:spAutoFit/>
          </a:bodyPr>
          <a:lstStyle/>
          <a:p>
            <a:r>
              <a:rPr lang="en-US" sz="3200" u="sng" dirty="0"/>
              <a:t>Summary First…</a:t>
            </a:r>
          </a:p>
        </p:txBody>
      </p:sp>
      <p:sp>
        <p:nvSpPr>
          <p:cNvPr id="3" name="TextBox 2">
            <a:extLst>
              <a:ext uri="{FF2B5EF4-FFF2-40B4-BE49-F238E27FC236}">
                <a16:creationId xmlns:a16="http://schemas.microsoft.com/office/drawing/2014/main" id="{ED784DD7-9CED-2447-4DA5-55E827CD77B7}"/>
              </a:ext>
            </a:extLst>
          </p:cNvPr>
          <p:cNvSpPr txBox="1"/>
          <p:nvPr/>
        </p:nvSpPr>
        <p:spPr>
          <a:xfrm>
            <a:off x="345988" y="749899"/>
            <a:ext cx="11482596" cy="6001643"/>
          </a:xfrm>
          <a:prstGeom prst="rect">
            <a:avLst/>
          </a:prstGeom>
          <a:noFill/>
        </p:spPr>
        <p:txBody>
          <a:bodyPr wrap="square" rtlCol="0">
            <a:spAutoFit/>
          </a:bodyPr>
          <a:lstStyle/>
          <a:p>
            <a:r>
              <a:rPr lang="en-US" sz="2400" dirty="0"/>
              <a:t>Antarctic Ice Sheet contributes +0.30 ± 0.02 mm/year to sea level rise </a:t>
            </a:r>
          </a:p>
          <a:p>
            <a:r>
              <a:rPr lang="en-US" sz="2400" dirty="0"/>
              <a:t>(25% of entire cryosphere contribution).</a:t>
            </a:r>
          </a:p>
          <a:p>
            <a:endParaRPr lang="en-US" sz="2400" dirty="0"/>
          </a:p>
          <a:p>
            <a:r>
              <a:rPr lang="en-US" sz="2400" dirty="0"/>
              <a:t>GRACE mass-gravity inferred ice loss can be thrown off by land uplift.</a:t>
            </a:r>
          </a:p>
          <a:p>
            <a:endParaRPr lang="en-US" sz="2400" dirty="0"/>
          </a:p>
          <a:p>
            <a:r>
              <a:rPr lang="en-US" sz="2400" dirty="0"/>
              <a:t>GPS data shown here imply much larger uplift than previously modeled, and hence ~ 10% more ice loss than previously inferred.</a:t>
            </a:r>
          </a:p>
          <a:p>
            <a:endParaRPr lang="en-US" sz="2400" dirty="0"/>
          </a:p>
          <a:p>
            <a:r>
              <a:rPr lang="en-US" sz="2400" dirty="0"/>
              <a:t>This larger uplift is attributed to a much smaller viscosity in a shallower upper mantle – with correspondingly shorter respond times of order 10’s – 100’s of years instead of 1000’s of years.</a:t>
            </a:r>
          </a:p>
          <a:p>
            <a:endParaRPr lang="en-US" sz="2400" dirty="0"/>
          </a:p>
          <a:p>
            <a:r>
              <a:rPr lang="en-US" sz="2400" dirty="0"/>
              <a:t>However, ice flow rates and the “grounding line” are controlled by marine ice sheet stability, subglacial geology – see picture on next slide.     Thus, there are some model implications that this large uplift may stabilize the WAIS and thus lead to a substantial delay in sea level rise.</a:t>
            </a:r>
          </a:p>
        </p:txBody>
      </p:sp>
    </p:spTree>
    <p:extLst>
      <p:ext uri="{BB962C8B-B14F-4D97-AF65-F5344CB8AC3E}">
        <p14:creationId xmlns:p14="http://schemas.microsoft.com/office/powerpoint/2010/main" val="3606576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iagram&#10;&#10;Description automatically generated">
            <a:extLst>
              <a:ext uri="{FF2B5EF4-FFF2-40B4-BE49-F238E27FC236}">
                <a16:creationId xmlns:a16="http://schemas.microsoft.com/office/drawing/2014/main" id="{960312D8-F070-4F94-D490-52606C76DA73}"/>
              </a:ext>
            </a:extLst>
          </p:cNvPr>
          <p:cNvPicPr>
            <a:picLocks noChangeAspect="1"/>
          </p:cNvPicPr>
          <p:nvPr/>
        </p:nvPicPr>
        <p:blipFill>
          <a:blip r:embed="rId2"/>
          <a:stretch>
            <a:fillRect/>
          </a:stretch>
        </p:blipFill>
        <p:spPr>
          <a:xfrm>
            <a:off x="643467" y="1900150"/>
            <a:ext cx="5294716" cy="3057698"/>
          </a:xfrm>
          <a:prstGeom prst="rect">
            <a:avLst/>
          </a:prstGeom>
        </p:spPr>
      </p:pic>
      <p:cxnSp>
        <p:nvCxnSpPr>
          <p:cNvPr id="13" name="Straight Connector 1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3" descr="Diagram&#10;&#10;Description automatically generated">
            <a:extLst>
              <a:ext uri="{FF2B5EF4-FFF2-40B4-BE49-F238E27FC236}">
                <a16:creationId xmlns:a16="http://schemas.microsoft.com/office/drawing/2014/main" id="{E53065B2-27E1-D6B1-2F97-4E715F532AB1}"/>
              </a:ext>
            </a:extLst>
          </p:cNvPr>
          <p:cNvPicPr>
            <a:picLocks noChangeAspect="1"/>
          </p:cNvPicPr>
          <p:nvPr/>
        </p:nvPicPr>
        <p:blipFill>
          <a:blip r:embed="rId3"/>
          <a:stretch>
            <a:fillRect/>
          </a:stretch>
        </p:blipFill>
        <p:spPr>
          <a:xfrm>
            <a:off x="6253817" y="1503047"/>
            <a:ext cx="5294715" cy="3851905"/>
          </a:xfrm>
          <a:prstGeom prst="rect">
            <a:avLst/>
          </a:prstGeom>
        </p:spPr>
      </p:pic>
    </p:spTree>
    <p:extLst>
      <p:ext uri="{BB962C8B-B14F-4D97-AF65-F5344CB8AC3E}">
        <p14:creationId xmlns:p14="http://schemas.microsoft.com/office/powerpoint/2010/main" val="2781364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with low confidence">
            <a:extLst>
              <a:ext uri="{FF2B5EF4-FFF2-40B4-BE49-F238E27FC236}">
                <a16:creationId xmlns:a16="http://schemas.microsoft.com/office/drawing/2014/main" id="{7357E733-C83D-355F-8AA1-3C2C17483E75}"/>
              </a:ext>
            </a:extLst>
          </p:cNvPr>
          <p:cNvPicPr>
            <a:picLocks noChangeAspect="1"/>
          </p:cNvPicPr>
          <p:nvPr/>
        </p:nvPicPr>
        <p:blipFill>
          <a:blip r:embed="rId2"/>
          <a:stretch>
            <a:fillRect/>
          </a:stretch>
        </p:blipFill>
        <p:spPr>
          <a:xfrm>
            <a:off x="781722" y="711200"/>
            <a:ext cx="4305300" cy="5435600"/>
          </a:xfrm>
          <a:prstGeom prst="rect">
            <a:avLst/>
          </a:prstGeom>
        </p:spPr>
      </p:pic>
      <p:pic>
        <p:nvPicPr>
          <p:cNvPr id="4" name="Picture 4">
            <a:extLst>
              <a:ext uri="{FF2B5EF4-FFF2-40B4-BE49-F238E27FC236}">
                <a16:creationId xmlns:a16="http://schemas.microsoft.com/office/drawing/2014/main" id="{B235613B-F047-6CE5-29FB-D67E9C750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979" y="-80319"/>
            <a:ext cx="7151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5697A12-3F0F-668E-A564-6448CFE24170}"/>
              </a:ext>
            </a:extLst>
          </p:cNvPr>
          <p:cNvSpPr/>
          <p:nvPr/>
        </p:nvSpPr>
        <p:spPr>
          <a:xfrm>
            <a:off x="7104980" y="3225114"/>
            <a:ext cx="852771" cy="11121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F24B283-0F64-1ED3-F386-6C3FF426B65A}"/>
              </a:ext>
            </a:extLst>
          </p:cNvPr>
          <p:cNvSpPr txBox="1"/>
          <p:nvPr/>
        </p:nvSpPr>
        <p:spPr>
          <a:xfrm>
            <a:off x="838766" y="121566"/>
            <a:ext cx="4191212" cy="523220"/>
          </a:xfrm>
          <a:prstGeom prst="rect">
            <a:avLst/>
          </a:prstGeom>
          <a:noFill/>
        </p:spPr>
        <p:txBody>
          <a:bodyPr wrap="none" rtlCol="0">
            <a:spAutoFit/>
          </a:bodyPr>
          <a:lstStyle/>
          <a:p>
            <a:r>
              <a:rPr lang="en-US" sz="2800" dirty="0"/>
              <a:t>6 GPS tags into the bedrock</a:t>
            </a:r>
          </a:p>
        </p:txBody>
      </p:sp>
      <p:sp>
        <p:nvSpPr>
          <p:cNvPr id="7" name="Oval 6">
            <a:extLst>
              <a:ext uri="{FF2B5EF4-FFF2-40B4-BE49-F238E27FC236}">
                <a16:creationId xmlns:a16="http://schemas.microsoft.com/office/drawing/2014/main" id="{CEFFBC4C-CEE8-D17A-A532-4D4F5D5BDBC2}"/>
              </a:ext>
            </a:extLst>
          </p:cNvPr>
          <p:cNvSpPr/>
          <p:nvPr/>
        </p:nvSpPr>
        <p:spPr>
          <a:xfrm>
            <a:off x="1645920" y="972589"/>
            <a:ext cx="182880" cy="182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8FC15C9-D3AC-2CD6-16B6-7055E697F7CE}"/>
              </a:ext>
            </a:extLst>
          </p:cNvPr>
          <p:cNvSpPr/>
          <p:nvPr/>
        </p:nvSpPr>
        <p:spPr>
          <a:xfrm>
            <a:off x="1072341" y="2089266"/>
            <a:ext cx="182880" cy="182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176C020-939E-8626-8B96-08BE25C2E79E}"/>
              </a:ext>
            </a:extLst>
          </p:cNvPr>
          <p:cNvSpPr/>
          <p:nvPr/>
        </p:nvSpPr>
        <p:spPr>
          <a:xfrm>
            <a:off x="2346959" y="2457797"/>
            <a:ext cx="182880" cy="182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FB3A8D6-1D3D-3562-DE25-2146E7AA8143}"/>
              </a:ext>
            </a:extLst>
          </p:cNvPr>
          <p:cNvSpPr/>
          <p:nvPr/>
        </p:nvSpPr>
        <p:spPr>
          <a:xfrm>
            <a:off x="1833106" y="2898248"/>
            <a:ext cx="182880" cy="182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85D0BBB-318A-731A-4974-0D23FE00FEA9}"/>
              </a:ext>
            </a:extLst>
          </p:cNvPr>
          <p:cNvSpPr/>
          <p:nvPr/>
        </p:nvSpPr>
        <p:spPr>
          <a:xfrm>
            <a:off x="2178234" y="4337222"/>
            <a:ext cx="182880" cy="182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7EA1886-A581-8066-C449-46D6C7DF6E17}"/>
              </a:ext>
            </a:extLst>
          </p:cNvPr>
          <p:cNvSpPr/>
          <p:nvPr/>
        </p:nvSpPr>
        <p:spPr>
          <a:xfrm>
            <a:off x="2952833" y="4647564"/>
            <a:ext cx="182880" cy="182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808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B31422-CAD0-4B56-88A4-506B459D5BE6}"/>
              </a:ext>
            </a:extLst>
          </p:cNvPr>
          <p:cNvSpPr txBox="1"/>
          <p:nvPr/>
        </p:nvSpPr>
        <p:spPr>
          <a:xfrm>
            <a:off x="199505" y="124691"/>
            <a:ext cx="6423425" cy="523220"/>
          </a:xfrm>
          <a:prstGeom prst="rect">
            <a:avLst/>
          </a:prstGeom>
          <a:noFill/>
        </p:spPr>
        <p:txBody>
          <a:bodyPr wrap="none" rtlCol="0">
            <a:spAutoFit/>
          </a:bodyPr>
          <a:lstStyle/>
          <a:p>
            <a:r>
              <a:rPr lang="en-US" sz="2800" dirty="0"/>
              <a:t>A little more detail on the measurements…</a:t>
            </a:r>
          </a:p>
        </p:txBody>
      </p:sp>
      <p:pic>
        <p:nvPicPr>
          <p:cNvPr id="8" name="Picture 7" descr="Table&#10;&#10;Description automatically generated">
            <a:extLst>
              <a:ext uri="{FF2B5EF4-FFF2-40B4-BE49-F238E27FC236}">
                <a16:creationId xmlns:a16="http://schemas.microsoft.com/office/drawing/2014/main" id="{FD1482A9-8F01-92DA-C440-A0D43587CA3C}"/>
              </a:ext>
            </a:extLst>
          </p:cNvPr>
          <p:cNvPicPr>
            <a:picLocks noChangeAspect="1"/>
          </p:cNvPicPr>
          <p:nvPr/>
        </p:nvPicPr>
        <p:blipFill>
          <a:blip r:embed="rId2"/>
          <a:stretch>
            <a:fillRect/>
          </a:stretch>
        </p:blipFill>
        <p:spPr>
          <a:xfrm>
            <a:off x="199505" y="731150"/>
            <a:ext cx="6638127" cy="2228182"/>
          </a:xfrm>
          <a:prstGeom prst="rect">
            <a:avLst/>
          </a:prstGeom>
        </p:spPr>
      </p:pic>
      <p:sp>
        <p:nvSpPr>
          <p:cNvPr id="10" name="TextBox 9">
            <a:extLst>
              <a:ext uri="{FF2B5EF4-FFF2-40B4-BE49-F238E27FC236}">
                <a16:creationId xmlns:a16="http://schemas.microsoft.com/office/drawing/2014/main" id="{5018B89C-3AB0-554C-38B7-502C5FE447D5}"/>
              </a:ext>
            </a:extLst>
          </p:cNvPr>
          <p:cNvSpPr txBox="1"/>
          <p:nvPr/>
        </p:nvSpPr>
        <p:spPr>
          <a:xfrm>
            <a:off x="8349718" y="25281"/>
            <a:ext cx="6096000" cy="369332"/>
          </a:xfrm>
          <a:prstGeom prst="rect">
            <a:avLst/>
          </a:prstGeom>
          <a:noFill/>
        </p:spPr>
        <p:txBody>
          <a:bodyPr wrap="square">
            <a:spAutoFit/>
          </a:bodyPr>
          <a:lstStyle/>
          <a:p>
            <a:r>
              <a:rPr lang="en-US" dirty="0"/>
              <a:t>https://</a:t>
            </a:r>
            <a:r>
              <a:rPr lang="en-US" dirty="0" err="1"/>
              <a:t>polenet.org</a:t>
            </a:r>
            <a:r>
              <a:rPr lang="en-US" dirty="0"/>
              <a:t>/a-net/</a:t>
            </a:r>
          </a:p>
        </p:txBody>
      </p:sp>
      <p:pic>
        <p:nvPicPr>
          <p:cNvPr id="12" name="Picture 11" descr="Graphical user interface&#10;&#10;Description automatically generated with medium confidence">
            <a:extLst>
              <a:ext uri="{FF2B5EF4-FFF2-40B4-BE49-F238E27FC236}">
                <a16:creationId xmlns:a16="http://schemas.microsoft.com/office/drawing/2014/main" id="{88CD3DD3-EFC4-28C4-5AC9-173D01ADEFF7}"/>
              </a:ext>
            </a:extLst>
          </p:cNvPr>
          <p:cNvPicPr>
            <a:picLocks noChangeAspect="1"/>
          </p:cNvPicPr>
          <p:nvPr/>
        </p:nvPicPr>
        <p:blipFill>
          <a:blip r:embed="rId3"/>
          <a:stretch>
            <a:fillRect/>
          </a:stretch>
        </p:blipFill>
        <p:spPr>
          <a:xfrm>
            <a:off x="7174867" y="386300"/>
            <a:ext cx="4919072" cy="6471699"/>
          </a:xfrm>
          <a:prstGeom prst="rect">
            <a:avLst/>
          </a:prstGeom>
        </p:spPr>
      </p:pic>
    </p:spTree>
    <p:extLst>
      <p:ext uri="{BB962C8B-B14F-4D97-AF65-F5344CB8AC3E}">
        <p14:creationId xmlns:p14="http://schemas.microsoft.com/office/powerpoint/2010/main" val="7333296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2430</TotalTime>
  <Words>798</Words>
  <Application>Microsoft Macintosh PowerPoint</Application>
  <PresentationFormat>Widescreen</PresentationFormat>
  <Paragraphs>63</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L Nagle</dc:creator>
  <cp:lastModifiedBy>James L Nagle</cp:lastModifiedBy>
  <cp:revision>9</cp:revision>
  <dcterms:created xsi:type="dcterms:W3CDTF">2022-10-30T23:03:27Z</dcterms:created>
  <dcterms:modified xsi:type="dcterms:W3CDTF">2022-11-01T15:34:36Z</dcterms:modified>
</cp:coreProperties>
</file>