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256" r:id="rId2"/>
    <p:sldId id="619" r:id="rId3"/>
    <p:sldId id="620" r:id="rId4"/>
    <p:sldId id="621" r:id="rId5"/>
    <p:sldId id="622" r:id="rId6"/>
    <p:sldId id="326" r:id="rId7"/>
    <p:sldId id="339" r:id="rId8"/>
    <p:sldId id="292" r:id="rId9"/>
    <p:sldId id="294" r:id="rId10"/>
    <p:sldId id="343" r:id="rId11"/>
    <p:sldId id="344" r:id="rId12"/>
    <p:sldId id="624" r:id="rId13"/>
    <p:sldId id="626" r:id="rId14"/>
    <p:sldId id="628" r:id="rId15"/>
    <p:sldId id="627" r:id="rId16"/>
    <p:sldId id="625" r:id="rId17"/>
    <p:sldId id="629" r:id="rId18"/>
    <p:sldId id="623" r:id="rId19"/>
    <p:sldId id="663" r:id="rId20"/>
    <p:sldId id="630" r:id="rId21"/>
    <p:sldId id="658" r:id="rId22"/>
    <p:sldId id="662" r:id="rId23"/>
    <p:sldId id="631" r:id="rId24"/>
    <p:sldId id="643" r:id="rId25"/>
    <p:sldId id="660" r:id="rId26"/>
    <p:sldId id="633" r:id="rId27"/>
    <p:sldId id="644" r:id="rId28"/>
    <p:sldId id="645" r:id="rId29"/>
    <p:sldId id="664" r:id="rId30"/>
    <p:sldId id="651" r:id="rId31"/>
    <p:sldId id="652" r:id="rId32"/>
    <p:sldId id="650" r:id="rId33"/>
    <p:sldId id="649" r:id="rId34"/>
    <p:sldId id="646" r:id="rId35"/>
    <p:sldId id="657" r:id="rId36"/>
    <p:sldId id="655" r:id="rId37"/>
    <p:sldId id="659" r:id="rId38"/>
    <p:sldId id="634" r:id="rId39"/>
    <p:sldId id="648" r:id="rId40"/>
    <p:sldId id="635" r:id="rId41"/>
    <p:sldId id="665" r:id="rId42"/>
    <p:sldId id="666" r:id="rId43"/>
    <p:sldId id="667" r:id="rId44"/>
    <p:sldId id="661" r:id="rId45"/>
    <p:sldId id="636" r:id="rId46"/>
    <p:sldId id="647" r:id="rId47"/>
    <p:sldId id="668" r:id="rId48"/>
    <p:sldId id="654" r:id="rId49"/>
    <p:sldId id="637" r:id="rId50"/>
    <p:sldId id="618" r:id="rId51"/>
    <p:sldId id="639" r:id="rId52"/>
    <p:sldId id="653" r:id="rId53"/>
    <p:sldId id="63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4472C4"/>
    <a:srgbClr val="0000FF"/>
    <a:srgbClr val="FF2DFB"/>
    <a:srgbClr val="FF7C80"/>
    <a:srgbClr val="E6E6E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09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776"/>
    </p:cViewPr>
  </p:sorterViewPr>
  <p:notesViewPr>
    <p:cSldViewPr snapToGrid="0">
      <p:cViewPr varScale="1">
        <p:scale>
          <a:sx n="105" d="100"/>
          <a:sy n="105" d="100"/>
        </p:scale>
        <p:origin x="44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9/4/21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0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5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9/4/21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9/4/21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6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9/4/21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6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9/4/21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9/4/21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7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9/4/21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6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41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hyperlink" Target="https://arxiv.org/search/hep-ph?searchtype=author&amp;query=Skokov%2C+V+V" TargetMode="External"/><Relationship Id="rId7" Type="http://schemas.openxmlformats.org/officeDocument/2006/relationships/image" Target="../media/image48.emf"/><Relationship Id="rId2" Type="http://schemas.openxmlformats.org/officeDocument/2006/relationships/hyperlink" Target="https://arxiv.org/search/hep-ph?searchtype=author&amp;query=Mace%2C+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hyperlink" Target="https://arxiv.org/search/hep-ph?searchtype=author&amp;query=Venugopalan%2C+R" TargetMode="External"/><Relationship Id="rId4" Type="http://schemas.openxmlformats.org/officeDocument/2006/relationships/hyperlink" Target="https://arxiv.org/search/hep-ph?searchtype=author&amp;query=Tribedy%2C+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arxiv.org/abs/1908.062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gif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4.wmf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The Beautiful Physics Behind Captain America's Ricocheting Shield | WIRED">
            <a:extLst>
              <a:ext uri="{FF2B5EF4-FFF2-40B4-BE49-F238E27FC236}">
                <a16:creationId xmlns:a16="http://schemas.microsoft.com/office/drawing/2014/main" id="{EFA86FF2-A070-B648-8F04-C0F7C7EF4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119" b="15231"/>
          <a:stretch/>
        </p:blipFill>
        <p:spPr bwMode="auto">
          <a:xfrm>
            <a:off x="15294" y="-3733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E55103-4949-3E4B-84C1-9EC6ABE133FE}"/>
              </a:ext>
            </a:extLst>
          </p:cNvPr>
          <p:cNvSpPr txBox="1"/>
          <p:nvPr/>
        </p:nvSpPr>
        <p:spPr>
          <a:xfrm>
            <a:off x="15294" y="6103946"/>
            <a:ext cx="2661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Physics PAN </a:t>
            </a:r>
          </a:p>
          <a:p>
            <a:r>
              <a:rPr lang="en-US" sz="2000" dirty="0"/>
              <a:t>Wayne State Un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iversity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919438-2569-7D4E-9F42-70E0ABA38594}"/>
              </a:ext>
            </a:extLst>
          </p:cNvPr>
          <p:cNvSpPr txBox="1"/>
          <p:nvPr/>
        </p:nvSpPr>
        <p:spPr>
          <a:xfrm>
            <a:off x="15294" y="-112016"/>
            <a:ext cx="4905189" cy="4524315"/>
          </a:xfrm>
          <a:custGeom>
            <a:avLst/>
            <a:gdLst>
              <a:gd name="connsiteX0" fmla="*/ 0 w 4905189"/>
              <a:gd name="connsiteY0" fmla="*/ 0 h 4524315"/>
              <a:gd name="connsiteX1" fmla="*/ 495969 w 4905189"/>
              <a:gd name="connsiteY1" fmla="*/ 0 h 4524315"/>
              <a:gd name="connsiteX2" fmla="*/ 893834 w 4905189"/>
              <a:gd name="connsiteY2" fmla="*/ 0 h 4524315"/>
              <a:gd name="connsiteX3" fmla="*/ 1536959 w 4905189"/>
              <a:gd name="connsiteY3" fmla="*/ 0 h 4524315"/>
              <a:gd name="connsiteX4" fmla="*/ 2032928 w 4905189"/>
              <a:gd name="connsiteY4" fmla="*/ 0 h 4524315"/>
              <a:gd name="connsiteX5" fmla="*/ 2528897 w 4905189"/>
              <a:gd name="connsiteY5" fmla="*/ 0 h 4524315"/>
              <a:gd name="connsiteX6" fmla="*/ 3172022 w 4905189"/>
              <a:gd name="connsiteY6" fmla="*/ 0 h 4524315"/>
              <a:gd name="connsiteX7" fmla="*/ 3618939 w 4905189"/>
              <a:gd name="connsiteY7" fmla="*/ 0 h 4524315"/>
              <a:gd name="connsiteX8" fmla="*/ 4262064 w 4905189"/>
              <a:gd name="connsiteY8" fmla="*/ 0 h 4524315"/>
              <a:gd name="connsiteX9" fmla="*/ 4905189 w 4905189"/>
              <a:gd name="connsiteY9" fmla="*/ 0 h 4524315"/>
              <a:gd name="connsiteX10" fmla="*/ 4905189 w 4905189"/>
              <a:gd name="connsiteY10" fmla="*/ 565539 h 4524315"/>
              <a:gd name="connsiteX11" fmla="*/ 4905189 w 4905189"/>
              <a:gd name="connsiteY11" fmla="*/ 1131079 h 4524315"/>
              <a:gd name="connsiteX12" fmla="*/ 4905189 w 4905189"/>
              <a:gd name="connsiteY12" fmla="*/ 1741861 h 4524315"/>
              <a:gd name="connsiteX13" fmla="*/ 4905189 w 4905189"/>
              <a:gd name="connsiteY13" fmla="*/ 2171671 h 4524315"/>
              <a:gd name="connsiteX14" fmla="*/ 4905189 w 4905189"/>
              <a:gd name="connsiteY14" fmla="*/ 2737211 h 4524315"/>
              <a:gd name="connsiteX15" fmla="*/ 4905189 w 4905189"/>
              <a:gd name="connsiteY15" fmla="*/ 3302750 h 4524315"/>
              <a:gd name="connsiteX16" fmla="*/ 4905189 w 4905189"/>
              <a:gd name="connsiteY16" fmla="*/ 3868289 h 4524315"/>
              <a:gd name="connsiteX17" fmla="*/ 4905189 w 4905189"/>
              <a:gd name="connsiteY17" fmla="*/ 4524315 h 4524315"/>
              <a:gd name="connsiteX18" fmla="*/ 4311116 w 4905189"/>
              <a:gd name="connsiteY18" fmla="*/ 4524315 h 4524315"/>
              <a:gd name="connsiteX19" fmla="*/ 3913251 w 4905189"/>
              <a:gd name="connsiteY19" fmla="*/ 4524315 h 4524315"/>
              <a:gd name="connsiteX20" fmla="*/ 3466334 w 4905189"/>
              <a:gd name="connsiteY20" fmla="*/ 4524315 h 4524315"/>
              <a:gd name="connsiteX21" fmla="*/ 2823209 w 4905189"/>
              <a:gd name="connsiteY21" fmla="*/ 4524315 h 4524315"/>
              <a:gd name="connsiteX22" fmla="*/ 2278188 w 4905189"/>
              <a:gd name="connsiteY22" fmla="*/ 4524315 h 4524315"/>
              <a:gd name="connsiteX23" fmla="*/ 1831271 w 4905189"/>
              <a:gd name="connsiteY23" fmla="*/ 4524315 h 4524315"/>
              <a:gd name="connsiteX24" fmla="*/ 1286250 w 4905189"/>
              <a:gd name="connsiteY24" fmla="*/ 4524315 h 4524315"/>
              <a:gd name="connsiteX25" fmla="*/ 888384 w 4905189"/>
              <a:gd name="connsiteY25" fmla="*/ 4524315 h 4524315"/>
              <a:gd name="connsiteX26" fmla="*/ 490519 w 4905189"/>
              <a:gd name="connsiteY26" fmla="*/ 4524315 h 4524315"/>
              <a:gd name="connsiteX27" fmla="*/ 0 w 4905189"/>
              <a:gd name="connsiteY27" fmla="*/ 4524315 h 4524315"/>
              <a:gd name="connsiteX28" fmla="*/ 0 w 4905189"/>
              <a:gd name="connsiteY28" fmla="*/ 4049262 h 4524315"/>
              <a:gd name="connsiteX29" fmla="*/ 0 w 4905189"/>
              <a:gd name="connsiteY29" fmla="*/ 3393236 h 4524315"/>
              <a:gd name="connsiteX30" fmla="*/ 0 w 4905189"/>
              <a:gd name="connsiteY30" fmla="*/ 2872940 h 4524315"/>
              <a:gd name="connsiteX31" fmla="*/ 0 w 4905189"/>
              <a:gd name="connsiteY31" fmla="*/ 2443130 h 4524315"/>
              <a:gd name="connsiteX32" fmla="*/ 0 w 4905189"/>
              <a:gd name="connsiteY32" fmla="*/ 1832348 h 4524315"/>
              <a:gd name="connsiteX33" fmla="*/ 0 w 4905189"/>
              <a:gd name="connsiteY33" fmla="*/ 1357295 h 4524315"/>
              <a:gd name="connsiteX34" fmla="*/ 0 w 4905189"/>
              <a:gd name="connsiteY34" fmla="*/ 746512 h 4524315"/>
              <a:gd name="connsiteX35" fmla="*/ 0 w 4905189"/>
              <a:gd name="connsiteY35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05189" h="4524315" extrusionOk="0">
                <a:moveTo>
                  <a:pt x="0" y="0"/>
                </a:moveTo>
                <a:cubicBezTo>
                  <a:pt x="229434" y="-50855"/>
                  <a:pt x="335467" y="8516"/>
                  <a:pt x="495969" y="0"/>
                </a:cubicBezTo>
                <a:cubicBezTo>
                  <a:pt x="656471" y="-8516"/>
                  <a:pt x="787277" y="43174"/>
                  <a:pt x="893834" y="0"/>
                </a:cubicBezTo>
                <a:cubicBezTo>
                  <a:pt x="1000392" y="-43174"/>
                  <a:pt x="1349676" y="32171"/>
                  <a:pt x="1536959" y="0"/>
                </a:cubicBezTo>
                <a:cubicBezTo>
                  <a:pt x="1724242" y="-32171"/>
                  <a:pt x="1925623" y="36399"/>
                  <a:pt x="2032928" y="0"/>
                </a:cubicBezTo>
                <a:cubicBezTo>
                  <a:pt x="2140233" y="-36399"/>
                  <a:pt x="2352204" y="16561"/>
                  <a:pt x="2528897" y="0"/>
                </a:cubicBezTo>
                <a:cubicBezTo>
                  <a:pt x="2705590" y="-16561"/>
                  <a:pt x="2865888" y="75916"/>
                  <a:pt x="3172022" y="0"/>
                </a:cubicBezTo>
                <a:cubicBezTo>
                  <a:pt x="3478157" y="-75916"/>
                  <a:pt x="3433828" y="8540"/>
                  <a:pt x="3618939" y="0"/>
                </a:cubicBezTo>
                <a:cubicBezTo>
                  <a:pt x="3804050" y="-8540"/>
                  <a:pt x="4049506" y="2706"/>
                  <a:pt x="4262064" y="0"/>
                </a:cubicBezTo>
                <a:cubicBezTo>
                  <a:pt x="4474623" y="-2706"/>
                  <a:pt x="4674479" y="15313"/>
                  <a:pt x="4905189" y="0"/>
                </a:cubicBezTo>
                <a:cubicBezTo>
                  <a:pt x="4972571" y="184678"/>
                  <a:pt x="4876201" y="380094"/>
                  <a:pt x="4905189" y="565539"/>
                </a:cubicBezTo>
                <a:cubicBezTo>
                  <a:pt x="4934177" y="750984"/>
                  <a:pt x="4900657" y="873764"/>
                  <a:pt x="4905189" y="1131079"/>
                </a:cubicBezTo>
                <a:cubicBezTo>
                  <a:pt x="4909721" y="1388394"/>
                  <a:pt x="4852850" y="1515463"/>
                  <a:pt x="4905189" y="1741861"/>
                </a:cubicBezTo>
                <a:cubicBezTo>
                  <a:pt x="4957528" y="1968259"/>
                  <a:pt x="4882104" y="2020184"/>
                  <a:pt x="4905189" y="2171671"/>
                </a:cubicBezTo>
                <a:cubicBezTo>
                  <a:pt x="4928274" y="2323158"/>
                  <a:pt x="4874864" y="2552202"/>
                  <a:pt x="4905189" y="2737211"/>
                </a:cubicBezTo>
                <a:cubicBezTo>
                  <a:pt x="4935514" y="2922220"/>
                  <a:pt x="4869652" y="3066656"/>
                  <a:pt x="4905189" y="3302750"/>
                </a:cubicBezTo>
                <a:cubicBezTo>
                  <a:pt x="4940726" y="3538844"/>
                  <a:pt x="4848145" y="3683769"/>
                  <a:pt x="4905189" y="3868289"/>
                </a:cubicBezTo>
                <a:cubicBezTo>
                  <a:pt x="4962233" y="4052809"/>
                  <a:pt x="4893148" y="4208144"/>
                  <a:pt x="4905189" y="4524315"/>
                </a:cubicBezTo>
                <a:cubicBezTo>
                  <a:pt x="4660085" y="4574550"/>
                  <a:pt x="4560376" y="4453527"/>
                  <a:pt x="4311116" y="4524315"/>
                </a:cubicBezTo>
                <a:cubicBezTo>
                  <a:pt x="4061856" y="4595103"/>
                  <a:pt x="4014315" y="4478231"/>
                  <a:pt x="3913251" y="4524315"/>
                </a:cubicBezTo>
                <a:cubicBezTo>
                  <a:pt x="3812187" y="4570399"/>
                  <a:pt x="3559099" y="4484779"/>
                  <a:pt x="3466334" y="4524315"/>
                </a:cubicBezTo>
                <a:cubicBezTo>
                  <a:pt x="3373569" y="4563851"/>
                  <a:pt x="3098198" y="4461817"/>
                  <a:pt x="2823209" y="4524315"/>
                </a:cubicBezTo>
                <a:cubicBezTo>
                  <a:pt x="2548220" y="4586813"/>
                  <a:pt x="2422338" y="4467220"/>
                  <a:pt x="2278188" y="4524315"/>
                </a:cubicBezTo>
                <a:cubicBezTo>
                  <a:pt x="2134038" y="4581410"/>
                  <a:pt x="2016888" y="4500383"/>
                  <a:pt x="1831271" y="4524315"/>
                </a:cubicBezTo>
                <a:cubicBezTo>
                  <a:pt x="1645654" y="4548247"/>
                  <a:pt x="1482800" y="4491280"/>
                  <a:pt x="1286250" y="4524315"/>
                </a:cubicBezTo>
                <a:cubicBezTo>
                  <a:pt x="1089700" y="4557350"/>
                  <a:pt x="1009805" y="4505662"/>
                  <a:pt x="888384" y="4524315"/>
                </a:cubicBezTo>
                <a:cubicBezTo>
                  <a:pt x="766963" y="4542968"/>
                  <a:pt x="659425" y="4483111"/>
                  <a:pt x="490519" y="4524315"/>
                </a:cubicBezTo>
                <a:cubicBezTo>
                  <a:pt x="321614" y="4565519"/>
                  <a:pt x="139547" y="4475488"/>
                  <a:pt x="0" y="4524315"/>
                </a:cubicBezTo>
                <a:cubicBezTo>
                  <a:pt x="-46423" y="4302162"/>
                  <a:pt x="16546" y="4271670"/>
                  <a:pt x="0" y="4049262"/>
                </a:cubicBezTo>
                <a:cubicBezTo>
                  <a:pt x="-16546" y="3826854"/>
                  <a:pt x="21617" y="3634968"/>
                  <a:pt x="0" y="3393236"/>
                </a:cubicBezTo>
                <a:cubicBezTo>
                  <a:pt x="-21617" y="3151504"/>
                  <a:pt x="28258" y="3078048"/>
                  <a:pt x="0" y="2872940"/>
                </a:cubicBezTo>
                <a:cubicBezTo>
                  <a:pt x="-28258" y="2667832"/>
                  <a:pt x="30226" y="2563669"/>
                  <a:pt x="0" y="2443130"/>
                </a:cubicBezTo>
                <a:cubicBezTo>
                  <a:pt x="-30226" y="2322591"/>
                  <a:pt x="37917" y="2037718"/>
                  <a:pt x="0" y="1832348"/>
                </a:cubicBezTo>
                <a:cubicBezTo>
                  <a:pt x="-37917" y="1626978"/>
                  <a:pt x="10303" y="1522165"/>
                  <a:pt x="0" y="1357295"/>
                </a:cubicBezTo>
                <a:cubicBezTo>
                  <a:pt x="-10303" y="1192425"/>
                  <a:pt x="13912" y="895635"/>
                  <a:pt x="0" y="746512"/>
                </a:cubicBezTo>
                <a:cubicBezTo>
                  <a:pt x="-13912" y="597389"/>
                  <a:pt x="65499" y="308417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 </a:t>
            </a:r>
            <a:r>
              <a:rPr lang="en-US" sz="7200" dirty="0"/>
              <a:t>What is the </a:t>
            </a:r>
          </a:p>
          <a:p>
            <a:pPr algn="ctr"/>
            <a:r>
              <a:rPr lang="en-US" sz="7200" dirty="0"/>
              <a:t>end game </a:t>
            </a:r>
          </a:p>
          <a:p>
            <a:pPr algn="ctr"/>
            <a:r>
              <a:rPr lang="en-US" sz="7200" dirty="0"/>
              <a:t>in heavy ion </a:t>
            </a:r>
          </a:p>
          <a:p>
            <a:pPr algn="ctr"/>
            <a:r>
              <a:rPr lang="en-US" sz="7200" dirty="0"/>
              <a:t>physics?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52608-3350-C741-AFB7-B76AB719D7FA}"/>
              </a:ext>
            </a:extLst>
          </p:cNvPr>
          <p:cNvSpPr txBox="1"/>
          <p:nvPr/>
        </p:nvSpPr>
        <p:spPr>
          <a:xfrm>
            <a:off x="7808966" y="5479661"/>
            <a:ext cx="4017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Jamie Nagle</a:t>
            </a:r>
          </a:p>
          <a:p>
            <a:pPr algn="ctr"/>
            <a:r>
              <a:rPr lang="en-US" sz="2400" dirty="0"/>
              <a:t>University of Colorado Boulder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9A32E-1A5B-9649-9AFA-D15199D9EB6F}"/>
              </a:ext>
            </a:extLst>
          </p:cNvPr>
          <p:cNvSpPr txBox="1"/>
          <p:nvPr/>
        </p:nvSpPr>
        <p:spPr>
          <a:xfrm>
            <a:off x="9913782" y="6457890"/>
            <a:ext cx="2293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September 03, 2021</a:t>
            </a:r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FF042-DD89-6343-9C57-11EC93C3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CB6FE-54DE-E042-9AE1-DA9CE5DBC1F4}"/>
              </a:ext>
            </a:extLst>
          </p:cNvPr>
          <p:cNvSpPr/>
          <p:nvPr/>
        </p:nvSpPr>
        <p:spPr>
          <a:xfrm>
            <a:off x="1597012" y="735742"/>
            <a:ext cx="736492" cy="56796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A9767-8D32-0B4B-B8DC-66ED76670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50360"/>
            <a:ext cx="3516992" cy="5665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C25B5-6E1F-DD49-89EA-E48283F715BA}"/>
              </a:ext>
            </a:extLst>
          </p:cNvPr>
          <p:cNvSpPr txBox="1"/>
          <p:nvPr/>
        </p:nvSpPr>
        <p:spPr>
          <a:xfrm>
            <a:off x="1524001" y="6481438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</a:t>
            </a:r>
            <a:r>
              <a:rPr lang="en-US" b="1" dirty="0"/>
              <a:t>Nature Phys. 15 (2019) no.3, 214-220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39FC0-6765-1445-8DCA-6287D72C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939" y="1290048"/>
            <a:ext cx="4846983" cy="508131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F45482-19C2-6B42-8E10-E049B0C92B34}"/>
              </a:ext>
            </a:extLst>
          </p:cNvPr>
          <p:cNvSpPr txBox="1"/>
          <p:nvPr/>
        </p:nvSpPr>
        <p:spPr>
          <a:xfrm>
            <a:off x="6329472" y="750360"/>
            <a:ext cx="43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Follows ordering of eccentricities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7839B-42C9-0143-B36C-7E48E804B5E5}"/>
              </a:ext>
            </a:extLst>
          </p:cNvPr>
          <p:cNvSpPr txBox="1"/>
          <p:nvPr/>
        </p:nvSpPr>
        <p:spPr>
          <a:xfrm>
            <a:off x="1557375" y="646332"/>
            <a:ext cx="808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v</a:t>
            </a:r>
            <a:r>
              <a:rPr lang="en-US" sz="60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6A61D-A466-DD48-B8CC-EBDB08F2705D}"/>
              </a:ext>
            </a:extLst>
          </p:cNvPr>
          <p:cNvSpPr txBox="1"/>
          <p:nvPr/>
        </p:nvSpPr>
        <p:spPr>
          <a:xfrm>
            <a:off x="1561873" y="3200401"/>
            <a:ext cx="808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v</a:t>
            </a:r>
            <a:r>
              <a:rPr lang="en-US" sz="60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0BEA0B-666D-1E48-A7FF-4DE4BE4682A6}"/>
              </a:ext>
            </a:extLst>
          </p:cNvPr>
          <p:cNvSpPr/>
          <p:nvPr/>
        </p:nvSpPr>
        <p:spPr>
          <a:xfrm>
            <a:off x="2068760" y="1981200"/>
            <a:ext cx="228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765465-FFCD-B549-A1E7-BD65768C8602}"/>
              </a:ext>
            </a:extLst>
          </p:cNvPr>
          <p:cNvSpPr/>
          <p:nvPr/>
        </p:nvSpPr>
        <p:spPr>
          <a:xfrm>
            <a:off x="2068760" y="4495800"/>
            <a:ext cx="228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FE2A8DA-48F7-3142-B021-C65D760A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85" t="28125" r="63104" b="26042"/>
          <a:stretch>
            <a:fillRect/>
          </a:stretch>
        </p:blipFill>
        <p:spPr bwMode="auto">
          <a:xfrm>
            <a:off x="1607809" y="1524000"/>
            <a:ext cx="644893" cy="59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752AA15-A6ED-ED4E-B2F8-24A87F17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70" t="29167" r="61933" b="25000"/>
          <a:stretch>
            <a:fillRect/>
          </a:stretch>
        </p:blipFill>
        <p:spPr bwMode="auto">
          <a:xfrm>
            <a:off x="1592334" y="4183691"/>
            <a:ext cx="66501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570218-1FF1-7242-9BE0-98ECCC680A84}"/>
              </a:ext>
            </a:extLst>
          </p:cNvPr>
          <p:cNvSpPr txBox="1"/>
          <p:nvPr/>
        </p:nvSpPr>
        <p:spPr>
          <a:xfrm>
            <a:off x="4267201" y="-9912"/>
            <a:ext cx="363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36036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D7E70-E1B3-6F4A-A2B1-5A2AB703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63E7FF-A73F-AC4B-A596-9A99250BAC94}"/>
              </a:ext>
            </a:extLst>
          </p:cNvPr>
          <p:cNvSpPr/>
          <p:nvPr/>
        </p:nvSpPr>
        <p:spPr>
          <a:xfrm>
            <a:off x="1674726" y="819353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5F72-CF75-7748-92D8-CE9D7529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26" y="1389043"/>
            <a:ext cx="8763959" cy="3489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A2217-58F8-8245-99D3-6DD1E9432677}"/>
              </a:ext>
            </a:extLst>
          </p:cNvPr>
          <p:cNvSpPr txBox="1"/>
          <p:nvPr/>
        </p:nvSpPr>
        <p:spPr>
          <a:xfrm>
            <a:off x="1486405" y="5677267"/>
            <a:ext cx="921919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 Hydrodynamic agreement with v</a:t>
            </a:r>
            <a:r>
              <a:rPr lang="en-US" sz="2800" baseline="-25000" dirty="0"/>
              <a:t>2</a:t>
            </a:r>
            <a:r>
              <a:rPr lang="en-US" sz="2800" dirty="0"/>
              <a:t>, v</a:t>
            </a:r>
            <a:r>
              <a:rPr lang="en-US" sz="2800" baseline="-25000" dirty="0"/>
              <a:t>3</a:t>
            </a:r>
            <a:r>
              <a:rPr lang="en-US" sz="2800" dirty="0"/>
              <a:t> (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) for all three systems</a:t>
            </a:r>
          </a:p>
          <a:p>
            <a:pPr algn="ctr"/>
            <a:r>
              <a:rPr lang="en-US" sz="1000" dirty="0"/>
              <a:t>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A51CE-D92C-F64D-A307-771B12166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5826923" y="819353"/>
            <a:ext cx="779646" cy="656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1B7CC-E502-9547-AAB4-CF5C12591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8507990" y="840402"/>
            <a:ext cx="842225" cy="707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5CF99D-391D-0A48-98CD-766345166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3088106" y="879359"/>
            <a:ext cx="644893" cy="59676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7CEE1EF-2EFE-8849-91B6-6BB2A082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785" t="28125" r="63104" b="26042"/>
          <a:stretch>
            <a:fillRect/>
          </a:stretch>
        </p:blipFill>
        <p:spPr bwMode="auto">
          <a:xfrm>
            <a:off x="8229600" y="1907505"/>
            <a:ext cx="740714" cy="7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AB3F028-5D60-CE43-8BF9-69C52547D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370" t="29167" r="61933" b="25000"/>
          <a:stretch>
            <a:fillRect/>
          </a:stretch>
        </p:blipFill>
        <p:spPr bwMode="auto">
          <a:xfrm>
            <a:off x="9448800" y="2692780"/>
            <a:ext cx="762000" cy="73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2E2AB-06D6-7A4C-B4BF-DB02568957BD}"/>
              </a:ext>
            </a:extLst>
          </p:cNvPr>
          <p:cNvSpPr txBox="1"/>
          <p:nvPr/>
        </p:nvSpPr>
        <p:spPr>
          <a:xfrm>
            <a:off x="6096001" y="4890989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</a:t>
            </a:r>
            <a:r>
              <a:rPr lang="en-US" b="1" dirty="0"/>
              <a:t>Nature Phys. 15 (2019) no.3, 214-220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9B3E9-B39C-8248-964C-E6816C4B2F50}"/>
              </a:ext>
            </a:extLst>
          </p:cNvPr>
          <p:cNvSpPr txBox="1"/>
          <p:nvPr/>
        </p:nvSpPr>
        <p:spPr>
          <a:xfrm>
            <a:off x="3818006" y="116211"/>
            <a:ext cx="515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Hydrodynamic – Data Comparison</a:t>
            </a:r>
          </a:p>
        </p:txBody>
      </p:sp>
    </p:spTree>
    <p:extLst>
      <p:ext uri="{BB962C8B-B14F-4D97-AF65-F5344CB8AC3E}">
        <p14:creationId xmlns:p14="http://schemas.microsoft.com/office/powerpoint/2010/main" val="39004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ECACDD-6969-5A4E-8DAF-7E2DB9E6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8F4C0-3FEC-EA45-8C48-DF5B8D2D4670}"/>
              </a:ext>
            </a:extLst>
          </p:cNvPr>
          <p:cNvSpPr txBox="1"/>
          <p:nvPr/>
        </p:nvSpPr>
        <p:spPr>
          <a:xfrm>
            <a:off x="4202148" y="56452"/>
            <a:ext cx="3787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Back to a little history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27B000-6FE7-8542-9037-46F790C7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12" y="3122531"/>
            <a:ext cx="296469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27431C95-93DB-A349-9AF8-90A95E719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160" y="842424"/>
            <a:ext cx="788243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err="1"/>
              <a:t>Bjorken</a:t>
            </a:r>
            <a:r>
              <a:rPr lang="en-US" altLang="en-US" sz="2800" dirty="0"/>
              <a:t> speculated that in the 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“interiors of large fireballs produced in very high-energy pp collisions; vacuum states of the strong interactions are produced with anomalous chiral order parameters.”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5B20BC-F5B7-9348-864E-CE4BAC64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13689" r="11987" b="29575"/>
          <a:stretch>
            <a:fillRect/>
          </a:stretch>
        </p:blipFill>
        <p:spPr bwMode="auto">
          <a:xfrm>
            <a:off x="1233081" y="3089193"/>
            <a:ext cx="5410200" cy="30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7986526-6E9B-0F42-821A-711FBA7F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11" y="820485"/>
            <a:ext cx="1262893" cy="193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43F32-6F74-374A-ACE9-657F3CF253CB}"/>
              </a:ext>
            </a:extLst>
          </p:cNvPr>
          <p:cNvSpPr txBox="1"/>
          <p:nvPr/>
        </p:nvSpPr>
        <p:spPr>
          <a:xfrm>
            <a:off x="7640568" y="3163462"/>
            <a:ext cx="159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“Baked Alaska”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4BEA1-E1C2-9D43-B2D4-9278E86D7902}"/>
              </a:ext>
            </a:extLst>
          </p:cNvPr>
          <p:cNvSpPr txBox="1"/>
          <p:nvPr/>
        </p:nvSpPr>
        <p:spPr>
          <a:xfrm>
            <a:off x="3278126" y="6195639"/>
            <a:ext cx="626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“Disoriented Chiral Condensate” Domains</a:t>
            </a:r>
          </a:p>
        </p:txBody>
      </p:sp>
    </p:spTree>
    <p:extLst>
      <p:ext uri="{BB962C8B-B14F-4D97-AF65-F5344CB8AC3E}">
        <p14:creationId xmlns:p14="http://schemas.microsoft.com/office/powerpoint/2010/main" val="40413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1BA3A-D9F6-4248-B0D2-229BFAA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8C787-47A5-9045-83D8-56FB08A6072A}"/>
              </a:ext>
            </a:extLst>
          </p:cNvPr>
          <p:cNvSpPr txBox="1"/>
          <p:nvPr/>
        </p:nvSpPr>
        <p:spPr>
          <a:xfrm>
            <a:off x="360945" y="133298"/>
            <a:ext cx="4436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Other types of “domains”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7986B7A-1247-8142-BB76-E7FE4EC76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0" y="821258"/>
            <a:ext cx="2852246" cy="2570244"/>
          </a:xfrm>
          <a:prstGeom prst="rect">
            <a:avLst/>
          </a:prstGeom>
        </p:spPr>
      </p:pic>
      <p:pic>
        <p:nvPicPr>
          <p:cNvPr id="7170" name="Picture 2" descr="Color online) Illustration of the Chiral Magnetic Effect. To be... |  Download Scientific Diagram">
            <a:extLst>
              <a:ext uri="{FF2B5EF4-FFF2-40B4-BE49-F238E27FC236}">
                <a16:creationId xmlns:a16="http://schemas.microsoft.com/office/drawing/2014/main" id="{618D0E9E-73F0-9349-B123-1BF6F81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99" y="1823760"/>
            <a:ext cx="5649986" cy="21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ntre for Theoretical Cosmology: The Origins of the Universe: Phase  transitions">
            <a:extLst>
              <a:ext uri="{FF2B5EF4-FFF2-40B4-BE49-F238E27FC236}">
                <a16:creationId xmlns:a16="http://schemas.microsoft.com/office/drawing/2014/main" id="{A0770368-C2CE-9D48-9088-C695E579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0" y="4273853"/>
            <a:ext cx="7336505" cy="22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0884802-B22E-9A4B-AACA-F4C13A220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88" y="0"/>
            <a:ext cx="2894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99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1561B-8F37-C94D-AE52-7DC74503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63C46-5ADC-A447-B78B-0BCC358E0756}"/>
              </a:ext>
            </a:extLst>
          </p:cNvPr>
          <p:cNvSpPr txBox="1"/>
          <p:nvPr/>
        </p:nvSpPr>
        <p:spPr>
          <a:xfrm>
            <a:off x="202416" y="6262042"/>
            <a:ext cx="643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IP-</a:t>
            </a:r>
            <a:r>
              <a:rPr lang="en-US" sz="2400" dirty="0" err="1"/>
              <a:t>Glasma</a:t>
            </a:r>
            <a:r>
              <a:rPr lang="en-US" sz="2400" dirty="0"/>
              <a:t> “color domain” lessons learned or not…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819C6-4284-3244-BD1B-E68B67B31895}"/>
              </a:ext>
            </a:extLst>
          </p:cNvPr>
          <p:cNvSpPr txBox="1"/>
          <p:nvPr/>
        </p:nvSpPr>
        <p:spPr>
          <a:xfrm>
            <a:off x="261418" y="49870"/>
            <a:ext cx="4436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Other types of “domains”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6439B-DF2E-CD44-81CB-A8587E1E9088}"/>
              </a:ext>
            </a:extLst>
          </p:cNvPr>
          <p:cNvSpPr txBox="1"/>
          <p:nvPr/>
        </p:nvSpPr>
        <p:spPr>
          <a:xfrm>
            <a:off x="418820" y="684753"/>
            <a:ext cx="443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IP-</a:t>
            </a:r>
            <a:r>
              <a:rPr lang="en-US" dirty="0" err="1"/>
              <a:t>Glasma</a:t>
            </a:r>
            <a:r>
              <a:rPr lang="en-US" dirty="0"/>
              <a:t> </a:t>
            </a:r>
            <a:r>
              <a:rPr lang="en-US" dirty="0" err="1"/>
              <a:t>AuAu</a:t>
            </a:r>
            <a:r>
              <a:rPr lang="en-US" dirty="0"/>
              <a:t> b=0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28152-E4A1-3A44-802E-07960D0F3802}"/>
              </a:ext>
            </a:extLst>
          </p:cNvPr>
          <p:cNvSpPr txBox="1"/>
          <p:nvPr/>
        </p:nvSpPr>
        <p:spPr>
          <a:xfrm>
            <a:off x="3047321" y="684753"/>
            <a:ext cx="525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IP-</a:t>
            </a:r>
            <a:r>
              <a:rPr lang="en-US" dirty="0" err="1"/>
              <a:t>Jazma</a:t>
            </a:r>
            <a:r>
              <a:rPr lang="en-US" dirty="0"/>
              <a:t> </a:t>
            </a:r>
            <a:r>
              <a:rPr lang="en-US" dirty="0" err="1"/>
              <a:t>AuAu</a:t>
            </a:r>
            <a:r>
              <a:rPr lang="en-US" dirty="0"/>
              <a:t> b=0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29DFC-027F-1446-9CE2-154A65067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96"/>
          <a:stretch/>
        </p:blipFill>
        <p:spPr>
          <a:xfrm>
            <a:off x="356367" y="1077769"/>
            <a:ext cx="2339225" cy="2370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F06A5-452C-1044-B93A-2D0A3677B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71"/>
          <a:stretch/>
        </p:blipFill>
        <p:spPr>
          <a:xfrm>
            <a:off x="2930491" y="1077769"/>
            <a:ext cx="2339225" cy="2370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D865B-61D4-5341-8FBC-24AAB329F175}"/>
              </a:ext>
            </a:extLst>
          </p:cNvPr>
          <p:cNvSpPr txBox="1"/>
          <p:nvPr/>
        </p:nvSpPr>
        <p:spPr>
          <a:xfrm>
            <a:off x="6992025" y="537533"/>
            <a:ext cx="7325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Apples to Apples Comparison at </a:t>
            </a:r>
            <a:r>
              <a:rPr lang="en-US" sz="1400" dirty="0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=0.000015 </a:t>
            </a:r>
            <a:r>
              <a:rPr lang="en-US" sz="1400" dirty="0" err="1">
                <a:solidFill>
                  <a:srgbClr val="FF0000"/>
                </a:solidFill>
              </a:rPr>
              <a:t>fm</a:t>
            </a:r>
            <a:r>
              <a:rPr lang="en-US" sz="1400" dirty="0">
                <a:solidFill>
                  <a:srgbClr val="FF0000"/>
                </a:solidFill>
              </a:rPr>
              <a:t>/c</a:t>
            </a:r>
          </a:p>
        </p:txBody>
      </p:sp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7D8A4E09-CFE2-5E4A-B8CC-F01D46273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47" y="801424"/>
            <a:ext cx="5486400" cy="26469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5742C4-5C79-944E-8590-3D98E7A5A218}"/>
              </a:ext>
            </a:extLst>
          </p:cNvPr>
          <p:cNvSpPr txBox="1"/>
          <p:nvPr/>
        </p:nvSpPr>
        <p:spPr>
          <a:xfrm>
            <a:off x="6133345" y="3583173"/>
            <a:ext cx="5811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None of the features tested by </a:t>
            </a:r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Glasma</a:t>
            </a:r>
            <a:r>
              <a:rPr lang="en-US" sz="2400" dirty="0"/>
              <a:t> + hydrodynamics give any evidence of saturation physics or color domains.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Only feature not seen in IP-</a:t>
            </a:r>
            <a:r>
              <a:rPr lang="en-US" sz="2400" dirty="0" err="1"/>
              <a:t>Jazma</a:t>
            </a:r>
            <a:r>
              <a:rPr lang="en-US" sz="2400" dirty="0"/>
              <a:t> is the lattice artifact component in the correlator.</a:t>
            </a:r>
          </a:p>
        </p:txBody>
      </p:sp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C571C1E7-A1C4-4C4C-8FB1-D907796B9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7" y="691421"/>
            <a:ext cx="5739633" cy="55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1BA3A-D9F6-4248-B0D2-229BFAA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8C787-47A5-9045-83D8-56FB08A6072A}"/>
              </a:ext>
            </a:extLst>
          </p:cNvPr>
          <p:cNvSpPr txBox="1"/>
          <p:nvPr/>
        </p:nvSpPr>
        <p:spPr>
          <a:xfrm>
            <a:off x="206106" y="272762"/>
            <a:ext cx="4436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Other types of “domains”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FBDC3-FB14-5542-94FB-24545B9E39D1}"/>
              </a:ext>
            </a:extLst>
          </p:cNvPr>
          <p:cNvSpPr/>
          <p:nvPr/>
        </p:nvSpPr>
        <p:spPr>
          <a:xfrm>
            <a:off x="436848" y="1340822"/>
            <a:ext cx="4742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www.nature.com</a:t>
            </a:r>
            <a:r>
              <a:rPr lang="en-US" sz="1600" dirty="0"/>
              <a:t>/articles/s42254-020-00254-6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2FCA1E6-BCC3-3648-8083-2874EFDA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7" y="1735382"/>
            <a:ext cx="5672180" cy="280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28DFD-15B5-0148-9D19-E51F3F3C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9" b="8395"/>
          <a:stretch/>
        </p:blipFill>
        <p:spPr>
          <a:xfrm>
            <a:off x="6008915" y="1768631"/>
            <a:ext cx="6026122" cy="27619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759AE-F399-8643-BF12-0F0499765322}"/>
              </a:ext>
            </a:extLst>
          </p:cNvPr>
          <p:cNvSpPr txBox="1"/>
          <p:nvPr/>
        </p:nvSpPr>
        <p:spPr>
          <a:xfrm>
            <a:off x="206106" y="4926563"/>
            <a:ext cx="567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Simplified pictures, even as schematic, </a:t>
            </a:r>
          </a:p>
          <a:p>
            <a:pPr algn="ctr"/>
            <a:r>
              <a:rPr lang="en-US" sz="2000" dirty="0"/>
              <a:t>often mislead the field in its critical thinking.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540E5-2C31-7240-97B3-543F4B3AB8C4}"/>
              </a:ext>
            </a:extLst>
          </p:cNvPr>
          <p:cNvSpPr txBox="1"/>
          <p:nvPr/>
        </p:nvSpPr>
        <p:spPr>
          <a:xfrm>
            <a:off x="6185885" y="4928432"/>
            <a:ext cx="567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Much harder to imagine observing a </a:t>
            </a:r>
          </a:p>
          <a:p>
            <a:pPr algn="ctr"/>
            <a:r>
              <a:rPr lang="en-US" sz="2000" dirty="0"/>
              <a:t>CME effect 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0015B-19D2-8E4F-BC57-9F6B57AD69DD}"/>
              </a:ext>
            </a:extLst>
          </p:cNvPr>
          <p:cNvSpPr/>
          <p:nvPr/>
        </p:nvSpPr>
        <p:spPr>
          <a:xfrm>
            <a:off x="6120714" y="1340822"/>
            <a:ext cx="6538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journals.aps.org</a:t>
            </a:r>
            <a:r>
              <a:rPr lang="en-US" sz="1600" dirty="0"/>
              <a:t>/</a:t>
            </a:r>
            <a:r>
              <a:rPr lang="en-US" sz="1600" dirty="0" err="1"/>
              <a:t>prc</a:t>
            </a:r>
            <a:r>
              <a:rPr lang="en-US" sz="1600" dirty="0"/>
              <a:t>/abstract/10.1103/PhysRevC.96.024901 </a:t>
            </a:r>
          </a:p>
        </p:txBody>
      </p:sp>
    </p:spTree>
    <p:extLst>
      <p:ext uri="{BB962C8B-B14F-4D97-AF65-F5344CB8AC3E}">
        <p14:creationId xmlns:p14="http://schemas.microsoft.com/office/powerpoint/2010/main" val="17277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BC953-8F33-5049-9CFE-5BFFDC1A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8FCF18-1808-604B-8067-3831BBEF5CB5}"/>
              </a:ext>
            </a:extLst>
          </p:cNvPr>
          <p:cNvSpPr/>
          <p:nvPr/>
        </p:nvSpPr>
        <p:spPr>
          <a:xfrm>
            <a:off x="160665" y="835989"/>
            <a:ext cx="11672373" cy="529332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808AB-FAC8-9345-B0C0-85B82F529EC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3E2220-9E24-8F45-8EEA-B450181F409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8369D-185C-2F4D-942A-8F34E0159701}"/>
              </a:ext>
            </a:extLst>
          </p:cNvPr>
          <p:cNvSpPr txBox="1"/>
          <p:nvPr/>
        </p:nvSpPr>
        <p:spPr>
          <a:xfrm>
            <a:off x="772643" y="771762"/>
            <a:ext cx="4774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/>
              <a:t>JETSCAPE Bayesian analysis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98FFF18-81A8-6244-80D0-D6EA7A7E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26" y="1370210"/>
            <a:ext cx="6173010" cy="2793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B764A9-928F-0643-8E53-32D12315C719}"/>
              </a:ext>
            </a:extLst>
          </p:cNvPr>
          <p:cNvSpPr/>
          <p:nvPr/>
        </p:nvSpPr>
        <p:spPr>
          <a:xfrm>
            <a:off x="6909673" y="1701088"/>
            <a:ext cx="4975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From Giuliano </a:t>
            </a:r>
            <a:r>
              <a:rPr lang="en-US" dirty="0" err="1">
                <a:latin typeface="CMR10"/>
              </a:rPr>
              <a:t>Giacalone</a:t>
            </a:r>
            <a:br>
              <a:rPr lang="en-US" dirty="0">
                <a:latin typeface="CMR10"/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EE302-5E5C-8647-9FCC-486BA8A5EEAC}"/>
              </a:ext>
            </a:extLst>
          </p:cNvPr>
          <p:cNvSpPr txBox="1"/>
          <p:nvPr/>
        </p:nvSpPr>
        <p:spPr>
          <a:xfrm>
            <a:off x="388572" y="4235226"/>
            <a:ext cx="617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New parameters:</a:t>
            </a:r>
          </a:p>
          <a:p>
            <a:r>
              <a:rPr lang="en-US" sz="2400" dirty="0"/>
              <a:t>w     = 1.12 </a:t>
            </a:r>
            <a:r>
              <a:rPr lang="en-US" sz="2400" dirty="0" err="1"/>
              <a:t>fm</a:t>
            </a:r>
            <a:r>
              <a:rPr lang="en-US" sz="2400" dirty="0"/>
              <a:t>    - really big proton</a:t>
            </a:r>
          </a:p>
          <a:p>
            <a:r>
              <a:rPr lang="en-US" sz="2400" dirty="0" err="1"/>
              <a:t>d</a:t>
            </a:r>
            <a:r>
              <a:rPr lang="en-US" sz="2400" baseline="-25000" dirty="0" err="1"/>
              <a:t>min</a:t>
            </a:r>
            <a:r>
              <a:rPr lang="en-US" sz="2400" dirty="0"/>
              <a:t> = 1.44 </a:t>
            </a:r>
            <a:r>
              <a:rPr lang="en-US" sz="2400" dirty="0" err="1"/>
              <a:t>fm</a:t>
            </a:r>
            <a:r>
              <a:rPr lang="en-US" sz="2400" dirty="0"/>
              <a:t>    - nice and even spacing</a:t>
            </a:r>
          </a:p>
          <a:p>
            <a:r>
              <a:rPr lang="en-US" sz="2400" dirty="0"/>
              <a:t>                             - cannot be hard core repulsion     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98860F3-2405-F049-AB78-71689AAA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442" y="2134467"/>
            <a:ext cx="4717955" cy="2069279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0A6012C-E354-634C-A8E4-16DB0C1616EC}"/>
              </a:ext>
            </a:extLst>
          </p:cNvPr>
          <p:cNvCxnSpPr>
            <a:cxnSpLocks/>
          </p:cNvCxnSpPr>
          <p:nvPr/>
        </p:nvCxnSpPr>
        <p:spPr>
          <a:xfrm>
            <a:off x="5996851" y="2203903"/>
            <a:ext cx="1208096" cy="110209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12C9BC-A11F-3D41-A41C-2E73C2C3B65C}"/>
              </a:ext>
            </a:extLst>
          </p:cNvPr>
          <p:cNvSpPr txBox="1"/>
          <p:nvPr/>
        </p:nvSpPr>
        <p:spPr>
          <a:xfrm>
            <a:off x="-924051" y="6370023"/>
            <a:ext cx="1190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Progress with Bayesian analysis, but maybe losing sight of the goal of the field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30BD1F-96CE-E645-BA32-39D635BC0462}"/>
              </a:ext>
            </a:extLst>
          </p:cNvPr>
          <p:cNvSpPr/>
          <p:nvPr/>
        </p:nvSpPr>
        <p:spPr>
          <a:xfrm>
            <a:off x="345031" y="576523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journals.aps.org</a:t>
            </a:r>
            <a:r>
              <a:rPr lang="en-US" sz="1600" i="1" dirty="0"/>
              <a:t>/</a:t>
            </a:r>
            <a:r>
              <a:rPr lang="en-US" sz="1600" i="1" dirty="0" err="1"/>
              <a:t>prc</a:t>
            </a:r>
            <a:r>
              <a:rPr lang="en-US" sz="1600" i="1" dirty="0"/>
              <a:t>/pdf/10.1103/PhysRevC.103.05490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FB4C4-FCE8-4144-8CFC-AE9F72E1DE1B}"/>
              </a:ext>
            </a:extLst>
          </p:cNvPr>
          <p:cNvSpPr txBox="1"/>
          <p:nvPr/>
        </p:nvSpPr>
        <p:spPr>
          <a:xfrm>
            <a:off x="160665" y="102079"/>
            <a:ext cx="9821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Other types of “domains” – are we unlearning “hot spots”</a:t>
            </a:r>
          </a:p>
        </p:txBody>
      </p:sp>
    </p:spTree>
    <p:extLst>
      <p:ext uri="{BB962C8B-B14F-4D97-AF65-F5344CB8AC3E}">
        <p14:creationId xmlns:p14="http://schemas.microsoft.com/office/powerpoint/2010/main" val="287107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FB7768-8285-4046-8C7E-19D9E14F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315DD-72A4-C743-BF61-33790222AFC0}"/>
              </a:ext>
            </a:extLst>
          </p:cNvPr>
          <p:cNvSpPr txBox="1"/>
          <p:nvPr/>
        </p:nvSpPr>
        <p:spPr>
          <a:xfrm>
            <a:off x="465083" y="409903"/>
            <a:ext cx="112773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Deep dive…</a:t>
            </a:r>
          </a:p>
          <a:p>
            <a:endParaRPr lang="en-US" sz="2800" dirty="0"/>
          </a:p>
          <a:p>
            <a:pPr marL="342900" indent="-342900">
              <a:buAutoNum type="arabicParenR"/>
            </a:pPr>
            <a:r>
              <a:rPr lang="en-US" sz="2800" dirty="0"/>
              <a:t>Is there any experimental evidence for CGC effects at RHIC (or LHC)?</a:t>
            </a:r>
          </a:p>
          <a:p>
            <a:pPr marL="342900" indent="-342900">
              <a:buAutoNum type="arabicParenR"/>
            </a:pPr>
            <a:endParaRPr lang="en-US" sz="2800" dirty="0"/>
          </a:p>
          <a:p>
            <a:pPr marL="342900" indent="-342900">
              <a:buAutoNum type="arabicParenR"/>
            </a:pPr>
            <a:r>
              <a:rPr lang="en-US" sz="2800" dirty="0"/>
              <a:t>Is there any experimental evidence for weakly coupling stage between strongly coupled incoming nuclei and strongly coupled QGP?</a:t>
            </a:r>
          </a:p>
          <a:p>
            <a:endParaRPr lang="en-US" sz="2800" dirty="0"/>
          </a:p>
          <a:p>
            <a:r>
              <a:rPr lang="en-US" sz="2800" dirty="0"/>
              <a:t>3) Is there any experimental (or theoretical) evidence for equilibration?</a:t>
            </a:r>
          </a:p>
          <a:p>
            <a:endParaRPr lang="en-US" sz="2800" dirty="0"/>
          </a:p>
          <a:p>
            <a:r>
              <a:rPr lang="en-US" sz="2800" dirty="0"/>
              <a:t>The answers have important implications for what we have (and also can) learn about QCD from heavy ion collisions.</a:t>
            </a:r>
          </a:p>
          <a:p>
            <a:pPr marL="514350" indent="-514350">
              <a:buAutoNum type="arabicParenR" startAt="3"/>
            </a:pPr>
            <a:endParaRPr lang="en-US" sz="2800" dirty="0"/>
          </a:p>
          <a:p>
            <a:endParaRPr lang="en-US" sz="2800" dirty="0"/>
          </a:p>
          <a:p>
            <a:pPr marL="342900" indent="-342900">
              <a:buAutoNum type="arabicParenR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6494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783C3-0CB1-624B-9188-FFC24CAC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7794" y="6324423"/>
            <a:ext cx="27432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F7168-10B8-B943-AC2A-9E20CAC12FAC}"/>
              </a:ext>
            </a:extLst>
          </p:cNvPr>
          <p:cNvSpPr txBox="1"/>
          <p:nvPr/>
        </p:nvSpPr>
        <p:spPr>
          <a:xfrm>
            <a:off x="3598395" y="138147"/>
            <a:ext cx="4649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So, what have we learned?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9B4DE7E-361F-514E-B9A7-69842541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8" y="2925284"/>
            <a:ext cx="3723712" cy="36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9B2EF-6523-9341-8CEB-5E8566B0628C}"/>
              </a:ext>
            </a:extLst>
          </p:cNvPr>
          <p:cNvSpPr txBox="1"/>
          <p:nvPr/>
        </p:nvSpPr>
        <p:spPr>
          <a:xfrm>
            <a:off x="906665" y="962581"/>
            <a:ext cx="43960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Nuclei are not smooth.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Nucleon fluctuations are important.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Sub-nucleonic geometry is important.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3E932F1-649A-6441-85EE-9680866AA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87" y="2925284"/>
            <a:ext cx="3554491" cy="3726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43BDF-C557-BA4D-8FC6-6120CDDD1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871"/>
          <a:stretch/>
        </p:blipFill>
        <p:spPr>
          <a:xfrm>
            <a:off x="4299926" y="2925284"/>
            <a:ext cx="3644394" cy="3693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CD042A-8E25-F844-AB09-C331B297067A}"/>
              </a:ext>
            </a:extLst>
          </p:cNvPr>
          <p:cNvSpPr txBox="1"/>
          <p:nvPr/>
        </p:nvSpPr>
        <p:spPr>
          <a:xfrm>
            <a:off x="6096000" y="702700"/>
            <a:ext cx="552144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Three valance quarks are the important DOF?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Color Glass Condensate Domains are important?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Chiral Magnetic Domains are important?</a:t>
            </a:r>
          </a:p>
          <a:p>
            <a:endParaRPr lang="en-US" sz="2000" dirty="0"/>
          </a:p>
        </p:txBody>
      </p:sp>
      <p:pic>
        <p:nvPicPr>
          <p:cNvPr id="5122" name="Picture 2" descr="Yes and no check marks Royalty Free Vector Image">
            <a:extLst>
              <a:ext uri="{FF2B5EF4-FFF2-40B4-BE49-F238E27FC236}">
                <a16:creationId xmlns:a16="http://schemas.microsoft.com/office/drawing/2014/main" id="{29D048CA-0512-C14E-B147-4B02022BD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7" b="18459"/>
          <a:stretch/>
        </p:blipFill>
        <p:spPr bwMode="auto">
          <a:xfrm>
            <a:off x="247368" y="808440"/>
            <a:ext cx="610840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Yes and no check marks Royalty Free Vector Image">
            <a:extLst>
              <a:ext uri="{FF2B5EF4-FFF2-40B4-BE49-F238E27FC236}">
                <a16:creationId xmlns:a16="http://schemas.microsoft.com/office/drawing/2014/main" id="{EAF29DD1-D559-F54E-86F0-A4E41760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b="18459"/>
          <a:stretch/>
        </p:blipFill>
        <p:spPr bwMode="auto">
          <a:xfrm>
            <a:off x="5541255" y="887638"/>
            <a:ext cx="549497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Yes and no check marks Royalty Free Vector Image">
            <a:extLst>
              <a:ext uri="{FF2B5EF4-FFF2-40B4-BE49-F238E27FC236}">
                <a16:creationId xmlns:a16="http://schemas.microsoft.com/office/drawing/2014/main" id="{55794AC0-F349-274E-9EC3-A4CB70552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7" b="18459"/>
          <a:stretch/>
        </p:blipFill>
        <p:spPr bwMode="auto">
          <a:xfrm>
            <a:off x="249991" y="1354980"/>
            <a:ext cx="610840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Yes and no check marks Royalty Free Vector Image">
            <a:extLst>
              <a:ext uri="{FF2B5EF4-FFF2-40B4-BE49-F238E27FC236}">
                <a16:creationId xmlns:a16="http://schemas.microsoft.com/office/drawing/2014/main" id="{A8CE7B26-DD64-7449-9BC2-60E00F780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7" b="18459"/>
          <a:stretch/>
        </p:blipFill>
        <p:spPr bwMode="auto">
          <a:xfrm>
            <a:off x="252616" y="1869989"/>
            <a:ext cx="610840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Yes and no check marks Royalty Free Vector Image">
            <a:extLst>
              <a:ext uri="{FF2B5EF4-FFF2-40B4-BE49-F238E27FC236}">
                <a16:creationId xmlns:a16="http://schemas.microsoft.com/office/drawing/2014/main" id="{BF5A0E75-1FEF-9145-99D0-862674586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b="18459"/>
          <a:stretch/>
        </p:blipFill>
        <p:spPr bwMode="auto">
          <a:xfrm>
            <a:off x="5562614" y="1420294"/>
            <a:ext cx="549497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es and no check marks Royalty Free Vector Image">
            <a:extLst>
              <a:ext uri="{FF2B5EF4-FFF2-40B4-BE49-F238E27FC236}">
                <a16:creationId xmlns:a16="http://schemas.microsoft.com/office/drawing/2014/main" id="{DF7353B6-17DF-8943-97CC-86F68B2B1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b="18459"/>
          <a:stretch/>
        </p:blipFill>
        <p:spPr bwMode="auto">
          <a:xfrm>
            <a:off x="5583467" y="1952950"/>
            <a:ext cx="549497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9BA92-50A2-9343-9B3C-EC83213B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A9235-FD9C-234D-9E74-60DFA8F882EE}"/>
              </a:ext>
            </a:extLst>
          </p:cNvPr>
          <p:cNvSpPr txBox="1"/>
          <p:nvPr/>
        </p:nvSpPr>
        <p:spPr>
          <a:xfrm>
            <a:off x="2032846" y="2747632"/>
            <a:ext cx="84580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Small System Challenge #1</a:t>
            </a:r>
          </a:p>
        </p:txBody>
      </p:sp>
    </p:spTree>
    <p:extLst>
      <p:ext uri="{BB962C8B-B14F-4D97-AF65-F5344CB8AC3E}">
        <p14:creationId xmlns:p14="http://schemas.microsoft.com/office/powerpoint/2010/main" val="3084063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8F03FB-92B2-A54B-823F-CAF060E7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B46D3-DC42-224C-90CA-569C30F70F21}"/>
              </a:ext>
            </a:extLst>
          </p:cNvPr>
          <p:cNvSpPr txBox="1"/>
          <p:nvPr/>
        </p:nvSpPr>
        <p:spPr>
          <a:xfrm>
            <a:off x="874644" y="45864"/>
            <a:ext cx="64408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University of Colorado Boulder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77139-26D4-554B-B883-DBAA1B73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50" y="706062"/>
            <a:ext cx="2070100" cy="580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0C40F-CA16-1B45-8304-7D67C49B7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0" y="1551844"/>
            <a:ext cx="2070100" cy="515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8C71E-1EB8-EF47-B39C-EE8253E58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051" y="2546907"/>
            <a:ext cx="2108493" cy="1180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9DB0EA-75C4-EE43-8939-11D7CCFD3907}"/>
              </a:ext>
            </a:extLst>
          </p:cNvPr>
          <p:cNvSpPr txBox="1"/>
          <p:nvPr/>
        </p:nvSpPr>
        <p:spPr>
          <a:xfrm>
            <a:off x="9657470" y="2132913"/>
            <a:ext cx="1577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College Scholar Award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4FAE8-4EF1-6B4C-8DEB-1685A4298EF8}"/>
              </a:ext>
            </a:extLst>
          </p:cNvPr>
          <p:cNvSpPr txBox="1"/>
          <p:nvPr/>
        </p:nvSpPr>
        <p:spPr>
          <a:xfrm>
            <a:off x="9740204" y="3747231"/>
            <a:ext cx="14946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Emilie du Chatelet grant from P2IO at CEA / </a:t>
            </a:r>
            <a:r>
              <a:rPr lang="en-US" sz="1200" dirty="0" err="1"/>
              <a:t>Saclay</a:t>
            </a:r>
            <a:endParaRPr lang="en-US" sz="1000" dirty="0"/>
          </a:p>
          <a:p>
            <a:pPr algn="ctr"/>
            <a:endParaRPr lang="en-US" sz="1000" dirty="0"/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53B5EF-D929-1542-BC06-57BF06168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5" y="706062"/>
            <a:ext cx="7804744" cy="4318929"/>
          </a:xfrm>
          <a:prstGeom prst="rect">
            <a:avLst/>
          </a:prstGeom>
        </p:spPr>
      </p:pic>
      <p:pic>
        <p:nvPicPr>
          <p:cNvPr id="4100" name="Picture 4" descr="Faculty | Physics &amp;amp; Astronomy">
            <a:extLst>
              <a:ext uri="{FF2B5EF4-FFF2-40B4-BE49-F238E27FC236}">
                <a16:creationId xmlns:a16="http://schemas.microsoft.com/office/drawing/2014/main" id="{14549E56-6D2C-5D40-8F2A-33D77137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75" y="473817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wearing a black shirt&#10;&#10;Description automatically generated with low confidence">
            <a:extLst>
              <a:ext uri="{FF2B5EF4-FFF2-40B4-BE49-F238E27FC236}">
                <a16:creationId xmlns:a16="http://schemas.microsoft.com/office/drawing/2014/main" id="{93031B6B-1DFA-1445-81EF-6611AD8E5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09" y="4738169"/>
            <a:ext cx="1590774" cy="19050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CCE6BD-D1A4-704A-B528-336AA8800C01}"/>
              </a:ext>
            </a:extLst>
          </p:cNvPr>
          <p:cNvSpPr txBox="1"/>
          <p:nvPr/>
        </p:nvSpPr>
        <p:spPr>
          <a:xfrm>
            <a:off x="4999383" y="5233916"/>
            <a:ext cx="3762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Key additional contributors </a:t>
            </a:r>
          </a:p>
          <a:p>
            <a:pPr algn="ctr"/>
            <a:r>
              <a:rPr lang="en-US" dirty="0"/>
              <a:t>Professor Ron Belmont (UNCG) and Professor </a:t>
            </a:r>
            <a:r>
              <a:rPr lang="en-US" dirty="0" err="1"/>
              <a:t>Sanghoon</a:t>
            </a:r>
            <a:r>
              <a:rPr lang="en-US" dirty="0"/>
              <a:t> Lim (PNU), </a:t>
            </a:r>
          </a:p>
          <a:p>
            <a:pPr algn="ctr"/>
            <a:r>
              <a:rPr lang="en-US" dirty="0"/>
              <a:t>both former postdocs in Boulder</a:t>
            </a:r>
          </a:p>
        </p:txBody>
      </p:sp>
    </p:spTree>
    <p:extLst>
      <p:ext uri="{BB962C8B-B14F-4D97-AF65-F5344CB8AC3E}">
        <p14:creationId xmlns:p14="http://schemas.microsoft.com/office/powerpoint/2010/main" val="2395431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679AC-C0F9-E544-ADE9-6CB478C4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904F9-74F3-EE44-8E6B-151C0B0E5C04}"/>
              </a:ext>
            </a:extLst>
          </p:cNvPr>
          <p:cNvSpPr txBox="1"/>
          <p:nvPr/>
        </p:nvSpPr>
        <p:spPr>
          <a:xfrm>
            <a:off x="1642764" y="6203320"/>
            <a:ext cx="9181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latin typeface="Lucida Grande" panose="020B06000405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Mace</a:t>
            </a:r>
            <a:r>
              <a:rPr lang="en-US" sz="2000" dirty="0">
                <a:solidFill>
                  <a:srgbClr val="00FF00"/>
                </a:solidFill>
                <a:latin typeface="Lucida Grande" panose="020B0600040502020204" pitchFamily="34" charset="0"/>
              </a:rPr>
              <a:t>, </a:t>
            </a:r>
            <a:r>
              <a:rPr lang="en-US" sz="2000" dirty="0">
                <a:solidFill>
                  <a:srgbClr val="00FF00"/>
                </a:solidFill>
                <a:latin typeface="Lucida Grande" panose="020B06000405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Skokov</a:t>
            </a:r>
            <a:r>
              <a:rPr lang="en-US" sz="2000" dirty="0">
                <a:solidFill>
                  <a:srgbClr val="00FF00"/>
                </a:solidFill>
                <a:latin typeface="Lucida Grande" panose="020B0600040502020204" pitchFamily="34" charset="0"/>
              </a:rPr>
              <a:t>, </a:t>
            </a:r>
            <a:r>
              <a:rPr lang="en-US" sz="2000" dirty="0">
                <a:solidFill>
                  <a:srgbClr val="00FF00"/>
                </a:solidFill>
                <a:latin typeface="Lucida Grande" panose="020B06000405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Tribedy</a:t>
            </a:r>
            <a:r>
              <a:rPr lang="en-US" sz="2000" dirty="0">
                <a:solidFill>
                  <a:srgbClr val="00FF00"/>
                </a:solidFill>
                <a:latin typeface="Lucida Grande" panose="020B0600040502020204" pitchFamily="34" charset="0"/>
              </a:rPr>
              <a:t>, </a:t>
            </a:r>
            <a:r>
              <a:rPr lang="en-US" sz="2000" dirty="0">
                <a:solidFill>
                  <a:srgbClr val="00FF00"/>
                </a:solidFill>
                <a:latin typeface="Lucida Grande" panose="020B06000405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Venugopalan</a:t>
            </a:r>
            <a:r>
              <a:rPr lang="en-US" sz="2000" dirty="0">
                <a:solidFill>
                  <a:srgbClr val="00FF00"/>
                </a:solidFill>
              </a:rPr>
              <a:t> [MSTV], https://arxiv.org/abs/1805.09342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8A4E3-AD38-1646-AF91-933954E9A1C9}"/>
              </a:ext>
            </a:extLst>
          </p:cNvPr>
          <p:cNvSpPr txBox="1"/>
          <p:nvPr/>
        </p:nvSpPr>
        <p:spPr>
          <a:xfrm>
            <a:off x="1545908" y="87035"/>
            <a:ext cx="910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 days after the PHENIX paper was posted, CGC post-dictions appeared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08BFC8-848D-9049-9C35-3111AC07DA49}"/>
              </a:ext>
            </a:extLst>
          </p:cNvPr>
          <p:cNvGrpSpPr/>
          <p:nvPr/>
        </p:nvGrpSpPr>
        <p:grpSpPr>
          <a:xfrm>
            <a:off x="816829" y="671228"/>
            <a:ext cx="10501765" cy="5370830"/>
            <a:chOff x="1630688" y="562831"/>
            <a:chExt cx="8781625" cy="3879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EF858A-74C3-E343-8949-CE440D08E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8354" y="1168349"/>
              <a:ext cx="8763959" cy="238622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EFA6AD-AFEA-AF4D-83E2-0FA970B9CD2B}"/>
                </a:ext>
              </a:extLst>
            </p:cNvPr>
            <p:cNvSpPr/>
            <p:nvPr/>
          </p:nvSpPr>
          <p:spPr>
            <a:xfrm>
              <a:off x="1630688" y="562831"/>
              <a:ext cx="8781625" cy="38799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D91948-F96C-9F46-9BD5-B568D1045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9521" y="991319"/>
              <a:ext cx="8763959" cy="34514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76B454-4508-794F-BF62-7A124EEBC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096" t="17143" r="25378" b="57820"/>
            <a:stretch/>
          </p:blipFill>
          <p:spPr>
            <a:xfrm>
              <a:off x="5800552" y="562832"/>
              <a:ext cx="718802" cy="6055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B078B5-E1FE-C640-B4F1-39CA335EB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1052" t="13678" r="1991" b="65958"/>
            <a:stretch/>
          </p:blipFill>
          <p:spPr>
            <a:xfrm>
              <a:off x="8481619" y="585781"/>
              <a:ext cx="718803" cy="6036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6D47FE-E118-2C47-BD18-5E0F1593B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343" t="32085" r="48605" b="45167"/>
            <a:stretch/>
          </p:blipFill>
          <p:spPr>
            <a:xfrm>
              <a:off x="3141679" y="622838"/>
              <a:ext cx="556613" cy="515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502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05D58-B22F-CC4C-A547-F23FCDEA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 descr="Throw down the gauntlet has been Challenge Accept i must - Yoda | Meme  Generator">
            <a:extLst>
              <a:ext uri="{FF2B5EF4-FFF2-40B4-BE49-F238E27FC236}">
                <a16:creationId xmlns:a16="http://schemas.microsoft.com/office/drawing/2014/main" id="{2C1547E9-2ECB-994F-BB46-EECC29AC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16" y="967162"/>
            <a:ext cx="6061975" cy="45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457A9A-056F-B047-9889-713081226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83" y="324068"/>
            <a:ext cx="4779853" cy="64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033D11-863B-0544-A3E8-A4D2D44E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5A7B4-D020-574A-B47C-E1D1B534A4C1}"/>
              </a:ext>
            </a:extLst>
          </p:cNvPr>
          <p:cNvSpPr txBox="1"/>
          <p:nvPr/>
        </p:nvSpPr>
        <p:spPr>
          <a:xfrm>
            <a:off x="357140" y="5413539"/>
            <a:ext cx="57072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J.N. and W.A. </a:t>
            </a:r>
            <a:r>
              <a:rPr lang="en-US" dirty="0" err="1"/>
              <a:t>Zajc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/abs/1808.01276</a:t>
            </a:r>
          </a:p>
          <a:p>
            <a:r>
              <a:rPr lang="en-US" dirty="0"/>
              <a:t>Open-source code:</a:t>
            </a:r>
          </a:p>
          <a:p>
            <a:r>
              <a:rPr lang="en-US" dirty="0"/>
              <a:t>http://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nagle</a:t>
            </a:r>
            <a:r>
              <a:rPr lang="en-US" dirty="0"/>
              <a:t>/IPJAZMA</a:t>
            </a:r>
          </a:p>
          <a:p>
            <a:endParaRPr lang="en-US" dirty="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379CE5-06C0-B545-8254-4425D8318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74" y="3951046"/>
            <a:ext cx="4889273" cy="26646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9B99CE-1AED-254D-A877-99C2103F2F0F}"/>
              </a:ext>
            </a:extLst>
          </p:cNvPr>
          <p:cNvSpPr txBox="1"/>
          <p:nvPr/>
        </p:nvSpPr>
        <p:spPr>
          <a:xfrm>
            <a:off x="279753" y="238133"/>
            <a:ext cx="6461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While on sabbatical in 2018 traveling around Europe, </a:t>
            </a:r>
          </a:p>
          <a:p>
            <a:r>
              <a:rPr lang="en-US" sz="2000" dirty="0"/>
              <a:t>I kept thinking “how can the CGC calculation follow the geometry ordering?”</a:t>
            </a:r>
          </a:p>
          <a:p>
            <a:endParaRPr lang="en-US" sz="2000" dirty="0"/>
          </a:p>
          <a:p>
            <a:r>
              <a:rPr lang="en-US" sz="2000" dirty="0"/>
              <a:t>In the calculation, there is a Fourier Transform of the spatial distribution into momentum space…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3E958-16BF-1E42-86B2-CF959D690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11" b="49768"/>
          <a:stretch/>
        </p:blipFill>
        <p:spPr>
          <a:xfrm>
            <a:off x="357140" y="2187789"/>
            <a:ext cx="5922467" cy="3030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97B6C7-A476-0049-B556-AA30F2369AD1}"/>
              </a:ext>
            </a:extLst>
          </p:cNvPr>
          <p:cNvSpPr txBox="1"/>
          <p:nvPr/>
        </p:nvSpPr>
        <p:spPr>
          <a:xfrm>
            <a:off x="6907289" y="1880706"/>
            <a:ext cx="5080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Many esteemed theorists explained that such a geometric ordering from the Fourier Transform would be at </a:t>
            </a:r>
            <a:r>
              <a:rPr lang="en-US" sz="2400" u="sng" dirty="0">
                <a:solidFill>
                  <a:srgbClr val="FFFF00"/>
                </a:solidFill>
              </a:rPr>
              <a:t>much lower momentum</a:t>
            </a:r>
            <a:r>
              <a:rPr lang="en-US" sz="2400" dirty="0">
                <a:solidFill>
                  <a:srgbClr val="FFFF00"/>
                </a:solidFill>
              </a:rPr>
              <a:t> and thus,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is </a:t>
            </a:r>
            <a:r>
              <a:rPr lang="en-US" sz="2400" i="1" dirty="0">
                <a:solidFill>
                  <a:srgbClr val="FFFF00"/>
                </a:solidFill>
              </a:rPr>
              <a:t>not</a:t>
            </a:r>
            <a:r>
              <a:rPr lang="en-US" sz="2400" dirty="0">
                <a:solidFill>
                  <a:srgbClr val="FFFF00"/>
                </a:solidFill>
              </a:rPr>
              <a:t> the explanation.</a:t>
            </a:r>
          </a:p>
        </p:txBody>
      </p:sp>
    </p:spTree>
    <p:extLst>
      <p:ext uri="{BB962C8B-B14F-4D97-AF65-F5344CB8AC3E}">
        <p14:creationId xmlns:p14="http://schemas.microsoft.com/office/powerpoint/2010/main" val="28381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D8CCC-5530-9147-B9D0-BDB05979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EF27C-1B0F-9A48-B8C2-E1F2EAF333F1}"/>
              </a:ext>
            </a:extLst>
          </p:cNvPr>
          <p:cNvSpPr txBox="1"/>
          <p:nvPr/>
        </p:nvSpPr>
        <p:spPr>
          <a:xfrm>
            <a:off x="296030" y="251655"/>
            <a:ext cx="11584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After a year of work (by many) and multiple workshops, </a:t>
            </a:r>
          </a:p>
          <a:p>
            <a:pPr algn="ctr"/>
            <a:r>
              <a:rPr lang="en-US" sz="2400" dirty="0"/>
              <a:t>missing        converting </a:t>
            </a:r>
            <a:r>
              <a:rPr lang="en-US" sz="2400" dirty="0" err="1"/>
              <a:t>fm</a:t>
            </a:r>
            <a:r>
              <a:rPr lang="en-US" sz="2400" dirty="0"/>
              <a:t> to GeV was found missing from the momentum scale.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B8C45-DEF6-F54C-B587-4B02151F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92" y="1163928"/>
            <a:ext cx="8639891" cy="340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A10CE-FEB4-204B-B5E1-C451E040DEA7}"/>
              </a:ext>
            </a:extLst>
          </p:cNvPr>
          <p:cNvSpPr txBox="1"/>
          <p:nvPr/>
        </p:nvSpPr>
        <p:spPr>
          <a:xfrm>
            <a:off x="0" y="4615461"/>
            <a:ext cx="1205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“In summary, due to the numerical error specified, </a:t>
            </a:r>
          </a:p>
          <a:p>
            <a:pPr algn="ctr"/>
            <a:r>
              <a:rPr lang="en-US" sz="2800" dirty="0"/>
              <a:t>the hierarchy of v</a:t>
            </a:r>
            <a:r>
              <a:rPr lang="en-US" sz="2800" baseline="-25000" dirty="0"/>
              <a:t>2</a:t>
            </a:r>
            <a:r>
              <a:rPr lang="en-US" sz="2800" dirty="0"/>
              <a:t>;</a:t>
            </a:r>
            <a:r>
              <a:rPr lang="en-US" sz="2800" baseline="-25000" dirty="0"/>
              <a:t>3</a:t>
            </a:r>
            <a:r>
              <a:rPr lang="en-US" sz="2800" dirty="0"/>
              <a:t> seen in the PHENIX data is not seen in our model. </a:t>
            </a:r>
          </a:p>
          <a:p>
            <a:pPr algn="ctr"/>
            <a:r>
              <a:rPr lang="en-US" sz="2800" i="1" dirty="0">
                <a:solidFill>
                  <a:srgbClr val="FFFF00"/>
                </a:solidFill>
              </a:rPr>
              <a:t>It cannot therefore provide a viable description of the data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  <a:r>
              <a:rPr lang="en-US" sz="2800" dirty="0"/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7E118B-9115-8748-A661-16D55D67A82C}"/>
              </a:ext>
            </a:extLst>
          </p:cNvPr>
          <p:cNvSpPr/>
          <p:nvPr/>
        </p:nvSpPr>
        <p:spPr>
          <a:xfrm>
            <a:off x="2341452" y="6164596"/>
            <a:ext cx="7133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Erratum: </a:t>
            </a:r>
            <a:r>
              <a:rPr lang="en-US" dirty="0" err="1"/>
              <a:t>Phys.Rev.Lett</a:t>
            </a:r>
            <a:r>
              <a:rPr lang="en-US" dirty="0"/>
              <a:t>. 121 (2018) no.5, 052301</a:t>
            </a:r>
          </a:p>
          <a:p>
            <a:pPr algn="ctr"/>
            <a:r>
              <a:rPr lang="en-US" dirty="0"/>
              <a:t>Corrigendum: </a:t>
            </a:r>
            <a:r>
              <a:rPr lang="en-US" dirty="0" err="1"/>
              <a:t>Phys.Lett</a:t>
            </a:r>
            <a:r>
              <a:rPr lang="en-US" dirty="0"/>
              <a:t>. B788 (2019) 161-165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738D5A-A9DD-2046-A872-E752F343F33B}"/>
                  </a:ext>
                </a:extLst>
              </p:cNvPr>
              <p:cNvSpPr txBox="1"/>
              <p:nvPr/>
            </p:nvSpPr>
            <p:spPr>
              <a:xfrm>
                <a:off x="2044429" y="593989"/>
                <a:ext cx="6545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738D5A-A9DD-2046-A872-E752F343F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429" y="593989"/>
                <a:ext cx="65453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039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A67F7-628C-E14E-A3F1-EFF7D924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E68D4-EC94-A542-9DAD-2C310ADDB8E1}"/>
              </a:ext>
            </a:extLst>
          </p:cNvPr>
          <p:cNvSpPr txBox="1"/>
          <p:nvPr/>
        </p:nvSpPr>
        <p:spPr>
          <a:xfrm>
            <a:off x="437434" y="96376"/>
            <a:ext cx="10613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Weakly coupled initial state  followed by strong coupling hydrodynamics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C0DAF-0B62-664D-88D4-BFFF43F8379B}"/>
              </a:ext>
            </a:extLst>
          </p:cNvPr>
          <p:cNvSpPr/>
          <p:nvPr/>
        </p:nvSpPr>
        <p:spPr>
          <a:xfrm>
            <a:off x="7616062" y="82741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https://</a:t>
            </a:r>
            <a:r>
              <a:rPr lang="en-US" u="sng" dirty="0" err="1"/>
              <a:t>arxiv.org</a:t>
            </a:r>
            <a:r>
              <a:rPr lang="en-US" u="sng" dirty="0"/>
              <a:t>/abs/2006.15721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23C4D-A687-6F4D-863F-E25F9087AB93}"/>
              </a:ext>
            </a:extLst>
          </p:cNvPr>
          <p:cNvSpPr/>
          <p:nvPr/>
        </p:nvSpPr>
        <p:spPr>
          <a:xfrm>
            <a:off x="1606163" y="837135"/>
            <a:ext cx="3398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https://arxiv.org/abs/1908.06212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60E54-98AD-7849-ADC4-D4DE5DED7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81"/>
          <a:stretch/>
        </p:blipFill>
        <p:spPr>
          <a:xfrm>
            <a:off x="437434" y="1196743"/>
            <a:ext cx="5079999" cy="4891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0AA7E0-DF70-4C48-8032-5055DE3A9FAF}"/>
              </a:ext>
            </a:extLst>
          </p:cNvPr>
          <p:cNvSpPr/>
          <p:nvPr/>
        </p:nvSpPr>
        <p:spPr>
          <a:xfrm>
            <a:off x="2920441" y="1464719"/>
            <a:ext cx="145335" cy="3724996"/>
          </a:xfrm>
          <a:prstGeom prst="rect">
            <a:avLst/>
          </a:prstGeom>
          <a:solidFill>
            <a:srgbClr val="00B05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F148EB-6B19-E147-BE02-A63E24C784E6}"/>
              </a:ext>
            </a:extLst>
          </p:cNvPr>
          <p:cNvSpPr/>
          <p:nvPr/>
        </p:nvSpPr>
        <p:spPr>
          <a:xfrm>
            <a:off x="2715559" y="1462262"/>
            <a:ext cx="145335" cy="3724996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D9D253-2205-154D-85CF-AA4000FEBE7E}"/>
              </a:ext>
            </a:extLst>
          </p:cNvPr>
          <p:cNvSpPr/>
          <p:nvPr/>
        </p:nvSpPr>
        <p:spPr>
          <a:xfrm>
            <a:off x="3065776" y="1462262"/>
            <a:ext cx="145335" cy="3724996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869F1-D8EA-7442-AD4C-70849B67144B}"/>
              </a:ext>
            </a:extLst>
          </p:cNvPr>
          <p:cNvGrpSpPr/>
          <p:nvPr/>
        </p:nvGrpSpPr>
        <p:grpSpPr>
          <a:xfrm>
            <a:off x="1731461" y="6093418"/>
            <a:ext cx="3147834" cy="549196"/>
            <a:chOff x="8464492" y="1168006"/>
            <a:chExt cx="3147834" cy="5491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2EFD74-6E73-0349-9758-9380ED2BE004}"/>
                </a:ext>
              </a:extLst>
            </p:cNvPr>
            <p:cNvSpPr/>
            <p:nvPr/>
          </p:nvSpPr>
          <p:spPr>
            <a:xfrm>
              <a:off x="8464492" y="1168006"/>
              <a:ext cx="3147834" cy="528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1CC8C0-53BA-A24C-ADFA-12A22AB3E1A9}"/>
                </a:ext>
              </a:extLst>
            </p:cNvPr>
            <p:cNvSpPr txBox="1"/>
            <p:nvPr/>
          </p:nvSpPr>
          <p:spPr>
            <a:xfrm>
              <a:off x="8571557" y="1168006"/>
              <a:ext cx="3002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0-5% Central </a:t>
              </a:r>
              <a:r>
                <a:rPr lang="en-US" dirty="0" err="1">
                  <a:solidFill>
                    <a:srgbClr val="FF0000"/>
                  </a:solidFill>
                </a:rPr>
                <a:t>pAu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rgbClr val="00B050"/>
                  </a:solidFill>
                </a:rPr>
                <a:t>dAu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baseline="30000" dirty="0">
                  <a:solidFill>
                    <a:srgbClr val="0070C0"/>
                  </a:solidFill>
                </a:rPr>
                <a:t>3</a:t>
              </a:r>
              <a:r>
                <a:rPr lang="en-US" dirty="0">
                  <a:solidFill>
                    <a:srgbClr val="0070C0"/>
                  </a:solidFill>
                </a:rPr>
                <a:t>HeAu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0EFA4F-7438-9E42-9EA9-2E970AC3B698}"/>
                </a:ext>
              </a:extLst>
            </p:cNvPr>
            <p:cNvSpPr txBox="1"/>
            <p:nvPr/>
          </p:nvSpPr>
          <p:spPr>
            <a:xfrm>
              <a:off x="8598676" y="1463286"/>
              <a:ext cx="290335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PHENIX:  </a:t>
              </a:r>
              <a:r>
                <a:rPr lang="en-US" sz="1050" dirty="0" err="1"/>
                <a:t>Phys.Rev.Lett</a:t>
              </a:r>
              <a:r>
                <a:rPr lang="en-US" sz="1050" dirty="0"/>
                <a:t>. 121 (2018) no.22, 222301</a:t>
              </a:r>
              <a:endParaRPr lang="en-US" sz="1000" dirty="0"/>
            </a:p>
          </p:txBody>
        </p:sp>
      </p:grp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CBCF69E2-0DA4-A145-A36C-64792243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96744"/>
            <a:ext cx="5732541" cy="48919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539A24-8354-F64B-8DB2-9842AC32D265}"/>
              </a:ext>
            </a:extLst>
          </p:cNvPr>
          <p:cNvSpPr txBox="1"/>
          <p:nvPr/>
        </p:nvSpPr>
        <p:spPr>
          <a:xfrm>
            <a:off x="1473937" y="2025137"/>
            <a:ext cx="127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Initial State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85FB6-791D-AD4D-A06B-F657A14C52A2}"/>
              </a:ext>
            </a:extLst>
          </p:cNvPr>
          <p:cNvSpPr txBox="1"/>
          <p:nvPr/>
        </p:nvSpPr>
        <p:spPr>
          <a:xfrm>
            <a:off x="3294344" y="3901233"/>
            <a:ext cx="11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Final State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493FCD-D7C3-0741-A75F-A8CD720B57C4}"/>
              </a:ext>
            </a:extLst>
          </p:cNvPr>
          <p:cNvSpPr txBox="1"/>
          <p:nvPr/>
        </p:nvSpPr>
        <p:spPr>
          <a:xfrm>
            <a:off x="7788098" y="6027052"/>
            <a:ext cx="3018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</a:t>
            </a:r>
            <a:r>
              <a:rPr lang="en-US" sz="3200" baseline="-25000" dirty="0" err="1"/>
              <a:t>T</a:t>
            </a:r>
            <a:r>
              <a:rPr lang="en-US" sz="3200" baseline="-25000" dirty="0"/>
              <a:t> </a:t>
            </a:r>
            <a:r>
              <a:rPr lang="en-US" sz="3200" dirty="0"/>
              <a:t>– </a:t>
            </a:r>
            <a:r>
              <a:rPr lang="en-US" sz="3200" dirty="0" err="1"/>
              <a:t>v</a:t>
            </a:r>
            <a:r>
              <a:rPr lang="en-US" sz="3200" baseline="-25000" dirty="0" err="1"/>
              <a:t>n</a:t>
            </a:r>
            <a:r>
              <a:rPr lang="en-US" sz="3200" dirty="0"/>
              <a:t> Correlator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B3C8E2-0144-4B4E-A222-B6369C7BBF92}"/>
              </a:ext>
            </a:extLst>
          </p:cNvPr>
          <p:cNvSpPr txBox="1"/>
          <p:nvPr/>
        </p:nvSpPr>
        <p:spPr>
          <a:xfrm>
            <a:off x="7048411" y="2135597"/>
            <a:ext cx="127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Initial State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DCC41-C2EB-6945-B02A-3CE7DC108A5F}"/>
              </a:ext>
            </a:extLst>
          </p:cNvPr>
          <p:cNvSpPr txBox="1"/>
          <p:nvPr/>
        </p:nvSpPr>
        <p:spPr>
          <a:xfrm>
            <a:off x="10020091" y="2995668"/>
            <a:ext cx="11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Final State</a:t>
            </a:r>
          </a:p>
        </p:txBody>
      </p:sp>
    </p:spTree>
    <p:extLst>
      <p:ext uri="{BB962C8B-B14F-4D97-AF65-F5344CB8AC3E}">
        <p14:creationId xmlns:p14="http://schemas.microsoft.com/office/powerpoint/2010/main" val="2289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0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358214-009D-2248-9399-F0242823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5751D-9887-3E48-9672-4BC6EA7F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905" y="2857883"/>
            <a:ext cx="3681672" cy="3647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F74B8-EC58-BA4D-98C5-3CE493B32071}"/>
              </a:ext>
            </a:extLst>
          </p:cNvPr>
          <p:cNvSpPr txBox="1"/>
          <p:nvPr/>
        </p:nvSpPr>
        <p:spPr>
          <a:xfrm>
            <a:off x="436338" y="1130076"/>
            <a:ext cx="66999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Saturation  physics sets a scale Q</a:t>
            </a:r>
            <a:r>
              <a:rPr lang="en-US" sz="2800" baseline="-25000" dirty="0"/>
              <a:t>s</a:t>
            </a:r>
            <a:r>
              <a:rPr lang="en-US" sz="2800" dirty="0"/>
              <a:t> corresponding to gluon occupation number exceeding unity. </a:t>
            </a:r>
          </a:p>
          <a:p>
            <a:endParaRPr lang="en-US" sz="2800" dirty="0"/>
          </a:p>
          <a:p>
            <a:r>
              <a:rPr lang="en-US" sz="2800" dirty="0"/>
              <a:t>Beautiful weak-coupled theory with</a:t>
            </a:r>
          </a:p>
          <a:p>
            <a:r>
              <a:rPr lang="en-US" sz="2800" dirty="0"/>
              <a:t>phenomenology that has been used to explain</a:t>
            </a:r>
            <a:r>
              <a:rPr lang="en-US" sz="2800" i="1" dirty="0"/>
              <a:t> literally </a:t>
            </a:r>
            <a:r>
              <a:rPr lang="en-US" sz="2800" dirty="0"/>
              <a:t>everything at RHIC </a:t>
            </a:r>
          </a:p>
          <a:p>
            <a:r>
              <a:rPr lang="en-US" sz="2800" dirty="0"/>
              <a:t>(read the 20+ year literature).</a:t>
            </a:r>
          </a:p>
          <a:p>
            <a:endParaRPr lang="en-US" sz="2800" dirty="0"/>
          </a:p>
          <a:p>
            <a:r>
              <a:rPr lang="en-US" sz="2800" dirty="0"/>
              <a:t>Now with no evidence everywhere else, </a:t>
            </a:r>
          </a:p>
          <a:p>
            <a:r>
              <a:rPr lang="en-US" sz="2800" dirty="0"/>
              <a:t>one is led to believe we should look in </a:t>
            </a:r>
          </a:p>
          <a:p>
            <a:r>
              <a:rPr lang="en-US" sz="2800" dirty="0" err="1"/>
              <a:t>dN</a:t>
            </a:r>
            <a:r>
              <a:rPr lang="en-US" sz="2800" dirty="0"/>
              <a:t>/</a:t>
            </a:r>
            <a:r>
              <a:rPr lang="en-US" sz="2800" dirty="0" err="1"/>
              <a:t>dy</a:t>
            </a:r>
            <a:r>
              <a:rPr lang="en-US" sz="2800" dirty="0"/>
              <a:t> ~ 2-5 </a:t>
            </a:r>
            <a:r>
              <a:rPr lang="en-US" sz="2800" dirty="0" err="1"/>
              <a:t>pAu</a:t>
            </a:r>
            <a:r>
              <a:rPr lang="en-US" sz="2800" dirty="0"/>
              <a:t> collisions at midrapidity for CGC signatures?</a:t>
            </a:r>
          </a:p>
          <a:p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8231DA-DB56-6347-8E8E-B0F3FE41F5CD}"/>
              </a:ext>
            </a:extLst>
          </p:cNvPr>
          <p:cNvSpPr txBox="1"/>
          <p:nvPr/>
        </p:nvSpPr>
        <p:spPr>
          <a:xfrm>
            <a:off x="377686" y="246133"/>
            <a:ext cx="439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A post-modern  CGC</a:t>
            </a: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75AE544-557C-174B-A50D-8DA1BF4D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95" y="1103045"/>
            <a:ext cx="5123358" cy="15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2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9BA92-50A2-9343-9B3C-EC83213B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A9235-FD9C-234D-9E74-60DFA8F882EE}"/>
              </a:ext>
            </a:extLst>
          </p:cNvPr>
          <p:cNvSpPr txBox="1"/>
          <p:nvPr/>
        </p:nvSpPr>
        <p:spPr>
          <a:xfrm>
            <a:off x="2032846" y="2747632"/>
            <a:ext cx="84580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Small System Challenge #2</a:t>
            </a:r>
          </a:p>
        </p:txBody>
      </p:sp>
    </p:spTree>
    <p:extLst>
      <p:ext uri="{BB962C8B-B14F-4D97-AF65-F5344CB8AC3E}">
        <p14:creationId xmlns:p14="http://schemas.microsoft.com/office/powerpoint/2010/main" val="4029451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7C31AB-8DB3-0D48-9EFA-88752809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9274A-3A06-DB46-99BB-B03430BECCE0}"/>
              </a:ext>
            </a:extLst>
          </p:cNvPr>
          <p:cNvSpPr txBox="1"/>
          <p:nvPr/>
        </p:nvSpPr>
        <p:spPr>
          <a:xfrm>
            <a:off x="6544302" y="4504184"/>
            <a:ext cx="48930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https://indico.cern.ch/event/656452/contributions/2869833/attachments/1649479/2637419/QM18-smallsystem-shengli-10.pdf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72D6FB-511E-1D45-B7E1-940BED1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892" y="1019633"/>
            <a:ext cx="4975833" cy="35046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EFAE61-0E3C-984D-917F-46E59253EB76}"/>
              </a:ext>
            </a:extLst>
          </p:cNvPr>
          <p:cNvSpPr txBox="1"/>
          <p:nvPr/>
        </p:nvSpPr>
        <p:spPr>
          <a:xfrm>
            <a:off x="649248" y="1046596"/>
            <a:ext cx="524608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QM18:    STAR preliminary result with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TPC tracks and small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Dh</a:t>
            </a:r>
            <a:r>
              <a:rPr lang="en-US" sz="2400" dirty="0">
                <a:solidFill>
                  <a:srgbClr val="FF0000"/>
                </a:solidFill>
              </a:rPr>
              <a:t> gap,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thus, huge non-flow subtraction!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0346D58-4820-DE41-B2AE-D6DFDB052015}"/>
              </a:ext>
            </a:extLst>
          </p:cNvPr>
          <p:cNvSpPr/>
          <p:nvPr/>
        </p:nvSpPr>
        <p:spPr>
          <a:xfrm>
            <a:off x="7572334" y="3398362"/>
            <a:ext cx="3456878" cy="1034476"/>
          </a:xfrm>
          <a:custGeom>
            <a:avLst/>
            <a:gdLst>
              <a:gd name="connsiteX0" fmla="*/ 0 w 3305175"/>
              <a:gd name="connsiteY0" fmla="*/ 323850 h 952500"/>
              <a:gd name="connsiteX1" fmla="*/ 552450 w 3305175"/>
              <a:gd name="connsiteY1" fmla="*/ 142875 h 952500"/>
              <a:gd name="connsiteX2" fmla="*/ 1190625 w 3305175"/>
              <a:gd name="connsiteY2" fmla="*/ 0 h 952500"/>
              <a:gd name="connsiteX3" fmla="*/ 1847850 w 3305175"/>
              <a:gd name="connsiteY3" fmla="*/ 133350 h 952500"/>
              <a:gd name="connsiteX4" fmla="*/ 2486025 w 3305175"/>
              <a:gd name="connsiteY4" fmla="*/ 352425 h 952500"/>
              <a:gd name="connsiteX5" fmla="*/ 3305175 w 33051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5175" h="952500">
                <a:moveTo>
                  <a:pt x="0" y="323850"/>
                </a:moveTo>
                <a:lnTo>
                  <a:pt x="552450" y="142875"/>
                </a:lnTo>
                <a:lnTo>
                  <a:pt x="1190625" y="0"/>
                </a:lnTo>
                <a:lnTo>
                  <a:pt x="1847850" y="133350"/>
                </a:lnTo>
                <a:lnTo>
                  <a:pt x="2486025" y="352425"/>
                </a:lnTo>
                <a:lnTo>
                  <a:pt x="3305175" y="9525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D5CD89B-0348-EB47-AB23-BFC68F3F3FCA}"/>
              </a:ext>
            </a:extLst>
          </p:cNvPr>
          <p:cNvSpPr/>
          <p:nvPr/>
        </p:nvSpPr>
        <p:spPr>
          <a:xfrm>
            <a:off x="10098910" y="2052735"/>
            <a:ext cx="259652" cy="16030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3D7AF-77EF-3344-9572-9B9CE4AF919B}"/>
              </a:ext>
            </a:extLst>
          </p:cNvPr>
          <p:cNvSpPr txBox="1"/>
          <p:nvPr/>
        </p:nvSpPr>
        <p:spPr>
          <a:xfrm>
            <a:off x="2421550" y="143108"/>
            <a:ext cx="816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STAR Preliminary (#1) from Geometry Scan</a:t>
            </a:r>
          </a:p>
        </p:txBody>
      </p:sp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80776E5D-D50F-E44C-8B64-579F6EBF9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7" y="2354673"/>
            <a:ext cx="5227850" cy="413820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7CF50F5-1661-F945-8387-ACB9977B5D7E}"/>
              </a:ext>
            </a:extLst>
          </p:cNvPr>
          <p:cNvSpPr/>
          <p:nvPr/>
        </p:nvSpPr>
        <p:spPr>
          <a:xfrm>
            <a:off x="3135085" y="2592937"/>
            <a:ext cx="143069" cy="3346579"/>
          </a:xfrm>
          <a:prstGeom prst="rect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1AB42C-1FD0-144C-9A11-CAFC192C231C}"/>
              </a:ext>
            </a:extLst>
          </p:cNvPr>
          <p:cNvSpPr/>
          <p:nvPr/>
        </p:nvSpPr>
        <p:spPr>
          <a:xfrm>
            <a:off x="3589176" y="2605377"/>
            <a:ext cx="143069" cy="3346579"/>
          </a:xfrm>
          <a:prstGeom prst="rect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8354E1-2C30-524C-80DC-F3951D83BE8E}"/>
              </a:ext>
            </a:extLst>
          </p:cNvPr>
          <p:cNvSpPr txBox="1"/>
          <p:nvPr/>
        </p:nvSpPr>
        <p:spPr>
          <a:xfrm>
            <a:off x="6278902" y="4879022"/>
            <a:ext cx="5576015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Treats asymmetric system as symmetric</a:t>
            </a:r>
          </a:p>
          <a:p>
            <a:pPr algn="ctr"/>
            <a:r>
              <a:rPr lang="en-US" sz="1400" dirty="0"/>
              <a:t> </a:t>
            </a:r>
          </a:p>
          <a:p>
            <a:pPr algn="ctr"/>
            <a:r>
              <a:rPr lang="en-US" sz="2400" dirty="0"/>
              <a:t>Appears to be over-subtraction of non-flow</a:t>
            </a:r>
          </a:p>
          <a:p>
            <a:pPr algn="ctr"/>
            <a:r>
              <a:rPr lang="en-US" sz="1100" dirty="0"/>
              <a:t> </a:t>
            </a:r>
          </a:p>
          <a:p>
            <a:pPr algn="ctr"/>
            <a:r>
              <a:rPr lang="en-US" sz="2400" dirty="0"/>
              <a:t>Methods give different answers</a:t>
            </a:r>
          </a:p>
        </p:txBody>
      </p:sp>
    </p:spTree>
    <p:extLst>
      <p:ext uri="{BB962C8B-B14F-4D97-AF65-F5344CB8AC3E}">
        <p14:creationId xmlns:p14="http://schemas.microsoft.com/office/powerpoint/2010/main" val="325039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2C4F6-3525-7945-9EFC-51291C64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88AF364-4ABE-2C4A-9BC5-AA7356A46FC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3E2220-9E24-8F45-8EEA-B450181F409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6FA7C-1BBB-0747-96AC-D685CEA05B0B}"/>
              </a:ext>
            </a:extLst>
          </p:cNvPr>
          <p:cNvSpPr txBox="1"/>
          <p:nvPr/>
        </p:nvSpPr>
        <p:spPr>
          <a:xfrm>
            <a:off x="330950" y="936216"/>
            <a:ext cx="1152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QM19 in Wuhan the STAR Collaboration showed new results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3D25A47E-8660-9745-A94B-AFF87184A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13" y="2589686"/>
            <a:ext cx="11356221" cy="4035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6B8B3-3D49-A04B-B6D7-289583F92AF1}"/>
              </a:ext>
            </a:extLst>
          </p:cNvPr>
          <p:cNvSpPr txBox="1"/>
          <p:nvPr/>
        </p:nvSpPr>
        <p:spPr>
          <a:xfrm>
            <a:off x="411472" y="1492399"/>
            <a:ext cx="6357061" cy="954107"/>
          </a:xfrm>
          <a:prstGeom prst="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results “consistent”, tension in </a:t>
            </a:r>
            <a:r>
              <a:rPr lang="en-US" sz="2800" dirty="0" err="1">
                <a:solidFill>
                  <a:schemeClr val="bg1"/>
                </a:solidFill>
              </a:rPr>
              <a:t>pAu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en-US" sz="2800" dirty="0" err="1">
                <a:solidFill>
                  <a:schemeClr val="bg1"/>
                </a:solidFill>
              </a:rPr>
              <a:t>dAu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</a:rPr>
              <a:t>v</a:t>
            </a:r>
            <a:r>
              <a:rPr lang="en-US" sz="2800" baseline="-25000" dirty="0">
                <a:solidFill>
                  <a:srgbClr val="7030A0"/>
                </a:solidFill>
              </a:rPr>
              <a:t>3</a:t>
            </a:r>
            <a:r>
              <a:rPr lang="en-US" sz="2800" dirty="0">
                <a:solidFill>
                  <a:srgbClr val="7030A0"/>
                </a:solidFill>
              </a:rPr>
              <a:t> results differ in </a:t>
            </a:r>
            <a:r>
              <a:rPr lang="en-US" sz="2800" dirty="0" err="1">
                <a:solidFill>
                  <a:srgbClr val="7030A0"/>
                </a:solidFill>
              </a:rPr>
              <a:t>pAu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dAu</a:t>
            </a:r>
            <a:r>
              <a:rPr lang="en-US" sz="2800" dirty="0">
                <a:solidFill>
                  <a:srgbClr val="7030A0"/>
                </a:solidFill>
              </a:rPr>
              <a:t>  by x2-3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81D1D-75D1-F04F-BBC1-91003F3A2DF4}"/>
              </a:ext>
            </a:extLst>
          </p:cNvPr>
          <p:cNvSpPr txBox="1"/>
          <p:nvPr/>
        </p:nvSpPr>
        <p:spPr>
          <a:xfrm>
            <a:off x="2260442" y="136525"/>
            <a:ext cx="816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STAR Preliminary (#2) from Geometry Scan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9CAE2-A861-6447-92D8-4400ED77977B}"/>
              </a:ext>
            </a:extLst>
          </p:cNvPr>
          <p:cNvSpPr txBox="1"/>
          <p:nvPr/>
        </p:nvSpPr>
        <p:spPr>
          <a:xfrm>
            <a:off x="7320396" y="2083829"/>
            <a:ext cx="4450193" cy="369332"/>
          </a:xfrm>
          <a:prstGeom prst="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*Note </a:t>
            </a:r>
            <a:r>
              <a:rPr lang="en-US" dirty="0" err="1">
                <a:solidFill>
                  <a:srgbClr val="7030A0"/>
                </a:solidFill>
              </a:rPr>
              <a:t>pAu</a:t>
            </a:r>
            <a:r>
              <a:rPr lang="en-US" dirty="0">
                <a:solidFill>
                  <a:srgbClr val="7030A0"/>
                </a:solidFill>
              </a:rPr>
              <a:t> is now 0-2% and </a:t>
            </a:r>
            <a:r>
              <a:rPr lang="en-US" dirty="0" err="1">
                <a:solidFill>
                  <a:srgbClr val="7030A0"/>
                </a:solidFill>
              </a:rPr>
              <a:t>p</a:t>
            </a:r>
            <a:r>
              <a:rPr lang="en-US" baseline="-25000" dirty="0" err="1">
                <a:solidFill>
                  <a:srgbClr val="7030A0"/>
                </a:solidFill>
              </a:rPr>
              <a:t>T</a:t>
            </a:r>
            <a:r>
              <a:rPr lang="en-US" dirty="0">
                <a:solidFill>
                  <a:srgbClr val="7030A0"/>
                </a:solidFill>
              </a:rPr>
              <a:t> &gt; 2 removed…</a:t>
            </a:r>
          </a:p>
        </p:txBody>
      </p:sp>
    </p:spTree>
    <p:extLst>
      <p:ext uri="{BB962C8B-B14F-4D97-AF65-F5344CB8AC3E}">
        <p14:creationId xmlns:p14="http://schemas.microsoft.com/office/powerpoint/2010/main" val="3011086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05D58-B22F-CC4C-A547-F23FCDEA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pic>
        <p:nvPicPr>
          <p:cNvPr id="3074" name="Picture 2" descr="Throw down the gauntlet has been Challenge Accept i must - Yoda | Meme  Generator">
            <a:extLst>
              <a:ext uri="{FF2B5EF4-FFF2-40B4-BE49-F238E27FC236}">
                <a16:creationId xmlns:a16="http://schemas.microsoft.com/office/drawing/2014/main" id="{2C1547E9-2ECB-994F-BB46-EECC29AC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16" y="967162"/>
            <a:ext cx="6061975" cy="45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457A9A-056F-B047-9889-713081226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83" y="324068"/>
            <a:ext cx="4779853" cy="64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C5269-66BE-0646-B600-6279D888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13E32A5C-A177-CD4B-B60A-EDBA21355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3" r="30001" b="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87C8A00-82F0-394C-8AFC-0E941FCC0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7" r="1" b="10975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9D64081-7BDB-1241-BE5B-5008D7124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63" r="19996" b="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6C646E-D593-F14A-9114-A0AF75A71F42}"/>
              </a:ext>
            </a:extLst>
          </p:cNvPr>
          <p:cNvSpPr txBox="1"/>
          <p:nvPr/>
        </p:nvSpPr>
        <p:spPr>
          <a:xfrm>
            <a:off x="511558" y="248330"/>
            <a:ext cx="4297523" cy="92333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I miss Detroit !</a:t>
            </a:r>
          </a:p>
        </p:txBody>
      </p:sp>
    </p:spTree>
    <p:extLst>
      <p:ext uri="{BB962C8B-B14F-4D97-AF65-F5344CB8AC3E}">
        <p14:creationId xmlns:p14="http://schemas.microsoft.com/office/powerpoint/2010/main" val="2138632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37A432-6DB2-FC45-949D-62754DAD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0E7DEF-4996-C044-A043-C232DFEC7DDD}"/>
              </a:ext>
            </a:extLst>
          </p:cNvPr>
          <p:cNvGrpSpPr/>
          <p:nvPr/>
        </p:nvGrpSpPr>
        <p:grpSpPr>
          <a:xfrm>
            <a:off x="0" y="0"/>
            <a:ext cx="12192000" cy="3925473"/>
            <a:chOff x="0" y="2932527"/>
            <a:chExt cx="12192000" cy="39254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C5C534-C533-744D-823B-2E1D4E123C73}"/>
                </a:ext>
              </a:extLst>
            </p:cNvPr>
            <p:cNvSpPr/>
            <p:nvPr/>
          </p:nvSpPr>
          <p:spPr>
            <a:xfrm>
              <a:off x="0" y="2932527"/>
              <a:ext cx="12192000" cy="39254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AEB49A-57F9-104D-BA32-0AE9ACEB5D23}"/>
                </a:ext>
              </a:extLst>
            </p:cNvPr>
            <p:cNvSpPr/>
            <p:nvPr/>
          </p:nvSpPr>
          <p:spPr>
            <a:xfrm>
              <a:off x="4330319" y="6472187"/>
              <a:ext cx="3312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https://</a:t>
              </a:r>
              <a:r>
                <a:rPr lang="en-US" dirty="0" err="1">
                  <a:solidFill>
                    <a:schemeClr val="bg1"/>
                  </a:solidFill>
                </a:rPr>
                <a:t>arxiv.org</a:t>
              </a:r>
              <a:r>
                <a:rPr lang="en-US" dirty="0">
                  <a:solidFill>
                    <a:schemeClr val="bg1"/>
                  </a:solidFill>
                </a:rPr>
                <a:t>/abs/2107.06634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C65BD9-B9B2-D64A-88F3-19720031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32527"/>
              <a:ext cx="12192000" cy="11647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9C3E93-6658-6041-B96A-902A04C9D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1" y="4097287"/>
              <a:ext cx="11595100" cy="355600"/>
            </a:xfrm>
            <a:prstGeom prst="rect">
              <a:avLst/>
            </a:prstGeom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9ABDE488-461E-7443-9B26-79B117C00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500" y="4452887"/>
              <a:ext cx="7239000" cy="20193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5ADEB9-ED92-6646-86EE-6C3A4A4D38D1}"/>
              </a:ext>
            </a:extLst>
          </p:cNvPr>
          <p:cNvSpPr txBox="1"/>
          <p:nvPr/>
        </p:nvSpPr>
        <p:spPr>
          <a:xfrm>
            <a:off x="823076" y="4043819"/>
            <a:ext cx="103271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Utilizing two-particle correlations instead of event-plane method.</a:t>
            </a:r>
          </a:p>
          <a:p>
            <a:pPr algn="ctr"/>
            <a:r>
              <a:rPr lang="en-US" sz="2800" dirty="0"/>
              <a:t>Utilizes FVTX tracks instead of hits.</a:t>
            </a:r>
          </a:p>
          <a:p>
            <a:pPr algn="ctr"/>
            <a:r>
              <a:rPr lang="en-US" sz="2800" dirty="0"/>
              <a:t>Independent code base and different analyzers.</a:t>
            </a:r>
          </a:p>
          <a:p>
            <a:pPr algn="ctr"/>
            <a:r>
              <a:rPr lang="en-US" sz="2800" dirty="0"/>
              <a:t>Beam offset and angle, carriage offset accounted for via event mixing.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i="1" u="sng" dirty="0">
                <a:solidFill>
                  <a:srgbClr val="FFFF00"/>
                </a:solidFill>
              </a:rPr>
              <a:t>Publish or Perish</a:t>
            </a:r>
          </a:p>
        </p:txBody>
      </p:sp>
    </p:spTree>
    <p:extLst>
      <p:ext uri="{BB962C8B-B14F-4D97-AF65-F5344CB8AC3E}">
        <p14:creationId xmlns:p14="http://schemas.microsoft.com/office/powerpoint/2010/main" val="1271009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0DBD-E1A2-C448-9E5D-47FAD045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A729F020-0B2A-534A-BFA3-95A53CB6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" y="1038140"/>
            <a:ext cx="6408866" cy="4138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1C9DC-BB01-AD48-BC75-A6878B09AC95}"/>
              </a:ext>
            </a:extLst>
          </p:cNvPr>
          <p:cNvSpPr txBox="1"/>
          <p:nvPr/>
        </p:nvSpPr>
        <p:spPr>
          <a:xfrm>
            <a:off x="271848" y="249015"/>
            <a:ext cx="495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PHENIX Detector Systems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A7A9A5C-5500-BA4D-A4AD-3543A856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2" y="1038140"/>
            <a:ext cx="5084480" cy="4138202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F4045F5D-55DD-7443-AF51-E0CD446FE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03" y="5273164"/>
            <a:ext cx="4226011" cy="144302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CAB510F-60EC-1F42-832F-D7C0D5CAB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00" y="5273164"/>
            <a:ext cx="4644252" cy="144831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686D839B-A6CA-2644-A0EB-A810EF6142FC}"/>
              </a:ext>
            </a:extLst>
          </p:cNvPr>
          <p:cNvSpPr/>
          <p:nvPr/>
        </p:nvSpPr>
        <p:spPr>
          <a:xfrm>
            <a:off x="6705309" y="5819860"/>
            <a:ext cx="570592" cy="3832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59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2AEAD4-EBE4-BB4D-9F00-0900FD0FCC69}"/>
              </a:ext>
            </a:extLst>
          </p:cNvPr>
          <p:cNvSpPr/>
          <p:nvPr/>
        </p:nvSpPr>
        <p:spPr>
          <a:xfrm>
            <a:off x="0" y="894522"/>
            <a:ext cx="12192000" cy="31705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EFC7CC-9C43-4941-B9BE-688492B0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AD60BDA8-8EA3-A348-A7EF-0E9C4840D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" y="1711215"/>
            <a:ext cx="12092609" cy="2162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07255-5A1B-5249-87B8-2C30BD983558}"/>
              </a:ext>
            </a:extLst>
          </p:cNvPr>
          <p:cNvSpPr txBox="1"/>
          <p:nvPr/>
        </p:nvSpPr>
        <p:spPr>
          <a:xfrm>
            <a:off x="1231174" y="160387"/>
            <a:ext cx="10049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PHENIX Example Correlations after Event Mixing Correction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C01195-FCED-B448-8619-76583DF9E554}"/>
              </a:ext>
            </a:extLst>
          </p:cNvPr>
          <p:cNvSpPr txBox="1"/>
          <p:nvPr/>
        </p:nvSpPr>
        <p:spPr>
          <a:xfrm>
            <a:off x="1411358" y="4195004"/>
            <a:ext cx="979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PHENIX Collaboration agreement to focus on the data analysis, systematic uncertainties, additional checks, </a:t>
            </a:r>
          </a:p>
          <a:p>
            <a:pPr algn="ctr"/>
            <a:r>
              <a:rPr lang="en-US" sz="3200" dirty="0"/>
              <a:t>and extended kinematics.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6B817-7B55-9946-88E9-AA9BD0337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7425735" y="1030735"/>
            <a:ext cx="718802" cy="605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BB2FA-8349-624F-A740-442AFE4D4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10562110" y="1032636"/>
            <a:ext cx="718803" cy="603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3977D-9E86-BB4B-B3A0-CEBABF483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4445586" y="1058795"/>
            <a:ext cx="556613" cy="515074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D9C4660-A74C-944F-83D9-001F7A13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45" y="1083949"/>
            <a:ext cx="575997" cy="515074"/>
          </a:xfrm>
          <a:prstGeom prst="rect">
            <a:avLst/>
          </a:prstGeom>
        </p:spPr>
      </p:pic>
      <p:pic>
        <p:nvPicPr>
          <p:cNvPr id="11" name="Picture 8" descr="The Beautiful Physics Behind Captain America's Ricocheting Shield | WIRED">
            <a:extLst>
              <a:ext uri="{FF2B5EF4-FFF2-40B4-BE49-F238E27FC236}">
                <a16:creationId xmlns:a16="http://schemas.microsoft.com/office/drawing/2014/main" id="{3400DC8C-1F5C-1D41-BFCF-BCAF5FE9C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119" b="15231"/>
          <a:stretch/>
        </p:blipFill>
        <p:spPr bwMode="auto">
          <a:xfrm>
            <a:off x="15295" y="5311216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0CE561-9E4E-EB48-909B-EE748D8C5F3D}"/>
              </a:ext>
            </a:extLst>
          </p:cNvPr>
          <p:cNvSpPr txBox="1"/>
          <p:nvPr/>
        </p:nvSpPr>
        <p:spPr>
          <a:xfrm>
            <a:off x="2829030" y="6338105"/>
            <a:ext cx="2845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PHENIX End Game</a:t>
            </a:r>
          </a:p>
        </p:txBody>
      </p:sp>
    </p:spTree>
    <p:extLst>
      <p:ext uri="{BB962C8B-B14F-4D97-AF65-F5344CB8AC3E}">
        <p14:creationId xmlns:p14="http://schemas.microsoft.com/office/powerpoint/2010/main" val="27379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66DF6F6-6CA1-A142-8667-F07754600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79" y="1011166"/>
            <a:ext cx="8315026" cy="55710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7D56-E5FC-F44A-9DDF-CEC1C136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4A7B92C-F870-4A41-8B65-79C9C3836057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99575-8B88-D84F-A957-31916E766532}"/>
              </a:ext>
            </a:extLst>
          </p:cNvPr>
          <p:cNvSpPr txBox="1"/>
          <p:nvPr/>
        </p:nvSpPr>
        <p:spPr>
          <a:xfrm>
            <a:off x="1645370" y="57059"/>
            <a:ext cx="87394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PHENIX paper includes archival Appendix </a:t>
            </a:r>
          </a:p>
          <a:p>
            <a:pPr algn="ctr"/>
            <a:r>
              <a:rPr lang="en-US" sz="2800" dirty="0"/>
              <a:t>with tables of all coefficients from all correlation functions </a:t>
            </a:r>
          </a:p>
        </p:txBody>
      </p:sp>
    </p:spTree>
    <p:extLst>
      <p:ext uri="{BB962C8B-B14F-4D97-AF65-F5344CB8AC3E}">
        <p14:creationId xmlns:p14="http://schemas.microsoft.com/office/powerpoint/2010/main" val="3550661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1EDDBF-8DD1-A84A-9D0B-A3524450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4869177D-0792-1147-B530-37CAED86A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1051"/>
            <a:ext cx="12192000" cy="3106949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B925DB6-61B4-7546-B06D-D52902C00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57638"/>
            <a:ext cx="3764693" cy="306404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CE1ACAB-8AFD-E14C-8691-791527E0F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1" y="1790627"/>
            <a:ext cx="4644252" cy="144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9CCC1-140F-8142-B40F-CFF920381E4C}"/>
              </a:ext>
            </a:extLst>
          </p:cNvPr>
          <p:cNvSpPr txBox="1"/>
          <p:nvPr/>
        </p:nvSpPr>
        <p:spPr>
          <a:xfrm>
            <a:off x="158398" y="176261"/>
            <a:ext cx="8071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PHENIX previous publications utilize </a:t>
            </a:r>
            <a:r>
              <a:rPr lang="en-US" sz="2800" dirty="0">
                <a:solidFill>
                  <a:srgbClr val="FFFF00"/>
                </a:solidFill>
              </a:rPr>
              <a:t>BBCS-FVTXS-CNT</a:t>
            </a:r>
            <a:r>
              <a:rPr lang="en-US" sz="2800" dirty="0"/>
              <a:t> to have the combination of the largest rapidity gaps and highest multiplicities (to minimize non-flow)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A0DF0-B17E-9C4D-A93D-A94EEC25D41E}"/>
              </a:ext>
            </a:extLst>
          </p:cNvPr>
          <p:cNvSpPr/>
          <p:nvPr/>
        </p:nvSpPr>
        <p:spPr>
          <a:xfrm>
            <a:off x="9362661" y="636104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4FED61-38B3-3642-B405-9A78F639CEC0}"/>
              </a:ext>
            </a:extLst>
          </p:cNvPr>
          <p:cNvSpPr/>
          <p:nvPr/>
        </p:nvSpPr>
        <p:spPr>
          <a:xfrm>
            <a:off x="9770962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2746D1-5CCB-B04A-8669-0653525FF8CC}"/>
              </a:ext>
            </a:extLst>
          </p:cNvPr>
          <p:cNvSpPr/>
          <p:nvPr/>
        </p:nvSpPr>
        <p:spPr>
          <a:xfrm>
            <a:off x="10153133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55DE4-EC54-024B-8C6D-5D421B7E5BF1}"/>
              </a:ext>
            </a:extLst>
          </p:cNvPr>
          <p:cNvSpPr txBox="1"/>
          <p:nvPr/>
        </p:nvSpPr>
        <p:spPr>
          <a:xfrm>
            <a:off x="5537425" y="5663525"/>
            <a:ext cx="6477542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Excellent confirmation of published results.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A4BC9-5B86-104F-A0F8-6E72A7051A00}"/>
              </a:ext>
            </a:extLst>
          </p:cNvPr>
          <p:cNvSpPr txBox="1"/>
          <p:nvPr/>
        </p:nvSpPr>
        <p:spPr>
          <a:xfrm>
            <a:off x="158398" y="2073369"/>
            <a:ext cx="2885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Elliptic Flow v</a:t>
            </a:r>
            <a:r>
              <a:rPr lang="en-US" sz="3600" baseline="-25000" dirty="0">
                <a:solidFill>
                  <a:srgbClr val="00B0F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03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1EDDBF-8DD1-A84A-9D0B-A3524450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B925DB6-61B4-7546-B06D-D52902C00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57638"/>
            <a:ext cx="3764693" cy="3064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9CCC1-140F-8142-B40F-CFF920381E4C}"/>
              </a:ext>
            </a:extLst>
          </p:cNvPr>
          <p:cNvSpPr txBox="1"/>
          <p:nvPr/>
        </p:nvSpPr>
        <p:spPr>
          <a:xfrm>
            <a:off x="158398" y="176261"/>
            <a:ext cx="8071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utilize combination with </a:t>
            </a:r>
            <a:r>
              <a:rPr lang="en-US" sz="2800" dirty="0">
                <a:solidFill>
                  <a:srgbClr val="FFFF00"/>
                </a:solidFill>
              </a:rPr>
              <a:t>FVTXS-CNT-</a:t>
            </a:r>
            <a:r>
              <a:rPr lang="en-US" sz="2800" dirty="0">
                <a:solidFill>
                  <a:srgbClr val="FF2DFB"/>
                </a:solidFill>
              </a:rPr>
              <a:t>FVTXN</a:t>
            </a:r>
            <a:r>
              <a:rPr lang="en-US" sz="2800" dirty="0"/>
              <a:t> which has lower multiplicity, smaller rapidity gap, lower v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A0DF0-B17E-9C4D-A93D-A94EEC25D41E}"/>
              </a:ext>
            </a:extLst>
          </p:cNvPr>
          <p:cNvSpPr/>
          <p:nvPr/>
        </p:nvSpPr>
        <p:spPr>
          <a:xfrm>
            <a:off x="10513210" y="636103"/>
            <a:ext cx="168965" cy="2470845"/>
          </a:xfrm>
          <a:prstGeom prst="rect">
            <a:avLst/>
          </a:prstGeom>
          <a:solidFill>
            <a:srgbClr val="FF2DFB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4FED61-38B3-3642-B405-9A78F639CEC0}"/>
              </a:ext>
            </a:extLst>
          </p:cNvPr>
          <p:cNvSpPr/>
          <p:nvPr/>
        </p:nvSpPr>
        <p:spPr>
          <a:xfrm>
            <a:off x="9770962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2746D1-5CCB-B04A-8669-0653525FF8CC}"/>
              </a:ext>
            </a:extLst>
          </p:cNvPr>
          <p:cNvSpPr/>
          <p:nvPr/>
        </p:nvSpPr>
        <p:spPr>
          <a:xfrm>
            <a:off x="10153133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695B1AB-65E3-204E-B4E0-13B7179FE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323"/>
            <a:ext cx="12192000" cy="3246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721D46-BBDD-1C42-9B9F-E63B7579EAA8}"/>
              </a:ext>
            </a:extLst>
          </p:cNvPr>
          <p:cNvSpPr txBox="1"/>
          <p:nvPr/>
        </p:nvSpPr>
        <p:spPr>
          <a:xfrm>
            <a:off x="158398" y="2073369"/>
            <a:ext cx="2885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Elliptic Flow v</a:t>
            </a:r>
            <a:r>
              <a:rPr lang="en-US" sz="3600" baseline="-25000" dirty="0">
                <a:solidFill>
                  <a:srgbClr val="00B0F0"/>
                </a:solidFill>
              </a:rPr>
              <a:t>2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F18C19A-6995-D44A-B67E-6861C102A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1" y="1790627"/>
            <a:ext cx="4644252" cy="14483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C5D902-D004-6F43-B6A7-1F78218006C2}"/>
              </a:ext>
            </a:extLst>
          </p:cNvPr>
          <p:cNvSpPr txBox="1"/>
          <p:nvPr/>
        </p:nvSpPr>
        <p:spPr>
          <a:xfrm>
            <a:off x="5537425" y="5663525"/>
            <a:ext cx="6231001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Larger non-flow contribution as expected</a:t>
            </a:r>
          </a:p>
        </p:txBody>
      </p:sp>
    </p:spTree>
    <p:extLst>
      <p:ext uri="{BB962C8B-B14F-4D97-AF65-F5344CB8AC3E}">
        <p14:creationId xmlns:p14="http://schemas.microsoft.com/office/powerpoint/2010/main" val="12476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FCE9F-3410-5E42-9CE7-22E6047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892A986-468D-A941-A47A-73DA02A39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6870"/>
            <a:ext cx="12192000" cy="3153833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DF3D4F7-74D8-3949-8949-FAA06E550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57638"/>
            <a:ext cx="3764693" cy="3064042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50E384-AAC2-9848-8224-9C33BA6E2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98" y="1951898"/>
            <a:ext cx="3764694" cy="117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085083-8B0B-F04F-B01A-DB8056D5F660}"/>
              </a:ext>
            </a:extLst>
          </p:cNvPr>
          <p:cNvSpPr txBox="1"/>
          <p:nvPr/>
        </p:nvSpPr>
        <p:spPr>
          <a:xfrm>
            <a:off x="158398" y="176261"/>
            <a:ext cx="8071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PHENIX previous publications utilize </a:t>
            </a:r>
            <a:r>
              <a:rPr lang="en-US" sz="2800" dirty="0">
                <a:solidFill>
                  <a:srgbClr val="FFFF00"/>
                </a:solidFill>
              </a:rPr>
              <a:t>BBCS-FVTXS-CNT</a:t>
            </a:r>
            <a:r>
              <a:rPr lang="en-US" sz="2800" dirty="0"/>
              <a:t> to have the combination of the largest rapidity gaps and highest multiplicities (to minimize non-flow)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9752A1-9F5D-BA46-8C32-80A7B0115405}"/>
              </a:ext>
            </a:extLst>
          </p:cNvPr>
          <p:cNvSpPr/>
          <p:nvPr/>
        </p:nvSpPr>
        <p:spPr>
          <a:xfrm>
            <a:off x="9362661" y="636104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42767-3DA1-CF46-AC42-5FFA8EFC3030}"/>
              </a:ext>
            </a:extLst>
          </p:cNvPr>
          <p:cNvSpPr/>
          <p:nvPr/>
        </p:nvSpPr>
        <p:spPr>
          <a:xfrm>
            <a:off x="9770962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FFAD0F-FEAD-8640-84F1-805CDEFDA0A1}"/>
              </a:ext>
            </a:extLst>
          </p:cNvPr>
          <p:cNvSpPr/>
          <p:nvPr/>
        </p:nvSpPr>
        <p:spPr>
          <a:xfrm>
            <a:off x="10153133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7B505E-D860-7F4E-ABE4-185FC6E64CA0}"/>
              </a:ext>
            </a:extLst>
          </p:cNvPr>
          <p:cNvSpPr txBox="1"/>
          <p:nvPr/>
        </p:nvSpPr>
        <p:spPr>
          <a:xfrm>
            <a:off x="168337" y="2123064"/>
            <a:ext cx="351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Triangular Flow v</a:t>
            </a:r>
            <a:r>
              <a:rPr lang="en-US" sz="3600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A60BC-3510-3E4C-AAC6-384A0D11F49A}"/>
              </a:ext>
            </a:extLst>
          </p:cNvPr>
          <p:cNvSpPr txBox="1"/>
          <p:nvPr/>
        </p:nvSpPr>
        <p:spPr>
          <a:xfrm>
            <a:off x="5577181" y="6011393"/>
            <a:ext cx="6477542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Excellent confirmation of published results.</a:t>
            </a:r>
          </a:p>
        </p:txBody>
      </p:sp>
    </p:spTree>
    <p:extLst>
      <p:ext uri="{BB962C8B-B14F-4D97-AF65-F5344CB8AC3E}">
        <p14:creationId xmlns:p14="http://schemas.microsoft.com/office/powerpoint/2010/main" val="19314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1EDDBF-8DD1-A84A-9D0B-A3524450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B925DB6-61B4-7546-B06D-D52902C00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57638"/>
            <a:ext cx="3764693" cy="3064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9CCC1-140F-8142-B40F-CFF920381E4C}"/>
              </a:ext>
            </a:extLst>
          </p:cNvPr>
          <p:cNvSpPr txBox="1"/>
          <p:nvPr/>
        </p:nvSpPr>
        <p:spPr>
          <a:xfrm>
            <a:off x="158398" y="176261"/>
            <a:ext cx="8071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utilize combination with </a:t>
            </a:r>
            <a:r>
              <a:rPr lang="en-US" sz="2800" dirty="0">
                <a:solidFill>
                  <a:srgbClr val="FFFF00"/>
                </a:solidFill>
              </a:rPr>
              <a:t>FVTXS-CNT-</a:t>
            </a:r>
            <a:r>
              <a:rPr lang="en-US" sz="2800" dirty="0">
                <a:solidFill>
                  <a:srgbClr val="FF2DFB"/>
                </a:solidFill>
              </a:rPr>
              <a:t>FVTXN</a:t>
            </a:r>
            <a:r>
              <a:rPr lang="en-US" sz="2800" dirty="0"/>
              <a:t> which has lower multiplicity, smaller rapidity gap, lower v</a:t>
            </a:r>
            <a:r>
              <a:rPr lang="en-US" sz="2800" baseline="-25000" dirty="0"/>
              <a:t>2</a:t>
            </a:r>
            <a:r>
              <a:rPr lang="en-US" sz="280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A0DF0-B17E-9C4D-A93D-A94EEC25D41E}"/>
              </a:ext>
            </a:extLst>
          </p:cNvPr>
          <p:cNvSpPr/>
          <p:nvPr/>
        </p:nvSpPr>
        <p:spPr>
          <a:xfrm>
            <a:off x="10513210" y="636103"/>
            <a:ext cx="168965" cy="2470845"/>
          </a:xfrm>
          <a:prstGeom prst="rect">
            <a:avLst/>
          </a:prstGeom>
          <a:solidFill>
            <a:srgbClr val="FF2DFB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4FED61-38B3-3642-B405-9A78F639CEC0}"/>
              </a:ext>
            </a:extLst>
          </p:cNvPr>
          <p:cNvSpPr/>
          <p:nvPr/>
        </p:nvSpPr>
        <p:spPr>
          <a:xfrm>
            <a:off x="9770962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2746D1-5CCB-B04A-8669-0653525FF8CC}"/>
              </a:ext>
            </a:extLst>
          </p:cNvPr>
          <p:cNvSpPr/>
          <p:nvPr/>
        </p:nvSpPr>
        <p:spPr>
          <a:xfrm>
            <a:off x="10153133" y="636103"/>
            <a:ext cx="168965" cy="2470845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CCCB609-51A1-AA44-BADA-1FD80C80C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98" y="1951898"/>
            <a:ext cx="3764694" cy="11740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575D39-3E1F-3047-B6CB-E4783D045AD1}"/>
              </a:ext>
            </a:extLst>
          </p:cNvPr>
          <p:cNvSpPr txBox="1"/>
          <p:nvPr/>
        </p:nvSpPr>
        <p:spPr>
          <a:xfrm>
            <a:off x="168337" y="2123064"/>
            <a:ext cx="351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Triangular Flow v</a:t>
            </a:r>
            <a:r>
              <a:rPr lang="en-US" sz="3600" baseline="-25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24657CE8-D1B2-8C46-BA95-6D28A96EC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388"/>
            <a:ext cx="12192000" cy="32346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54A8E-55BD-E243-A144-9A18E4C08287}"/>
              </a:ext>
            </a:extLst>
          </p:cNvPr>
          <p:cNvSpPr txBox="1"/>
          <p:nvPr/>
        </p:nvSpPr>
        <p:spPr>
          <a:xfrm>
            <a:off x="2380635" y="5867947"/>
            <a:ext cx="9613657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Larger non-flow contribution as expected, </a:t>
            </a:r>
            <a:r>
              <a:rPr lang="en-US" sz="2800" i="1" dirty="0" err="1">
                <a:solidFill>
                  <a:srgbClr val="FF0000"/>
                </a:solidFill>
              </a:rPr>
              <a:t>pAu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dAu</a:t>
            </a:r>
            <a:r>
              <a:rPr lang="en-US" sz="2800" i="1" dirty="0">
                <a:solidFill>
                  <a:srgbClr val="FF0000"/>
                </a:solidFill>
              </a:rPr>
              <a:t> v</a:t>
            </a:r>
            <a:r>
              <a:rPr lang="en-US" sz="2800" i="1" baseline="-25000" dirty="0">
                <a:solidFill>
                  <a:srgbClr val="FF0000"/>
                </a:solidFill>
              </a:rPr>
              <a:t>3</a:t>
            </a:r>
            <a:r>
              <a:rPr lang="en-US" sz="2800" i="1" dirty="0">
                <a:solidFill>
                  <a:srgbClr val="FF0000"/>
                </a:solidFill>
              </a:rPr>
              <a:t> imaginary</a:t>
            </a:r>
          </a:p>
        </p:txBody>
      </p:sp>
    </p:spTree>
    <p:extLst>
      <p:ext uri="{BB962C8B-B14F-4D97-AF65-F5344CB8AC3E}">
        <p14:creationId xmlns:p14="http://schemas.microsoft.com/office/powerpoint/2010/main" val="308759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The Beautiful Physics Behind Captain America's Ricocheting Shield | WIRED">
            <a:extLst>
              <a:ext uri="{FF2B5EF4-FFF2-40B4-BE49-F238E27FC236}">
                <a16:creationId xmlns:a16="http://schemas.microsoft.com/office/drawing/2014/main" id="{32785406-018D-C747-B4FC-77DFC9FEA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119" b="15231"/>
          <a:stretch/>
        </p:blipFill>
        <p:spPr bwMode="auto">
          <a:xfrm>
            <a:off x="15294" y="-3733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456B37-0872-0142-A85C-87D68D05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38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F86FF2-C3EA-3945-9647-97566E8FF228}"/>
              </a:ext>
            </a:extLst>
          </p:cNvPr>
          <p:cNvGrpSpPr/>
          <p:nvPr/>
        </p:nvGrpSpPr>
        <p:grpSpPr>
          <a:xfrm>
            <a:off x="0" y="-39859"/>
            <a:ext cx="12192000" cy="2723098"/>
            <a:chOff x="0" y="-39859"/>
            <a:chExt cx="12192000" cy="2723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C97A73-3001-5F47-95EE-BDA24EF342A1}"/>
                </a:ext>
              </a:extLst>
            </p:cNvPr>
            <p:cNvSpPr/>
            <p:nvPr/>
          </p:nvSpPr>
          <p:spPr>
            <a:xfrm>
              <a:off x="0" y="-39859"/>
              <a:ext cx="12192000" cy="27230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5A61628B-E0A3-494D-8AA8-FC5D0360F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74" y="-33858"/>
              <a:ext cx="10909852" cy="228467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9DB74B-64E2-8940-AB55-78354328BF49}"/>
                </a:ext>
              </a:extLst>
            </p:cNvPr>
            <p:cNvSpPr/>
            <p:nvPr/>
          </p:nvSpPr>
          <p:spPr>
            <a:xfrm>
              <a:off x="4409832" y="2288367"/>
              <a:ext cx="3312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https://</a:t>
              </a:r>
              <a:r>
                <a:rPr lang="en-US" dirty="0" err="1">
                  <a:solidFill>
                    <a:schemeClr val="bg1"/>
                  </a:solidFill>
                </a:rPr>
                <a:t>arxiv.org</a:t>
              </a:r>
              <a:r>
                <a:rPr lang="en-US" dirty="0">
                  <a:solidFill>
                    <a:schemeClr val="bg1"/>
                  </a:solidFill>
                </a:rPr>
                <a:t>/abs/2107.07287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212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87F3E49-2B18-2040-B1CD-CFA917E195B7}"/>
              </a:ext>
            </a:extLst>
          </p:cNvPr>
          <p:cNvSpPr/>
          <p:nvPr/>
        </p:nvSpPr>
        <p:spPr>
          <a:xfrm>
            <a:off x="6209659" y="771453"/>
            <a:ext cx="5138057" cy="53183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550AF-D73A-6943-A49E-0FF683476426}"/>
              </a:ext>
            </a:extLst>
          </p:cNvPr>
          <p:cNvSpPr/>
          <p:nvPr/>
        </p:nvSpPr>
        <p:spPr>
          <a:xfrm>
            <a:off x="864637" y="771453"/>
            <a:ext cx="5138057" cy="53183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AB8117-4540-6744-B98D-2C6E5A1D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82AF482-CF60-2841-9E65-B35E1397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"/>
          <a:stretch/>
        </p:blipFill>
        <p:spPr>
          <a:xfrm>
            <a:off x="963400" y="1290408"/>
            <a:ext cx="4809139" cy="4732638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B04A281-435A-9044-9A51-E6A30999E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/>
          <a:stretch/>
        </p:blipFill>
        <p:spPr>
          <a:xfrm>
            <a:off x="6328776" y="1290408"/>
            <a:ext cx="4780873" cy="4741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4EF88-4E74-3A41-8E8A-8175D7920A13}"/>
              </a:ext>
            </a:extLst>
          </p:cNvPr>
          <p:cNvSpPr txBox="1"/>
          <p:nvPr/>
        </p:nvSpPr>
        <p:spPr>
          <a:xfrm>
            <a:off x="3304928" y="5764"/>
            <a:ext cx="5075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Non-Flow Template Fits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9EE6B-AEE0-EE46-BACA-7EFAD09F6C76}"/>
              </a:ext>
            </a:extLst>
          </p:cNvPr>
          <p:cNvSpPr txBox="1"/>
          <p:nvPr/>
        </p:nvSpPr>
        <p:spPr>
          <a:xfrm>
            <a:off x="1658795" y="6156295"/>
            <a:ext cx="903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Qualitatively</a:t>
            </a:r>
            <a:r>
              <a:rPr lang="en-US" sz="2000" dirty="0"/>
              <a:t> similar results with Standard ATLAS template fit, c</a:t>
            </a:r>
            <a:r>
              <a:rPr lang="en-US" sz="2000" baseline="-25000" dirty="0"/>
              <a:t>1</a:t>
            </a:r>
            <a:r>
              <a:rPr lang="en-US" sz="2000" dirty="0"/>
              <a:t> scaling fit, ZYAM fit…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600667-9D82-5540-B067-DB196A3F2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2945527" y="792898"/>
            <a:ext cx="718803" cy="603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52F2AB-3B1E-2C4C-949D-6A2B0E820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8684883" y="881441"/>
            <a:ext cx="556613" cy="5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B4DD3-512E-6B44-84D7-EB53CFC1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685FF-2DE3-B84B-B1E2-25D6066B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06" y="412750"/>
            <a:ext cx="4438650" cy="594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A073D6E-B6FF-2F4D-9421-03C553B6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19" y="412750"/>
            <a:ext cx="4572000" cy="594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473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84200E-176D-D04A-95D0-7905C3376DC5}"/>
              </a:ext>
            </a:extLst>
          </p:cNvPr>
          <p:cNvSpPr/>
          <p:nvPr/>
        </p:nvSpPr>
        <p:spPr>
          <a:xfrm>
            <a:off x="5150494" y="248124"/>
            <a:ext cx="6917101" cy="21591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E34599-3D1F-5847-8B5E-D27EA28F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DF6053D-48DF-4049-A006-139204A18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810"/>
            <a:ext cx="12192000" cy="361634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2CB39B3-A5C8-EA4B-866D-94860DCC4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54" y="587975"/>
            <a:ext cx="2148756" cy="17488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EFC537-EE3B-104D-AC6E-FA302E9F3642}"/>
              </a:ext>
            </a:extLst>
          </p:cNvPr>
          <p:cNvSpPr/>
          <p:nvPr/>
        </p:nvSpPr>
        <p:spPr>
          <a:xfrm>
            <a:off x="5815071" y="696867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22287-07BF-8B42-B46F-5EFA242990A6}"/>
              </a:ext>
            </a:extLst>
          </p:cNvPr>
          <p:cNvSpPr/>
          <p:nvPr/>
        </p:nvSpPr>
        <p:spPr>
          <a:xfrm>
            <a:off x="6056922" y="700182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80938A-15F3-6B4B-AAB7-E11BD17D9046}"/>
              </a:ext>
            </a:extLst>
          </p:cNvPr>
          <p:cNvSpPr/>
          <p:nvPr/>
        </p:nvSpPr>
        <p:spPr>
          <a:xfrm>
            <a:off x="6259017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DAB74A03-4720-7646-A04C-D96AA588A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65" y="587975"/>
            <a:ext cx="2148756" cy="17488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8F5A21-DBBB-7140-B4FE-F7AC7E2CBF56}"/>
              </a:ext>
            </a:extLst>
          </p:cNvPr>
          <p:cNvSpPr/>
          <p:nvPr/>
        </p:nvSpPr>
        <p:spPr>
          <a:xfrm>
            <a:off x="8795401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D05248-AB07-6B4C-8782-B0D33963FD85}"/>
              </a:ext>
            </a:extLst>
          </p:cNvPr>
          <p:cNvSpPr/>
          <p:nvPr/>
        </p:nvSpPr>
        <p:spPr>
          <a:xfrm>
            <a:off x="8371333" y="700182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D3B733-86EA-9A44-8876-7D1B8B006A46}"/>
              </a:ext>
            </a:extLst>
          </p:cNvPr>
          <p:cNvSpPr/>
          <p:nvPr/>
        </p:nvSpPr>
        <p:spPr>
          <a:xfrm>
            <a:off x="8593306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172E6DF9-9367-BE42-8736-3413AB38C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67" y="587975"/>
            <a:ext cx="2148756" cy="17488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738066-CE09-EE47-AE47-C3C69D8FBC20}"/>
              </a:ext>
            </a:extLst>
          </p:cNvPr>
          <p:cNvSpPr/>
          <p:nvPr/>
        </p:nvSpPr>
        <p:spPr>
          <a:xfrm>
            <a:off x="10466584" y="696867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80AE60-3745-5746-A387-5CD28D09EC72}"/>
              </a:ext>
            </a:extLst>
          </p:cNvPr>
          <p:cNvSpPr/>
          <p:nvPr/>
        </p:nvSpPr>
        <p:spPr>
          <a:xfrm>
            <a:off x="11141035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D464D5-2B2F-A94B-BF84-0D2E046C7862}"/>
              </a:ext>
            </a:extLst>
          </p:cNvPr>
          <p:cNvSpPr/>
          <p:nvPr/>
        </p:nvSpPr>
        <p:spPr>
          <a:xfrm>
            <a:off x="10910530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5DDAB-B362-134B-8049-B3EF9D565ABF}"/>
              </a:ext>
            </a:extLst>
          </p:cNvPr>
          <p:cNvSpPr txBox="1"/>
          <p:nvPr/>
        </p:nvSpPr>
        <p:spPr>
          <a:xfrm>
            <a:off x="135267" y="255038"/>
            <a:ext cx="5392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Elliptic flow v</a:t>
            </a:r>
            <a:r>
              <a:rPr lang="en-US" sz="4000" baseline="-25000" dirty="0">
                <a:solidFill>
                  <a:srgbClr val="FFFF00"/>
                </a:solidFill>
              </a:rPr>
              <a:t>2</a:t>
            </a:r>
          </a:p>
          <a:p>
            <a:endParaRPr lang="en-US" sz="2000" dirty="0"/>
          </a:p>
          <a:p>
            <a:r>
              <a:rPr lang="en-US" sz="2000" dirty="0"/>
              <a:t>Template method w/ 3 detector combinations</a:t>
            </a:r>
          </a:p>
          <a:p>
            <a:endParaRPr lang="en-US" sz="2000" dirty="0"/>
          </a:p>
          <a:p>
            <a:r>
              <a:rPr lang="en-US" sz="2000" dirty="0"/>
              <a:t>Largest correction at high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and in </a:t>
            </a:r>
            <a:r>
              <a:rPr lang="en-US" sz="2000" dirty="0" err="1"/>
              <a:t>pAu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263971-3DD2-5C40-962A-1CD6EA030726}"/>
              </a:ext>
            </a:extLst>
          </p:cNvPr>
          <p:cNvSpPr txBox="1"/>
          <p:nvPr/>
        </p:nvSpPr>
        <p:spPr>
          <a:xfrm>
            <a:off x="5438185" y="248124"/>
            <a:ext cx="17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BBCS-FVTXS-CNT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059BF-6D76-504B-A7A0-68502E6948B2}"/>
              </a:ext>
            </a:extLst>
          </p:cNvPr>
          <p:cNvSpPr txBox="1"/>
          <p:nvPr/>
        </p:nvSpPr>
        <p:spPr>
          <a:xfrm>
            <a:off x="7708577" y="248124"/>
            <a:ext cx="18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FVTXS-CNT-FVTXN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49886-8087-B744-B2C7-856DA5686555}"/>
              </a:ext>
            </a:extLst>
          </p:cNvPr>
          <p:cNvSpPr txBox="1"/>
          <p:nvPr/>
        </p:nvSpPr>
        <p:spPr>
          <a:xfrm>
            <a:off x="9939659" y="248124"/>
            <a:ext cx="178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BBCS-CNT-FVTXN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F831B4-F470-F84C-95CE-0D24B340A1EB}"/>
              </a:ext>
            </a:extLst>
          </p:cNvPr>
          <p:cNvSpPr txBox="1"/>
          <p:nvPr/>
        </p:nvSpPr>
        <p:spPr>
          <a:xfrm>
            <a:off x="4043325" y="6344662"/>
            <a:ext cx="402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Closed = raw, Open = template adjusted</a:t>
            </a:r>
          </a:p>
        </p:txBody>
      </p:sp>
    </p:spTree>
    <p:extLst>
      <p:ext uri="{BB962C8B-B14F-4D97-AF65-F5344CB8AC3E}">
        <p14:creationId xmlns:p14="http://schemas.microsoft.com/office/powerpoint/2010/main" val="1570571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84200E-176D-D04A-95D0-7905C3376DC5}"/>
              </a:ext>
            </a:extLst>
          </p:cNvPr>
          <p:cNvSpPr/>
          <p:nvPr/>
        </p:nvSpPr>
        <p:spPr>
          <a:xfrm>
            <a:off x="5150494" y="248124"/>
            <a:ext cx="6917101" cy="21591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E34599-3D1F-5847-8B5E-D27EA28F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2CB39B3-A5C8-EA4B-866D-94860DCC4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54" y="587975"/>
            <a:ext cx="2148756" cy="17488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EFC537-EE3B-104D-AC6E-FA302E9F3642}"/>
              </a:ext>
            </a:extLst>
          </p:cNvPr>
          <p:cNvSpPr/>
          <p:nvPr/>
        </p:nvSpPr>
        <p:spPr>
          <a:xfrm>
            <a:off x="5815071" y="696867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22287-07BF-8B42-B46F-5EFA242990A6}"/>
              </a:ext>
            </a:extLst>
          </p:cNvPr>
          <p:cNvSpPr/>
          <p:nvPr/>
        </p:nvSpPr>
        <p:spPr>
          <a:xfrm>
            <a:off x="6056922" y="700182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80938A-15F3-6B4B-AAB7-E11BD17D9046}"/>
              </a:ext>
            </a:extLst>
          </p:cNvPr>
          <p:cNvSpPr/>
          <p:nvPr/>
        </p:nvSpPr>
        <p:spPr>
          <a:xfrm>
            <a:off x="6259017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DAB74A03-4720-7646-A04C-D96AA588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65" y="587975"/>
            <a:ext cx="2148756" cy="17488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8F5A21-DBBB-7140-B4FE-F7AC7E2CBF56}"/>
              </a:ext>
            </a:extLst>
          </p:cNvPr>
          <p:cNvSpPr/>
          <p:nvPr/>
        </p:nvSpPr>
        <p:spPr>
          <a:xfrm>
            <a:off x="8795401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D05248-AB07-6B4C-8782-B0D33963FD85}"/>
              </a:ext>
            </a:extLst>
          </p:cNvPr>
          <p:cNvSpPr/>
          <p:nvPr/>
        </p:nvSpPr>
        <p:spPr>
          <a:xfrm>
            <a:off x="8371333" y="700182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D3B733-86EA-9A44-8876-7D1B8B006A46}"/>
              </a:ext>
            </a:extLst>
          </p:cNvPr>
          <p:cNvSpPr/>
          <p:nvPr/>
        </p:nvSpPr>
        <p:spPr>
          <a:xfrm>
            <a:off x="8593306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172E6DF9-9367-BE42-8736-3413AB38C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67" y="587975"/>
            <a:ext cx="2148756" cy="17488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738066-CE09-EE47-AE47-C3C69D8FBC20}"/>
              </a:ext>
            </a:extLst>
          </p:cNvPr>
          <p:cNvSpPr/>
          <p:nvPr/>
        </p:nvSpPr>
        <p:spPr>
          <a:xfrm>
            <a:off x="10466584" y="696867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80AE60-3745-5746-A387-5CD28D09EC72}"/>
              </a:ext>
            </a:extLst>
          </p:cNvPr>
          <p:cNvSpPr/>
          <p:nvPr/>
        </p:nvSpPr>
        <p:spPr>
          <a:xfrm>
            <a:off x="11141035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D464D5-2B2F-A94B-BF84-0D2E046C7862}"/>
              </a:ext>
            </a:extLst>
          </p:cNvPr>
          <p:cNvSpPr/>
          <p:nvPr/>
        </p:nvSpPr>
        <p:spPr>
          <a:xfrm>
            <a:off x="10910530" y="693558"/>
            <a:ext cx="119269" cy="1382498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5DDAB-B362-134B-8049-B3EF9D565ABF}"/>
              </a:ext>
            </a:extLst>
          </p:cNvPr>
          <p:cNvSpPr txBox="1"/>
          <p:nvPr/>
        </p:nvSpPr>
        <p:spPr>
          <a:xfrm>
            <a:off x="135267" y="236382"/>
            <a:ext cx="53922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Elliptic flow v</a:t>
            </a:r>
            <a:r>
              <a:rPr lang="en-US" sz="4000" baseline="-25000" dirty="0">
                <a:solidFill>
                  <a:srgbClr val="FFFF00"/>
                </a:solidFill>
              </a:rPr>
              <a:t>2</a:t>
            </a:r>
          </a:p>
          <a:p>
            <a:endParaRPr lang="en-US" sz="2400" dirty="0"/>
          </a:p>
          <a:p>
            <a:r>
              <a:rPr lang="en-US" sz="2400" dirty="0"/>
              <a:t>Template method / 3 detector combinations</a:t>
            </a:r>
          </a:p>
          <a:p>
            <a:r>
              <a:rPr lang="en-US" sz="2400" dirty="0"/>
              <a:t>Largest correction at high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and in </a:t>
            </a:r>
            <a:r>
              <a:rPr lang="en-US" sz="2400" dirty="0" err="1"/>
              <a:t>pAu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263971-3DD2-5C40-962A-1CD6EA030726}"/>
              </a:ext>
            </a:extLst>
          </p:cNvPr>
          <p:cNvSpPr txBox="1"/>
          <p:nvPr/>
        </p:nvSpPr>
        <p:spPr>
          <a:xfrm>
            <a:off x="5438185" y="248124"/>
            <a:ext cx="17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BBCS-FVTXS-CNT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059BF-6D76-504B-A7A0-68502E6948B2}"/>
              </a:ext>
            </a:extLst>
          </p:cNvPr>
          <p:cNvSpPr txBox="1"/>
          <p:nvPr/>
        </p:nvSpPr>
        <p:spPr>
          <a:xfrm>
            <a:off x="7708577" y="248124"/>
            <a:ext cx="18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FVTXS-CNT-FVTXN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49886-8087-B744-B2C7-856DA5686555}"/>
              </a:ext>
            </a:extLst>
          </p:cNvPr>
          <p:cNvSpPr txBox="1"/>
          <p:nvPr/>
        </p:nvSpPr>
        <p:spPr>
          <a:xfrm>
            <a:off x="9939659" y="248124"/>
            <a:ext cx="178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BBCS-CNT-FVTXN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9EFA0A5-EEF5-3A41-A8A0-84C5ABC6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" y="2557795"/>
            <a:ext cx="121920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BB453B-2060-4A4F-83F7-3D669D0882F7}"/>
              </a:ext>
            </a:extLst>
          </p:cNvPr>
          <p:cNvSpPr txBox="1"/>
          <p:nvPr/>
        </p:nvSpPr>
        <p:spPr>
          <a:xfrm>
            <a:off x="268774" y="6287444"/>
            <a:ext cx="11717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Ratio shows reasonable agreement between 3 detector combinations and 30-40% low v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pAu</a:t>
            </a:r>
            <a:r>
              <a:rPr lang="en-US" sz="2000" dirty="0"/>
              <a:t> relative to </a:t>
            </a:r>
            <a:r>
              <a:rPr lang="en-US" sz="2000" baseline="30000" dirty="0"/>
              <a:t>3</a:t>
            </a:r>
            <a:r>
              <a:rPr lang="en-US" sz="2000" dirty="0"/>
              <a:t>HeAu</a:t>
            </a:r>
          </a:p>
        </p:txBody>
      </p:sp>
    </p:spTree>
    <p:extLst>
      <p:ext uri="{BB962C8B-B14F-4D97-AF65-F5344CB8AC3E}">
        <p14:creationId xmlns:p14="http://schemas.microsoft.com/office/powerpoint/2010/main" val="2617673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E34599-3D1F-5847-8B5E-D27EA28F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5DDAB-B362-134B-8049-B3EF9D565ABF}"/>
              </a:ext>
            </a:extLst>
          </p:cNvPr>
          <p:cNvSpPr txBox="1"/>
          <p:nvPr/>
        </p:nvSpPr>
        <p:spPr>
          <a:xfrm>
            <a:off x="222377" y="134687"/>
            <a:ext cx="60961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Triangular flow v</a:t>
            </a:r>
            <a:r>
              <a:rPr lang="en-US" sz="4000" baseline="-25000" dirty="0">
                <a:solidFill>
                  <a:srgbClr val="FFFF00"/>
                </a:solidFill>
              </a:rPr>
              <a:t>3</a:t>
            </a:r>
          </a:p>
          <a:p>
            <a:endParaRPr lang="en-US" sz="2400" dirty="0"/>
          </a:p>
          <a:p>
            <a:r>
              <a:rPr lang="en-US" sz="2400" dirty="0"/>
              <a:t>Template method with </a:t>
            </a:r>
            <a:r>
              <a:rPr lang="en-US" sz="2400" b="1" u="sng" dirty="0"/>
              <a:t>1 detector combination</a:t>
            </a:r>
          </a:p>
          <a:p>
            <a:r>
              <a:rPr lang="en-US" sz="2400" dirty="0"/>
              <a:t>Significant increase in v</a:t>
            </a:r>
            <a:r>
              <a:rPr lang="en-US" sz="2400" baseline="-25000" dirty="0"/>
              <a:t>3</a:t>
            </a:r>
            <a:r>
              <a:rPr lang="en-US" sz="2400" dirty="0"/>
              <a:t> in all systems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2F48E5-9A45-D747-A70D-0A58DBC18521}"/>
              </a:ext>
            </a:extLst>
          </p:cNvPr>
          <p:cNvGrpSpPr/>
          <p:nvPr/>
        </p:nvGrpSpPr>
        <p:grpSpPr>
          <a:xfrm>
            <a:off x="6184664" y="185920"/>
            <a:ext cx="5872069" cy="1569660"/>
            <a:chOff x="5150494" y="248124"/>
            <a:chExt cx="6917101" cy="21591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84200E-176D-D04A-95D0-7905C3376DC5}"/>
                </a:ext>
              </a:extLst>
            </p:cNvPr>
            <p:cNvSpPr/>
            <p:nvPr/>
          </p:nvSpPr>
          <p:spPr>
            <a:xfrm>
              <a:off x="5150494" y="248124"/>
              <a:ext cx="6917101" cy="215917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12CB39B3-A5C8-EA4B-866D-94860DCC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254" y="587975"/>
              <a:ext cx="2148756" cy="174884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EFC537-EE3B-104D-AC6E-FA302E9F3642}"/>
                </a:ext>
              </a:extLst>
            </p:cNvPr>
            <p:cNvSpPr/>
            <p:nvPr/>
          </p:nvSpPr>
          <p:spPr>
            <a:xfrm>
              <a:off x="5815071" y="696867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D22287-07BF-8B42-B46F-5EFA242990A6}"/>
                </a:ext>
              </a:extLst>
            </p:cNvPr>
            <p:cNvSpPr/>
            <p:nvPr/>
          </p:nvSpPr>
          <p:spPr>
            <a:xfrm>
              <a:off x="6056922" y="700182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80938A-15F3-6B4B-AAB7-E11BD17D9046}"/>
                </a:ext>
              </a:extLst>
            </p:cNvPr>
            <p:cNvSpPr/>
            <p:nvPr/>
          </p:nvSpPr>
          <p:spPr>
            <a:xfrm>
              <a:off x="6259017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12" name="Picture 11" descr="Chart, histogram&#10;&#10;Description automatically generated">
              <a:extLst>
                <a:ext uri="{FF2B5EF4-FFF2-40B4-BE49-F238E27FC236}">
                  <a16:creationId xmlns:a16="http://schemas.microsoft.com/office/drawing/2014/main" id="{DAB74A03-4720-7646-A04C-D96AA588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665" y="587975"/>
              <a:ext cx="2148756" cy="17488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8F5A21-DBBB-7140-B4FE-F7AC7E2CBF56}"/>
                </a:ext>
              </a:extLst>
            </p:cNvPr>
            <p:cNvSpPr/>
            <p:nvPr/>
          </p:nvSpPr>
          <p:spPr>
            <a:xfrm>
              <a:off x="8795401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D05248-AB07-6B4C-8782-B0D33963FD85}"/>
                </a:ext>
              </a:extLst>
            </p:cNvPr>
            <p:cNvSpPr/>
            <p:nvPr/>
          </p:nvSpPr>
          <p:spPr>
            <a:xfrm>
              <a:off x="8371333" y="700182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D3B733-86EA-9A44-8876-7D1B8B006A46}"/>
                </a:ext>
              </a:extLst>
            </p:cNvPr>
            <p:cNvSpPr/>
            <p:nvPr/>
          </p:nvSpPr>
          <p:spPr>
            <a:xfrm>
              <a:off x="8593306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16" name="Picture 15" descr="Chart, histogram&#10;&#10;Description automatically generated">
              <a:extLst>
                <a:ext uri="{FF2B5EF4-FFF2-40B4-BE49-F238E27FC236}">
                  <a16:creationId xmlns:a16="http://schemas.microsoft.com/office/drawing/2014/main" id="{172E6DF9-9367-BE42-8736-3413AB38C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1767" y="587975"/>
              <a:ext cx="2148756" cy="17488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738066-CE09-EE47-AE47-C3C69D8FBC20}"/>
                </a:ext>
              </a:extLst>
            </p:cNvPr>
            <p:cNvSpPr/>
            <p:nvPr/>
          </p:nvSpPr>
          <p:spPr>
            <a:xfrm>
              <a:off x="10466584" y="696867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80AE60-3745-5746-A387-5CD28D09EC72}"/>
                </a:ext>
              </a:extLst>
            </p:cNvPr>
            <p:cNvSpPr/>
            <p:nvPr/>
          </p:nvSpPr>
          <p:spPr>
            <a:xfrm>
              <a:off x="11141035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D464D5-2B2F-A94B-BF84-0D2E046C7862}"/>
                </a:ext>
              </a:extLst>
            </p:cNvPr>
            <p:cNvSpPr/>
            <p:nvPr/>
          </p:nvSpPr>
          <p:spPr>
            <a:xfrm>
              <a:off x="10910530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263971-3DD2-5C40-962A-1CD6EA030726}"/>
                </a:ext>
              </a:extLst>
            </p:cNvPr>
            <p:cNvSpPr txBox="1"/>
            <p:nvPr/>
          </p:nvSpPr>
          <p:spPr>
            <a:xfrm>
              <a:off x="5438185" y="248124"/>
              <a:ext cx="1661992" cy="423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BBCS-FVTXS-CNT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E059BF-6D76-504B-A7A0-68502E6948B2}"/>
                </a:ext>
              </a:extLst>
            </p:cNvPr>
            <p:cNvSpPr txBox="1"/>
            <p:nvPr/>
          </p:nvSpPr>
          <p:spPr>
            <a:xfrm>
              <a:off x="7708577" y="248124"/>
              <a:ext cx="1772871" cy="423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FVTXS-CNT-FVTXN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049886-8087-B744-B2C7-856DA5686555}"/>
                </a:ext>
              </a:extLst>
            </p:cNvPr>
            <p:cNvSpPr txBox="1"/>
            <p:nvPr/>
          </p:nvSpPr>
          <p:spPr>
            <a:xfrm>
              <a:off x="10122842" y="248124"/>
              <a:ext cx="1688051" cy="423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BBCS-CNT-FVTXN</a:t>
              </a:r>
            </a:p>
          </p:txBody>
        </p:sp>
      </p:grp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321598EC-0D01-8840-82CB-5B374B729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" y="1915964"/>
            <a:ext cx="7949682" cy="2402218"/>
          </a:xfrm>
          <a:prstGeom prst="rect">
            <a:avLst/>
          </a:prstGeom>
        </p:spPr>
      </p:pic>
      <p:pic>
        <p:nvPicPr>
          <p:cNvPr id="25" name="Picture 24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EB0CE811-1D29-3542-B01B-D45F707A3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" y="4438416"/>
            <a:ext cx="7949682" cy="23698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AB48D6-1978-7245-BC30-D4A159232FB7}"/>
              </a:ext>
            </a:extLst>
          </p:cNvPr>
          <p:cNvSpPr txBox="1"/>
          <p:nvPr/>
        </p:nvSpPr>
        <p:spPr>
          <a:xfrm>
            <a:off x="8397766" y="5051742"/>
            <a:ext cx="3555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Non-flow corrected v</a:t>
            </a:r>
            <a:r>
              <a:rPr lang="en-US" sz="2400" baseline="-25000" dirty="0">
                <a:solidFill>
                  <a:srgbClr val="00B0F0"/>
                </a:solidFill>
              </a:rPr>
              <a:t>3</a:t>
            </a:r>
            <a:r>
              <a:rPr lang="en-US" sz="2400" dirty="0">
                <a:solidFill>
                  <a:srgbClr val="00B0F0"/>
                </a:solidFill>
              </a:rPr>
              <a:t> now 15%-25% lower in </a:t>
            </a:r>
            <a:r>
              <a:rPr lang="en-US" sz="2400" dirty="0" err="1">
                <a:solidFill>
                  <a:srgbClr val="00B0F0"/>
                </a:solidFill>
              </a:rPr>
              <a:t>pAu</a:t>
            </a:r>
            <a:r>
              <a:rPr lang="en-US" sz="2400" dirty="0">
                <a:solidFill>
                  <a:srgbClr val="00B0F0"/>
                </a:solidFill>
              </a:rPr>
              <a:t> &amp; </a:t>
            </a:r>
            <a:r>
              <a:rPr lang="en-US" sz="2400" dirty="0" err="1">
                <a:solidFill>
                  <a:srgbClr val="00B0F0"/>
                </a:solidFill>
              </a:rPr>
              <a:t>dAu</a:t>
            </a:r>
            <a:r>
              <a:rPr lang="en-US" sz="2400" dirty="0">
                <a:solidFill>
                  <a:srgbClr val="00B0F0"/>
                </a:solidFill>
              </a:rPr>
              <a:t> compared to </a:t>
            </a:r>
            <a:r>
              <a:rPr lang="en-US" sz="2400" baseline="30000" dirty="0">
                <a:solidFill>
                  <a:srgbClr val="00B0F0"/>
                </a:solidFill>
              </a:rPr>
              <a:t>3</a:t>
            </a:r>
            <a:r>
              <a:rPr lang="en-US" sz="2400" dirty="0">
                <a:solidFill>
                  <a:srgbClr val="00B0F0"/>
                </a:solidFill>
              </a:rPr>
              <a:t>HeAu</a:t>
            </a:r>
          </a:p>
        </p:txBody>
      </p:sp>
    </p:spTree>
    <p:extLst>
      <p:ext uri="{BB962C8B-B14F-4D97-AF65-F5344CB8AC3E}">
        <p14:creationId xmlns:p14="http://schemas.microsoft.com/office/powerpoint/2010/main" val="3761135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E34599-3D1F-5847-8B5E-D27EA28F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5DDAB-B362-134B-8049-B3EF9D565ABF}"/>
              </a:ext>
            </a:extLst>
          </p:cNvPr>
          <p:cNvSpPr txBox="1"/>
          <p:nvPr/>
        </p:nvSpPr>
        <p:spPr>
          <a:xfrm>
            <a:off x="232705" y="126152"/>
            <a:ext cx="65411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Triangular flow v</a:t>
            </a:r>
            <a:r>
              <a:rPr lang="en-US" sz="4000" baseline="-25000" dirty="0">
                <a:solidFill>
                  <a:srgbClr val="FFFF00"/>
                </a:solidFill>
              </a:rPr>
              <a:t>3</a:t>
            </a:r>
          </a:p>
          <a:p>
            <a:endParaRPr lang="en-US" sz="2400" dirty="0"/>
          </a:p>
          <a:p>
            <a:r>
              <a:rPr lang="en-US" sz="2400" dirty="0"/>
              <a:t>Template method w/ </a:t>
            </a:r>
            <a:r>
              <a:rPr lang="en-US" sz="2400" b="1" u="sng" dirty="0"/>
              <a:t>3 detector combinations</a:t>
            </a:r>
            <a:endParaRPr lang="en-US" sz="2400" b="1" dirty="0"/>
          </a:p>
          <a:p>
            <a:r>
              <a:rPr lang="en-US" sz="2400" dirty="0"/>
              <a:t>Significant increase in v</a:t>
            </a:r>
            <a:r>
              <a:rPr lang="en-US" sz="2400" baseline="-25000" dirty="0"/>
              <a:t>3</a:t>
            </a:r>
            <a:r>
              <a:rPr lang="en-US" sz="2400" dirty="0"/>
              <a:t> in all systems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2F48E5-9A45-D747-A70D-0A58DBC18521}"/>
              </a:ext>
            </a:extLst>
          </p:cNvPr>
          <p:cNvGrpSpPr/>
          <p:nvPr/>
        </p:nvGrpSpPr>
        <p:grpSpPr>
          <a:xfrm>
            <a:off x="6184664" y="185920"/>
            <a:ext cx="5872069" cy="1569660"/>
            <a:chOff x="5150494" y="248124"/>
            <a:chExt cx="6917101" cy="21591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84200E-176D-D04A-95D0-7905C3376DC5}"/>
                </a:ext>
              </a:extLst>
            </p:cNvPr>
            <p:cNvSpPr/>
            <p:nvPr/>
          </p:nvSpPr>
          <p:spPr>
            <a:xfrm>
              <a:off x="5150494" y="248124"/>
              <a:ext cx="6917101" cy="215917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12CB39B3-A5C8-EA4B-866D-94860DCC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254" y="587975"/>
              <a:ext cx="2148756" cy="174884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EFC537-EE3B-104D-AC6E-FA302E9F3642}"/>
                </a:ext>
              </a:extLst>
            </p:cNvPr>
            <p:cNvSpPr/>
            <p:nvPr/>
          </p:nvSpPr>
          <p:spPr>
            <a:xfrm>
              <a:off x="5815071" y="696867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D22287-07BF-8B42-B46F-5EFA242990A6}"/>
                </a:ext>
              </a:extLst>
            </p:cNvPr>
            <p:cNvSpPr/>
            <p:nvPr/>
          </p:nvSpPr>
          <p:spPr>
            <a:xfrm>
              <a:off x="6056922" y="700182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80938A-15F3-6B4B-AAB7-E11BD17D9046}"/>
                </a:ext>
              </a:extLst>
            </p:cNvPr>
            <p:cNvSpPr/>
            <p:nvPr/>
          </p:nvSpPr>
          <p:spPr>
            <a:xfrm>
              <a:off x="6259017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12" name="Picture 11" descr="Chart, histogram&#10;&#10;Description automatically generated">
              <a:extLst>
                <a:ext uri="{FF2B5EF4-FFF2-40B4-BE49-F238E27FC236}">
                  <a16:creationId xmlns:a16="http://schemas.microsoft.com/office/drawing/2014/main" id="{DAB74A03-4720-7646-A04C-D96AA588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665" y="587975"/>
              <a:ext cx="2148756" cy="17488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8F5A21-DBBB-7140-B4FE-F7AC7E2CBF56}"/>
                </a:ext>
              </a:extLst>
            </p:cNvPr>
            <p:cNvSpPr/>
            <p:nvPr/>
          </p:nvSpPr>
          <p:spPr>
            <a:xfrm>
              <a:off x="8795401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D05248-AB07-6B4C-8782-B0D33963FD85}"/>
                </a:ext>
              </a:extLst>
            </p:cNvPr>
            <p:cNvSpPr/>
            <p:nvPr/>
          </p:nvSpPr>
          <p:spPr>
            <a:xfrm>
              <a:off x="8371333" y="700182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D3B733-86EA-9A44-8876-7D1B8B006A46}"/>
                </a:ext>
              </a:extLst>
            </p:cNvPr>
            <p:cNvSpPr/>
            <p:nvPr/>
          </p:nvSpPr>
          <p:spPr>
            <a:xfrm>
              <a:off x="8593306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16" name="Picture 15" descr="Chart, histogram&#10;&#10;Description automatically generated">
              <a:extLst>
                <a:ext uri="{FF2B5EF4-FFF2-40B4-BE49-F238E27FC236}">
                  <a16:creationId xmlns:a16="http://schemas.microsoft.com/office/drawing/2014/main" id="{172E6DF9-9367-BE42-8736-3413AB38C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1767" y="587975"/>
              <a:ext cx="2148756" cy="17488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738066-CE09-EE47-AE47-C3C69D8FBC20}"/>
                </a:ext>
              </a:extLst>
            </p:cNvPr>
            <p:cNvSpPr/>
            <p:nvPr/>
          </p:nvSpPr>
          <p:spPr>
            <a:xfrm>
              <a:off x="10466584" y="696867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80AE60-3745-5746-A387-5CD28D09EC72}"/>
                </a:ext>
              </a:extLst>
            </p:cNvPr>
            <p:cNvSpPr/>
            <p:nvPr/>
          </p:nvSpPr>
          <p:spPr>
            <a:xfrm>
              <a:off x="11141035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D464D5-2B2F-A94B-BF84-0D2E046C7862}"/>
                </a:ext>
              </a:extLst>
            </p:cNvPr>
            <p:cNvSpPr/>
            <p:nvPr/>
          </p:nvSpPr>
          <p:spPr>
            <a:xfrm>
              <a:off x="10910530" y="693558"/>
              <a:ext cx="119269" cy="138249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263971-3DD2-5C40-962A-1CD6EA030726}"/>
                </a:ext>
              </a:extLst>
            </p:cNvPr>
            <p:cNvSpPr txBox="1"/>
            <p:nvPr/>
          </p:nvSpPr>
          <p:spPr>
            <a:xfrm>
              <a:off x="5438185" y="248124"/>
              <a:ext cx="1661992" cy="423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BBCS-FVTXS-CNT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E059BF-6D76-504B-A7A0-68502E6948B2}"/>
                </a:ext>
              </a:extLst>
            </p:cNvPr>
            <p:cNvSpPr txBox="1"/>
            <p:nvPr/>
          </p:nvSpPr>
          <p:spPr>
            <a:xfrm>
              <a:off x="7708577" y="248124"/>
              <a:ext cx="1772871" cy="423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FVTXS-CNT-FVTXN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049886-8087-B744-B2C7-856DA5686555}"/>
                </a:ext>
              </a:extLst>
            </p:cNvPr>
            <p:cNvSpPr txBox="1"/>
            <p:nvPr/>
          </p:nvSpPr>
          <p:spPr>
            <a:xfrm>
              <a:off x="10122842" y="248124"/>
              <a:ext cx="1688051" cy="423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BBCS-CNT-FVTXN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1AB48D6-1978-7245-BC30-D4A159232FB7}"/>
              </a:ext>
            </a:extLst>
          </p:cNvPr>
          <p:cNvSpPr txBox="1"/>
          <p:nvPr/>
        </p:nvSpPr>
        <p:spPr>
          <a:xfrm>
            <a:off x="8283004" y="2644170"/>
            <a:ext cx="3555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Uncontrolled correction in other combinations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FVTXS-CNT-FVXTN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&amp;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BBCS-CNT-FVTXN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D1B83734-96D0-E041-BA28-08530A4D7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" y="1951409"/>
            <a:ext cx="7949682" cy="2329474"/>
          </a:xfrm>
          <a:prstGeom prst="rect">
            <a:avLst/>
          </a:prstGeom>
        </p:spPr>
      </p:pic>
      <p:pic>
        <p:nvPicPr>
          <p:cNvPr id="24" name="Picture 23" descr="Chart&#10;&#10;Description automatically generated with medium confidence">
            <a:extLst>
              <a:ext uri="{FF2B5EF4-FFF2-40B4-BE49-F238E27FC236}">
                <a16:creationId xmlns:a16="http://schemas.microsoft.com/office/drawing/2014/main" id="{4B28D1FA-0608-5449-949B-3343A8731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" y="4342606"/>
            <a:ext cx="7949682" cy="23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5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428C21-DD9E-5748-9FCA-B1F7E431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8C6D4-B4E6-344D-BB3D-3D61F9CE11F1}"/>
              </a:ext>
            </a:extLst>
          </p:cNvPr>
          <p:cNvSpPr txBox="1"/>
          <p:nvPr/>
        </p:nvSpPr>
        <p:spPr>
          <a:xfrm>
            <a:off x="1840790" y="6316216"/>
            <a:ext cx="885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Also, all non-flow subtractions have a common subset of assumptions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B00A0A9-7E39-3241-B4B2-6090CC8D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8" y="926840"/>
            <a:ext cx="3246271" cy="5290457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4DAA0D4D-D87B-094B-B7F8-88908D2E9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23" y="926840"/>
            <a:ext cx="3334389" cy="5311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27655-A0E1-0E42-8208-7433CA4581E6}"/>
              </a:ext>
            </a:extLst>
          </p:cNvPr>
          <p:cNvSpPr txBox="1"/>
          <p:nvPr/>
        </p:nvSpPr>
        <p:spPr>
          <a:xfrm>
            <a:off x="377878" y="248817"/>
            <a:ext cx="1094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Are these non-flow corrected numbers correct?    </a:t>
            </a:r>
            <a:r>
              <a:rPr lang="en-US" sz="2800" u="sng" dirty="0"/>
              <a:t>Test via closure checks…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317CC-A4DD-0445-90F5-D3362086B76B}"/>
              </a:ext>
            </a:extLst>
          </p:cNvPr>
          <p:cNvSpPr txBox="1"/>
          <p:nvPr/>
        </p:nvSpPr>
        <p:spPr>
          <a:xfrm>
            <a:off x="7614821" y="1841241"/>
            <a:ext cx="4323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Closure check fail badly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for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with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AMPT and PYTHIA-</a:t>
            </a:r>
            <a:r>
              <a:rPr lang="en-US" sz="2800" dirty="0" err="1">
                <a:solidFill>
                  <a:srgbClr val="FFFF00"/>
                </a:solidFill>
              </a:rPr>
              <a:t>Angantyr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E2E2FC-7A8E-174F-B263-45256047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2519E-DDF2-AD4B-AA49-D4B9AC41C39B}"/>
              </a:ext>
            </a:extLst>
          </p:cNvPr>
          <p:cNvSpPr txBox="1"/>
          <p:nvPr/>
        </p:nvSpPr>
        <p:spPr>
          <a:xfrm>
            <a:off x="377878" y="248817"/>
            <a:ext cx="10538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Are these non-flow corrected numbers correct?    </a:t>
            </a:r>
            <a:r>
              <a:rPr lang="en-US" sz="2800" u="sng" dirty="0"/>
              <a:t>Test via data checks…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0CC27A19-8ACB-BE46-A9C2-0B9343721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8" y="864636"/>
            <a:ext cx="4884631" cy="370101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F74DCD2-3DA3-6F47-AC04-6A3367B91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16" y="875999"/>
            <a:ext cx="4419730" cy="36896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32FD6E-3277-6645-87B5-85BEADD0857E}"/>
              </a:ext>
            </a:extLst>
          </p:cNvPr>
          <p:cNvCxnSpPr/>
          <p:nvPr/>
        </p:nvCxnSpPr>
        <p:spPr>
          <a:xfrm>
            <a:off x="6463004" y="2929812"/>
            <a:ext cx="351453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875D24-F93A-6D48-B265-4EC0044F0D6A}"/>
                  </a:ext>
                </a:extLst>
              </p:cNvPr>
              <p:cNvSpPr txBox="1"/>
              <p:nvPr/>
            </p:nvSpPr>
            <p:spPr>
              <a:xfrm>
                <a:off x="377878" y="4656475"/>
                <a:ext cx="11926663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Most theory calculations have v</a:t>
                </a:r>
                <a:r>
                  <a:rPr lang="en-US" sz="2400" baseline="-25000" dirty="0"/>
                  <a:t>3</a:t>
                </a:r>
                <a:r>
                  <a:rPr lang="en-US" sz="2400" dirty="0"/>
                  <a:t>/v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(RHIC) &lt; v</a:t>
                </a:r>
                <a:r>
                  <a:rPr lang="en-US" sz="2400" baseline="-25000" dirty="0"/>
                  <a:t>3</a:t>
                </a:r>
                <a:r>
                  <a:rPr lang="en-US" sz="2400" dirty="0"/>
                  <a:t>/v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(LHC)  </a:t>
                </a:r>
                <a:r>
                  <a:rPr lang="en-US" sz="2400" dirty="0">
                    <a:sym typeface="Wingdings" pitchFamily="2" charset="2"/>
                  </a:rPr>
                  <a:t>  short QGP lifetime damps v</a:t>
                </a:r>
                <a:r>
                  <a:rPr lang="en-US" sz="2400" baseline="-25000" dirty="0">
                    <a:sym typeface="Wingdings" pitchFamily="2" charset="2"/>
                  </a:rPr>
                  <a:t>3</a:t>
                </a:r>
                <a:r>
                  <a:rPr lang="en-US" sz="2400" dirty="0">
                    <a:sym typeface="Wingdings" pitchFamily="2" charset="2"/>
                  </a:rPr>
                  <a:t> more</a:t>
                </a:r>
              </a:p>
              <a:p>
                <a:endParaRPr lang="en-US" sz="2400" baseline="-25000" dirty="0">
                  <a:sym typeface="Wingdings" pitchFamily="2" charset="2"/>
                </a:endParaRPr>
              </a:p>
              <a:p>
                <a:r>
                  <a:rPr lang="en-US" sz="2400" dirty="0"/>
                  <a:t>PHENIX raw results have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v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en-US" sz="2400" dirty="0">
                    <a:solidFill>
                      <a:srgbClr val="FF0000"/>
                    </a:solidFill>
                  </a:rPr>
                  <a:t>/v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sz="2400" dirty="0">
                    <a:solidFill>
                      <a:srgbClr val="FF0000"/>
                    </a:solidFill>
                  </a:rPr>
                  <a:t> (RHIC) &lt; v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en-US" sz="2400" dirty="0">
                    <a:solidFill>
                      <a:srgbClr val="FF0000"/>
                    </a:solidFill>
                  </a:rPr>
                  <a:t>/v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sz="2400" dirty="0">
                    <a:solidFill>
                      <a:srgbClr val="FF0000"/>
                    </a:solidFill>
                  </a:rPr>
                  <a:t> (LHC) </a:t>
                </a:r>
                <a:endParaRPr lang="en-US" sz="2400" dirty="0"/>
              </a:p>
              <a:p>
                <a:r>
                  <a:rPr lang="en-US" sz="2400" dirty="0"/>
                  <a:t>PHENIX non-flow template adjusted results have </a:t>
                </a:r>
                <a:r>
                  <a:rPr lang="en-US" sz="2400" dirty="0">
                    <a:solidFill>
                      <a:srgbClr val="0070C0"/>
                    </a:solidFill>
                  </a:rPr>
                  <a:t>v</a:t>
                </a:r>
                <a:r>
                  <a:rPr lang="en-US" sz="2400" baseline="-25000" dirty="0">
                    <a:solidFill>
                      <a:srgbClr val="0070C0"/>
                    </a:solidFill>
                  </a:rPr>
                  <a:t>3</a:t>
                </a:r>
                <a:r>
                  <a:rPr lang="en-US" sz="2400" dirty="0">
                    <a:solidFill>
                      <a:srgbClr val="0070C0"/>
                    </a:solidFill>
                  </a:rPr>
                  <a:t>/v</a:t>
                </a:r>
                <a:r>
                  <a:rPr lang="en-US" sz="24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US" sz="2400" dirty="0">
                    <a:solidFill>
                      <a:srgbClr val="0070C0"/>
                    </a:solidFill>
                  </a:rPr>
                  <a:t> (RHIC)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v</a:t>
                </a:r>
                <a:r>
                  <a:rPr lang="en-US" sz="2400" baseline="-25000" dirty="0">
                    <a:solidFill>
                      <a:srgbClr val="0070C0"/>
                    </a:solidFill>
                  </a:rPr>
                  <a:t>3</a:t>
                </a:r>
                <a:r>
                  <a:rPr lang="en-US" sz="2400" dirty="0">
                    <a:solidFill>
                      <a:srgbClr val="0070C0"/>
                    </a:solidFill>
                  </a:rPr>
                  <a:t>/v</a:t>
                </a:r>
                <a:r>
                  <a:rPr lang="en-US" sz="24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US" sz="2400" dirty="0">
                    <a:solidFill>
                      <a:srgbClr val="0070C0"/>
                    </a:solidFill>
                  </a:rPr>
                  <a:t> (LHC) </a:t>
                </a:r>
              </a:p>
              <a:p>
                <a:r>
                  <a:rPr lang="en-US" sz="1400" dirty="0">
                    <a:solidFill>
                      <a:srgbClr val="0070C0"/>
                    </a:solidFill>
                  </a:rPr>
                  <a:t> </a:t>
                </a:r>
                <a:endParaRPr lang="en-US" sz="1400" dirty="0"/>
              </a:p>
              <a:p>
                <a:r>
                  <a:rPr lang="en-US" sz="2400" u="sng" dirty="0"/>
                  <a:t>Seems likely the non-flow adjustment is over-correcting, and the truth lies in between.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875D24-F93A-6D48-B265-4EC0044F0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78" y="4656475"/>
                <a:ext cx="11926663" cy="2031325"/>
              </a:xfrm>
              <a:prstGeom prst="rect">
                <a:avLst/>
              </a:prstGeom>
              <a:blipFill>
                <a:blip r:embed="rId4"/>
                <a:stretch>
                  <a:fillRect l="-745" t="-2484" b="-6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40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818BA1-17F2-5449-9E15-E1439275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B14CF823-74F6-3249-959B-D8E58989E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07" y="951724"/>
            <a:ext cx="5314445" cy="470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0BC48-4008-D448-8759-470528F4625A}"/>
              </a:ext>
            </a:extLst>
          </p:cNvPr>
          <p:cNvSpPr txBox="1"/>
          <p:nvPr/>
        </p:nvSpPr>
        <p:spPr>
          <a:xfrm>
            <a:off x="1989672" y="138890"/>
            <a:ext cx="863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Where do the STAR preliminary #2 points sit?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F71272-D89C-FD4F-BAB1-BD306FC8ABE6}"/>
              </a:ext>
            </a:extLst>
          </p:cNvPr>
          <p:cNvCxnSpPr>
            <a:cxnSpLocks/>
          </p:cNvCxnSpPr>
          <p:nvPr/>
        </p:nvCxnSpPr>
        <p:spPr>
          <a:xfrm>
            <a:off x="4288227" y="3971528"/>
            <a:ext cx="44780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CF33F92-67BF-C941-AD22-A2D678A4E31B}"/>
              </a:ext>
            </a:extLst>
          </p:cNvPr>
          <p:cNvSpPr txBox="1"/>
          <p:nvPr/>
        </p:nvSpPr>
        <p:spPr>
          <a:xfrm>
            <a:off x="9182866" y="1632016"/>
            <a:ext cx="2200396" cy="1938992"/>
          </a:xfrm>
          <a:prstGeom prst="rect">
            <a:avLst/>
          </a:prstGeom>
          <a:solidFill>
            <a:schemeClr val="tx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STAR preliminary #2 points are substantially 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above 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418BF1-4053-A34E-A79A-735D4294F05C}"/>
              </a:ext>
            </a:extLst>
          </p:cNvPr>
          <p:cNvSpPr/>
          <p:nvPr/>
        </p:nvSpPr>
        <p:spPr>
          <a:xfrm>
            <a:off x="811914" y="5782651"/>
            <a:ext cx="109874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u="sng" dirty="0">
                <a:solidFill>
                  <a:srgbClr val="FFFF00"/>
                </a:solidFill>
              </a:rPr>
              <a:t>Publish or Perish:   </a:t>
            </a:r>
          </a:p>
          <a:p>
            <a:pPr algn="ctr"/>
            <a:r>
              <a:rPr lang="en-US" sz="2800" i="1" u="sng" dirty="0">
                <a:solidFill>
                  <a:srgbClr val="FFFF00"/>
                </a:solidFill>
              </a:rPr>
              <a:t>RHIC has just taken more </a:t>
            </a:r>
            <a:r>
              <a:rPr lang="en-US" sz="2800" i="1" u="sng" dirty="0" err="1">
                <a:solidFill>
                  <a:srgbClr val="FFFF00"/>
                </a:solidFill>
              </a:rPr>
              <a:t>dAu</a:t>
            </a:r>
            <a:r>
              <a:rPr lang="en-US" sz="2800" i="1" u="sng" dirty="0">
                <a:solidFill>
                  <a:srgbClr val="FFFF00"/>
                </a:solidFill>
              </a:rPr>
              <a:t> data based on 3 years of preliminary  results</a:t>
            </a:r>
          </a:p>
        </p:txBody>
      </p:sp>
    </p:spTree>
    <p:extLst>
      <p:ext uri="{BB962C8B-B14F-4D97-AF65-F5344CB8AC3E}">
        <p14:creationId xmlns:p14="http://schemas.microsoft.com/office/powerpoint/2010/main" val="29503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C3D21-4FAC-5445-B1C2-CB18AF94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23CE4-6C12-5A40-B347-143E49E26E25}"/>
              </a:ext>
            </a:extLst>
          </p:cNvPr>
          <p:cNvSpPr txBox="1"/>
          <p:nvPr/>
        </p:nvSpPr>
        <p:spPr>
          <a:xfrm>
            <a:off x="398319" y="130628"/>
            <a:ext cx="4021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does it all mean?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72A1EA7E-DE7D-EF4B-9655-F0712924A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0" y="709831"/>
            <a:ext cx="11283820" cy="3447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8C30C-0861-994A-8A5C-AEDC087BEBFD}"/>
              </a:ext>
            </a:extLst>
          </p:cNvPr>
          <p:cNvSpPr txBox="1"/>
          <p:nvPr/>
        </p:nvSpPr>
        <p:spPr>
          <a:xfrm>
            <a:off x="454090" y="4460032"/>
            <a:ext cx="76490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 – closed points (raw), open points (non-flow template applied)</a:t>
            </a:r>
          </a:p>
          <a:p>
            <a:endParaRPr lang="en-US" dirty="0"/>
          </a:p>
          <a:p>
            <a:r>
              <a:rPr lang="en-US" dirty="0">
                <a:solidFill>
                  <a:srgbClr val="00FF00"/>
                </a:solidFill>
              </a:rPr>
              <a:t>           SONIC = hydro (</a:t>
            </a:r>
            <a:r>
              <a:rPr lang="en-US" dirty="0">
                <a:solidFill>
                  <a:srgbClr val="00FF00"/>
                </a:solidFill>
                <a:latin typeface="Symbol" pitchFamily="2" charset="2"/>
              </a:rPr>
              <a:t>h</a:t>
            </a:r>
            <a:r>
              <a:rPr lang="en-US" dirty="0">
                <a:solidFill>
                  <a:srgbClr val="00FF00"/>
                </a:solidFill>
              </a:rPr>
              <a:t>/s = 1/4</a:t>
            </a:r>
            <a:r>
              <a:rPr lang="en-US" dirty="0">
                <a:solidFill>
                  <a:srgbClr val="00FF00"/>
                </a:solidFill>
                <a:latin typeface="Symbol" pitchFamily="2" charset="2"/>
              </a:rPr>
              <a:t>p</a:t>
            </a:r>
            <a:r>
              <a:rPr lang="en-US" dirty="0">
                <a:solidFill>
                  <a:srgbClr val="00FF00"/>
                </a:solidFill>
              </a:rPr>
              <a:t>) +  hadron scatter (B3D)</a:t>
            </a:r>
          </a:p>
          <a:p>
            <a:endParaRPr lang="en-US" dirty="0">
              <a:solidFill>
                <a:srgbClr val="00FF00"/>
              </a:solidFill>
            </a:endParaRPr>
          </a:p>
          <a:p>
            <a:r>
              <a:rPr lang="en-US" b="1" dirty="0">
                <a:solidFill>
                  <a:srgbClr val="00FF00"/>
                </a:solidFill>
              </a:rPr>
              <a:t>- - - -   </a:t>
            </a:r>
            <a:r>
              <a:rPr lang="en-US" dirty="0" err="1">
                <a:solidFill>
                  <a:srgbClr val="00FF00"/>
                </a:solidFill>
              </a:rPr>
              <a:t>superSONIC</a:t>
            </a:r>
            <a:r>
              <a:rPr lang="en-US" dirty="0">
                <a:solidFill>
                  <a:srgbClr val="00FF00"/>
                </a:solidFill>
              </a:rPr>
              <a:t> = </a:t>
            </a:r>
            <a:r>
              <a:rPr lang="en-US" u="sng" dirty="0">
                <a:solidFill>
                  <a:srgbClr val="00FF00"/>
                </a:solidFill>
              </a:rPr>
              <a:t>strong </a:t>
            </a:r>
            <a:r>
              <a:rPr lang="en-US" u="sng" dirty="0" err="1">
                <a:solidFill>
                  <a:srgbClr val="00FF00"/>
                </a:solidFill>
              </a:rPr>
              <a:t>preflow</a:t>
            </a:r>
            <a:r>
              <a:rPr lang="en-US" u="sng" dirty="0">
                <a:solidFill>
                  <a:srgbClr val="00FF00"/>
                </a:solidFill>
              </a:rPr>
              <a:t> </a:t>
            </a:r>
            <a:r>
              <a:rPr lang="en-US" dirty="0">
                <a:solidFill>
                  <a:srgbClr val="00FF00"/>
                </a:solidFill>
              </a:rPr>
              <a:t>+ hydro (</a:t>
            </a:r>
            <a:r>
              <a:rPr lang="en-US" dirty="0">
                <a:solidFill>
                  <a:srgbClr val="00FF00"/>
                </a:solidFill>
                <a:latin typeface="Symbol" pitchFamily="2" charset="2"/>
              </a:rPr>
              <a:t>h</a:t>
            </a:r>
            <a:r>
              <a:rPr lang="en-US" dirty="0">
                <a:solidFill>
                  <a:srgbClr val="00FF00"/>
                </a:solidFill>
              </a:rPr>
              <a:t>/s = 1/4</a:t>
            </a:r>
            <a:r>
              <a:rPr lang="en-US" dirty="0">
                <a:solidFill>
                  <a:srgbClr val="00FF00"/>
                </a:solidFill>
                <a:latin typeface="Symbol" pitchFamily="2" charset="2"/>
              </a:rPr>
              <a:t>p</a:t>
            </a:r>
            <a:r>
              <a:rPr lang="en-US" dirty="0">
                <a:solidFill>
                  <a:srgbClr val="00FF00"/>
                </a:solidFill>
              </a:rPr>
              <a:t>) +  hadron scatter (B3D)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2792DF-41A4-364C-AF5C-32090615FEA1}"/>
              </a:ext>
            </a:extLst>
          </p:cNvPr>
          <p:cNvCxnSpPr/>
          <p:nvPr/>
        </p:nvCxnSpPr>
        <p:spPr>
          <a:xfrm>
            <a:off x="566057" y="5156718"/>
            <a:ext cx="41676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CE55653-0EDC-3241-B5B6-B474E22F2D16}"/>
              </a:ext>
            </a:extLst>
          </p:cNvPr>
          <p:cNvSpPr txBox="1"/>
          <p:nvPr/>
        </p:nvSpPr>
        <p:spPr>
          <a:xfrm>
            <a:off x="8273143" y="4447592"/>
            <a:ext cx="367626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Strong </a:t>
            </a:r>
            <a:r>
              <a:rPr lang="en-US" dirty="0" err="1"/>
              <a:t>preflow</a:t>
            </a:r>
            <a:r>
              <a:rPr lang="en-US" dirty="0"/>
              <a:t> has big impact on v</a:t>
            </a:r>
            <a:r>
              <a:rPr lang="en-US" baseline="-25000" dirty="0"/>
              <a:t>3</a:t>
            </a:r>
            <a:r>
              <a:rPr lang="en-US" dirty="0"/>
              <a:t>, particularly in </a:t>
            </a:r>
            <a:r>
              <a:rPr lang="en-US" dirty="0" err="1"/>
              <a:t>pAu</a:t>
            </a:r>
            <a:r>
              <a:rPr lang="en-US" dirty="0"/>
              <a:t> due to </a:t>
            </a:r>
          </a:p>
          <a:p>
            <a:pPr algn="ctr"/>
            <a:r>
              <a:rPr lang="en-US" dirty="0"/>
              <a:t>short QGP lifetime.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FF00"/>
                </a:solidFill>
              </a:rPr>
              <a:t>SONIC matches “raw”</a:t>
            </a:r>
          </a:p>
          <a:p>
            <a:pPr algn="ctr"/>
            <a:r>
              <a:rPr lang="en-US" dirty="0" err="1">
                <a:solidFill>
                  <a:srgbClr val="00FF00"/>
                </a:solidFill>
              </a:rPr>
              <a:t>superSONIC</a:t>
            </a:r>
            <a:r>
              <a:rPr lang="en-US" dirty="0">
                <a:solidFill>
                  <a:srgbClr val="00FF00"/>
                </a:solidFill>
              </a:rPr>
              <a:t> matches “template”</a:t>
            </a:r>
          </a:p>
          <a:p>
            <a:pPr algn="ctr"/>
            <a:r>
              <a:rPr lang="en-US" dirty="0"/>
              <a:t>Truth likely in between</a:t>
            </a:r>
          </a:p>
        </p:txBody>
      </p:sp>
    </p:spTree>
    <p:extLst>
      <p:ext uri="{BB962C8B-B14F-4D97-AF65-F5344CB8AC3E}">
        <p14:creationId xmlns:p14="http://schemas.microsoft.com/office/powerpoint/2010/main" val="350398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D8474D5-55C3-C246-9D22-6AB24DD17DA5}"/>
              </a:ext>
            </a:extLst>
          </p:cNvPr>
          <p:cNvSpPr/>
          <p:nvPr/>
        </p:nvSpPr>
        <p:spPr>
          <a:xfrm>
            <a:off x="7641906" y="797674"/>
            <a:ext cx="3694923" cy="38629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C3D21-4FAC-5445-B1C2-CB18AF94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A70AEDF-52D4-FB49-A020-05CEBD0DB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/>
          <a:stretch/>
        </p:blipFill>
        <p:spPr>
          <a:xfrm>
            <a:off x="1171289" y="828044"/>
            <a:ext cx="6168899" cy="3832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23CE4-6C12-5A40-B347-143E49E26E25}"/>
              </a:ext>
            </a:extLst>
          </p:cNvPr>
          <p:cNvSpPr txBox="1"/>
          <p:nvPr/>
        </p:nvSpPr>
        <p:spPr>
          <a:xfrm>
            <a:off x="360999" y="136848"/>
            <a:ext cx="3534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does it all mean?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E66761-B4EC-8145-86F2-AC2650C87EA0}"/>
              </a:ext>
            </a:extLst>
          </p:cNvPr>
          <p:cNvSpPr/>
          <p:nvPr/>
        </p:nvSpPr>
        <p:spPr>
          <a:xfrm>
            <a:off x="8904650" y="1107233"/>
            <a:ext cx="454090" cy="460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3C8A5C-682C-D343-BFE7-B79DB286EC31}"/>
              </a:ext>
            </a:extLst>
          </p:cNvPr>
          <p:cNvSpPr/>
          <p:nvPr/>
        </p:nvSpPr>
        <p:spPr>
          <a:xfrm>
            <a:off x="8677602" y="2268857"/>
            <a:ext cx="454090" cy="4603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DCC46A-7B90-D743-9E93-B452BA57086B}"/>
              </a:ext>
            </a:extLst>
          </p:cNvPr>
          <p:cNvSpPr/>
          <p:nvPr/>
        </p:nvSpPr>
        <p:spPr>
          <a:xfrm>
            <a:off x="9203232" y="2268857"/>
            <a:ext cx="454090" cy="4603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0528B5-4711-0F48-B803-90F5C613D594}"/>
              </a:ext>
            </a:extLst>
          </p:cNvPr>
          <p:cNvSpPr/>
          <p:nvPr/>
        </p:nvSpPr>
        <p:spPr>
          <a:xfrm>
            <a:off x="8534535" y="3920556"/>
            <a:ext cx="454090" cy="46031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3C226F-9C67-9042-BB40-4843BD85096A}"/>
              </a:ext>
            </a:extLst>
          </p:cNvPr>
          <p:cNvSpPr/>
          <p:nvPr/>
        </p:nvSpPr>
        <p:spPr>
          <a:xfrm>
            <a:off x="9284094" y="3920556"/>
            <a:ext cx="454090" cy="46031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883685-0A26-EA47-B259-165826D84B09}"/>
              </a:ext>
            </a:extLst>
          </p:cNvPr>
          <p:cNvSpPr/>
          <p:nvPr/>
        </p:nvSpPr>
        <p:spPr>
          <a:xfrm>
            <a:off x="8904650" y="3324861"/>
            <a:ext cx="454090" cy="46031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7014BD-FF43-5A43-AD45-CD2D3387E2E0}"/>
              </a:ext>
            </a:extLst>
          </p:cNvPr>
          <p:cNvSpPr/>
          <p:nvPr/>
        </p:nvSpPr>
        <p:spPr>
          <a:xfrm>
            <a:off x="8736698" y="956226"/>
            <a:ext cx="771332" cy="802432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2941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49980C-301C-D84A-85A7-ADC50D403101}"/>
              </a:ext>
            </a:extLst>
          </p:cNvPr>
          <p:cNvSpPr/>
          <p:nvPr/>
        </p:nvSpPr>
        <p:spPr>
          <a:xfrm>
            <a:off x="8518981" y="2108773"/>
            <a:ext cx="771332" cy="802432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874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CBC607F-96F0-FB45-AC4C-B1D40958777E}"/>
              </a:ext>
            </a:extLst>
          </p:cNvPr>
          <p:cNvSpPr/>
          <p:nvPr/>
        </p:nvSpPr>
        <p:spPr>
          <a:xfrm>
            <a:off x="9041502" y="2108773"/>
            <a:ext cx="771332" cy="802432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68740"/>
                </a:srgb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3A8942-75B4-014E-837C-DC4A4EA169CD}"/>
              </a:ext>
            </a:extLst>
          </p:cNvPr>
          <p:cNvSpPr/>
          <p:nvPr/>
        </p:nvSpPr>
        <p:spPr>
          <a:xfrm>
            <a:off x="8746030" y="3164777"/>
            <a:ext cx="771332" cy="802432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2392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3D1CE1-64C4-3D48-A6D4-B77FF7AD9098}"/>
              </a:ext>
            </a:extLst>
          </p:cNvPr>
          <p:cNvSpPr/>
          <p:nvPr/>
        </p:nvSpPr>
        <p:spPr>
          <a:xfrm>
            <a:off x="8360362" y="3726077"/>
            <a:ext cx="771332" cy="802432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2392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A6B22A-D0BC-E243-8C3B-3E0AF11725D2}"/>
              </a:ext>
            </a:extLst>
          </p:cNvPr>
          <p:cNvSpPr/>
          <p:nvPr/>
        </p:nvSpPr>
        <p:spPr>
          <a:xfrm>
            <a:off x="9122364" y="3749495"/>
            <a:ext cx="771332" cy="802432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2392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7A82E9-AF67-9F4A-B4B2-2CE4522DA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10360233" y="2196253"/>
            <a:ext cx="718802" cy="6055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70D47D-E752-F042-8014-808187DCC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10316308" y="3565993"/>
            <a:ext cx="718803" cy="6036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FF1B42-3E0A-D74F-B18C-FB68EF325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0422284" y="1030869"/>
            <a:ext cx="556613" cy="5150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6D4CFC-8E7F-3144-8B0C-75507989852D}"/>
              </a:ext>
            </a:extLst>
          </p:cNvPr>
          <p:cNvSpPr txBox="1"/>
          <p:nvPr/>
        </p:nvSpPr>
        <p:spPr>
          <a:xfrm>
            <a:off x="692697" y="4796046"/>
            <a:ext cx="11373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More blurring and more fluctuations lead to larger eccentricities and </a:t>
            </a:r>
          </a:p>
          <a:p>
            <a:pPr algn="ctr"/>
            <a:r>
              <a:rPr lang="en-US" sz="2400" dirty="0"/>
              <a:t>smaller differences between systems.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Even in IP-</a:t>
            </a:r>
            <a:r>
              <a:rPr lang="en-US" sz="2400" dirty="0" err="1"/>
              <a:t>Glasma</a:t>
            </a:r>
            <a:r>
              <a:rPr lang="en-US" sz="2400" dirty="0"/>
              <a:t> with quark constituents, </a:t>
            </a:r>
            <a:r>
              <a:rPr lang="en-US" sz="2400" dirty="0">
                <a:latin typeface="Symbol" pitchFamily="2" charset="2"/>
              </a:rPr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in </a:t>
            </a:r>
            <a:r>
              <a:rPr lang="en-US" sz="2400" dirty="0" err="1"/>
              <a:t>dAu</a:t>
            </a:r>
            <a:r>
              <a:rPr lang="en-US" sz="2400" dirty="0"/>
              <a:t> is 1.5x in </a:t>
            </a:r>
            <a:r>
              <a:rPr lang="en-US" sz="2400" dirty="0" err="1"/>
              <a:t>pAu</a:t>
            </a:r>
            <a:r>
              <a:rPr lang="en-US" sz="2400" dirty="0"/>
              <a:t> and </a:t>
            </a:r>
          </a:p>
          <a:p>
            <a:pPr algn="ctr"/>
            <a:r>
              <a:rPr lang="en-US" sz="2400" dirty="0">
                <a:latin typeface="Symbol" pitchFamily="2" charset="2"/>
              </a:rPr>
              <a:t>e</a:t>
            </a:r>
            <a:r>
              <a:rPr lang="en-US" sz="2400" baseline="-25000" dirty="0"/>
              <a:t>3</a:t>
            </a:r>
            <a:r>
              <a:rPr lang="en-US" sz="2400" dirty="0"/>
              <a:t> in </a:t>
            </a:r>
            <a:r>
              <a:rPr lang="en-US" sz="2400" baseline="30000" dirty="0"/>
              <a:t>3</a:t>
            </a:r>
            <a:r>
              <a:rPr lang="en-US" sz="2400" dirty="0"/>
              <a:t>HeAu is 1.4x in </a:t>
            </a:r>
            <a:r>
              <a:rPr lang="en-US" sz="2400" dirty="0" err="1"/>
              <a:t>pAu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91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The Beautiful Physics Behind Captain America's Ricocheting Shield | WIRED">
            <a:extLst>
              <a:ext uri="{FF2B5EF4-FFF2-40B4-BE49-F238E27FC236}">
                <a16:creationId xmlns:a16="http://schemas.microsoft.com/office/drawing/2014/main" id="{B5787909-7F89-7440-8300-D6A1628D8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119" b="15231"/>
          <a:stretch/>
        </p:blipFill>
        <p:spPr bwMode="auto">
          <a:xfrm>
            <a:off x="15294" y="-3733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4A5C5-88C2-4747-85DC-8C0CF725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FD16E-BC6B-CF4F-9A20-EBB9BE1FFD06}"/>
              </a:ext>
            </a:extLst>
          </p:cNvPr>
          <p:cNvSpPr/>
          <p:nvPr/>
        </p:nvSpPr>
        <p:spPr>
          <a:xfrm>
            <a:off x="-1248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17DE4-974C-F14E-9F4C-55697F26D7AF}"/>
              </a:ext>
            </a:extLst>
          </p:cNvPr>
          <p:cNvSpPr txBox="1"/>
          <p:nvPr/>
        </p:nvSpPr>
        <p:spPr>
          <a:xfrm>
            <a:off x="4695616" y="-105142"/>
            <a:ext cx="28007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End Game?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674FB-131E-6143-840D-2D90D79C58F0}"/>
              </a:ext>
            </a:extLst>
          </p:cNvPr>
          <p:cNvSpPr txBox="1"/>
          <p:nvPr/>
        </p:nvSpPr>
        <p:spPr>
          <a:xfrm>
            <a:off x="139148" y="723934"/>
            <a:ext cx="1191370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Amazing accomplishments through 20 years at RHIC and a decade at the LHC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Standard picture with  low </a:t>
            </a:r>
            <a:r>
              <a:rPr lang="en-US" sz="2800" dirty="0">
                <a:latin typeface="Symbol" pitchFamily="2" charset="2"/>
              </a:rPr>
              <a:t>h</a:t>
            </a:r>
            <a:r>
              <a:rPr lang="en-US" sz="2800" dirty="0"/>
              <a:t>/s fluid QGP expansion confirmed from large to small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evidence for inclusion of saturation physics (CGC) as weakly coupled initial stage in standard picture, nor of any exotic domains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Small systems remain an excellent testing ground for early-stage dynamics where many questions remain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Excited for BES II results.    Excited for </a:t>
            </a:r>
            <a:r>
              <a:rPr lang="en-US" sz="2800" dirty="0" err="1"/>
              <a:t>sPHENIX</a:t>
            </a:r>
            <a:r>
              <a:rPr lang="en-US" sz="2800" dirty="0"/>
              <a:t> hard probes program.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Thinking a lot about longer term EIC program and longer term LHC program.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456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DE19E-F4C5-6B42-B85E-EE6A4A00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264FC-CBCE-2240-BBC6-C4D0E8885B4C}"/>
              </a:ext>
            </a:extLst>
          </p:cNvPr>
          <p:cNvSpPr txBox="1"/>
          <p:nvPr/>
        </p:nvSpPr>
        <p:spPr>
          <a:xfrm>
            <a:off x="952649" y="1180406"/>
            <a:ext cx="101750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RHIC Heavy Ion Program will be ending in the next 5 years or so</a:t>
            </a:r>
          </a:p>
          <a:p>
            <a:pPr algn="ctr"/>
            <a:r>
              <a:rPr lang="en-US" sz="2800" dirty="0"/>
              <a:t> to make way for the Electron Ion Collider…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err="1"/>
              <a:t>sPHENIX</a:t>
            </a:r>
            <a:r>
              <a:rPr lang="en-US" sz="2800" dirty="0"/>
              <a:t> and STAR with forward upgrades still ahead and </a:t>
            </a:r>
          </a:p>
          <a:p>
            <a:pPr algn="ctr"/>
            <a:r>
              <a:rPr lang="en-US" sz="2800" dirty="0"/>
              <a:t>longer term LHC Heavy Ion program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Good to take stock of what we have learned and </a:t>
            </a:r>
          </a:p>
          <a:p>
            <a:pPr algn="ctr"/>
            <a:r>
              <a:rPr lang="en-US" sz="2800" dirty="0"/>
              <a:t>what we have not learned… </a:t>
            </a:r>
          </a:p>
        </p:txBody>
      </p:sp>
    </p:spTree>
    <p:extLst>
      <p:ext uri="{BB962C8B-B14F-4D97-AF65-F5344CB8AC3E}">
        <p14:creationId xmlns:p14="http://schemas.microsoft.com/office/powerpoint/2010/main" val="25030314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70FC1-CA3D-1F43-9A8C-BBFAE9DB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D5DE9-B817-7546-BD74-B355CB94EE1B}"/>
              </a:ext>
            </a:extLst>
          </p:cNvPr>
          <p:cNvSpPr txBox="1"/>
          <p:nvPr/>
        </p:nvSpPr>
        <p:spPr>
          <a:xfrm>
            <a:off x="1481884" y="749301"/>
            <a:ext cx="92282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070864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03871-59A7-974F-803B-2C4BDB78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AE60F-CB8A-5845-A926-C835201EE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566" y="194721"/>
            <a:ext cx="6841233" cy="6581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4EB9D-6E6C-224C-BD7F-E21205A247AB}"/>
              </a:ext>
            </a:extLst>
          </p:cNvPr>
          <p:cNvSpPr txBox="1"/>
          <p:nvPr/>
        </p:nvSpPr>
        <p:spPr>
          <a:xfrm>
            <a:off x="6914726" y="4398547"/>
            <a:ext cx="2151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Hydrodynamics matches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splitting</a:t>
            </a:r>
          </a:p>
        </p:txBody>
      </p:sp>
    </p:spTree>
    <p:extLst>
      <p:ext uri="{BB962C8B-B14F-4D97-AF65-F5344CB8AC3E}">
        <p14:creationId xmlns:p14="http://schemas.microsoft.com/office/powerpoint/2010/main" val="299964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246204-E053-AB4F-B659-464AC2D6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996E21A-A4B0-B44F-9774-09BDF2A06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7" y="0"/>
            <a:ext cx="11214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941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6359CB-D74C-9044-BF44-7F9A83F4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C560E3F-A46A-4549-AED2-C08F9BD19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88" y="561315"/>
            <a:ext cx="9025812" cy="573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65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19">
            <a:extLst>
              <a:ext uri="{FF2B5EF4-FFF2-40B4-BE49-F238E27FC236}">
                <a16:creationId xmlns:a16="http://schemas.microsoft.com/office/drawing/2014/main" id="{5F8108C8-636D-407E-9A40-1FC8286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5" t="30117" r="18495" b="11497"/>
          <a:stretch/>
        </p:blipFill>
        <p:spPr>
          <a:xfrm>
            <a:off x="1610627" y="843706"/>
            <a:ext cx="9002708" cy="603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A0F6C-9E2A-4CA8-826E-2116CA3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556378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6A25FA-CB99-4189-8CEB-459E9A9C4593}"/>
              </a:ext>
            </a:extLst>
          </p:cNvPr>
          <p:cNvSpPr txBox="1">
            <a:spLocks/>
          </p:cNvSpPr>
          <p:nvPr/>
        </p:nvSpPr>
        <p:spPr>
          <a:xfrm>
            <a:off x="8077200" y="6301691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F6FE4-8F63-428E-8AD0-6A2BC5AE0FBE}" type="slidenum">
              <a:rPr lang="en-US">
                <a:solidFill>
                  <a:schemeClr val="tx1"/>
                </a:solidFill>
              </a:rPr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2AE33D6-A5B6-4B65-8030-8EFA00F58D73}"/>
              </a:ext>
            </a:extLst>
          </p:cNvPr>
          <p:cNvSpPr txBox="1"/>
          <p:nvPr/>
        </p:nvSpPr>
        <p:spPr>
          <a:xfrm>
            <a:off x="1907859" y="1104462"/>
            <a:ext cx="800969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Initial State – </a:t>
            </a:r>
            <a:r>
              <a:rPr lang="en-US" sz="2800" dirty="0" err="1"/>
              <a:t>nPDF</a:t>
            </a:r>
            <a:r>
              <a:rPr lang="en-US" sz="2800" dirty="0"/>
              <a:t>, saturation physics, color domains?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53C9E-A9F8-4C4D-8CFC-F47B2CE9D607}"/>
              </a:ext>
            </a:extLst>
          </p:cNvPr>
          <p:cNvSpPr/>
          <p:nvPr/>
        </p:nvSpPr>
        <p:spPr>
          <a:xfrm rot="19553594">
            <a:off x="9671573" y="6318880"/>
            <a:ext cx="778014" cy="56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7583C-0757-41FF-8C78-0FDCF3A4CAE9}"/>
              </a:ext>
            </a:extLst>
          </p:cNvPr>
          <p:cNvSpPr txBox="1"/>
          <p:nvPr/>
        </p:nvSpPr>
        <p:spPr>
          <a:xfrm>
            <a:off x="1610627" y="2562856"/>
            <a:ext cx="688477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QGP State – hydrodynamics, </a:t>
            </a:r>
            <a:r>
              <a:rPr lang="en-US" sz="2800" dirty="0" err="1"/>
              <a:t>parton</a:t>
            </a:r>
            <a:r>
              <a:rPr lang="en-US" sz="2800" dirty="0"/>
              <a:t> scattering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441E4-073C-48ED-BB0C-794586B1FA94}"/>
              </a:ext>
            </a:extLst>
          </p:cNvPr>
          <p:cNvSpPr txBox="1"/>
          <p:nvPr/>
        </p:nvSpPr>
        <p:spPr>
          <a:xfrm>
            <a:off x="3257354" y="3731754"/>
            <a:ext cx="7181325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Hadron State – hadronization, hadron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F94F-8FC3-49E7-96C3-BE46BF86708A}"/>
              </a:ext>
            </a:extLst>
          </p:cNvPr>
          <p:cNvSpPr txBox="1"/>
          <p:nvPr/>
        </p:nvSpPr>
        <p:spPr>
          <a:xfrm>
            <a:off x="1962675" y="5606806"/>
            <a:ext cx="7196778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Free Streaming State – measured by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D8B35-03F4-FC46-880B-D48E490C6A94}"/>
              </a:ext>
            </a:extLst>
          </p:cNvPr>
          <p:cNvSpPr txBox="1"/>
          <p:nvPr/>
        </p:nvSpPr>
        <p:spPr>
          <a:xfrm>
            <a:off x="2199434" y="219740"/>
            <a:ext cx="812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Standard Time Evolution Model of Heavy 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9450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56F1F-F1AF-1246-8404-B623BBF1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17EF9-CB48-E648-AC91-247F4FA9DBFC}"/>
              </a:ext>
            </a:extLst>
          </p:cNvPr>
          <p:cNvSpPr txBox="1"/>
          <p:nvPr/>
        </p:nvSpPr>
        <p:spPr>
          <a:xfrm>
            <a:off x="1744166" y="101440"/>
            <a:ext cx="9283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Standard Time Evolution Model of Heavy Ion Collisions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5473A-B017-EE49-A80F-088191D864C3}"/>
              </a:ext>
            </a:extLst>
          </p:cNvPr>
          <p:cNvSpPr txBox="1"/>
          <p:nvPr/>
        </p:nvSpPr>
        <p:spPr>
          <a:xfrm>
            <a:off x="1980912" y="6075146"/>
            <a:ext cx="856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Hydrodynamic simulation (SONIC from Paul </a:t>
            </a:r>
            <a:r>
              <a:rPr lang="en-US" dirty="0" err="1"/>
              <a:t>Romatschke</a:t>
            </a:r>
            <a:r>
              <a:rPr lang="en-US" dirty="0"/>
              <a:t>) run with </a:t>
            </a:r>
          </a:p>
          <a:p>
            <a:pPr algn="ctr"/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/s = 0.08 ~ 1/4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and </a:t>
            </a:r>
            <a:r>
              <a:rPr lang="en-US" dirty="0">
                <a:latin typeface="Symbol" pitchFamily="2" charset="2"/>
              </a:rPr>
              <a:t>z</a:t>
            </a:r>
            <a:r>
              <a:rPr lang="en-US" dirty="0"/>
              <a:t>/s = 0.01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81415-CD1D-584C-ADE3-38EFFF6DF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82" y="846553"/>
            <a:ext cx="6313170" cy="49909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07FEA6-3F71-7043-85D8-6B2880A3CD2F}"/>
              </a:ext>
            </a:extLst>
          </p:cNvPr>
          <p:cNvGrpSpPr/>
          <p:nvPr/>
        </p:nvGrpSpPr>
        <p:grpSpPr>
          <a:xfrm>
            <a:off x="1524000" y="5486400"/>
            <a:ext cx="9144000" cy="1371600"/>
            <a:chOff x="0" y="5105400"/>
            <a:chExt cx="9144000" cy="1371600"/>
          </a:xfrm>
          <a:solidFill>
            <a:schemeClr val="tx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89A225-244F-8E44-B9F4-1891D76107C7}"/>
                </a:ext>
              </a:extLst>
            </p:cNvPr>
            <p:cNvSpPr/>
            <p:nvPr/>
          </p:nvSpPr>
          <p:spPr>
            <a:xfrm>
              <a:off x="0" y="5105400"/>
              <a:ext cx="9144000" cy="1371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1D359539-28D2-F947-9441-BA324E971A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2400" y="5105400"/>
            <a:ext cx="89154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1" name="Equation" r:id="rId4" imgW="4787640" imgH="368280" progId="Equation.3">
                    <p:embed/>
                  </p:oleObj>
                </mc:Choice>
                <mc:Fallback>
                  <p:oleObj name="Equation" r:id="rId4" imgW="4787640" imgH="368280" progId="Equation.3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DF42785E-5C78-4C66-B0B2-CF9783AEF0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5105400"/>
                          <a:ext cx="8915400" cy="68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37774EFC-6372-5944-9167-D5D087351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28125" r="63104" b="26042"/>
            <a:stretch>
              <a:fillRect/>
            </a:stretch>
          </p:blipFill>
          <p:spPr bwMode="auto">
            <a:xfrm>
              <a:off x="13646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792C7DD-F884-AD47-A6C6-E3E273EF3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70" t="29167" r="61933" b="25000"/>
            <a:stretch>
              <a:fillRect/>
            </a:stretch>
          </p:blipFill>
          <p:spPr bwMode="auto">
            <a:xfrm>
              <a:off x="34220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5AAB2EB-E963-354D-911E-14BE07567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30208" r="62518" b="23959"/>
            <a:stretch>
              <a:fillRect/>
            </a:stretch>
          </p:blipFill>
          <p:spPr bwMode="auto">
            <a:xfrm>
              <a:off x="5410200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2E61701-57F6-3544-8976-CD4792E86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00" t="28126" r="63104" b="26042"/>
            <a:stretch>
              <a:fillRect/>
            </a:stretch>
          </p:blipFill>
          <p:spPr bwMode="auto">
            <a:xfrm>
              <a:off x="73082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5C253103-1B81-2144-B316-B5AEA8BB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6208" y="2000250"/>
            <a:ext cx="6333344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8A02B-D34A-CB46-98FB-F8DBEBB457F1}"/>
              </a:ext>
            </a:extLst>
          </p:cNvPr>
          <p:cNvSpPr txBox="1"/>
          <p:nvPr/>
        </p:nvSpPr>
        <p:spPr>
          <a:xfrm>
            <a:off x="8077201" y="2000251"/>
            <a:ext cx="114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Bjoern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Schenke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3583806" y="96254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“One fluid to rule them all”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3266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Weller and </a:t>
            </a:r>
            <a:r>
              <a:rPr lang="en-US" dirty="0" err="1"/>
              <a:t>Romatschke</a:t>
            </a:r>
            <a:r>
              <a:rPr lang="en-US" dirty="0"/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265" y="825534"/>
            <a:ext cx="8620599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265" y="3867845"/>
            <a:ext cx="8624629" cy="2537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F387C-EB6A-1441-B1C7-3AE683DAF5F2}"/>
              </a:ext>
            </a:extLst>
          </p:cNvPr>
          <p:cNvSpPr txBox="1"/>
          <p:nvPr/>
        </p:nvSpPr>
        <p:spPr>
          <a:xfrm>
            <a:off x="7303009" y="264631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p+p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3FC85-F7E3-FD4E-B6F6-CE9E8FA2C76F}"/>
              </a:ext>
            </a:extLst>
          </p:cNvPr>
          <p:cNvSpPr txBox="1"/>
          <p:nvPr/>
        </p:nvSpPr>
        <p:spPr>
          <a:xfrm>
            <a:off x="5425441" y="2693992"/>
            <a:ext cx="1034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p+Pb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D7489-D3C4-3640-AE9C-CEDB96A63610}"/>
              </a:ext>
            </a:extLst>
          </p:cNvPr>
          <p:cNvSpPr txBox="1"/>
          <p:nvPr/>
        </p:nvSpPr>
        <p:spPr>
          <a:xfrm>
            <a:off x="3069259" y="2721865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Pb+Pb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E819FD-716E-A746-9863-006BD1CB128D}"/>
              </a:ext>
            </a:extLst>
          </p:cNvPr>
          <p:cNvSpPr/>
          <p:nvPr/>
        </p:nvSpPr>
        <p:spPr>
          <a:xfrm>
            <a:off x="2840736" y="834678"/>
            <a:ext cx="5141214" cy="290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813030" y="-1"/>
            <a:ext cx="10388369" cy="2138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3079153" y="2246355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13520</TotalTime>
  <Words>1973</Words>
  <Application>Microsoft Macintosh PowerPoint</Application>
  <PresentationFormat>Widescreen</PresentationFormat>
  <Paragraphs>329</Paragraphs>
  <Slides>53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CMR10</vt:lpstr>
      <vt:lpstr>Lucida Grande</vt:lpstr>
      <vt:lpstr>Symbol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69</cp:revision>
  <dcterms:created xsi:type="dcterms:W3CDTF">2019-06-14T19:43:06Z</dcterms:created>
  <dcterms:modified xsi:type="dcterms:W3CDTF">2021-09-04T20:59:04Z</dcterms:modified>
</cp:coreProperties>
</file>