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71" r:id="rId7"/>
    <p:sldId id="261" r:id="rId8"/>
    <p:sldId id="260" r:id="rId9"/>
    <p:sldId id="267" r:id="rId10"/>
    <p:sldId id="266" r:id="rId11"/>
    <p:sldId id="269" r:id="rId12"/>
    <p:sldId id="262" r:id="rId13"/>
    <p:sldId id="263" r:id="rId14"/>
    <p:sldId id="265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4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7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D059-80EC-BD4B-8B94-964876FB7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89101-792A-EE41-80A1-4AF6954B2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0E781-00D3-3043-BA0E-2503E6D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0B5E7-B975-6B45-A093-990A9DC0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CC9D4-8F9C-A841-B59D-110FE071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70ED-1A4A-1E4E-912F-46CB8FF5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3528F-59A3-0F44-874B-F06AB0831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D0F73-83D6-F14C-8BF5-A5C4A992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3D5D8-D920-3B4D-89BE-DFD6C8CB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DB7AD-7D89-B648-9EF3-93DED8E5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0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0BE61-FED3-B64F-9BBD-7DD556289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FD064-A66F-5949-840B-984E001E0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A050-2439-0148-88A2-CF0A2B75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CAA77-9061-1F48-AA00-83C95FB2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569DB-777B-E64A-AE16-E8841D4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6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1C75-0470-C74B-B262-FB9E7D00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CE733-93B7-344A-8981-F84569382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57C34-02CE-BA42-AAEE-4A94B4C4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A887B-2EF7-C942-A5E7-D38428B8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75E12-F532-944A-9CE5-E091718C4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1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CE06-5623-7D46-A819-C3E397E2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230-38AE-074A-AFFE-8FA674183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66DB-BF8D-B24E-837C-2EA9D789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39FC-BDC1-3C45-8EE5-7C12D62C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0AFE-88A1-5540-A583-699286BD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9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8ACC-C3B3-D548-BA92-B77DE05B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DAF1F-1083-4947-BD47-81C8C9C24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38946-2F6A-F640-87B2-58DBD5317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C27A5-94B2-E34B-8740-77B223C7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0661C-6887-C041-BE8A-A5FEEA79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905C4-B866-1543-9E78-B1C954C8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C1851-935F-5E42-8985-BDF81D80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B6DF0-BFAD-CD4C-A7CF-394645623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1E9E4-B509-C041-B0AE-04D99F88F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510EB-57D7-1C48-95BB-E919756AA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D27D00-BCC0-1B42-A620-6F7E1D73A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F5BAA-DBD1-9148-B631-6DC96D6B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2E5DA-1F33-2942-87A9-B21513E1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479E1-1BC6-B542-8572-6B72E162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8224-AB83-8744-B467-9873D4E0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702AC-B377-7342-A5F2-99E8D748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DB0F6-A1E9-CB47-8F6C-00882AFD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40DE5-761D-714C-9FB0-BF4A9728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FB53DC-4C49-DF41-B9D8-487C3D4B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6E8ED-5B89-EB47-A88D-5E3197F8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6FCB6-326C-C84A-A0AC-499B29E9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4253-2DE6-074A-9DDB-0ECBC1B4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AF2C-102E-9B4B-B938-D37FB5F7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12342-883E-6645-A11F-86E064798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CB31C-CE64-B442-BA51-1C1222BB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41AD5-D350-EC43-9F6E-048BEE75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CE7EC-1279-2B46-AD99-5C7E41A1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52A7E-62E5-DD4A-9F08-04706609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EF8D1-857A-A948-9DB0-47E342213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0D9FB-ED78-C341-8A4A-9ACDFF15C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D42CD-6F36-E34B-90AB-6CE38E90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E5D6-8159-8E44-B2D6-8F5C80CF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BB2BA-AF44-224C-A302-1383C6D7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6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30967-2587-9945-BCAE-2FDF7D4F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B5E83-75E2-E741-87F8-621FFE946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39E6C-4828-7F4B-9DBB-AC509D31E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9189C-D717-A34E-93A4-8B7A3AF7A382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5D356-0EB0-9345-B466-2BCFAF52A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6BB6-D427-EB4E-A4AD-E32761E80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2B4D2-160E-7A44-8867-269DAD3B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2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50DE2C-511D-7842-B7A2-FF79F37BEEB4}"/>
              </a:ext>
            </a:extLst>
          </p:cNvPr>
          <p:cNvSpPr/>
          <p:nvPr/>
        </p:nvSpPr>
        <p:spPr>
          <a:xfrm>
            <a:off x="197305" y="70984"/>
            <a:ext cx="106875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0" i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The  hottest matter in the universe</a:t>
            </a:r>
            <a:endParaRPr lang="en-US" sz="5400" i="1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B572D-F841-C641-BBF5-983C78B43298}"/>
              </a:ext>
            </a:extLst>
          </p:cNvPr>
          <p:cNvSpPr txBox="1"/>
          <p:nvPr/>
        </p:nvSpPr>
        <p:spPr>
          <a:xfrm>
            <a:off x="8716618" y="6023113"/>
            <a:ext cx="3239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Professor Jamie Nagle</a:t>
            </a:r>
          </a:p>
          <a:p>
            <a:r>
              <a:rPr lang="en-US" dirty="0">
                <a:solidFill>
                  <a:schemeClr val="bg2"/>
                </a:solidFill>
              </a:rPr>
              <a:t>University of Colorado  Boulder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BEB23-ED09-2347-8181-EDD5C9A58A4C}"/>
              </a:ext>
            </a:extLst>
          </p:cNvPr>
          <p:cNvSpPr txBox="1"/>
          <p:nvPr/>
        </p:nvSpPr>
        <p:spPr>
          <a:xfrm>
            <a:off x="640935" y="2175979"/>
            <a:ext cx="3452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F0"/>
                </a:solidFill>
              </a:rPr>
              <a:t>These stars are 10,000</a:t>
            </a:r>
          </a:p>
          <a:p>
            <a:r>
              <a:rPr lang="en-US" sz="2800" i="1" dirty="0">
                <a:solidFill>
                  <a:srgbClr val="00B0F0"/>
                </a:solidFill>
              </a:rPr>
              <a:t>times too cold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DDD8A-21AF-FD4D-B8A3-E136A144921A}"/>
              </a:ext>
            </a:extLst>
          </p:cNvPr>
          <p:cNvSpPr txBox="1"/>
          <p:nvPr/>
        </p:nvSpPr>
        <p:spPr>
          <a:xfrm>
            <a:off x="5208050" y="4668034"/>
            <a:ext cx="63149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 dirty="0">
                <a:solidFill>
                  <a:srgbClr val="FF0000"/>
                </a:solidFill>
              </a:rPr>
              <a:t>Where can we find matter 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</a:rPr>
              <a:t>T &gt; 2 trillion Kelvin (2,000,000,000,000 K)?</a:t>
            </a:r>
          </a:p>
        </p:txBody>
      </p:sp>
    </p:spTree>
    <p:extLst>
      <p:ext uri="{BB962C8B-B14F-4D97-AF65-F5344CB8AC3E}">
        <p14:creationId xmlns:p14="http://schemas.microsoft.com/office/powerpoint/2010/main" val="2998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D6646-0469-254C-B89A-0204C9E9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056" t="15625" r="15081" b="15625"/>
          <a:stretch>
            <a:fillRect/>
          </a:stretch>
        </p:blipFill>
        <p:spPr bwMode="auto">
          <a:xfrm>
            <a:off x="303362" y="207034"/>
            <a:ext cx="11585275" cy="631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7719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4098" name="Picture 2" descr="Introducing…sPHENIX!">
            <a:extLst>
              <a:ext uri="{FF2B5EF4-FFF2-40B4-BE49-F238E27FC236}">
                <a16:creationId xmlns:a16="http://schemas.microsoft.com/office/drawing/2014/main" id="{32AA2BFB-3567-AA4F-AC4E-376DAB88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8" y="889218"/>
            <a:ext cx="6373369" cy="56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HENIX gets CD0 for upgrade to experiment tracking the building blocks of  matter">
            <a:extLst>
              <a:ext uri="{FF2B5EF4-FFF2-40B4-BE49-F238E27FC236}">
                <a16:creationId xmlns:a16="http://schemas.microsoft.com/office/drawing/2014/main" id="{16598097-51FE-5C46-8346-6BDE5C374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05" y="2179812"/>
            <a:ext cx="4833893" cy="32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FA0F2-0598-2B4C-A113-F42E46660974}"/>
              </a:ext>
            </a:extLst>
          </p:cNvPr>
          <p:cNvSpPr txBox="1"/>
          <p:nvPr/>
        </p:nvSpPr>
        <p:spPr>
          <a:xfrm>
            <a:off x="357618" y="142431"/>
            <a:ext cx="8745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New project under construction </a:t>
            </a:r>
            <a:r>
              <a:rPr lang="en-US" sz="3200" i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3200" i="1" dirty="0" err="1">
                <a:solidFill>
                  <a:schemeClr val="bg1"/>
                </a:solidFill>
                <a:sym typeface="Wingdings" pitchFamily="2" charset="2"/>
              </a:rPr>
              <a:t>sPHENIX</a:t>
            </a:r>
            <a:r>
              <a:rPr lang="en-US" sz="3200" i="1" dirty="0">
                <a:solidFill>
                  <a:schemeClr val="bg1"/>
                </a:solidFill>
                <a:sym typeface="Wingdings" pitchFamily="2" charset="2"/>
              </a:rPr>
              <a:t> at RHIC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CF93B-FFB2-EC43-9AC8-FB0E063AE320}"/>
              </a:ext>
            </a:extLst>
          </p:cNvPr>
          <p:cNvSpPr txBox="1"/>
          <p:nvPr/>
        </p:nvSpPr>
        <p:spPr>
          <a:xfrm>
            <a:off x="7234818" y="947900"/>
            <a:ext cx="4599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Probing the droplets with jets and heavy quarks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2FBBE-6211-8F48-ADF9-EC86ED672131}"/>
              </a:ext>
            </a:extLst>
          </p:cNvPr>
          <p:cNvSpPr txBox="1"/>
          <p:nvPr/>
        </p:nvSpPr>
        <p:spPr>
          <a:xfrm>
            <a:off x="7322934" y="5522214"/>
            <a:ext cx="4599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Superconducting magnet arrives!</a:t>
            </a:r>
          </a:p>
        </p:txBody>
      </p:sp>
    </p:spTree>
    <p:extLst>
      <p:ext uri="{BB962C8B-B14F-4D97-AF65-F5344CB8AC3E}">
        <p14:creationId xmlns:p14="http://schemas.microsoft.com/office/powerpoint/2010/main" val="3209368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CDED9-A07A-284D-AEAD-E602A3EB5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6" y="885270"/>
            <a:ext cx="5900917" cy="564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24DAE-1951-A54F-9B4F-58EE05C3AF91}"/>
              </a:ext>
            </a:extLst>
          </p:cNvPr>
          <p:cNvSpPr txBox="1"/>
          <p:nvPr/>
        </p:nvSpPr>
        <p:spPr>
          <a:xfrm>
            <a:off x="258793" y="119470"/>
            <a:ext cx="967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Heavy quark-antiquark pairs in the  plasma droplet</a:t>
            </a:r>
          </a:p>
        </p:txBody>
      </p:sp>
    </p:spTree>
    <p:extLst>
      <p:ext uri="{BB962C8B-B14F-4D97-AF65-F5344CB8AC3E}">
        <p14:creationId xmlns:p14="http://schemas.microsoft.com/office/powerpoint/2010/main" val="5440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33E16-9D34-8241-891C-2362184E0F1D}"/>
              </a:ext>
            </a:extLst>
          </p:cNvPr>
          <p:cNvSpPr txBox="1"/>
          <p:nvPr/>
        </p:nvSpPr>
        <p:spPr>
          <a:xfrm>
            <a:off x="1601394" y="260735"/>
            <a:ext cx="881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Very hard for heavy quarks to swim upstream!</a:t>
            </a:r>
          </a:p>
        </p:txBody>
      </p:sp>
      <p:pic>
        <p:nvPicPr>
          <p:cNvPr id="5" name="Picture 2" descr="bear catching GIF">
            <a:extLst>
              <a:ext uri="{FF2B5EF4-FFF2-40B4-BE49-F238E27FC236}">
                <a16:creationId xmlns:a16="http://schemas.microsoft.com/office/drawing/2014/main" id="{0B165770-FC85-DC4E-90EE-336AAE5E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29" y="1340871"/>
            <a:ext cx="8995457" cy="50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5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14351"/>
            <a:ext cx="12192000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4FDFD-CD78-A042-9A0E-9E1472DCFA1B}"/>
              </a:ext>
            </a:extLst>
          </p:cNvPr>
          <p:cNvSpPr txBox="1"/>
          <p:nvPr/>
        </p:nvSpPr>
        <p:spPr>
          <a:xfrm>
            <a:off x="424400" y="147982"/>
            <a:ext cx="7922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2"/>
                </a:solidFill>
              </a:rPr>
              <a:t>Building the next generation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B5431-C41A-3640-B8F6-7D2BDBADA18A}"/>
              </a:ext>
            </a:extLst>
          </p:cNvPr>
          <p:cNvSpPr txBox="1"/>
          <p:nvPr/>
        </p:nvSpPr>
        <p:spPr>
          <a:xfrm>
            <a:off x="4712043" y="6026318"/>
            <a:ext cx="710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</a:rPr>
              <a:t>Training the next generation scientist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E2F75-E2BB-0F41-B690-85C333B8E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384" y="1421673"/>
            <a:ext cx="4638826" cy="307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9897B-B98D-F945-BF66-0763E1539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010" y="2938100"/>
            <a:ext cx="4525631" cy="30089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ADA2295-412B-C748-812E-80069B7A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5" y="1027148"/>
            <a:ext cx="2360865" cy="295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91EAB-1FB5-FA47-8777-72643086305F}"/>
              </a:ext>
            </a:extLst>
          </p:cNvPr>
          <p:cNvSpPr txBox="1"/>
          <p:nvPr/>
        </p:nvSpPr>
        <p:spPr>
          <a:xfrm>
            <a:off x="585221" y="4066846"/>
            <a:ext cx="219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Literal Napkin  Sketch</a:t>
            </a:r>
          </a:p>
        </p:txBody>
      </p:sp>
    </p:spTree>
    <p:extLst>
      <p:ext uri="{BB962C8B-B14F-4D97-AF65-F5344CB8AC3E}">
        <p14:creationId xmlns:p14="http://schemas.microsoft.com/office/powerpoint/2010/main" val="65619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037667-7EDE-9645-800E-195DA0B3DC52}"/>
              </a:ext>
            </a:extLst>
          </p:cNvPr>
          <p:cNvSpPr txBox="1"/>
          <p:nvPr/>
        </p:nvSpPr>
        <p:spPr>
          <a:xfrm>
            <a:off x="1115937" y="101656"/>
            <a:ext cx="980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chemeClr val="bg1"/>
                </a:solidFill>
              </a:rPr>
              <a:t>sPHENIX</a:t>
            </a:r>
            <a:r>
              <a:rPr lang="en-US" sz="3200" i="1" dirty="0">
                <a:solidFill>
                  <a:schemeClr val="bg1"/>
                </a:solidFill>
              </a:rPr>
              <a:t> work on </a:t>
            </a:r>
            <a:r>
              <a:rPr lang="en-US" sz="3200" i="1" dirty="0" err="1">
                <a:solidFill>
                  <a:schemeClr val="bg1"/>
                </a:solidFill>
              </a:rPr>
              <a:t>MicroMegas</a:t>
            </a:r>
            <a:r>
              <a:rPr lang="en-US" sz="3200" i="1" dirty="0">
                <a:solidFill>
                  <a:schemeClr val="bg1"/>
                </a:solidFill>
              </a:rPr>
              <a:t> during sabbatical at </a:t>
            </a:r>
            <a:r>
              <a:rPr lang="en-US" sz="3200" i="1" dirty="0" err="1">
                <a:solidFill>
                  <a:schemeClr val="bg1"/>
                </a:solidFill>
              </a:rPr>
              <a:t>Saclay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2B472-4F95-DD4A-9DB2-B766CE858AEB}"/>
              </a:ext>
            </a:extLst>
          </p:cNvPr>
          <p:cNvSpPr txBox="1"/>
          <p:nvPr/>
        </p:nvSpPr>
        <p:spPr>
          <a:xfrm>
            <a:off x="1398979" y="5042854"/>
            <a:ext cx="5619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E4E26"/>
                </a:solidFill>
              </a:rPr>
              <a:t>Working in the lab like a graduate student reminded me that those were the best years!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8D75A9-B7BD-A54C-A971-C8EBE12E6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45" y="802506"/>
            <a:ext cx="3023939" cy="2267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7A78C-DA4E-2940-AD4A-1E4B5AD8D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5377" y="1305424"/>
            <a:ext cx="4023357" cy="301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2F476D-5186-4945-9180-18DBC9FB3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36" y="3341168"/>
            <a:ext cx="1852863" cy="1389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DC944-6471-A445-B2D9-1F7B405997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68" y="3323121"/>
            <a:ext cx="1900990" cy="1425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D93803-7CD1-B243-93FC-B28F906682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511" y="1087753"/>
            <a:ext cx="2281992" cy="1711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66DD14-7200-8F46-9376-24BDE68CE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23" y="5153917"/>
            <a:ext cx="1846660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5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6579E-EDC8-E34D-A81B-7033B782D1CE}"/>
              </a:ext>
            </a:extLst>
          </p:cNvPr>
          <p:cNvSpPr txBox="1"/>
          <p:nvPr/>
        </p:nvSpPr>
        <p:spPr>
          <a:xfrm>
            <a:off x="1098350" y="871268"/>
            <a:ext cx="4997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Thank you for your time...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92C5D-B8FF-1E46-96C1-642EE312D5E0}"/>
              </a:ext>
            </a:extLst>
          </p:cNvPr>
          <p:cNvSpPr txBox="1"/>
          <p:nvPr/>
        </p:nvSpPr>
        <p:spPr>
          <a:xfrm>
            <a:off x="4796206" y="5340401"/>
            <a:ext cx="6654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I  am glad to answer any questions</a:t>
            </a:r>
          </a:p>
        </p:txBody>
      </p:sp>
    </p:spTree>
    <p:extLst>
      <p:ext uri="{BB962C8B-B14F-4D97-AF65-F5344CB8AC3E}">
        <p14:creationId xmlns:p14="http://schemas.microsoft.com/office/powerpoint/2010/main" val="379580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1028" name="Picture 4" descr="Centre for Theoretical Cosmology: The Origins of the Universe: A brief  history of the Universe">
            <a:extLst>
              <a:ext uri="{FF2B5EF4-FFF2-40B4-BE49-F238E27FC236}">
                <a16:creationId xmlns:a16="http://schemas.microsoft.com/office/drawing/2014/main" id="{99C650CD-FF18-8843-9B95-9941FC41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80031"/>
              </a:clrFrom>
              <a:clrTo>
                <a:srgbClr val="08003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79390" cy="67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F7BA03-3959-E944-89C4-79EF32F96BD5}"/>
              </a:ext>
            </a:extLst>
          </p:cNvPr>
          <p:cNvCxnSpPr/>
          <p:nvPr/>
        </p:nvCxnSpPr>
        <p:spPr>
          <a:xfrm flipV="1">
            <a:off x="5137609" y="565608"/>
            <a:ext cx="0" cy="60048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2A417A3-7A81-9749-9DB6-52304DBC7F82}"/>
              </a:ext>
            </a:extLst>
          </p:cNvPr>
          <p:cNvSpPr txBox="1"/>
          <p:nvPr/>
        </p:nvSpPr>
        <p:spPr>
          <a:xfrm>
            <a:off x="4845378" y="18853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ACB74-07F8-1748-9438-2638CE52ED7C}"/>
              </a:ext>
            </a:extLst>
          </p:cNvPr>
          <p:cNvSpPr txBox="1"/>
          <p:nvPr/>
        </p:nvSpPr>
        <p:spPr>
          <a:xfrm>
            <a:off x="5807325" y="1979629"/>
            <a:ext cx="602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400,000 years – cool enough for atoms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B16A2-17D4-A548-A805-35B501050939}"/>
              </a:ext>
            </a:extLst>
          </p:cNvPr>
          <p:cNvSpPr txBox="1"/>
          <p:nvPr/>
        </p:nvSpPr>
        <p:spPr>
          <a:xfrm>
            <a:off x="5805250" y="2923104"/>
            <a:ext cx="507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3 minutes– cool enough for nuclei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056E8-52A1-C143-B9BB-0D5EAFDD572D}"/>
              </a:ext>
            </a:extLst>
          </p:cNvPr>
          <p:cNvSpPr txBox="1"/>
          <p:nvPr/>
        </p:nvSpPr>
        <p:spPr>
          <a:xfrm>
            <a:off x="5805250" y="3739315"/>
            <a:ext cx="6088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1 microsecond – cool enough for protons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9A56B-BC07-584B-9067-9F57E15F3BF9}"/>
              </a:ext>
            </a:extLst>
          </p:cNvPr>
          <p:cNvSpPr txBox="1"/>
          <p:nvPr/>
        </p:nvSpPr>
        <p:spPr>
          <a:xfrm>
            <a:off x="5805250" y="4309433"/>
            <a:ext cx="63426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Before that T &gt; 2 trillion Kelvin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Quarks and Gluons dominate the  universe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B6AD33-EEE4-3F4E-9FFC-F23A1843F352}"/>
              </a:ext>
            </a:extLst>
          </p:cNvPr>
          <p:cNvSpPr txBox="1"/>
          <p:nvPr/>
        </p:nvSpPr>
        <p:spPr>
          <a:xfrm>
            <a:off x="5805250" y="111592"/>
            <a:ext cx="4188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Today – cool enough for me</a:t>
            </a:r>
          </a:p>
        </p:txBody>
      </p:sp>
    </p:spTree>
    <p:extLst>
      <p:ext uri="{BB962C8B-B14F-4D97-AF65-F5344CB8AC3E}">
        <p14:creationId xmlns:p14="http://schemas.microsoft.com/office/powerpoint/2010/main" val="427093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8999FFF9-A7CD-3143-97E2-ADCA0A784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pic>
        <p:nvPicPr>
          <p:cNvPr id="5124" name="Picture 4" descr="3. Quark-gluon plasma - YouTube">
            <a:extLst>
              <a:ext uri="{FF2B5EF4-FFF2-40B4-BE49-F238E27FC236}">
                <a16:creationId xmlns:a16="http://schemas.microsoft.com/office/drawing/2014/main" id="{EC5F9449-00B7-D047-AFDA-46DFBE3B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7853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uark-Gluon Plasma that filled the early Universe investigated by ALICE">
            <a:extLst>
              <a:ext uri="{FF2B5EF4-FFF2-40B4-BE49-F238E27FC236}">
                <a16:creationId xmlns:a16="http://schemas.microsoft.com/office/drawing/2014/main" id="{754BC9A7-B214-C245-89FE-C31773CA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36" y="-576571"/>
            <a:ext cx="6583405" cy="3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FF79C-CE18-4040-BE3B-CB4ECB1F1A35}"/>
              </a:ext>
            </a:extLst>
          </p:cNvPr>
          <p:cNvSpPr txBox="1"/>
          <p:nvPr/>
        </p:nvSpPr>
        <p:spPr>
          <a:xfrm>
            <a:off x="5608595" y="5936309"/>
            <a:ext cx="6781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solidFill>
                  <a:schemeClr val="bg1"/>
                </a:solidFill>
              </a:rPr>
              <a:t>Quark-Gluon Plasma </a:t>
            </a:r>
          </a:p>
        </p:txBody>
      </p:sp>
    </p:spTree>
    <p:extLst>
      <p:ext uri="{BB962C8B-B14F-4D97-AF65-F5344CB8AC3E}">
        <p14:creationId xmlns:p14="http://schemas.microsoft.com/office/powerpoint/2010/main" val="223015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D53A9-46C0-AF4D-B0CE-A84E2A23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71317"/>
              </a:clrFrom>
              <a:clrTo>
                <a:srgbClr val="17131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34" y="805004"/>
            <a:ext cx="5312237" cy="34563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A513D-3FB7-F245-8BD5-01BD04A9F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0" y="4552768"/>
            <a:ext cx="2070100" cy="580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F51E9-E612-E944-838A-98968FE5B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" y="6262488"/>
            <a:ext cx="2070100" cy="515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63DA2-2218-4C48-901B-A7F5496DB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50" y="5254956"/>
            <a:ext cx="2070100" cy="927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C76EB-2219-1447-9D73-CD5BDB482E65}"/>
              </a:ext>
            </a:extLst>
          </p:cNvPr>
          <p:cNvSpPr txBox="1"/>
          <p:nvPr/>
        </p:nvSpPr>
        <p:spPr>
          <a:xfrm>
            <a:off x="8072343" y="6298380"/>
            <a:ext cx="397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Javier </a:t>
            </a:r>
            <a:r>
              <a:rPr lang="en-US" dirty="0" err="1">
                <a:solidFill>
                  <a:schemeClr val="bg1"/>
                </a:solidFill>
              </a:rPr>
              <a:t>Orjuela</a:t>
            </a:r>
            <a:r>
              <a:rPr lang="en-US" dirty="0">
                <a:solidFill>
                  <a:schemeClr val="bg1"/>
                </a:solidFill>
              </a:rPr>
              <a:t>-Koop – RHIC Thesis Award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Kurt Hill – ATLAS Thesis Award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D6E62-7044-5B47-A259-4E95A3010012}"/>
              </a:ext>
            </a:extLst>
          </p:cNvPr>
          <p:cNvSpPr txBox="1"/>
          <p:nvPr/>
        </p:nvSpPr>
        <p:spPr>
          <a:xfrm>
            <a:off x="289572" y="114293"/>
            <a:ext cx="10751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solidFill>
                  <a:schemeClr val="bg1"/>
                </a:solidFill>
              </a:rPr>
              <a:t>University  of Colorado Boulder – Quark-Gluon Plasma Hunters  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A80FD-C970-3847-8716-D0800355A5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11111"/>
              </a:clrFrom>
              <a:clrTo>
                <a:srgbClr val="11111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0577" y="756813"/>
            <a:ext cx="5927728" cy="54838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5994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87B14-D46E-F74A-AB91-A9E7B97C628E}"/>
              </a:ext>
            </a:extLst>
          </p:cNvPr>
          <p:cNvSpPr txBox="1"/>
          <p:nvPr/>
        </p:nvSpPr>
        <p:spPr>
          <a:xfrm>
            <a:off x="309301" y="337191"/>
            <a:ext cx="1130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Creating droplets of quark-gluon plasma in the laboratory</a:t>
            </a:r>
          </a:p>
        </p:txBody>
      </p:sp>
      <p:pic>
        <p:nvPicPr>
          <p:cNvPr id="1030" name="Picture 6" descr="Smashing Polarized Protons to Uncover Spin and Other Secrets | BNL Newsroom">
            <a:extLst>
              <a:ext uri="{FF2B5EF4-FFF2-40B4-BE49-F238E27FC236}">
                <a16:creationId xmlns:a16="http://schemas.microsoft.com/office/drawing/2014/main" id="{0D7BC619-720D-BF45-970B-A3B6B278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1" y="1308179"/>
            <a:ext cx="4166524" cy="41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to of LHC map">
            <a:extLst>
              <a:ext uri="{FF2B5EF4-FFF2-40B4-BE49-F238E27FC236}">
                <a16:creationId xmlns:a16="http://schemas.microsoft.com/office/drawing/2014/main" id="{F9EB3492-F320-104E-913F-15CFCCDF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65" y="1300490"/>
            <a:ext cx="7208668" cy="41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6F5C9-F87D-2F45-A179-F4B9C9350E0A}"/>
              </a:ext>
            </a:extLst>
          </p:cNvPr>
          <p:cNvSpPr txBox="1"/>
          <p:nvPr/>
        </p:nvSpPr>
        <p:spPr>
          <a:xfrm>
            <a:off x="753280" y="5683491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Relativistic  Heavy Ion Collider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Upton, New York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F0D341-F95C-F645-BE51-CF0C1F803F45}"/>
              </a:ext>
            </a:extLst>
          </p:cNvPr>
          <p:cNvSpPr txBox="1"/>
          <p:nvPr/>
        </p:nvSpPr>
        <p:spPr>
          <a:xfrm>
            <a:off x="7083035" y="5716301"/>
            <a:ext cx="221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Large Hadron Collider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Geneva, Switzerland</a:t>
            </a:r>
          </a:p>
        </p:txBody>
      </p:sp>
    </p:spTree>
    <p:extLst>
      <p:ext uri="{BB962C8B-B14F-4D97-AF65-F5344CB8AC3E}">
        <p14:creationId xmlns:p14="http://schemas.microsoft.com/office/powerpoint/2010/main" val="30411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21BDC-F089-474A-9478-6160E139E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8" y="826744"/>
            <a:ext cx="7454779" cy="5893454"/>
          </a:xfrm>
          <a:prstGeom prst="rect">
            <a:avLst/>
          </a:prstGeom>
        </p:spPr>
      </p:pic>
      <p:pic>
        <p:nvPicPr>
          <p:cNvPr id="1026" name="Picture 2" descr="Relativistic Fluid Dynamics In and Out of Equilibrium: And Applications to  Relativistic Nuclear Collisions (Cambridge Monographs on Mathematical  Physics): Romatschke, Paul, Romatschke, Ulrike: 9781108483681: Amazon.com:  Books">
            <a:extLst>
              <a:ext uri="{FF2B5EF4-FFF2-40B4-BE49-F238E27FC236}">
                <a16:creationId xmlns:a16="http://schemas.microsoft.com/office/drawing/2014/main" id="{CC4F0A4D-6B59-4A46-B9DD-7EDD57A2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27" y="1582606"/>
            <a:ext cx="2818889" cy="42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335AC-10AC-184D-A978-E574E115F703}"/>
              </a:ext>
            </a:extLst>
          </p:cNvPr>
          <p:cNvSpPr txBox="1"/>
          <p:nvPr/>
        </p:nvSpPr>
        <p:spPr>
          <a:xfrm>
            <a:off x="216758" y="120984"/>
            <a:ext cx="828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Hydrodynamic expansion of plasma droplet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FAE4-5A88-634C-8F4C-8FDAC45D6BA7}"/>
              </a:ext>
            </a:extLst>
          </p:cNvPr>
          <p:cNvSpPr txBox="1"/>
          <p:nvPr/>
        </p:nvSpPr>
        <p:spPr>
          <a:xfrm>
            <a:off x="8218139" y="5936835"/>
            <a:ext cx="363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World expert on fluid dynamics here at University of Colorado Boulder</a:t>
            </a:r>
          </a:p>
        </p:txBody>
      </p:sp>
    </p:spTree>
    <p:extLst>
      <p:ext uri="{BB962C8B-B14F-4D97-AF65-F5344CB8AC3E}">
        <p14:creationId xmlns:p14="http://schemas.microsoft.com/office/powerpoint/2010/main" val="40812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3"/>
            <a:ext cx="12192000" cy="6858002"/>
          </a:xfrm>
          <a:prstGeom prst="rect">
            <a:avLst/>
          </a:prstGeom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7B2980CD-5B9C-E14E-8870-9FD03777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65" y="3316541"/>
            <a:ext cx="4176528" cy="34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5D576C-B9B7-484A-A97E-9FA0D954A286}"/>
              </a:ext>
            </a:extLst>
          </p:cNvPr>
          <p:cNvGrpSpPr/>
          <p:nvPr/>
        </p:nvGrpSpPr>
        <p:grpSpPr>
          <a:xfrm>
            <a:off x="6605651" y="3316541"/>
            <a:ext cx="4346441" cy="3385706"/>
            <a:chOff x="5314181" y="-2329029"/>
            <a:chExt cx="6967479" cy="5758027"/>
          </a:xfrm>
        </p:grpSpPr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C4005879-62DD-BA46-A5A2-03F0A4D191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58" b="31084"/>
            <a:stretch/>
          </p:blipFill>
          <p:spPr bwMode="auto">
            <a:xfrm>
              <a:off x="5319553" y="-2329029"/>
              <a:ext cx="6962107" cy="472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3175A50F-69AC-734E-8E91-ECCD28340C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58" t="81247"/>
            <a:stretch/>
          </p:blipFill>
          <p:spPr bwMode="auto">
            <a:xfrm>
              <a:off x="5314181" y="2142942"/>
              <a:ext cx="6962107" cy="128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11F12C-2663-314F-941C-2FAC81C326E7}"/>
              </a:ext>
            </a:extLst>
          </p:cNvPr>
          <p:cNvSpPr txBox="1"/>
          <p:nvPr/>
        </p:nvSpPr>
        <p:spPr>
          <a:xfrm>
            <a:off x="368952" y="87898"/>
            <a:ext cx="11689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Just like Cosmic Microwave Background, droplet patterns tell us a lot!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1F01A7-F2A9-254F-881F-06C63FDE33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97"/>
          <a:stretch/>
        </p:blipFill>
        <p:spPr>
          <a:xfrm>
            <a:off x="403167" y="784479"/>
            <a:ext cx="5106089" cy="26203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E240AC-79C4-B245-87E0-2493C3A67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15"/>
          <a:stretch/>
        </p:blipFill>
        <p:spPr>
          <a:xfrm>
            <a:off x="6133374" y="808697"/>
            <a:ext cx="3067129" cy="26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CFBDE-D30B-6045-B0C1-8D83794A40FB}"/>
              </a:ext>
            </a:extLst>
          </p:cNvPr>
          <p:cNvSpPr txBox="1"/>
          <p:nvPr/>
        </p:nvSpPr>
        <p:spPr>
          <a:xfrm>
            <a:off x="246668" y="33570"/>
            <a:ext cx="5477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</a:rPr>
              <a:t>Plasma Droplet Engineering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9159B-5829-3B4A-B9B0-B72E78125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88"/>
          <a:stretch/>
        </p:blipFill>
        <p:spPr>
          <a:xfrm>
            <a:off x="2930776" y="786131"/>
            <a:ext cx="6330448" cy="130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0155D-8C89-774B-A8A2-2A7B3AC5D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7" r="3118" b="5693"/>
          <a:stretch/>
        </p:blipFill>
        <p:spPr>
          <a:xfrm>
            <a:off x="2930776" y="2089147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7D8CA31-5ADA-BC45-8D03-511A9422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E133EA-D65D-784E-820A-FE375AB70FAE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481DA-AD27-7B4C-84EC-3F08B0544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75B07-103E-FE42-95AE-F211DD37C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284F7-E2FC-8348-89C0-52954BAE4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BB9DD1-81FD-4A4E-BE2E-612F47C84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C2B9FDB8-F268-BC47-B01B-38816881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6705600" y="1907504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7AC4890-4162-3E43-B222-9C8EFC18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7924800" y="2692780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3E8FC-534F-2246-952D-7F425F11D29D}"/>
              </a:ext>
            </a:extLst>
          </p:cNvPr>
          <p:cNvSpPr txBox="1"/>
          <p:nvPr/>
        </p:nvSpPr>
        <p:spPr>
          <a:xfrm>
            <a:off x="105039" y="4863132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PHENIX, </a:t>
            </a:r>
            <a:r>
              <a:rPr lang="en-US" b="1" dirty="0">
                <a:solidFill>
                  <a:schemeClr val="bg1"/>
                </a:solidFill>
              </a:rPr>
              <a:t>Nature Phys. 15 (2019) no.3, 214-220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CCA20-8BA9-514B-B0D6-EDCB9CF907F4}"/>
              </a:ext>
            </a:extLst>
          </p:cNvPr>
          <p:cNvSpPr txBox="1"/>
          <p:nvPr/>
        </p:nvSpPr>
        <p:spPr>
          <a:xfrm>
            <a:off x="150725" y="137260"/>
            <a:ext cx="7822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Hypothesis confirmed </a:t>
            </a:r>
            <a:r>
              <a:rPr lang="en-US" sz="3200" i="1" dirty="0">
                <a:solidFill>
                  <a:schemeClr val="bg1"/>
                </a:solidFill>
                <a:sym typeface="Wingdings" pitchFamily="2" charset="2"/>
              </a:rPr>
              <a:t> droplets engineered!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Volume 15 Issue 3, March 2019">
            <a:extLst>
              <a:ext uri="{FF2B5EF4-FFF2-40B4-BE49-F238E27FC236}">
                <a16:creationId xmlns:a16="http://schemas.microsoft.com/office/drawing/2014/main" id="{17C86A18-F21C-C044-8121-8E92DDF6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A0B10"/>
              </a:clrFrom>
              <a:clrTo>
                <a:srgbClr val="0A0B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21" y="3292655"/>
            <a:ext cx="2540000" cy="3378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839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258</Words>
  <Application>Microsoft Macintosh PowerPoint</Application>
  <PresentationFormat>Widescreen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21</cp:revision>
  <dcterms:created xsi:type="dcterms:W3CDTF">2021-03-16T00:17:33Z</dcterms:created>
  <dcterms:modified xsi:type="dcterms:W3CDTF">2021-03-27T00:45:47Z</dcterms:modified>
</cp:coreProperties>
</file>