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68" r:id="rId12"/>
    <p:sldId id="271" r:id="rId13"/>
    <p:sldId id="272" r:id="rId14"/>
    <p:sldId id="273" r:id="rId15"/>
    <p:sldId id="274" r:id="rId16"/>
    <p:sldId id="278" r:id="rId17"/>
    <p:sldId id="260" r:id="rId18"/>
    <p:sldId id="262" r:id="rId19"/>
    <p:sldId id="258" r:id="rId20"/>
    <p:sldId id="261" r:id="rId21"/>
    <p:sldId id="275" r:id="rId22"/>
    <p:sldId id="277" r:id="rId23"/>
    <p:sldId id="27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0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266EB-7ED5-4D1D-A941-627EA651FC0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F01B6A-0D28-4EC7-A557-5FDBD545EC37}">
      <dgm:prSet/>
      <dgm:spPr/>
      <dgm:t>
        <a:bodyPr/>
        <a:lstStyle/>
        <a:p>
          <a:r>
            <a:rPr lang="en-US"/>
            <a:t>Plug-n-play module for free stream, IP-Glasma evolution, AdS/CFT parameterized evolution</a:t>
          </a:r>
        </a:p>
      </dgm:t>
    </dgm:pt>
    <dgm:pt modelId="{668F3E10-D8DE-4E79-A5D6-06DBB433867C}" type="parTrans" cxnId="{AB4CACE9-74CA-4F28-B2FD-0256A1CD1C4E}">
      <dgm:prSet/>
      <dgm:spPr/>
      <dgm:t>
        <a:bodyPr/>
        <a:lstStyle/>
        <a:p>
          <a:endParaRPr lang="en-US"/>
        </a:p>
      </dgm:t>
    </dgm:pt>
    <dgm:pt modelId="{A2AE1EBA-94A6-402C-AE0C-D876CB2016DE}" type="sibTrans" cxnId="{AB4CACE9-74CA-4F28-B2FD-0256A1CD1C4E}">
      <dgm:prSet/>
      <dgm:spPr/>
      <dgm:t>
        <a:bodyPr/>
        <a:lstStyle/>
        <a:p>
          <a:endParaRPr lang="en-US"/>
        </a:p>
      </dgm:t>
    </dgm:pt>
    <dgm:pt modelId="{ED6DBDE1-4CEE-4BF7-8317-9AAB62C8B551}">
      <dgm:prSet/>
      <dgm:spPr/>
      <dgm:t>
        <a:bodyPr/>
        <a:lstStyle/>
        <a:p>
          <a:r>
            <a:rPr lang="en-US"/>
            <a:t>Bayesian analysis must compare these scenarios to make strong conclusions regarding bulk viscosity for example…</a:t>
          </a:r>
        </a:p>
      </dgm:t>
    </dgm:pt>
    <dgm:pt modelId="{2CF68E4F-36CE-41AF-8ECA-BA3965DE8CDA}" type="parTrans" cxnId="{5249087A-4CE8-4E45-9F22-E705B71A210F}">
      <dgm:prSet/>
      <dgm:spPr/>
      <dgm:t>
        <a:bodyPr/>
        <a:lstStyle/>
        <a:p>
          <a:endParaRPr lang="en-US"/>
        </a:p>
      </dgm:t>
    </dgm:pt>
    <dgm:pt modelId="{532D84A5-7F7B-48BB-AFEE-0C8A8B2F4E76}" type="sibTrans" cxnId="{5249087A-4CE8-4E45-9F22-E705B71A210F}">
      <dgm:prSet/>
      <dgm:spPr/>
      <dgm:t>
        <a:bodyPr/>
        <a:lstStyle/>
        <a:p>
          <a:endParaRPr lang="en-US"/>
        </a:p>
      </dgm:t>
    </dgm:pt>
    <dgm:pt modelId="{2D776A15-6473-4C67-8E14-1D430BBBF3C0}">
      <dgm:prSet/>
      <dgm:spPr/>
      <dgm:t>
        <a:bodyPr/>
        <a:lstStyle/>
        <a:p>
          <a:r>
            <a:rPr lang="en-US"/>
            <a:t>Does not make sense to over-machine things without this part, particularly in small systems</a:t>
          </a:r>
        </a:p>
      </dgm:t>
    </dgm:pt>
    <dgm:pt modelId="{D057D391-AC42-4FE1-8A20-5C8C71D7E8DA}" type="parTrans" cxnId="{C13AC495-FF59-4781-80A7-37D9A0CA6235}">
      <dgm:prSet/>
      <dgm:spPr/>
      <dgm:t>
        <a:bodyPr/>
        <a:lstStyle/>
        <a:p>
          <a:endParaRPr lang="en-US"/>
        </a:p>
      </dgm:t>
    </dgm:pt>
    <dgm:pt modelId="{CDA8E072-21FC-489A-AFA1-824E360A1E73}" type="sibTrans" cxnId="{C13AC495-FF59-4781-80A7-37D9A0CA6235}">
      <dgm:prSet/>
      <dgm:spPr/>
      <dgm:t>
        <a:bodyPr/>
        <a:lstStyle/>
        <a:p>
          <a:endParaRPr lang="en-US"/>
        </a:p>
      </dgm:t>
    </dgm:pt>
    <dgm:pt modelId="{D0855492-79D0-499B-8A36-1977D8C8AE71}">
      <dgm:prSet/>
      <dgm:spPr/>
      <dgm:t>
        <a:bodyPr/>
        <a:lstStyle/>
        <a:p>
          <a:r>
            <a:rPr lang="en-US" dirty="0"/>
            <a:t>Relaxation times are (often) hidden knobs.    Cannot go from free streaming (weak) to QGP </a:t>
          </a:r>
          <a:r>
            <a:rPr lang="en-US" dirty="0">
              <a:latin typeface="Symbol" pitchFamily="2" charset="2"/>
            </a:rPr>
            <a:t>h</a:t>
          </a:r>
          <a:r>
            <a:rPr lang="en-US" dirty="0"/>
            <a:t>/s=0.08 (strong) without some bumps in the road</a:t>
          </a:r>
        </a:p>
      </dgm:t>
    </dgm:pt>
    <dgm:pt modelId="{B23CFB2A-0794-4875-B561-46A67198E802}" type="parTrans" cxnId="{942FD270-3866-4012-9930-D09C7D476E63}">
      <dgm:prSet/>
      <dgm:spPr/>
      <dgm:t>
        <a:bodyPr/>
        <a:lstStyle/>
        <a:p>
          <a:endParaRPr lang="en-US"/>
        </a:p>
      </dgm:t>
    </dgm:pt>
    <dgm:pt modelId="{B575EE74-8899-40E3-85BD-D426BBF56E33}" type="sibTrans" cxnId="{942FD270-3866-4012-9930-D09C7D476E63}">
      <dgm:prSet/>
      <dgm:spPr/>
      <dgm:t>
        <a:bodyPr/>
        <a:lstStyle/>
        <a:p>
          <a:endParaRPr lang="en-US"/>
        </a:p>
      </dgm:t>
    </dgm:pt>
    <dgm:pt modelId="{6530B1C0-1894-FC45-A052-32634680BB00}" type="pres">
      <dgm:prSet presAssocID="{A13266EB-7ED5-4D1D-A941-627EA651FC09}" presName="linear" presStyleCnt="0">
        <dgm:presLayoutVars>
          <dgm:animLvl val="lvl"/>
          <dgm:resizeHandles val="exact"/>
        </dgm:presLayoutVars>
      </dgm:prSet>
      <dgm:spPr/>
    </dgm:pt>
    <dgm:pt modelId="{695E4EAE-313E-1845-AB29-DDBF1439E265}" type="pres">
      <dgm:prSet presAssocID="{F6F01B6A-0D28-4EC7-A557-5FDBD545EC3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296748-7534-414F-A505-951D2D46EA13}" type="pres">
      <dgm:prSet presAssocID="{A2AE1EBA-94A6-402C-AE0C-D876CB2016DE}" presName="spacer" presStyleCnt="0"/>
      <dgm:spPr/>
    </dgm:pt>
    <dgm:pt modelId="{B1097E86-DF61-1849-912C-6C6B370923E1}" type="pres">
      <dgm:prSet presAssocID="{ED6DBDE1-4CEE-4BF7-8317-9AAB62C8B5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9878BF-FE12-D14C-8690-F1D6C1C00C33}" type="pres">
      <dgm:prSet presAssocID="{532D84A5-7F7B-48BB-AFEE-0C8A8B2F4E76}" presName="spacer" presStyleCnt="0"/>
      <dgm:spPr/>
    </dgm:pt>
    <dgm:pt modelId="{742184F3-1AB6-4A4B-BA59-9B3C401B6537}" type="pres">
      <dgm:prSet presAssocID="{2D776A15-6473-4C67-8E14-1D430BBBF3C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8773DB-0142-844F-A282-24833999BF41}" type="pres">
      <dgm:prSet presAssocID="{CDA8E072-21FC-489A-AFA1-824E360A1E73}" presName="spacer" presStyleCnt="0"/>
      <dgm:spPr/>
    </dgm:pt>
    <dgm:pt modelId="{B2346856-A0FF-324A-BF9E-B13B1459906B}" type="pres">
      <dgm:prSet presAssocID="{D0855492-79D0-499B-8A36-1977D8C8AE7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C80C03-6866-C54A-A59D-CEE68871F998}" type="presOf" srcId="{A13266EB-7ED5-4D1D-A941-627EA651FC09}" destId="{6530B1C0-1894-FC45-A052-32634680BB00}" srcOrd="0" destOrd="0" presId="urn:microsoft.com/office/officeart/2005/8/layout/vList2"/>
    <dgm:cxn modelId="{DBAC6C1D-1C5C-A249-B803-06A711BCD77A}" type="presOf" srcId="{D0855492-79D0-499B-8A36-1977D8C8AE71}" destId="{B2346856-A0FF-324A-BF9E-B13B1459906B}" srcOrd="0" destOrd="0" presId="urn:microsoft.com/office/officeart/2005/8/layout/vList2"/>
    <dgm:cxn modelId="{0E86084F-F51F-8B4A-84ED-ABF87639DFD6}" type="presOf" srcId="{F6F01B6A-0D28-4EC7-A557-5FDBD545EC37}" destId="{695E4EAE-313E-1845-AB29-DDBF1439E265}" srcOrd="0" destOrd="0" presId="urn:microsoft.com/office/officeart/2005/8/layout/vList2"/>
    <dgm:cxn modelId="{942FD270-3866-4012-9930-D09C7D476E63}" srcId="{A13266EB-7ED5-4D1D-A941-627EA651FC09}" destId="{D0855492-79D0-499B-8A36-1977D8C8AE71}" srcOrd="3" destOrd="0" parTransId="{B23CFB2A-0794-4875-B561-46A67198E802}" sibTransId="{B575EE74-8899-40E3-85BD-D426BBF56E33}"/>
    <dgm:cxn modelId="{4BC98276-75DB-AE4A-AEEB-13C6851CD668}" type="presOf" srcId="{2D776A15-6473-4C67-8E14-1D430BBBF3C0}" destId="{742184F3-1AB6-4A4B-BA59-9B3C401B6537}" srcOrd="0" destOrd="0" presId="urn:microsoft.com/office/officeart/2005/8/layout/vList2"/>
    <dgm:cxn modelId="{5249087A-4CE8-4E45-9F22-E705B71A210F}" srcId="{A13266EB-7ED5-4D1D-A941-627EA651FC09}" destId="{ED6DBDE1-4CEE-4BF7-8317-9AAB62C8B551}" srcOrd="1" destOrd="0" parTransId="{2CF68E4F-36CE-41AF-8ECA-BA3965DE8CDA}" sibTransId="{532D84A5-7F7B-48BB-AFEE-0C8A8B2F4E76}"/>
    <dgm:cxn modelId="{C58AC793-1867-0842-81B6-D329E41018E2}" type="presOf" srcId="{ED6DBDE1-4CEE-4BF7-8317-9AAB62C8B551}" destId="{B1097E86-DF61-1849-912C-6C6B370923E1}" srcOrd="0" destOrd="0" presId="urn:microsoft.com/office/officeart/2005/8/layout/vList2"/>
    <dgm:cxn modelId="{C13AC495-FF59-4781-80A7-37D9A0CA6235}" srcId="{A13266EB-7ED5-4D1D-A941-627EA651FC09}" destId="{2D776A15-6473-4C67-8E14-1D430BBBF3C0}" srcOrd="2" destOrd="0" parTransId="{D057D391-AC42-4FE1-8A20-5C8C71D7E8DA}" sibTransId="{CDA8E072-21FC-489A-AFA1-824E360A1E73}"/>
    <dgm:cxn modelId="{AB4CACE9-74CA-4F28-B2FD-0256A1CD1C4E}" srcId="{A13266EB-7ED5-4D1D-A941-627EA651FC09}" destId="{F6F01B6A-0D28-4EC7-A557-5FDBD545EC37}" srcOrd="0" destOrd="0" parTransId="{668F3E10-D8DE-4E79-A5D6-06DBB433867C}" sibTransId="{A2AE1EBA-94A6-402C-AE0C-D876CB2016DE}"/>
    <dgm:cxn modelId="{772C67BE-57C7-7A44-A55C-BDE2B4F0A374}" type="presParOf" srcId="{6530B1C0-1894-FC45-A052-32634680BB00}" destId="{695E4EAE-313E-1845-AB29-DDBF1439E265}" srcOrd="0" destOrd="0" presId="urn:microsoft.com/office/officeart/2005/8/layout/vList2"/>
    <dgm:cxn modelId="{A7F41030-BD14-D145-8EEE-B23EA349DEC5}" type="presParOf" srcId="{6530B1C0-1894-FC45-A052-32634680BB00}" destId="{45296748-7534-414F-A505-951D2D46EA13}" srcOrd="1" destOrd="0" presId="urn:microsoft.com/office/officeart/2005/8/layout/vList2"/>
    <dgm:cxn modelId="{DD0150AC-DB05-644F-8A4F-05625A9FF1AB}" type="presParOf" srcId="{6530B1C0-1894-FC45-A052-32634680BB00}" destId="{B1097E86-DF61-1849-912C-6C6B370923E1}" srcOrd="2" destOrd="0" presId="urn:microsoft.com/office/officeart/2005/8/layout/vList2"/>
    <dgm:cxn modelId="{B8144E18-B126-0C42-A3AA-31E5EBBA4F37}" type="presParOf" srcId="{6530B1C0-1894-FC45-A052-32634680BB00}" destId="{A09878BF-FE12-D14C-8690-F1D6C1C00C33}" srcOrd="3" destOrd="0" presId="urn:microsoft.com/office/officeart/2005/8/layout/vList2"/>
    <dgm:cxn modelId="{3B3D66FF-33B1-0A46-BAD1-30B901C5E00F}" type="presParOf" srcId="{6530B1C0-1894-FC45-A052-32634680BB00}" destId="{742184F3-1AB6-4A4B-BA59-9B3C401B6537}" srcOrd="4" destOrd="0" presId="urn:microsoft.com/office/officeart/2005/8/layout/vList2"/>
    <dgm:cxn modelId="{A684810F-D129-1A4C-8828-7DC045EF8DD3}" type="presParOf" srcId="{6530B1C0-1894-FC45-A052-32634680BB00}" destId="{8A8773DB-0142-844F-A282-24833999BF41}" srcOrd="5" destOrd="0" presId="urn:microsoft.com/office/officeart/2005/8/layout/vList2"/>
    <dgm:cxn modelId="{3F9C31C2-600E-EB4A-87BF-C62EE6A4F9D1}" type="presParOf" srcId="{6530B1C0-1894-FC45-A052-32634680BB00}" destId="{B2346856-A0FF-324A-BF9E-B13B145990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4EAE-313E-1845-AB29-DDBF1439E265}">
      <dsp:nvSpPr>
        <dsp:cNvPr id="0" name=""/>
        <dsp:cNvSpPr/>
      </dsp:nvSpPr>
      <dsp:spPr>
        <a:xfrm>
          <a:off x="0" y="87858"/>
          <a:ext cx="6253721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Plug-n-play module for free stream, IP-Glasma evolution, AdS/CFT parameterized evolution</a:t>
          </a:r>
        </a:p>
      </dsp:txBody>
      <dsp:txXfrm>
        <a:off x="57347" y="145205"/>
        <a:ext cx="6139027" cy="1060059"/>
      </dsp:txXfrm>
    </dsp:sp>
    <dsp:sp modelId="{B1097E86-DF61-1849-912C-6C6B370923E1}">
      <dsp:nvSpPr>
        <dsp:cNvPr id="0" name=""/>
        <dsp:cNvSpPr/>
      </dsp:nvSpPr>
      <dsp:spPr>
        <a:xfrm>
          <a:off x="0" y="1323091"/>
          <a:ext cx="6253721" cy="117475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Bayesian analysis must compare these scenarios to make strong conclusions regarding bulk viscosity for example…</a:t>
          </a:r>
        </a:p>
      </dsp:txBody>
      <dsp:txXfrm>
        <a:off x="57347" y="1380438"/>
        <a:ext cx="6139027" cy="1060059"/>
      </dsp:txXfrm>
    </dsp:sp>
    <dsp:sp modelId="{742184F3-1AB6-4A4B-BA59-9B3C401B6537}">
      <dsp:nvSpPr>
        <dsp:cNvPr id="0" name=""/>
        <dsp:cNvSpPr/>
      </dsp:nvSpPr>
      <dsp:spPr>
        <a:xfrm>
          <a:off x="0" y="2558324"/>
          <a:ext cx="6253721" cy="117475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Does not make sense to over-machine things without this part, particularly in small systems</a:t>
          </a:r>
        </a:p>
      </dsp:txBody>
      <dsp:txXfrm>
        <a:off x="57347" y="2615671"/>
        <a:ext cx="6139027" cy="1060059"/>
      </dsp:txXfrm>
    </dsp:sp>
    <dsp:sp modelId="{B2346856-A0FF-324A-BF9E-B13B1459906B}">
      <dsp:nvSpPr>
        <dsp:cNvPr id="0" name=""/>
        <dsp:cNvSpPr/>
      </dsp:nvSpPr>
      <dsp:spPr>
        <a:xfrm>
          <a:off x="0" y="3793558"/>
          <a:ext cx="6253721" cy="11747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Relaxation times are (often) hidden knobs.    Cannot go from free streaming (weak) to QGP </a:t>
          </a:r>
          <a:r>
            <a:rPr lang="en-US" sz="2100" kern="1200" dirty="0">
              <a:latin typeface="Symbol" pitchFamily="2" charset="2"/>
            </a:rPr>
            <a:t>h</a:t>
          </a:r>
          <a:r>
            <a:rPr lang="en-US" sz="2100" kern="1200" dirty="0"/>
            <a:t>/s=0.08 (strong) without some bumps in the road</a:t>
          </a:r>
        </a:p>
      </dsp:txBody>
      <dsp:txXfrm>
        <a:off x="57347" y="3850905"/>
        <a:ext cx="6139027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17ABA-2C00-5F4C-B8B0-F49D0422684B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8295C-7D04-F84D-889D-2C4EBBCF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A738-AC70-0843-9FD1-83A63F699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DA720-3214-364F-867A-2B730D6C9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72C8-6E37-7A4C-9B87-63502CA7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C5EA-8AF0-B744-9CD1-3C9C61F08F5A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287F-F916-C449-A823-3B050B76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2BA0D-8CC9-A945-862B-2B423D5E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48A1-E371-C84F-8EBD-8CA44EAD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39B4-3189-AD4D-89AD-586D24B9B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CDE0D-BFDD-B14B-9C2F-0A5D8AFD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7D08-1301-0C44-84AA-9F5D966CCBCF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D32F-7D86-9442-BD6C-120BF642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917A-9AF5-A74E-B49F-81360C12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D2194-AA84-AF43-B8B0-EF5E52824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29F38-6D20-F04E-8925-E0A31B093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51BE3-F276-A54C-841F-26F7FC22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1686-92CC-6D4F-B53B-70EF69AC1B1B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F0EB6-881E-534E-AB0A-518F9E7C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58303-BF72-8E46-B603-DDF05A7F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EE77-9487-1145-AC72-C575E0F5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FB5C-18A2-A841-9910-C8927412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757BF-BE20-F747-93FA-276E9EBC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68D-D496-9C44-A71B-8EB9844BE0A3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B14-6328-F244-980C-D3867B80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EFA6D-8F46-0E47-97D5-76D962B4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D093-19C1-3E4A-BCDD-D891D69E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17CC8-F951-C54C-9517-B03A9654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B52-9DD9-4240-915A-C024BAEF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3C3E-5FA4-7A43-A0EB-DFDE3B29DC6F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1EB72-21A4-BF4B-BC12-C0FCDADC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3E977-2674-D74F-AC55-12FB4534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4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3E9A-5A16-0847-8565-F79BFA98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9944-6E2F-2841-AE41-F8B43D76B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C1508-F326-3843-B138-1825C41A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AD7FF-75FD-EA45-8394-E7C448EF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9A2C-5AC1-4841-B7B0-FE0C82B250CB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3A3F1-BF6C-1C42-9585-F78948F2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B7E79-1BBC-8041-A735-80C28E37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E326-2FCF-054B-8C0E-0E7AAD65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07A3-8743-AA4B-A91F-B6930E9C1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24984-70FC-474B-B15E-584497557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EB5D1-AE58-294D-A5B8-CA9497A5C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D2539-AA55-4E48-AF3B-540897F3D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CEDAD-A10E-9649-B9B0-5E3AB000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E2FA-2581-4B4A-98F1-39D42B97CAD2}" type="datetime1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D38DE-B336-8141-A0D3-B24A27CC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0592F-76D4-BE4E-8F2F-949F41C6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8AB7-8A25-5045-A428-6DBC4A87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0E2C0-FC3D-B74B-9DEF-2A01B7F2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5E8D-04D8-2D48-B3D5-71E7F8932F13}" type="datetime1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D2D1A-BBF3-FD46-9288-D5F33A9B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D9ED3-9791-2E43-92BB-51C6AFC1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2E5CB9-CAF6-7E4F-9F69-BA22C122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A90-950B-AB41-A16C-C0E2CD0754B8}" type="datetime1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D8DB7-3DF3-474C-8F46-87A90378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A82C2-33DE-3247-8BC1-57B5A0E3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5860-2192-144E-844E-C1A89AAD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E081-EC8B-D840-B282-7855F726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6B846-2D4D-7E44-B43A-AB463C080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F0460-41A1-C840-BC6D-BA4E1846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814-0574-7C49-B867-8302E298FFB2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5C2EA-91B2-5349-8AA8-94ACEDED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10331-4CA7-384F-9950-6CF97EB4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22C0-A295-D94B-822E-D60167C7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3E823-3F1E-814E-886A-69F9ABEC5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5524B-A1DB-8544-A229-215C816F4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F3098-D1B1-B840-9929-137C2740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27EE-61BD-5446-8773-479CFB44AC78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E2D94-FC64-6841-AADC-7A77D93E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853A-2E75-DE43-B130-6B0CBB90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9124D-C00B-9A41-A65D-60DE30B7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86747-B968-B54A-BCE0-3E462C230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28A69-7163-0D46-AFF3-EB08D44C8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8F28-D740-694D-A36E-C20F04265653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86F54-0462-9947-84AC-01F3F8C17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BB57C-A5A8-C841-B7F6-B5A80D0CB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2220-9E24-8F45-8EEA-B450181F4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005.1468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xiv.org/abs/1908.062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xiv.org/abs/2103.013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4EE546C-86EC-7346-87A0-3810198E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9505"/>
            <a:ext cx="12192000" cy="2645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382371-F2C7-4942-BFB5-EAC28B84B0BC}"/>
              </a:ext>
            </a:extLst>
          </p:cNvPr>
          <p:cNvSpPr txBox="1"/>
          <p:nvPr/>
        </p:nvSpPr>
        <p:spPr>
          <a:xfrm>
            <a:off x="234508" y="-93629"/>
            <a:ext cx="1061688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/>
              <a:t>Experimental results on </a:t>
            </a:r>
          </a:p>
          <a:p>
            <a:r>
              <a:rPr lang="en-US" sz="6600" i="1" dirty="0"/>
              <a:t>collective flow in small system </a:t>
            </a:r>
          </a:p>
          <a:p>
            <a:r>
              <a:rPr lang="en-US" sz="6600" i="1" dirty="0"/>
              <a:t>collisions at RHIC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26919-7F92-EE40-9C48-25972F56A48F}"/>
              </a:ext>
            </a:extLst>
          </p:cNvPr>
          <p:cNvSpPr txBox="1"/>
          <p:nvPr/>
        </p:nvSpPr>
        <p:spPr>
          <a:xfrm>
            <a:off x="234508" y="2979842"/>
            <a:ext cx="5254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Jamie Nagle</a:t>
            </a:r>
          </a:p>
          <a:p>
            <a:r>
              <a:rPr lang="en-US" sz="3200" i="1" dirty="0"/>
              <a:t>University of Colorado Boulder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FE970-D2A3-3648-BE26-CC9BF9C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5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F17C3-5E26-1241-8D26-4CB8D73B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Anything in this three inches. Right in here, this area, that includes the  Chiclets, but not the erasers. | Carnival, Costume props, Jerk">
            <a:extLst>
              <a:ext uri="{FF2B5EF4-FFF2-40B4-BE49-F238E27FC236}">
                <a16:creationId xmlns:a16="http://schemas.microsoft.com/office/drawing/2014/main" id="{CD6A79E7-7A4B-5C49-9343-631969DF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3" y="2546262"/>
            <a:ext cx="56007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F7688-3BA2-FE49-BE2F-61A2EEF2E369}"/>
              </a:ext>
            </a:extLst>
          </p:cNvPr>
          <p:cNvSpPr txBox="1"/>
          <p:nvPr/>
        </p:nvSpPr>
        <p:spPr>
          <a:xfrm>
            <a:off x="272878" y="135925"/>
            <a:ext cx="5662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 he cannot guess your weight, </a:t>
            </a:r>
          </a:p>
          <a:p>
            <a:pPr algn="ctr"/>
            <a:r>
              <a:rPr lang="en-US" sz="2800" dirty="0"/>
              <a:t>you can win anything…   </a:t>
            </a:r>
          </a:p>
          <a:p>
            <a:pPr algn="ctr"/>
            <a:r>
              <a:rPr lang="en-US" sz="2800" i="1" dirty="0"/>
              <a:t>“Anything in this three inches. </a:t>
            </a:r>
          </a:p>
          <a:p>
            <a:pPr algn="ctr"/>
            <a:r>
              <a:rPr lang="en-US" sz="2800" i="1" dirty="0"/>
              <a:t>Right in here, this area, that includes the Chiclets, but not the erasers."</a:t>
            </a:r>
          </a:p>
          <a:p>
            <a:pPr algn="ctr"/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69B9E-0337-2843-A7F8-AA0DEE0AF873}"/>
              </a:ext>
            </a:extLst>
          </p:cNvPr>
          <p:cNvSpPr txBox="1"/>
          <p:nvPr/>
        </p:nvSpPr>
        <p:spPr>
          <a:xfrm>
            <a:off x="6462584" y="135925"/>
            <a:ext cx="53947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So now we can only see CGC effects in collisions with </a:t>
            </a:r>
            <a:r>
              <a:rPr lang="en-US" sz="3200" dirty="0" err="1">
                <a:solidFill>
                  <a:srgbClr val="FF0000"/>
                </a:solidFill>
              </a:rPr>
              <a:t>dN</a:t>
            </a:r>
            <a:r>
              <a:rPr lang="en-US" sz="3200" baseline="-25000" dirty="0" err="1">
                <a:solidFill>
                  <a:srgbClr val="FF0000"/>
                </a:solidFill>
              </a:rPr>
              <a:t>ch</a:t>
            </a:r>
            <a:r>
              <a:rPr lang="en-US" sz="3200" dirty="0">
                <a:solidFill>
                  <a:srgbClr val="FF0000"/>
                </a:solidFill>
              </a:rPr>
              <a:t>/d</a:t>
            </a:r>
            <a:r>
              <a:rPr lang="en-US" sz="3200" dirty="0">
                <a:solidFill>
                  <a:srgbClr val="FF0000"/>
                </a:solidFill>
                <a:latin typeface="Symbol" pitchFamily="2" charset="2"/>
              </a:rPr>
              <a:t>h</a:t>
            </a:r>
            <a:r>
              <a:rPr lang="en-US" sz="3200" dirty="0">
                <a:solidFill>
                  <a:srgbClr val="FF0000"/>
                </a:solidFill>
              </a:rPr>
              <a:t> ~ 2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I must be missing something about dense packing of gluons…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22279-8E49-C74A-94FE-295FB41AF1E0}"/>
              </a:ext>
            </a:extLst>
          </p:cNvPr>
          <p:cNvSpPr txBox="1"/>
          <p:nvPr/>
        </p:nvSpPr>
        <p:spPr>
          <a:xfrm>
            <a:off x="6561438" y="4231022"/>
            <a:ext cx="5698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Who knows which movie this is from?</a:t>
            </a:r>
          </a:p>
        </p:txBody>
      </p:sp>
      <p:pic>
        <p:nvPicPr>
          <p:cNvPr id="3076" name="Picture 4" descr="Karen Shapiro | Chiclets (2019) | Available for Sale | Artsy">
            <a:extLst>
              <a:ext uri="{FF2B5EF4-FFF2-40B4-BE49-F238E27FC236}">
                <a16:creationId xmlns:a16="http://schemas.microsoft.com/office/drawing/2014/main" id="{F9CDB1E2-7C41-6C45-8391-5C08DF98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4825741"/>
            <a:ext cx="2379361" cy="17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83C3-4009-8E4A-8052-4FE40375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BACCF0-02F7-5648-B15B-A35F48811659}"/>
              </a:ext>
            </a:extLst>
          </p:cNvPr>
          <p:cNvGrpSpPr/>
          <p:nvPr/>
        </p:nvGrpSpPr>
        <p:grpSpPr>
          <a:xfrm>
            <a:off x="1007434" y="346530"/>
            <a:ext cx="10177131" cy="4952833"/>
            <a:chOff x="1668505" y="377703"/>
            <a:chExt cx="8763959" cy="40590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73868-1B7F-3F4D-A8AC-659AD9495860}"/>
                </a:ext>
              </a:extLst>
            </p:cNvPr>
            <p:cNvSpPr/>
            <p:nvPr/>
          </p:nvSpPr>
          <p:spPr>
            <a:xfrm>
              <a:off x="1668505" y="377703"/>
              <a:ext cx="8763959" cy="608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79BA8D-1EF6-E845-8836-0286190B1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8505" y="947393"/>
              <a:ext cx="8763959" cy="34893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D92F6E-A952-604F-B9AD-0AA16CE80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096" t="17143" r="25378" b="57820"/>
            <a:stretch/>
          </p:blipFill>
          <p:spPr>
            <a:xfrm>
              <a:off x="5820703" y="377703"/>
              <a:ext cx="779646" cy="6567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F7D640-110E-9E42-BCF9-AEAA31A93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052" t="13678" r="1991" b="65958"/>
            <a:stretch/>
          </p:blipFill>
          <p:spPr>
            <a:xfrm>
              <a:off x="8501769" y="398752"/>
              <a:ext cx="842225" cy="7072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288EF8-399A-F547-93C9-F7EB5F46C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343" t="32085" r="48605" b="45167"/>
            <a:stretch/>
          </p:blipFill>
          <p:spPr>
            <a:xfrm>
              <a:off x="3081885" y="437710"/>
              <a:ext cx="644893" cy="596766"/>
            </a:xfrm>
            <a:prstGeom prst="rect">
              <a:avLst/>
            </a:prstGeom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5EDC3D38-E619-824E-91A4-1374FFD2C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785" t="28125" r="63104" b="26042"/>
            <a:stretch>
              <a:fillRect/>
            </a:stretch>
          </p:blipFill>
          <p:spPr bwMode="auto">
            <a:xfrm>
              <a:off x="8223380" y="1465855"/>
              <a:ext cx="740714" cy="71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ACE2A78-0C91-8747-A6D7-8BFBF96C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9370" t="29167" r="61933" b="25000"/>
            <a:stretch>
              <a:fillRect/>
            </a:stretch>
          </p:blipFill>
          <p:spPr bwMode="auto">
            <a:xfrm>
              <a:off x="9442580" y="2251131"/>
              <a:ext cx="762000" cy="7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2576803-D8F6-8B49-8CC5-073DEEBEBFC8}"/>
              </a:ext>
            </a:extLst>
          </p:cNvPr>
          <p:cNvSpPr txBox="1"/>
          <p:nvPr/>
        </p:nvSpPr>
        <p:spPr>
          <a:xfrm>
            <a:off x="6829379" y="5387318"/>
            <a:ext cx="443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PHENIX, </a:t>
            </a:r>
            <a:r>
              <a:rPr lang="en-US" b="1" dirty="0"/>
              <a:t>Nature Phys. 15 (2019) no.3, 214-220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EA49D-2C3F-8440-A13B-DF16B3B343EB}"/>
              </a:ext>
            </a:extLst>
          </p:cNvPr>
          <p:cNvSpPr txBox="1"/>
          <p:nvPr/>
        </p:nvSpPr>
        <p:spPr>
          <a:xfrm>
            <a:off x="944830" y="5968814"/>
            <a:ext cx="104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/>
              <a:t>(More) Definitive Proof of Geometry &amp; Hydrodynamics</a:t>
            </a:r>
          </a:p>
        </p:txBody>
      </p:sp>
    </p:spTree>
    <p:extLst>
      <p:ext uri="{BB962C8B-B14F-4D97-AF65-F5344CB8AC3E}">
        <p14:creationId xmlns:p14="http://schemas.microsoft.com/office/powerpoint/2010/main" val="4179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83C3-4009-8E4A-8052-4FE40375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BACCF0-02F7-5648-B15B-A35F48811659}"/>
              </a:ext>
            </a:extLst>
          </p:cNvPr>
          <p:cNvGrpSpPr/>
          <p:nvPr/>
        </p:nvGrpSpPr>
        <p:grpSpPr>
          <a:xfrm>
            <a:off x="7606866" y="136525"/>
            <a:ext cx="4367755" cy="1927113"/>
            <a:chOff x="1668505" y="377703"/>
            <a:chExt cx="8763959" cy="40590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73868-1B7F-3F4D-A8AC-659AD9495860}"/>
                </a:ext>
              </a:extLst>
            </p:cNvPr>
            <p:cNvSpPr/>
            <p:nvPr/>
          </p:nvSpPr>
          <p:spPr>
            <a:xfrm>
              <a:off x="1668505" y="377703"/>
              <a:ext cx="8763959" cy="608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79BA8D-1EF6-E845-8836-0286190B1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8505" y="947393"/>
              <a:ext cx="8763959" cy="34893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D92F6E-A952-604F-B9AD-0AA16CE80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096" t="17143" r="25378" b="57820"/>
            <a:stretch/>
          </p:blipFill>
          <p:spPr>
            <a:xfrm>
              <a:off x="5820703" y="377703"/>
              <a:ext cx="779646" cy="6567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F7D640-110E-9E42-BCF9-AEAA31A93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052" t="13678" r="1991" b="65958"/>
            <a:stretch/>
          </p:blipFill>
          <p:spPr>
            <a:xfrm>
              <a:off x="8501769" y="398752"/>
              <a:ext cx="842225" cy="7072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288EF8-399A-F547-93C9-F7EB5F46C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343" t="32085" r="48605" b="45167"/>
            <a:stretch/>
          </p:blipFill>
          <p:spPr>
            <a:xfrm>
              <a:off x="3081885" y="437710"/>
              <a:ext cx="644893" cy="596766"/>
            </a:xfrm>
            <a:prstGeom prst="rect">
              <a:avLst/>
            </a:prstGeom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5EDC3D38-E619-824E-91A4-1374FFD2C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785" t="28125" r="63104" b="26042"/>
            <a:stretch>
              <a:fillRect/>
            </a:stretch>
          </p:blipFill>
          <p:spPr bwMode="auto">
            <a:xfrm>
              <a:off x="8223380" y="1465855"/>
              <a:ext cx="740714" cy="71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ACE2A78-0C91-8747-A6D7-8BFBF96C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9370" t="29167" r="61933" b="25000"/>
            <a:stretch>
              <a:fillRect/>
            </a:stretch>
          </p:blipFill>
          <p:spPr bwMode="auto">
            <a:xfrm>
              <a:off x="9442580" y="2251131"/>
              <a:ext cx="762000" cy="7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3AD33B-FC41-7449-B9CB-62C41245C747}"/>
              </a:ext>
            </a:extLst>
          </p:cNvPr>
          <p:cNvSpPr txBox="1"/>
          <p:nvPr/>
        </p:nvSpPr>
        <p:spPr>
          <a:xfrm>
            <a:off x="381828" y="167588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/>
              <a:t>Are we done?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4AEA6-8339-D64D-B156-7DFE5E30E5BC}"/>
              </a:ext>
            </a:extLst>
          </p:cNvPr>
          <p:cNvSpPr txBox="1"/>
          <p:nvPr/>
        </p:nvSpPr>
        <p:spPr>
          <a:xfrm>
            <a:off x="330951" y="936216"/>
            <a:ext cx="55179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    At QM19 in Wuhan the STAR Collaboration challenged the validity of the PHENIX measurements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PHENIX has carried out a new, 3 x PC analysis for all systems with (a) a new code base, (b) different analyzer, (c) FVTX tracks instead of hits, (d) additional systematic checks.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Nature Physics measurements confirmed.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PHENIX manuscript with these results and additional kinematic selections to be submitted in the next month.</a:t>
            </a:r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547B56C2-FC04-294A-A655-F817E5301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723144"/>
            <a:ext cx="5878621" cy="1411712"/>
          </a:xfrm>
          <a:prstGeom prst="rect">
            <a:avLst/>
          </a:prstGeo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20142341-3BE1-B14A-B11F-0BD168F09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4427028"/>
            <a:ext cx="5878622" cy="14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83C3-4009-8E4A-8052-4FE40375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3AD33B-FC41-7449-B9CB-62C41245C747}"/>
              </a:ext>
            </a:extLst>
          </p:cNvPr>
          <p:cNvSpPr txBox="1"/>
          <p:nvPr/>
        </p:nvSpPr>
        <p:spPr>
          <a:xfrm>
            <a:off x="381828" y="167588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/>
              <a:t>Are we done?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4AEA6-8339-D64D-B156-7DFE5E30E5BC}"/>
              </a:ext>
            </a:extLst>
          </p:cNvPr>
          <p:cNvSpPr txBox="1"/>
          <p:nvPr/>
        </p:nvSpPr>
        <p:spPr>
          <a:xfrm>
            <a:off x="330951" y="936216"/>
            <a:ext cx="5517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2)    At QM19 in Wuhan the STAR Collaboration showed new </a:t>
            </a:r>
          </a:p>
          <a:p>
            <a:r>
              <a:rPr lang="en-US" sz="2400" dirty="0"/>
              <a:t>preliminary experimental results.</a:t>
            </a:r>
          </a:p>
        </p:txBody>
      </p:sp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A02D0F78-622A-0842-8B72-5EA33373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0" y="2569342"/>
            <a:ext cx="11356221" cy="4035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F475A0-D2E9-3349-9687-CA39851F8EFD}"/>
              </a:ext>
            </a:extLst>
          </p:cNvPr>
          <p:cNvSpPr txBox="1"/>
          <p:nvPr/>
        </p:nvSpPr>
        <p:spPr>
          <a:xfrm>
            <a:off x="2553146" y="2921520"/>
            <a:ext cx="708572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 STAR Preliminary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Non-flow corrected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Not in matching centrality selection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e.g. </a:t>
            </a:r>
            <a:r>
              <a:rPr lang="en-US" sz="2400" dirty="0" err="1">
                <a:solidFill>
                  <a:srgbClr val="7030A0"/>
                </a:solidFill>
              </a:rPr>
              <a:t>pAu</a:t>
            </a:r>
            <a:r>
              <a:rPr lang="en-US" sz="2400" dirty="0">
                <a:solidFill>
                  <a:srgbClr val="7030A0"/>
                </a:solidFill>
              </a:rPr>
              <a:t> 0-2% based on TPC has 50% higher multiplicity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B10DFD-C350-4841-821A-BAFBFCCE4343}"/>
              </a:ext>
            </a:extLst>
          </p:cNvPr>
          <p:cNvSpPr txBox="1"/>
          <p:nvPr/>
        </p:nvSpPr>
        <p:spPr>
          <a:xfrm>
            <a:off x="5114100" y="906512"/>
            <a:ext cx="63570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v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 results “consistent”, tension in </a:t>
            </a:r>
            <a:r>
              <a:rPr lang="en-US" sz="2800" dirty="0" err="1">
                <a:solidFill>
                  <a:srgbClr val="0070C0"/>
                </a:solidFill>
              </a:rPr>
              <a:t>pAu</a:t>
            </a:r>
            <a:r>
              <a:rPr lang="en-US" sz="2800" dirty="0">
                <a:solidFill>
                  <a:srgbClr val="0070C0"/>
                </a:solidFill>
              </a:rPr>
              <a:t>/</a:t>
            </a:r>
            <a:r>
              <a:rPr lang="en-US" sz="2800" dirty="0" err="1">
                <a:solidFill>
                  <a:srgbClr val="0070C0"/>
                </a:solidFill>
              </a:rPr>
              <a:t>dAu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v</a:t>
            </a:r>
            <a:r>
              <a:rPr lang="en-US" sz="2800" baseline="-25000" dirty="0">
                <a:solidFill>
                  <a:srgbClr val="0070C0"/>
                </a:solidFill>
              </a:rPr>
              <a:t>3</a:t>
            </a:r>
            <a:r>
              <a:rPr lang="en-US" sz="2800" dirty="0">
                <a:solidFill>
                  <a:srgbClr val="0070C0"/>
                </a:solidFill>
              </a:rPr>
              <a:t> results “differ” in </a:t>
            </a:r>
            <a:r>
              <a:rPr lang="en-US" sz="2800" dirty="0" err="1">
                <a:solidFill>
                  <a:srgbClr val="0070C0"/>
                </a:solidFill>
              </a:rPr>
              <a:t>pAu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dAu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  <a:sym typeface="Wingdings" pitchFamily="2" charset="2"/>
              </a:rPr>
              <a:t> How to understand, resolve?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83C3-4009-8E4A-8052-4FE40375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3AD33B-FC41-7449-B9CB-62C41245C747}"/>
              </a:ext>
            </a:extLst>
          </p:cNvPr>
          <p:cNvSpPr txBox="1"/>
          <p:nvPr/>
        </p:nvSpPr>
        <p:spPr>
          <a:xfrm>
            <a:off x="381828" y="167588"/>
            <a:ext cx="553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/>
              <a:t>How to Address Experimentally?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F1433-F46F-7844-A511-05A945C3CC5F}"/>
              </a:ext>
            </a:extLst>
          </p:cNvPr>
          <p:cNvSpPr txBox="1"/>
          <p:nvPr/>
        </p:nvSpPr>
        <p:spPr>
          <a:xfrm>
            <a:off x="390394" y="989556"/>
            <a:ext cx="118016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PHENIX has done due diligence to confirm experimental results.    PHENIX manuscript submission forthcoming.    Manuscript will include tables with all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2-particle correlation coefficients (c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</a:rPr>
              <a:t>, c</a:t>
            </a:r>
            <a:r>
              <a:rPr lang="en-US" sz="2800" baseline="-25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, c</a:t>
            </a:r>
            <a:r>
              <a:rPr lang="en-US" sz="2800" baseline="-25000" dirty="0">
                <a:solidFill>
                  <a:srgbClr val="0070C0"/>
                </a:solidFill>
              </a:rPr>
              <a:t>3</a:t>
            </a:r>
            <a:r>
              <a:rPr lang="en-US" sz="2800" dirty="0">
                <a:solidFill>
                  <a:srgbClr val="0070C0"/>
                </a:solidFill>
              </a:rPr>
              <a:t>, c</a:t>
            </a:r>
            <a:r>
              <a:rPr lang="en-US" sz="2800" baseline="-25000" dirty="0">
                <a:solidFill>
                  <a:srgbClr val="0070C0"/>
                </a:solidFill>
              </a:rPr>
              <a:t>4</a:t>
            </a:r>
            <a:r>
              <a:rPr lang="en-US" sz="2800" dirty="0">
                <a:solidFill>
                  <a:srgbClr val="0070C0"/>
                </a:solidFill>
              </a:rPr>
              <a:t>) to enable future studies.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STAR is confirming their results with an independent analysis.    Publication of results will be highly beneficial.     Important to include results with matched PHENIX centrality selection and extend to </a:t>
            </a:r>
            <a:r>
              <a:rPr lang="en-US" sz="2800" dirty="0" err="1">
                <a:solidFill>
                  <a:srgbClr val="FF0000"/>
                </a:solidFill>
              </a:rPr>
              <a:t>p</a:t>
            </a:r>
            <a:r>
              <a:rPr lang="en-US" sz="2800" baseline="-25000" dirty="0" err="1">
                <a:solidFill>
                  <a:srgbClr val="FF0000"/>
                </a:solidFill>
              </a:rPr>
              <a:t>T</a:t>
            </a:r>
            <a:r>
              <a:rPr lang="en-US" sz="2800" dirty="0">
                <a:solidFill>
                  <a:srgbClr val="FF0000"/>
                </a:solidFill>
              </a:rPr>
              <a:t> = 3 GeV to show when / where non-flow corrections break down.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Future measurements in </a:t>
            </a:r>
            <a:r>
              <a:rPr lang="en-US" sz="2800" dirty="0" err="1">
                <a:solidFill>
                  <a:srgbClr val="00B050"/>
                </a:solidFill>
              </a:rPr>
              <a:t>pAu</a:t>
            </a:r>
            <a:r>
              <a:rPr lang="en-US" sz="2800" dirty="0">
                <a:solidFill>
                  <a:srgbClr val="00B050"/>
                </a:solidFill>
              </a:rPr>
              <a:t> by </a:t>
            </a:r>
            <a:r>
              <a:rPr lang="en-US" sz="2800" dirty="0" err="1">
                <a:solidFill>
                  <a:srgbClr val="00B050"/>
                </a:solidFill>
              </a:rPr>
              <a:t>sPHENIX</a:t>
            </a:r>
            <a:r>
              <a:rPr lang="en-US" sz="2800" dirty="0">
                <a:solidFill>
                  <a:srgbClr val="00B050"/>
                </a:solidFill>
              </a:rPr>
              <a:t> and STAR could be elucidating as well.</a:t>
            </a:r>
          </a:p>
          <a:p>
            <a:r>
              <a:rPr lang="en-US" sz="2800" dirty="0">
                <a:solidFill>
                  <a:srgbClr val="00B050"/>
                </a:solidFill>
              </a:rPr>
              <a:t>Recently taken O+O data by STAR adds significantly to the program.</a:t>
            </a:r>
          </a:p>
        </p:txBody>
      </p:sp>
    </p:spTree>
    <p:extLst>
      <p:ext uri="{BB962C8B-B14F-4D97-AF65-F5344CB8AC3E}">
        <p14:creationId xmlns:p14="http://schemas.microsoft.com/office/powerpoint/2010/main" val="4737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83C3-4009-8E4A-8052-4FE40375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3AD33B-FC41-7449-B9CB-62C41245C747}"/>
              </a:ext>
            </a:extLst>
          </p:cNvPr>
          <p:cNvSpPr txBox="1"/>
          <p:nvPr/>
        </p:nvSpPr>
        <p:spPr>
          <a:xfrm>
            <a:off x="381828" y="167588"/>
            <a:ext cx="4668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/>
              <a:t>How to Address Non-Flow?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A3B9E-4D5C-3649-BBEA-B0489EAA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2" y="915525"/>
            <a:ext cx="5493914" cy="3869542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FA69899-65A7-9A40-B2B3-0E8FA6B77274}"/>
              </a:ext>
            </a:extLst>
          </p:cNvPr>
          <p:cNvSpPr/>
          <p:nvPr/>
        </p:nvSpPr>
        <p:spPr>
          <a:xfrm>
            <a:off x="1340971" y="3588770"/>
            <a:ext cx="3908753" cy="952500"/>
          </a:xfrm>
          <a:custGeom>
            <a:avLst/>
            <a:gdLst>
              <a:gd name="connsiteX0" fmla="*/ 0 w 3305175"/>
              <a:gd name="connsiteY0" fmla="*/ 323850 h 952500"/>
              <a:gd name="connsiteX1" fmla="*/ 552450 w 3305175"/>
              <a:gd name="connsiteY1" fmla="*/ 142875 h 952500"/>
              <a:gd name="connsiteX2" fmla="*/ 1190625 w 3305175"/>
              <a:gd name="connsiteY2" fmla="*/ 0 h 952500"/>
              <a:gd name="connsiteX3" fmla="*/ 1847850 w 3305175"/>
              <a:gd name="connsiteY3" fmla="*/ 133350 h 952500"/>
              <a:gd name="connsiteX4" fmla="*/ 2486025 w 3305175"/>
              <a:gd name="connsiteY4" fmla="*/ 352425 h 952500"/>
              <a:gd name="connsiteX5" fmla="*/ 3305175 w 3305175"/>
              <a:gd name="connsiteY5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5175" h="952500">
                <a:moveTo>
                  <a:pt x="0" y="323850"/>
                </a:moveTo>
                <a:lnTo>
                  <a:pt x="552450" y="142875"/>
                </a:lnTo>
                <a:lnTo>
                  <a:pt x="1190625" y="0"/>
                </a:lnTo>
                <a:lnTo>
                  <a:pt x="1847850" y="133350"/>
                </a:lnTo>
                <a:lnTo>
                  <a:pt x="2486025" y="352425"/>
                </a:lnTo>
                <a:lnTo>
                  <a:pt x="3305175" y="9525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BB706-CD5D-BF47-94CA-8353D04FB9E0}"/>
              </a:ext>
            </a:extLst>
          </p:cNvPr>
          <p:cNvSpPr txBox="1"/>
          <p:nvPr/>
        </p:nvSpPr>
        <p:spPr>
          <a:xfrm>
            <a:off x="6096000" y="974286"/>
            <a:ext cx="584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Including in published results up to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 = 3 GeV is critical.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B41195-8E01-A343-8C4F-62A18F41CE88}"/>
              </a:ext>
            </a:extLst>
          </p:cNvPr>
          <p:cNvSpPr/>
          <p:nvPr/>
        </p:nvSpPr>
        <p:spPr>
          <a:xfrm>
            <a:off x="7516534" y="3321660"/>
            <a:ext cx="262353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arxiv.org</a:t>
            </a:r>
            <a:r>
              <a:rPr lang="en-US" sz="1400" dirty="0"/>
              <a:t>/abs/1902.11290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DAF2AE-2EAF-7B4D-9609-3ABA02E2F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11" y="2320296"/>
            <a:ext cx="5464175" cy="8613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81876E-D6C9-2C47-B260-AF4AEE5F5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156" y="3828467"/>
            <a:ext cx="3542296" cy="290588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64614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883C3-4009-8E4A-8052-4FE40375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3AD33B-FC41-7449-B9CB-62C41245C747}"/>
              </a:ext>
            </a:extLst>
          </p:cNvPr>
          <p:cNvSpPr txBox="1"/>
          <p:nvPr/>
        </p:nvSpPr>
        <p:spPr>
          <a:xfrm>
            <a:off x="381828" y="167588"/>
            <a:ext cx="4668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/>
              <a:t>How to Address Non-Flow?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B5EA753E-1198-2F40-A4A2-A455C4A2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28" y="752363"/>
            <a:ext cx="3673085" cy="6105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DCF45-2047-A649-A361-E923A1A8F8B0}"/>
              </a:ext>
            </a:extLst>
          </p:cNvPr>
          <p:cNvSpPr txBox="1"/>
          <p:nvPr/>
        </p:nvSpPr>
        <p:spPr>
          <a:xfrm>
            <a:off x="4054913" y="1039660"/>
            <a:ext cx="7919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Full AMPT modeling of 3 x 2-particle correlations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Filled markers = raw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markers = c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non-flow applied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/>
              <a:t>Non-flow method not validated by AMPT.</a:t>
            </a:r>
          </a:p>
          <a:p>
            <a:r>
              <a:rPr lang="en-US" sz="2800" dirty="0"/>
              <a:t>AMPT does have larger non-flow compared to data.</a:t>
            </a:r>
          </a:p>
          <a:p>
            <a:endParaRPr lang="en-US" sz="2800" dirty="0"/>
          </a:p>
          <a:p>
            <a:r>
              <a:rPr lang="en-US" sz="2800" i="1" dirty="0">
                <a:solidFill>
                  <a:srgbClr val="0070C0"/>
                </a:solidFill>
              </a:rPr>
              <a:t>What are other options to test “closure” on models with both flow and non-flow?</a:t>
            </a:r>
          </a:p>
        </p:txBody>
      </p:sp>
    </p:spTree>
    <p:extLst>
      <p:ext uri="{BB962C8B-B14F-4D97-AF65-F5344CB8AC3E}">
        <p14:creationId xmlns:p14="http://schemas.microsoft.com/office/powerpoint/2010/main" val="149172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BB16B-D07A-BC45-A333-302028C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2DB3066-4A43-764B-BEC2-F319ADF0A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67"/>
          <a:stretch/>
        </p:blipFill>
        <p:spPr>
          <a:xfrm>
            <a:off x="-1" y="0"/>
            <a:ext cx="9493033" cy="1628384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33B3A546-E5D7-CD41-A405-39DE1F253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70"/>
          <a:stretch/>
        </p:blipFill>
        <p:spPr>
          <a:xfrm>
            <a:off x="6279716" y="3075140"/>
            <a:ext cx="5561556" cy="3766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20D808-30BE-AF4E-8777-AAD0B64E9FA2}"/>
              </a:ext>
            </a:extLst>
          </p:cNvPr>
          <p:cNvSpPr txBox="1"/>
          <p:nvPr/>
        </p:nvSpPr>
        <p:spPr>
          <a:xfrm>
            <a:off x="1973678" y="1690145"/>
            <a:ext cx="3607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</a:rPr>
              <a:t>At some point, QGP lifetime too short and v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 collapses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EE926789-8402-A340-BF6C-356E55BD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89"/>
          <a:stretch/>
        </p:blipFill>
        <p:spPr>
          <a:xfrm>
            <a:off x="0" y="3075140"/>
            <a:ext cx="5459537" cy="3766855"/>
          </a:xfrm>
          <a:prstGeom prst="rect">
            <a:avLst/>
          </a:prstGeom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3BBB87B3-9B8A-DF46-8E0A-8A774FD72027}"/>
              </a:ext>
            </a:extLst>
          </p:cNvPr>
          <p:cNvSpPr/>
          <p:nvPr/>
        </p:nvSpPr>
        <p:spPr>
          <a:xfrm>
            <a:off x="5244782" y="4958567"/>
            <a:ext cx="336392" cy="10539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2E7921-2A3F-4B42-BAA1-5FA5E072B7BC}"/>
              </a:ext>
            </a:extLst>
          </p:cNvPr>
          <p:cNvSpPr txBox="1"/>
          <p:nvPr/>
        </p:nvSpPr>
        <p:spPr>
          <a:xfrm>
            <a:off x="7061332" y="1690145"/>
            <a:ext cx="4779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70C0"/>
                </a:solidFill>
              </a:rPr>
              <a:t>Strongly-coupled pre-flow helps mitigate this effect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1D7C8A6-708F-9E45-8899-3B15C7DD5460}"/>
              </a:ext>
            </a:extLst>
          </p:cNvPr>
          <p:cNvSpPr/>
          <p:nvPr/>
        </p:nvSpPr>
        <p:spPr>
          <a:xfrm rot="10800000">
            <a:off x="11673076" y="5292435"/>
            <a:ext cx="336392" cy="58612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3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9C1AA7A1-7A3C-B144-BCC9-716859A2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3" y="1534466"/>
            <a:ext cx="4828871" cy="41850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A4040-11BB-8648-984C-0B420D2A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227BB-232E-F447-A957-96CE875FCBCD}"/>
              </a:ext>
            </a:extLst>
          </p:cNvPr>
          <p:cNvSpPr txBox="1"/>
          <p:nvPr/>
        </p:nvSpPr>
        <p:spPr>
          <a:xfrm>
            <a:off x="381828" y="167588"/>
            <a:ext cx="9802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/>
              <a:t>How to Address Experimentally (and Theoretically)?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22FFF3B-E751-384D-B456-EBF9BF31A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27" y="1592798"/>
            <a:ext cx="4598415" cy="42436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9631CD-D389-FA40-88B9-29D3C3A7B788}"/>
              </a:ext>
            </a:extLst>
          </p:cNvPr>
          <p:cNvSpPr txBox="1"/>
          <p:nvPr/>
        </p:nvSpPr>
        <p:spPr>
          <a:xfrm>
            <a:off x="488620" y="5643177"/>
            <a:ext cx="5391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PHENIX </a:t>
            </a:r>
            <a:r>
              <a:rPr lang="en-US" sz="2800" dirty="0" err="1">
                <a:solidFill>
                  <a:srgbClr val="FF0000"/>
                </a:solidFill>
              </a:rPr>
              <a:t>pAu</a:t>
            </a:r>
            <a:r>
              <a:rPr lang="en-US" sz="2800" dirty="0">
                <a:solidFill>
                  <a:srgbClr val="FF0000"/>
                </a:solidFill>
              </a:rPr>
              <a:t> v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/v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800" dirty="0"/>
              <a:t> ATLAS </a:t>
            </a:r>
            <a:r>
              <a:rPr lang="en-US" sz="2800" dirty="0" err="1"/>
              <a:t>pPb</a:t>
            </a:r>
            <a:r>
              <a:rPr lang="en-US" sz="2800" dirty="0"/>
              <a:t> v</a:t>
            </a:r>
            <a:r>
              <a:rPr lang="en-US" sz="2800" baseline="-25000" dirty="0"/>
              <a:t>3</a:t>
            </a:r>
            <a:r>
              <a:rPr lang="en-US" sz="2800" dirty="0"/>
              <a:t>/v</a:t>
            </a:r>
            <a:r>
              <a:rPr lang="en-US" sz="2800" baseline="-250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815850-93F5-2446-8953-8223CF3120D8}"/>
              </a:ext>
            </a:extLst>
          </p:cNvPr>
          <p:cNvSpPr txBox="1"/>
          <p:nvPr/>
        </p:nvSpPr>
        <p:spPr>
          <a:xfrm>
            <a:off x="488620" y="6198255"/>
            <a:ext cx="542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STAR </a:t>
            </a:r>
            <a:r>
              <a:rPr lang="en-US" sz="2800" dirty="0" err="1">
                <a:solidFill>
                  <a:srgbClr val="7030A0"/>
                </a:solidFill>
              </a:rPr>
              <a:t>pAu</a:t>
            </a:r>
            <a:r>
              <a:rPr lang="en-US" sz="2800" dirty="0">
                <a:solidFill>
                  <a:srgbClr val="7030A0"/>
                </a:solidFill>
              </a:rPr>
              <a:t> v</a:t>
            </a:r>
            <a:r>
              <a:rPr lang="en-US" sz="2800" baseline="-25000" dirty="0">
                <a:solidFill>
                  <a:srgbClr val="7030A0"/>
                </a:solidFill>
              </a:rPr>
              <a:t>3</a:t>
            </a:r>
            <a:r>
              <a:rPr lang="en-US" sz="2800" dirty="0">
                <a:solidFill>
                  <a:srgbClr val="7030A0"/>
                </a:solidFill>
              </a:rPr>
              <a:t>/v</a:t>
            </a:r>
            <a:r>
              <a:rPr lang="en-US" sz="2800" baseline="-25000" dirty="0">
                <a:solidFill>
                  <a:srgbClr val="7030A0"/>
                </a:solidFill>
              </a:rPr>
              <a:t>2      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ATLAS </a:t>
            </a:r>
            <a:r>
              <a:rPr lang="en-US" sz="2800" dirty="0" err="1"/>
              <a:t>pPb</a:t>
            </a:r>
            <a:r>
              <a:rPr lang="en-US" sz="2800" dirty="0"/>
              <a:t> v</a:t>
            </a:r>
            <a:r>
              <a:rPr lang="en-US" sz="2800" baseline="-25000" dirty="0"/>
              <a:t>3</a:t>
            </a:r>
            <a:r>
              <a:rPr lang="en-US" sz="2800" dirty="0"/>
              <a:t>/v</a:t>
            </a:r>
            <a:r>
              <a:rPr lang="en-US" sz="2800" baseline="-25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EC6C72-F75C-814D-8030-826DCA87ED6E}"/>
              </a:ext>
            </a:extLst>
          </p:cNvPr>
          <p:cNvSpPr txBox="1"/>
          <p:nvPr/>
        </p:nvSpPr>
        <p:spPr>
          <a:xfrm>
            <a:off x="1903956" y="946468"/>
            <a:ext cx="233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Experiment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86ABB6-1FAB-1844-BD65-303EE55F7DC8}"/>
              </a:ext>
            </a:extLst>
          </p:cNvPr>
          <p:cNvSpPr txBox="1"/>
          <p:nvPr/>
        </p:nvSpPr>
        <p:spPr>
          <a:xfrm>
            <a:off x="8239853" y="946467"/>
            <a:ext cx="149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D986A6-A810-9641-8071-74815C86A7A1}"/>
              </a:ext>
            </a:extLst>
          </p:cNvPr>
          <p:cNvSpPr txBox="1"/>
          <p:nvPr/>
        </p:nvSpPr>
        <p:spPr>
          <a:xfrm>
            <a:off x="6548248" y="5836419"/>
            <a:ext cx="516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Most calculations have larger damping of higher moments at lower energy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D12304-F0C2-C84F-9C4D-BEDA8B375D96}"/>
              </a:ext>
            </a:extLst>
          </p:cNvPr>
          <p:cNvSpPr txBox="1"/>
          <p:nvPr/>
        </p:nvSpPr>
        <p:spPr>
          <a:xfrm>
            <a:off x="3493427" y="1996131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0-5% BBC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82337-B130-9C46-8A66-E50100F7E498}"/>
              </a:ext>
            </a:extLst>
          </p:cNvPr>
          <p:cNvSpPr txBox="1"/>
          <p:nvPr/>
        </p:nvSpPr>
        <p:spPr>
          <a:xfrm>
            <a:off x="3342855" y="235674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0-2% TPC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20C8F-58AB-604C-A2E5-ECD6B7E64B4B}"/>
              </a:ext>
            </a:extLst>
          </p:cNvPr>
          <p:cNvSpPr txBox="1"/>
          <p:nvPr/>
        </p:nvSpPr>
        <p:spPr>
          <a:xfrm rot="16200000">
            <a:off x="4552734" y="2691414"/>
            <a:ext cx="43524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  <a:r>
              <a:rPr lang="en-US" sz="2400" dirty="0"/>
              <a:t>/v</a:t>
            </a:r>
            <a:r>
              <a:rPr lang="en-US" sz="2400" baseline="-25000" dirty="0"/>
              <a:t>2</a:t>
            </a:r>
            <a:r>
              <a:rPr lang="en-US" sz="2400" dirty="0"/>
              <a:t> (</a:t>
            </a:r>
            <a:r>
              <a:rPr lang="en-US" sz="2400" dirty="0" err="1"/>
              <a:t>pAu</a:t>
            </a:r>
            <a:r>
              <a:rPr lang="en-US" sz="2400" dirty="0"/>
              <a:t>) </a:t>
            </a:r>
            <a:r>
              <a:rPr lang="en-US" sz="2800" dirty="0"/>
              <a:t>/ </a:t>
            </a:r>
            <a:r>
              <a:rPr lang="en-US" sz="2400" dirty="0"/>
              <a:t>v</a:t>
            </a:r>
            <a:r>
              <a:rPr lang="en-US" sz="2400" baseline="-25000" dirty="0"/>
              <a:t>3</a:t>
            </a:r>
            <a:r>
              <a:rPr lang="en-US" sz="2400" dirty="0"/>
              <a:t>/v</a:t>
            </a:r>
            <a:r>
              <a:rPr lang="en-US" sz="2400" baseline="-25000" dirty="0"/>
              <a:t>2</a:t>
            </a:r>
            <a:r>
              <a:rPr lang="en-US" sz="2400" dirty="0"/>
              <a:t> (</a:t>
            </a:r>
            <a:r>
              <a:rPr lang="en-US" sz="2400" dirty="0" err="1"/>
              <a:t>pPb</a:t>
            </a:r>
            <a:r>
              <a:rPr lang="en-US" sz="2400" dirty="0"/>
              <a:t>)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08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BB16B-D07A-BC45-A333-302028C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D1EC51D-56A4-4345-A0BF-7C2EBA44D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90612"/>
            <a:ext cx="10363200" cy="544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D202D-8EAF-8E43-8809-8707A49EF4DE}"/>
              </a:ext>
            </a:extLst>
          </p:cNvPr>
          <p:cNvSpPr txBox="1"/>
          <p:nvPr/>
        </p:nvSpPr>
        <p:spPr>
          <a:xfrm>
            <a:off x="185566" y="192566"/>
            <a:ext cx="595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/>
              <a:t>Initial Geometry also matters…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56DB63-0896-8C4C-8B54-621823B61D7C}"/>
              </a:ext>
            </a:extLst>
          </p:cNvPr>
          <p:cNvSpPr/>
          <p:nvPr/>
        </p:nvSpPr>
        <p:spPr>
          <a:xfrm>
            <a:off x="9448800" y="945931"/>
            <a:ext cx="1524000" cy="36996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BB16B-D07A-BC45-A333-302028C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197C1-C207-F84A-B53F-365D1C4EB581}"/>
              </a:ext>
            </a:extLst>
          </p:cNvPr>
          <p:cNvSpPr txBox="1"/>
          <p:nvPr/>
        </p:nvSpPr>
        <p:spPr>
          <a:xfrm>
            <a:off x="355247" y="165834"/>
            <a:ext cx="88642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What are we trying to learn?</a:t>
            </a:r>
          </a:p>
          <a:p>
            <a:endParaRPr lang="en-US" sz="2800" i="1" dirty="0"/>
          </a:p>
          <a:p>
            <a:r>
              <a:rPr lang="en-US" sz="2800" i="1" dirty="0">
                <a:solidFill>
                  <a:srgbClr val="FF0000"/>
                </a:solidFill>
              </a:rPr>
              <a:t>Are QGP droplets formed in small collisions?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Is the pre-hydrodynamic state strongly, weakly, un-coupled?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What are the factors for initial entropy production?</a:t>
            </a:r>
          </a:p>
          <a:p>
            <a:endParaRPr lang="en-US" sz="2800" i="1" dirty="0"/>
          </a:p>
          <a:p>
            <a:r>
              <a:rPr lang="en-US" sz="2800" i="1" u="sng" dirty="0"/>
              <a:t>Do we have a well-formulated plan to gain this knowledge?</a:t>
            </a:r>
          </a:p>
          <a:p>
            <a:endParaRPr lang="en-US" sz="2800" i="1" dirty="0"/>
          </a:p>
          <a:p>
            <a:r>
              <a:rPr lang="en-US" sz="2800" i="1" dirty="0">
                <a:solidFill>
                  <a:srgbClr val="FF0000"/>
                </a:solidFill>
              </a:rPr>
              <a:t>We thought so      </a:t>
            </a:r>
            <a:r>
              <a:rPr lang="en-US" sz="2800" i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>
                <a:solidFill>
                  <a:srgbClr val="0070C0"/>
                </a:solidFill>
              </a:rPr>
              <a:t>p/d/</a:t>
            </a:r>
            <a:r>
              <a:rPr lang="en-US" sz="2800" i="1" baseline="30000" dirty="0">
                <a:solidFill>
                  <a:srgbClr val="0070C0"/>
                </a:solidFill>
              </a:rPr>
              <a:t>3</a:t>
            </a:r>
            <a:r>
              <a:rPr lang="en-US" sz="2800" i="1" dirty="0">
                <a:solidFill>
                  <a:srgbClr val="0070C0"/>
                </a:solidFill>
              </a:rPr>
              <a:t>He+Au collisions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                                </a:t>
            </a:r>
            <a:r>
              <a:rPr lang="en-US" sz="2800" i="1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800" i="1" dirty="0">
                <a:solidFill>
                  <a:srgbClr val="FF0000"/>
                </a:solidFill>
              </a:rPr>
              <a:t>  </a:t>
            </a:r>
            <a:r>
              <a:rPr lang="en-US" sz="2800" i="1" dirty="0" err="1">
                <a:solidFill>
                  <a:srgbClr val="0070C0"/>
                </a:solidFill>
              </a:rPr>
              <a:t>d+Au</a:t>
            </a:r>
            <a:r>
              <a:rPr lang="en-US" sz="2800" i="1" dirty="0">
                <a:solidFill>
                  <a:srgbClr val="0070C0"/>
                </a:solidFill>
              </a:rPr>
              <a:t> beam energy scan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More data at RHIC?</a:t>
            </a:r>
          </a:p>
          <a:p>
            <a:endParaRPr lang="en-US" sz="2800" i="1" dirty="0"/>
          </a:p>
          <a:p>
            <a:r>
              <a:rPr lang="en-US" sz="2800" i="1" u="sng" dirty="0"/>
              <a:t>Where does this knowledge gained lead us?</a:t>
            </a:r>
          </a:p>
          <a:p>
            <a:endParaRPr lang="en-US" sz="2800" i="1" dirty="0"/>
          </a:p>
          <a:p>
            <a:r>
              <a:rPr lang="en-US" sz="2800" i="1" dirty="0">
                <a:solidFill>
                  <a:srgbClr val="FF0000"/>
                </a:solidFill>
              </a:rPr>
              <a:t>Let’s wait until the end…   which is soon…</a:t>
            </a:r>
          </a:p>
        </p:txBody>
      </p:sp>
    </p:spTree>
    <p:extLst>
      <p:ext uri="{BB962C8B-B14F-4D97-AF65-F5344CB8AC3E}">
        <p14:creationId xmlns:p14="http://schemas.microsoft.com/office/powerpoint/2010/main" val="21122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5DE387-0584-4E4E-B96C-D2673C63BE4B}"/>
              </a:ext>
            </a:extLst>
          </p:cNvPr>
          <p:cNvSpPr/>
          <p:nvPr/>
        </p:nvSpPr>
        <p:spPr>
          <a:xfrm>
            <a:off x="145860" y="678265"/>
            <a:ext cx="11900279" cy="5586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BB16B-D07A-BC45-A333-302028C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249CD-24B8-A44F-BD12-E81AFA86AC04}"/>
              </a:ext>
            </a:extLst>
          </p:cNvPr>
          <p:cNvSpPr txBox="1"/>
          <p:nvPr/>
        </p:nvSpPr>
        <p:spPr>
          <a:xfrm>
            <a:off x="564098" y="31489"/>
            <a:ext cx="477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/>
              <a:t>JETSCAPE Bayesian analysis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C543974-5707-C841-A91E-28539AA2C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21" y="1597244"/>
            <a:ext cx="6515410" cy="2948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A359CC-AAB2-4740-98FB-9A503711B088}"/>
              </a:ext>
            </a:extLst>
          </p:cNvPr>
          <p:cNvSpPr/>
          <p:nvPr/>
        </p:nvSpPr>
        <p:spPr>
          <a:xfrm>
            <a:off x="1827707" y="9359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MR10"/>
              </a:rPr>
              <a:t>From Giuliano </a:t>
            </a:r>
            <a:r>
              <a:rPr lang="en-US" sz="2400" dirty="0" err="1">
                <a:solidFill>
                  <a:schemeClr val="bg1"/>
                </a:solidFill>
                <a:latin typeface="CMR10"/>
              </a:rPr>
              <a:t>Giacalone</a:t>
            </a:r>
            <a:br>
              <a:rPr lang="en-US" sz="2400" dirty="0">
                <a:solidFill>
                  <a:schemeClr val="bg1"/>
                </a:solidFill>
                <a:latin typeface="CMR10"/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5FCC0-98E4-C544-858C-C7FD3765027F}"/>
              </a:ext>
            </a:extLst>
          </p:cNvPr>
          <p:cNvSpPr txBox="1"/>
          <p:nvPr/>
        </p:nvSpPr>
        <p:spPr>
          <a:xfrm>
            <a:off x="373767" y="4704854"/>
            <a:ext cx="6433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New parameters:</a:t>
            </a:r>
          </a:p>
          <a:p>
            <a:r>
              <a:rPr lang="en-US" sz="2400" dirty="0">
                <a:solidFill>
                  <a:schemeClr val="bg1"/>
                </a:solidFill>
              </a:rPr>
              <a:t>w = 1.12 </a:t>
            </a:r>
            <a:r>
              <a:rPr lang="en-US" sz="2400" dirty="0" err="1">
                <a:solidFill>
                  <a:schemeClr val="bg1"/>
                </a:solidFill>
              </a:rPr>
              <a:t>fm</a:t>
            </a:r>
            <a:r>
              <a:rPr lang="en-US" sz="2400" dirty="0">
                <a:solidFill>
                  <a:schemeClr val="bg1"/>
                </a:solidFill>
              </a:rPr>
              <a:t>        - really big proton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d</a:t>
            </a:r>
            <a:r>
              <a:rPr lang="en-US" sz="2400" baseline="-25000" dirty="0" err="1">
                <a:solidFill>
                  <a:schemeClr val="bg1"/>
                </a:solidFill>
              </a:rPr>
              <a:t>min</a:t>
            </a:r>
            <a:r>
              <a:rPr lang="en-US" sz="2400" dirty="0">
                <a:solidFill>
                  <a:schemeClr val="bg1"/>
                </a:solidFill>
              </a:rPr>
              <a:t> = 1.44 </a:t>
            </a:r>
            <a:r>
              <a:rPr lang="en-US" sz="2400" dirty="0" err="1">
                <a:solidFill>
                  <a:schemeClr val="bg1"/>
                </a:solidFill>
              </a:rPr>
              <a:t>fm</a:t>
            </a:r>
            <a:r>
              <a:rPr lang="en-US" sz="2400" dirty="0">
                <a:solidFill>
                  <a:schemeClr val="bg1"/>
                </a:solidFill>
              </a:rPr>
              <a:t>    - nice and even spacing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                - cannot be hard core repulsion     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16CD028-E871-FD49-9472-87441D11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37" y="2361501"/>
            <a:ext cx="4979649" cy="2184057"/>
          </a:xfrm>
          <a:prstGeom prst="rect">
            <a:avLst/>
          </a:prstGeom>
        </p:spPr>
      </p:pic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30F99231-63F6-E34D-B739-E6CD61E74F2C}"/>
              </a:ext>
            </a:extLst>
          </p:cNvPr>
          <p:cNvCxnSpPr>
            <a:cxnSpLocks/>
          </p:cNvCxnSpPr>
          <p:nvPr/>
        </p:nvCxnSpPr>
        <p:spPr>
          <a:xfrm>
            <a:off x="6907339" y="1734454"/>
            <a:ext cx="2462129" cy="452667"/>
          </a:xfrm>
          <a:prstGeom prst="curvedConnector3">
            <a:avLst>
              <a:gd name="adj1" fmla="val 99349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0E62D5-AC09-734E-822F-6C4225E66E9D}"/>
              </a:ext>
            </a:extLst>
          </p:cNvPr>
          <p:cNvSpPr txBox="1"/>
          <p:nvPr/>
        </p:nvSpPr>
        <p:spPr>
          <a:xfrm>
            <a:off x="145860" y="6306891"/>
            <a:ext cx="1190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Progress with Bayesian analysis, but maybe losing sight of the goal of the field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C2F294-B434-A34D-B01E-41C7236D4D7E}"/>
              </a:ext>
            </a:extLst>
          </p:cNvPr>
          <p:cNvSpPr/>
          <p:nvPr/>
        </p:nvSpPr>
        <p:spPr>
          <a:xfrm>
            <a:off x="5531902" y="1460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journals.aps.org</a:t>
            </a:r>
            <a:r>
              <a:rPr lang="en-US" dirty="0"/>
              <a:t>/</a:t>
            </a:r>
            <a:r>
              <a:rPr lang="en-US" dirty="0" err="1"/>
              <a:t>prc</a:t>
            </a:r>
            <a:r>
              <a:rPr lang="en-US" dirty="0"/>
              <a:t>/pdf/10.1103/PhysRevC.103.05490</a:t>
            </a:r>
          </a:p>
        </p:txBody>
      </p:sp>
    </p:spTree>
    <p:extLst>
      <p:ext uri="{BB962C8B-B14F-4D97-AF65-F5344CB8AC3E}">
        <p14:creationId xmlns:p14="http://schemas.microsoft.com/office/powerpoint/2010/main" val="40034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8E8586-2A5A-C64A-AFFD-27651EC2571B}"/>
              </a:ext>
            </a:extLst>
          </p:cNvPr>
          <p:cNvSpPr txBox="1"/>
          <p:nvPr/>
        </p:nvSpPr>
        <p:spPr>
          <a:xfrm>
            <a:off x="630936" y="495992"/>
            <a:ext cx="4195140" cy="56388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Call to action…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F4B4C-365A-A946-B1BC-A2D500A8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3D3E2220-9E24-8F45-8EEA-B450181F4090}" type="slidenum">
              <a:rPr lang="en-US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CBB2EC2B-DBC2-496B-8FDE-9EE33F2B4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592556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6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F4B4C-365A-A946-B1BC-A2D500A8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 descr="Keep Calm The End Is Near Print Poster&amp;#39; Posters | AllPosters.com">
            <a:extLst>
              <a:ext uri="{FF2B5EF4-FFF2-40B4-BE49-F238E27FC236}">
                <a16:creationId xmlns:a16="http://schemas.microsoft.com/office/drawing/2014/main" id="{3A25BAC9-3B6B-2E4C-B457-6AF6048E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0"/>
            <a:ext cx="471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719C7-8507-314A-BE97-AF67453F337F}"/>
              </a:ext>
            </a:extLst>
          </p:cNvPr>
          <p:cNvSpPr txBox="1"/>
          <p:nvPr/>
        </p:nvSpPr>
        <p:spPr>
          <a:xfrm>
            <a:off x="186933" y="1803748"/>
            <a:ext cx="68141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the point of our scientific enterprise if we never learn anything?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With RHIC heavy ion running ending in a handful of years, what is the real knowledge gained from this endeavor?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273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iclets Assorted Gum Bulk 24.75lbs">
            <a:extLst>
              <a:ext uri="{FF2B5EF4-FFF2-40B4-BE49-F238E27FC236}">
                <a16:creationId xmlns:a16="http://schemas.microsoft.com/office/drawing/2014/main" id="{C26A9A85-FF10-2F46-B53A-F4BA3FC7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F4B4C-365A-A946-B1BC-A2D500A8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78957-EFB8-7D49-A106-94AC582C58A7}"/>
              </a:ext>
            </a:extLst>
          </p:cNvPr>
          <p:cNvSpPr txBox="1"/>
          <p:nvPr/>
        </p:nvSpPr>
        <p:spPr>
          <a:xfrm>
            <a:off x="1390389" y="789140"/>
            <a:ext cx="922823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/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1942458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F4B4C-365A-A946-B1BC-A2D500A8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 descr="Company name&#10;&#10;Description automatically generated">
            <a:extLst>
              <a:ext uri="{FF2B5EF4-FFF2-40B4-BE49-F238E27FC236}">
                <a16:creationId xmlns:a16="http://schemas.microsoft.com/office/drawing/2014/main" id="{54E7D44A-4BCB-0247-A31B-F1C70BAB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56" y="609224"/>
            <a:ext cx="10795088" cy="6042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DF49F8-0349-7840-8BDE-A6AC9714C364}"/>
              </a:ext>
            </a:extLst>
          </p:cNvPr>
          <p:cNvSpPr/>
          <p:nvPr/>
        </p:nvSpPr>
        <p:spPr>
          <a:xfrm>
            <a:off x="86725" y="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MR10"/>
              </a:rPr>
              <a:t>From Giuliano </a:t>
            </a:r>
            <a:r>
              <a:rPr lang="en-US" sz="2400" dirty="0" err="1">
                <a:latin typeface="CMR10"/>
              </a:rPr>
              <a:t>Giacalone</a:t>
            </a:r>
            <a:br>
              <a:rPr lang="en-US" sz="2400" dirty="0">
                <a:latin typeface="CMR1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59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D59B71F-152C-7A47-B94F-FEFF5DD82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55" y="1282929"/>
            <a:ext cx="4406900" cy="1384300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97C870-0D32-984F-9EBA-5A59C83798BF}"/>
              </a:ext>
            </a:extLst>
          </p:cNvPr>
          <p:cNvGrpSpPr/>
          <p:nvPr/>
        </p:nvGrpSpPr>
        <p:grpSpPr>
          <a:xfrm>
            <a:off x="3208312" y="1706734"/>
            <a:ext cx="3438920" cy="1488343"/>
            <a:chOff x="3074614" y="-1544115"/>
            <a:chExt cx="6223000" cy="3543300"/>
          </a:xfrm>
        </p:grpSpPr>
        <p:pic>
          <p:nvPicPr>
            <p:cNvPr id="14" name="Picture 1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D1E2BD4-C638-EA42-866E-12D502CE6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4614" y="-1544115"/>
              <a:ext cx="6223000" cy="35433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1B6D7-607A-4941-8F1D-C9890807B971}"/>
                </a:ext>
              </a:extLst>
            </p:cNvPr>
            <p:cNvSpPr/>
            <p:nvPr/>
          </p:nvSpPr>
          <p:spPr>
            <a:xfrm>
              <a:off x="3074614" y="1687073"/>
              <a:ext cx="1259391" cy="2721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084A45-BA22-EC48-B9C6-CE831715D5BF}"/>
                </a:ext>
              </a:extLst>
            </p:cNvPr>
            <p:cNvSpPr/>
            <p:nvPr/>
          </p:nvSpPr>
          <p:spPr>
            <a:xfrm>
              <a:off x="9035130" y="1351003"/>
              <a:ext cx="171500" cy="622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BB16B-D07A-BC45-A333-302028C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11690-8FB1-9946-82B9-2121386BC39D}"/>
              </a:ext>
            </a:extLst>
          </p:cNvPr>
          <p:cNvSpPr txBox="1"/>
          <p:nvPr/>
        </p:nvSpPr>
        <p:spPr>
          <a:xfrm>
            <a:off x="255056" y="136525"/>
            <a:ext cx="5639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/>
              <a:t>What is the standard evolution model of heavy ion collisions?</a:t>
            </a:r>
          </a:p>
        </p:txBody>
      </p:sp>
      <p:pic>
        <p:nvPicPr>
          <p:cNvPr id="1028" name="Picture 4" descr="Illustration of the dynamical evolution of relativistic heavy-ion... |  Download Scientific Diagram">
            <a:extLst>
              <a:ext uri="{FF2B5EF4-FFF2-40B4-BE49-F238E27FC236}">
                <a16:creationId xmlns:a16="http://schemas.microsoft.com/office/drawing/2014/main" id="{167043EB-2059-5C42-AA6A-31C6BF97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20" y="3516518"/>
            <a:ext cx="4166286" cy="279113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some fruit&#10;&#10;Description automatically generated with low confidence">
            <a:extLst>
              <a:ext uri="{FF2B5EF4-FFF2-40B4-BE49-F238E27FC236}">
                <a16:creationId xmlns:a16="http://schemas.microsoft.com/office/drawing/2014/main" id="{B5B9E660-A2A7-C04B-9573-9A683A0F0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493" y="5365883"/>
            <a:ext cx="4417014" cy="12250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30" name="Picture 6" descr="What Have We Learned From the Relativistic Heavy Ion Collider?: Physics  Today: Vol 56, No 10">
            <a:extLst>
              <a:ext uri="{FF2B5EF4-FFF2-40B4-BE49-F238E27FC236}">
                <a16:creationId xmlns:a16="http://schemas.microsoft.com/office/drawing/2014/main" id="{7D8D66DF-664B-754E-9EBE-6749F8A0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4" y="2929444"/>
            <a:ext cx="3256000" cy="322686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) Sketch of the different stages of a relativistic heavy-ion... |  Download Scientific Diagram">
            <a:extLst>
              <a:ext uri="{FF2B5EF4-FFF2-40B4-BE49-F238E27FC236}">
                <a16:creationId xmlns:a16="http://schemas.microsoft.com/office/drawing/2014/main" id="{85DED606-6230-F340-BCF4-22F9994A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29" y="227535"/>
            <a:ext cx="5399447" cy="303390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6278E86-D49C-3042-950F-0DC92DA69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976" y="3643366"/>
            <a:ext cx="4853493" cy="13843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669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BB16B-D07A-BC45-A333-302028C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11690-8FB1-9946-82B9-2121386BC39D}"/>
              </a:ext>
            </a:extLst>
          </p:cNvPr>
          <p:cNvSpPr txBox="1"/>
          <p:nvPr/>
        </p:nvSpPr>
        <p:spPr>
          <a:xfrm>
            <a:off x="255056" y="136525"/>
            <a:ext cx="5639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/>
              <a:t>What is the standard evolution model of heavy ion collisions?</a:t>
            </a:r>
          </a:p>
        </p:txBody>
      </p:sp>
      <p:pic>
        <p:nvPicPr>
          <p:cNvPr id="1032" name="Picture 8" descr="top) Sketch of the different stages of a relativistic heavy-ion... |  Download Scientific Diagram">
            <a:extLst>
              <a:ext uri="{FF2B5EF4-FFF2-40B4-BE49-F238E27FC236}">
                <a16:creationId xmlns:a16="http://schemas.microsoft.com/office/drawing/2014/main" id="{85DED606-6230-F340-BCF4-22F9994A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29" y="227535"/>
            <a:ext cx="5399447" cy="303390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307DF0-BB58-C249-A82D-645C06D52100}"/>
              </a:ext>
            </a:extLst>
          </p:cNvPr>
          <p:cNvSpPr txBox="1"/>
          <p:nvPr/>
        </p:nvSpPr>
        <p:spPr>
          <a:xfrm>
            <a:off x="1065761" y="3568820"/>
            <a:ext cx="9878756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Pre-equilibrium, pre-thermalization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 Pre-</a:t>
            </a:r>
            <a:r>
              <a:rPr lang="en-US" sz="2000" dirty="0" err="1">
                <a:solidFill>
                  <a:schemeClr val="bg1"/>
                </a:solidFill>
                <a:sym typeface="Wingdings" pitchFamily="2" charset="2"/>
              </a:rPr>
              <a:t>hydrodynamization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 algn="ctr"/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The field has still not come fully to grips with the fact that the QGP never equilibrates.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Remember all the conference sessions on the “fast equilibration puzzle”?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CF4FE-69C6-4C45-9DB5-1E7528E51D78}"/>
              </a:ext>
            </a:extLst>
          </p:cNvPr>
          <p:cNvSpPr txBox="1"/>
          <p:nvPr/>
        </p:nvSpPr>
        <p:spPr>
          <a:xfrm>
            <a:off x="1065762" y="5088109"/>
            <a:ext cx="987875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After 20 years, is there really any experimental evidence for very weakly coupled initial state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glasma</a:t>
            </a:r>
            <a:r>
              <a:rPr lang="en-US" sz="2000" dirty="0">
                <a:solidFill>
                  <a:schemeClr val="bg1"/>
                </a:solidFill>
              </a:rPr>
              <a:t>, CGC, free stream)?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FE13F-D529-3C4A-9D51-F9BF23C0A810}"/>
              </a:ext>
            </a:extLst>
          </p:cNvPr>
          <p:cNvSpPr txBox="1"/>
          <p:nvPr/>
        </p:nvSpPr>
        <p:spPr>
          <a:xfrm>
            <a:off x="1065761" y="5974664"/>
            <a:ext cx="987875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Just like strangeness as a QGP signal, pushing to smaller (pp, </a:t>
            </a:r>
            <a:r>
              <a:rPr lang="en-US" sz="2000" dirty="0" err="1">
                <a:solidFill>
                  <a:schemeClr val="bg1"/>
                </a:solidFill>
              </a:rPr>
              <a:t>pA</a:t>
            </a:r>
            <a:r>
              <a:rPr lang="en-US" sz="2000" dirty="0">
                <a:solidFill>
                  <a:schemeClr val="bg1"/>
                </a:solidFill>
              </a:rPr>
              <a:t>) systems has been insightful.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How do small system collisions fit into this timeline?</a:t>
            </a:r>
          </a:p>
        </p:txBody>
      </p:sp>
    </p:spTree>
    <p:extLst>
      <p:ext uri="{BB962C8B-B14F-4D97-AF65-F5344CB8AC3E}">
        <p14:creationId xmlns:p14="http://schemas.microsoft.com/office/powerpoint/2010/main" val="13497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BB16B-D07A-BC45-A333-302028C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249CD-24B8-A44F-BD12-E81AFA86AC04}"/>
              </a:ext>
            </a:extLst>
          </p:cNvPr>
          <p:cNvSpPr txBox="1"/>
          <p:nvPr/>
        </p:nvSpPr>
        <p:spPr>
          <a:xfrm>
            <a:off x="266411" y="338811"/>
            <a:ext cx="7599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u="sng" dirty="0"/>
              <a:t>Weak versus Strong Coupling in Initial State?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3C5B8-365E-0948-A13A-5F0D69C31888}"/>
              </a:ext>
            </a:extLst>
          </p:cNvPr>
          <p:cNvSpPr txBox="1"/>
          <p:nvPr/>
        </p:nvSpPr>
        <p:spPr>
          <a:xfrm>
            <a:off x="914400" y="1838576"/>
            <a:ext cx="10040569" cy="35394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endParaRPr lang="en-US" sz="3200" dirty="0">
              <a:solidFill>
                <a:srgbClr val="00B050"/>
              </a:solidFill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No Coupling - free streaming (too often used)</a:t>
            </a:r>
          </a:p>
          <a:p>
            <a:pPr algn="ctr"/>
            <a:endParaRPr lang="en-US" sz="3200" dirty="0">
              <a:solidFill>
                <a:srgbClr val="00B050"/>
              </a:solidFill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Weak coupling – Color Glass Condensate / </a:t>
            </a:r>
            <a:r>
              <a:rPr lang="en-US" sz="3200" dirty="0" err="1">
                <a:solidFill>
                  <a:srgbClr val="FFC000"/>
                </a:solidFill>
              </a:rPr>
              <a:t>Glasma</a:t>
            </a:r>
            <a:r>
              <a:rPr lang="en-US" sz="3200" dirty="0">
                <a:solidFill>
                  <a:srgbClr val="FFC000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  <a:latin typeface="Symbol" pitchFamily="2" charset="2"/>
              </a:rPr>
              <a:t>a</a:t>
            </a:r>
            <a:r>
              <a:rPr lang="en-US" sz="3200" baseline="-25000" dirty="0">
                <a:solidFill>
                  <a:srgbClr val="FFC000"/>
                </a:solidFill>
              </a:rPr>
              <a:t>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rgbClr val="FFC000"/>
                </a:solidFill>
                <a:sym typeface="Wingdings" pitchFamily="2" charset="2"/>
              </a:rPr>
              <a:t> 0)</a:t>
            </a:r>
          </a:p>
          <a:p>
            <a:pPr algn="ctr"/>
            <a:endParaRPr lang="en-US" sz="3200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Strong Coupling –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AdS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/CFT (</a:t>
            </a:r>
            <a:r>
              <a:rPr lang="en-US" sz="3200" dirty="0">
                <a:solidFill>
                  <a:srgbClr val="FF0000"/>
                </a:solidFill>
                <a:latin typeface="Symbol" pitchFamily="2" charset="2"/>
              </a:rPr>
              <a:t>a</a:t>
            </a:r>
            <a:r>
              <a:rPr lang="en-US" sz="3200" baseline="-25000" dirty="0">
                <a:solidFill>
                  <a:srgbClr val="FF0000"/>
                </a:solidFill>
              </a:rPr>
              <a:t>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 ∞)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84F9A-EDF5-7F42-B7E0-9E5D14CF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43F17-6D33-DD46-A6AF-D7BEA83896D2}"/>
              </a:ext>
            </a:extLst>
          </p:cNvPr>
          <p:cNvSpPr txBox="1"/>
          <p:nvPr/>
        </p:nvSpPr>
        <p:spPr>
          <a:xfrm>
            <a:off x="216816" y="136525"/>
            <a:ext cx="892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No evidence for weakly coupled initial state in A+A Collisions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657BDCC0-3FA7-F948-B976-872BFD74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2" y="772048"/>
            <a:ext cx="7303440" cy="42389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C8D499-A006-7F47-BEBD-5B482D7FA00A}"/>
              </a:ext>
            </a:extLst>
          </p:cNvPr>
          <p:cNvGrpSpPr/>
          <p:nvPr/>
        </p:nvGrpSpPr>
        <p:grpSpPr>
          <a:xfrm>
            <a:off x="7734371" y="772048"/>
            <a:ext cx="4224052" cy="4172539"/>
            <a:chOff x="216816" y="738826"/>
            <a:chExt cx="4224052" cy="4172539"/>
          </a:xfrm>
        </p:grpSpPr>
        <p:pic>
          <p:nvPicPr>
            <p:cNvPr id="9" name="Picture 8" descr="Graphical user interface, chart&#10;&#10;Description automatically generated">
              <a:extLst>
                <a:ext uri="{FF2B5EF4-FFF2-40B4-BE49-F238E27FC236}">
                  <a16:creationId xmlns:a16="http://schemas.microsoft.com/office/drawing/2014/main" id="{D62FAAA4-F77E-B94F-9FD9-298404D8C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816" y="738826"/>
              <a:ext cx="4224052" cy="41725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C10DA0-AD07-444C-9CA4-911BBC584295}"/>
                </a:ext>
              </a:extLst>
            </p:cNvPr>
            <p:cNvSpPr txBox="1"/>
            <p:nvPr/>
          </p:nvSpPr>
          <p:spPr>
            <a:xfrm>
              <a:off x="2564091" y="2111604"/>
              <a:ext cx="1118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IP-</a:t>
              </a:r>
              <a:r>
                <a:rPr lang="en-US" dirty="0" err="1"/>
                <a:t>Glasma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43E460-0FAE-9344-A73E-0EA224C0BA64}"/>
                </a:ext>
              </a:extLst>
            </p:cNvPr>
            <p:cNvSpPr txBox="1"/>
            <p:nvPr/>
          </p:nvSpPr>
          <p:spPr>
            <a:xfrm>
              <a:off x="2564091" y="4192399"/>
              <a:ext cx="995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IP-</a:t>
              </a:r>
              <a:r>
                <a:rPr lang="en-US" dirty="0" err="1"/>
                <a:t>Jazma</a:t>
              </a:r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97DF53-AA98-6942-AC66-E566EA27BB02}"/>
              </a:ext>
            </a:extLst>
          </p:cNvPr>
          <p:cNvSpPr txBox="1"/>
          <p:nvPr/>
        </p:nvSpPr>
        <p:spPr>
          <a:xfrm>
            <a:off x="593890" y="5213098"/>
            <a:ext cx="1136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IP-</a:t>
            </a:r>
            <a:r>
              <a:rPr lang="en-US" dirty="0" err="1"/>
              <a:t>Glasma</a:t>
            </a:r>
            <a:r>
              <a:rPr lang="en-US" dirty="0"/>
              <a:t> as part of evolution package has been very successful (see for example </a:t>
            </a:r>
            <a:r>
              <a:rPr lang="en-US" dirty="0">
                <a:hlinkClick r:id="rId4"/>
              </a:rPr>
              <a:t>https://arxiv.org/abs/2005.14682</a:t>
            </a:r>
            <a:r>
              <a:rPr lang="en-US" dirty="0"/>
              <a:t>); however, that really has nothing to do with weak coupling, color domains, etc.  </a:t>
            </a:r>
          </a:p>
          <a:p>
            <a:endParaRPr lang="en-US" dirty="0"/>
          </a:p>
          <a:p>
            <a:r>
              <a:rPr lang="en-US" dirty="0"/>
              <a:t>Essentially just T</a:t>
            </a:r>
            <a:r>
              <a:rPr lang="en-US" baseline="-25000" dirty="0"/>
              <a:t>AB</a:t>
            </a:r>
            <a:r>
              <a:rPr lang="en-US" dirty="0"/>
              <a:t> scaling of Gaussian nucleons or 3 quarks and Q</a:t>
            </a:r>
            <a:r>
              <a:rPr lang="en-US" baseline="-25000" dirty="0"/>
              <a:t>s</a:t>
            </a:r>
            <a:r>
              <a:rPr lang="en-US" baseline="30000" dirty="0"/>
              <a:t>2</a:t>
            </a:r>
            <a:r>
              <a:rPr lang="en-US" dirty="0"/>
              <a:t> fluctuations put in by hand (also in IP-</a:t>
            </a:r>
            <a:r>
              <a:rPr lang="en-US" dirty="0" err="1"/>
              <a:t>Glasma</a:t>
            </a:r>
            <a:r>
              <a:rPr lang="en-US" dirty="0"/>
              <a:t>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15140C-4344-5949-BA9B-F6367B56D815}"/>
              </a:ext>
            </a:extLst>
          </p:cNvPr>
          <p:cNvSpPr/>
          <p:nvPr/>
        </p:nvSpPr>
        <p:spPr>
          <a:xfrm>
            <a:off x="593890" y="6388922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arxiv.org</a:t>
            </a:r>
            <a:r>
              <a:rPr lang="en-US" dirty="0">
                <a:solidFill>
                  <a:schemeClr val="accent1"/>
                </a:solidFill>
              </a:rPr>
              <a:t>/abs/2008.08729</a:t>
            </a:r>
          </a:p>
        </p:txBody>
      </p:sp>
    </p:spTree>
    <p:extLst>
      <p:ext uri="{BB962C8B-B14F-4D97-AF65-F5344CB8AC3E}">
        <p14:creationId xmlns:p14="http://schemas.microsoft.com/office/powerpoint/2010/main" val="414505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84F9A-EDF5-7F42-B7E0-9E5D14CF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43F17-6D33-DD46-A6AF-D7BEA83896D2}"/>
              </a:ext>
            </a:extLst>
          </p:cNvPr>
          <p:cNvSpPr txBox="1"/>
          <p:nvPr/>
        </p:nvSpPr>
        <p:spPr>
          <a:xfrm>
            <a:off x="216816" y="136525"/>
            <a:ext cx="102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No evidence for weakly coupled initial state in small collisions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33F03-D6DE-7547-9D41-57FE9A9D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79" y="800792"/>
            <a:ext cx="10171522" cy="4007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6FC57-B853-F64D-BECA-8D8A27E5A6F5}"/>
              </a:ext>
            </a:extLst>
          </p:cNvPr>
          <p:cNvSpPr txBox="1"/>
          <p:nvPr/>
        </p:nvSpPr>
        <p:spPr>
          <a:xfrm>
            <a:off x="132080" y="4870112"/>
            <a:ext cx="12059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“In summary, due to the numerical error specified, </a:t>
            </a:r>
          </a:p>
          <a:p>
            <a:pPr algn="ctr"/>
            <a:r>
              <a:rPr lang="en-US" sz="2800" dirty="0"/>
              <a:t>the hierarchy of v</a:t>
            </a:r>
            <a:r>
              <a:rPr lang="en-US" sz="2800" baseline="-25000" dirty="0"/>
              <a:t>2</a:t>
            </a:r>
            <a:r>
              <a:rPr lang="en-US" sz="2800" dirty="0"/>
              <a:t>;</a:t>
            </a:r>
            <a:r>
              <a:rPr lang="en-US" sz="2800" baseline="-25000" dirty="0"/>
              <a:t>3</a:t>
            </a:r>
            <a:r>
              <a:rPr lang="en-US" sz="2800" dirty="0"/>
              <a:t> seen in the PHENIX data is not seen in our model. 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It cannot therefore provide a viable description of the data</a:t>
            </a:r>
            <a:r>
              <a:rPr lang="en-US" sz="2800" dirty="0"/>
              <a:t>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2D2D38-100C-2545-A542-BCB3FF50A9DA}"/>
              </a:ext>
            </a:extLst>
          </p:cNvPr>
          <p:cNvSpPr/>
          <p:nvPr/>
        </p:nvSpPr>
        <p:spPr>
          <a:xfrm>
            <a:off x="2595154" y="6257727"/>
            <a:ext cx="713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Erratum: </a:t>
            </a:r>
            <a:r>
              <a:rPr lang="en-US" dirty="0" err="1"/>
              <a:t>Phys.Rev.Lett</a:t>
            </a:r>
            <a:r>
              <a:rPr lang="en-US" dirty="0"/>
              <a:t>. 121 (2018) no.5, 052301</a:t>
            </a:r>
          </a:p>
          <a:p>
            <a:pPr algn="ctr"/>
            <a:r>
              <a:rPr lang="en-US" dirty="0"/>
              <a:t>Corrigendum: </a:t>
            </a:r>
            <a:r>
              <a:rPr lang="en-US" dirty="0" err="1"/>
              <a:t>Phys.Lett</a:t>
            </a:r>
            <a:r>
              <a:rPr lang="en-US" dirty="0"/>
              <a:t>. B788 (2019) 161-165 </a:t>
            </a:r>
          </a:p>
        </p:txBody>
      </p:sp>
    </p:spTree>
    <p:extLst>
      <p:ext uri="{BB962C8B-B14F-4D97-AF65-F5344CB8AC3E}">
        <p14:creationId xmlns:p14="http://schemas.microsoft.com/office/powerpoint/2010/main" val="282006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84F9A-EDF5-7F42-B7E0-9E5D14CF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43F17-6D33-DD46-A6AF-D7BEA83896D2}"/>
              </a:ext>
            </a:extLst>
          </p:cNvPr>
          <p:cNvSpPr txBox="1"/>
          <p:nvPr/>
        </p:nvSpPr>
        <p:spPr>
          <a:xfrm>
            <a:off x="216816" y="136525"/>
            <a:ext cx="9552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New idea:   weakly coupled initial state in small collisions systems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D221A7-57A7-1146-98BB-C84E92927CE0}"/>
              </a:ext>
            </a:extLst>
          </p:cNvPr>
          <p:cNvSpPr/>
          <p:nvPr/>
        </p:nvSpPr>
        <p:spPr>
          <a:xfrm>
            <a:off x="7534726" y="925264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https://</a:t>
            </a:r>
            <a:r>
              <a:rPr lang="en-US" u="sng" dirty="0" err="1"/>
              <a:t>arxiv.org</a:t>
            </a:r>
            <a:r>
              <a:rPr lang="en-US" u="sng" dirty="0"/>
              <a:t>/abs/2006.15721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67ED8-ECE4-8B4E-961A-AAB125BE35C5}"/>
              </a:ext>
            </a:extLst>
          </p:cNvPr>
          <p:cNvSpPr/>
          <p:nvPr/>
        </p:nvSpPr>
        <p:spPr>
          <a:xfrm>
            <a:off x="1168729" y="945598"/>
            <a:ext cx="339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https://arxiv.org/abs/1908.06212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511E04-4D0B-A44F-97DA-C0403A573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81"/>
          <a:stretch/>
        </p:blipFill>
        <p:spPr>
          <a:xfrm>
            <a:off x="0" y="1305206"/>
            <a:ext cx="5079999" cy="48919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BACA88-8D04-7D4A-84EC-1A2AF0305B23}"/>
              </a:ext>
            </a:extLst>
          </p:cNvPr>
          <p:cNvSpPr/>
          <p:nvPr/>
        </p:nvSpPr>
        <p:spPr>
          <a:xfrm>
            <a:off x="2483007" y="1573182"/>
            <a:ext cx="145335" cy="3724996"/>
          </a:xfrm>
          <a:prstGeom prst="rect">
            <a:avLst/>
          </a:prstGeom>
          <a:solidFill>
            <a:srgbClr val="00B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853AE0-F529-FE46-9B07-8F9989C4D483}"/>
              </a:ext>
            </a:extLst>
          </p:cNvPr>
          <p:cNvSpPr/>
          <p:nvPr/>
        </p:nvSpPr>
        <p:spPr>
          <a:xfrm>
            <a:off x="2278125" y="1570725"/>
            <a:ext cx="145335" cy="3724996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4D5F0F-FDF7-9741-8EC9-CBB190882CE1}"/>
              </a:ext>
            </a:extLst>
          </p:cNvPr>
          <p:cNvSpPr/>
          <p:nvPr/>
        </p:nvSpPr>
        <p:spPr>
          <a:xfrm>
            <a:off x="2628342" y="1570725"/>
            <a:ext cx="145335" cy="3724996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E43FC7-6095-1D44-B78C-5A58FE5F8458}"/>
              </a:ext>
            </a:extLst>
          </p:cNvPr>
          <p:cNvGrpSpPr/>
          <p:nvPr/>
        </p:nvGrpSpPr>
        <p:grpSpPr>
          <a:xfrm>
            <a:off x="1294027" y="6201881"/>
            <a:ext cx="3147834" cy="549196"/>
            <a:chOff x="8464492" y="1168006"/>
            <a:chExt cx="3147834" cy="5491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B857BD-1AC2-A94C-958A-B6CAA05D7393}"/>
                </a:ext>
              </a:extLst>
            </p:cNvPr>
            <p:cNvSpPr/>
            <p:nvPr/>
          </p:nvSpPr>
          <p:spPr>
            <a:xfrm>
              <a:off x="8464492" y="1168006"/>
              <a:ext cx="3147834" cy="528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628BEF-284B-2E4C-939B-DB22A03DF22A}"/>
                </a:ext>
              </a:extLst>
            </p:cNvPr>
            <p:cNvSpPr txBox="1"/>
            <p:nvPr/>
          </p:nvSpPr>
          <p:spPr>
            <a:xfrm>
              <a:off x="8571557" y="1168006"/>
              <a:ext cx="3002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0-5% Central </a:t>
              </a:r>
              <a:r>
                <a:rPr lang="en-US" dirty="0" err="1">
                  <a:solidFill>
                    <a:srgbClr val="FF0000"/>
                  </a:solidFill>
                </a:rPr>
                <a:t>pAu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rgbClr val="00B050"/>
                  </a:solidFill>
                </a:rPr>
                <a:t>dAu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baseline="30000" dirty="0">
                  <a:solidFill>
                    <a:srgbClr val="0070C0"/>
                  </a:solidFill>
                </a:rPr>
                <a:t>3</a:t>
              </a:r>
              <a:r>
                <a:rPr lang="en-US" dirty="0">
                  <a:solidFill>
                    <a:srgbClr val="0070C0"/>
                  </a:solidFill>
                </a:rPr>
                <a:t>HeAu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8F0E42-B2D5-7F45-BF7A-A0064F94459A}"/>
                </a:ext>
              </a:extLst>
            </p:cNvPr>
            <p:cNvSpPr txBox="1"/>
            <p:nvPr/>
          </p:nvSpPr>
          <p:spPr>
            <a:xfrm>
              <a:off x="8598676" y="1463286"/>
              <a:ext cx="290335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PHENIX:  </a:t>
              </a:r>
              <a:r>
                <a:rPr lang="en-US" sz="1050" dirty="0" err="1"/>
                <a:t>Phys.Rev.Lett</a:t>
              </a:r>
              <a:r>
                <a:rPr lang="en-US" sz="1050" dirty="0"/>
                <a:t>. 121 (2018) no.22, 222301</a:t>
              </a:r>
              <a:endParaRPr lang="en-US" sz="1000" dirty="0"/>
            </a:p>
          </p:txBody>
        </p:sp>
      </p:grp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6C18643D-016E-DB4E-8EE3-E2F47658D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784" y="1294596"/>
            <a:ext cx="5529771" cy="4718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044C9-1E00-9A41-995A-E3121750C41D}"/>
              </a:ext>
            </a:extLst>
          </p:cNvPr>
          <p:cNvSpPr txBox="1"/>
          <p:nvPr/>
        </p:nvSpPr>
        <p:spPr>
          <a:xfrm>
            <a:off x="1036503" y="2133600"/>
            <a:ext cx="12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Initial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8B7271-5C8C-3642-8728-5BA4A85A4A40}"/>
              </a:ext>
            </a:extLst>
          </p:cNvPr>
          <p:cNvSpPr txBox="1"/>
          <p:nvPr/>
        </p:nvSpPr>
        <p:spPr>
          <a:xfrm>
            <a:off x="2856910" y="4009696"/>
            <a:ext cx="115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Final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4AC78-5E52-E747-8DFD-0080024B6425}"/>
              </a:ext>
            </a:extLst>
          </p:cNvPr>
          <p:cNvSpPr txBox="1"/>
          <p:nvPr/>
        </p:nvSpPr>
        <p:spPr>
          <a:xfrm>
            <a:off x="7629763" y="5979421"/>
            <a:ext cx="3018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T</a:t>
            </a:r>
            <a:r>
              <a:rPr lang="en-US" sz="3200" baseline="-25000" dirty="0"/>
              <a:t> </a:t>
            </a:r>
            <a:r>
              <a:rPr lang="en-US" sz="3200" dirty="0"/>
              <a:t>– </a:t>
            </a:r>
            <a:r>
              <a:rPr lang="en-US" sz="3200" dirty="0" err="1"/>
              <a:t>v</a:t>
            </a:r>
            <a:r>
              <a:rPr lang="en-US" sz="3200" baseline="-25000" dirty="0" err="1"/>
              <a:t>n</a:t>
            </a:r>
            <a:r>
              <a:rPr lang="en-US" sz="3200" dirty="0"/>
              <a:t> Correlator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44C363-18D6-7C4F-A2F3-712212D8A601}"/>
              </a:ext>
            </a:extLst>
          </p:cNvPr>
          <p:cNvSpPr txBox="1"/>
          <p:nvPr/>
        </p:nvSpPr>
        <p:spPr>
          <a:xfrm>
            <a:off x="6942195" y="2233449"/>
            <a:ext cx="127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Initial 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0FF92-F728-EC47-A143-1C8A14A84403}"/>
              </a:ext>
            </a:extLst>
          </p:cNvPr>
          <p:cNvSpPr txBox="1"/>
          <p:nvPr/>
        </p:nvSpPr>
        <p:spPr>
          <a:xfrm>
            <a:off x="9913875" y="3093520"/>
            <a:ext cx="118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Final State</a:t>
            </a:r>
          </a:p>
        </p:txBody>
      </p:sp>
    </p:spTree>
    <p:extLst>
      <p:ext uri="{BB962C8B-B14F-4D97-AF65-F5344CB8AC3E}">
        <p14:creationId xmlns:p14="http://schemas.microsoft.com/office/powerpoint/2010/main" val="42844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363A4-6846-8D42-88C0-01C95946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2220-9E24-8F45-8EEA-B450181F4090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6525F-7706-A949-B69D-63C4CADAB66A}"/>
              </a:ext>
            </a:extLst>
          </p:cNvPr>
          <p:cNvSpPr/>
          <p:nvPr/>
        </p:nvSpPr>
        <p:spPr>
          <a:xfrm>
            <a:off x="8041098" y="638410"/>
            <a:ext cx="3312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</a:t>
            </a:r>
            <a:r>
              <a:rPr lang="en-US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2103.01348</a:t>
            </a:r>
            <a:endParaRPr lang="en-US" u="sng" dirty="0">
              <a:solidFill>
                <a:schemeClr val="accent1"/>
              </a:solidFill>
            </a:endParaRPr>
          </a:p>
          <a:p>
            <a:r>
              <a:rPr lang="en-US" u="sng" dirty="0">
                <a:solidFill>
                  <a:schemeClr val="accent1"/>
                </a:solidFill>
              </a:rPr>
              <a:t>https://</a:t>
            </a:r>
            <a:r>
              <a:rPr lang="en-US" u="sng" dirty="0" err="1">
                <a:solidFill>
                  <a:schemeClr val="accent1"/>
                </a:solidFill>
              </a:rPr>
              <a:t>arxiv.org</a:t>
            </a:r>
            <a:r>
              <a:rPr lang="en-US" u="sng" dirty="0">
                <a:solidFill>
                  <a:schemeClr val="accent1"/>
                </a:solidFill>
              </a:rPr>
              <a:t>/abs/2102.05200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7C79972F-6743-9244-A718-AF2D4471B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689" y="1235307"/>
            <a:ext cx="4342295" cy="3706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C7566B-5CF2-2A44-813B-97A8D8E538EB}"/>
              </a:ext>
            </a:extLst>
          </p:cNvPr>
          <p:cNvSpPr txBox="1"/>
          <p:nvPr/>
        </p:nvSpPr>
        <p:spPr>
          <a:xfrm>
            <a:off x="216816" y="136525"/>
            <a:ext cx="4782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/>
              <a:t>Forwards or Backwards?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38B2BFE-6E58-8A4F-93B7-A6FC3B3BF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16" y="1216595"/>
            <a:ext cx="4386649" cy="3743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0B7778-3B8F-7B4C-AB3F-A91DCB6780D4}"/>
              </a:ext>
            </a:extLst>
          </p:cNvPr>
          <p:cNvSpPr txBox="1"/>
          <p:nvPr/>
        </p:nvSpPr>
        <p:spPr>
          <a:xfrm>
            <a:off x="312467" y="5050968"/>
            <a:ext cx="11714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Odd to propose a clean signature for “exotic” </a:t>
            </a:r>
            <a:r>
              <a:rPr lang="en-US" sz="2400" dirty="0" err="1"/>
              <a:t>glasma</a:t>
            </a:r>
            <a:r>
              <a:rPr lang="en-US" sz="2400" dirty="0"/>
              <a:t> diagrams </a:t>
            </a:r>
          </a:p>
          <a:p>
            <a:pPr algn="ctr"/>
            <a:r>
              <a:rPr lang="en-US" sz="2400" dirty="0"/>
              <a:t>as positive </a:t>
            </a:r>
            <a:r>
              <a:rPr lang="en-US" sz="2400" dirty="0">
                <a:latin typeface="Symbol" pitchFamily="2" charset="2"/>
              </a:rPr>
              <a:t>r </a:t>
            </a:r>
            <a:r>
              <a:rPr lang="en-US" sz="2400" dirty="0"/>
              <a:t>at </a:t>
            </a:r>
            <a:r>
              <a:rPr lang="en-US" sz="2400" dirty="0" err="1"/>
              <a:t>dN</a:t>
            </a:r>
            <a:r>
              <a:rPr lang="en-US" sz="2400" baseline="-25000" dirty="0" err="1"/>
              <a:t>ch</a:t>
            </a:r>
            <a:r>
              <a:rPr lang="en-US" sz="2400" dirty="0"/>
              <a:t>/d</a:t>
            </a:r>
            <a:r>
              <a:rPr lang="en-US" sz="2400" dirty="0">
                <a:latin typeface="Symbol" pitchFamily="2" charset="2"/>
              </a:rPr>
              <a:t>h</a:t>
            </a:r>
            <a:r>
              <a:rPr lang="en-US" sz="2400" dirty="0"/>
              <a:t> ~ 2-6 </a:t>
            </a:r>
          </a:p>
          <a:p>
            <a:pPr algn="ctr"/>
            <a:r>
              <a:rPr lang="en-US" sz="2400" dirty="0"/>
              <a:t>when  standard QCD hard scattering diagrams (PYTHIA) </a:t>
            </a:r>
          </a:p>
          <a:p>
            <a:pPr algn="ctr"/>
            <a:r>
              <a:rPr lang="en-US" sz="2400" dirty="0"/>
              <a:t>produce the same sign effect.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50049-A924-0542-A65C-DC9E27D189D2}"/>
              </a:ext>
            </a:extLst>
          </p:cNvPr>
          <p:cNvSpPr/>
          <p:nvPr/>
        </p:nvSpPr>
        <p:spPr>
          <a:xfrm>
            <a:off x="1040131" y="1001182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https://</a:t>
            </a:r>
            <a:r>
              <a:rPr lang="en-US" u="sng" dirty="0" err="1"/>
              <a:t>arxiv.org</a:t>
            </a:r>
            <a:r>
              <a:rPr lang="en-US" u="sng" dirty="0"/>
              <a:t>/abs/2006.15721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F918FDC-2E92-D046-A881-F6789650795E}"/>
              </a:ext>
            </a:extLst>
          </p:cNvPr>
          <p:cNvSpPr/>
          <p:nvPr/>
        </p:nvSpPr>
        <p:spPr>
          <a:xfrm>
            <a:off x="4917989" y="2446638"/>
            <a:ext cx="2248930" cy="877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5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1301</Words>
  <Application>Microsoft Macintosh PowerPoint</Application>
  <PresentationFormat>Widescreen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CMR10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 Nagle</dc:creator>
  <cp:lastModifiedBy>James L Nagle</cp:lastModifiedBy>
  <cp:revision>36</cp:revision>
  <dcterms:created xsi:type="dcterms:W3CDTF">2021-05-10T20:49:02Z</dcterms:created>
  <dcterms:modified xsi:type="dcterms:W3CDTF">2021-06-09T17:15:27Z</dcterms:modified>
</cp:coreProperties>
</file>