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7"/>
  </p:notesMasterIdLst>
  <p:sldIdLst>
    <p:sldId id="257" r:id="rId2"/>
    <p:sldId id="264" r:id="rId3"/>
    <p:sldId id="263" r:id="rId4"/>
    <p:sldId id="268" r:id="rId5"/>
    <p:sldId id="259" r:id="rId6"/>
    <p:sldId id="261" r:id="rId7"/>
    <p:sldId id="260" r:id="rId8"/>
    <p:sldId id="262" r:id="rId9"/>
    <p:sldId id="258" r:id="rId10"/>
    <p:sldId id="265" r:id="rId11"/>
    <p:sldId id="266" r:id="rId12"/>
    <p:sldId id="267" r:id="rId13"/>
    <p:sldId id="270" r:id="rId14"/>
    <p:sldId id="269" r:id="rId15"/>
    <p:sldId id="256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80"/>
    <p:restoredTop sz="96327"/>
  </p:normalViewPr>
  <p:slideViewPr>
    <p:cSldViewPr snapToGrid="0" snapToObjects="1">
      <p:cViewPr varScale="1">
        <p:scale>
          <a:sx n="138" d="100"/>
          <a:sy n="138" d="100"/>
        </p:scale>
        <p:origin x="56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612A0E-CCA2-1D4E-A192-C6A18E726A84}" type="datetimeFigureOut">
              <a:rPr lang="en-US" smtClean="0"/>
              <a:t>7/1/21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156828-89DB-0B47-8CBC-87D908D3A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427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E6C65-6EE9-5146-8E6B-4F71B9510112}" type="datetime1">
              <a:rPr lang="en-US" smtClean="0"/>
              <a:t>7/1/21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656F8-BBA6-CF4E-B44E-C8B373FFFFC5}" type="datetime1">
              <a:rPr lang="en-US" smtClean="0"/>
              <a:t>7/1/21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FEB84-D537-014D-927C-9797FAED7F68}" type="datetime1">
              <a:rPr lang="en-US" smtClean="0"/>
              <a:t>7/1/21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F4CB9-9060-3E46-99A9-65AFCA0BA9CD}" type="datetime1">
              <a:rPr lang="en-US" smtClean="0"/>
              <a:t>7/1/21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B02AB-2FDC-AB46-BE19-8B6999C80AD7}" type="datetime1">
              <a:rPr lang="en-US" smtClean="0"/>
              <a:t>7/1/21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9C50B-9787-C14E-8EFE-B3945D0CAF6A}" type="datetime1">
              <a:rPr lang="en-US" smtClean="0"/>
              <a:t>7/1/21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72BEF-D26C-B14E-9628-C5A3618DB407}" type="datetime1">
              <a:rPr lang="en-US" smtClean="0"/>
              <a:t>7/1/21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9BD15-68B1-394B-8161-6C8376144FFF}" type="datetime1">
              <a:rPr lang="en-US" smtClean="0"/>
              <a:t>7/1/21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57B2C-72E5-6D48-904D-98589EAF27FC}" type="datetime1">
              <a:rPr lang="en-US" smtClean="0"/>
              <a:t>7/1/21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AC531-0051-864E-B320-F90C4CA95421}" type="datetime1">
              <a:rPr lang="en-US" smtClean="0"/>
              <a:t>7/1/21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25DF2-697F-C540-9C26-EB4B411578FA}" type="datetime1">
              <a:rPr lang="en-US" smtClean="0"/>
              <a:t>7/1/21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543BD-BBBA-1344-9254-079B9AF0DBEB}" type="datetime1">
              <a:rPr lang="en-US" smtClean="0"/>
              <a:t>7/1/21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4DD1C-2F33-A74D-AC84-454E93C52CB3}" type="datetime1">
              <a:rPr lang="en-US" smtClean="0"/>
              <a:t>7/1/21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0E052-90E9-254D-B1A9-276333647EBC}" type="datetime1">
              <a:rPr lang="en-US" smtClean="0"/>
              <a:t>7/1/21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F706D-B888-1F48-8615-EB5F2B102978}" type="datetime1">
              <a:rPr lang="en-US" smtClean="0"/>
              <a:t>7/1/21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F0D9A-9E4D-C24C-BFC7-3AF96692AE89}" type="datetime1">
              <a:rPr lang="en-US" smtClean="0"/>
              <a:t>7/1/21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E8B0A-057D-9A4C-B887-34BDA40619B7}" type="datetime1">
              <a:rPr lang="en-US" smtClean="0"/>
              <a:t>7/1/21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367" y="344243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FA5396B-911C-854D-8DE8-C63F8166BF28}" type="datetime1">
              <a:rPr lang="en-US" smtClean="0"/>
              <a:t>7/1/21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3525" y="6331194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ct?url=https%3A%2F%2Fdx.doi.org%2F10.1103%2FPhysRevLett.126.192301&amp;v=14014573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gif"/><Relationship Id="rId5" Type="http://schemas.openxmlformats.org/officeDocument/2006/relationships/image" Target="../media/image26.gif"/><Relationship Id="rId4" Type="http://schemas.openxmlformats.org/officeDocument/2006/relationships/hyperlink" Target="https://arxiv.org/ct?url=https%3A%2F%2Fdx.doi.org%2F10.1103%2FPhysRevC.99.044904&amp;v=4ffe045d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journals.aps.org/prc/abstract/10.1103/PhysRevC.101.024906" TargetMode="External"/><Relationship Id="rId2" Type="http://schemas.openxmlformats.org/officeDocument/2006/relationships/hyperlink" Target="https://journals.aps.org/prl/abstract/10.1103/PhysRevLett.126.122301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hyperlink" Target="https://cds.cern.ch/record/2318588" TargetMode="External"/><Relationship Id="rId4" Type="http://schemas.openxmlformats.org/officeDocument/2006/relationships/hyperlink" Target="https://cds.cern.ch/record/2748818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png"/><Relationship Id="rId11" Type="http://schemas.openxmlformats.org/officeDocument/2006/relationships/hyperlink" Target="https://journals.aps.org/prc/abstract/10.1103/PhysRevC.101.024906" TargetMode="External"/><Relationship Id="rId5" Type="http://schemas.openxmlformats.org/officeDocument/2006/relationships/image" Target="../media/image10.wmf"/><Relationship Id="rId10" Type="http://schemas.openxmlformats.org/officeDocument/2006/relationships/image" Target="../media/image15.png"/><Relationship Id="rId4" Type="http://schemas.openxmlformats.org/officeDocument/2006/relationships/oleObject" Target="../embeddings/oleObject1.bin"/><Relationship Id="rId9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journals.aps.org/prl/abstract/10.1103/PhysRevLett.126.122301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Picture 2">
            <a:extLst>
              <a:ext uri="{FF2B5EF4-FFF2-40B4-BE49-F238E27FC236}">
                <a16:creationId xmlns:a16="http://schemas.microsoft.com/office/drawing/2014/main" id="{55185833-50A1-4075-9C90-F6E7B153AE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D48F57D9-4797-4D7F-B4C3-17628994F2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79" name="Rectangle 78">
            <a:extLst>
              <a:ext uri="{FF2B5EF4-FFF2-40B4-BE49-F238E27FC236}">
                <a16:creationId xmlns:a16="http://schemas.microsoft.com/office/drawing/2014/main" id="{B40FCD49-2060-48B9-8212-8A5F1DF472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1CF1AC27-DC07-DD4C-8A58-CC762CC607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5" r="2086"/>
          <a:stretch/>
        </p:blipFill>
        <p:spPr bwMode="auto">
          <a:xfrm>
            <a:off x="-2" y="10"/>
            <a:ext cx="6095995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Xenon Definition, Facts, Symbol, Discovery, Properties, Uses">
            <a:extLst>
              <a:ext uri="{FF2B5EF4-FFF2-40B4-BE49-F238E27FC236}">
                <a16:creationId xmlns:a16="http://schemas.microsoft.com/office/drawing/2014/main" id="{ED0D5374-D9F5-B44D-AA2B-704EF01E7C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4" r="5577"/>
          <a:stretch/>
        </p:blipFill>
        <p:spPr bwMode="auto">
          <a:xfrm>
            <a:off x="6095993" y="10"/>
            <a:ext cx="6096007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83A45DCD-B5FB-4A86-88D2-91088C7FFC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C0C9EBF-BF42-0B47-BF01-11504C0B756D}"/>
              </a:ext>
            </a:extLst>
          </p:cNvPr>
          <p:cNvSpPr/>
          <p:nvPr/>
        </p:nvSpPr>
        <p:spPr>
          <a:xfrm>
            <a:off x="147370" y="1166495"/>
            <a:ext cx="11897239" cy="250921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 u="sng" cap="all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Heavy ions: </a:t>
            </a:r>
          </a:p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 cap="all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what do we learn from </a:t>
            </a:r>
          </a:p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 cap="all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small systems like </a:t>
            </a:r>
          </a:p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 cap="all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Xenon and forthcoming Oxygen?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EBA3F10-C066-1244-8B0A-4FBBDD0E0924}"/>
              </a:ext>
            </a:extLst>
          </p:cNvPr>
          <p:cNvSpPr txBox="1"/>
          <p:nvPr/>
        </p:nvSpPr>
        <p:spPr>
          <a:xfrm>
            <a:off x="7751860" y="6275820"/>
            <a:ext cx="44401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Jamie Nagle (for the ATLAS Heavy Ion Group)</a:t>
            </a:r>
          </a:p>
          <a:p>
            <a:pPr algn="ctr"/>
            <a:r>
              <a:rPr lang="en-US" dirty="0"/>
              <a:t>University of Colorado Boulder</a:t>
            </a:r>
          </a:p>
        </p:txBody>
      </p:sp>
    </p:spTree>
    <p:extLst>
      <p:ext uri="{BB962C8B-B14F-4D97-AF65-F5344CB8AC3E}">
        <p14:creationId xmlns:p14="http://schemas.microsoft.com/office/powerpoint/2010/main" val="9306038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BCEEC48-37BE-E940-9BF9-33E98D5D4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10</a:t>
            </a:fld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178ED45-5B3D-3A4A-992F-36763F992504}"/>
              </a:ext>
            </a:extLst>
          </p:cNvPr>
          <p:cNvGrpSpPr/>
          <p:nvPr/>
        </p:nvGrpSpPr>
        <p:grpSpPr>
          <a:xfrm>
            <a:off x="2448345" y="66156"/>
            <a:ext cx="4692418" cy="6791844"/>
            <a:chOff x="6924500" y="66156"/>
            <a:chExt cx="5149620" cy="7717768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456A3EB7-BD37-BB48-80A5-6BECDC09D0F9}"/>
                </a:ext>
              </a:extLst>
            </p:cNvPr>
            <p:cNvGrpSpPr/>
            <p:nvPr/>
          </p:nvGrpSpPr>
          <p:grpSpPr>
            <a:xfrm>
              <a:off x="6924500" y="66156"/>
              <a:ext cx="5149620" cy="5094559"/>
              <a:chOff x="6924500" y="66156"/>
              <a:chExt cx="5149620" cy="5094559"/>
            </a:xfrm>
          </p:grpSpPr>
          <p:pic>
            <p:nvPicPr>
              <p:cNvPr id="14" name="Picture 13" descr="Chart, scatter chart&#10;&#10;Description automatically generated">
                <a:extLst>
                  <a:ext uri="{FF2B5EF4-FFF2-40B4-BE49-F238E27FC236}">
                    <a16:creationId xmlns:a16="http://schemas.microsoft.com/office/drawing/2014/main" id="{51263906-9D43-1649-AA56-314E8C2B3F7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924501" y="66156"/>
                <a:ext cx="5149619" cy="2637610"/>
              </a:xfrm>
              <a:prstGeom prst="rect">
                <a:avLst/>
              </a:prstGeom>
            </p:spPr>
          </p:pic>
          <p:pic>
            <p:nvPicPr>
              <p:cNvPr id="15" name="Picture 14" descr="Chart, scatter chart&#10;&#10;Description automatically generated">
                <a:extLst>
                  <a:ext uri="{FF2B5EF4-FFF2-40B4-BE49-F238E27FC236}">
                    <a16:creationId xmlns:a16="http://schemas.microsoft.com/office/drawing/2014/main" id="{A2159221-AC9E-D549-B69B-A72F2CB1BA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924500" y="2703766"/>
                <a:ext cx="5149620" cy="2456949"/>
              </a:xfrm>
              <a:prstGeom prst="rect">
                <a:avLst/>
              </a:prstGeom>
            </p:spPr>
          </p:pic>
        </p:grpSp>
        <p:pic>
          <p:nvPicPr>
            <p:cNvPr id="13" name="Picture 12" descr="Chart, scatter chart&#10;&#10;Description automatically generated">
              <a:extLst>
                <a:ext uri="{FF2B5EF4-FFF2-40B4-BE49-F238E27FC236}">
                  <a16:creationId xmlns:a16="http://schemas.microsoft.com/office/drawing/2014/main" id="{9144A923-D785-354D-8206-9D2F2EB7EA8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924500" y="5160715"/>
              <a:ext cx="5149620" cy="2623209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CAC9DFC1-66C0-C24E-8F24-CA44F2923DAD}"/>
              </a:ext>
            </a:extLst>
          </p:cNvPr>
          <p:cNvSpPr txBox="1"/>
          <p:nvPr/>
        </p:nvSpPr>
        <p:spPr>
          <a:xfrm>
            <a:off x="569667" y="697924"/>
            <a:ext cx="14093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/>
              <a:t>p+O</a:t>
            </a:r>
            <a:endParaRPr lang="en-US" sz="48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EAB1858-C086-C14C-9BC6-A0892E4CE64E}"/>
              </a:ext>
            </a:extLst>
          </p:cNvPr>
          <p:cNvSpPr txBox="1"/>
          <p:nvPr/>
        </p:nvSpPr>
        <p:spPr>
          <a:xfrm>
            <a:off x="494851" y="2953444"/>
            <a:ext cx="15440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O+O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DF2D388-6D9E-3147-87D1-C5FD23C82D2F}"/>
              </a:ext>
            </a:extLst>
          </p:cNvPr>
          <p:cNvSpPr txBox="1"/>
          <p:nvPr/>
        </p:nvSpPr>
        <p:spPr>
          <a:xfrm>
            <a:off x="286211" y="5208964"/>
            <a:ext cx="18902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/>
              <a:t>Xe+Xe</a:t>
            </a:r>
            <a:endParaRPr lang="en-US" sz="4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8D961CD-5A9B-7E4B-B921-16570DE4C353}"/>
              </a:ext>
            </a:extLst>
          </p:cNvPr>
          <p:cNvSpPr txBox="1"/>
          <p:nvPr/>
        </p:nvSpPr>
        <p:spPr>
          <a:xfrm>
            <a:off x="3818965" y="-105837"/>
            <a:ext cx="1755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AMPT simulations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0B74B53-41BB-D242-B87E-E77A53E32F31}"/>
              </a:ext>
            </a:extLst>
          </p:cNvPr>
          <p:cNvSpPr txBox="1"/>
          <p:nvPr/>
        </p:nvSpPr>
        <p:spPr>
          <a:xfrm>
            <a:off x="7469203" y="247745"/>
            <a:ext cx="454890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ATLAS observes signatures of collectivity, small QGP droplets in pp and </a:t>
            </a:r>
            <a:r>
              <a:rPr lang="en-US" sz="2800" dirty="0" err="1"/>
              <a:t>pPb</a:t>
            </a:r>
            <a:r>
              <a:rPr lang="en-US" sz="2800" dirty="0"/>
              <a:t> </a:t>
            </a:r>
          </a:p>
          <a:p>
            <a:pPr algn="ctr"/>
            <a:r>
              <a:rPr lang="en-US" sz="2800" dirty="0"/>
              <a:t>but no jet quenching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89436CB-814A-CE4A-A631-15D4D486977D}"/>
              </a:ext>
            </a:extLst>
          </p:cNvPr>
          <p:cNvSpPr txBox="1"/>
          <p:nvPr/>
        </p:nvSpPr>
        <p:spPr>
          <a:xfrm>
            <a:off x="7508838" y="4795811"/>
            <a:ext cx="454890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ATLAS observes signatures of collectivity, large QGP droplets in </a:t>
            </a:r>
            <a:r>
              <a:rPr lang="en-US" sz="2800" dirty="0" err="1"/>
              <a:t>XeXe</a:t>
            </a:r>
            <a:r>
              <a:rPr lang="en-US" sz="2800" dirty="0"/>
              <a:t> and </a:t>
            </a:r>
            <a:r>
              <a:rPr lang="en-US" sz="2800" dirty="0" err="1"/>
              <a:t>PbPb</a:t>
            </a:r>
            <a:r>
              <a:rPr lang="en-US" sz="2800" dirty="0"/>
              <a:t> and with jet quenching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111C72-61F9-B142-8F24-47F7D44FD831}"/>
              </a:ext>
            </a:extLst>
          </p:cNvPr>
          <p:cNvSpPr txBox="1"/>
          <p:nvPr/>
        </p:nvSpPr>
        <p:spPr>
          <a:xfrm>
            <a:off x="9454151" y="2516589"/>
            <a:ext cx="57900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590841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AC26635-413F-A54F-9652-5918DAE38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11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35F102-81FE-4549-BA25-73AA699AFD8C}"/>
              </a:ext>
            </a:extLst>
          </p:cNvPr>
          <p:cNvSpPr txBox="1"/>
          <p:nvPr/>
        </p:nvSpPr>
        <p:spPr>
          <a:xfrm>
            <a:off x="3416531" y="133981"/>
            <a:ext cx="60813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u="sng" dirty="0"/>
              <a:t>Jet Quenching in Small Systems?</a:t>
            </a:r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7CB8EC2E-8930-A642-9C63-6D72D830EC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7054"/>
          <a:stretch/>
        </p:blipFill>
        <p:spPr>
          <a:xfrm>
            <a:off x="484414" y="1072982"/>
            <a:ext cx="11223171" cy="471203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515F755-7F1F-D44B-BB9E-7E52E44D9C6A}"/>
              </a:ext>
            </a:extLst>
          </p:cNvPr>
          <p:cNvSpPr txBox="1"/>
          <p:nvPr/>
        </p:nvSpPr>
        <p:spPr>
          <a:xfrm>
            <a:off x="1828800" y="5928981"/>
            <a:ext cx="8106386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 err="1"/>
              <a:t>pPb</a:t>
            </a:r>
            <a:r>
              <a:rPr lang="en-US" sz="3200" dirty="0"/>
              <a:t>:   </a:t>
            </a:r>
            <a:r>
              <a:rPr lang="en-US" sz="3200" dirty="0">
                <a:solidFill>
                  <a:srgbClr val="FF0000"/>
                </a:solidFill>
              </a:rPr>
              <a:t>Flow, even at high </a:t>
            </a:r>
            <a:r>
              <a:rPr lang="en-US" sz="3200" dirty="0" err="1">
                <a:solidFill>
                  <a:srgbClr val="FF0000"/>
                </a:solidFill>
              </a:rPr>
              <a:t>p</a:t>
            </a:r>
            <a:r>
              <a:rPr lang="en-US" sz="3200" baseline="-25000" dirty="0" err="1">
                <a:solidFill>
                  <a:srgbClr val="FF0000"/>
                </a:solidFill>
              </a:rPr>
              <a:t>T</a:t>
            </a:r>
            <a:r>
              <a:rPr lang="en-US" sz="3200" dirty="0"/>
              <a:t>, </a:t>
            </a:r>
            <a:r>
              <a:rPr lang="en-US" sz="3200" dirty="0">
                <a:solidFill>
                  <a:srgbClr val="0070C0"/>
                </a:solidFill>
              </a:rPr>
              <a:t>but no jet quenching</a:t>
            </a:r>
          </a:p>
        </p:txBody>
      </p:sp>
    </p:spTree>
    <p:extLst>
      <p:ext uri="{BB962C8B-B14F-4D97-AF65-F5344CB8AC3E}">
        <p14:creationId xmlns:p14="http://schemas.microsoft.com/office/powerpoint/2010/main" val="33581627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D40EE5E-2E3D-F147-B979-6FD6C819F6C5}"/>
              </a:ext>
            </a:extLst>
          </p:cNvPr>
          <p:cNvSpPr/>
          <p:nvPr/>
        </p:nvSpPr>
        <p:spPr>
          <a:xfrm>
            <a:off x="6712773" y="1247887"/>
            <a:ext cx="4925066" cy="46099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84C6A6A-ACFC-3042-B07F-1A181185F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12</a:t>
            </a:fld>
            <a:endParaRPr lang="en-US" dirty="0"/>
          </a:p>
        </p:txBody>
      </p:sp>
      <p:pic>
        <p:nvPicPr>
          <p:cNvPr id="7" name="Picture 6" descr="Chart&#10;&#10;Description automatically generated with medium confidence">
            <a:extLst>
              <a:ext uri="{FF2B5EF4-FFF2-40B4-BE49-F238E27FC236}">
                <a16:creationId xmlns:a16="http://schemas.microsoft.com/office/drawing/2014/main" id="{9EF6D306-E340-024B-B2CE-D13C124F7F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123" y="1247887"/>
            <a:ext cx="5406646" cy="406133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2BC8481-A362-A24E-BB95-BD02A80FF2FE}"/>
              </a:ext>
            </a:extLst>
          </p:cNvPr>
          <p:cNvSpPr txBox="1"/>
          <p:nvPr/>
        </p:nvSpPr>
        <p:spPr>
          <a:xfrm>
            <a:off x="3457681" y="179850"/>
            <a:ext cx="52631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u="sng" dirty="0"/>
              <a:t>Theory ready for testing!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DFC6798-9217-3C4E-8C05-37301914259D}"/>
              </a:ext>
            </a:extLst>
          </p:cNvPr>
          <p:cNvSpPr/>
          <p:nvPr/>
        </p:nvSpPr>
        <p:spPr>
          <a:xfrm>
            <a:off x="1436134" y="5479257"/>
            <a:ext cx="40430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>
                <a:solidFill>
                  <a:srgbClr val="0070C0"/>
                </a:solidFill>
                <a:latin typeface="Lucida Grande" panose="020B06000405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10.1103/PhysRevLett.126.192301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F718459-B784-8E46-9806-70EA7054B8F1}"/>
              </a:ext>
            </a:extLst>
          </p:cNvPr>
          <p:cNvSpPr/>
          <p:nvPr/>
        </p:nvSpPr>
        <p:spPr>
          <a:xfrm>
            <a:off x="7303325" y="5898784"/>
            <a:ext cx="36327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>
                <a:solidFill>
                  <a:srgbClr val="0070C0"/>
                </a:solidFill>
                <a:latin typeface="Lucida Grande" panose="020B06000405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10.1103/PhysRevC.99.044904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12" name="Picture 11" descr="Chart&#10;&#10;Description automatically generated">
            <a:extLst>
              <a:ext uri="{FF2B5EF4-FFF2-40B4-BE49-F238E27FC236}">
                <a16:creationId xmlns:a16="http://schemas.microsoft.com/office/drawing/2014/main" id="{EFCAA1C8-B300-5A4D-B400-59CBC11A34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62041" y="3101063"/>
            <a:ext cx="3399559" cy="2687557"/>
          </a:xfrm>
          <a:prstGeom prst="rect">
            <a:avLst/>
          </a:prstGeom>
        </p:spPr>
      </p:pic>
      <p:pic>
        <p:nvPicPr>
          <p:cNvPr id="15" name="Picture 14" descr="Chart&#10;&#10;Description automatically generated">
            <a:extLst>
              <a:ext uri="{FF2B5EF4-FFF2-40B4-BE49-F238E27FC236}">
                <a16:creationId xmlns:a16="http://schemas.microsoft.com/office/drawing/2014/main" id="{7CD0365F-14FE-8341-8C98-05E371F7457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6041" y="1361071"/>
            <a:ext cx="3140941" cy="2483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4264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84C6A6A-ACFC-3042-B07F-1A181185F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13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D62FF25-AADF-A941-9F40-0E811A60EF0F}"/>
              </a:ext>
            </a:extLst>
          </p:cNvPr>
          <p:cNvSpPr txBox="1"/>
          <p:nvPr/>
        </p:nvSpPr>
        <p:spPr>
          <a:xfrm>
            <a:off x="5002306" y="0"/>
            <a:ext cx="24352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u="sng" dirty="0"/>
              <a:t>Summary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86F198-AB9A-7748-8D02-4F0DE165C780}"/>
              </a:ext>
            </a:extLst>
          </p:cNvPr>
          <p:cNvSpPr txBox="1"/>
          <p:nvPr/>
        </p:nvSpPr>
        <p:spPr>
          <a:xfrm>
            <a:off x="1000461" y="899105"/>
            <a:ext cx="10564009" cy="5509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A lot of excitement for </a:t>
            </a:r>
            <a:r>
              <a:rPr lang="en-US" sz="3200" dirty="0" err="1"/>
              <a:t>pO</a:t>
            </a:r>
            <a:r>
              <a:rPr lang="en-US" sz="3200" dirty="0"/>
              <a:t> and OO data at the LHC.</a:t>
            </a:r>
          </a:p>
          <a:p>
            <a:pPr algn="ctr"/>
            <a:r>
              <a:rPr lang="en-US" sz="3200" dirty="0"/>
              <a:t>RHIC ran OO in June 2021.   </a:t>
            </a:r>
          </a:p>
          <a:p>
            <a:pPr algn="ctr"/>
            <a:r>
              <a:rPr lang="en-US" sz="3200" dirty="0"/>
              <a:t>Excellent comparison between collision energies.</a:t>
            </a:r>
          </a:p>
          <a:p>
            <a:pPr algn="ctr"/>
            <a:endParaRPr lang="en-US" sz="3200" dirty="0"/>
          </a:p>
          <a:p>
            <a:pPr algn="ctr"/>
            <a:r>
              <a:rPr lang="en-US" sz="3200" dirty="0"/>
              <a:t>Challenges with short run for triggering, good reference data, etc.</a:t>
            </a:r>
          </a:p>
          <a:p>
            <a:pPr algn="ctr"/>
            <a:endParaRPr lang="en-US" sz="3200" dirty="0"/>
          </a:p>
          <a:p>
            <a:pPr algn="ctr"/>
            <a:r>
              <a:rPr lang="en-US" sz="3200" dirty="0"/>
              <a:t>Three biggest gains in heavy ion knowledge</a:t>
            </a:r>
          </a:p>
          <a:p>
            <a:pPr marL="342900" indent="-342900" algn="ctr">
              <a:buAutoNum type="arabicParenR"/>
            </a:pPr>
            <a:r>
              <a:rPr lang="en-US" sz="3200" dirty="0"/>
              <a:t> </a:t>
            </a:r>
            <a:r>
              <a:rPr lang="en-US" sz="3200" dirty="0">
                <a:solidFill>
                  <a:srgbClr val="0070C0"/>
                </a:solidFill>
              </a:rPr>
              <a:t>High statistics, precision </a:t>
            </a:r>
          </a:p>
          <a:p>
            <a:pPr marL="342900" indent="-342900" algn="ctr">
              <a:buAutoNum type="arabicParenR"/>
            </a:pPr>
            <a:r>
              <a:rPr lang="en-US" sz="3200" dirty="0"/>
              <a:t> </a:t>
            </a:r>
            <a:r>
              <a:rPr lang="en-US" sz="3200" b="1" u="sng" dirty="0">
                <a:solidFill>
                  <a:srgbClr val="FF0000"/>
                </a:solidFill>
              </a:rPr>
              <a:t>New collision geometries </a:t>
            </a:r>
          </a:p>
          <a:p>
            <a:pPr marL="342900" indent="-342900" algn="ctr">
              <a:buAutoNum type="arabicParenR"/>
            </a:pPr>
            <a:r>
              <a:rPr lang="en-US" sz="3200" dirty="0"/>
              <a:t> </a:t>
            </a:r>
            <a:r>
              <a:rPr lang="en-US" sz="3200" dirty="0">
                <a:solidFill>
                  <a:srgbClr val="00B050"/>
                </a:solidFill>
              </a:rPr>
              <a:t>Variation in collision energy (e.g., LHC and RHIC)</a:t>
            </a:r>
          </a:p>
        </p:txBody>
      </p:sp>
    </p:spTree>
    <p:extLst>
      <p:ext uri="{BB962C8B-B14F-4D97-AF65-F5344CB8AC3E}">
        <p14:creationId xmlns:p14="http://schemas.microsoft.com/office/powerpoint/2010/main" val="19312378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9333164-01DC-5443-8AF9-C94C8482EBF8}"/>
              </a:ext>
            </a:extLst>
          </p:cNvPr>
          <p:cNvSpPr txBox="1"/>
          <p:nvPr/>
        </p:nvSpPr>
        <p:spPr>
          <a:xfrm>
            <a:off x="2951018" y="1695796"/>
            <a:ext cx="6639959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dirty="0"/>
              <a:t>EXTRAS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84C6A6A-ACFC-3042-B07F-1A181185F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7437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F338DA0-B8B9-FE48-9EE3-95B33209A638}"/>
              </a:ext>
            </a:extLst>
          </p:cNvPr>
          <p:cNvSpPr/>
          <p:nvPr/>
        </p:nvSpPr>
        <p:spPr>
          <a:xfrm>
            <a:off x="380270" y="2121843"/>
            <a:ext cx="38361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indico.cern.ch</a:t>
            </a:r>
            <a:r>
              <a:rPr lang="en-US" dirty="0"/>
              <a:t>/event/1026676/</a:t>
            </a:r>
          </a:p>
        </p:txBody>
      </p:sp>
      <p:pic>
        <p:nvPicPr>
          <p:cNvPr id="6" name="Picture 5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1E9AAEB6-2025-0B40-83E0-BBBAB61A6B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270" y="533401"/>
            <a:ext cx="9499600" cy="1447800"/>
          </a:xfrm>
          <a:prstGeom prst="rect">
            <a:avLst/>
          </a:prstGeom>
        </p:spPr>
      </p:pic>
      <p:pic>
        <p:nvPicPr>
          <p:cNvPr id="8" name="Picture 7" descr="Graphical user interface, text, application, Teams&#10;&#10;Description automatically generated">
            <a:extLst>
              <a:ext uri="{FF2B5EF4-FFF2-40B4-BE49-F238E27FC236}">
                <a16:creationId xmlns:a16="http://schemas.microsoft.com/office/drawing/2014/main" id="{74D848DF-BD86-284F-97BC-1EF6654762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148" y="2631817"/>
            <a:ext cx="6541441" cy="3695872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214815A-3D16-7541-9C9D-6EF1C6119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50905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65372F-F58A-A248-B308-251489BBF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47808" y="5883275"/>
            <a:ext cx="764215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2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855D5BE-BBC0-7C40-A897-FB26A91447B1}"/>
              </a:ext>
            </a:extLst>
          </p:cNvPr>
          <p:cNvGrpSpPr/>
          <p:nvPr/>
        </p:nvGrpSpPr>
        <p:grpSpPr>
          <a:xfrm>
            <a:off x="1008857" y="711200"/>
            <a:ext cx="9917762" cy="6049818"/>
            <a:chOff x="297656" y="0"/>
            <a:chExt cx="11596687" cy="685800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921169CC-5CB1-B543-ACE7-0C8B378D3990}"/>
                </a:ext>
              </a:extLst>
            </p:cNvPr>
            <p:cNvSpPr txBox="1"/>
            <p:nvPr/>
          </p:nvSpPr>
          <p:spPr>
            <a:xfrm>
              <a:off x="4606044" y="116377"/>
              <a:ext cx="392556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dirty="0"/>
                <a:t>String Structure</a:t>
              </a:r>
            </a:p>
          </p:txBody>
        </p:sp>
        <p:pic>
          <p:nvPicPr>
            <p:cNvPr id="1026" name="Picture 2" descr="Group 11a Periodic Table - Periodic Table Timeline">
              <a:extLst>
                <a:ext uri="{FF2B5EF4-FFF2-40B4-BE49-F238E27FC236}">
                  <a16:creationId xmlns:a16="http://schemas.microsoft.com/office/drawing/2014/main" id="{B171E135-4E1D-E24C-A319-6E9C9D3CFD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56" y="0"/>
              <a:ext cx="11596687" cy="6858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529BBDCC-A34E-7845-8F89-1CE022C894D2}"/>
                </a:ext>
              </a:extLst>
            </p:cNvPr>
            <p:cNvSpPr/>
            <p:nvPr/>
          </p:nvSpPr>
          <p:spPr>
            <a:xfrm>
              <a:off x="9801499" y="947374"/>
              <a:ext cx="606829" cy="623731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F4C19DE-A4AF-584A-A630-03793862E9E8}"/>
                </a:ext>
              </a:extLst>
            </p:cNvPr>
            <p:cNvSpPr/>
            <p:nvPr/>
          </p:nvSpPr>
          <p:spPr>
            <a:xfrm>
              <a:off x="11029915" y="2805269"/>
              <a:ext cx="606829" cy="623731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0077837-AB1F-5048-9ACE-6A9321BB6F91}"/>
                </a:ext>
              </a:extLst>
            </p:cNvPr>
            <p:cNvSpPr/>
            <p:nvPr/>
          </p:nvSpPr>
          <p:spPr>
            <a:xfrm>
              <a:off x="8571159" y="3364993"/>
              <a:ext cx="606829" cy="623731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1E98B98-097F-C643-BF0C-74B8C6ECA1BD}"/>
                </a:ext>
              </a:extLst>
            </p:cNvPr>
            <p:cNvSpPr/>
            <p:nvPr/>
          </p:nvSpPr>
          <p:spPr>
            <a:xfrm>
              <a:off x="573564" y="322258"/>
              <a:ext cx="606829" cy="623731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5E6D8DCD-783C-FD49-8E0F-16F829B91CE4}"/>
              </a:ext>
            </a:extLst>
          </p:cNvPr>
          <p:cNvSpPr txBox="1"/>
          <p:nvPr/>
        </p:nvSpPr>
        <p:spPr>
          <a:xfrm>
            <a:off x="2587661" y="-41561"/>
            <a:ext cx="68085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Oxygen ≅ small , Xenon ≠ small</a:t>
            </a:r>
          </a:p>
        </p:txBody>
      </p:sp>
    </p:spTree>
    <p:extLst>
      <p:ext uri="{BB962C8B-B14F-4D97-AF65-F5344CB8AC3E}">
        <p14:creationId xmlns:p14="http://schemas.microsoft.com/office/powerpoint/2010/main" val="11316425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4F7D3D9C-B868-41E0-AC6B-0CEDDA3D9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" name="Picture 2">
            <a:extLst>
              <a:ext uri="{FF2B5EF4-FFF2-40B4-BE49-F238E27FC236}">
                <a16:creationId xmlns:a16="http://schemas.microsoft.com/office/drawing/2014/main" id="{3EFBBCCA-E851-463D-A9E1-5F35DF6B31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arry Potter: Olivander, the Wand chooses the wizard | Harry potter, Harry  potter universal, Harry potter obsession">
            <a:extLst>
              <a:ext uri="{FF2B5EF4-FFF2-40B4-BE49-F238E27FC236}">
                <a16:creationId xmlns:a16="http://schemas.microsoft.com/office/drawing/2014/main" id="{56A9F09C-ECFD-2A4E-B763-7173163CC0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10" r="-3" b="-3"/>
          <a:stretch/>
        </p:blipFill>
        <p:spPr bwMode="auto">
          <a:xfrm>
            <a:off x="8157374" y="1"/>
            <a:ext cx="4034626" cy="3428999"/>
          </a:xfrm>
          <a:prstGeom prst="rect">
            <a:avLst/>
          </a:prstGeom>
          <a:noFill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DC89F0C-4574-524A-9E38-77EBE273690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1462" b="2"/>
          <a:stretch/>
        </p:blipFill>
        <p:spPr>
          <a:xfrm>
            <a:off x="8157371" y="3428999"/>
            <a:ext cx="4034629" cy="3429000"/>
          </a:xfrm>
          <a:prstGeom prst="rect">
            <a:avLst/>
          </a:prstGeom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5376D860-CEDA-4A40-8599-DCA4E19C5F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57371" y="3433232"/>
            <a:ext cx="3995298" cy="0"/>
          </a:xfrm>
          <a:prstGeom prst="line">
            <a:avLst/>
          </a:prstGeom>
          <a:ln w="82550" cap="sq">
            <a:solidFill>
              <a:srgbClr val="D9D9D9"/>
            </a:solidFill>
            <a:miter lim="800000"/>
          </a:ln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BFBFBF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>
            <a:extLst>
              <a:ext uri="{FF2B5EF4-FFF2-40B4-BE49-F238E27FC236}">
                <a16:creationId xmlns:a16="http://schemas.microsoft.com/office/drawing/2014/main" id="{1C2FA0C4-B80E-4B2A-A964-E3C69A88F9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76061" y="-2"/>
            <a:ext cx="81313" cy="6858002"/>
          </a:xfrm>
          <a:prstGeom prst="rect">
            <a:avLst/>
          </a:prstGeom>
          <a:gradFill flip="none" rotWithShape="1">
            <a:gsLst>
              <a:gs pos="84000">
                <a:srgbClr val="B5B5B5"/>
              </a:gs>
              <a:gs pos="60159">
                <a:srgbClr val="D5D5D5"/>
              </a:gs>
              <a:gs pos="50447">
                <a:srgbClr val="E6E6E6"/>
              </a:gs>
              <a:gs pos="44260">
                <a:srgbClr val="D5D5D5"/>
              </a:gs>
              <a:gs pos="15928">
                <a:srgbClr val="B5B5B5"/>
              </a:gs>
              <a:gs pos="7000">
                <a:srgbClr val="8A8A8A"/>
              </a:gs>
              <a:gs pos="0">
                <a:srgbClr val="BBBBBB"/>
              </a:gs>
              <a:gs pos="93000">
                <a:srgbClr val="8A8A8A"/>
              </a:gs>
              <a:gs pos="100000">
                <a:srgbClr val="BBBBB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9" name="Picture 78">
            <a:extLst>
              <a:ext uri="{FF2B5EF4-FFF2-40B4-BE49-F238E27FC236}">
                <a16:creationId xmlns:a16="http://schemas.microsoft.com/office/drawing/2014/main" id="{45DEC4C6-A336-46AE-991C-4D3A6073A6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9073634-438E-974F-B1A7-BA805C584757}"/>
              </a:ext>
            </a:extLst>
          </p:cNvPr>
          <p:cNvSpPr txBox="1"/>
          <p:nvPr/>
        </p:nvSpPr>
        <p:spPr>
          <a:xfrm>
            <a:off x="913776" y="618517"/>
            <a:ext cx="6672886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cap="all" dirty="0">
                <a:latin typeface="+mj-lt"/>
                <a:ea typeface="+mj-ea"/>
                <a:cs typeface="+mj-cs"/>
              </a:rPr>
              <a:t>Heavy ion community </a:t>
            </a:r>
          </a:p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cap="all" dirty="0">
                <a:latin typeface="+mj-lt"/>
                <a:ea typeface="+mj-ea"/>
                <a:cs typeface="+mj-cs"/>
              </a:rPr>
              <a:t>did not pick </a:t>
            </a:r>
            <a:r>
              <a:rPr lang="en-US" sz="4000" cap="all" dirty="0" err="1">
                <a:latin typeface="+mj-lt"/>
                <a:ea typeface="+mj-ea"/>
                <a:cs typeface="+mj-cs"/>
              </a:rPr>
              <a:t>Xe+Xe</a:t>
            </a:r>
            <a:r>
              <a:rPr lang="en-US" sz="4000" cap="all" dirty="0">
                <a:latin typeface="+mj-lt"/>
                <a:ea typeface="+mj-ea"/>
                <a:cs typeface="+mj-cs"/>
              </a:rPr>
              <a:t>, </a:t>
            </a:r>
          </a:p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cap="all" dirty="0">
                <a:latin typeface="+mj-lt"/>
                <a:ea typeface="+mj-ea"/>
                <a:cs typeface="+mj-cs"/>
              </a:rPr>
              <a:t>it picked us…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15E6C66-A786-2C45-9461-41AB2ACD7226}"/>
              </a:ext>
            </a:extLst>
          </p:cNvPr>
          <p:cNvSpPr/>
          <p:nvPr/>
        </p:nvSpPr>
        <p:spPr>
          <a:xfrm>
            <a:off x="913774" y="2505348"/>
            <a:ext cx="6672887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just" defTabSz="914400">
              <a:lnSpc>
                <a:spcPct val="120000"/>
              </a:lnSpc>
              <a:spcAft>
                <a:spcPts val="600"/>
              </a:spcAft>
              <a:buClr>
                <a:schemeClr val="tx1"/>
              </a:buClr>
            </a:pPr>
            <a:r>
              <a:rPr lang="en-US" cap="all" dirty="0">
                <a:solidFill>
                  <a:srgbClr val="0070C0"/>
                </a:solidFill>
              </a:rPr>
              <a:t>“On Thursday 12 October, 2017 a new species joined this particle zoo. Fully stripped xenon (Xe) nuclei were successfully injected into both beam pipes, accelerated and collided for the very first time. This special heavy-ion physics run was added into the schedule just after a high-intensity proton physics fill and was completed in less than one day. The four LHC experiments collected Xe-Xe collisions at a </a:t>
            </a:r>
            <a:r>
              <a:rPr lang="en-US" cap="all" dirty="0" err="1">
                <a:solidFill>
                  <a:srgbClr val="0070C0"/>
                </a:solidFill>
              </a:rPr>
              <a:t>centre</a:t>
            </a:r>
            <a:r>
              <a:rPr lang="en-US" cap="all" dirty="0">
                <a:solidFill>
                  <a:srgbClr val="0070C0"/>
                </a:solidFill>
              </a:rPr>
              <a:t>-of-mass energy of 5.44 </a:t>
            </a:r>
            <a:r>
              <a:rPr lang="en-US" cap="all" dirty="0" err="1">
                <a:solidFill>
                  <a:srgbClr val="0070C0"/>
                </a:solidFill>
              </a:rPr>
              <a:t>TeV</a:t>
            </a:r>
            <a:r>
              <a:rPr lang="en-US" cap="all" dirty="0">
                <a:solidFill>
                  <a:srgbClr val="0070C0"/>
                </a:solidFill>
              </a:rPr>
              <a:t> per colliding nucleon pair.”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91AB1CA-A634-7141-BCC9-307B1AE94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4011" y="5883275"/>
            <a:ext cx="76421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6D22F896-40B5-4ADD-8801-0D06FADFA095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3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6409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65372F-F58A-A248-B308-251489BBF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F936908-DD0F-624E-8873-B5B1BB1F07BB}"/>
              </a:ext>
            </a:extLst>
          </p:cNvPr>
          <p:cNvSpPr/>
          <p:nvPr/>
        </p:nvSpPr>
        <p:spPr>
          <a:xfrm>
            <a:off x="1102064" y="1261531"/>
            <a:ext cx="847145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Flow decorrelation in </a:t>
            </a:r>
            <a:r>
              <a:rPr lang="en-US" dirty="0" err="1"/>
              <a:t>XeXe</a:t>
            </a:r>
            <a:r>
              <a:rPr lang="en-US" dirty="0"/>
              <a:t> and </a:t>
            </a:r>
            <a:r>
              <a:rPr lang="en-US" dirty="0" err="1"/>
              <a:t>PbPb</a:t>
            </a:r>
            <a:endParaRPr lang="en-US" dirty="0"/>
          </a:p>
          <a:p>
            <a:r>
              <a:rPr lang="en-US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https://journals.aps.org/prl/abstract/10.1103/PhysRevLett.126.122301</a:t>
            </a:r>
            <a:endParaRPr lang="en-US" dirty="0">
              <a:solidFill>
                <a:srgbClr val="0070C0"/>
              </a:solidFill>
            </a:endParaRPr>
          </a:p>
          <a:p>
            <a:r>
              <a:rPr lang="en-US" dirty="0"/>
              <a:t>Charged particle flow in </a:t>
            </a:r>
            <a:r>
              <a:rPr lang="en-US" dirty="0" err="1"/>
              <a:t>XeXe</a:t>
            </a:r>
            <a:r>
              <a:rPr lang="en-US" dirty="0"/>
              <a:t> collisions at 5.44 </a:t>
            </a:r>
            <a:r>
              <a:rPr lang="en-US" dirty="0" err="1"/>
              <a:t>TeV</a:t>
            </a:r>
            <a:endParaRPr lang="en-US" dirty="0"/>
          </a:p>
          <a:p>
            <a:r>
              <a:rPr lang="en-US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https://journals.aps.org/prc/abstract/10.1103/PhysRevC.101.024906</a:t>
            </a:r>
            <a:endParaRPr lang="en-US" dirty="0">
              <a:solidFill>
                <a:srgbClr val="0070C0"/>
              </a:solidFill>
            </a:endParaRPr>
          </a:p>
          <a:p>
            <a:r>
              <a:rPr lang="en-US" dirty="0"/>
              <a:t>Measurement of </a:t>
            </a:r>
            <a:r>
              <a:rPr lang="en-US" dirty="0" err="1"/>
              <a:t>v_n-p_T</a:t>
            </a:r>
            <a:r>
              <a:rPr lang="en-US" dirty="0"/>
              <a:t> correlations in </a:t>
            </a:r>
            <a:r>
              <a:rPr lang="en-US" dirty="0" err="1"/>
              <a:t>Xe+Xe</a:t>
            </a:r>
            <a:r>
              <a:rPr lang="en-US" dirty="0"/>
              <a:t> collisions</a:t>
            </a:r>
          </a:p>
          <a:p>
            <a:r>
              <a:rPr lang="en-US" dirty="0">
                <a:solidFill>
                  <a:srgbClr val="0070C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https://cds.cern.ch/record/2748818</a:t>
            </a:r>
            <a:r>
              <a:rPr lang="en-US" dirty="0">
                <a:solidFill>
                  <a:srgbClr val="0070C0"/>
                </a:solidFill>
              </a:rPr>
              <a:t> [CONF]</a:t>
            </a:r>
          </a:p>
          <a:p>
            <a:r>
              <a:rPr lang="en-US" dirty="0"/>
              <a:t>Charged hadron spectra and </a:t>
            </a:r>
            <a:r>
              <a:rPr lang="en-US" dirty="0" err="1"/>
              <a:t>dijet</a:t>
            </a:r>
            <a:r>
              <a:rPr lang="en-US" dirty="0"/>
              <a:t> correlations in 5.44 </a:t>
            </a:r>
            <a:r>
              <a:rPr lang="en-US" dirty="0" err="1"/>
              <a:t>TeV</a:t>
            </a:r>
            <a:r>
              <a:rPr lang="en-US" dirty="0"/>
              <a:t>/NN </a:t>
            </a:r>
            <a:r>
              <a:rPr lang="en-US" dirty="0" err="1"/>
              <a:t>Xe+Xe</a:t>
            </a:r>
            <a:r>
              <a:rPr lang="en-US" dirty="0"/>
              <a:t> collisions</a:t>
            </a:r>
          </a:p>
          <a:p>
            <a:r>
              <a:rPr lang="en-US" dirty="0">
                <a:solidFill>
                  <a:srgbClr val="0070C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https://cds.cern.ch/record/2318588</a:t>
            </a:r>
            <a:r>
              <a:rPr lang="en-US" dirty="0">
                <a:solidFill>
                  <a:srgbClr val="0070C0"/>
                </a:solidFill>
              </a:rPr>
              <a:t> [CONF]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AFD775-1AB6-6F4D-934C-656AEF34F256}"/>
              </a:ext>
            </a:extLst>
          </p:cNvPr>
          <p:cNvSpPr txBox="1"/>
          <p:nvPr/>
        </p:nvSpPr>
        <p:spPr>
          <a:xfrm>
            <a:off x="2890982" y="295562"/>
            <a:ext cx="66825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u="sng" dirty="0"/>
              <a:t>ATLAS Heavy Ion </a:t>
            </a:r>
            <a:r>
              <a:rPr lang="en-US" sz="4000" u="sng" dirty="0" err="1"/>
              <a:t>Xe+Xe</a:t>
            </a:r>
            <a:r>
              <a:rPr lang="en-US" sz="4000" u="sng" dirty="0"/>
              <a:t> Results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26F91C-4534-1E4B-8C84-61987BFA5E0D}"/>
              </a:ext>
            </a:extLst>
          </p:cNvPr>
          <p:cNvSpPr txBox="1"/>
          <p:nvPr/>
        </p:nvSpPr>
        <p:spPr>
          <a:xfrm>
            <a:off x="1102064" y="4177268"/>
            <a:ext cx="56569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/>
              <a:t>One paper per hour of running !!!</a:t>
            </a:r>
          </a:p>
        </p:txBody>
      </p:sp>
      <p:pic>
        <p:nvPicPr>
          <p:cNvPr id="2050" name="Picture 2" descr="Harry Potter London Studio Review: Worth the Hype? - Helene in Between">
            <a:extLst>
              <a:ext uri="{FF2B5EF4-FFF2-40B4-BE49-F238E27FC236}">
                <a16:creationId xmlns:a16="http://schemas.microsoft.com/office/drawing/2014/main" id="{6383879E-D855-DA40-8068-FBAF4D0DBF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3575" y="3717325"/>
            <a:ext cx="4310898" cy="2873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74220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172198C-2D07-834F-89AF-D143D220E256}"/>
              </a:ext>
            </a:extLst>
          </p:cNvPr>
          <p:cNvSpPr/>
          <p:nvPr/>
        </p:nvSpPr>
        <p:spPr>
          <a:xfrm>
            <a:off x="926338" y="1477323"/>
            <a:ext cx="10079218" cy="503705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BC1C06B-5A7D-8840-92DD-A9080E3A41AD}"/>
              </a:ext>
            </a:extLst>
          </p:cNvPr>
          <p:cNvSpPr txBox="1"/>
          <p:nvPr/>
        </p:nvSpPr>
        <p:spPr>
          <a:xfrm>
            <a:off x="1035777" y="85493"/>
            <a:ext cx="9860341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u="sng" dirty="0"/>
              <a:t>Bulk Quark-Gluon Plasma Properties</a:t>
            </a:r>
          </a:p>
          <a:p>
            <a:pPr algn="ctr"/>
            <a:r>
              <a:rPr lang="en-US" sz="1400" u="sng" dirty="0"/>
              <a:t> </a:t>
            </a:r>
          </a:p>
          <a:p>
            <a:pPr algn="ctr"/>
            <a:r>
              <a:rPr lang="en-US" sz="2400" dirty="0"/>
              <a:t>Constrained by the QGP response to initial conditions (e.g., geometry)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00CB63-06D9-714E-B490-0C50A463E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5</a:t>
            </a:fld>
            <a:endParaRPr lang="en-US" dirty="0"/>
          </a:p>
        </p:txBody>
      </p:sp>
      <p:pic>
        <p:nvPicPr>
          <p:cNvPr id="8" name="Picture 7" descr="Chart, scatter chart&#10;&#10;Description automatically generated">
            <a:extLst>
              <a:ext uri="{FF2B5EF4-FFF2-40B4-BE49-F238E27FC236}">
                <a16:creationId xmlns:a16="http://schemas.microsoft.com/office/drawing/2014/main" id="{01ABF38C-5550-5245-A902-77BCF859A6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744" y="1514984"/>
            <a:ext cx="9969779" cy="3879480"/>
          </a:xfrm>
          <a:prstGeom prst="rect">
            <a:avLst/>
          </a:prstGeom>
        </p:spPr>
      </p:pic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FDFAA39B-A3C0-1142-A5E9-9D254B3E3FA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2528593"/>
              </p:ext>
            </p:extLst>
          </p:nvPr>
        </p:nvGraphicFramePr>
        <p:xfrm>
          <a:off x="1770197" y="5142781"/>
          <a:ext cx="9044245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0" name="Equation" r:id="rId4" imgW="4787640" imgH="368280" progId="Equation.3">
                  <p:embed/>
                </p:oleObj>
              </mc:Choice>
              <mc:Fallback>
                <p:oleObj name="Equation" r:id="rId4" imgW="4787640" imgH="368280" progId="Equation.3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DF42785E-5C78-4C66-B0B2-CF9783AEF05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0197" y="5142781"/>
                        <a:ext cx="9044245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">
            <a:extLst>
              <a:ext uri="{FF2B5EF4-FFF2-40B4-BE49-F238E27FC236}">
                <a16:creationId xmlns:a16="http://schemas.microsoft.com/office/drawing/2014/main" id="{7F4164E2-1F3F-CD49-AA05-4ED455AB7F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785" t="28125" r="63104" b="26042"/>
          <a:stretch>
            <a:fillRect/>
          </a:stretch>
        </p:blipFill>
        <p:spPr bwMode="auto">
          <a:xfrm>
            <a:off x="3328049" y="5604677"/>
            <a:ext cx="101194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F6514969-0D78-EA4B-B819-8140CEB914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0070C0">
                <a:tint val="45000"/>
                <a:satMod val="400000"/>
              </a:srgbClr>
            </a:duotone>
          </a:blip>
          <a:srcRect l="9370" t="29167" r="61933" b="25000"/>
          <a:stretch>
            <a:fillRect/>
          </a:stretch>
        </p:blipFill>
        <p:spPr bwMode="auto">
          <a:xfrm>
            <a:off x="5415182" y="5604677"/>
            <a:ext cx="101194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>
            <a:extLst>
              <a:ext uri="{FF2B5EF4-FFF2-40B4-BE49-F238E27FC236}">
                <a16:creationId xmlns:a16="http://schemas.microsoft.com/office/drawing/2014/main" id="{B850225C-92F4-B34B-B4A6-28A788F41B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rcRect l="8785" t="30208" r="62518" b="23959"/>
          <a:stretch>
            <a:fillRect/>
          </a:stretch>
        </p:blipFill>
        <p:spPr bwMode="auto">
          <a:xfrm>
            <a:off x="7432041" y="5604677"/>
            <a:ext cx="101194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">
            <a:extLst>
              <a:ext uri="{FF2B5EF4-FFF2-40B4-BE49-F238E27FC236}">
                <a16:creationId xmlns:a16="http://schemas.microsoft.com/office/drawing/2014/main" id="{9082FEA8-F17A-E247-A580-E937F05ECF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8200" t="28126" r="63104" b="26042"/>
          <a:stretch>
            <a:fillRect/>
          </a:stretch>
        </p:blipFill>
        <p:spPr bwMode="auto">
          <a:xfrm>
            <a:off x="9357545" y="5604677"/>
            <a:ext cx="101194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21C9E90-38E7-CF47-8B7C-029C1ED0C796}"/>
              </a:ext>
            </a:extLst>
          </p:cNvPr>
          <p:cNvSpPr/>
          <p:nvPr/>
        </p:nvSpPr>
        <p:spPr>
          <a:xfrm>
            <a:off x="1770197" y="1461193"/>
            <a:ext cx="696736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https://journals.aps.org/prc/abstract/10.1103/PhysRevC.101.024906</a:t>
            </a:r>
            <a:endParaRPr lang="en-US" sz="1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5128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17FE01C-2283-9942-A80F-4A5A339B2510}"/>
              </a:ext>
            </a:extLst>
          </p:cNvPr>
          <p:cNvSpPr/>
          <p:nvPr/>
        </p:nvSpPr>
        <p:spPr>
          <a:xfrm>
            <a:off x="8032136" y="783352"/>
            <a:ext cx="3643496" cy="25368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AA0BF02-7359-4544-A969-4FEE24FA6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6</a:t>
            </a:fld>
            <a:endParaRPr lang="en-US" dirty="0"/>
          </a:p>
        </p:txBody>
      </p:sp>
      <p:pic>
        <p:nvPicPr>
          <p:cNvPr id="3" name="Picture 2" descr="Chart, scatter chart&#10;&#10;Description automatically generated">
            <a:extLst>
              <a:ext uri="{FF2B5EF4-FFF2-40B4-BE49-F238E27FC236}">
                <a16:creationId xmlns:a16="http://schemas.microsoft.com/office/drawing/2014/main" id="{96654E38-221C-664B-B1E8-316A2D899A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844" y="3589847"/>
            <a:ext cx="10898788" cy="304192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 descr="A picture containing indoor&#10;&#10;Description automatically generated">
            <a:extLst>
              <a:ext uri="{FF2B5EF4-FFF2-40B4-BE49-F238E27FC236}">
                <a16:creationId xmlns:a16="http://schemas.microsoft.com/office/drawing/2014/main" id="{2B84797D-373B-8741-A7FA-CD8D180982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1160" y="1112645"/>
            <a:ext cx="3582955" cy="214790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6196A0B-93B8-E240-817E-D66375BAB597}"/>
              </a:ext>
            </a:extLst>
          </p:cNvPr>
          <p:cNvSpPr txBox="1"/>
          <p:nvPr/>
        </p:nvSpPr>
        <p:spPr>
          <a:xfrm>
            <a:off x="8301608" y="783352"/>
            <a:ext cx="32026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J. Jia, https://</a:t>
            </a:r>
            <a:r>
              <a:rPr lang="en-US" sz="1400" dirty="0" err="1"/>
              <a:t>arxiv.org</a:t>
            </a:r>
            <a:r>
              <a:rPr lang="en-US" sz="1400" dirty="0"/>
              <a:t>/abs/2106.08768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1F2913-B184-8447-B252-C0379055961F}"/>
              </a:ext>
            </a:extLst>
          </p:cNvPr>
          <p:cNvSpPr txBox="1"/>
          <p:nvPr/>
        </p:nvSpPr>
        <p:spPr>
          <a:xfrm>
            <a:off x="3530481" y="-8624"/>
            <a:ext cx="504497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u="sng" dirty="0"/>
              <a:t>Nuclear Deformations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2C6F571-0FDA-104E-BA14-88977A0FF966}"/>
              </a:ext>
            </a:extLst>
          </p:cNvPr>
          <p:cNvSpPr txBox="1"/>
          <p:nvPr/>
        </p:nvSpPr>
        <p:spPr>
          <a:xfrm>
            <a:off x="441463" y="817267"/>
            <a:ext cx="745834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Impact parameter b=0 events have non-circular geometry from deformations and fluctuations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 err="1"/>
              <a:t>Xe+Xe</a:t>
            </a:r>
            <a:r>
              <a:rPr lang="en-US" sz="2800" dirty="0"/>
              <a:t> is one such example.</a:t>
            </a:r>
          </a:p>
          <a:p>
            <a:pPr algn="ctr"/>
            <a:r>
              <a:rPr lang="en-US" sz="2800" dirty="0"/>
              <a:t>Calculations qualitatively match these trends.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F343F45-73FF-5C49-91DC-AD24AF968322}"/>
              </a:ext>
            </a:extLst>
          </p:cNvPr>
          <p:cNvSpPr/>
          <p:nvPr/>
        </p:nvSpPr>
        <p:spPr>
          <a:xfrm>
            <a:off x="4845528" y="6532106"/>
            <a:ext cx="70211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70C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https://journals.aps.org/prl/abstract/10.1103/PhysRevLett.126.122301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5184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A14A917-E990-A54C-A2BD-0F86C26F8A0C}"/>
              </a:ext>
            </a:extLst>
          </p:cNvPr>
          <p:cNvSpPr/>
          <p:nvPr/>
        </p:nvSpPr>
        <p:spPr>
          <a:xfrm>
            <a:off x="5467927" y="973200"/>
            <a:ext cx="6437746" cy="469792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75D0B83F-98F3-564D-9BD6-7B007B1748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1645" y="1082027"/>
            <a:ext cx="6287311" cy="4539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7A5B08-0895-2540-B0C2-48192F76F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C1E9FE-7759-3D4E-8E13-11BBE3215364}"/>
              </a:ext>
            </a:extLst>
          </p:cNvPr>
          <p:cNvSpPr txBox="1"/>
          <p:nvPr/>
        </p:nvSpPr>
        <p:spPr>
          <a:xfrm>
            <a:off x="4100636" y="0"/>
            <a:ext cx="336835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u="sng" dirty="0"/>
              <a:t>Jet Quenching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D9FAD06-BB36-0347-9E5E-749E66832F9C}"/>
              </a:ext>
            </a:extLst>
          </p:cNvPr>
          <p:cNvSpPr/>
          <p:nvPr/>
        </p:nvSpPr>
        <p:spPr>
          <a:xfrm>
            <a:off x="8901753" y="928138"/>
            <a:ext cx="284026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</a:rPr>
              <a:t>https://</a:t>
            </a:r>
            <a:r>
              <a:rPr lang="en-US" sz="1400" dirty="0" err="1">
                <a:solidFill>
                  <a:srgbClr val="0070C0"/>
                </a:solidFill>
              </a:rPr>
              <a:t>cds.cern.ch</a:t>
            </a:r>
            <a:r>
              <a:rPr lang="en-US" sz="1400" dirty="0">
                <a:solidFill>
                  <a:srgbClr val="0070C0"/>
                </a:solidFill>
              </a:rPr>
              <a:t>/record/2318588</a:t>
            </a:r>
          </a:p>
        </p:txBody>
      </p:sp>
      <p:pic>
        <p:nvPicPr>
          <p:cNvPr id="7" name="Picture 6" descr="A picture containing cake, indoor, decorated, colorful&#10;&#10;Description automatically generated">
            <a:extLst>
              <a:ext uri="{FF2B5EF4-FFF2-40B4-BE49-F238E27FC236}">
                <a16:creationId xmlns:a16="http://schemas.microsoft.com/office/drawing/2014/main" id="{070FB3ED-E07F-C543-BB5C-584D270DD8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044" y="973200"/>
            <a:ext cx="4844413" cy="344045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A7C1C63-138E-634F-B675-1217A4DC8B24}"/>
              </a:ext>
            </a:extLst>
          </p:cNvPr>
          <p:cNvSpPr txBox="1"/>
          <p:nvPr/>
        </p:nvSpPr>
        <p:spPr>
          <a:xfrm>
            <a:off x="373044" y="4539726"/>
            <a:ext cx="484441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Small differences between </a:t>
            </a:r>
            <a:r>
              <a:rPr lang="en-US" sz="2400" dirty="0" err="1"/>
              <a:t>Xe+Xe</a:t>
            </a:r>
            <a:r>
              <a:rPr lang="en-US" sz="2400" dirty="0"/>
              <a:t> and </a:t>
            </a:r>
            <a:r>
              <a:rPr lang="en-US" sz="2400" dirty="0" err="1"/>
              <a:t>Pb+Pb</a:t>
            </a:r>
            <a:r>
              <a:rPr lang="en-US" sz="2400" dirty="0"/>
              <a:t> could indicate QGP density differences, or perhaps ultraperipheral / centrality bias in </a:t>
            </a:r>
          </a:p>
          <a:p>
            <a:pPr algn="ctr"/>
            <a:r>
              <a:rPr lang="en-US" sz="2400" dirty="0"/>
              <a:t>low </a:t>
            </a:r>
            <a:r>
              <a:rPr lang="en-US" sz="2400" dirty="0" err="1"/>
              <a:t>N</a:t>
            </a:r>
            <a:r>
              <a:rPr lang="en-US" sz="2400" baseline="-25000" dirty="0" err="1"/>
              <a:t>part</a:t>
            </a:r>
            <a:r>
              <a:rPr lang="en-US" sz="2400" dirty="0"/>
              <a:t> collisions</a:t>
            </a:r>
          </a:p>
        </p:txBody>
      </p:sp>
    </p:spTree>
    <p:extLst>
      <p:ext uri="{BB962C8B-B14F-4D97-AF65-F5344CB8AC3E}">
        <p14:creationId xmlns:p14="http://schemas.microsoft.com/office/powerpoint/2010/main" val="14374600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1841A57-27CD-054E-BAC7-E42817DD4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8</a:t>
            </a:fld>
            <a:endParaRPr lang="en-US" dirty="0"/>
          </a:p>
        </p:txBody>
      </p:sp>
      <p:pic>
        <p:nvPicPr>
          <p:cNvPr id="6" name="Picture 2" descr="Harry Potter: Olivander, the Wand chooses the wizard | Harry potter, Harry  potter universal, Harry potter obsession">
            <a:extLst>
              <a:ext uri="{FF2B5EF4-FFF2-40B4-BE49-F238E27FC236}">
                <a16:creationId xmlns:a16="http://schemas.microsoft.com/office/drawing/2014/main" id="{B7679F35-A419-3C4E-9F06-19BB230F6E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10" r="-3" b="-3"/>
          <a:stretch/>
        </p:blipFill>
        <p:spPr bwMode="auto">
          <a:xfrm>
            <a:off x="7299572" y="1714500"/>
            <a:ext cx="4034626" cy="3428999"/>
          </a:xfrm>
          <a:prstGeom prst="rect">
            <a:avLst/>
          </a:prstGeom>
          <a:noFill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D22D80E-5AF0-184F-8C23-8A1C519E2C9F}"/>
              </a:ext>
            </a:extLst>
          </p:cNvPr>
          <p:cNvSpPr txBox="1"/>
          <p:nvPr/>
        </p:nvSpPr>
        <p:spPr>
          <a:xfrm>
            <a:off x="1350593" y="1714500"/>
            <a:ext cx="594897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Oxygen chose us, </a:t>
            </a:r>
          </a:p>
          <a:p>
            <a:r>
              <a:rPr lang="en-US" sz="3600" dirty="0"/>
              <a:t>and that is exactly </a:t>
            </a:r>
          </a:p>
          <a:p>
            <a:r>
              <a:rPr lang="en-US" sz="3600" dirty="0"/>
              <a:t>what we wanted…</a:t>
            </a:r>
          </a:p>
          <a:p>
            <a:endParaRPr lang="en-US" sz="3600" dirty="0"/>
          </a:p>
          <a:p>
            <a:r>
              <a:rPr lang="en-US" sz="3600" dirty="0"/>
              <a:t>Why?</a:t>
            </a:r>
          </a:p>
        </p:txBody>
      </p:sp>
    </p:spTree>
    <p:extLst>
      <p:ext uri="{BB962C8B-B14F-4D97-AF65-F5344CB8AC3E}">
        <p14:creationId xmlns:p14="http://schemas.microsoft.com/office/powerpoint/2010/main" val="15917772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2FD0FDB-A632-B049-A070-ED34E0D0B403}"/>
              </a:ext>
            </a:extLst>
          </p:cNvPr>
          <p:cNvSpPr/>
          <p:nvPr/>
        </p:nvSpPr>
        <p:spPr>
          <a:xfrm>
            <a:off x="4476255" y="6056587"/>
            <a:ext cx="37094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https://</a:t>
            </a:r>
            <a:r>
              <a:rPr lang="en-US" dirty="0" err="1">
                <a:solidFill>
                  <a:srgbClr val="0070C0"/>
                </a:solidFill>
              </a:rPr>
              <a:t>indico.cern.ch</a:t>
            </a:r>
            <a:r>
              <a:rPr lang="en-US" dirty="0">
                <a:solidFill>
                  <a:srgbClr val="0070C0"/>
                </a:solidFill>
              </a:rPr>
              <a:t>/event/975877/</a:t>
            </a:r>
          </a:p>
        </p:txBody>
      </p:sp>
      <p:pic>
        <p:nvPicPr>
          <p:cNvPr id="7" name="Picture 6" descr="A picture containing text, sky, outdoor&#10;&#10;Description automatically generated">
            <a:extLst>
              <a:ext uri="{FF2B5EF4-FFF2-40B4-BE49-F238E27FC236}">
                <a16:creationId xmlns:a16="http://schemas.microsoft.com/office/drawing/2014/main" id="{0F46566E-318F-F143-BB0C-ABEE2F43EA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1644" y="1062301"/>
            <a:ext cx="10118700" cy="4733397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BC92662-A57E-534A-BEC8-386B0CC08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9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E54D4A-2E45-AA48-A9E8-C5AF00C72D5C}"/>
              </a:ext>
            </a:extLst>
          </p:cNvPr>
          <p:cNvSpPr txBox="1"/>
          <p:nvPr/>
        </p:nvSpPr>
        <p:spPr>
          <a:xfrm>
            <a:off x="2753154" y="203639"/>
            <a:ext cx="71556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u="sng" dirty="0"/>
              <a:t>Excellent Workshop in February 2021</a:t>
            </a:r>
          </a:p>
        </p:txBody>
      </p:sp>
    </p:spTree>
    <p:extLst>
      <p:ext uri="{BB962C8B-B14F-4D97-AF65-F5344CB8AC3E}">
        <p14:creationId xmlns:p14="http://schemas.microsoft.com/office/powerpoint/2010/main" val="1560731784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3622</TotalTime>
  <Words>599</Words>
  <Application>Microsoft Macintosh PowerPoint</Application>
  <PresentationFormat>Widescreen</PresentationFormat>
  <Paragraphs>84</Paragraphs>
  <Slides>15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Lucida Grande</vt:lpstr>
      <vt:lpstr>Tw Cen MT</vt:lpstr>
      <vt:lpstr>Droplet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L Nagle</dc:creator>
  <cp:lastModifiedBy>James L Nagle</cp:lastModifiedBy>
  <cp:revision>29</cp:revision>
  <dcterms:created xsi:type="dcterms:W3CDTF">2021-06-10T20:43:41Z</dcterms:created>
  <dcterms:modified xsi:type="dcterms:W3CDTF">2021-07-01T20:20:51Z</dcterms:modified>
</cp:coreProperties>
</file>