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notesMasterIdLst>
    <p:notesMasterId r:id="rId24"/>
  </p:notesMasterIdLst>
  <p:sldIdLst>
    <p:sldId id="257" r:id="rId2"/>
    <p:sldId id="258" r:id="rId3"/>
    <p:sldId id="262" r:id="rId4"/>
    <p:sldId id="265" r:id="rId5"/>
    <p:sldId id="280" r:id="rId6"/>
    <p:sldId id="277" r:id="rId7"/>
    <p:sldId id="284" r:id="rId8"/>
    <p:sldId id="285" r:id="rId9"/>
    <p:sldId id="289" r:id="rId10"/>
    <p:sldId id="276" r:id="rId11"/>
    <p:sldId id="279" r:id="rId12"/>
    <p:sldId id="281" r:id="rId13"/>
    <p:sldId id="286" r:id="rId14"/>
    <p:sldId id="275" r:id="rId15"/>
    <p:sldId id="273" r:id="rId16"/>
    <p:sldId id="274" r:id="rId17"/>
    <p:sldId id="283" r:id="rId18"/>
    <p:sldId id="290" r:id="rId19"/>
    <p:sldId id="288" r:id="rId20"/>
    <p:sldId id="259" r:id="rId21"/>
    <p:sldId id="278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A91"/>
    <a:srgbClr val="0E0922"/>
    <a:srgbClr val="000066"/>
    <a:srgbClr val="F307F3"/>
    <a:srgbClr val="A5CF12"/>
    <a:srgbClr val="0600FF"/>
    <a:srgbClr val="FF9999"/>
    <a:srgbClr val="99CCFF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94"/>
  </p:normalViewPr>
  <p:slideViewPr>
    <p:cSldViewPr snapToGrid="0" snapToObjects="1">
      <p:cViewPr varScale="1">
        <p:scale>
          <a:sx n="138" d="100"/>
          <a:sy n="138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5808F-71B9-644D-BE31-ED140D2E3024}" type="datetimeFigureOut">
              <a:rPr lang="en-US" smtClean="0"/>
              <a:t>7/23/21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F07CA-A6E2-1541-875E-EAE00E42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93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8266B9F-4A04-BB41-9C5D-46581E420220}" type="datetime1">
              <a:rPr lang="en-US" smtClean="0"/>
              <a:t>7/23/21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69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5DF2-9B4E-4745-A856-4C3A6AD606C0}" type="datetime1">
              <a:rPr lang="en-US" smtClean="0"/>
              <a:t>7/23/21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4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8B36-BFD4-6849-88DB-4908F8CC5F10}" type="datetime1">
              <a:rPr lang="en-US" smtClean="0"/>
              <a:t>7/23/21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CFB8-3C6B-7B45-BAC3-25D0DDBDBA3B}" type="datetime1">
              <a:rPr lang="en-US" smtClean="0"/>
              <a:t>7/23/21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492240"/>
            <a:ext cx="838200" cy="365760"/>
          </a:xfrm>
        </p:spPr>
        <p:txBody>
          <a:bodyPr/>
          <a:lstStyle>
            <a:lvl1pPr>
              <a:defRPr sz="1000" baseline="0"/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821DA4-C8D0-B74F-9EBD-6E828A93CB40}" type="datetime1">
              <a:rPr lang="en-US" smtClean="0"/>
              <a:t>7/23/21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56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41E0-A032-7141-A95D-C73085D34666}" type="datetime1">
              <a:rPr lang="en-US" smtClean="0"/>
              <a:t>7/23/21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7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FB758-6DB6-C34B-8ACD-8BC51D69E8A7}" type="datetime1">
              <a:rPr lang="en-US" smtClean="0"/>
              <a:t>7/23/21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69B1-6FCD-BA46-9CD0-6CF9B16696DF}" type="datetime1">
              <a:rPr lang="en-US" smtClean="0"/>
              <a:t>7/23/21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7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1B312-D85A-1045-B07A-163C32D2D5D8}" type="datetime1">
              <a:rPr lang="en-US" smtClean="0"/>
              <a:t>7/23/21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8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D57B4AD-FAAE-6448-85BC-79520F36F15C}" type="datetime1">
              <a:rPr lang="en-US" smtClean="0"/>
              <a:t>7/23/21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36CD917-4900-7E43-A5D3-DEA635FF7F3E}" type="datetime1">
              <a:rPr lang="en-US" smtClean="0"/>
              <a:t>7/23/21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050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C94EBF8-95D3-1540-8019-6993A5320622}" type="datetime1">
              <a:rPr lang="en-US" smtClean="0"/>
              <a:t>7/23/21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3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47" r:id="rId4"/>
    <p:sldLayoutId id="2147483748" r:id="rId5"/>
    <p:sldLayoutId id="2147483754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pirehep.net/literature/60473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search/nucl-th?searchtype=author&amp;query=Katz%2C+R" TargetMode="External"/><Relationship Id="rId3" Type="http://schemas.openxmlformats.org/officeDocument/2006/relationships/hyperlink" Target="https://inspirehep.net/literature/604730" TargetMode="External"/><Relationship Id="rId7" Type="http://schemas.openxmlformats.org/officeDocument/2006/relationships/hyperlink" Target="https://arxiv.org/search/nucl-th?searchtype=author&amp;query=Djordjevic%2C+M" TargetMode="External"/><Relationship Id="rId12" Type="http://schemas.openxmlformats.org/officeDocument/2006/relationships/hyperlink" Target="https://arxiv.org/search/nucl-th?searchtype=author&amp;query=Suaide%2C+A+A+P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search/nucl-th?searchtype=author&amp;query=Auvinen%2C+J" TargetMode="External"/><Relationship Id="rId11" Type="http://schemas.openxmlformats.org/officeDocument/2006/relationships/hyperlink" Target="https://arxiv.org/search/nucl-th?searchtype=author&amp;query=Noronha%2C+J" TargetMode="External"/><Relationship Id="rId5" Type="http://schemas.openxmlformats.org/officeDocument/2006/relationships/hyperlink" Target="https://arxiv.org/search/nucl-th?searchtype=author&amp;query=Salom%2C+I" TargetMode="External"/><Relationship Id="rId10" Type="http://schemas.openxmlformats.org/officeDocument/2006/relationships/hyperlink" Target="https://arxiv.org/search/nucl-th?searchtype=author&amp;query=Noronha-Hostler%2C+J" TargetMode="External"/><Relationship Id="rId4" Type="http://schemas.openxmlformats.org/officeDocument/2006/relationships/hyperlink" Target="https://arxiv.org/search/nucl-th?searchtype=author&amp;query=Zigic%2C+D" TargetMode="External"/><Relationship Id="rId9" Type="http://schemas.openxmlformats.org/officeDocument/2006/relationships/hyperlink" Target="https://arxiv.org/search/nucl-th?searchtype=author&amp;query=Prado%2C+C+A+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604730" TargetMode="Externa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pirehep.net/literature?q=collaboration:PHENIX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60473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185DB8-7D6C-2441-B11C-B93893968F95}"/>
              </a:ext>
            </a:extLst>
          </p:cNvPr>
          <p:cNvSpPr/>
          <p:nvPr/>
        </p:nvSpPr>
        <p:spPr>
          <a:xfrm>
            <a:off x="0" y="0"/>
            <a:ext cx="12185880" cy="5955817"/>
          </a:xfrm>
          <a:prstGeom prst="rect">
            <a:avLst/>
          </a:prstGeom>
          <a:solidFill>
            <a:srgbClr val="0E09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02D36A4-C3CB-A54D-AF27-E36C0F929E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452" y="0"/>
            <a:ext cx="1110909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BFE29C-7F31-D045-A82E-628169C341B1}"/>
              </a:ext>
            </a:extLst>
          </p:cNvPr>
          <p:cNvSpPr/>
          <p:nvPr/>
        </p:nvSpPr>
        <p:spPr>
          <a:xfrm>
            <a:off x="0" y="5955817"/>
            <a:ext cx="12198121" cy="9099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00719-BF78-3D4B-A216-65B446089FBC}"/>
              </a:ext>
            </a:extLst>
          </p:cNvPr>
          <p:cNvSpPr txBox="1"/>
          <p:nvPr/>
        </p:nvSpPr>
        <p:spPr>
          <a:xfrm>
            <a:off x="7622872" y="6069288"/>
            <a:ext cx="4490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James Nagle, University of Colorado Boulder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For the ATLAS Collaboration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4A46B-7307-B549-B90F-EA0120CB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680" y="5832400"/>
            <a:ext cx="838200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0FEE0-91C4-BE45-B74C-C022C8FEA38B}"/>
              </a:ext>
            </a:extLst>
          </p:cNvPr>
          <p:cNvSpPr txBox="1"/>
          <p:nvPr/>
        </p:nvSpPr>
        <p:spPr>
          <a:xfrm>
            <a:off x="78795" y="0"/>
            <a:ext cx="97730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Recent heavy-flavor measurements with the ATLAS detector</a:t>
            </a:r>
            <a:endParaRPr lang="en-US" sz="213200" b="1" dirty="0">
              <a:solidFill>
                <a:schemeClr val="bg1"/>
              </a:solidFill>
              <a:latin typeface="CHARTER ROMAN" panose="02040503050506020203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05EFD-FD20-244C-8DD0-4D89A7203159}"/>
              </a:ext>
            </a:extLst>
          </p:cNvPr>
          <p:cNvSpPr txBox="1"/>
          <p:nvPr/>
        </p:nvSpPr>
        <p:spPr>
          <a:xfrm>
            <a:off x="78796" y="5986162"/>
            <a:ext cx="6614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EPS-HEP Conference 2021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European Physical Society conference on high energy physics 2021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Online conference, July 26-30, 2021</a:t>
            </a:r>
          </a:p>
          <a:p>
            <a:endParaRPr lang="en-US" dirty="0">
              <a:solidFill>
                <a:schemeClr val="bg1"/>
              </a:solidFill>
              <a:latin typeface="Charter Roman" panose="020405030505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9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D2502-386A-584C-8BD7-A8CD43EDF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19" y="1212056"/>
            <a:ext cx="4075114" cy="3980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515FCE-8412-8F4F-9171-50173146C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069" y="506709"/>
            <a:ext cx="4609695" cy="5831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CE33CD-AA46-CA40-855E-BF01F2EB318C}"/>
              </a:ext>
            </a:extLst>
          </p:cNvPr>
          <p:cNvSpPr txBox="1"/>
          <p:nvPr/>
        </p:nvSpPr>
        <p:spPr>
          <a:xfrm>
            <a:off x="547686" y="513462"/>
            <a:ext cx="5291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about flow of heavy quarks?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3C1F8-6CEA-504F-ACEC-CFBCFA3ED435}"/>
              </a:ext>
            </a:extLst>
          </p:cNvPr>
          <p:cNvSpPr txBox="1"/>
          <p:nvPr/>
        </p:nvSpPr>
        <p:spPr>
          <a:xfrm>
            <a:off x="580074" y="5014014"/>
            <a:ext cx="5168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Measure the yield of </a:t>
            </a:r>
            <a:r>
              <a:rPr lang="en-US" sz="2800" dirty="0">
                <a:solidFill>
                  <a:srgbClr val="0600FF"/>
                </a:solidFill>
              </a:rPr>
              <a:t>charm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FF0000"/>
                </a:solidFill>
              </a:rPr>
              <a:t>bottom</a:t>
            </a:r>
            <a:r>
              <a:rPr lang="en-US" sz="2800" dirty="0">
                <a:solidFill>
                  <a:srgbClr val="0600FF"/>
                </a:solidFill>
              </a:rPr>
              <a:t> </a:t>
            </a:r>
            <a:r>
              <a:rPr lang="en-US" sz="2800" dirty="0"/>
              <a:t>muons relative to the reaction plane</a:t>
            </a:r>
          </a:p>
        </p:txBody>
      </p:sp>
    </p:spTree>
    <p:extLst>
      <p:ext uri="{BB962C8B-B14F-4D97-AF65-F5344CB8AC3E}">
        <p14:creationId xmlns:p14="http://schemas.microsoft.com/office/powerpoint/2010/main" val="744166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4D757A09-F5E7-5B48-B425-ED656539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30" y="1042383"/>
            <a:ext cx="3767052" cy="530880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69F540-409B-1441-8D9C-F121B18067A1}"/>
              </a:ext>
            </a:extLst>
          </p:cNvPr>
          <p:cNvSpPr/>
          <p:nvPr/>
        </p:nvSpPr>
        <p:spPr>
          <a:xfrm>
            <a:off x="4252575" y="1547095"/>
            <a:ext cx="7373203" cy="2600034"/>
          </a:xfrm>
          <a:prstGeom prst="roundRect">
            <a:avLst/>
          </a:prstGeom>
          <a:solidFill>
            <a:srgbClr val="AAEA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4C6F4-DE65-CC49-99EE-3098E883DDA4}"/>
              </a:ext>
            </a:extLst>
          </p:cNvPr>
          <p:cNvSpPr txBox="1"/>
          <p:nvPr/>
        </p:nvSpPr>
        <p:spPr>
          <a:xfrm>
            <a:off x="593930" y="334497"/>
            <a:ext cx="5878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 this a consistent picture?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5443A-44C5-CA46-9CD8-75FE58900722}"/>
              </a:ext>
            </a:extLst>
          </p:cNvPr>
          <p:cNvSpPr txBox="1"/>
          <p:nvPr/>
        </p:nvSpPr>
        <p:spPr>
          <a:xfrm>
            <a:off x="4131437" y="989684"/>
            <a:ext cx="7587784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State-of-the-art calculations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r>
              <a:rPr lang="en-US" sz="2800" b="1" dirty="0"/>
              <a:t>DREENA-B</a:t>
            </a:r>
            <a:r>
              <a:rPr lang="en-US" sz="2800" dirty="0"/>
              <a:t> (arXiv:1805.04786)</a:t>
            </a:r>
          </a:p>
          <a:p>
            <a:pPr algn="ctr"/>
            <a:r>
              <a:rPr lang="en-US" sz="1600" dirty="0">
                <a:hlinkClick r:id="rId4"/>
              </a:rPr>
              <a:t>Dusan Zigic</a:t>
            </a:r>
            <a:r>
              <a:rPr lang="en-US" sz="1600" dirty="0"/>
              <a:t>, </a:t>
            </a:r>
            <a:r>
              <a:rPr lang="en-US" sz="1600" dirty="0">
                <a:hlinkClick r:id="rId5"/>
              </a:rPr>
              <a:t>Igor Salom</a:t>
            </a:r>
            <a:r>
              <a:rPr lang="en-US" sz="1600" dirty="0"/>
              <a:t>, </a:t>
            </a:r>
            <a:r>
              <a:rPr lang="en-US" sz="1600" dirty="0">
                <a:hlinkClick r:id="rId6"/>
              </a:rPr>
              <a:t>Jussi Auvinen</a:t>
            </a:r>
            <a:r>
              <a:rPr lang="en-US" sz="1600" dirty="0"/>
              <a:t>, </a:t>
            </a:r>
            <a:r>
              <a:rPr lang="en-US" sz="1600" dirty="0">
                <a:hlinkClick r:id="rId7"/>
              </a:rPr>
              <a:t>Marko Djordjevic</a:t>
            </a:r>
            <a:r>
              <a:rPr lang="en-US" sz="1600" dirty="0"/>
              <a:t>, </a:t>
            </a:r>
            <a:r>
              <a:rPr lang="en-US" sz="1600" dirty="0">
                <a:hlinkClick r:id="rId7"/>
              </a:rPr>
              <a:t>Magdalena Djordjevic</a:t>
            </a:r>
            <a:endParaRPr lang="en-US" sz="2400" dirty="0"/>
          </a:p>
          <a:p>
            <a:pPr algn="ctr"/>
            <a:r>
              <a:rPr lang="en-US" i="1" dirty="0"/>
              <a:t>Dynamic energy loss in 1+1D expanding QCD medium</a:t>
            </a:r>
            <a:r>
              <a:rPr lang="en-US" sz="2000" dirty="0"/>
              <a:t> </a:t>
            </a:r>
          </a:p>
          <a:p>
            <a:pPr algn="ctr"/>
            <a:r>
              <a:rPr lang="en-US" sz="1100" dirty="0"/>
              <a:t> </a:t>
            </a:r>
          </a:p>
          <a:p>
            <a:pPr algn="ctr"/>
            <a:r>
              <a:rPr lang="en-US" sz="2800" b="1" dirty="0"/>
              <a:t>DAB-MOD</a:t>
            </a:r>
            <a:r>
              <a:rPr lang="en-US" sz="2800" dirty="0"/>
              <a:t> (</a:t>
            </a:r>
            <a:r>
              <a:rPr lang="en-US" sz="2800" dirty="0" err="1"/>
              <a:t>arXiv</a:t>
            </a:r>
            <a:r>
              <a:rPr lang="en-US" sz="2800" dirty="0"/>
              <a:t>: 1906.10768)</a:t>
            </a:r>
          </a:p>
          <a:p>
            <a:pPr algn="ctr"/>
            <a:r>
              <a:rPr lang="en-US" sz="1600" u="sng" dirty="0">
                <a:hlinkClick r:id="rId8"/>
              </a:rPr>
              <a:t>Roland Katz</a:t>
            </a:r>
            <a:r>
              <a:rPr lang="en-US" sz="1600" dirty="0"/>
              <a:t>, </a:t>
            </a:r>
            <a:r>
              <a:rPr lang="en-US" sz="1600" dirty="0">
                <a:hlinkClick r:id="rId9"/>
              </a:rPr>
              <a:t>Caio A. G. Prado</a:t>
            </a:r>
            <a:r>
              <a:rPr lang="en-US" sz="1600" dirty="0"/>
              <a:t>, </a:t>
            </a:r>
            <a:r>
              <a:rPr lang="en-US" sz="1600" dirty="0">
                <a:hlinkClick r:id="rId10"/>
              </a:rPr>
              <a:t>Jacquelyn Noronha-Hostler</a:t>
            </a:r>
            <a:r>
              <a:rPr lang="en-US" sz="1600" dirty="0"/>
              <a:t>, </a:t>
            </a:r>
          </a:p>
          <a:p>
            <a:pPr algn="ctr"/>
            <a:r>
              <a:rPr lang="en-US" sz="1600" dirty="0">
                <a:hlinkClick r:id="rId11"/>
              </a:rPr>
              <a:t>Jorge Noronha</a:t>
            </a:r>
            <a:r>
              <a:rPr lang="en-US" sz="1600" dirty="0"/>
              <a:t>, </a:t>
            </a:r>
            <a:r>
              <a:rPr lang="en-US" sz="1600" dirty="0">
                <a:hlinkClick r:id="rId12"/>
              </a:rPr>
              <a:t>Alexandre A. P. Suaide</a:t>
            </a:r>
            <a:endParaRPr lang="en-US" sz="2400" dirty="0"/>
          </a:p>
          <a:p>
            <a:pPr algn="ctr"/>
            <a:r>
              <a:rPr lang="en-US" i="1" dirty="0"/>
              <a:t>2D+1 viscous hydrodynamic expansion with event-by-event fluctuations</a:t>
            </a:r>
          </a:p>
          <a:p>
            <a:pPr algn="ctr"/>
            <a:endParaRPr lang="en-US" sz="2400" i="1" dirty="0"/>
          </a:p>
          <a:p>
            <a:pPr algn="ctr"/>
            <a:r>
              <a:rPr lang="en-US" sz="2400" dirty="0"/>
              <a:t>Both match mass splitting in R</a:t>
            </a:r>
            <a:r>
              <a:rPr lang="en-US" sz="2400" baseline="-25000" dirty="0"/>
              <a:t>AA</a:t>
            </a:r>
            <a:r>
              <a:rPr lang="en-US" sz="2400" dirty="0"/>
              <a:t> at low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endParaRPr lang="en-US" sz="2400" dirty="0"/>
          </a:p>
          <a:p>
            <a:pPr algn="ctr"/>
            <a:r>
              <a:rPr lang="en-US" sz="2400" dirty="0"/>
              <a:t>DREENA-B has closer match to elliptic flow v</a:t>
            </a:r>
            <a:r>
              <a:rPr lang="en-US" sz="2400" baseline="-25000" dirty="0"/>
              <a:t>2</a:t>
            </a:r>
          </a:p>
          <a:p>
            <a:pPr algn="ctr"/>
            <a:r>
              <a:rPr lang="en-US" sz="1400" dirty="0"/>
              <a:t> </a:t>
            </a:r>
          </a:p>
          <a:p>
            <a:pPr algn="ctr"/>
            <a:r>
              <a:rPr lang="en-US" sz="2400" dirty="0"/>
              <a:t>It would be ideal to test both energy loss calculations on identical expanding QGP background </a:t>
            </a:r>
          </a:p>
          <a:p>
            <a:pPr algn="ctr"/>
            <a:r>
              <a:rPr lang="en-US" sz="2400" dirty="0"/>
              <a:t>(challenge to the theorists)</a:t>
            </a:r>
          </a:p>
        </p:txBody>
      </p:sp>
    </p:spTree>
    <p:extLst>
      <p:ext uri="{BB962C8B-B14F-4D97-AF65-F5344CB8AC3E}">
        <p14:creationId xmlns:p14="http://schemas.microsoft.com/office/powerpoint/2010/main" val="1743852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834D4-A318-A446-AE30-A240A8B66959}"/>
              </a:ext>
            </a:extLst>
          </p:cNvPr>
          <p:cNvSpPr txBox="1"/>
          <p:nvPr/>
        </p:nvSpPr>
        <p:spPr>
          <a:xfrm>
            <a:off x="988831" y="458716"/>
            <a:ext cx="932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about a mini-QGP droplet in proton+proton collisions?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05F95-0B81-E54F-BBDF-99AC9257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62" y="1318830"/>
            <a:ext cx="4262511" cy="3369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45EAB-E9B6-B546-AFF1-58992FDE2D9D}"/>
              </a:ext>
            </a:extLst>
          </p:cNvPr>
          <p:cNvSpPr txBox="1"/>
          <p:nvPr/>
        </p:nvSpPr>
        <p:spPr>
          <a:xfrm>
            <a:off x="1639442" y="4724920"/>
            <a:ext cx="3219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66"/>
                </a:solidFill>
              </a:rPr>
              <a:t>SONIC Hydrodynamics </a:t>
            </a:r>
          </a:p>
          <a:p>
            <a:pPr algn="ctr"/>
            <a:r>
              <a:rPr lang="en-US" dirty="0">
                <a:solidFill>
                  <a:srgbClr val="000066"/>
                </a:solidFill>
              </a:rPr>
              <a:t>with proton (3 quark) geometry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5BC47-4316-AE4F-99FD-C2E6E3D9501D}"/>
              </a:ext>
            </a:extLst>
          </p:cNvPr>
          <p:cNvSpPr txBox="1"/>
          <p:nvPr/>
        </p:nvSpPr>
        <p:spPr>
          <a:xfrm>
            <a:off x="1854823" y="5458831"/>
            <a:ext cx="236154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Heavy Quark Langevin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9C817F-0DE2-7149-A6F2-5E6EBBC1EC35}"/>
              </a:ext>
            </a:extLst>
          </p:cNvPr>
          <p:cNvSpPr/>
          <p:nvPr/>
        </p:nvSpPr>
        <p:spPr>
          <a:xfrm>
            <a:off x="1687318" y="1029837"/>
            <a:ext cx="28725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A. Adare et al., </a:t>
            </a:r>
            <a:r>
              <a:rPr lang="en-US" sz="1100" i="1" dirty="0" err="1"/>
              <a:t>Phys.Rev.C</a:t>
            </a:r>
            <a:r>
              <a:rPr lang="en-US" sz="1100" dirty="0"/>
              <a:t> 90 (2014) 2, 024911</a:t>
            </a:r>
          </a:p>
          <a:p>
            <a:r>
              <a:rPr lang="en-US" sz="1100" dirty="0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D2F2AE-5482-454E-92F9-0FC729752EFF}"/>
              </a:ext>
            </a:extLst>
          </p:cNvPr>
          <p:cNvSpPr txBox="1"/>
          <p:nvPr/>
        </p:nvSpPr>
        <p:spPr>
          <a:xfrm>
            <a:off x="1700982" y="1668958"/>
            <a:ext cx="1947969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Proton + Proton</a:t>
            </a:r>
          </a:p>
        </p:txBody>
      </p:sp>
    </p:spTree>
    <p:extLst>
      <p:ext uri="{BB962C8B-B14F-4D97-AF65-F5344CB8AC3E}">
        <p14:creationId xmlns:p14="http://schemas.microsoft.com/office/powerpoint/2010/main" val="1954217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834D4-A318-A446-AE30-A240A8B66959}"/>
              </a:ext>
            </a:extLst>
          </p:cNvPr>
          <p:cNvSpPr txBox="1"/>
          <p:nvPr/>
        </p:nvSpPr>
        <p:spPr>
          <a:xfrm>
            <a:off x="988831" y="458716"/>
            <a:ext cx="932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about a mini-QGP droplet in proton+proton collisions?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05F95-0B81-E54F-BBDF-99AC9257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63" y="1267567"/>
            <a:ext cx="4262511" cy="3369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45EAB-E9B6-B546-AFF1-58992FDE2D9D}"/>
              </a:ext>
            </a:extLst>
          </p:cNvPr>
          <p:cNvSpPr txBox="1"/>
          <p:nvPr/>
        </p:nvSpPr>
        <p:spPr>
          <a:xfrm>
            <a:off x="1639442" y="4724920"/>
            <a:ext cx="3219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66"/>
                </a:solidFill>
              </a:rPr>
              <a:t>SONIC Hydrodynamics </a:t>
            </a:r>
          </a:p>
          <a:p>
            <a:pPr algn="ctr"/>
            <a:r>
              <a:rPr lang="en-US" dirty="0">
                <a:solidFill>
                  <a:srgbClr val="000066"/>
                </a:solidFill>
              </a:rPr>
              <a:t>with proton (3 quark) geometry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C355B-1F2A-1246-A89C-894CA6F3BB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47" b="51158"/>
          <a:stretch/>
        </p:blipFill>
        <p:spPr>
          <a:xfrm>
            <a:off x="5729231" y="1532095"/>
            <a:ext cx="2956263" cy="25400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75BC47-4316-AE4F-99FD-C2E6E3D9501D}"/>
              </a:ext>
            </a:extLst>
          </p:cNvPr>
          <p:cNvSpPr txBox="1"/>
          <p:nvPr/>
        </p:nvSpPr>
        <p:spPr>
          <a:xfrm>
            <a:off x="1854823" y="5458831"/>
            <a:ext cx="236154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Heavy Quark Langevin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12E0A-EDB6-B244-8C52-ADC9ACE563FD}"/>
              </a:ext>
            </a:extLst>
          </p:cNvPr>
          <p:cNvSpPr txBox="1"/>
          <p:nvPr/>
        </p:nvSpPr>
        <p:spPr>
          <a:xfrm>
            <a:off x="6390471" y="1202267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elliptic flow v</a:t>
            </a:r>
            <a:r>
              <a:rPr lang="en-US" baseline="-25000" dirty="0"/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CC7D2C-15D9-0F4B-B65D-C448B55783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097" b="51158"/>
          <a:stretch/>
        </p:blipFill>
        <p:spPr>
          <a:xfrm>
            <a:off x="5791374" y="3892605"/>
            <a:ext cx="2894120" cy="2540021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309490A2-6B65-524F-AFAA-364B762D67E9}"/>
              </a:ext>
            </a:extLst>
          </p:cNvPr>
          <p:cNvSpPr/>
          <p:nvPr/>
        </p:nvSpPr>
        <p:spPr>
          <a:xfrm rot="10800000">
            <a:off x="6578601" y="3175841"/>
            <a:ext cx="330200" cy="4826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FA5DA254-030B-BA4E-BA5A-60E1C8D686B6}"/>
              </a:ext>
            </a:extLst>
          </p:cNvPr>
          <p:cNvSpPr/>
          <p:nvPr/>
        </p:nvSpPr>
        <p:spPr>
          <a:xfrm rot="5400000">
            <a:off x="6819503" y="5129951"/>
            <a:ext cx="330200" cy="4826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C2908-B8CF-084C-88A9-CD6FD922746F}"/>
              </a:ext>
            </a:extLst>
          </p:cNvPr>
          <p:cNvSpPr txBox="1"/>
          <p:nvPr/>
        </p:nvSpPr>
        <p:spPr>
          <a:xfrm>
            <a:off x="6339976" y="4121614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modification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227CA-2E0F-2A46-9C33-25E955C6EC35}"/>
              </a:ext>
            </a:extLst>
          </p:cNvPr>
          <p:cNvSpPr txBox="1"/>
          <p:nvPr/>
        </p:nvSpPr>
        <p:spPr>
          <a:xfrm>
            <a:off x="8630718" y="1159998"/>
            <a:ext cx="30718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Heavy quark flow might not be so  surprising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However, </a:t>
            </a:r>
          </a:p>
          <a:p>
            <a:pPr algn="ctr"/>
            <a:r>
              <a:rPr lang="en-US" sz="2000" dirty="0"/>
              <a:t>such calculations also predict very significant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modifications </a:t>
            </a:r>
          </a:p>
          <a:p>
            <a:pPr algn="ctr"/>
            <a:r>
              <a:rPr lang="en-US" sz="2000" dirty="0"/>
              <a:t>(not seen ?)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DEF1EE09-F0F6-4744-B9CD-B6E87BC5A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763" y="1267567"/>
            <a:ext cx="4262511" cy="3327675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538EC26B-6964-6241-91E7-DCA4C35AC6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8885322" y="3961459"/>
            <a:ext cx="2562688" cy="246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9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CDEE4-B5C7-1249-BF1D-5EF77AD01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96" y="2325485"/>
            <a:ext cx="11217804" cy="4007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8A8C25-38B5-BF4C-912F-FDE72B8C1C9C}"/>
              </a:ext>
            </a:extLst>
          </p:cNvPr>
          <p:cNvSpPr txBox="1"/>
          <p:nvPr/>
        </p:nvSpPr>
        <p:spPr>
          <a:xfrm>
            <a:off x="608297" y="491573"/>
            <a:ext cx="111114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600FF"/>
                </a:solidFill>
              </a:rPr>
              <a:t>In pp, charm also “flows” (v</a:t>
            </a:r>
            <a:r>
              <a:rPr lang="en-US" sz="3200" baseline="-25000" dirty="0">
                <a:solidFill>
                  <a:srgbClr val="0600FF"/>
                </a:solidFill>
              </a:rPr>
              <a:t>2</a:t>
            </a:r>
            <a:r>
              <a:rPr lang="en-US" sz="3200" dirty="0">
                <a:solidFill>
                  <a:srgbClr val="0600FF"/>
                </a:solidFill>
              </a:rPr>
              <a:t> &gt; 0) !</a:t>
            </a:r>
          </a:p>
          <a:p>
            <a:pPr algn="ctr"/>
            <a:r>
              <a:rPr lang="en-US" sz="3200" dirty="0">
                <a:solidFill>
                  <a:srgbClr val="0600FF"/>
                </a:solidFill>
              </a:rPr>
              <a:t>i.e. azimuthal correlation with low </a:t>
            </a:r>
            <a:r>
              <a:rPr lang="en-US" sz="3200" dirty="0" err="1">
                <a:solidFill>
                  <a:srgbClr val="0600FF"/>
                </a:solidFill>
              </a:rPr>
              <a:t>p</a:t>
            </a:r>
            <a:r>
              <a:rPr lang="en-US" sz="3200" baseline="-25000" dirty="0" err="1">
                <a:solidFill>
                  <a:srgbClr val="0600FF"/>
                </a:solidFill>
              </a:rPr>
              <a:t>T</a:t>
            </a:r>
            <a:r>
              <a:rPr lang="en-US" sz="3200" dirty="0">
                <a:solidFill>
                  <a:srgbClr val="0600FF"/>
                </a:solidFill>
              </a:rPr>
              <a:t> hadrons… </a:t>
            </a:r>
          </a:p>
          <a:p>
            <a:pPr algn="ctr"/>
            <a:r>
              <a:rPr lang="en-US" sz="1200" dirty="0">
                <a:solidFill>
                  <a:srgbClr val="0600FF"/>
                </a:solidFill>
              </a:rPr>
              <a:t> 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Bottom consistent with v</a:t>
            </a:r>
            <a:r>
              <a:rPr lang="en-US" sz="3200" baseline="-25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 = 0 in pp. </a:t>
            </a:r>
          </a:p>
        </p:txBody>
      </p:sp>
    </p:spTree>
    <p:extLst>
      <p:ext uri="{BB962C8B-B14F-4D97-AF65-F5344CB8AC3E}">
        <p14:creationId xmlns:p14="http://schemas.microsoft.com/office/powerpoint/2010/main" val="4099824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134FF-529F-CB4D-8C9F-BEFEB810C3B0}"/>
              </a:ext>
            </a:extLst>
          </p:cNvPr>
          <p:cNvSpPr txBox="1"/>
          <p:nvPr/>
        </p:nvSpPr>
        <p:spPr>
          <a:xfrm>
            <a:off x="1066800" y="356269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79A4A-4D7F-8043-AEC3-02851997D6CF}"/>
              </a:ext>
            </a:extLst>
          </p:cNvPr>
          <p:cNvSpPr txBox="1"/>
          <p:nvPr/>
        </p:nvSpPr>
        <p:spPr>
          <a:xfrm>
            <a:off x="1066800" y="1816795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dirty="0"/>
              <a:t>New ATLAS results on charm/bottom muon R</a:t>
            </a:r>
            <a:r>
              <a:rPr lang="en-US" sz="2800" baseline="-25000" dirty="0"/>
              <a:t>AA</a:t>
            </a:r>
            <a:r>
              <a:rPr lang="en-US" sz="2800" dirty="0"/>
              <a:t> presented</a:t>
            </a: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2800" dirty="0"/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dirty="0"/>
              <a:t>Combined with previously published v</a:t>
            </a:r>
            <a:r>
              <a:rPr lang="en-US" sz="2800" baseline="-25000" dirty="0"/>
              <a:t>2</a:t>
            </a:r>
            <a:r>
              <a:rPr lang="en-US" sz="2800" dirty="0"/>
              <a:t>, v</a:t>
            </a:r>
            <a:r>
              <a:rPr lang="en-US" sz="2800" baseline="-25000" dirty="0"/>
              <a:t>3</a:t>
            </a:r>
            <a:r>
              <a:rPr lang="en-US" sz="2800" dirty="0"/>
              <a:t> for charm/bottom muons gives strong constraints on energy loss mechanisms (radiative/collisional) and QGP expansion modeling</a:t>
            </a: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2800" dirty="0"/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dirty="0"/>
              <a:t>Published v</a:t>
            </a:r>
            <a:r>
              <a:rPr lang="en-US" sz="2800" baseline="-25000" dirty="0"/>
              <a:t>2</a:t>
            </a:r>
            <a:r>
              <a:rPr lang="en-US" sz="2800" dirty="0"/>
              <a:t> for charm/bottom muons in pp 13 </a:t>
            </a:r>
            <a:r>
              <a:rPr lang="en-US" sz="2800" dirty="0" err="1"/>
              <a:t>TeV</a:t>
            </a:r>
            <a:r>
              <a:rPr lang="en-US" sz="2800" dirty="0"/>
              <a:t> remains a significant puzzle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49624-2152-0A48-BC46-9DE50F26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00" y="6035040"/>
            <a:ext cx="838200" cy="3657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Aft>
                <a:spcPts val="600"/>
              </a:spcAft>
            </a:pPr>
            <a:fld id="{34B7E4EF-A1BD-40F4-AB7B-04F084DD991D}" type="slidenum">
              <a:rPr lang="en-US" smtClean="0"/>
              <a:pPr defTabSz="457200"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3380424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A6A4A-8FA3-1F48-B396-55205CDD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8D5BC-1DE2-E04D-A8B3-E770611F3AC2}"/>
              </a:ext>
            </a:extLst>
          </p:cNvPr>
          <p:cNvSpPr txBox="1"/>
          <p:nvPr/>
        </p:nvSpPr>
        <p:spPr>
          <a:xfrm>
            <a:off x="4887686" y="892629"/>
            <a:ext cx="26997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1893066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80E79-CE93-E54B-AB35-0C4E577B0F04}"/>
              </a:ext>
            </a:extLst>
          </p:cNvPr>
          <p:cNvSpPr txBox="1"/>
          <p:nvPr/>
        </p:nvSpPr>
        <p:spPr>
          <a:xfrm>
            <a:off x="4573275" y="441022"/>
            <a:ext cx="3045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Pb+Pb 5 TeV Spectra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15CCC1F-1554-5046-981B-D20A1D79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16" y="1046444"/>
            <a:ext cx="11141765" cy="52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91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4C6F4-DE65-CC49-99EE-3098E883DDA4}"/>
              </a:ext>
            </a:extLst>
          </p:cNvPr>
          <p:cNvSpPr txBox="1"/>
          <p:nvPr/>
        </p:nvSpPr>
        <p:spPr>
          <a:xfrm>
            <a:off x="1533082" y="330223"/>
            <a:ext cx="8382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Comparison with other measurements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C42707A-1136-254A-BD62-67FE5D120E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2941" y="1239495"/>
            <a:ext cx="4530700" cy="4339682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5E743B4-C419-5043-91B9-9302951105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7418" y="1259159"/>
            <a:ext cx="4562076" cy="43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64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4C6F4-DE65-CC49-99EE-3098E883DDA4}"/>
              </a:ext>
            </a:extLst>
          </p:cNvPr>
          <p:cNvSpPr txBox="1"/>
          <p:nvPr/>
        </p:nvSpPr>
        <p:spPr>
          <a:xfrm>
            <a:off x="1533082" y="330223"/>
            <a:ext cx="8382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Comparison with other measurements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D42C3D1-FEE6-FA46-96BF-7262890DC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93" y="1094703"/>
            <a:ext cx="9940413" cy="48324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625F54-283E-8A41-A4BD-D346B8909329}"/>
              </a:ext>
            </a:extLst>
          </p:cNvPr>
          <p:cNvSpPr txBox="1"/>
          <p:nvPr/>
        </p:nvSpPr>
        <p:spPr>
          <a:xfrm>
            <a:off x="644806" y="5889116"/>
            <a:ext cx="1112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Heavy flavor channel matters – decay kinematics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6583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90A42-2B9E-054A-AE79-01E01CA8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06A57-5DB6-8C44-9E23-9D48170B8E40}"/>
              </a:ext>
            </a:extLst>
          </p:cNvPr>
          <p:cNvSpPr txBox="1"/>
          <p:nvPr/>
        </p:nvSpPr>
        <p:spPr>
          <a:xfrm>
            <a:off x="1126531" y="871672"/>
            <a:ext cx="99389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Wealth of ATLAS results on </a:t>
            </a:r>
            <a:r>
              <a:rPr lang="en-US" sz="3200" b="1" dirty="0"/>
              <a:t>open heavy flavor</a:t>
            </a:r>
            <a:r>
              <a:rPr lang="en-US" sz="3200" dirty="0"/>
              <a:t>*   </a:t>
            </a:r>
          </a:p>
          <a:p>
            <a:pPr algn="ctr"/>
            <a:r>
              <a:rPr lang="en-US" sz="3200" dirty="0"/>
              <a:t>In these 12 minutes, focus on three recent measurements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F89360-2EF6-4445-89E2-8B6D76BA721B}"/>
              </a:ext>
            </a:extLst>
          </p:cNvPr>
          <p:cNvSpPr txBox="1"/>
          <p:nvPr/>
        </p:nvSpPr>
        <p:spPr>
          <a:xfrm>
            <a:off x="555414" y="5107245"/>
            <a:ext cx="70391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*  https://</a:t>
            </a:r>
            <a:r>
              <a:rPr lang="en-US" sz="1400" dirty="0" err="1">
                <a:solidFill>
                  <a:srgbClr val="0070C0"/>
                </a:solidFill>
              </a:rPr>
              <a:t>twiki.cern.ch</a:t>
            </a:r>
            <a:r>
              <a:rPr lang="en-US" sz="1400" dirty="0">
                <a:solidFill>
                  <a:srgbClr val="0070C0"/>
                </a:solidFill>
              </a:rPr>
              <a:t>/</a:t>
            </a:r>
            <a:r>
              <a:rPr lang="en-US" sz="1400" dirty="0" err="1">
                <a:solidFill>
                  <a:srgbClr val="0070C0"/>
                </a:solidFill>
              </a:rPr>
              <a:t>twiki</a:t>
            </a:r>
            <a:r>
              <a:rPr lang="en-US" sz="1400" dirty="0">
                <a:solidFill>
                  <a:srgbClr val="0070C0"/>
                </a:solidFill>
              </a:rPr>
              <a:t>/bin/view/</a:t>
            </a:r>
            <a:r>
              <a:rPr lang="en-US" sz="1400" dirty="0" err="1">
                <a:solidFill>
                  <a:srgbClr val="0070C0"/>
                </a:solidFill>
              </a:rPr>
              <a:t>AtlasPublic</a:t>
            </a:r>
            <a:r>
              <a:rPr lang="en-US" sz="1400" dirty="0">
                <a:solidFill>
                  <a:srgbClr val="0070C0"/>
                </a:solidFill>
              </a:rPr>
              <a:t>/</a:t>
            </a:r>
            <a:r>
              <a:rPr lang="en-US" sz="1400" dirty="0" err="1">
                <a:solidFill>
                  <a:srgbClr val="0070C0"/>
                </a:solidFill>
              </a:rPr>
              <a:t>HeavyIonsPublicResults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   HF </a:t>
            </a:r>
            <a:r>
              <a:rPr lang="en-US" sz="1400" dirty="0" err="1">
                <a:solidFill>
                  <a:srgbClr val="0070C0"/>
                </a:solidFill>
              </a:rPr>
              <a:t>muon+hadron</a:t>
            </a:r>
            <a:r>
              <a:rPr lang="en-US" sz="1400" dirty="0">
                <a:solidFill>
                  <a:srgbClr val="0070C0"/>
                </a:solidFill>
              </a:rPr>
              <a:t> correlations in 13 </a:t>
            </a:r>
            <a:r>
              <a:rPr lang="en-US" sz="1400" dirty="0" err="1">
                <a:solidFill>
                  <a:srgbClr val="0070C0"/>
                </a:solidFill>
              </a:rPr>
              <a:t>TeV</a:t>
            </a:r>
            <a:r>
              <a:rPr lang="en-US" sz="1400" dirty="0">
                <a:solidFill>
                  <a:srgbClr val="0070C0"/>
                </a:solidFill>
              </a:rPr>
              <a:t> pp, </a:t>
            </a:r>
            <a:r>
              <a:rPr lang="en-US" sz="1400" dirty="0" err="1">
                <a:solidFill>
                  <a:srgbClr val="0070C0"/>
                </a:solidFill>
              </a:rPr>
              <a:t>Phys.Rev.Lett</a:t>
            </a:r>
            <a:r>
              <a:rPr lang="en-US" sz="1400" dirty="0">
                <a:solidFill>
                  <a:srgbClr val="0070C0"/>
                </a:solidFill>
              </a:rPr>
              <a:t>. 124 (2020) 8, 082301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  HF muon flow in 5 </a:t>
            </a:r>
            <a:r>
              <a:rPr lang="en-US" sz="1400" dirty="0" err="1">
                <a:solidFill>
                  <a:srgbClr val="0070C0"/>
                </a:solidFill>
              </a:rPr>
              <a:t>TeV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PbPb</a:t>
            </a:r>
            <a:r>
              <a:rPr lang="en-US" sz="1400" dirty="0">
                <a:solidFill>
                  <a:srgbClr val="0070C0"/>
                </a:solidFill>
              </a:rPr>
              <a:t>, Phys. Lett. B 807 (2020), 135595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  HF muon nuclear modification in  5 </a:t>
            </a:r>
            <a:r>
              <a:rPr lang="en-US" sz="1400" dirty="0" err="1">
                <a:solidFill>
                  <a:srgbClr val="0070C0"/>
                </a:solidFill>
              </a:rPr>
              <a:t>TeV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PbPb</a:t>
            </a:r>
            <a:r>
              <a:rPr lang="en-US" sz="1400" dirty="0">
                <a:solidFill>
                  <a:srgbClr val="0070C0"/>
                </a:solidFill>
              </a:rPr>
              <a:t>, CONF Note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  https://</a:t>
            </a:r>
            <a:r>
              <a:rPr lang="en-US" sz="1400" dirty="0" err="1">
                <a:solidFill>
                  <a:srgbClr val="0070C0"/>
                </a:solidFill>
              </a:rPr>
              <a:t>atlas.web.cern.ch</a:t>
            </a:r>
            <a:r>
              <a:rPr lang="en-US" sz="1400" dirty="0">
                <a:solidFill>
                  <a:srgbClr val="0070C0"/>
                </a:solidFill>
              </a:rPr>
              <a:t>/Atlas/GROUPS/PHYSICS/CONFNOTES/ATLAS-CONF-2021-020/ 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CAA21E-906A-2242-B522-99551546A077}"/>
              </a:ext>
            </a:extLst>
          </p:cNvPr>
          <p:cNvGrpSpPr/>
          <p:nvPr/>
        </p:nvGrpSpPr>
        <p:grpSpPr>
          <a:xfrm>
            <a:off x="557507" y="2370140"/>
            <a:ext cx="10914827" cy="2117720"/>
            <a:chOff x="540573" y="1489080"/>
            <a:chExt cx="12493066" cy="23124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1D2D7E-B0AF-0840-9A21-8C6F025ED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573" y="1489080"/>
              <a:ext cx="3991560" cy="23124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D35A9D-CB3D-8043-AD9C-8A4259E53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7522" y="1489080"/>
              <a:ext cx="4476117" cy="231245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FB82A03-4B14-3F42-9E9C-ACE8E21C6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524" y="2474369"/>
            <a:ext cx="3091783" cy="19522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8FC296-3346-9C43-8E1A-9FF1E6D1895D}"/>
              </a:ext>
            </a:extLst>
          </p:cNvPr>
          <p:cNvSpPr/>
          <p:nvPr/>
        </p:nvSpPr>
        <p:spPr>
          <a:xfrm>
            <a:off x="4257357" y="2370140"/>
            <a:ext cx="3091783" cy="21177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81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0E18551-3F74-DA42-83F4-A22957743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04" y="537888"/>
            <a:ext cx="5703318" cy="57822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85401A-019B-0448-8954-66F04BAD1979}"/>
              </a:ext>
            </a:extLst>
          </p:cNvPr>
          <p:cNvSpPr/>
          <p:nvPr/>
        </p:nvSpPr>
        <p:spPr>
          <a:xfrm>
            <a:off x="6771586" y="1777822"/>
            <a:ext cx="4491884" cy="3539430"/>
          </a:xfrm>
          <a:prstGeom prst="rect">
            <a:avLst/>
          </a:prstGeom>
          <a:ln w="38100" cmpd="dbl">
            <a:solidFill>
              <a:srgbClr val="06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600FF"/>
                </a:solidFill>
              </a:rPr>
              <a:t>Charm quarks dragged and diffused in QGP suppresses high </a:t>
            </a:r>
            <a:r>
              <a:rPr lang="en-US" sz="2800" dirty="0" err="1">
                <a:solidFill>
                  <a:srgbClr val="0600FF"/>
                </a:solidFill>
              </a:rPr>
              <a:t>p</a:t>
            </a:r>
            <a:r>
              <a:rPr lang="en-US" sz="2800" baseline="-25000" dirty="0" err="1">
                <a:solidFill>
                  <a:srgbClr val="0600FF"/>
                </a:solidFill>
              </a:rPr>
              <a:t>T</a:t>
            </a:r>
            <a:r>
              <a:rPr lang="en-US" sz="2800" dirty="0">
                <a:solidFill>
                  <a:srgbClr val="0600FF"/>
                </a:solidFill>
              </a:rPr>
              <a:t> hadrons </a:t>
            </a:r>
          </a:p>
          <a:p>
            <a:pPr algn="ctr"/>
            <a:r>
              <a:rPr lang="en-US" sz="2800" dirty="0">
                <a:solidFill>
                  <a:srgbClr val="0600FF"/>
                </a:solidFill>
              </a:rPr>
              <a:t>(R</a:t>
            </a:r>
            <a:r>
              <a:rPr lang="en-US" sz="2800" baseline="-25000" dirty="0">
                <a:solidFill>
                  <a:srgbClr val="0600FF"/>
                </a:solidFill>
              </a:rPr>
              <a:t>AA</a:t>
            </a:r>
            <a:r>
              <a:rPr lang="en-US" sz="2800" dirty="0">
                <a:solidFill>
                  <a:srgbClr val="0600FF"/>
                </a:solidFill>
              </a:rPr>
              <a:t> ↓)</a:t>
            </a:r>
          </a:p>
          <a:p>
            <a:pPr algn="ctr"/>
            <a:endParaRPr lang="en-US" sz="2800" dirty="0">
              <a:solidFill>
                <a:srgbClr val="0600FF"/>
              </a:solidFill>
            </a:endParaRPr>
          </a:p>
          <a:p>
            <a:pPr algn="ctr"/>
            <a:r>
              <a:rPr lang="en-US" sz="2800" dirty="0">
                <a:solidFill>
                  <a:srgbClr val="0600FF"/>
                </a:solidFill>
              </a:rPr>
              <a:t>And push generates “flow” (v</a:t>
            </a:r>
            <a:r>
              <a:rPr lang="en-US" sz="2800" baseline="-25000" dirty="0">
                <a:solidFill>
                  <a:srgbClr val="0600FF"/>
                </a:solidFill>
              </a:rPr>
              <a:t>2</a:t>
            </a:r>
            <a:r>
              <a:rPr lang="en-US" sz="2800" dirty="0">
                <a:solidFill>
                  <a:srgbClr val="0600FF"/>
                </a:solidFill>
              </a:rPr>
              <a:t> ↑)</a:t>
            </a:r>
          </a:p>
          <a:p>
            <a:pPr algn="ctr"/>
            <a:endParaRPr lang="en-US" sz="2800" dirty="0">
              <a:solidFill>
                <a:srgbClr val="06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91E22-6502-6E48-9DF4-7F27C9A334B2}"/>
              </a:ext>
            </a:extLst>
          </p:cNvPr>
          <p:cNvSpPr txBox="1"/>
          <p:nvPr/>
        </p:nvSpPr>
        <p:spPr>
          <a:xfrm>
            <a:off x="5953861" y="732731"/>
            <a:ext cx="6019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harter Roman" panose="020405030505060202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Does the charm flow at RHIC?</a:t>
            </a:r>
            <a:endParaRPr lang="en-US" sz="2400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algn="ctr"/>
            <a:r>
              <a:rPr lang="en-US" sz="2400" i="1" dirty="0" err="1">
                <a:solidFill>
                  <a:srgbClr val="002060"/>
                </a:solidFill>
                <a:latin typeface="CHARTER ROMAN" panose="02040503050506020203" pitchFamily="18" charset="0"/>
              </a:rPr>
              <a:t>Phys.Lett.B</a:t>
            </a:r>
            <a:r>
              <a:rPr lang="en-US" sz="2400" dirty="0">
                <a:solidFill>
                  <a:srgbClr val="002060"/>
                </a:solidFill>
                <a:latin typeface="Charter Roman" panose="02040503050506020203" pitchFamily="18" charset="0"/>
              </a:rPr>
              <a:t> 557 (2003) 26-32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A1EA5-80D1-A443-9C4D-941CD36B8687}"/>
              </a:ext>
            </a:extLst>
          </p:cNvPr>
          <p:cNvSpPr txBox="1"/>
          <p:nvPr/>
        </p:nvSpPr>
        <p:spPr>
          <a:xfrm>
            <a:off x="6612747" y="5704011"/>
            <a:ext cx="5003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Yes, but what about bottom quarks?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5B4FC-A8C6-A147-8E3A-1CC55B12BB64}"/>
              </a:ext>
            </a:extLst>
          </p:cNvPr>
          <p:cNvSpPr txBox="1"/>
          <p:nvPr/>
        </p:nvSpPr>
        <p:spPr>
          <a:xfrm>
            <a:off x="7208379" y="4843782"/>
            <a:ext cx="3618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6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PHENIX</a:t>
            </a:r>
            <a:r>
              <a:rPr lang="en-US" sz="1200" dirty="0">
                <a:solidFill>
                  <a:srgbClr val="0600FF"/>
                </a:solidFill>
              </a:rPr>
              <a:t> Collaboration, </a:t>
            </a:r>
            <a:r>
              <a:rPr lang="en-US" sz="1200" i="1" dirty="0" err="1">
                <a:solidFill>
                  <a:srgbClr val="0600FF"/>
                </a:solidFill>
              </a:rPr>
              <a:t>Phys.Rev.Lett</a:t>
            </a:r>
            <a:r>
              <a:rPr lang="en-US" sz="1200" i="1" dirty="0">
                <a:solidFill>
                  <a:srgbClr val="0600FF"/>
                </a:solidFill>
              </a:rPr>
              <a:t>.</a:t>
            </a:r>
            <a:r>
              <a:rPr lang="en-US" sz="1200" dirty="0">
                <a:solidFill>
                  <a:srgbClr val="0600FF"/>
                </a:solidFill>
              </a:rPr>
              <a:t> 98 (2007) 172301</a:t>
            </a:r>
          </a:p>
          <a:p>
            <a:pPr algn="ctr"/>
            <a:r>
              <a:rPr lang="en-US" sz="1200" dirty="0">
                <a:solidFill>
                  <a:srgbClr val="06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749 citations to date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3B39BF3-1319-1C45-B27C-BE4994F2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92240"/>
            <a:ext cx="838200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06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4A98-EE92-4145-8398-71A8679D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33" y="1452687"/>
            <a:ext cx="10989733" cy="422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0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69F540-409B-1441-8D9C-F121B18067A1}"/>
              </a:ext>
            </a:extLst>
          </p:cNvPr>
          <p:cNvSpPr/>
          <p:nvPr/>
        </p:nvSpPr>
        <p:spPr>
          <a:xfrm>
            <a:off x="1183494" y="1940296"/>
            <a:ext cx="5406149" cy="103909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4C6F4-DE65-CC49-99EE-3098E883DDA4}"/>
              </a:ext>
            </a:extLst>
          </p:cNvPr>
          <p:cNvSpPr txBox="1"/>
          <p:nvPr/>
        </p:nvSpPr>
        <p:spPr>
          <a:xfrm>
            <a:off x="593930" y="334497"/>
            <a:ext cx="3945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 Variations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5443A-44C5-CA46-9CD8-75FE58900722}"/>
              </a:ext>
            </a:extLst>
          </p:cNvPr>
          <p:cNvSpPr txBox="1"/>
          <p:nvPr/>
        </p:nvSpPr>
        <p:spPr>
          <a:xfrm>
            <a:off x="122861" y="1361176"/>
            <a:ext cx="7587784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State-of-the-art calculations</a:t>
            </a:r>
          </a:p>
          <a:p>
            <a:pPr algn="ctr"/>
            <a:r>
              <a:rPr lang="en-US" sz="1100" dirty="0"/>
              <a:t> </a:t>
            </a:r>
          </a:p>
          <a:p>
            <a:pPr algn="ctr"/>
            <a:r>
              <a:rPr lang="en-US" sz="2800" dirty="0"/>
              <a:t>DAB-MOD (</a:t>
            </a:r>
            <a:r>
              <a:rPr lang="en-US" sz="2800" dirty="0" err="1"/>
              <a:t>arXiv</a:t>
            </a:r>
            <a:r>
              <a:rPr lang="en-US" sz="2800" dirty="0"/>
              <a:t>: 1906.10768)</a:t>
            </a:r>
          </a:p>
          <a:p>
            <a:pPr algn="ctr"/>
            <a:r>
              <a:rPr lang="en-US" i="1" dirty="0"/>
              <a:t>2D+1 viscous hydrodynamic expansion </a:t>
            </a:r>
          </a:p>
          <a:p>
            <a:pPr algn="ctr"/>
            <a:r>
              <a:rPr lang="en-US" i="1" dirty="0"/>
              <a:t>with event-by-event fluctuations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Langevin versus constant  </a:t>
            </a:r>
            <a:r>
              <a:rPr lang="en-US" i="1" dirty="0" err="1"/>
              <a:t>E</a:t>
            </a:r>
            <a:r>
              <a:rPr lang="en-US" i="1" baseline="-25000" dirty="0" err="1"/>
              <a:t>loss</a:t>
            </a:r>
            <a:endParaRPr lang="en-US" i="1" baseline="-25000" dirty="0"/>
          </a:p>
          <a:p>
            <a:pPr algn="ctr"/>
            <a:endParaRPr lang="en-US" i="1" dirty="0"/>
          </a:p>
        </p:txBody>
      </p:sp>
      <p:pic>
        <p:nvPicPr>
          <p:cNvPr id="14" name="Picture 1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3840CDF-4BD6-EF45-9974-0B7DBC392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852" y="463263"/>
            <a:ext cx="4238369" cy="59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6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49C54-5B33-3D4C-BE1B-547794BE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7ED53-5527-A64E-AC35-1FB08137D776}"/>
              </a:ext>
            </a:extLst>
          </p:cNvPr>
          <p:cNvSpPr txBox="1"/>
          <p:nvPr/>
        </p:nvSpPr>
        <p:spPr>
          <a:xfrm>
            <a:off x="598516" y="561733"/>
            <a:ext cx="5426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Key features of heavy-ion collisions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40A29-2B45-1C4B-A7B8-223924968F0F}"/>
              </a:ext>
            </a:extLst>
          </p:cNvPr>
          <p:cNvSpPr txBox="1"/>
          <p:nvPr/>
        </p:nvSpPr>
        <p:spPr>
          <a:xfrm>
            <a:off x="1102457" y="1228718"/>
            <a:ext cx="8438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Hydrodynamic described “collectivity” of the bulk (</a:t>
            </a:r>
            <a:r>
              <a:rPr lang="en-US" sz="2400" dirty="0" err="1">
                <a:solidFill>
                  <a:srgbClr val="0070C0"/>
                </a:solidFill>
              </a:rPr>
              <a:t>p</a:t>
            </a:r>
            <a:r>
              <a:rPr lang="en-US" sz="2400" baseline="-25000" dirty="0" err="1">
                <a:solidFill>
                  <a:srgbClr val="0070C0"/>
                </a:solidFill>
              </a:rPr>
              <a:t>T</a:t>
            </a:r>
            <a:r>
              <a:rPr lang="en-US" sz="2400" dirty="0">
                <a:solidFill>
                  <a:srgbClr val="0070C0"/>
                </a:solidFill>
              </a:rPr>
              <a:t> &lt; 5-6 GeV)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3654D-5910-D44B-89BB-20B238563493}"/>
              </a:ext>
            </a:extLst>
          </p:cNvPr>
          <p:cNvSpPr txBox="1"/>
          <p:nvPr/>
        </p:nvSpPr>
        <p:spPr>
          <a:xfrm>
            <a:off x="1102457" y="1753173"/>
            <a:ext cx="738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Jet quenching suppresses particles at high </a:t>
            </a:r>
            <a:r>
              <a:rPr lang="en-US" sz="24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</a:t>
            </a:r>
            <a:r>
              <a:rPr lang="en-US" sz="2400" baseline="-25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&gt; 5-6 GeV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0A6CC7-DF31-3749-8081-5B9DB6160EAA}"/>
              </a:ext>
            </a:extLst>
          </p:cNvPr>
          <p:cNvSpPr txBox="1"/>
          <p:nvPr/>
        </p:nvSpPr>
        <p:spPr>
          <a:xfrm>
            <a:off x="5478957" y="3010970"/>
            <a:ext cx="606608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Langevin Drag &amp; Diffusion Modeling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Heavy quarks “flow” with the bulk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Suppression in high </a:t>
            </a:r>
            <a:r>
              <a:rPr lang="en-US" sz="2800" dirty="0" err="1"/>
              <a:t>p</a:t>
            </a:r>
            <a:r>
              <a:rPr lang="en-US" sz="2800" baseline="-25000" dirty="0" err="1"/>
              <a:t>T</a:t>
            </a:r>
            <a:r>
              <a:rPr lang="en-US" sz="2800" dirty="0"/>
              <a:t> heavy quarks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290532-2B1B-5F4C-97AE-54E654A78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7" y="2277628"/>
            <a:ext cx="4088864" cy="39097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ADE3E0-BC65-E846-8AAE-E4A15B259469}"/>
              </a:ext>
            </a:extLst>
          </p:cNvPr>
          <p:cNvSpPr/>
          <p:nvPr/>
        </p:nvSpPr>
        <p:spPr>
          <a:xfrm>
            <a:off x="1773382" y="2405540"/>
            <a:ext cx="28725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A. Adare et al., </a:t>
            </a:r>
            <a:r>
              <a:rPr lang="en-US" sz="1100" i="1" dirty="0" err="1"/>
              <a:t>Phys.Rev.C</a:t>
            </a:r>
            <a:r>
              <a:rPr lang="en-US" sz="1100" dirty="0"/>
              <a:t> 90 (2014) 2, 024911</a:t>
            </a:r>
          </a:p>
          <a:p>
            <a:r>
              <a:rPr lang="en-US" sz="11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6956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49C54-5B33-3D4C-BE1B-547794BE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393DB-E30E-0E4A-ABC6-E4419D31DF18}"/>
              </a:ext>
            </a:extLst>
          </p:cNvPr>
          <p:cNvSpPr txBox="1"/>
          <p:nvPr/>
        </p:nvSpPr>
        <p:spPr>
          <a:xfrm>
            <a:off x="541821" y="531752"/>
            <a:ext cx="6229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/>
              <a:t>ATLAS Detector at the LHC</a:t>
            </a:r>
          </a:p>
        </p:txBody>
      </p:sp>
      <p:pic>
        <p:nvPicPr>
          <p:cNvPr id="1026" name="Picture 2" descr="The ATLAS detector layout [40]. | Download Scientific Diagram">
            <a:extLst>
              <a:ext uri="{FF2B5EF4-FFF2-40B4-BE49-F238E27FC236}">
                <a16:creationId xmlns:a16="http://schemas.microsoft.com/office/drawing/2014/main" id="{CD197E2C-9D01-554D-B648-980B9E6A9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1" y="1389412"/>
            <a:ext cx="6114045" cy="486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C9560-1CB6-624C-A80D-B2986E7DDAF0}"/>
              </a:ext>
            </a:extLst>
          </p:cNvPr>
          <p:cNvSpPr txBox="1"/>
          <p:nvPr/>
        </p:nvSpPr>
        <p:spPr>
          <a:xfrm>
            <a:off x="6842166" y="1575679"/>
            <a:ext cx="493073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Data Sets</a:t>
            </a:r>
          </a:p>
          <a:p>
            <a:r>
              <a:rPr lang="en-US" sz="1600" dirty="0"/>
              <a:t>  </a:t>
            </a:r>
          </a:p>
          <a:p>
            <a:r>
              <a:rPr lang="en-US" sz="2800" dirty="0"/>
              <a:t>pp 5.02 </a:t>
            </a:r>
            <a:r>
              <a:rPr lang="en-US" sz="2800" dirty="0" err="1"/>
              <a:t>TeV</a:t>
            </a:r>
            <a:r>
              <a:rPr lang="en-US" sz="2800" dirty="0"/>
              <a:t> (2017)</a:t>
            </a:r>
          </a:p>
          <a:p>
            <a:r>
              <a:rPr lang="en-US" sz="1600" dirty="0"/>
              <a:t> </a:t>
            </a:r>
          </a:p>
          <a:p>
            <a:r>
              <a:rPr lang="en-US" sz="2800" dirty="0"/>
              <a:t>pp 13 </a:t>
            </a:r>
            <a:r>
              <a:rPr lang="en-US" sz="2800" dirty="0" err="1"/>
              <a:t>TeV</a:t>
            </a:r>
            <a:r>
              <a:rPr lang="en-US" sz="2800" dirty="0"/>
              <a:t>  (2017)</a:t>
            </a:r>
          </a:p>
          <a:p>
            <a:r>
              <a:rPr lang="en-US" sz="1600" dirty="0"/>
              <a:t> </a:t>
            </a:r>
          </a:p>
          <a:p>
            <a:r>
              <a:rPr lang="en-US" sz="2800" dirty="0" err="1"/>
              <a:t>PbPb</a:t>
            </a:r>
            <a:r>
              <a:rPr lang="en-US" sz="2800" dirty="0"/>
              <a:t> 5.02 </a:t>
            </a:r>
            <a:r>
              <a:rPr lang="en-US" sz="2800" dirty="0" err="1"/>
              <a:t>TeV</a:t>
            </a:r>
            <a:r>
              <a:rPr lang="en-US" sz="2800" dirty="0"/>
              <a:t> (2015 &amp; 2018)</a:t>
            </a:r>
          </a:p>
          <a:p>
            <a:endParaRPr lang="en-US" sz="2800" dirty="0"/>
          </a:p>
          <a:p>
            <a:r>
              <a:rPr lang="en-US" sz="2800" dirty="0"/>
              <a:t>Open heavy flavor measurements via decay muons</a:t>
            </a:r>
          </a:p>
        </p:txBody>
      </p:sp>
    </p:spTree>
    <p:extLst>
      <p:ext uri="{BB962C8B-B14F-4D97-AF65-F5344CB8AC3E}">
        <p14:creationId xmlns:p14="http://schemas.microsoft.com/office/powerpoint/2010/main" val="2908043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 Meson Decays and New Physics">
            <a:extLst>
              <a:ext uri="{FF2B5EF4-FFF2-40B4-BE49-F238E27FC236}">
                <a16:creationId xmlns:a16="http://schemas.microsoft.com/office/drawing/2014/main" id="{7039188C-1E66-4B44-9EE6-BF1C58274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4"/>
          <a:stretch/>
        </p:blipFill>
        <p:spPr bwMode="auto">
          <a:xfrm>
            <a:off x="2796116" y="851990"/>
            <a:ext cx="2421467" cy="13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3AECA1-256D-FE43-8FA8-E3FDA050F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5"/>
          <a:stretch/>
        </p:blipFill>
        <p:spPr>
          <a:xfrm>
            <a:off x="8459764" y="411398"/>
            <a:ext cx="3207303" cy="60352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40650-CBE7-5F4C-B29D-B18914C06186}"/>
              </a:ext>
            </a:extLst>
          </p:cNvPr>
          <p:cNvSpPr txBox="1"/>
          <p:nvPr/>
        </p:nvSpPr>
        <p:spPr>
          <a:xfrm>
            <a:off x="771566" y="511885"/>
            <a:ext cx="71532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Muons from open </a:t>
            </a:r>
            <a:r>
              <a:rPr lang="en-US" sz="2800" dirty="0">
                <a:solidFill>
                  <a:srgbClr val="00B0F0"/>
                </a:solidFill>
              </a:rPr>
              <a:t>charm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C00000"/>
                </a:solidFill>
              </a:rPr>
              <a:t>bottom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Are separated from light flavor decay muons and from each other via:</a:t>
            </a:r>
          </a:p>
          <a:p>
            <a:endParaRPr lang="en-US" sz="2800" dirty="0"/>
          </a:p>
          <a:p>
            <a:pPr marL="514350" indent="-514350">
              <a:buAutoNum type="alphaLcParenR"/>
            </a:pPr>
            <a:r>
              <a:rPr lang="en-US" sz="2800" dirty="0"/>
              <a:t>Momentum imbalance between the measurements in the inner tracking detector and the muon spectrometer</a:t>
            </a:r>
          </a:p>
          <a:p>
            <a:pPr marL="514350" indent="-514350">
              <a:buAutoNum type="alphaLcParenR"/>
            </a:pPr>
            <a:endParaRPr lang="en-US" sz="2800" dirty="0"/>
          </a:p>
          <a:p>
            <a:pPr marL="514350" indent="-514350">
              <a:buAutoNum type="alphaLcParenR"/>
            </a:pPr>
            <a:r>
              <a:rPr lang="en-US" sz="2800" dirty="0"/>
              <a:t>Distance of Closest Approach distribution and template fitting</a:t>
            </a:r>
          </a:p>
        </p:txBody>
      </p:sp>
      <p:pic>
        <p:nvPicPr>
          <p:cNvPr id="2050" name="Picture 2" descr="Quark-level Feynman diagram for the decay B 0 → | Download Scientific  Diagram">
            <a:extLst>
              <a:ext uri="{FF2B5EF4-FFF2-40B4-BE49-F238E27FC236}">
                <a16:creationId xmlns:a16="http://schemas.microsoft.com/office/drawing/2014/main" id="{29CBD483-5647-9F46-806A-B17032466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599" y="973984"/>
            <a:ext cx="2707217" cy="12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084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80E79-CE93-E54B-AB35-0C4E577B0F04}"/>
              </a:ext>
            </a:extLst>
          </p:cNvPr>
          <p:cNvSpPr txBox="1"/>
          <p:nvPr/>
        </p:nvSpPr>
        <p:spPr>
          <a:xfrm>
            <a:off x="2859375" y="482660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Proton-Proton Spectra and FONLL Comparison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856A940-AE84-E748-BE5A-7AFD096FC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8" y="989448"/>
            <a:ext cx="11161643" cy="53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47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cks in a Stream 2 Photograph by Sharon Talson">
            <a:extLst>
              <a:ext uri="{FF2B5EF4-FFF2-40B4-BE49-F238E27FC236}">
                <a16:creationId xmlns:a16="http://schemas.microsoft.com/office/drawing/2014/main" id="{18EAE2A4-78B2-D34E-8EAC-44A86630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7" y="2184354"/>
            <a:ext cx="4458165" cy="296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80E79-CE93-E54B-AB35-0C4E577B0F04}"/>
              </a:ext>
            </a:extLst>
          </p:cNvPr>
          <p:cNvSpPr txBox="1"/>
          <p:nvPr/>
        </p:nvSpPr>
        <p:spPr>
          <a:xfrm>
            <a:off x="1197714" y="369528"/>
            <a:ext cx="446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Nuclear Modification Factors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2181E-149A-9C41-8078-C4C85B591B3C}"/>
              </a:ext>
            </a:extLst>
          </p:cNvPr>
          <p:cNvSpPr txBox="1"/>
          <p:nvPr/>
        </p:nvSpPr>
        <p:spPr>
          <a:xfrm>
            <a:off x="6427298" y="1499480"/>
            <a:ext cx="228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600FF"/>
                </a:solidFill>
              </a:rPr>
              <a:t>Charm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B1BE0-5F78-9344-A573-F8DE6DB571C1}"/>
              </a:ext>
            </a:extLst>
          </p:cNvPr>
          <p:cNvSpPr txBox="1"/>
          <p:nvPr/>
        </p:nvSpPr>
        <p:spPr>
          <a:xfrm>
            <a:off x="6427297" y="4981609"/>
            <a:ext cx="228490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Bottom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5E87F5-6CFD-E44A-871C-DD5BE404B25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7569749" y="2207366"/>
            <a:ext cx="2442469" cy="985253"/>
          </a:xfrm>
          <a:prstGeom prst="straightConnector1">
            <a:avLst/>
          </a:prstGeom>
          <a:ln w="57150">
            <a:solidFill>
              <a:srgbClr val="06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B174D4-4FE1-2845-B907-06DD05ACD867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569748" y="3665381"/>
            <a:ext cx="3465961" cy="13162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93C0C3B8-A3C2-4C40-80C5-2F50B1B21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" y="938537"/>
            <a:ext cx="6070835" cy="545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7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D280-C78A-AC47-A213-BA25A4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80E79-CE93-E54B-AB35-0C4E577B0F04}"/>
              </a:ext>
            </a:extLst>
          </p:cNvPr>
          <p:cNvSpPr txBox="1"/>
          <p:nvPr/>
        </p:nvSpPr>
        <p:spPr>
          <a:xfrm>
            <a:off x="706647" y="369528"/>
            <a:ext cx="446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Nuclear Modification Factors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AFC49-372E-E941-A066-788DD9F65A01}"/>
              </a:ext>
            </a:extLst>
          </p:cNvPr>
          <p:cNvSpPr txBox="1"/>
          <p:nvPr/>
        </p:nvSpPr>
        <p:spPr>
          <a:xfrm rot="16200000">
            <a:off x="231144" y="1895081"/>
            <a:ext cx="2495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Muon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=  6-7 GeV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67FCCB-C9ED-2F43-BCA6-DC7AD76BEF0A}"/>
              </a:ext>
            </a:extLst>
          </p:cNvPr>
          <p:cNvSpPr txBox="1"/>
          <p:nvPr/>
        </p:nvSpPr>
        <p:spPr>
          <a:xfrm rot="16200000">
            <a:off x="120332" y="4584404"/>
            <a:ext cx="276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Muon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=  17-20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F78ABD-047F-8248-B701-7F1ACCAC4B29}"/>
              </a:ext>
            </a:extLst>
          </p:cNvPr>
          <p:cNvSpPr txBox="1"/>
          <p:nvPr/>
        </p:nvSpPr>
        <p:spPr>
          <a:xfrm>
            <a:off x="4849586" y="892748"/>
            <a:ext cx="6961414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600FF"/>
                </a:solidFill>
                <a:latin typeface="Charter Roman" panose="02040503050506020203" pitchFamily="18" charset="0"/>
              </a:rPr>
              <a:t>Charm</a:t>
            </a:r>
            <a:r>
              <a:rPr lang="en-US" sz="2800" dirty="0">
                <a:latin typeface="Charter Roman" panose="02040503050506020203" pitchFamily="18" charset="0"/>
              </a:rPr>
              <a:t> has larger suppression than </a:t>
            </a:r>
            <a:r>
              <a:rPr lang="en-US" sz="2800" dirty="0">
                <a:solidFill>
                  <a:srgbClr val="FF0000"/>
                </a:solidFill>
                <a:latin typeface="Charter Roman" panose="02040503050506020203" pitchFamily="18" charset="0"/>
              </a:rPr>
              <a:t>bottom</a:t>
            </a:r>
            <a:r>
              <a:rPr lang="en-US" sz="2800" dirty="0">
                <a:latin typeface="Charter Roman" panose="02040503050506020203" pitchFamily="18" charset="0"/>
              </a:rPr>
              <a:t> at lower </a:t>
            </a:r>
            <a:r>
              <a:rPr lang="en-US" sz="2800" dirty="0" err="1">
                <a:latin typeface="Charter Roman" panose="02040503050506020203" pitchFamily="18" charset="0"/>
              </a:rPr>
              <a:t>p</a:t>
            </a:r>
            <a:r>
              <a:rPr lang="en-US" sz="2800" baseline="-25000" dirty="0" err="1">
                <a:latin typeface="Charter Roman" panose="02040503050506020203" pitchFamily="18" charset="0"/>
              </a:rPr>
              <a:t>T</a:t>
            </a:r>
            <a:r>
              <a:rPr lang="en-US" sz="2800" dirty="0">
                <a:latin typeface="Charter Roman" panose="02040503050506020203" pitchFamily="18" charset="0"/>
              </a:rPr>
              <a:t>, but similar at higher </a:t>
            </a:r>
            <a:r>
              <a:rPr lang="en-US" sz="2800" dirty="0" err="1">
                <a:latin typeface="Charter Roman" panose="02040503050506020203" pitchFamily="18" charset="0"/>
              </a:rPr>
              <a:t>p</a:t>
            </a:r>
            <a:r>
              <a:rPr lang="en-US" sz="2800" baseline="-25000" dirty="0" err="1">
                <a:latin typeface="Charter Roman" panose="02040503050506020203" pitchFamily="18" charset="0"/>
              </a:rPr>
              <a:t>T</a:t>
            </a:r>
            <a:r>
              <a:rPr lang="en-US" sz="2800" dirty="0">
                <a:latin typeface="Charter Roman" panose="02040503050506020203" pitchFamily="18" charset="0"/>
              </a:rPr>
              <a:t> </a:t>
            </a:r>
          </a:p>
          <a:p>
            <a:pPr algn="ctr"/>
            <a:r>
              <a:rPr lang="en-US" dirty="0">
                <a:latin typeface="Charter Roman" panose="02040503050506020203" pitchFamily="18" charset="0"/>
              </a:rPr>
              <a:t> </a:t>
            </a:r>
          </a:p>
          <a:p>
            <a:pPr algn="ctr"/>
            <a:r>
              <a:rPr lang="en-US" sz="2800" dirty="0">
                <a:latin typeface="Charter Roman" panose="02040503050506020203" pitchFamily="18" charset="0"/>
              </a:rPr>
              <a:t>Radiative energy loss reduced by </a:t>
            </a:r>
          </a:p>
          <a:p>
            <a:pPr algn="ctr"/>
            <a:r>
              <a:rPr lang="en-US" sz="2800" dirty="0">
                <a:latin typeface="Charter Roman" panose="02040503050506020203" pitchFamily="18" charset="0"/>
              </a:rPr>
              <a:t>“dead-cone” effect when </a:t>
            </a:r>
            <a:r>
              <a:rPr lang="en-US" sz="2800" dirty="0" err="1">
                <a:latin typeface="Charter Roman" panose="02040503050506020203" pitchFamily="18" charset="0"/>
              </a:rPr>
              <a:t>p</a:t>
            </a:r>
            <a:r>
              <a:rPr lang="en-US" sz="2800" baseline="-25000" dirty="0" err="1">
                <a:latin typeface="Charter Roman" panose="02040503050506020203" pitchFamily="18" charset="0"/>
              </a:rPr>
              <a:t>T</a:t>
            </a:r>
            <a:r>
              <a:rPr lang="en-US" sz="2800" dirty="0">
                <a:latin typeface="Charter Roman" panose="02040503050506020203" pitchFamily="18" charset="0"/>
              </a:rPr>
              <a:t> &lt;&lt; </a:t>
            </a:r>
            <a:r>
              <a:rPr lang="en-US" sz="2800" dirty="0" err="1">
                <a:latin typeface="Charter Roman" panose="02040503050506020203" pitchFamily="18" charset="0"/>
              </a:rPr>
              <a:t>m</a:t>
            </a:r>
            <a:r>
              <a:rPr lang="en-US" sz="2800" baseline="-25000" dirty="0" err="1">
                <a:latin typeface="Charter Roman" panose="02040503050506020203" pitchFamily="18" charset="0"/>
              </a:rPr>
              <a:t>c,b</a:t>
            </a:r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r>
              <a:rPr lang="en-US" sz="2800" dirty="0">
                <a:latin typeface="Charter Roman" panose="02040503050506020203" pitchFamily="18" charset="0"/>
              </a:rPr>
              <a:t>Hence larger energy loss for charm compared to bottom at lower </a:t>
            </a:r>
            <a:r>
              <a:rPr lang="en-US" sz="2800" dirty="0" err="1">
                <a:latin typeface="Charter Roman" panose="02040503050506020203" pitchFamily="18" charset="0"/>
              </a:rPr>
              <a:t>p</a:t>
            </a:r>
            <a:r>
              <a:rPr lang="en-US" sz="2800" baseline="-25000" dirty="0" err="1">
                <a:latin typeface="Charter Roman" panose="02040503050506020203" pitchFamily="18" charset="0"/>
              </a:rPr>
              <a:t>T</a:t>
            </a:r>
            <a:endParaRPr lang="en-US" sz="2800" baseline="-25000" dirty="0">
              <a:latin typeface="Charter Roman" panose="02040503050506020203" pitchFamily="18" charset="0"/>
            </a:endParaRPr>
          </a:p>
          <a:p>
            <a:pPr algn="ctr"/>
            <a:r>
              <a:rPr lang="en-US" sz="2800" dirty="0">
                <a:latin typeface="Charter Roman" panose="02040503050506020203" pitchFamily="18" charset="0"/>
              </a:rPr>
              <a:t>  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CA5DA48-2FB0-9F43-A20C-03E0ED454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19" y="3008707"/>
            <a:ext cx="3498548" cy="218091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B509FD5-D9FA-CD42-A3D3-DDC0701B3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446" y="892748"/>
            <a:ext cx="2993129" cy="55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4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8B113-1B40-B04A-BD1E-F099CA97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1E20383-A618-034F-84BA-9F0A30EFB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65150"/>
            <a:ext cx="60960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013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spirehep.net/literature/604730" TargetMode="External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413924"/>
      </a:dk2>
      <a:lt2>
        <a:srgbClr val="E9EAED"/>
      </a:lt2>
      <a:accent1>
        <a:srgbClr val="ABA082"/>
      </a:accent1>
      <a:accent2>
        <a:srgbClr val="BA917F"/>
      </a:accent2>
      <a:accent3>
        <a:srgbClr val="C49398"/>
      </a:accent3>
      <a:accent4>
        <a:srgbClr val="BA7F9D"/>
      </a:accent4>
      <a:accent5>
        <a:srgbClr val="C38FBF"/>
      </a:accent5>
      <a:accent6>
        <a:srgbClr val="A57FBA"/>
      </a:accent6>
      <a:hlink>
        <a:srgbClr val="7384B3"/>
      </a:hlink>
      <a:folHlink>
        <a:srgbClr val="848484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002060"/>
            </a:solidFill>
            <a:latin typeface="Charter Roman" panose="02040503050506020203" pitchFamily="18" charset="0"/>
            <a:hlinkClick xmlns:r="http://schemas.openxmlformats.org/officeDocument/2006/relationships" r:id="rId2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11379</TotalTime>
  <Words>818</Words>
  <Application>Microsoft Macintosh PowerPoint</Application>
  <PresentationFormat>Widescreen</PresentationFormat>
  <Paragraphs>152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CHARTER ROMAN</vt:lpstr>
      <vt:lpstr>CHARTER ROMAN</vt:lpstr>
      <vt:lpstr>Garamond</vt:lpstr>
      <vt:lpstr>Selawik Light</vt:lpstr>
      <vt:lpstr>Speak Pro</vt:lpstr>
      <vt:lpstr>SavonVTI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67</cp:revision>
  <dcterms:created xsi:type="dcterms:W3CDTF">2020-04-24T15:21:25Z</dcterms:created>
  <dcterms:modified xsi:type="dcterms:W3CDTF">2021-07-23T14:15:35Z</dcterms:modified>
</cp:coreProperties>
</file>