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339" r:id="rId3"/>
    <p:sldId id="258" r:id="rId4"/>
    <p:sldId id="262" r:id="rId5"/>
    <p:sldId id="614" r:id="rId6"/>
    <p:sldId id="271" r:id="rId7"/>
    <p:sldId id="267" r:id="rId8"/>
    <p:sldId id="266" r:id="rId9"/>
    <p:sldId id="265" r:id="rId10"/>
    <p:sldId id="264" r:id="rId11"/>
    <p:sldId id="618" r:id="rId12"/>
    <p:sldId id="619" r:id="rId13"/>
    <p:sldId id="259" r:id="rId14"/>
    <p:sldId id="263" r:id="rId15"/>
    <p:sldId id="260" r:id="rId16"/>
    <p:sldId id="276" r:id="rId17"/>
    <p:sldId id="268" r:id="rId18"/>
    <p:sldId id="269" r:id="rId19"/>
    <p:sldId id="617" r:id="rId20"/>
    <p:sldId id="611" r:id="rId21"/>
    <p:sldId id="623" r:id="rId22"/>
    <p:sldId id="620" r:id="rId23"/>
    <p:sldId id="261" r:id="rId24"/>
    <p:sldId id="624" r:id="rId25"/>
    <p:sldId id="25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73F"/>
    <a:srgbClr val="00FDFF"/>
    <a:srgbClr val="FFFFFF"/>
    <a:srgbClr val="00FA00"/>
    <a:srgbClr val="614B07"/>
    <a:srgbClr val="000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/>
    <p:restoredTop sz="91597"/>
  </p:normalViewPr>
  <p:slideViewPr>
    <p:cSldViewPr snapToGrid="0" snapToObjects="1">
      <p:cViewPr varScale="1">
        <p:scale>
          <a:sx n="127" d="100"/>
          <a:sy n="127" d="100"/>
        </p:scale>
        <p:origin x="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E84A-81C8-8A43-A9DD-6DD2B3567A7E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0E65B-1A55-9440-AEB6-2D315AFCE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3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51DBD-045D-8247-926C-BCFF1DC8E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88C60-62C9-474E-9151-2AFB53C24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93420-3B04-3443-BFB5-22FA408C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B0268-FC65-6F4D-8422-59D3CFD0AF08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7F053-131F-9940-9849-57EEAA2C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7B1857-58B6-1F42-AA1A-F77E98816DE8}"/>
              </a:ext>
            </a:extLst>
          </p:cNvPr>
          <p:cNvSpPr txBox="1">
            <a:spLocks/>
          </p:cNvSpPr>
          <p:nvPr userDrawn="1"/>
        </p:nvSpPr>
        <p:spPr>
          <a:xfrm>
            <a:off x="911047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96C191-5E89-9A41-A3DD-2057B22A6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Chihuly Shines Bright &amp; Beautiful Now | BeautifulNow">
            <a:extLst>
              <a:ext uri="{FF2B5EF4-FFF2-40B4-BE49-F238E27FC236}">
                <a16:creationId xmlns:a16="http://schemas.microsoft.com/office/drawing/2014/main" id="{2EC06833-A3DF-134B-A0F6-18DE7DB7AC2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12049" r="25576" b="9222"/>
          <a:stretch/>
        </p:blipFill>
        <p:spPr bwMode="auto">
          <a:xfrm>
            <a:off x="11881104" y="6538912"/>
            <a:ext cx="239468" cy="2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58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F96A7-7718-FB4C-AD2A-7B514D0D5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6F0574-F63C-184C-866E-5ED1EA5B8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094E7-A336-6A4B-882A-34096D826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6F13-D837-A44E-9980-B5660E1CA85C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BB7E9-7D0C-7E45-BBBD-51992E0D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DB38C5-C7FE-744B-AA9D-28FD3A49D8C0}"/>
              </a:ext>
            </a:extLst>
          </p:cNvPr>
          <p:cNvSpPr txBox="1">
            <a:spLocks/>
          </p:cNvSpPr>
          <p:nvPr userDrawn="1"/>
        </p:nvSpPr>
        <p:spPr>
          <a:xfrm>
            <a:off x="914704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96C191-5E89-9A41-A3DD-2057B22A6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 descr="Chihuly Shines Bright &amp; Beautiful Now | BeautifulNow">
            <a:extLst>
              <a:ext uri="{FF2B5EF4-FFF2-40B4-BE49-F238E27FC236}">
                <a16:creationId xmlns:a16="http://schemas.microsoft.com/office/drawing/2014/main" id="{52576A45-1A41-4E4A-B30C-D63D34EC585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12049" r="25576" b="9222"/>
          <a:stretch/>
        </p:blipFill>
        <p:spPr bwMode="auto">
          <a:xfrm>
            <a:off x="11899392" y="6532279"/>
            <a:ext cx="239468" cy="2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59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5519AB-1FDE-8F44-98CF-0F62518301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D3D4C-9F11-A148-9B0B-097419190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20061-FB4C-2F4A-B0ED-5B3E805E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E74C9-E398-4A40-A999-7ADFC34CE7D0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CF77F-5F5C-BB48-AC5A-11F135552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05A95-5D05-D945-8B44-AB0091CE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Chihuly Shines Bright &amp; Beautiful Now | BeautifulNow">
            <a:extLst>
              <a:ext uri="{FF2B5EF4-FFF2-40B4-BE49-F238E27FC236}">
                <a16:creationId xmlns:a16="http://schemas.microsoft.com/office/drawing/2014/main" id="{A40A205D-3B14-D342-8FE6-22DA1078D94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12049" r="25576" b="9222"/>
          <a:stretch/>
        </p:blipFill>
        <p:spPr bwMode="auto">
          <a:xfrm>
            <a:off x="11927286" y="6542376"/>
            <a:ext cx="239468" cy="2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6A4AA6E-633F-414B-9DA1-0FB28F3BB300}"/>
              </a:ext>
            </a:extLst>
          </p:cNvPr>
          <p:cNvSpPr txBox="1">
            <a:spLocks/>
          </p:cNvSpPr>
          <p:nvPr userDrawn="1"/>
        </p:nvSpPr>
        <p:spPr>
          <a:xfrm>
            <a:off x="911047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96C191-5E89-9A41-A3DD-2057B22A6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4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37B36-888C-A94D-A94B-956C4480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192" y="6492875"/>
            <a:ext cx="2743200" cy="365125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0396C191-5E89-9A41-A3DD-2057B22A6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Chihuly Shines Bright &amp; Beautiful Now | BeautifulNow">
            <a:extLst>
              <a:ext uri="{FF2B5EF4-FFF2-40B4-BE49-F238E27FC236}">
                <a16:creationId xmlns:a16="http://schemas.microsoft.com/office/drawing/2014/main" id="{EC3B5D4E-7613-FC43-91C9-0F5015B8B63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12049" r="25576" b="9222"/>
          <a:stretch/>
        </p:blipFill>
        <p:spPr bwMode="auto">
          <a:xfrm>
            <a:off x="11899392" y="6532279"/>
            <a:ext cx="239468" cy="2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70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BF39-740A-5844-AB58-6F87A4340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8EB32-AECB-8B49-B156-FA6A3474B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658E2-AF01-8B4C-A4E8-BE0FF90C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3CDB-C5D1-B043-A3FE-6BAFE5114AE8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A261B-1AB7-8D47-BD78-5F717A487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DC24E-1B94-414D-9EBC-7C9FC663B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Chihuly Shines Bright &amp; Beautiful Now | BeautifulNow">
            <a:extLst>
              <a:ext uri="{FF2B5EF4-FFF2-40B4-BE49-F238E27FC236}">
                <a16:creationId xmlns:a16="http://schemas.microsoft.com/office/drawing/2014/main" id="{B8F1032E-CF05-8F49-A17D-60C8F5A121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12049" r="25576" b="9222"/>
          <a:stretch/>
        </p:blipFill>
        <p:spPr bwMode="auto">
          <a:xfrm>
            <a:off x="11927286" y="6551520"/>
            <a:ext cx="239468" cy="2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8C8A04-05B9-B94A-AA27-AD197D0D1A7B}"/>
              </a:ext>
            </a:extLst>
          </p:cNvPr>
          <p:cNvSpPr txBox="1">
            <a:spLocks/>
          </p:cNvSpPr>
          <p:nvPr userDrawn="1"/>
        </p:nvSpPr>
        <p:spPr>
          <a:xfrm>
            <a:off x="911047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96C191-5E89-9A41-A3DD-2057B22A6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5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80E3-D101-6242-963D-B9AA3ED5C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400A8-339F-A545-8180-6A19D7B61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CA0CA-720E-6F49-B82A-B607C887B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6A91A-7F95-1E46-84D4-FD1CB95C4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8B13-98D4-D949-B892-26BCD3E32FE4}" type="datetime1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1FCD5-880A-9842-97E6-D1CC13F6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8F282-C24C-5748-90B7-B126D2B9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Chihuly Shines Bright &amp; Beautiful Now | BeautifulNow">
            <a:extLst>
              <a:ext uri="{FF2B5EF4-FFF2-40B4-BE49-F238E27FC236}">
                <a16:creationId xmlns:a16="http://schemas.microsoft.com/office/drawing/2014/main" id="{FB4F7885-D89F-3A47-A858-646047FC9A2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12049" r="25576" b="9222"/>
          <a:stretch/>
        </p:blipFill>
        <p:spPr bwMode="auto">
          <a:xfrm>
            <a:off x="11927286" y="6551520"/>
            <a:ext cx="239468" cy="2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38F791-D045-1E45-B7B6-62154F39CC52}"/>
              </a:ext>
            </a:extLst>
          </p:cNvPr>
          <p:cNvSpPr txBox="1">
            <a:spLocks/>
          </p:cNvSpPr>
          <p:nvPr userDrawn="1"/>
        </p:nvSpPr>
        <p:spPr>
          <a:xfrm>
            <a:off x="911047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96C191-5E89-9A41-A3DD-2057B22A6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5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FDACB-E847-E640-872C-53769007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778B6-941C-4F44-96F3-A97A80F1A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E9114-DB70-B34D-8C2E-ACABE28F4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38F851-425B-5449-82C9-0CC0E84E1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7D16E-A23C-FE48-9D6E-A0E20AA1C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45E28-D87D-8548-8B2A-6274A00E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3236-E131-5144-A897-BF9C6EB37B51}" type="datetime1">
              <a:rPr lang="en-US" smtClean="0"/>
              <a:t>12/9/20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96F7E9-E974-1849-B533-42CA701B1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EA9A50-D6CC-174E-B225-CF106297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Chihuly Shines Bright &amp; Beautiful Now | BeautifulNow">
            <a:extLst>
              <a:ext uri="{FF2B5EF4-FFF2-40B4-BE49-F238E27FC236}">
                <a16:creationId xmlns:a16="http://schemas.microsoft.com/office/drawing/2014/main" id="{FC86315B-9031-2C42-891F-CFB902B997A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12049" r="25576" b="9222"/>
          <a:stretch/>
        </p:blipFill>
        <p:spPr bwMode="auto">
          <a:xfrm>
            <a:off x="11927286" y="6551520"/>
            <a:ext cx="239468" cy="2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4CE1351-9BB0-5544-B23F-FFCDE49CFC1A}"/>
              </a:ext>
            </a:extLst>
          </p:cNvPr>
          <p:cNvSpPr txBox="1">
            <a:spLocks/>
          </p:cNvSpPr>
          <p:nvPr userDrawn="1"/>
        </p:nvSpPr>
        <p:spPr>
          <a:xfrm>
            <a:off x="9110472" y="6502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96C191-5E89-9A41-A3DD-2057B22A6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7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2DFE-126E-8A41-8A66-36F992C7B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EED259-A921-FF4F-A7F7-86157B28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74CF-2FF5-F640-A662-B84AF3DFFCBF}" type="datetime1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8A0D4D-A445-5D46-998B-C7EC2F81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3181C-E8AF-EC4C-B65C-AEABBC83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Chihuly Shines Bright &amp; Beautiful Now | BeautifulNow">
            <a:extLst>
              <a:ext uri="{FF2B5EF4-FFF2-40B4-BE49-F238E27FC236}">
                <a16:creationId xmlns:a16="http://schemas.microsoft.com/office/drawing/2014/main" id="{07F4F085-4843-F448-B8E4-C49AAB405F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12049" r="25576" b="9222"/>
          <a:stretch/>
        </p:blipFill>
        <p:spPr bwMode="auto">
          <a:xfrm>
            <a:off x="11927286" y="6542376"/>
            <a:ext cx="239468" cy="2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31AEBB-FFB4-6F48-AC9E-5EB86683B7CB}"/>
              </a:ext>
            </a:extLst>
          </p:cNvPr>
          <p:cNvSpPr txBox="1">
            <a:spLocks/>
          </p:cNvSpPr>
          <p:nvPr userDrawn="1"/>
        </p:nvSpPr>
        <p:spPr>
          <a:xfrm>
            <a:off x="911047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96C191-5E89-9A41-A3DD-2057B22A6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19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A6E6A5-9D53-6742-8E49-BE8A1AB75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200D-C1E3-7F47-A8F1-04BE52AB516F}" type="datetime1">
              <a:rPr lang="en-US" smtClean="0"/>
              <a:t>12/9/20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4C3FF-6D7B-9C4A-9CAC-4CEB71C4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92980-A1CB-F144-869B-EDDFBF55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6944" y="6466713"/>
            <a:ext cx="2743200" cy="365125"/>
          </a:xfrm>
        </p:spPr>
        <p:txBody>
          <a:bodyPr/>
          <a:lstStyle/>
          <a:p>
            <a:fld id="{0396C191-5E89-9A41-A3DD-2057B22A609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Chihuly Shines Bright &amp; Beautiful Now | BeautifulNow">
            <a:extLst>
              <a:ext uri="{FF2B5EF4-FFF2-40B4-BE49-F238E27FC236}">
                <a16:creationId xmlns:a16="http://schemas.microsoft.com/office/drawing/2014/main" id="{EA553F8C-1527-F046-AED2-1AE741F277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12049" r="25576" b="9222"/>
          <a:stretch/>
        </p:blipFill>
        <p:spPr bwMode="auto">
          <a:xfrm>
            <a:off x="11927286" y="6551520"/>
            <a:ext cx="239468" cy="2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06E0AB-269D-D043-B429-966786A02723}"/>
              </a:ext>
            </a:extLst>
          </p:cNvPr>
          <p:cNvSpPr txBox="1">
            <a:spLocks/>
          </p:cNvSpPr>
          <p:nvPr userDrawn="1"/>
        </p:nvSpPr>
        <p:spPr>
          <a:xfrm>
            <a:off x="915619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96C191-5E89-9A41-A3DD-2057B22A6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8803-F9E3-7E45-90F3-2F365E91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28487-6209-B148-9398-7F15702D5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A77A3-02F0-3D4E-9938-9A9B13176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6C767-B161-6B49-AF63-77B49EF0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E541-6E75-C74F-94D1-F93A1851B611}" type="datetime1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D009B-21EE-134A-805F-F782AA58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D6175-BFB0-224A-B205-425CBB005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5ED80D-ACC0-8145-B7AC-54F676968BAB}"/>
              </a:ext>
            </a:extLst>
          </p:cNvPr>
          <p:cNvSpPr txBox="1">
            <a:spLocks/>
          </p:cNvSpPr>
          <p:nvPr userDrawn="1"/>
        </p:nvSpPr>
        <p:spPr>
          <a:xfrm>
            <a:off x="915619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96C191-5E89-9A41-A3DD-2057B22A6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1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542C-F395-2942-91C9-C00406E7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82962-6A2B-434D-B091-83A3A19F8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AC962-9EC5-B942-A5A7-876137745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E723E-5DCA-A74D-B463-4364FF3E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67D-243C-FF4C-8D71-B43FE0AAEE1F}" type="datetime1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D4AAD-0339-4540-9F8B-BAC72E5C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B8D97-FFD8-854B-A08C-DAB6A91E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Chihuly Shines Bright &amp; Beautiful Now | BeautifulNow">
            <a:extLst>
              <a:ext uri="{FF2B5EF4-FFF2-40B4-BE49-F238E27FC236}">
                <a16:creationId xmlns:a16="http://schemas.microsoft.com/office/drawing/2014/main" id="{5080550C-87CE-0444-9D69-A6BE1F9A575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12049" r="25576" b="9222"/>
          <a:stretch/>
        </p:blipFill>
        <p:spPr bwMode="auto">
          <a:xfrm>
            <a:off x="11927286" y="6551520"/>
            <a:ext cx="239468" cy="2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A90BCB-0DB8-C544-ADA8-AB69F29FDBB0}"/>
              </a:ext>
            </a:extLst>
          </p:cNvPr>
          <p:cNvSpPr txBox="1">
            <a:spLocks/>
          </p:cNvSpPr>
          <p:nvPr userDrawn="1"/>
        </p:nvSpPr>
        <p:spPr>
          <a:xfrm>
            <a:off x="911047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96C191-5E89-9A41-A3DD-2057B22A6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2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DEF1B-FEF5-FA49-ADC5-3F36070A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529C3-EE55-AE45-BFCD-E1A586B4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F9B2A-42FF-6E40-99BF-C11019042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F7D09-B5C6-4F43-BEE5-2CFF042E5BF9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5A51A-D2DF-C342-BDC1-BB45E53EC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3FC51-2026-354B-86F0-F6CB5A5EB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6C191-5E89-9A41-A3DD-2057B22A60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Chihuly Shines Bright &amp; Beautiful Now | BeautifulNow">
            <a:extLst>
              <a:ext uri="{FF2B5EF4-FFF2-40B4-BE49-F238E27FC236}">
                <a16:creationId xmlns:a16="http://schemas.microsoft.com/office/drawing/2014/main" id="{3A9968A9-B6F6-194F-AF42-51C1F23583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9" b="92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hihuly Shines Bright &amp; Beautiful Now | BeautifulNow">
            <a:extLst>
              <a:ext uri="{FF2B5EF4-FFF2-40B4-BE49-F238E27FC236}">
                <a16:creationId xmlns:a16="http://schemas.microsoft.com/office/drawing/2014/main" id="{5436528C-F140-3C43-8103-46CF8C4C4A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6" t="12049" b="9222"/>
          <a:stretch/>
        </p:blipFill>
        <p:spPr bwMode="auto">
          <a:xfrm>
            <a:off x="4002183" y="0"/>
            <a:ext cx="35276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ihuly Shines Bright &amp; Beautiful Now | BeautifulNow">
            <a:extLst>
              <a:ext uri="{FF2B5EF4-FFF2-40B4-BE49-F238E27FC236}">
                <a16:creationId xmlns:a16="http://schemas.microsoft.com/office/drawing/2014/main" id="{DCB46E87-B3DB-8C4F-B0DE-204C5A71BE7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6" t="12049" b="9222"/>
          <a:stretch/>
        </p:blipFill>
        <p:spPr bwMode="auto">
          <a:xfrm>
            <a:off x="6351549" y="0"/>
            <a:ext cx="35276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F23A61-F34A-F440-9C75-420E6E30ECF9}"/>
              </a:ext>
            </a:extLst>
          </p:cNvPr>
          <p:cNvSpPr txBox="1">
            <a:spLocks/>
          </p:cNvSpPr>
          <p:nvPr userDrawn="1"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96C191-5E89-9A41-A3DD-2057B22A6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 descr="Chihuly Shines Bright &amp; Beautiful Now | BeautifulNow">
            <a:extLst>
              <a:ext uri="{FF2B5EF4-FFF2-40B4-BE49-F238E27FC236}">
                <a16:creationId xmlns:a16="http://schemas.microsoft.com/office/drawing/2014/main" id="{D56BB557-64A6-5145-B3FB-06E8BA9EE5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12049" r="25576" b="9222"/>
          <a:stretch/>
        </p:blipFill>
        <p:spPr bwMode="auto">
          <a:xfrm>
            <a:off x="11927286" y="6542376"/>
            <a:ext cx="239468" cy="2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23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physletb.2018.01.06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gif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aum2018/content/workshops/Workshop_1f/XU_OpenJFTransport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zimanyischool.kfki.hu/20/agenda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huly Shines Bright &amp; Beautiful Now | BeautifulNow">
            <a:extLst>
              <a:ext uri="{FF2B5EF4-FFF2-40B4-BE49-F238E27FC236}">
                <a16:creationId xmlns:a16="http://schemas.microsoft.com/office/drawing/2014/main" id="{0DF301C4-115B-EA48-9C18-7D25AFAEC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9" b="92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353F44-BBF1-FB45-A755-27A3DA11F9D8}"/>
              </a:ext>
            </a:extLst>
          </p:cNvPr>
          <p:cNvSpPr txBox="1"/>
          <p:nvPr/>
        </p:nvSpPr>
        <p:spPr>
          <a:xfrm>
            <a:off x="5053464" y="5712951"/>
            <a:ext cx="249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From darkness, the light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42AB19-7C43-1141-A6A5-23A22F5CF546}"/>
              </a:ext>
            </a:extLst>
          </p:cNvPr>
          <p:cNvSpPr/>
          <p:nvPr/>
        </p:nvSpPr>
        <p:spPr>
          <a:xfrm>
            <a:off x="1892167" y="634766"/>
            <a:ext cx="9461633" cy="2665589"/>
          </a:xfrm>
          <a:prstGeom prst="rect">
            <a:avLst/>
          </a:prstGeom>
          <a:noFill/>
          <a:effectLst>
            <a:glow>
              <a:schemeClr val="accent1"/>
            </a:glow>
            <a:softEdge rad="1778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gradFill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gradFill>
                  <a:gsLst>
                    <a:gs pos="0">
                      <a:srgbClr val="FFFF00"/>
                    </a:gs>
                    <a:gs pos="77000">
                      <a:srgbClr val="FF0000"/>
                    </a:gs>
                    <a:gs pos="92000">
                      <a:srgbClr val="C00000"/>
                    </a:gs>
                    <a:gs pos="20000">
                      <a:schemeClr val="accent4">
                        <a:lumMod val="20000"/>
                        <a:lumOff val="80000"/>
                      </a:schemeClr>
                    </a:gs>
                  </a:gsLst>
                  <a:lin ang="6000000" scaled="0"/>
                </a:gradFill>
                <a:effectLst>
                  <a:glow rad="127000">
                    <a:schemeClr val="bg1">
                      <a:alpha val="90000"/>
                    </a:schemeClr>
                  </a:glow>
                </a:effectLst>
              </a:rPr>
              <a:t>QGP Production in Small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F88967-CB0C-D240-9DA6-E17B642E1F23}"/>
              </a:ext>
            </a:extLst>
          </p:cNvPr>
          <p:cNvSpPr txBox="1"/>
          <p:nvPr/>
        </p:nvSpPr>
        <p:spPr>
          <a:xfrm rot="21426843">
            <a:off x="227533" y="4647153"/>
            <a:ext cx="3063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2D73F"/>
                </a:solidFill>
              </a:rPr>
              <a:t>Jamie Nagle</a:t>
            </a:r>
          </a:p>
          <a:p>
            <a:r>
              <a:rPr lang="en-US" dirty="0">
                <a:solidFill>
                  <a:srgbClr val="E2D73F"/>
                </a:solidFill>
              </a:rPr>
              <a:t>University of Colorado Boulder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B949B-D684-F940-B56C-14B76A7C4B3A}"/>
              </a:ext>
            </a:extLst>
          </p:cNvPr>
          <p:cNvSpPr txBox="1"/>
          <p:nvPr/>
        </p:nvSpPr>
        <p:spPr>
          <a:xfrm rot="254103">
            <a:off x="9346598" y="4700810"/>
            <a:ext cx="2157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E2D73F"/>
                </a:solidFill>
              </a:rPr>
              <a:t>Zimanyi</a:t>
            </a:r>
            <a:r>
              <a:rPr lang="en-US" dirty="0">
                <a:solidFill>
                  <a:srgbClr val="E2D73F"/>
                </a:solidFill>
              </a:rPr>
              <a:t> School</a:t>
            </a:r>
          </a:p>
          <a:p>
            <a:r>
              <a:rPr lang="en-US" dirty="0">
                <a:solidFill>
                  <a:srgbClr val="E2D73F"/>
                </a:solidFill>
              </a:rPr>
              <a:t>December 7-11,2020</a:t>
            </a:r>
          </a:p>
        </p:txBody>
      </p:sp>
    </p:spTree>
    <p:extLst>
      <p:ext uri="{BB962C8B-B14F-4D97-AF65-F5344CB8AC3E}">
        <p14:creationId xmlns:p14="http://schemas.microsoft.com/office/powerpoint/2010/main" val="565080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8BBC-2A34-7C47-9EBF-16D31A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1D80D2-B9E8-F445-997F-2FFBDD526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054"/>
          <a:stretch/>
        </p:blipFill>
        <p:spPr>
          <a:xfrm>
            <a:off x="484412" y="1099969"/>
            <a:ext cx="11223171" cy="47120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BD4F53-EB4B-B744-9F75-431E9F6A69D4}"/>
              </a:ext>
            </a:extLst>
          </p:cNvPr>
          <p:cNvSpPr txBox="1"/>
          <p:nvPr/>
        </p:nvSpPr>
        <p:spPr>
          <a:xfrm>
            <a:off x="3166029" y="152521"/>
            <a:ext cx="5859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Jet Quenching Model for </a:t>
            </a:r>
            <a:r>
              <a:rPr lang="en-US" sz="3600" u="sng" dirty="0" err="1">
                <a:solidFill>
                  <a:schemeClr val="bg1"/>
                </a:solidFill>
              </a:rPr>
              <a:t>p+Pb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63EE4B-043C-1A40-88DA-52EAB5B9CA06}"/>
              </a:ext>
            </a:extLst>
          </p:cNvPr>
          <p:cNvSpPr txBox="1"/>
          <p:nvPr/>
        </p:nvSpPr>
        <p:spPr>
          <a:xfrm>
            <a:off x="558570" y="5997867"/>
            <a:ext cx="11149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Cannot describe both azimuthal anisotropy and lack of change in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spectra</a:t>
            </a:r>
          </a:p>
        </p:txBody>
      </p:sp>
    </p:spTree>
    <p:extLst>
      <p:ext uri="{BB962C8B-B14F-4D97-AF65-F5344CB8AC3E}">
        <p14:creationId xmlns:p14="http://schemas.microsoft.com/office/powerpoint/2010/main" val="176131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49C54-5B33-3D4C-BE1B-547794BE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51EDD-39F7-7C4F-8E78-21CA037BE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" r="56597" b="15330"/>
          <a:stretch/>
        </p:blipFill>
        <p:spPr>
          <a:xfrm>
            <a:off x="4017861" y="1077454"/>
            <a:ext cx="2955842" cy="4051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340C6-A818-0548-B67C-88E866339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04" r="12644" b="16479"/>
          <a:stretch/>
        </p:blipFill>
        <p:spPr>
          <a:xfrm>
            <a:off x="454778" y="1077454"/>
            <a:ext cx="3296293" cy="40514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5936F8-ACC7-0D44-8C19-5DD825A09C0F}"/>
              </a:ext>
            </a:extLst>
          </p:cNvPr>
          <p:cNvSpPr txBox="1"/>
          <p:nvPr/>
        </p:nvSpPr>
        <p:spPr>
          <a:xfrm>
            <a:off x="418035" y="5150434"/>
            <a:ext cx="3800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PYTHIA8 – no long-range ridge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57A8A-2746-E24D-83AD-F9AB174373C0}"/>
              </a:ext>
            </a:extLst>
          </p:cNvPr>
          <p:cNvSpPr txBox="1"/>
          <p:nvPr/>
        </p:nvSpPr>
        <p:spPr>
          <a:xfrm>
            <a:off x="4188311" y="5135432"/>
            <a:ext cx="2955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PYTHIA8 –  </a:t>
            </a:r>
            <a:r>
              <a:rPr lang="en-US" sz="2000" dirty="0" err="1">
                <a:solidFill>
                  <a:schemeClr val="bg1"/>
                </a:solidFill>
              </a:rPr>
              <a:t>dijet</a:t>
            </a:r>
            <a:r>
              <a:rPr lang="en-US" sz="2000" dirty="0">
                <a:solidFill>
                  <a:schemeClr val="bg1"/>
                </a:solidFill>
              </a:rPr>
              <a:t> 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7C3E35-C9B0-844B-B270-CBE55B7696D7}"/>
              </a:ext>
            </a:extLst>
          </p:cNvPr>
          <p:cNvSpPr txBox="1"/>
          <p:nvPr/>
        </p:nvSpPr>
        <p:spPr>
          <a:xfrm>
            <a:off x="4291243" y="119232"/>
            <a:ext cx="3609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PYTHIA’s revenge?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6532CE-9A79-2A4D-9F1A-11DE93FF46AE}"/>
              </a:ext>
            </a:extLst>
          </p:cNvPr>
          <p:cNvSpPr txBox="1"/>
          <p:nvPr/>
        </p:nvSpPr>
        <p:spPr>
          <a:xfrm>
            <a:off x="7228577" y="1143541"/>
            <a:ext cx="4620844" cy="4001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PYTHIA initial-state radiation: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“</a:t>
            </a:r>
            <a:r>
              <a:rPr lang="en-US" sz="2400" dirty="0" err="1">
                <a:solidFill>
                  <a:srgbClr val="FF0000"/>
                </a:solidFill>
              </a:rPr>
              <a:t>SpaceShower</a:t>
            </a:r>
            <a:r>
              <a:rPr lang="en-US" sz="2400" dirty="0">
                <a:solidFill>
                  <a:srgbClr val="FF0000"/>
                </a:solidFill>
              </a:rPr>
              <a:t>::</a:t>
            </a:r>
            <a:r>
              <a:rPr lang="en-US" sz="2400" dirty="0" err="1">
                <a:solidFill>
                  <a:srgbClr val="FF0000"/>
                </a:solidFill>
              </a:rPr>
              <a:t>phiIntAsym</a:t>
            </a:r>
            <a:r>
              <a:rPr lang="en-US" sz="2400" dirty="0">
                <a:solidFill>
                  <a:srgbClr val="FF0000"/>
                </a:solidFill>
              </a:rPr>
              <a:t>”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implementing azimuthal asymmetries in the radiation pattern from </a:t>
            </a:r>
            <a:r>
              <a:rPr lang="en-US" sz="2400" dirty="0" err="1">
                <a:solidFill>
                  <a:srgbClr val="FF0000"/>
                </a:solidFill>
              </a:rPr>
              <a:t>colour</a:t>
            </a:r>
            <a:r>
              <a:rPr lang="en-US" sz="2400" dirty="0">
                <a:solidFill>
                  <a:srgbClr val="FF0000"/>
                </a:solidFill>
              </a:rPr>
              <a:t> coherence  considerations.</a:t>
            </a:r>
          </a:p>
          <a:p>
            <a:pPr algn="ctr"/>
            <a:endParaRPr lang="en-US" sz="2000" dirty="0"/>
          </a:p>
          <a:p>
            <a:pPr algn="ctr"/>
            <a:r>
              <a:rPr lang="en-US" sz="2400" dirty="0"/>
              <a:t>This is without the </a:t>
            </a:r>
          </a:p>
          <a:p>
            <a:pPr algn="ctr"/>
            <a:r>
              <a:rPr lang="en-US" sz="2400" dirty="0"/>
              <a:t>“string shoving” option!</a:t>
            </a:r>
          </a:p>
          <a:p>
            <a:pPr algn="ctr"/>
            <a:r>
              <a:rPr lang="en-US" u="sng" dirty="0">
                <a:hlinkClick r:id="rId3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https://doi.org/10.1016/j.physletb.2018.01.069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B8798C-878F-3945-8BFC-6E0E0E2E6D4B}"/>
              </a:ext>
            </a:extLst>
          </p:cNvPr>
          <p:cNvSpPr txBox="1"/>
          <p:nvPr/>
        </p:nvSpPr>
        <p:spPr>
          <a:xfrm>
            <a:off x="901462" y="5687694"/>
            <a:ext cx="11073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FDFF"/>
                </a:solidFill>
              </a:rPr>
              <a:t>However, effect is biggest in LOW multiplicity events and is </a:t>
            </a:r>
          </a:p>
          <a:p>
            <a:pPr algn="ctr"/>
            <a:r>
              <a:rPr lang="en-US" sz="2800" dirty="0">
                <a:solidFill>
                  <a:srgbClr val="00FDFF"/>
                </a:solidFill>
              </a:rPr>
              <a:t>watered down in HIGH multiplicity events</a:t>
            </a:r>
          </a:p>
          <a:p>
            <a:pPr algn="ctr"/>
            <a:endParaRPr lang="en-US" sz="2800" dirty="0">
              <a:solidFill>
                <a:srgbClr val="00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69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E1270-C293-A147-BC67-F891ABAA3700}"/>
              </a:ext>
            </a:extLst>
          </p:cNvPr>
          <p:cNvSpPr/>
          <p:nvPr/>
        </p:nvSpPr>
        <p:spPr>
          <a:xfrm>
            <a:off x="374904" y="1069848"/>
            <a:ext cx="11523453" cy="40928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8D2D6-A210-0F47-93ED-1C0104F5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A1424-52DE-B54E-910C-2FE0469E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34" y="1162865"/>
            <a:ext cx="11238955" cy="3909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7A18D3-ADD0-A44B-BD32-855D4BE75F14}"/>
              </a:ext>
            </a:extLst>
          </p:cNvPr>
          <p:cNvSpPr txBox="1"/>
          <p:nvPr/>
        </p:nvSpPr>
        <p:spPr>
          <a:xfrm>
            <a:off x="2236303" y="149044"/>
            <a:ext cx="7795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Quantitative PYTHIA </a:t>
            </a:r>
            <a:r>
              <a:rPr lang="en-US" sz="3600" u="sng" dirty="0" err="1">
                <a:solidFill>
                  <a:schemeClr val="bg1"/>
                </a:solidFill>
              </a:rPr>
              <a:t>Angantyr</a:t>
            </a:r>
            <a:r>
              <a:rPr lang="en-US" sz="3600" u="sng" dirty="0">
                <a:solidFill>
                  <a:schemeClr val="bg1"/>
                </a:solidFill>
              </a:rPr>
              <a:t> Prediction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C19C4-BF71-C046-B588-553B9758DBDC}"/>
              </a:ext>
            </a:extLst>
          </p:cNvPr>
          <p:cNvSpPr txBox="1"/>
          <p:nvPr/>
        </p:nvSpPr>
        <p:spPr>
          <a:xfrm>
            <a:off x="1107131" y="5263309"/>
            <a:ext cx="10809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Because correlation is stronger in low-multiplicity, template subtraction yields negative correlation in high-multiplicity events.     Opposite sign and trend from experimental data.   Problem with any explanation involved n &lt;&lt; </a:t>
            </a:r>
            <a:r>
              <a:rPr lang="en-US" sz="2400" dirty="0" err="1">
                <a:solidFill>
                  <a:schemeClr val="bg1"/>
                </a:solidFill>
              </a:rPr>
              <a:t>N</a:t>
            </a:r>
            <a:r>
              <a:rPr lang="en-US" sz="2400" baseline="-25000" dirty="0" err="1">
                <a:solidFill>
                  <a:schemeClr val="bg1"/>
                </a:solidFill>
              </a:rPr>
              <a:t>total</a:t>
            </a:r>
            <a:r>
              <a:rPr lang="en-US" sz="2400" dirty="0">
                <a:solidFill>
                  <a:schemeClr val="bg1"/>
                </a:solidFill>
              </a:rPr>
              <a:t> particles.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B147B-119A-0A43-8E73-B9BF61EFF163}"/>
              </a:ext>
            </a:extLst>
          </p:cNvPr>
          <p:cNvSpPr txBox="1"/>
          <p:nvPr/>
        </p:nvSpPr>
        <p:spPr>
          <a:xfrm>
            <a:off x="9691770" y="210029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How can the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Oracle of Delphi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be wrong?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A90977-7758-F64F-9BE2-43F6CB1D9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502" r="558" b="50443"/>
          <a:stretch/>
        </p:blipFill>
        <p:spPr>
          <a:xfrm>
            <a:off x="11520570" y="1734357"/>
            <a:ext cx="262760" cy="257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49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1F769-46C4-1940-97A6-1974B878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722962-83F8-F546-A3FF-284DD1B8E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83" y="1014666"/>
            <a:ext cx="5900917" cy="564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FDC2E2-F9A9-AE44-B68D-C28C8F883F17}"/>
              </a:ext>
            </a:extLst>
          </p:cNvPr>
          <p:cNvSpPr txBox="1"/>
          <p:nvPr/>
        </p:nvSpPr>
        <p:spPr>
          <a:xfrm>
            <a:off x="4055044" y="182563"/>
            <a:ext cx="488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Heavy Quarks in the QGP</a:t>
            </a:r>
          </a:p>
        </p:txBody>
      </p:sp>
    </p:spTree>
    <p:extLst>
      <p:ext uri="{BB962C8B-B14F-4D97-AF65-F5344CB8AC3E}">
        <p14:creationId xmlns:p14="http://schemas.microsoft.com/office/powerpoint/2010/main" val="422353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8BBC-2A34-7C47-9EBF-16D31A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D2430-B694-1C48-A296-F757875FE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882" y="893214"/>
            <a:ext cx="5703318" cy="5782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5B64B6-FFFC-2745-8BAD-06BCEB209871}"/>
              </a:ext>
            </a:extLst>
          </p:cNvPr>
          <p:cNvSpPr txBox="1"/>
          <p:nvPr/>
        </p:nvSpPr>
        <p:spPr>
          <a:xfrm>
            <a:off x="3441882" y="91085"/>
            <a:ext cx="6403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An Ancient (15-year-old) Solution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AFC42-D3E1-C847-93CB-04BEF3BB68A9}"/>
              </a:ext>
            </a:extLst>
          </p:cNvPr>
          <p:cNvSpPr/>
          <p:nvPr/>
        </p:nvSpPr>
        <p:spPr>
          <a:xfrm>
            <a:off x="7068312" y="1626680"/>
            <a:ext cx="41513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FA00"/>
                </a:solidFill>
              </a:rPr>
              <a:t>Heavy quarks dragged and diffused in QGP suppresses high </a:t>
            </a:r>
            <a:r>
              <a:rPr lang="en-US" sz="3200" dirty="0" err="1">
                <a:solidFill>
                  <a:srgbClr val="00FA00"/>
                </a:solidFill>
              </a:rPr>
              <a:t>p</a:t>
            </a:r>
            <a:r>
              <a:rPr lang="en-US" sz="3200" baseline="-25000" dirty="0" err="1">
                <a:solidFill>
                  <a:srgbClr val="00FA00"/>
                </a:solidFill>
              </a:rPr>
              <a:t>T</a:t>
            </a:r>
            <a:r>
              <a:rPr lang="en-US" sz="3200" dirty="0">
                <a:solidFill>
                  <a:srgbClr val="00FA00"/>
                </a:solidFill>
              </a:rPr>
              <a:t> hadrons (R</a:t>
            </a:r>
            <a:r>
              <a:rPr lang="en-US" sz="3200" baseline="-25000" dirty="0">
                <a:solidFill>
                  <a:srgbClr val="00FA00"/>
                </a:solidFill>
              </a:rPr>
              <a:t>AA</a:t>
            </a:r>
            <a:r>
              <a:rPr lang="en-US" sz="3200" dirty="0">
                <a:solidFill>
                  <a:srgbClr val="00FA00"/>
                </a:solidFill>
              </a:rPr>
              <a:t> ↓)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And push generates “flow” (v</a:t>
            </a:r>
            <a:r>
              <a:rPr lang="en-US" sz="3200" baseline="-25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 ↑)</a:t>
            </a:r>
          </a:p>
        </p:txBody>
      </p:sp>
    </p:spTree>
    <p:extLst>
      <p:ext uri="{BB962C8B-B14F-4D97-AF65-F5344CB8AC3E}">
        <p14:creationId xmlns:p14="http://schemas.microsoft.com/office/powerpoint/2010/main" val="230091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8BBC-2A34-7C47-9EBF-16D31A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79C3E-F437-7C4D-A82D-3A349A4CABD1}"/>
              </a:ext>
            </a:extLst>
          </p:cNvPr>
          <p:cNvSpPr txBox="1"/>
          <p:nvPr/>
        </p:nvSpPr>
        <p:spPr>
          <a:xfrm>
            <a:off x="3503839" y="139781"/>
            <a:ext cx="4904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What about even in </a:t>
            </a:r>
            <a:r>
              <a:rPr lang="en-US" sz="3600" u="sng" dirty="0" err="1">
                <a:solidFill>
                  <a:schemeClr val="bg1"/>
                </a:solidFill>
              </a:rPr>
              <a:t>p+p</a:t>
            </a:r>
            <a:r>
              <a:rPr lang="en-US" sz="3600" u="sng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1C07BC-9E7C-824E-BA56-B8E7E3994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96" y="1317287"/>
            <a:ext cx="4305300" cy="340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FD64E8-EAC5-1443-BF25-247A86369D3C}"/>
              </a:ext>
            </a:extLst>
          </p:cNvPr>
          <p:cNvSpPr txBox="1"/>
          <p:nvPr/>
        </p:nvSpPr>
        <p:spPr>
          <a:xfrm>
            <a:off x="2067399" y="4829813"/>
            <a:ext cx="379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SONIC with proton (3 quark) geometry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6D56E-EB1C-E043-8096-B0F21F15C648}"/>
              </a:ext>
            </a:extLst>
          </p:cNvPr>
          <p:cNvSpPr txBox="1"/>
          <p:nvPr/>
        </p:nvSpPr>
        <p:spPr>
          <a:xfrm>
            <a:off x="4227810" y="5733659"/>
            <a:ext cx="384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Do the experiment!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8C62B1-D5F4-864C-9C98-439644C55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151" y="1317287"/>
            <a:ext cx="3914108" cy="34394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2B08DE-7B8A-BF4D-B33B-E5127DB9FC4E}"/>
              </a:ext>
            </a:extLst>
          </p:cNvPr>
          <p:cNvSpPr txBox="1"/>
          <p:nvPr/>
        </p:nvSpPr>
        <p:spPr>
          <a:xfrm>
            <a:off x="7268642" y="1492765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DA6605-3753-3B43-8622-0E43EFF3C6AD}"/>
              </a:ext>
            </a:extLst>
          </p:cNvPr>
          <p:cNvSpPr txBox="1"/>
          <p:nvPr/>
        </p:nvSpPr>
        <p:spPr>
          <a:xfrm>
            <a:off x="7349688" y="3335019"/>
            <a:ext cx="8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Bottom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6F7890-9598-9B44-AC5B-5D465C67F1A3}"/>
              </a:ext>
            </a:extLst>
          </p:cNvPr>
          <p:cNvSpPr txBox="1"/>
          <p:nvPr/>
        </p:nvSpPr>
        <p:spPr>
          <a:xfrm>
            <a:off x="6953018" y="4855479"/>
            <a:ext cx="300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Heavy Quark Langevin (Nagle)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A61866-C828-4F45-9501-7BFE201C1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29" y="1335301"/>
            <a:ext cx="4262511" cy="33697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D2BD9E-788B-FB4C-9B80-CC8571EB27E1}"/>
              </a:ext>
            </a:extLst>
          </p:cNvPr>
          <p:cNvSpPr txBox="1"/>
          <p:nvPr/>
        </p:nvSpPr>
        <p:spPr>
          <a:xfrm>
            <a:off x="6664299" y="971664"/>
            <a:ext cx="165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modification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52F805-0AA7-1E49-AFEA-DD64C4665E48}"/>
              </a:ext>
            </a:extLst>
          </p:cNvPr>
          <p:cNvSpPr txBox="1"/>
          <p:nvPr/>
        </p:nvSpPr>
        <p:spPr>
          <a:xfrm>
            <a:off x="8626449" y="965969"/>
            <a:ext cx="150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elliptic flow 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7647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8BBC-2A34-7C47-9EBF-16D31A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D9A672-C120-7B42-9561-A0083B8704B4}"/>
              </a:ext>
            </a:extLst>
          </p:cNvPr>
          <p:cNvSpPr txBox="1"/>
          <p:nvPr/>
        </p:nvSpPr>
        <p:spPr>
          <a:xfrm>
            <a:off x="2004140" y="175894"/>
            <a:ext cx="8816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Very hard for heavy quarks to swim upstream!</a:t>
            </a:r>
          </a:p>
        </p:txBody>
      </p:sp>
      <p:pic>
        <p:nvPicPr>
          <p:cNvPr id="3074" name="Picture 2" descr="bear catching GIF">
            <a:extLst>
              <a:ext uri="{FF2B5EF4-FFF2-40B4-BE49-F238E27FC236}">
                <a16:creationId xmlns:a16="http://schemas.microsoft.com/office/drawing/2014/main" id="{83A6E624-867B-A342-8009-013BA6621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75" y="1256030"/>
            <a:ext cx="8995457" cy="505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119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8BBC-2A34-7C47-9EBF-16D31A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24526-E5D4-1746-800A-C43ABA128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20" y="1232154"/>
            <a:ext cx="68834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FEF0DE-943B-FD4A-9D51-18433D24B0BF}"/>
              </a:ext>
            </a:extLst>
          </p:cNvPr>
          <p:cNvSpPr txBox="1"/>
          <p:nvPr/>
        </p:nvSpPr>
        <p:spPr>
          <a:xfrm>
            <a:off x="3823565" y="246888"/>
            <a:ext cx="5030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Charm Does Have Flow (!)</a:t>
            </a:r>
          </a:p>
        </p:txBody>
      </p:sp>
    </p:spTree>
    <p:extLst>
      <p:ext uri="{BB962C8B-B14F-4D97-AF65-F5344CB8AC3E}">
        <p14:creationId xmlns:p14="http://schemas.microsoft.com/office/powerpoint/2010/main" val="247295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8BBC-2A34-7C47-9EBF-16D31A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C43F2-19AD-834A-9193-B90A52F0C034}"/>
              </a:ext>
            </a:extLst>
          </p:cNvPr>
          <p:cNvSpPr txBox="1"/>
          <p:nvPr/>
        </p:nvSpPr>
        <p:spPr>
          <a:xfrm>
            <a:off x="2544002" y="116948"/>
            <a:ext cx="7103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Charm Does Have Flow in </a:t>
            </a:r>
            <a:r>
              <a:rPr lang="en-US" sz="3600" u="sng" dirty="0" err="1">
                <a:solidFill>
                  <a:schemeClr val="bg1"/>
                </a:solidFill>
              </a:rPr>
              <a:t>p+p</a:t>
            </a:r>
            <a:r>
              <a:rPr lang="en-US" sz="3600" u="sng" dirty="0">
                <a:solidFill>
                  <a:schemeClr val="bg1"/>
                </a:solidFill>
              </a:rPr>
              <a:t> too (!)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1A60E9-970F-FE4B-BEEF-F080E310DED4}"/>
              </a:ext>
            </a:extLst>
          </p:cNvPr>
          <p:cNvGrpSpPr/>
          <p:nvPr/>
        </p:nvGrpSpPr>
        <p:grpSpPr>
          <a:xfrm>
            <a:off x="201168" y="1011803"/>
            <a:ext cx="11807953" cy="4852680"/>
            <a:chOff x="-188825" y="999583"/>
            <a:chExt cx="12192000" cy="48801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E3FDB3-49C8-4B48-822B-862B506AC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6530"/>
            <a:stretch/>
          </p:blipFill>
          <p:spPr>
            <a:xfrm>
              <a:off x="-188825" y="999583"/>
              <a:ext cx="12192000" cy="488011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98EC6B-C33B-B342-98D9-953C1CF34C10}"/>
                </a:ext>
              </a:extLst>
            </p:cNvPr>
            <p:cNvSpPr/>
            <p:nvPr/>
          </p:nvSpPr>
          <p:spPr>
            <a:xfrm>
              <a:off x="9440288" y="1008780"/>
              <a:ext cx="2544002" cy="619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6E54C2-9855-2449-A043-612622329FA9}"/>
                </a:ext>
              </a:extLst>
            </p:cNvPr>
            <p:cNvSpPr/>
            <p:nvPr/>
          </p:nvSpPr>
          <p:spPr>
            <a:xfrm>
              <a:off x="5230368" y="5504688"/>
              <a:ext cx="4764024" cy="351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6194D20-E95C-E74F-B3F3-19C40B241C07}"/>
              </a:ext>
            </a:extLst>
          </p:cNvPr>
          <p:cNvSpPr txBox="1"/>
          <p:nvPr/>
        </p:nvSpPr>
        <p:spPr>
          <a:xfrm>
            <a:off x="120935" y="6147645"/>
            <a:ext cx="10799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Excellent overview from </a:t>
            </a:r>
            <a:r>
              <a:rPr lang="en-US" sz="1200" dirty="0" err="1">
                <a:solidFill>
                  <a:schemeClr val="bg1"/>
                </a:solidFill>
              </a:rPr>
              <a:t>Jin</a:t>
            </a:r>
            <a:r>
              <a:rPr lang="en-US" sz="1200" dirty="0">
                <a:solidFill>
                  <a:schemeClr val="bg1"/>
                </a:solidFill>
              </a:rPr>
              <a:t> Wang (MIT) at QM2019</a:t>
            </a:r>
          </a:p>
          <a:p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indico.cern.ch</a:t>
            </a:r>
            <a:r>
              <a:rPr lang="en-US" sz="1200" dirty="0">
                <a:solidFill>
                  <a:schemeClr val="bg1"/>
                </a:solidFill>
              </a:rPr>
              <a:t>/event/792436/contributions/3570559/attachments/1941842/3220059/1_20191108_HF_QM19_JingWang_v4.pdf</a:t>
            </a:r>
          </a:p>
        </p:txBody>
      </p:sp>
    </p:spTree>
    <p:extLst>
      <p:ext uri="{BB962C8B-B14F-4D97-AF65-F5344CB8AC3E}">
        <p14:creationId xmlns:p14="http://schemas.microsoft.com/office/powerpoint/2010/main" val="2774993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637A01-6387-0248-B73F-FF9B986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185" y="755171"/>
            <a:ext cx="4308290" cy="307570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9495128-0683-824A-8B33-134D7A647B51}"/>
              </a:ext>
            </a:extLst>
          </p:cNvPr>
          <p:cNvGrpSpPr/>
          <p:nvPr/>
        </p:nvGrpSpPr>
        <p:grpSpPr>
          <a:xfrm>
            <a:off x="6589054" y="755171"/>
            <a:ext cx="3915004" cy="3088384"/>
            <a:chOff x="5055910" y="621243"/>
            <a:chExt cx="3915004" cy="3088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1AE1AC-30C6-4148-9AB3-308A477B7ABD}"/>
                </a:ext>
              </a:extLst>
            </p:cNvPr>
            <p:cNvSpPr/>
            <p:nvPr/>
          </p:nvSpPr>
          <p:spPr>
            <a:xfrm>
              <a:off x="5055910" y="621243"/>
              <a:ext cx="3915004" cy="30883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6E91BC-7A94-2F40-90AC-6B5B4DA75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586" r="47353"/>
            <a:stretch/>
          </p:blipFill>
          <p:spPr>
            <a:xfrm>
              <a:off x="5055910" y="2923583"/>
              <a:ext cx="3450486" cy="6752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E46B50-D3C0-2346-9F2F-C977CEED7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4368" b="54261"/>
            <a:stretch/>
          </p:blipFill>
          <p:spPr>
            <a:xfrm>
              <a:off x="5055910" y="621243"/>
              <a:ext cx="3646156" cy="230234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0A5A504-58B8-A541-9C0B-F5FC93263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910" y="3935766"/>
            <a:ext cx="3913942" cy="258430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CD711C1-E79B-D94B-824F-CAFDF407B547}"/>
              </a:ext>
            </a:extLst>
          </p:cNvPr>
          <p:cNvSpPr/>
          <p:nvPr/>
        </p:nvSpPr>
        <p:spPr>
          <a:xfrm>
            <a:off x="8345084" y="2731846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D19CC4-21EC-D243-AD3E-4452EACCC3DE}"/>
              </a:ext>
            </a:extLst>
          </p:cNvPr>
          <p:cNvSpPr/>
          <p:nvPr/>
        </p:nvSpPr>
        <p:spPr>
          <a:xfrm>
            <a:off x="8662190" y="2612127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6DCB384-5A2D-7542-9079-959527113E1F}"/>
              </a:ext>
            </a:extLst>
          </p:cNvPr>
          <p:cNvSpPr/>
          <p:nvPr/>
        </p:nvSpPr>
        <p:spPr>
          <a:xfrm>
            <a:off x="8902742" y="2406316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CCF043-9A96-B64A-867D-2F39C3C19336}"/>
              </a:ext>
            </a:extLst>
          </p:cNvPr>
          <p:cNvSpPr/>
          <p:nvPr/>
        </p:nvSpPr>
        <p:spPr>
          <a:xfrm>
            <a:off x="9140340" y="2382646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95ECD3-6981-824E-AEC5-AA8DF9FBEEBF}"/>
              </a:ext>
            </a:extLst>
          </p:cNvPr>
          <p:cNvSpPr/>
          <p:nvPr/>
        </p:nvSpPr>
        <p:spPr>
          <a:xfrm>
            <a:off x="9497206" y="2347618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61264B-2FA9-C74E-8CE2-AD8E11E66938}"/>
              </a:ext>
            </a:extLst>
          </p:cNvPr>
          <p:cNvSpPr/>
          <p:nvPr/>
        </p:nvSpPr>
        <p:spPr>
          <a:xfrm>
            <a:off x="9888150" y="2346664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DF5FB0-3C4C-F046-A4A2-D01C62EBC478}"/>
              </a:ext>
            </a:extLst>
          </p:cNvPr>
          <p:cNvSpPr/>
          <p:nvPr/>
        </p:nvSpPr>
        <p:spPr>
          <a:xfrm>
            <a:off x="10369966" y="2277558"/>
            <a:ext cx="124949" cy="1022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CBB4D4-6345-334E-A59B-E1FBA1B88AFF}"/>
              </a:ext>
            </a:extLst>
          </p:cNvPr>
          <p:cNvSpPr txBox="1"/>
          <p:nvPr/>
        </p:nvSpPr>
        <p:spPr>
          <a:xfrm>
            <a:off x="3805689" y="17850"/>
            <a:ext cx="4918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Heavy Flavor </a:t>
            </a:r>
            <a:r>
              <a:rPr lang="en-US" sz="3600" u="sng" dirty="0" err="1">
                <a:solidFill>
                  <a:schemeClr val="bg1"/>
                </a:solidFill>
              </a:rPr>
              <a:t>p+Pb</a:t>
            </a:r>
            <a:r>
              <a:rPr lang="en-US" sz="3600" u="sng" dirty="0">
                <a:solidFill>
                  <a:schemeClr val="bg1"/>
                </a:solidFill>
              </a:rPr>
              <a:t> Puzzle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253CEF-AECA-954B-9BE7-5A212D96A7A3}"/>
              </a:ext>
            </a:extLst>
          </p:cNvPr>
          <p:cNvSpPr/>
          <p:nvPr/>
        </p:nvSpPr>
        <p:spPr>
          <a:xfrm>
            <a:off x="2358077" y="6488668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https://arxiv.org/abs/1906.03425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7A4A91C-F8A5-444E-A68F-FB6D1A09F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381" y="3935767"/>
            <a:ext cx="4288094" cy="2584304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8AAF386B-2DD3-6B41-BB2B-FFFAE882F010}"/>
              </a:ext>
            </a:extLst>
          </p:cNvPr>
          <p:cNvSpPr/>
          <p:nvPr/>
        </p:nvSpPr>
        <p:spPr>
          <a:xfrm>
            <a:off x="4910295" y="2216746"/>
            <a:ext cx="2919044" cy="1949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10x Stronger Coupling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024403-771A-DF44-AE7F-C71C577B9988}"/>
              </a:ext>
            </a:extLst>
          </p:cNvPr>
          <p:cNvSpPr/>
          <p:nvPr/>
        </p:nvSpPr>
        <p:spPr>
          <a:xfrm>
            <a:off x="2562880" y="723587"/>
            <a:ext cx="32736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Yingru </a:t>
            </a:r>
            <a:r>
              <a:rPr lang="en-US" sz="1100" i="1" dirty="0"/>
              <a:t>et al. </a:t>
            </a:r>
            <a:r>
              <a:rPr lang="en-US" sz="1100" dirty="0"/>
              <a:t>(Duke)  https://arxiv.org/abs/1510.07520</a:t>
            </a:r>
          </a:p>
        </p:txBody>
      </p:sp>
    </p:spTree>
    <p:extLst>
      <p:ext uri="{BB962C8B-B14F-4D97-AF65-F5344CB8AC3E}">
        <p14:creationId xmlns:p14="http://schemas.microsoft.com/office/powerpoint/2010/main" val="21620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617EF9-CB48-E648-AC91-247F4FA9DBFC}"/>
              </a:ext>
            </a:extLst>
          </p:cNvPr>
          <p:cNvSpPr txBox="1"/>
          <p:nvPr/>
        </p:nvSpPr>
        <p:spPr>
          <a:xfrm>
            <a:off x="1082214" y="80193"/>
            <a:ext cx="10394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Standard Time Evolution Model of Heavy Ion Collisions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5473A-B017-EE49-A80F-088191D864C3}"/>
              </a:ext>
            </a:extLst>
          </p:cNvPr>
          <p:cNvSpPr txBox="1"/>
          <p:nvPr/>
        </p:nvSpPr>
        <p:spPr>
          <a:xfrm>
            <a:off x="1980912" y="6075146"/>
            <a:ext cx="856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Hydrodynamic simulation (SONIC from Paul </a:t>
            </a:r>
            <a:r>
              <a:rPr lang="en-US" dirty="0" err="1"/>
              <a:t>Romatschke</a:t>
            </a:r>
            <a:r>
              <a:rPr lang="en-US" dirty="0"/>
              <a:t>) run with </a:t>
            </a:r>
          </a:p>
          <a:p>
            <a:pPr algn="ctr"/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/s = 0.08 ~ 1/4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and </a:t>
            </a:r>
            <a:r>
              <a:rPr lang="en-US" dirty="0">
                <a:latin typeface="Symbol" pitchFamily="2" charset="2"/>
              </a:rPr>
              <a:t>z</a:t>
            </a:r>
            <a:r>
              <a:rPr lang="en-US" dirty="0"/>
              <a:t>/s = 0.01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81415-CD1D-584C-ADE3-38EFFF6DF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82" y="846553"/>
            <a:ext cx="6313170" cy="49909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07FEA6-3F71-7043-85D8-6B2880A3CD2F}"/>
              </a:ext>
            </a:extLst>
          </p:cNvPr>
          <p:cNvGrpSpPr/>
          <p:nvPr/>
        </p:nvGrpSpPr>
        <p:grpSpPr>
          <a:xfrm>
            <a:off x="1524000" y="5486400"/>
            <a:ext cx="9144000" cy="1371600"/>
            <a:chOff x="0" y="5105400"/>
            <a:chExt cx="9144000" cy="1371600"/>
          </a:xfrm>
          <a:solidFill>
            <a:schemeClr val="tx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89A225-244F-8E44-B9F4-1891D76107C7}"/>
                </a:ext>
              </a:extLst>
            </p:cNvPr>
            <p:cNvSpPr/>
            <p:nvPr/>
          </p:nvSpPr>
          <p:spPr>
            <a:xfrm>
              <a:off x="0" y="5105400"/>
              <a:ext cx="91440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1D359539-28D2-F947-9441-BA324E971A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2400" y="5105400"/>
            <a:ext cx="891540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7" name="Equation" r:id="rId4" imgW="4787640" imgH="368280" progId="Equation.3">
                    <p:embed/>
                  </p:oleObj>
                </mc:Choice>
                <mc:Fallback>
                  <p:oleObj name="Equation" r:id="rId4" imgW="4787640" imgH="368280" progId="Equation.3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1D359539-28D2-F947-9441-BA324E971A0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" y="5105400"/>
                          <a:ext cx="8915400" cy="685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37774EFC-6372-5944-9167-D5D087351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5" t="28125" r="63104" b="26042"/>
            <a:stretch>
              <a:fillRect/>
            </a:stretch>
          </p:blipFill>
          <p:spPr bwMode="auto">
            <a:xfrm>
              <a:off x="1364673" y="5562600"/>
              <a:ext cx="997527" cy="914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792C7DD-F884-AD47-A6C6-E3E273EF3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370" t="29167" r="61933" b="25000"/>
            <a:stretch>
              <a:fillRect/>
            </a:stretch>
          </p:blipFill>
          <p:spPr bwMode="auto">
            <a:xfrm>
              <a:off x="3422073" y="5562600"/>
              <a:ext cx="997527" cy="914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55AAB2EB-E963-354D-911E-14BE07567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5" t="30208" r="62518" b="23959"/>
            <a:stretch>
              <a:fillRect/>
            </a:stretch>
          </p:blipFill>
          <p:spPr bwMode="auto">
            <a:xfrm>
              <a:off x="5410200" y="5562600"/>
              <a:ext cx="997527" cy="914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2E61701-57F6-3544-8976-CD4792E86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200" t="28126" r="63104" b="26042"/>
            <a:stretch>
              <a:fillRect/>
            </a:stretch>
          </p:blipFill>
          <p:spPr bwMode="auto">
            <a:xfrm>
              <a:off x="7308273" y="5562600"/>
              <a:ext cx="997527" cy="914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1">
            <a:extLst>
              <a:ext uri="{FF2B5EF4-FFF2-40B4-BE49-F238E27FC236}">
                <a16:creationId xmlns:a16="http://schemas.microsoft.com/office/drawing/2014/main" id="{5C253103-1B81-2144-B316-B5AEA8BB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36208" y="2000250"/>
            <a:ext cx="6333344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8A02B-D34A-CB46-98FB-F8DBEBB457F1}"/>
              </a:ext>
            </a:extLst>
          </p:cNvPr>
          <p:cNvSpPr txBox="1"/>
          <p:nvPr/>
        </p:nvSpPr>
        <p:spPr>
          <a:xfrm>
            <a:off x="8077201" y="2000251"/>
            <a:ext cx="1147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Bjoern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Schenke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3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C97B3-ABA6-CB4A-8EDA-33B3C185F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251" y="4288536"/>
            <a:ext cx="4517135" cy="2258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D3ED86-0A14-DE43-AA05-3672E87AF186}"/>
              </a:ext>
            </a:extLst>
          </p:cNvPr>
          <p:cNvSpPr txBox="1"/>
          <p:nvPr/>
        </p:nvSpPr>
        <p:spPr>
          <a:xfrm>
            <a:off x="1749250" y="755408"/>
            <a:ext cx="883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https://www.bnl.gov/aum2018/content/workshops/Workshop_1f/XU_OpenJFTransport.pdf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DD347-DA84-B146-ACF1-201493DB7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574" y="4288536"/>
            <a:ext cx="4103895" cy="2258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CBA40-779E-6340-8BC4-4599A249F5B9}"/>
              </a:ext>
            </a:extLst>
          </p:cNvPr>
          <p:cNvSpPr txBox="1"/>
          <p:nvPr/>
        </p:nvSpPr>
        <p:spPr>
          <a:xfrm>
            <a:off x="6564105" y="1202537"/>
            <a:ext cx="3739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Bayesian determination of heavy quark coupling D(</a:t>
            </a:r>
            <a:r>
              <a:rPr lang="en-US" sz="2400" dirty="0" err="1">
                <a:solidFill>
                  <a:schemeClr val="bg1"/>
                </a:solidFill>
              </a:rPr>
              <a:t>p,T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10x stronger coupling near T=0.15 GeV compared with T = 0.50 GeV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D70E80-EE51-9C42-9BB9-313A683B0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252" y="1202538"/>
            <a:ext cx="4529629" cy="2441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50D05D-128C-B548-A6C9-9EEEC0773A6C}"/>
              </a:ext>
            </a:extLst>
          </p:cNvPr>
          <p:cNvSpPr txBox="1"/>
          <p:nvPr/>
        </p:nvSpPr>
        <p:spPr>
          <a:xfrm>
            <a:off x="4093464" y="30910"/>
            <a:ext cx="429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Attempts to Reconcile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0E1DD-08F6-B44D-B1CC-3087DE5A99E8}"/>
              </a:ext>
            </a:extLst>
          </p:cNvPr>
          <p:cNvSpPr txBox="1"/>
          <p:nvPr/>
        </p:nvSpPr>
        <p:spPr>
          <a:xfrm>
            <a:off x="1749251" y="3754127"/>
            <a:ext cx="8846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Improved agreement, but still tension in </a:t>
            </a:r>
            <a:r>
              <a:rPr lang="en-US" sz="2400" dirty="0" err="1">
                <a:solidFill>
                  <a:srgbClr val="FFFF00"/>
                </a:solidFill>
              </a:rPr>
              <a:t>Pb+Pb</a:t>
            </a:r>
            <a:r>
              <a:rPr lang="en-US" sz="2400" dirty="0">
                <a:solidFill>
                  <a:srgbClr val="FFFF00"/>
                </a:solidFill>
              </a:rPr>
              <a:t> and problems in </a:t>
            </a:r>
            <a:r>
              <a:rPr lang="en-US" sz="2400" dirty="0" err="1">
                <a:solidFill>
                  <a:srgbClr val="FFFF00"/>
                </a:solidFill>
              </a:rPr>
              <a:t>p+Pb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A50D4-D630-6643-9DF9-CC15315B714D}"/>
              </a:ext>
            </a:extLst>
          </p:cNvPr>
          <p:cNvSpPr txBox="1"/>
          <p:nvPr/>
        </p:nvSpPr>
        <p:spPr>
          <a:xfrm>
            <a:off x="2736850" y="4326221"/>
            <a:ext cx="1563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Pb+Pb</a:t>
            </a:r>
            <a:r>
              <a:rPr lang="en-US" sz="1600" dirty="0">
                <a:solidFill>
                  <a:srgbClr val="FF0000"/>
                </a:solidFill>
              </a:rPr>
              <a:t> collisions</a:t>
            </a:r>
          </a:p>
        </p:txBody>
      </p:sp>
    </p:spTree>
    <p:extLst>
      <p:ext uri="{BB962C8B-B14F-4D97-AF65-F5344CB8AC3E}">
        <p14:creationId xmlns:p14="http://schemas.microsoft.com/office/powerpoint/2010/main" val="38908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B3E80D-6548-7942-92E3-DAE691DF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77A34-88E5-8C42-AF49-ED6AE9BD2F75}"/>
              </a:ext>
            </a:extLst>
          </p:cNvPr>
          <p:cNvSpPr txBox="1"/>
          <p:nvPr/>
        </p:nvSpPr>
        <p:spPr>
          <a:xfrm>
            <a:off x="434088" y="765789"/>
            <a:ext cx="6378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Alternative Proposal:   Color Domain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490DD-8F42-C94E-91CC-99727C5A7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62" y="897778"/>
            <a:ext cx="4833480" cy="3719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AA691C-808E-1E4A-B619-146BDFBBA28E}"/>
              </a:ext>
            </a:extLst>
          </p:cNvPr>
          <p:cNvSpPr txBox="1"/>
          <p:nvPr/>
        </p:nvSpPr>
        <p:spPr>
          <a:xfrm>
            <a:off x="414838" y="2680739"/>
            <a:ext cx="6496101" cy="3970318"/>
          </a:xfrm>
          <a:prstGeom prst="rect">
            <a:avLst/>
          </a:prstGeom>
          <a:solidFill>
            <a:srgbClr val="002060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IF</a:t>
            </a:r>
            <a:r>
              <a:rPr lang="en-US" sz="2800" dirty="0">
                <a:solidFill>
                  <a:srgbClr val="FFFF00"/>
                </a:solidFill>
              </a:rPr>
              <a:t> bulk medium v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 is hydro + geometry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and J/</a:t>
            </a:r>
            <a:r>
              <a:rPr lang="en-US" sz="2800" dirty="0">
                <a:solidFill>
                  <a:srgbClr val="FFFF00"/>
                </a:solidFill>
                <a:latin typeface="Symbol" pitchFamily="2" charset="2"/>
              </a:rPr>
              <a:t>y</a:t>
            </a:r>
            <a:r>
              <a:rPr lang="en-US" sz="2800" dirty="0">
                <a:solidFill>
                  <a:srgbClr val="FFFF00"/>
                </a:solidFill>
              </a:rPr>
              <a:t> v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 is color domains…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IF </a:t>
            </a:r>
            <a:r>
              <a:rPr lang="en-US" sz="2800" dirty="0">
                <a:solidFill>
                  <a:srgbClr val="FFFF00"/>
                </a:solidFill>
              </a:rPr>
              <a:t>geometry orientation and color domain orientations are uncorrelated…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THEN</a:t>
            </a:r>
            <a:r>
              <a:rPr lang="en-US" sz="2800" dirty="0">
                <a:solidFill>
                  <a:srgbClr val="FFFF00"/>
                </a:solidFill>
              </a:rPr>
              <a:t>, v</a:t>
            </a:r>
            <a:r>
              <a:rPr lang="en-US" sz="2800" baseline="-25000" dirty="0">
                <a:solidFill>
                  <a:srgbClr val="FFFF00"/>
                </a:solidFill>
              </a:rPr>
              <a:t>2,2</a:t>
            </a:r>
            <a:r>
              <a:rPr lang="en-US" sz="2800" dirty="0">
                <a:solidFill>
                  <a:srgbClr val="FFFF00"/>
                </a:solidFill>
              </a:rPr>
              <a:t> (J/</a:t>
            </a:r>
            <a:r>
              <a:rPr lang="en-US" sz="2800" dirty="0">
                <a:solidFill>
                  <a:srgbClr val="FFFF00"/>
                </a:solidFill>
                <a:latin typeface="Symbol" pitchFamily="2" charset="2"/>
              </a:rPr>
              <a:t>y</a:t>
            </a:r>
            <a:r>
              <a:rPr lang="en-US" sz="2800" dirty="0">
                <a:solidFill>
                  <a:srgbClr val="FFFF00"/>
                </a:solidFill>
              </a:rPr>
              <a:t> –h) is zero!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We cannot have both explanations.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890A9-FF57-754F-B07D-AB9CC3584D43}"/>
              </a:ext>
            </a:extLst>
          </p:cNvPr>
          <p:cNvSpPr txBox="1"/>
          <p:nvPr/>
        </p:nvSpPr>
        <p:spPr>
          <a:xfrm>
            <a:off x="3366291" y="6799"/>
            <a:ext cx="6651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Heavy-Flavor Color Domain Effect?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721F59-62B0-6045-AD59-18CEFC759C8C}"/>
              </a:ext>
            </a:extLst>
          </p:cNvPr>
          <p:cNvSpPr txBox="1"/>
          <p:nvPr/>
        </p:nvSpPr>
        <p:spPr>
          <a:xfrm>
            <a:off x="434088" y="1494289"/>
            <a:ext cx="6257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Do not think 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.   Think v</a:t>
            </a:r>
            <a:r>
              <a:rPr lang="en-US" sz="2800" baseline="-25000" dirty="0">
                <a:solidFill>
                  <a:schemeClr val="bg1"/>
                </a:solidFill>
              </a:rPr>
              <a:t>2,2</a:t>
            </a:r>
            <a:r>
              <a:rPr lang="en-US" sz="2800" dirty="0">
                <a:solidFill>
                  <a:schemeClr val="bg1"/>
                </a:solidFill>
              </a:rPr>
              <a:t> correlation between J/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y</a:t>
            </a:r>
            <a:r>
              <a:rPr lang="en-US" sz="2800" dirty="0">
                <a:solidFill>
                  <a:schemeClr val="bg1"/>
                </a:solidFill>
              </a:rPr>
              <a:t> and bulk low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hadrons.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799BC91-A79C-C04D-9E8A-0B19AA94EC5F}"/>
              </a:ext>
            </a:extLst>
          </p:cNvPr>
          <p:cNvSpPr/>
          <p:nvPr/>
        </p:nvSpPr>
        <p:spPr>
          <a:xfrm>
            <a:off x="8368748" y="795130"/>
            <a:ext cx="3329609" cy="2892287"/>
          </a:xfrm>
          <a:custGeom>
            <a:avLst/>
            <a:gdLst>
              <a:gd name="connsiteX0" fmla="*/ 3319669 w 3329609"/>
              <a:gd name="connsiteY0" fmla="*/ 0 h 2892287"/>
              <a:gd name="connsiteX1" fmla="*/ 2882348 w 3329609"/>
              <a:gd name="connsiteY1" fmla="*/ 665922 h 2892287"/>
              <a:gd name="connsiteX2" fmla="*/ 2375452 w 3329609"/>
              <a:gd name="connsiteY2" fmla="*/ 1302027 h 2892287"/>
              <a:gd name="connsiteX3" fmla="*/ 1769165 w 3329609"/>
              <a:gd name="connsiteY3" fmla="*/ 1958009 h 2892287"/>
              <a:gd name="connsiteX4" fmla="*/ 1192695 w 3329609"/>
              <a:gd name="connsiteY4" fmla="*/ 2415209 h 2892287"/>
              <a:gd name="connsiteX5" fmla="*/ 755374 w 3329609"/>
              <a:gd name="connsiteY5" fmla="*/ 2653748 h 2892287"/>
              <a:gd name="connsiteX6" fmla="*/ 397565 w 3329609"/>
              <a:gd name="connsiteY6" fmla="*/ 2812774 h 2892287"/>
              <a:gd name="connsiteX7" fmla="*/ 0 w 3329609"/>
              <a:gd name="connsiteY7" fmla="*/ 2892287 h 2892287"/>
              <a:gd name="connsiteX8" fmla="*/ 954156 w 3329609"/>
              <a:gd name="connsiteY8" fmla="*/ 2782957 h 2892287"/>
              <a:gd name="connsiteX9" fmla="*/ 1480930 w 3329609"/>
              <a:gd name="connsiteY9" fmla="*/ 2633870 h 2892287"/>
              <a:gd name="connsiteX10" fmla="*/ 2027582 w 3329609"/>
              <a:gd name="connsiteY10" fmla="*/ 2454966 h 2892287"/>
              <a:gd name="connsiteX11" fmla="*/ 2554356 w 3329609"/>
              <a:gd name="connsiteY11" fmla="*/ 2236305 h 2892287"/>
              <a:gd name="connsiteX12" fmla="*/ 3051313 w 3329609"/>
              <a:gd name="connsiteY12" fmla="*/ 1977887 h 2892287"/>
              <a:gd name="connsiteX13" fmla="*/ 3329609 w 3329609"/>
              <a:gd name="connsiteY13" fmla="*/ 1808922 h 289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29609" h="2892287">
                <a:moveTo>
                  <a:pt x="3319669" y="0"/>
                </a:moveTo>
                <a:lnTo>
                  <a:pt x="2882348" y="665922"/>
                </a:lnTo>
                <a:lnTo>
                  <a:pt x="2375452" y="1302027"/>
                </a:lnTo>
                <a:lnTo>
                  <a:pt x="1769165" y="1958009"/>
                </a:lnTo>
                <a:lnTo>
                  <a:pt x="1192695" y="2415209"/>
                </a:lnTo>
                <a:lnTo>
                  <a:pt x="755374" y="2653748"/>
                </a:lnTo>
                <a:lnTo>
                  <a:pt x="397565" y="2812774"/>
                </a:lnTo>
                <a:lnTo>
                  <a:pt x="0" y="2892287"/>
                </a:lnTo>
                <a:lnTo>
                  <a:pt x="954156" y="2782957"/>
                </a:lnTo>
                <a:lnTo>
                  <a:pt x="1480930" y="2633870"/>
                </a:lnTo>
                <a:lnTo>
                  <a:pt x="2027582" y="2454966"/>
                </a:lnTo>
                <a:lnTo>
                  <a:pt x="2554356" y="2236305"/>
                </a:lnTo>
                <a:lnTo>
                  <a:pt x="3051313" y="1977887"/>
                </a:lnTo>
                <a:lnTo>
                  <a:pt x="3329609" y="1808922"/>
                </a:lnTo>
              </a:path>
            </a:pathLst>
          </a:custGeom>
          <a:solidFill>
            <a:srgbClr val="FF0000">
              <a:alpha val="2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1A7429-F8B4-EA4B-B1CD-340EC07EDBD6}"/>
              </a:ext>
            </a:extLst>
          </p:cNvPr>
          <p:cNvSpPr txBox="1"/>
          <p:nvPr/>
        </p:nvSpPr>
        <p:spPr>
          <a:xfrm>
            <a:off x="7527857" y="5227983"/>
            <a:ext cx="42493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Uncertainty drawn from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variation of Q</a:t>
            </a:r>
            <a:r>
              <a:rPr lang="en-US" sz="2800" baseline="-25000" dirty="0">
                <a:solidFill>
                  <a:schemeClr val="bg1"/>
                </a:solidFill>
              </a:rPr>
              <a:t>s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= 3 –7 GeV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823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193B1E-006B-454F-961E-641CD049D665}"/>
              </a:ext>
            </a:extLst>
          </p:cNvPr>
          <p:cNvSpPr txBox="1"/>
          <p:nvPr/>
        </p:nvSpPr>
        <p:spPr>
          <a:xfrm>
            <a:off x="356461" y="263471"/>
            <a:ext cx="57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CGC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A5C50-7855-D243-8395-C5C4EBE7D66A}"/>
              </a:ext>
            </a:extLst>
          </p:cNvPr>
          <p:cNvSpPr txBox="1"/>
          <p:nvPr/>
        </p:nvSpPr>
        <p:spPr>
          <a:xfrm>
            <a:off x="3849624" y="171396"/>
            <a:ext cx="5340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Alternative CGC Correlation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45B0D-704F-C347-837B-284E821FF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96" y="1026934"/>
            <a:ext cx="4787514" cy="4880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04422-6307-4846-BCC1-6ECF687DE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050"/>
          <a:stretch/>
        </p:blipFill>
        <p:spPr>
          <a:xfrm>
            <a:off x="6729984" y="1054366"/>
            <a:ext cx="4626864" cy="4804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A92384-A9E1-974F-8729-BADA70E71AEA}"/>
              </a:ext>
            </a:extLst>
          </p:cNvPr>
          <p:cNvSpPr txBox="1"/>
          <p:nvPr/>
        </p:nvSpPr>
        <p:spPr>
          <a:xfrm>
            <a:off x="1072896" y="6087694"/>
            <a:ext cx="499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Very large parameter space – mostly unconstrained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A8B47-4E93-EB49-9782-27EC2F172389}"/>
              </a:ext>
            </a:extLst>
          </p:cNvPr>
          <p:cNvSpPr txBox="1"/>
          <p:nvPr/>
        </p:nvSpPr>
        <p:spPr>
          <a:xfrm>
            <a:off x="6261704" y="6015402"/>
            <a:ext cx="54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 </a:t>
            </a:r>
            <a:r>
              <a:rPr lang="en-US" dirty="0">
                <a:solidFill>
                  <a:schemeClr val="bg1"/>
                </a:solidFill>
              </a:rPr>
              <a:t>These CGC calculations seem to contradict updated MSTV (</a:t>
            </a:r>
            <a:r>
              <a:rPr lang="en-US" dirty="0">
                <a:solidFill>
                  <a:srgbClr val="E2D73F"/>
                </a:solidFill>
              </a:rPr>
              <a:t>↑</a:t>
            </a:r>
            <a:r>
              <a:rPr lang="en-US" dirty="0">
                <a:solidFill>
                  <a:schemeClr val="bg1"/>
                </a:solidFill>
              </a:rPr>
              <a:t>) and IP-</a:t>
            </a:r>
            <a:r>
              <a:rPr lang="en-US" dirty="0" err="1">
                <a:solidFill>
                  <a:schemeClr val="bg1"/>
                </a:solidFill>
              </a:rPr>
              <a:t>Glasma</a:t>
            </a:r>
            <a:r>
              <a:rPr lang="en-US" dirty="0">
                <a:solidFill>
                  <a:schemeClr val="bg1"/>
                </a:solidFill>
              </a:rPr>
              <a:t> results for light hadrons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86DE48-467D-AD4F-90B8-4F5509798D5B}"/>
              </a:ext>
            </a:extLst>
          </p:cNvPr>
          <p:cNvSpPr txBox="1"/>
          <p:nvPr/>
        </p:nvSpPr>
        <p:spPr>
          <a:xfrm>
            <a:off x="1267930" y="1333271"/>
            <a:ext cx="9787166" cy="1446550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Needs to be reconciled.  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Heavy flavor and light hadron correlations</a:t>
            </a:r>
          </a:p>
        </p:txBody>
      </p:sp>
      <p:pic>
        <p:nvPicPr>
          <p:cNvPr id="4098" name="Picture 2" descr="Seton All Stop Signs">
            <a:extLst>
              <a:ext uri="{FF2B5EF4-FFF2-40B4-BE49-F238E27FC236}">
                <a16:creationId xmlns:a16="http://schemas.microsoft.com/office/drawing/2014/main" id="{DC12BC28-EDDD-A742-B027-EED7050E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12" y="2936725"/>
            <a:ext cx="302260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1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8BBC-2A34-7C47-9EBF-16D31A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DF33F-BAE4-734B-B622-690D4DB68AC3}"/>
              </a:ext>
            </a:extLst>
          </p:cNvPr>
          <p:cNvSpPr txBox="1"/>
          <p:nvPr/>
        </p:nvSpPr>
        <p:spPr>
          <a:xfrm>
            <a:off x="5135233" y="59686"/>
            <a:ext cx="1967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38718-9D23-D949-BA1A-7156593683CD}"/>
              </a:ext>
            </a:extLst>
          </p:cNvPr>
          <p:cNvSpPr txBox="1"/>
          <p:nvPr/>
        </p:nvSpPr>
        <p:spPr>
          <a:xfrm>
            <a:off x="219456" y="838069"/>
            <a:ext cx="118597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0FDFF"/>
                </a:solidFill>
              </a:rPr>
              <a:t>Heavy ion paradigm:</a:t>
            </a:r>
            <a:r>
              <a:rPr lang="en-US" sz="3200" b="1" dirty="0">
                <a:solidFill>
                  <a:srgbClr val="00FDFF"/>
                </a:solidFill>
              </a:rPr>
              <a:t>        </a:t>
            </a:r>
            <a:r>
              <a:rPr lang="en-US" sz="3200" dirty="0">
                <a:solidFill>
                  <a:srgbClr val="00FDFF"/>
                </a:solidFill>
              </a:rPr>
              <a:t>flowing QGP + jet quenching</a:t>
            </a:r>
          </a:p>
          <a:p>
            <a:r>
              <a:rPr lang="en-US" sz="3200" dirty="0">
                <a:solidFill>
                  <a:srgbClr val="00FDFF"/>
                </a:solidFill>
              </a:rPr>
              <a:t>                                              flowing QGP + heavy quark drag/diffusion</a:t>
            </a:r>
          </a:p>
          <a:p>
            <a:r>
              <a:rPr lang="en-US" sz="1600" dirty="0">
                <a:solidFill>
                  <a:srgbClr val="00FDFF"/>
                </a:solidFill>
              </a:rPr>
              <a:t> </a:t>
            </a:r>
          </a:p>
          <a:p>
            <a:r>
              <a:rPr lang="en-US" sz="3200" i="1" dirty="0">
                <a:solidFill>
                  <a:srgbClr val="00FDFF"/>
                </a:solidFill>
              </a:rPr>
              <a:t>Some tension, but perhaps reconcilable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b="1" u="sng" dirty="0">
                <a:solidFill>
                  <a:srgbClr val="FFFF00"/>
                </a:solidFill>
              </a:rPr>
              <a:t>Small system paradigm:</a:t>
            </a:r>
            <a:r>
              <a:rPr lang="en-US" sz="3200" b="1" dirty="0">
                <a:solidFill>
                  <a:srgbClr val="FFFF00"/>
                </a:solidFill>
              </a:rPr>
              <a:t>   </a:t>
            </a:r>
            <a:r>
              <a:rPr lang="en-US" sz="3200" dirty="0">
                <a:solidFill>
                  <a:srgbClr val="FFFF00"/>
                </a:solidFill>
              </a:rPr>
              <a:t>flowing mini-QGP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  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  <a:p>
            <a:r>
              <a:rPr lang="en-US" sz="3200" i="1" dirty="0">
                <a:solidFill>
                  <a:srgbClr val="FFFF00"/>
                </a:solidFill>
              </a:rPr>
              <a:t>Natural consequence of very modest </a:t>
            </a:r>
            <a:r>
              <a:rPr lang="en-US" sz="3200" i="1" dirty="0" err="1">
                <a:solidFill>
                  <a:srgbClr val="FFFF00"/>
                </a:solidFill>
              </a:rPr>
              <a:t>pT</a:t>
            </a:r>
            <a:r>
              <a:rPr lang="en-US" sz="3200" i="1" dirty="0">
                <a:solidFill>
                  <a:srgbClr val="FFFF00"/>
                </a:solidFill>
              </a:rPr>
              <a:t> modification in </a:t>
            </a:r>
            <a:r>
              <a:rPr lang="en-US" sz="3200" i="1" dirty="0" err="1">
                <a:solidFill>
                  <a:srgbClr val="FFFF00"/>
                </a:solidFill>
              </a:rPr>
              <a:t>p+Pb</a:t>
            </a:r>
            <a:r>
              <a:rPr lang="en-US" sz="3200" i="1" dirty="0">
                <a:solidFill>
                  <a:srgbClr val="FFFF00"/>
                </a:solidFill>
              </a:rPr>
              <a:t> (and </a:t>
            </a:r>
            <a:r>
              <a:rPr lang="en-US" sz="3200" i="1" dirty="0" err="1">
                <a:solidFill>
                  <a:srgbClr val="FFFF00"/>
                </a:solidFill>
              </a:rPr>
              <a:t>p+p</a:t>
            </a:r>
            <a:r>
              <a:rPr lang="en-US" sz="3200" i="1" dirty="0">
                <a:solidFill>
                  <a:srgbClr val="FFFF00"/>
                </a:solidFill>
              </a:rPr>
              <a:t>) is there should be almost no v</a:t>
            </a:r>
            <a:r>
              <a:rPr lang="en-US" sz="3200" i="1" baseline="-25000" dirty="0">
                <a:solidFill>
                  <a:srgbClr val="FFFF00"/>
                </a:solidFill>
              </a:rPr>
              <a:t>2</a:t>
            </a:r>
            <a:r>
              <a:rPr lang="en-US" sz="3200" i="1" dirty="0">
                <a:solidFill>
                  <a:srgbClr val="FFFF00"/>
                </a:solidFill>
              </a:rPr>
              <a:t> for heavy quarks or high </a:t>
            </a:r>
            <a:r>
              <a:rPr lang="en-US" sz="3200" i="1" dirty="0" err="1">
                <a:solidFill>
                  <a:srgbClr val="FFFF00"/>
                </a:solidFill>
              </a:rPr>
              <a:t>p</a:t>
            </a:r>
            <a:r>
              <a:rPr lang="en-US" sz="3200" i="1" baseline="-25000" dirty="0" err="1">
                <a:solidFill>
                  <a:srgbClr val="FFFF00"/>
                </a:solidFill>
              </a:rPr>
              <a:t>T</a:t>
            </a:r>
            <a:r>
              <a:rPr lang="en-US" sz="3200" i="1" dirty="0">
                <a:solidFill>
                  <a:srgbClr val="FFFF00"/>
                </a:solidFill>
              </a:rPr>
              <a:t> hadrons </a:t>
            </a:r>
          </a:p>
          <a:p>
            <a:r>
              <a:rPr lang="en-US" sz="3200" i="1" dirty="0">
                <a:solidFill>
                  <a:srgbClr val="FFFF00"/>
                </a:solidFill>
              </a:rPr>
              <a:t>– but there is !</a:t>
            </a:r>
          </a:p>
          <a:p>
            <a:r>
              <a:rPr lang="en-US" i="1" dirty="0">
                <a:solidFill>
                  <a:srgbClr val="FFFF00"/>
                </a:solidFill>
              </a:rPr>
              <a:t> </a:t>
            </a:r>
          </a:p>
          <a:p>
            <a:r>
              <a:rPr lang="en-US" sz="3200" i="1" dirty="0">
                <a:solidFill>
                  <a:srgbClr val="FFFF00"/>
                </a:solidFill>
              </a:rPr>
              <a:t>Alternatives currently not presenting a consistent picture either</a:t>
            </a:r>
          </a:p>
        </p:txBody>
      </p:sp>
    </p:spTree>
    <p:extLst>
      <p:ext uri="{BB962C8B-B14F-4D97-AF65-F5344CB8AC3E}">
        <p14:creationId xmlns:p14="http://schemas.microsoft.com/office/powerpoint/2010/main" val="39801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93447B-475E-5E47-AC32-7118DB44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05271-C54C-DB40-9C82-C68F6575C3EE}"/>
              </a:ext>
            </a:extLst>
          </p:cNvPr>
          <p:cNvSpPr txBox="1"/>
          <p:nvPr/>
        </p:nvSpPr>
        <p:spPr>
          <a:xfrm>
            <a:off x="3895344" y="118872"/>
            <a:ext cx="48490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2050" name="Picture 2" descr="kern river salmon GIF by Kern River Outfitters">
            <a:extLst>
              <a:ext uri="{FF2B5EF4-FFF2-40B4-BE49-F238E27FC236}">
                <a16:creationId xmlns:a16="http://schemas.microsoft.com/office/drawing/2014/main" id="{7D0CCE52-6BE9-0140-9B95-5032EE680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16" y="1586484"/>
            <a:ext cx="88392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997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0900BE-F241-584E-B3A8-138A73AF6E3C}"/>
              </a:ext>
            </a:extLst>
          </p:cNvPr>
          <p:cNvSpPr txBox="1"/>
          <p:nvPr/>
        </p:nvSpPr>
        <p:spPr>
          <a:xfrm>
            <a:off x="3998450" y="233855"/>
            <a:ext cx="39263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25+5 </a:t>
            </a:r>
            <a:r>
              <a:rPr lang="en-US" dirty="0" err="1">
                <a:solidFill>
                  <a:schemeClr val="bg1"/>
                </a:solidFill>
              </a:rPr>
              <a:t>Zimanyi</a:t>
            </a:r>
            <a:r>
              <a:rPr lang="en-US" dirty="0">
                <a:solidFill>
                  <a:schemeClr val="bg1"/>
                </a:solidFill>
              </a:rPr>
              <a:t> School Talk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http://zimanyischool.kfki.hu/20/agenda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4B3DF-B341-1944-9398-838BDBADA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987" y="3884161"/>
            <a:ext cx="5387547" cy="283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785FD-8026-F544-B24F-74450D9C3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5976"/>
            <a:ext cx="12192000" cy="21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2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EEB49-AEE2-9B41-B73E-BF16E3E6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CD7CA-D0FB-8A4D-B5DB-EA4A74EA2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44" y="1078992"/>
            <a:ext cx="6967929" cy="5508570"/>
          </a:xfrm>
          <a:prstGeom prst="rect">
            <a:avLst/>
          </a:prstGeom>
        </p:spPr>
      </p:pic>
      <p:pic>
        <p:nvPicPr>
          <p:cNvPr id="7" name="Picture 6" descr="super_anim3.gif">
            <a:extLst>
              <a:ext uri="{FF2B5EF4-FFF2-40B4-BE49-F238E27FC236}">
                <a16:creationId xmlns:a16="http://schemas.microsoft.com/office/drawing/2014/main" id="{0937ECE4-D2BD-0347-BD7E-E3BA27174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51261">
            <a:off x="5164700" y="1887449"/>
            <a:ext cx="2999250" cy="2854124"/>
          </a:xfrm>
          <a:prstGeom prst="rect">
            <a:avLst/>
          </a:prstGeom>
        </p:spPr>
      </p:pic>
      <p:pic>
        <p:nvPicPr>
          <p:cNvPr id="8" name="Picture 7" descr="super_anim3.gif">
            <a:extLst>
              <a:ext uri="{FF2B5EF4-FFF2-40B4-BE49-F238E27FC236}">
                <a16:creationId xmlns:a16="http://schemas.microsoft.com/office/drawing/2014/main" id="{90D44534-9F62-8445-B32C-79E67CB92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205456">
            <a:off x="5148497" y="2095603"/>
            <a:ext cx="2999250" cy="28541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1B3AE9-9874-A943-9E08-331215CCA71A}"/>
              </a:ext>
            </a:extLst>
          </p:cNvPr>
          <p:cNvSpPr txBox="1"/>
          <p:nvPr/>
        </p:nvSpPr>
        <p:spPr>
          <a:xfrm>
            <a:off x="2951453" y="153633"/>
            <a:ext cx="6289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Jet Quenching Signature of QGP</a:t>
            </a:r>
          </a:p>
        </p:txBody>
      </p:sp>
    </p:spTree>
    <p:extLst>
      <p:ext uri="{BB962C8B-B14F-4D97-AF65-F5344CB8AC3E}">
        <p14:creationId xmlns:p14="http://schemas.microsoft.com/office/powerpoint/2010/main" val="2851842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8BBC-2A34-7C47-9EBF-16D31A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A248B-78E6-0F43-8AD1-85C89BB0FC40}"/>
              </a:ext>
            </a:extLst>
          </p:cNvPr>
          <p:cNvSpPr txBox="1"/>
          <p:nvPr/>
        </p:nvSpPr>
        <p:spPr>
          <a:xfrm>
            <a:off x="2734759" y="168591"/>
            <a:ext cx="6722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Key features of heavy-ion collisions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A58A6-DB0B-0441-B68B-AD69CE49B163}"/>
              </a:ext>
            </a:extLst>
          </p:cNvPr>
          <p:cNvSpPr txBox="1"/>
          <p:nvPr/>
        </p:nvSpPr>
        <p:spPr>
          <a:xfrm>
            <a:off x="1102457" y="1228718"/>
            <a:ext cx="8438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FDFF"/>
                </a:solidFill>
              </a:rPr>
              <a:t>Hydrodynamic described “collectivity” of the bulk (</a:t>
            </a:r>
            <a:r>
              <a:rPr lang="en-US" sz="2400" dirty="0" err="1">
                <a:solidFill>
                  <a:srgbClr val="00FDFF"/>
                </a:solidFill>
              </a:rPr>
              <a:t>p</a:t>
            </a:r>
            <a:r>
              <a:rPr lang="en-US" sz="2400" baseline="-25000" dirty="0" err="1">
                <a:solidFill>
                  <a:srgbClr val="00FDFF"/>
                </a:solidFill>
              </a:rPr>
              <a:t>T</a:t>
            </a:r>
            <a:r>
              <a:rPr lang="en-US" sz="2400" dirty="0">
                <a:solidFill>
                  <a:srgbClr val="00FDFF"/>
                </a:solidFill>
              </a:rPr>
              <a:t> &lt; 5-6 GeV)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37E53-D5AD-704A-921A-4F8923E1D9DE}"/>
              </a:ext>
            </a:extLst>
          </p:cNvPr>
          <p:cNvSpPr txBox="1"/>
          <p:nvPr/>
        </p:nvSpPr>
        <p:spPr>
          <a:xfrm>
            <a:off x="1102457" y="1753173"/>
            <a:ext cx="10315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Jet quenching, suppression of high </a:t>
            </a:r>
            <a:r>
              <a:rPr lang="en-US" sz="2400" dirty="0" err="1">
                <a:solidFill>
                  <a:srgbClr val="FF0000"/>
                </a:solidFill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</a:rPr>
              <a:t>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partons</a:t>
            </a:r>
            <a:r>
              <a:rPr lang="en-US" sz="2400" dirty="0">
                <a:solidFill>
                  <a:srgbClr val="FF0000"/>
                </a:solidFill>
              </a:rPr>
              <a:t> / jets / hadrons (</a:t>
            </a:r>
            <a:r>
              <a:rPr lang="en-US" sz="2400" dirty="0" err="1">
                <a:solidFill>
                  <a:srgbClr val="FF0000"/>
                </a:solidFill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</a:rPr>
              <a:t>T</a:t>
            </a:r>
            <a:r>
              <a:rPr lang="en-US" sz="2400" dirty="0">
                <a:solidFill>
                  <a:srgbClr val="FF0000"/>
                </a:solidFill>
              </a:rPr>
              <a:t> &gt; 10-12 GeV)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0396E-496C-0947-83EB-32A82A97E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039" y="2397290"/>
            <a:ext cx="2692400" cy="302260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9325D2C4-68F1-1E4A-8148-1B0D2303470B}"/>
              </a:ext>
            </a:extLst>
          </p:cNvPr>
          <p:cNvSpPr/>
          <p:nvPr/>
        </p:nvSpPr>
        <p:spPr>
          <a:xfrm>
            <a:off x="3316778" y="3617651"/>
            <a:ext cx="499262" cy="59851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7CB0E4E-727C-4B4B-8D47-6BA51B2CB685}"/>
              </a:ext>
            </a:extLst>
          </p:cNvPr>
          <p:cNvSpPr/>
          <p:nvPr/>
        </p:nvSpPr>
        <p:spPr>
          <a:xfrm rot="10800000">
            <a:off x="1815992" y="3617650"/>
            <a:ext cx="499262" cy="59851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FEE8DA-7CA7-8344-AC6C-81C4A7D4CC45}"/>
              </a:ext>
            </a:extLst>
          </p:cNvPr>
          <p:cNvSpPr txBox="1"/>
          <p:nvPr/>
        </p:nvSpPr>
        <p:spPr>
          <a:xfrm>
            <a:off x="1066800" y="5434437"/>
            <a:ext cx="3763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steeper density gradients, </a:t>
            </a:r>
          </a:p>
          <a:p>
            <a:pPr algn="ctr"/>
            <a:r>
              <a:rPr lang="en-US" sz="2000" dirty="0">
                <a:solidFill>
                  <a:srgbClr val="00B0F0"/>
                </a:solidFill>
              </a:rPr>
              <a:t>more bulk particles along x-axis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A275A4-CE54-3648-A89A-B892C701C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800" y="2397290"/>
            <a:ext cx="2692400" cy="3022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31097F-CABD-6349-BFB9-EA08D0915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8921" r="53858" b="63699"/>
          <a:stretch/>
        </p:blipFill>
        <p:spPr>
          <a:xfrm rot="7003148">
            <a:off x="6415150" y="3251056"/>
            <a:ext cx="777831" cy="10373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618182-8015-CD40-943E-64572E9D3435}"/>
              </a:ext>
            </a:extLst>
          </p:cNvPr>
          <p:cNvSpPr txBox="1"/>
          <p:nvPr/>
        </p:nvSpPr>
        <p:spPr>
          <a:xfrm>
            <a:off x="4623671" y="5434437"/>
            <a:ext cx="3304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shorter path out of medium,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more jets along x-axis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242F49-1BDA-894C-9210-5E6A550EA50A}"/>
              </a:ext>
            </a:extLst>
          </p:cNvPr>
          <p:cNvSpPr txBox="1"/>
          <p:nvPr/>
        </p:nvSpPr>
        <p:spPr>
          <a:xfrm>
            <a:off x="8071204" y="2639635"/>
            <a:ext cx="35827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Low </a:t>
            </a:r>
            <a:r>
              <a:rPr lang="en-US" sz="3200" dirty="0" err="1">
                <a:solidFill>
                  <a:schemeClr val="bg1"/>
                </a:solidFill>
              </a:rPr>
              <a:t>p</a:t>
            </a:r>
            <a:r>
              <a:rPr lang="en-US" sz="3200" baseline="-25000" dirty="0" err="1">
                <a:solidFill>
                  <a:schemeClr val="bg1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</a:rPr>
              <a:t> bulk particles are azimuthally correlated with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high </a:t>
            </a:r>
            <a:r>
              <a:rPr lang="en-US" sz="3200" dirty="0" err="1">
                <a:solidFill>
                  <a:schemeClr val="bg1"/>
                </a:solidFill>
              </a:rPr>
              <a:t>p</a:t>
            </a:r>
            <a:r>
              <a:rPr lang="en-US" sz="3200" baseline="-25000" dirty="0" err="1">
                <a:solidFill>
                  <a:schemeClr val="bg1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</a:rPr>
              <a:t> jet particles</a:t>
            </a:r>
          </a:p>
        </p:txBody>
      </p:sp>
    </p:spTree>
    <p:extLst>
      <p:ext uri="{BB962C8B-B14F-4D97-AF65-F5344CB8AC3E}">
        <p14:creationId xmlns:p14="http://schemas.microsoft.com/office/powerpoint/2010/main" val="396402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518F6-2336-CD46-B3F3-29F4B7749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266"/>
          <a:stretch/>
        </p:blipFill>
        <p:spPr>
          <a:xfrm>
            <a:off x="578089" y="2831249"/>
            <a:ext cx="3597178" cy="159832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7ADA2-15EA-3F40-9D35-ECE60486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0" y="4558954"/>
            <a:ext cx="8930640" cy="22990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4A3AE6-95EC-4847-8731-621C1033E799}"/>
              </a:ext>
            </a:extLst>
          </p:cNvPr>
          <p:cNvSpPr txBox="1"/>
          <p:nvPr/>
        </p:nvSpPr>
        <p:spPr>
          <a:xfrm>
            <a:off x="3441882" y="91085"/>
            <a:ext cx="5980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An Ancient (15-year-old) Puzzle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2DC69A-8DA0-B743-B9E5-DB17CE504A1B}"/>
              </a:ext>
            </a:extLst>
          </p:cNvPr>
          <p:cNvSpPr txBox="1"/>
          <p:nvPr/>
        </p:nvSpPr>
        <p:spPr>
          <a:xfrm>
            <a:off x="4340352" y="1424517"/>
            <a:ext cx="77297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FA00"/>
                </a:solidFill>
              </a:rPr>
              <a:t>Jet quenching suppressed high </a:t>
            </a:r>
            <a:r>
              <a:rPr lang="en-US" sz="2800" dirty="0" err="1">
                <a:solidFill>
                  <a:srgbClr val="00FA00"/>
                </a:solidFill>
              </a:rPr>
              <a:t>p</a:t>
            </a:r>
            <a:r>
              <a:rPr lang="en-US" sz="2800" baseline="-25000" dirty="0" err="1">
                <a:solidFill>
                  <a:srgbClr val="00FA00"/>
                </a:solidFill>
              </a:rPr>
              <a:t>T</a:t>
            </a:r>
            <a:r>
              <a:rPr lang="en-US" sz="2800" dirty="0">
                <a:solidFill>
                  <a:srgbClr val="00FA00"/>
                </a:solidFill>
              </a:rPr>
              <a:t> hadrons (R</a:t>
            </a:r>
            <a:r>
              <a:rPr lang="en-US" sz="2800" baseline="-25000" dirty="0">
                <a:solidFill>
                  <a:srgbClr val="00FA00"/>
                </a:solidFill>
              </a:rPr>
              <a:t>AA</a:t>
            </a:r>
            <a:r>
              <a:rPr lang="en-US" sz="2800" dirty="0">
                <a:solidFill>
                  <a:srgbClr val="00FA00"/>
                </a:solidFill>
              </a:rPr>
              <a:t> ↓)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Differential jet quenching generates “flow” (v</a:t>
            </a:r>
            <a:r>
              <a:rPr lang="en-US" sz="2800" baseline="-25000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 ↑)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However, jet quenching calculations have great difficulty matching both!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CE0F2D-89EA-E94C-AAAA-196E0A7BC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939"/>
          <a:stretch/>
        </p:blipFill>
        <p:spPr>
          <a:xfrm>
            <a:off x="578089" y="875877"/>
            <a:ext cx="3597178" cy="1814702"/>
          </a:xfrm>
          <a:prstGeom prst="rect">
            <a:avLst/>
          </a:prstGeom>
          <a:ln w="76200">
            <a:solidFill>
              <a:srgbClr val="00FA00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3C3510-3878-3244-B8E1-71FFED86AE6E}"/>
              </a:ext>
            </a:extLst>
          </p:cNvPr>
          <p:cNvCxnSpPr/>
          <p:nvPr/>
        </p:nvCxnSpPr>
        <p:spPr>
          <a:xfrm>
            <a:off x="2639568" y="5681014"/>
            <a:ext cx="585216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196287-2604-BC4E-AF7E-BC7B0263E3B8}"/>
              </a:ext>
            </a:extLst>
          </p:cNvPr>
          <p:cNvCxnSpPr>
            <a:cxnSpLocks/>
          </p:cNvCxnSpPr>
          <p:nvPr/>
        </p:nvCxnSpPr>
        <p:spPr>
          <a:xfrm flipV="1">
            <a:off x="2645664" y="4974336"/>
            <a:ext cx="0" cy="70667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DA98A8-1772-E642-9137-E02E1D35CEFD}"/>
              </a:ext>
            </a:extLst>
          </p:cNvPr>
          <p:cNvSpPr txBox="1"/>
          <p:nvPr/>
        </p:nvSpPr>
        <p:spPr>
          <a:xfrm>
            <a:off x="3099816" y="964884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495B4F-AE9D-C84F-BDE1-1B16ADDF92CC}"/>
              </a:ext>
            </a:extLst>
          </p:cNvPr>
          <p:cNvSpPr txBox="1"/>
          <p:nvPr/>
        </p:nvSpPr>
        <p:spPr>
          <a:xfrm>
            <a:off x="2043619" y="4484386"/>
            <a:ext cx="9057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Simple reason – different paths from the middle see very similar fluid until late times (at lower T)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254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9582D88-DFD5-064E-82EA-8E895C96112C}"/>
              </a:ext>
            </a:extLst>
          </p:cNvPr>
          <p:cNvSpPr/>
          <p:nvPr/>
        </p:nvSpPr>
        <p:spPr>
          <a:xfrm>
            <a:off x="356616" y="1078992"/>
            <a:ext cx="11521440" cy="5277358"/>
          </a:xfrm>
          <a:prstGeom prst="roundRect">
            <a:avLst>
              <a:gd name="adj" fmla="val 26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8BBC-2A34-7C47-9EBF-16D31A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B943E-1679-9E44-A0E7-BB6D6BC9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989" y="2118127"/>
            <a:ext cx="3909118" cy="3577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DDC96-8155-E04F-8B7F-F28FA2158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67" y="2084182"/>
            <a:ext cx="5088844" cy="3611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E23C3C-AAA4-0F4B-9DD2-0766538EDB28}"/>
              </a:ext>
            </a:extLst>
          </p:cNvPr>
          <p:cNvSpPr txBox="1"/>
          <p:nvPr/>
        </p:nvSpPr>
        <p:spPr>
          <a:xfrm>
            <a:off x="3858402" y="76485"/>
            <a:ext cx="4462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Azimuthal Correlations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F00CA8-EC3A-6A4A-AC9A-2456A1797C44}"/>
              </a:ext>
            </a:extLst>
          </p:cNvPr>
          <p:cNvSpPr txBox="1"/>
          <p:nvPr/>
        </p:nvSpPr>
        <p:spPr>
          <a:xfrm>
            <a:off x="2081545" y="1251076"/>
            <a:ext cx="260932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Pb+Pb</a:t>
            </a:r>
            <a:r>
              <a:rPr lang="en-US" sz="2800" b="1" dirty="0"/>
              <a:t> Collisions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C2FD4-BE35-EE40-A09D-9816EF08ACD6}"/>
              </a:ext>
            </a:extLst>
          </p:cNvPr>
          <p:cNvSpPr txBox="1"/>
          <p:nvPr/>
        </p:nvSpPr>
        <p:spPr>
          <a:xfrm>
            <a:off x="1256224" y="1900061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Hydrodynamics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F3455E-9F20-D043-807A-5636FD98F6AF}"/>
              </a:ext>
            </a:extLst>
          </p:cNvPr>
          <p:cNvSpPr txBox="1"/>
          <p:nvPr/>
        </p:nvSpPr>
        <p:spPr>
          <a:xfrm>
            <a:off x="3926377" y="1899516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Jet Quenching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E5D156-4E01-D247-A8F2-36F6342CA04C}"/>
              </a:ext>
            </a:extLst>
          </p:cNvPr>
          <p:cNvSpPr txBox="1"/>
          <p:nvPr/>
        </p:nvSpPr>
        <p:spPr>
          <a:xfrm>
            <a:off x="2869422" y="1899516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Transition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CDB01C-3723-7A49-BE22-514CA88230F0}"/>
              </a:ext>
            </a:extLst>
          </p:cNvPr>
          <p:cNvSpPr/>
          <p:nvPr/>
        </p:nvSpPr>
        <p:spPr>
          <a:xfrm>
            <a:off x="1477198" y="2340833"/>
            <a:ext cx="2321916" cy="2726570"/>
          </a:xfrm>
          <a:prstGeom prst="rect">
            <a:avLst/>
          </a:prstGeom>
          <a:solidFill>
            <a:srgbClr val="00B0F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A00A8C-CE99-2049-A2B4-9E2D3A6FD588}"/>
              </a:ext>
            </a:extLst>
          </p:cNvPr>
          <p:cNvSpPr/>
          <p:nvPr/>
        </p:nvSpPr>
        <p:spPr>
          <a:xfrm>
            <a:off x="2898475" y="2339409"/>
            <a:ext cx="2453967" cy="2726570"/>
          </a:xfrm>
          <a:prstGeom prst="rect">
            <a:avLst/>
          </a:prstGeom>
          <a:solidFill>
            <a:srgbClr val="FF0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5F6D45-A27B-0542-B257-5525C07C1C1E}"/>
              </a:ext>
            </a:extLst>
          </p:cNvPr>
          <p:cNvSpPr txBox="1"/>
          <p:nvPr/>
        </p:nvSpPr>
        <p:spPr>
          <a:xfrm>
            <a:off x="7781186" y="1251076"/>
            <a:ext cx="25149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p+Pb</a:t>
            </a:r>
            <a:r>
              <a:rPr lang="en-US" sz="2800" b="1" dirty="0"/>
              <a:t> Collisions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D4CB4E-73DD-054C-93E1-F1A6080D7947}"/>
              </a:ext>
            </a:extLst>
          </p:cNvPr>
          <p:cNvSpPr/>
          <p:nvPr/>
        </p:nvSpPr>
        <p:spPr>
          <a:xfrm>
            <a:off x="7612667" y="2339409"/>
            <a:ext cx="2321916" cy="2726570"/>
          </a:xfrm>
          <a:prstGeom prst="rect">
            <a:avLst/>
          </a:prstGeom>
          <a:solidFill>
            <a:srgbClr val="00B0F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60ACA2-9EB7-924D-9718-C5CB6F807EED}"/>
              </a:ext>
            </a:extLst>
          </p:cNvPr>
          <p:cNvSpPr/>
          <p:nvPr/>
        </p:nvSpPr>
        <p:spPr>
          <a:xfrm>
            <a:off x="8320714" y="2339409"/>
            <a:ext cx="2162230" cy="2726570"/>
          </a:xfrm>
          <a:prstGeom prst="rect">
            <a:avLst/>
          </a:prstGeom>
          <a:solidFill>
            <a:srgbClr val="FF0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C748EF-5F2C-BA4D-827D-65F5060ED856}"/>
              </a:ext>
            </a:extLst>
          </p:cNvPr>
          <p:cNvSpPr txBox="1"/>
          <p:nvPr/>
        </p:nvSpPr>
        <p:spPr>
          <a:xfrm>
            <a:off x="9911972" y="1868528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Jet Quenching?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BACFA-5FAC-E049-9DB3-28DABCD2DA55}"/>
              </a:ext>
            </a:extLst>
          </p:cNvPr>
          <p:cNvSpPr txBox="1"/>
          <p:nvPr/>
        </p:nvSpPr>
        <p:spPr>
          <a:xfrm>
            <a:off x="731062" y="5698861"/>
            <a:ext cx="11104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Are low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(bulk) and high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particles azimuthally correlated in small systems, </a:t>
            </a:r>
            <a:r>
              <a:rPr lang="en-US" sz="2400" dirty="0" err="1"/>
              <a:t>p+Pb</a:t>
            </a:r>
            <a:r>
              <a:rPr lang="en-US" sz="2400" dirty="0"/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9C1DBF-4F15-0F4C-BE43-1A672AF4DFA9}"/>
              </a:ext>
            </a:extLst>
          </p:cNvPr>
          <p:cNvSpPr txBox="1"/>
          <p:nvPr/>
        </p:nvSpPr>
        <p:spPr>
          <a:xfrm>
            <a:off x="7515822" y="186010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Hydrodynamics</a:t>
            </a:r>
          </a:p>
        </p:txBody>
      </p:sp>
    </p:spTree>
    <p:extLst>
      <p:ext uri="{BB962C8B-B14F-4D97-AF65-F5344CB8AC3E}">
        <p14:creationId xmlns:p14="http://schemas.microsoft.com/office/powerpoint/2010/main" val="287246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8BBC-2A34-7C47-9EBF-16D31A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B5176-69D8-7B43-811B-EA8BAF08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635"/>
          <a:stretch/>
        </p:blipFill>
        <p:spPr>
          <a:xfrm>
            <a:off x="570036" y="1392602"/>
            <a:ext cx="5276029" cy="5029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8281D-1D22-5048-A9A5-E33EA6F0C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24" t="3510"/>
          <a:stretch/>
        </p:blipFill>
        <p:spPr>
          <a:xfrm>
            <a:off x="6345936" y="1392602"/>
            <a:ext cx="5202936" cy="5029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B8893-0D2E-6946-ABB3-31E23C4D114F}"/>
              </a:ext>
            </a:extLst>
          </p:cNvPr>
          <p:cNvSpPr txBox="1"/>
          <p:nvPr/>
        </p:nvSpPr>
        <p:spPr>
          <a:xfrm>
            <a:off x="2410969" y="149721"/>
            <a:ext cx="7380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</a:rPr>
              <a:t>Pb+Pb</a:t>
            </a:r>
            <a:r>
              <a:rPr lang="en-US" sz="3600" u="sng" dirty="0">
                <a:solidFill>
                  <a:schemeClr val="bg1"/>
                </a:solidFill>
              </a:rPr>
              <a:t> Tension </a:t>
            </a:r>
            <a:r>
              <a:rPr lang="en-US" sz="3600" u="sng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3600" u="sng" dirty="0" err="1">
                <a:solidFill>
                  <a:schemeClr val="bg1"/>
                </a:solidFill>
                <a:sym typeface="Wingdings" pitchFamily="2" charset="2"/>
              </a:rPr>
              <a:t>p+Pb</a:t>
            </a:r>
            <a:r>
              <a:rPr lang="en-US" sz="3600" u="sng" dirty="0">
                <a:solidFill>
                  <a:schemeClr val="bg1"/>
                </a:solidFill>
                <a:sym typeface="Wingdings" pitchFamily="2" charset="2"/>
              </a:rPr>
              <a:t> Contradiction?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1641E-305C-A440-B4B8-35E2CF32E494}"/>
              </a:ext>
            </a:extLst>
          </p:cNvPr>
          <p:cNvSpPr txBox="1"/>
          <p:nvPr/>
        </p:nvSpPr>
        <p:spPr>
          <a:xfrm>
            <a:off x="695932" y="823235"/>
            <a:ext cx="10800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FDFF"/>
                </a:solidFill>
              </a:rPr>
              <a:t>p+Pb</a:t>
            </a:r>
            <a:r>
              <a:rPr lang="en-US" sz="2400" dirty="0">
                <a:solidFill>
                  <a:srgbClr val="00FDFF"/>
                </a:solidFill>
              </a:rPr>
              <a:t> shows no clear </a:t>
            </a:r>
            <a:r>
              <a:rPr lang="en-US" sz="2400" dirty="0" err="1">
                <a:solidFill>
                  <a:srgbClr val="00FDFF"/>
                </a:solidFill>
              </a:rPr>
              <a:t>R</a:t>
            </a:r>
            <a:r>
              <a:rPr lang="en-US" sz="2400" baseline="-25000" dirty="0" err="1">
                <a:solidFill>
                  <a:srgbClr val="00FDFF"/>
                </a:solidFill>
              </a:rPr>
              <a:t>pPb</a:t>
            </a:r>
            <a:r>
              <a:rPr lang="en-US" sz="2400" dirty="0">
                <a:solidFill>
                  <a:srgbClr val="00FDFF"/>
                </a:solidFill>
              </a:rPr>
              <a:t> modification, but there is an indication of high </a:t>
            </a:r>
            <a:r>
              <a:rPr lang="en-US" sz="2400" dirty="0" err="1">
                <a:solidFill>
                  <a:srgbClr val="00FDFF"/>
                </a:solidFill>
              </a:rPr>
              <a:t>p</a:t>
            </a:r>
            <a:r>
              <a:rPr lang="en-US" sz="2400" baseline="-25000" dirty="0" err="1">
                <a:solidFill>
                  <a:srgbClr val="00FDFF"/>
                </a:solidFill>
              </a:rPr>
              <a:t>T</a:t>
            </a:r>
            <a:r>
              <a:rPr lang="en-US" sz="2400" dirty="0">
                <a:solidFill>
                  <a:srgbClr val="00FDFF"/>
                </a:solidFill>
              </a:rPr>
              <a:t> v</a:t>
            </a:r>
            <a:r>
              <a:rPr lang="en-US" sz="2400" baseline="-25000" dirty="0">
                <a:solidFill>
                  <a:srgbClr val="00FDFF"/>
                </a:solidFill>
              </a:rPr>
              <a:t>2</a:t>
            </a:r>
            <a:r>
              <a:rPr lang="en-US" sz="2400" dirty="0">
                <a:solidFill>
                  <a:srgbClr val="00FDFF"/>
                </a:solidFill>
              </a:rPr>
              <a:t> (!?#$%)</a:t>
            </a:r>
          </a:p>
        </p:txBody>
      </p:sp>
    </p:spTree>
    <p:extLst>
      <p:ext uri="{BB962C8B-B14F-4D97-AF65-F5344CB8AC3E}">
        <p14:creationId xmlns:p14="http://schemas.microsoft.com/office/powerpoint/2010/main" val="393643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7202FE6-9292-6A49-85D9-DE7332EAF6DE}"/>
              </a:ext>
            </a:extLst>
          </p:cNvPr>
          <p:cNvSpPr/>
          <p:nvPr/>
        </p:nvSpPr>
        <p:spPr>
          <a:xfrm>
            <a:off x="448056" y="1069848"/>
            <a:ext cx="6492240" cy="52303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8BBC-2A34-7C47-9EBF-16D31A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8E34C-3955-1044-8082-B6E5797B091D}"/>
              </a:ext>
            </a:extLst>
          </p:cNvPr>
          <p:cNvSpPr txBox="1"/>
          <p:nvPr/>
        </p:nvSpPr>
        <p:spPr>
          <a:xfrm>
            <a:off x="3317734" y="94081"/>
            <a:ext cx="6321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New Experimental Physics Result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30C389-441B-F648-95BB-B8636F5E0E54}"/>
              </a:ext>
            </a:extLst>
          </p:cNvPr>
          <p:cNvGrpSpPr/>
          <p:nvPr/>
        </p:nvGrpSpPr>
        <p:grpSpPr>
          <a:xfrm>
            <a:off x="514382" y="1170646"/>
            <a:ext cx="6290742" cy="5001554"/>
            <a:chOff x="2798829" y="1399246"/>
            <a:chExt cx="6290742" cy="50015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DC167B-93A1-2846-9C40-5436CDC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6794" y="1399246"/>
              <a:ext cx="6162777" cy="500155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163841-9C00-6C49-880E-4B494E6A29D1}"/>
                </a:ext>
              </a:extLst>
            </p:cNvPr>
            <p:cNvSpPr/>
            <p:nvPr/>
          </p:nvSpPr>
          <p:spPr>
            <a:xfrm>
              <a:off x="2798829" y="3252158"/>
              <a:ext cx="565473" cy="422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4F5E942-A8D0-F245-ADF9-DB04621DC438}"/>
              </a:ext>
            </a:extLst>
          </p:cNvPr>
          <p:cNvSpPr/>
          <p:nvPr/>
        </p:nvSpPr>
        <p:spPr>
          <a:xfrm>
            <a:off x="1536718" y="4440016"/>
            <a:ext cx="3356959" cy="900844"/>
          </a:xfrm>
          <a:prstGeom prst="rect">
            <a:avLst/>
          </a:prstGeom>
          <a:solidFill>
            <a:srgbClr val="00B0F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CBFF90-20F5-D548-9A3D-349D2E6C1299}"/>
              </a:ext>
            </a:extLst>
          </p:cNvPr>
          <p:cNvSpPr/>
          <p:nvPr/>
        </p:nvSpPr>
        <p:spPr>
          <a:xfrm>
            <a:off x="2957996" y="4440016"/>
            <a:ext cx="3547875" cy="899420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33570E-D930-654A-9DDB-75866E9B5F08}"/>
              </a:ext>
            </a:extLst>
          </p:cNvPr>
          <p:cNvSpPr/>
          <p:nvPr/>
        </p:nvSpPr>
        <p:spPr>
          <a:xfrm>
            <a:off x="7134022" y="1408262"/>
            <a:ext cx="4470495" cy="621102"/>
          </a:xfrm>
          <a:prstGeom prst="rect">
            <a:avLst/>
          </a:prstGeom>
          <a:solidFill>
            <a:schemeClr val="bg1"/>
          </a:solidFill>
          <a:ln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8E2D93-BEAB-9F48-94CB-367E287BF7E3}"/>
              </a:ext>
            </a:extLst>
          </p:cNvPr>
          <p:cNvSpPr/>
          <p:nvPr/>
        </p:nvSpPr>
        <p:spPr>
          <a:xfrm>
            <a:off x="7089462" y="2204483"/>
            <a:ext cx="4470495" cy="208025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1BA089-8C5D-DE46-AA75-43AB0AD1BC6D}"/>
              </a:ext>
            </a:extLst>
          </p:cNvPr>
          <p:cNvSpPr/>
          <p:nvPr/>
        </p:nvSpPr>
        <p:spPr>
          <a:xfrm>
            <a:off x="7089462" y="4432387"/>
            <a:ext cx="4470495" cy="91467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4E1373-DC90-8F4E-BFBF-5A2908174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502" r="558" b="50443"/>
          <a:stretch/>
        </p:blipFill>
        <p:spPr>
          <a:xfrm>
            <a:off x="6560610" y="1861489"/>
            <a:ext cx="262760" cy="2578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9467AF-C56C-8A4F-8FF4-F9A0D148750F}"/>
              </a:ext>
            </a:extLst>
          </p:cNvPr>
          <p:cNvSpPr txBox="1"/>
          <p:nvPr/>
        </p:nvSpPr>
        <p:spPr>
          <a:xfrm>
            <a:off x="7089463" y="2289159"/>
            <a:ext cx="44704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High </a:t>
            </a:r>
            <a:r>
              <a:rPr lang="en-US" sz="2400" dirty="0" err="1">
                <a:solidFill>
                  <a:srgbClr val="FF0000"/>
                </a:solidFill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</a:rPr>
              <a:t>T</a:t>
            </a:r>
            <a:r>
              <a:rPr lang="en-US" sz="2400" dirty="0">
                <a:solidFill>
                  <a:srgbClr val="FF0000"/>
                </a:solidFill>
              </a:rPr>
              <a:t> flow / jet quenching?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What is really measured is azimuthal correlation of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low and high </a:t>
            </a:r>
            <a:r>
              <a:rPr lang="en-US" sz="2400" dirty="0" err="1">
                <a:solidFill>
                  <a:srgbClr val="FF0000"/>
                </a:solidFill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</a:rPr>
              <a:t>T</a:t>
            </a:r>
            <a:r>
              <a:rPr lang="en-US" sz="2400" dirty="0">
                <a:solidFill>
                  <a:srgbClr val="FF0000"/>
                </a:solidFill>
              </a:rPr>
              <a:t> particles. 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7030A0"/>
                </a:solidFill>
              </a:rPr>
              <a:t>Transition region, with differences in minimum bias and jet samples.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7DF5EC-E80C-5447-90AC-E7F0D2BDC399}"/>
              </a:ext>
            </a:extLst>
          </p:cNvPr>
          <p:cNvSpPr txBox="1"/>
          <p:nvPr/>
        </p:nvSpPr>
        <p:spPr>
          <a:xfrm>
            <a:off x="7089463" y="1507031"/>
            <a:ext cx="2595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Low </a:t>
            </a:r>
            <a:r>
              <a:rPr lang="en-US" sz="2400" dirty="0" err="1">
                <a:solidFill>
                  <a:srgbClr val="00B0F0"/>
                </a:solidFill>
              </a:rPr>
              <a:t>p</a:t>
            </a:r>
            <a:r>
              <a:rPr lang="en-US" sz="2400" baseline="-25000" dirty="0" err="1">
                <a:solidFill>
                  <a:srgbClr val="00B0F0"/>
                </a:solidFill>
              </a:rPr>
              <a:t>T</a:t>
            </a:r>
            <a:r>
              <a:rPr lang="en-US" sz="2400" dirty="0">
                <a:solidFill>
                  <a:srgbClr val="00B0F0"/>
                </a:solidFill>
              </a:rPr>
              <a:t> “bulk” flow </a:t>
            </a:r>
          </a:p>
        </p:txBody>
      </p:sp>
    </p:spTree>
    <p:extLst>
      <p:ext uri="{BB962C8B-B14F-4D97-AF65-F5344CB8AC3E}">
        <p14:creationId xmlns:p14="http://schemas.microsoft.com/office/powerpoint/2010/main" val="575238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8BBC-2A34-7C47-9EBF-16D31A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C191-5E89-9A41-A3DD-2057B22A6095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1D5B54-C7BC-654D-A426-5A8BA7EB0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58" y="1063746"/>
            <a:ext cx="6822762" cy="5322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E0A8B8-9C50-E04F-B9F0-891874F2931A}"/>
              </a:ext>
            </a:extLst>
          </p:cNvPr>
          <p:cNvSpPr txBox="1"/>
          <p:nvPr/>
        </p:nvSpPr>
        <p:spPr>
          <a:xfrm>
            <a:off x="3838739" y="163059"/>
            <a:ext cx="5601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</a:rPr>
              <a:t>p+Pb</a:t>
            </a:r>
            <a:r>
              <a:rPr lang="en-US" sz="3600" u="sng" dirty="0">
                <a:solidFill>
                  <a:schemeClr val="bg1"/>
                </a:solidFill>
              </a:rPr>
              <a:t> and </a:t>
            </a:r>
            <a:r>
              <a:rPr lang="en-US" sz="3600" u="sng" dirty="0" err="1">
                <a:solidFill>
                  <a:schemeClr val="bg1"/>
                </a:solidFill>
              </a:rPr>
              <a:t>Pb+Pb</a:t>
            </a:r>
            <a:r>
              <a:rPr lang="en-US" sz="3600" u="sng" dirty="0">
                <a:solidFill>
                  <a:schemeClr val="bg1"/>
                </a:solidFill>
              </a:rPr>
              <a:t> Comparison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EA5E0-0588-004D-87DA-B77083FB1E68}"/>
              </a:ext>
            </a:extLst>
          </p:cNvPr>
          <p:cNvSpPr txBox="1"/>
          <p:nvPr/>
        </p:nvSpPr>
        <p:spPr>
          <a:xfrm>
            <a:off x="7798676" y="1368769"/>
            <a:ext cx="38993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Pb+Pb</a:t>
            </a:r>
            <a:r>
              <a:rPr lang="en-US" sz="2800" dirty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p+Pb</a:t>
            </a:r>
            <a:r>
              <a:rPr lang="en-US" sz="2800" dirty="0">
                <a:solidFill>
                  <a:schemeClr val="bg1"/>
                </a:solidFill>
              </a:rPr>
              <a:t> (scaled x1.5) appear very similar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Common hydrodynamic explanation for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&lt; 4 GeV?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Common explanation for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&gt; 10 GeV?</a:t>
            </a:r>
          </a:p>
        </p:txBody>
      </p:sp>
    </p:spTree>
    <p:extLst>
      <p:ext uri="{BB962C8B-B14F-4D97-AF65-F5344CB8AC3E}">
        <p14:creationId xmlns:p14="http://schemas.microsoft.com/office/powerpoint/2010/main" val="1146297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951</Words>
  <Application>Microsoft Macintosh PowerPoint</Application>
  <PresentationFormat>Widescreen</PresentationFormat>
  <Paragraphs>160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21</cp:revision>
  <dcterms:created xsi:type="dcterms:W3CDTF">2020-11-25T20:47:43Z</dcterms:created>
  <dcterms:modified xsi:type="dcterms:W3CDTF">2020-12-10T02:01:16Z</dcterms:modified>
</cp:coreProperties>
</file>