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1"/>
  </p:notesMasterIdLst>
  <p:sldIdLst>
    <p:sldId id="257" r:id="rId2"/>
    <p:sldId id="258" r:id="rId3"/>
    <p:sldId id="262" r:id="rId4"/>
    <p:sldId id="259" r:id="rId5"/>
    <p:sldId id="265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0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808F-71B9-644D-BE31-ED140D2E3024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07CA-A6E2-1541-875E-EAE00E42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8266B9F-4A04-BB41-9C5D-46581E420220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9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5DF2-9B4E-4745-A856-4C3A6AD606C0}" type="datetime1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B36-BFD4-6849-88DB-4908F8CC5F10}" type="datetime1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CFB8-3C6B-7B45-BAC3-25D0DDBDBA3B}" type="datetime1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240"/>
            <a:ext cx="838200" cy="365760"/>
          </a:xfrm>
        </p:spPr>
        <p:txBody>
          <a:bodyPr/>
          <a:lstStyle>
            <a:lvl1pPr>
              <a:defRPr sz="1000" baseline="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821DA4-C8D0-B74F-9EBD-6E828A93CB40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6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41E0-A032-7141-A95D-C73085D34666}" type="datetime1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758-6DB6-C34B-8ACD-8BC51D69E8A7}" type="datetime1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9B1-6FCD-BA46-9CD0-6CF9B16696DF}" type="datetime1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B312-D85A-1045-B07A-163C32D2D5D8}" type="datetime1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57B4AD-FAAE-6448-85BC-79520F36F15C}" type="datetime1">
              <a:rPr lang="en-US" smtClean="0"/>
              <a:t>5/19/20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36CD917-4900-7E43-A5D3-DEA635FF7F3E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5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94EBF8-95D3-1540-8019-6993A5320622}" type="datetime1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47" r:id="rId4"/>
    <p:sldLayoutId id="2147483748" r:id="rId5"/>
    <p:sldLayoutId id="2147483754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letb.2018.01.06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56696/sessions/330883/#2020052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79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EEAE8-21E2-D240-A986-DDEACC052B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350" y="292100"/>
            <a:ext cx="11671300" cy="627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00719-BF78-3D4B-A216-65B446089FBC}"/>
              </a:ext>
            </a:extLst>
          </p:cNvPr>
          <p:cNvSpPr txBox="1"/>
          <p:nvPr/>
        </p:nvSpPr>
        <p:spPr>
          <a:xfrm>
            <a:off x="7450936" y="4608148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Nagle, University of Colorado Boulder</a:t>
            </a:r>
          </a:p>
          <a:p>
            <a:r>
              <a:rPr lang="en-US" dirty="0"/>
              <a:t>For the ATLAS Collaboration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4712C-D456-734E-AFA5-1B4FCCB5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0AC6A"/>
              </a:clrFrom>
              <a:clrTo>
                <a:srgbClr val="D0AC6A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68552" y="412209"/>
            <a:ext cx="3263097" cy="17540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4A46B-7307-B549-B90F-EA0120CB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0FEE0-91C4-BE45-B74C-C022C8FEA38B}"/>
              </a:ext>
            </a:extLst>
          </p:cNvPr>
          <p:cNvSpPr txBox="1"/>
          <p:nvPr/>
        </p:nvSpPr>
        <p:spPr>
          <a:xfrm>
            <a:off x="5181599" y="1426931"/>
            <a:ext cx="6575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cs typeface="Arial" panose="020B0604020202020204" pitchFamily="34" charset="0"/>
              </a:rPr>
              <a:t>Recent results </a:t>
            </a:r>
          </a:p>
          <a:p>
            <a:r>
              <a:rPr lang="en-US" sz="4800" b="1" dirty="0">
                <a:cs typeface="Arial" panose="020B0604020202020204" pitchFamily="34" charset="0"/>
              </a:rPr>
              <a:t>         on collectivity </a:t>
            </a:r>
          </a:p>
          <a:p>
            <a:r>
              <a:rPr lang="en-US" sz="4800" b="1" dirty="0">
                <a:cs typeface="Arial" panose="020B0604020202020204" pitchFamily="34" charset="0"/>
              </a:rPr>
              <a:t>             in small systems </a:t>
            </a:r>
          </a:p>
          <a:p>
            <a:r>
              <a:rPr lang="en-US" sz="4800" b="1" dirty="0">
                <a:cs typeface="Arial" panose="020B0604020202020204" pitchFamily="34" charset="0"/>
              </a:rPr>
              <a:t>         from ATLAS</a:t>
            </a:r>
          </a:p>
        </p:txBody>
      </p:sp>
    </p:spTree>
    <p:extLst>
      <p:ext uri="{BB962C8B-B14F-4D97-AF65-F5344CB8AC3E}">
        <p14:creationId xmlns:p14="http://schemas.microsoft.com/office/powerpoint/2010/main" val="22742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7BDF1-0B36-5E41-86E5-B22D00C4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8" y="1063746"/>
            <a:ext cx="6822762" cy="5322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E4454-2AF3-104B-B244-A1E57BDCC35B}"/>
              </a:ext>
            </a:extLst>
          </p:cNvPr>
          <p:cNvSpPr txBox="1"/>
          <p:nvPr/>
        </p:nvSpPr>
        <p:spPr>
          <a:xfrm>
            <a:off x="3875315" y="471402"/>
            <a:ext cx="5376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/>
              <a:t>p+Pb</a:t>
            </a:r>
            <a:r>
              <a:rPr lang="en-US" sz="3200" u="sng" dirty="0"/>
              <a:t> and </a:t>
            </a:r>
            <a:r>
              <a:rPr lang="en-US" sz="3200" u="sng" dirty="0" err="1">
                <a:solidFill>
                  <a:srgbClr val="008F00"/>
                </a:solidFill>
              </a:rPr>
              <a:t>Pb+Pb</a:t>
            </a:r>
            <a:r>
              <a:rPr lang="en-US" sz="3200" u="sng" dirty="0">
                <a:solidFill>
                  <a:srgbClr val="008F00"/>
                </a:solidFill>
              </a:rPr>
              <a:t> </a:t>
            </a:r>
            <a:r>
              <a:rPr lang="en-US" sz="3200" u="sng" dirty="0"/>
              <a:t>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FC7B9-7358-8F4D-AB84-7D03FE312BB3}"/>
              </a:ext>
            </a:extLst>
          </p:cNvPr>
          <p:cNvSpPr txBox="1"/>
          <p:nvPr/>
        </p:nvSpPr>
        <p:spPr>
          <a:xfrm>
            <a:off x="7798676" y="1332193"/>
            <a:ext cx="3899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F00"/>
                </a:solidFill>
              </a:rPr>
              <a:t>Pb+Pb</a:t>
            </a:r>
            <a:r>
              <a:rPr lang="en-US" sz="2800" dirty="0">
                <a:solidFill>
                  <a:srgbClr val="008F00"/>
                </a:solidFill>
              </a:rPr>
              <a:t> </a:t>
            </a:r>
            <a:r>
              <a:rPr lang="en-US" sz="2800" dirty="0"/>
              <a:t>and </a:t>
            </a:r>
          </a:p>
          <a:p>
            <a:pPr algn="ctr"/>
            <a:r>
              <a:rPr lang="en-US" sz="2800" dirty="0" err="1"/>
              <a:t>p+Pb</a:t>
            </a:r>
            <a:r>
              <a:rPr lang="en-US" sz="2800" dirty="0"/>
              <a:t> (scaled x1.5) appear very similar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Common hydrodynamic explanation for </a:t>
            </a:r>
          </a:p>
          <a:p>
            <a:pPr algn="ctr"/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&lt; 4 GeV?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Common explanation for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&gt; 10 GeV?</a:t>
            </a:r>
          </a:p>
        </p:txBody>
      </p:sp>
    </p:spTree>
    <p:extLst>
      <p:ext uri="{BB962C8B-B14F-4D97-AF65-F5344CB8AC3E}">
        <p14:creationId xmlns:p14="http://schemas.microsoft.com/office/powerpoint/2010/main" val="15936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42E80-5FE3-A04A-B6EC-3D779FD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CED82A-FBBC-664D-8C13-DBB9586A4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54"/>
          <a:stretch/>
        </p:blipFill>
        <p:spPr>
          <a:xfrm>
            <a:off x="484413" y="970307"/>
            <a:ext cx="11223171" cy="4712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B6AAC-BBBE-F242-A459-66B0D58B408F}"/>
              </a:ext>
            </a:extLst>
          </p:cNvPr>
          <p:cNvSpPr txBox="1"/>
          <p:nvPr/>
        </p:nvSpPr>
        <p:spPr>
          <a:xfrm>
            <a:off x="587760" y="497771"/>
            <a:ext cx="5508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Jet Quenching Model for </a:t>
            </a:r>
            <a:r>
              <a:rPr lang="en-US" sz="3200" u="sng" dirty="0" err="1"/>
              <a:t>p+Pb</a:t>
            </a:r>
            <a:endParaRPr lang="en-US" sz="3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0A1C3-F23F-7549-9FBB-63B253584FF7}"/>
              </a:ext>
            </a:extLst>
          </p:cNvPr>
          <p:cNvSpPr txBox="1"/>
          <p:nvPr/>
        </p:nvSpPr>
        <p:spPr>
          <a:xfrm>
            <a:off x="1030770" y="5756255"/>
            <a:ext cx="1009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Cannot describe both azimuthal anisotropy and lack of change in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spectra</a:t>
            </a:r>
          </a:p>
        </p:txBody>
      </p:sp>
    </p:spTree>
    <p:extLst>
      <p:ext uri="{BB962C8B-B14F-4D97-AF65-F5344CB8AC3E}">
        <p14:creationId xmlns:p14="http://schemas.microsoft.com/office/powerpoint/2010/main" val="367927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878A3-540C-6C49-804B-1FAD9ED1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65524-5358-7245-BC45-3215A83FB269}"/>
              </a:ext>
            </a:extLst>
          </p:cNvPr>
          <p:cNvSpPr txBox="1"/>
          <p:nvPr/>
        </p:nvSpPr>
        <p:spPr>
          <a:xfrm>
            <a:off x="587760" y="559703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Initial State Effect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16201-3280-844C-9034-849DC30A3001}"/>
              </a:ext>
            </a:extLst>
          </p:cNvPr>
          <p:cNvSpPr txBox="1"/>
          <p:nvPr/>
        </p:nvSpPr>
        <p:spPr>
          <a:xfrm>
            <a:off x="1338944" y="1240754"/>
            <a:ext cx="1014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key check for the original pp “ridge” correlation observation by CMS was checking PYTHIA – </a:t>
            </a:r>
            <a:r>
              <a:rPr lang="en-US" sz="2000" i="1" dirty="0"/>
              <a:t>CMS Collaboration JHEP 09 (2010) 091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E9A4F-DD23-3A40-9F2E-CC185469A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7" y="2760518"/>
            <a:ext cx="4375175" cy="3640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285C1-0C54-794B-9836-22A6E1324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36"/>
          <a:stretch/>
        </p:blipFill>
        <p:spPr>
          <a:xfrm>
            <a:off x="6211548" y="2774779"/>
            <a:ext cx="4383569" cy="3626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08EC46-0514-8B45-9EFA-A0D18E389198}"/>
              </a:ext>
            </a:extLst>
          </p:cNvPr>
          <p:cNvSpPr txBox="1"/>
          <p:nvPr/>
        </p:nvSpPr>
        <p:spPr>
          <a:xfrm>
            <a:off x="3091544" y="2213980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34276-3413-4749-95E2-C761FEB31430}"/>
              </a:ext>
            </a:extLst>
          </p:cNvPr>
          <p:cNvSpPr txBox="1"/>
          <p:nvPr/>
        </p:nvSpPr>
        <p:spPr>
          <a:xfrm>
            <a:off x="7750630" y="2213980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PYTHIA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E0D43-D6BA-024D-AB86-C0519CF63AD8}"/>
              </a:ext>
            </a:extLst>
          </p:cNvPr>
          <p:cNvSpPr txBox="1"/>
          <p:nvPr/>
        </p:nvSpPr>
        <p:spPr>
          <a:xfrm>
            <a:off x="5015833" y="58366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4C191-EA78-AB45-8F33-1E93AF03EF3F}"/>
              </a:ext>
            </a:extLst>
          </p:cNvPr>
          <p:cNvSpPr txBox="1"/>
          <p:nvPr/>
        </p:nvSpPr>
        <p:spPr>
          <a:xfrm>
            <a:off x="6289922" y="5836632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 Ridge</a:t>
            </a:r>
          </a:p>
        </p:txBody>
      </p:sp>
    </p:spTree>
    <p:extLst>
      <p:ext uri="{BB962C8B-B14F-4D97-AF65-F5344CB8AC3E}">
        <p14:creationId xmlns:p14="http://schemas.microsoft.com/office/powerpoint/2010/main" val="61880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51EDD-39F7-7C4F-8E78-21CA037BE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" r="56597" b="15330"/>
          <a:stretch/>
        </p:blipFill>
        <p:spPr>
          <a:xfrm>
            <a:off x="4264749" y="1159750"/>
            <a:ext cx="2955842" cy="4051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340C6-A818-0548-B67C-88E866339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04" r="12644" b="16479"/>
          <a:stretch/>
        </p:blipFill>
        <p:spPr>
          <a:xfrm>
            <a:off x="701666" y="1159750"/>
            <a:ext cx="3296293" cy="4051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936F8-ACC7-0D44-8C19-5DD825A09C0F}"/>
              </a:ext>
            </a:extLst>
          </p:cNvPr>
          <p:cNvSpPr txBox="1"/>
          <p:nvPr/>
        </p:nvSpPr>
        <p:spPr>
          <a:xfrm>
            <a:off x="737716" y="5266347"/>
            <a:ext cx="32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PYTHIA8 – no long-range ridge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57A8A-2746-E24D-83AD-F9AB174373C0}"/>
              </a:ext>
            </a:extLst>
          </p:cNvPr>
          <p:cNvSpPr txBox="1"/>
          <p:nvPr/>
        </p:nvSpPr>
        <p:spPr>
          <a:xfrm>
            <a:off x="4618079" y="5273404"/>
            <a:ext cx="2955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PYTHIA8 –  </a:t>
            </a:r>
            <a:r>
              <a:rPr lang="en-US" sz="1600" dirty="0" err="1"/>
              <a:t>dijet</a:t>
            </a:r>
            <a:r>
              <a:rPr lang="en-US" sz="1600" dirty="0"/>
              <a:t>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C3E35-C9B0-844B-B270-CBE55B7696D7}"/>
              </a:ext>
            </a:extLst>
          </p:cNvPr>
          <p:cNvSpPr txBox="1"/>
          <p:nvPr/>
        </p:nvSpPr>
        <p:spPr>
          <a:xfrm>
            <a:off x="620485" y="521110"/>
            <a:ext cx="299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PYTHIA’s revenge?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532CE-9A79-2A4D-9F1A-11DE93FF46AE}"/>
              </a:ext>
            </a:extLst>
          </p:cNvPr>
          <p:cNvSpPr txBox="1"/>
          <p:nvPr/>
        </p:nvSpPr>
        <p:spPr>
          <a:xfrm>
            <a:off x="7228577" y="1180117"/>
            <a:ext cx="46208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PYTHIA initial-state radiation: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err="1">
                <a:solidFill>
                  <a:srgbClr val="FF0000"/>
                </a:solidFill>
              </a:rPr>
              <a:t>SpaceShower</a:t>
            </a:r>
            <a:r>
              <a:rPr lang="en-US" sz="2400" dirty="0">
                <a:solidFill>
                  <a:srgbClr val="FF0000"/>
                </a:solidFill>
              </a:rPr>
              <a:t>::</a:t>
            </a:r>
            <a:r>
              <a:rPr lang="en-US" sz="2400" dirty="0" err="1">
                <a:solidFill>
                  <a:srgbClr val="FF0000"/>
                </a:solidFill>
              </a:rPr>
              <a:t>phiIntAsym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implementing azimuthal asymmetries in the radiation pattern from </a:t>
            </a:r>
            <a:r>
              <a:rPr lang="en-US" sz="2400" dirty="0" err="1">
                <a:solidFill>
                  <a:srgbClr val="FF0000"/>
                </a:solidFill>
              </a:rPr>
              <a:t>colour</a:t>
            </a:r>
            <a:r>
              <a:rPr lang="en-US" sz="2400" dirty="0">
                <a:solidFill>
                  <a:srgbClr val="FF0000"/>
                </a:solidFill>
              </a:rPr>
              <a:t> coherence  considerations.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400" dirty="0"/>
              <a:t>This is without the </a:t>
            </a:r>
          </a:p>
          <a:p>
            <a:pPr algn="ctr"/>
            <a:r>
              <a:rPr lang="en-US" sz="2400" dirty="0"/>
              <a:t>“string shoving” option!</a:t>
            </a:r>
          </a:p>
          <a:p>
            <a:pPr algn="ctr"/>
            <a:r>
              <a:rPr lang="en-US" u="sng" dirty="0">
                <a:hlinkClick r:id="rId3" tooltip="Persistent link using digital object identifier"/>
              </a:rPr>
              <a:t>https://doi.org/10.1016/j.physletb.2018.01.069</a:t>
            </a:r>
            <a:endParaRPr lang="en-US" sz="2400" dirty="0"/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8798C-878F-3945-8BFC-6E0E0E2E6D4B}"/>
              </a:ext>
            </a:extLst>
          </p:cNvPr>
          <p:cNvSpPr txBox="1"/>
          <p:nvPr/>
        </p:nvSpPr>
        <p:spPr>
          <a:xfrm>
            <a:off x="901462" y="5687694"/>
            <a:ext cx="1107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However, effect is biggest in LOW multiplicity events and is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watered down in HIGH multiplicity events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8D2D6-A210-0F47-93ED-1C0104F5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A1424-52DE-B54E-910C-2FE0469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2" y="1263449"/>
            <a:ext cx="11238955" cy="390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A18D3-ADD0-A44B-BD32-855D4BE75F14}"/>
              </a:ext>
            </a:extLst>
          </p:cNvPr>
          <p:cNvSpPr txBox="1"/>
          <p:nvPr/>
        </p:nvSpPr>
        <p:spPr>
          <a:xfrm>
            <a:off x="587829" y="740229"/>
            <a:ext cx="655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Quantitative PYTHIA </a:t>
            </a:r>
            <a:r>
              <a:rPr lang="en-US" sz="2800" u="sng" dirty="0" err="1"/>
              <a:t>Angantyr</a:t>
            </a:r>
            <a:r>
              <a:rPr lang="en-US" sz="2800" u="sng" dirty="0"/>
              <a:t>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C19C4-BF71-C046-B588-553B9758DBDC}"/>
              </a:ext>
            </a:extLst>
          </p:cNvPr>
          <p:cNvSpPr txBox="1"/>
          <p:nvPr/>
        </p:nvSpPr>
        <p:spPr>
          <a:xfrm>
            <a:off x="729344" y="5172999"/>
            <a:ext cx="1080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Because correlation is stronger in low-multiplicity, template subtraction yields negative correlation in high-multiplicity events.     Opposite sign and trend from experimental data.   Problem with any explanation involved n &lt;&lt; </a:t>
            </a:r>
            <a:r>
              <a:rPr lang="en-US" sz="2400" dirty="0" err="1">
                <a:solidFill>
                  <a:srgbClr val="0070C0"/>
                </a:solidFill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</a:rPr>
              <a:t>total</a:t>
            </a:r>
            <a:r>
              <a:rPr lang="en-US" sz="2400" dirty="0">
                <a:solidFill>
                  <a:srgbClr val="0070C0"/>
                </a:solidFill>
              </a:rPr>
              <a:t> particles.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B147B-119A-0A43-8E73-B9BF61EFF163}"/>
              </a:ext>
            </a:extLst>
          </p:cNvPr>
          <p:cNvSpPr txBox="1"/>
          <p:nvPr/>
        </p:nvSpPr>
        <p:spPr>
          <a:xfrm>
            <a:off x="9296400" y="63462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How can the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Oracle of Delphi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be wrong?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B1538-1BF6-3244-961A-3DE377BF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387622"/>
            <a:ext cx="701584" cy="1417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90977-7758-F64F-9BE2-43F6CB1D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02" r="558" b="50443"/>
          <a:stretch/>
        </p:blipFill>
        <p:spPr>
          <a:xfrm>
            <a:off x="11538858" y="1834941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9624-2152-0A48-BC46-9DE50F26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34FF-529F-CB4D-8C9F-BEFEB810C3B0}"/>
              </a:ext>
            </a:extLst>
          </p:cNvPr>
          <p:cNvSpPr txBox="1"/>
          <p:nvPr/>
        </p:nvSpPr>
        <p:spPr>
          <a:xfrm>
            <a:off x="642257" y="576943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D683C-C1B3-7641-AC7F-A197E599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7" y="1197690"/>
            <a:ext cx="6669278" cy="520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79A4A-4D7F-8043-AEC3-02851997D6CF}"/>
              </a:ext>
            </a:extLst>
          </p:cNvPr>
          <p:cNvSpPr txBox="1"/>
          <p:nvPr/>
        </p:nvSpPr>
        <p:spPr>
          <a:xfrm>
            <a:off x="7609115" y="1458686"/>
            <a:ext cx="3940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ATLAS result in </a:t>
            </a:r>
            <a:r>
              <a:rPr lang="en-US" sz="2000" dirty="0" err="1"/>
              <a:t>p+Pb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Definitive correlation of high and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particles, where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particle azimuthal anisotropy explained via hydrodynamics</a:t>
            </a:r>
          </a:p>
          <a:p>
            <a:endParaRPr lang="en-US" sz="2000" dirty="0"/>
          </a:p>
          <a:p>
            <a:r>
              <a:rPr lang="en-US" sz="2000" dirty="0"/>
              <a:t>Fundamental conflicts with jet quenching and initial-state explanations.</a:t>
            </a:r>
          </a:p>
          <a:p>
            <a:endParaRPr lang="en-US" sz="2000" dirty="0"/>
          </a:p>
          <a:p>
            <a:r>
              <a:rPr lang="en-US" sz="2000" dirty="0"/>
              <a:t>Good puzzle ready to be solved.</a:t>
            </a:r>
          </a:p>
        </p:txBody>
      </p:sp>
    </p:spTree>
    <p:extLst>
      <p:ext uri="{BB962C8B-B14F-4D97-AF65-F5344CB8AC3E}">
        <p14:creationId xmlns:p14="http://schemas.microsoft.com/office/powerpoint/2010/main" val="338042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A6A4A-8FA3-1F48-B396-55205CDD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84EAD-4B43-7F48-BD9F-F0F1B51252E3}"/>
              </a:ext>
            </a:extLst>
          </p:cNvPr>
          <p:cNvSpPr/>
          <p:nvPr/>
        </p:nvSpPr>
        <p:spPr>
          <a:xfrm>
            <a:off x="2443556" y="3002068"/>
            <a:ext cx="7304887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Talk Logistics: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talk is 15 + 3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talk is in a parallel sessions with 4 talks all with the same title for theory, ALICE, CMS, and then ATLAS (this talk).</a:t>
            </a:r>
          </a:p>
          <a:p>
            <a:r>
              <a:rPr lang="en-US" sz="1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https://indico.cern.ch/event/856696/sessions/330883/#20200528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8D5BC-1DE2-E04D-A8B3-E770611F3AC2}"/>
              </a:ext>
            </a:extLst>
          </p:cNvPr>
          <p:cNvSpPr txBox="1"/>
          <p:nvPr/>
        </p:nvSpPr>
        <p:spPr>
          <a:xfrm>
            <a:off x="4887686" y="892629"/>
            <a:ext cx="2699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89306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C92A-9BDB-E04D-944F-8B5C740E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572F5-BB6A-7F4B-ADFF-2A51F011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85"/>
            <a:ext cx="12192000" cy="6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4BBD-9884-E04F-BCC2-09EB5B19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2DC58-FBC3-5347-9EBB-95746FAD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71"/>
            <a:ext cx="12192000" cy="640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87F0D-E5A2-F642-A44F-4E5D27301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2" r="558" b="50443"/>
          <a:stretch/>
        </p:blipFill>
        <p:spPr>
          <a:xfrm>
            <a:off x="10971299" y="1330444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14B0-68B0-B841-B8B0-DC7A963A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56BD17-098C-8A40-ABF2-D685C30D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26209"/>
            <a:ext cx="11795760" cy="640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1BE63-671D-FF49-95C6-62468075F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2" r="558" b="50443"/>
          <a:stretch/>
        </p:blipFill>
        <p:spPr>
          <a:xfrm>
            <a:off x="11222420" y="1698307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90A42-2B9E-054A-AE79-01E01CA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06A57-5DB6-8C44-9E23-9D48170B8E40}"/>
              </a:ext>
            </a:extLst>
          </p:cNvPr>
          <p:cNvSpPr txBox="1"/>
          <p:nvPr/>
        </p:nvSpPr>
        <p:spPr>
          <a:xfrm>
            <a:off x="2450610" y="439872"/>
            <a:ext cx="7290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Wealth of ATLAS results on small systems.*   </a:t>
            </a:r>
          </a:p>
          <a:p>
            <a:pPr algn="ctr"/>
            <a:r>
              <a:rPr lang="en-US" sz="2400" dirty="0"/>
              <a:t>In these 15 minutes, focus on one recent measurement.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923B1-8785-9B4B-AC25-DD713B50B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4" b="11847"/>
          <a:stretch/>
        </p:blipFill>
        <p:spPr>
          <a:xfrm>
            <a:off x="1626373" y="1444413"/>
            <a:ext cx="9640718" cy="280141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56665-BCB8-A543-A179-2A1C556DCC54}"/>
              </a:ext>
            </a:extLst>
          </p:cNvPr>
          <p:cNvSpPr txBox="1"/>
          <p:nvPr/>
        </p:nvSpPr>
        <p:spPr>
          <a:xfrm>
            <a:off x="1546934" y="4290922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Kurt Hill Ph.D. Thesis:  </a:t>
            </a:r>
            <a:r>
              <a:rPr lang="en-US" dirty="0">
                <a:hlinkClick r:id="rId3"/>
              </a:rPr>
              <a:t>https://arxiv.org/abs/2004.07920</a:t>
            </a:r>
            <a:r>
              <a:rPr lang="en-US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89360-2EF6-4445-89E2-8B6D76BA721B}"/>
              </a:ext>
            </a:extLst>
          </p:cNvPr>
          <p:cNvSpPr txBox="1"/>
          <p:nvPr/>
        </p:nvSpPr>
        <p:spPr>
          <a:xfrm>
            <a:off x="5728150" y="5074682"/>
            <a:ext cx="613661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 https://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twiki.cern.ch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twiki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/bin/view/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AtlasPublic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HeavyIonsPublicResults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HF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muon+hadron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correlations in 13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TeV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pp,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Phys.Rev.Lett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124 (2020) 8, 082301</a:t>
            </a: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Z-tagged ridge in pp, Eur. Phys. J. C80 (2020) 1, 64</a:t>
            </a: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Photonuclear Ridge, ATLAS-CONF-2019-022</a:t>
            </a: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Azimuthal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dijets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p+Pb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PRC 100 (2019) 034903</a:t>
            </a:r>
          </a:p>
          <a:p>
            <a:pPr algn="r"/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vn-pt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correlations in 5.02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TeV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Pb+Pb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p+Pb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Eur.Phys.J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C (2019) 12, 985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8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7ED53-5527-A64E-AC35-1FB08137D776}"/>
              </a:ext>
            </a:extLst>
          </p:cNvPr>
          <p:cNvSpPr txBox="1"/>
          <p:nvPr/>
        </p:nvSpPr>
        <p:spPr>
          <a:xfrm>
            <a:off x="598516" y="56173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Key features of heavy-ion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40A29-2B45-1C4B-A7B8-223924968F0F}"/>
              </a:ext>
            </a:extLst>
          </p:cNvPr>
          <p:cNvSpPr txBox="1"/>
          <p:nvPr/>
        </p:nvSpPr>
        <p:spPr>
          <a:xfrm>
            <a:off x="1102457" y="1228718"/>
            <a:ext cx="8438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Hydrodynamic described “collectivity” of the bulk (</a:t>
            </a:r>
            <a:r>
              <a:rPr lang="en-US" sz="2400" dirty="0" err="1">
                <a:solidFill>
                  <a:srgbClr val="0070C0"/>
                </a:solidFill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&lt; 5-6 GeV)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3654D-5910-D44B-89BB-20B238563493}"/>
              </a:ext>
            </a:extLst>
          </p:cNvPr>
          <p:cNvSpPr txBox="1"/>
          <p:nvPr/>
        </p:nvSpPr>
        <p:spPr>
          <a:xfrm>
            <a:off x="1102457" y="1753173"/>
            <a:ext cx="1031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Jet quenching, suppression of high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</a:t>
            </a:r>
            <a:r>
              <a:rPr lang="en-US" sz="2400" baseline="-25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partons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/ jets / hadrons (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</a:t>
            </a:r>
            <a:r>
              <a:rPr lang="en-US" sz="2400" baseline="-25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&gt; 10-12 GeV)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E9B9B-6E8B-9B4F-B700-30EF4A90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39" y="2397290"/>
            <a:ext cx="2692400" cy="30226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FD8AD502-D6BD-3942-B92E-DDFB60881CA6}"/>
              </a:ext>
            </a:extLst>
          </p:cNvPr>
          <p:cNvSpPr/>
          <p:nvPr/>
        </p:nvSpPr>
        <p:spPr>
          <a:xfrm>
            <a:off x="3316778" y="3617651"/>
            <a:ext cx="499262" cy="59851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9080387-0B68-E848-B054-EE2DA5051052}"/>
              </a:ext>
            </a:extLst>
          </p:cNvPr>
          <p:cNvSpPr/>
          <p:nvPr/>
        </p:nvSpPr>
        <p:spPr>
          <a:xfrm rot="10800000">
            <a:off x="1815992" y="3617650"/>
            <a:ext cx="499262" cy="59851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76B9B-83CF-A241-AA2B-17D09986602F}"/>
              </a:ext>
            </a:extLst>
          </p:cNvPr>
          <p:cNvSpPr txBox="1"/>
          <p:nvPr/>
        </p:nvSpPr>
        <p:spPr>
          <a:xfrm>
            <a:off x="1066800" y="5434437"/>
            <a:ext cx="376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steeper density gradients,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more bulk particles along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ED439-7D41-1A4B-B458-CDA2ACDD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2397290"/>
            <a:ext cx="2692400" cy="302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7DCF6-702E-0A4A-835B-D5D3D469C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21" r="53858" b="63699"/>
          <a:stretch/>
        </p:blipFill>
        <p:spPr>
          <a:xfrm rot="7003148">
            <a:off x="6415150" y="3251056"/>
            <a:ext cx="777831" cy="10373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986F5-519A-8F41-A196-3781DEACAAB2}"/>
              </a:ext>
            </a:extLst>
          </p:cNvPr>
          <p:cNvSpPr txBox="1"/>
          <p:nvPr/>
        </p:nvSpPr>
        <p:spPr>
          <a:xfrm>
            <a:off x="4623671" y="5434437"/>
            <a:ext cx="330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shorter path out of medium,</a:t>
            </a:r>
          </a:p>
          <a:p>
            <a:pPr algn="ctr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more jets along x-axis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072EB-1E0B-BD4F-BF7E-C0FAC3F8EA56}"/>
              </a:ext>
            </a:extLst>
          </p:cNvPr>
          <p:cNvSpPr txBox="1"/>
          <p:nvPr/>
        </p:nvSpPr>
        <p:spPr>
          <a:xfrm>
            <a:off x="8034628" y="3000649"/>
            <a:ext cx="3582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Low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bulk particles are azimuthally correlated with </a:t>
            </a:r>
          </a:p>
          <a:p>
            <a:pPr algn="ctr"/>
            <a:r>
              <a:rPr lang="en-US" sz="2800" dirty="0"/>
              <a:t>high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jet particles</a:t>
            </a:r>
          </a:p>
        </p:txBody>
      </p:sp>
    </p:spTree>
    <p:extLst>
      <p:ext uri="{BB962C8B-B14F-4D97-AF65-F5344CB8AC3E}">
        <p14:creationId xmlns:p14="http://schemas.microsoft.com/office/powerpoint/2010/main" val="376956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A843-19F1-5040-8565-32DE9924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3" y="6472520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AF5B2-33AB-C44B-B3FB-F6B64A2E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89" y="2118127"/>
            <a:ext cx="3909118" cy="3577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3F2ECC-FB8F-734A-83D8-C037D632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67" y="2084182"/>
            <a:ext cx="5088844" cy="3611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9756E-8BCE-2240-B8B7-F033D037EC31}"/>
              </a:ext>
            </a:extLst>
          </p:cNvPr>
          <p:cNvSpPr txBox="1"/>
          <p:nvPr/>
        </p:nvSpPr>
        <p:spPr>
          <a:xfrm>
            <a:off x="541821" y="483284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Azimuthal Correlations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5C605-81A9-0D4A-B96D-1F67C23C7223}"/>
              </a:ext>
            </a:extLst>
          </p:cNvPr>
          <p:cNvSpPr txBox="1"/>
          <p:nvPr/>
        </p:nvSpPr>
        <p:spPr>
          <a:xfrm>
            <a:off x="2081545" y="1251076"/>
            <a:ext cx="27013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Pb+Pb</a:t>
            </a:r>
            <a:r>
              <a:rPr lang="en-US" sz="2800" dirty="0"/>
              <a:t> Collisions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CEF16-3292-8D40-8A1F-7A03E76839F2}"/>
              </a:ext>
            </a:extLst>
          </p:cNvPr>
          <p:cNvSpPr txBox="1"/>
          <p:nvPr/>
        </p:nvSpPr>
        <p:spPr>
          <a:xfrm>
            <a:off x="1256224" y="1900061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Hydrodynamics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B13A5-DC3F-5B41-AD30-99E4E6AA0243}"/>
              </a:ext>
            </a:extLst>
          </p:cNvPr>
          <p:cNvSpPr txBox="1"/>
          <p:nvPr/>
        </p:nvSpPr>
        <p:spPr>
          <a:xfrm>
            <a:off x="3926377" y="1899516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Jet Quenching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65FDA-700D-D54F-84B0-23F96A110B03}"/>
              </a:ext>
            </a:extLst>
          </p:cNvPr>
          <p:cNvSpPr txBox="1"/>
          <p:nvPr/>
        </p:nvSpPr>
        <p:spPr>
          <a:xfrm>
            <a:off x="2869422" y="189951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Transition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5E0AA-3D32-5645-BA97-39D2A028C37C}"/>
              </a:ext>
            </a:extLst>
          </p:cNvPr>
          <p:cNvSpPr/>
          <p:nvPr/>
        </p:nvSpPr>
        <p:spPr>
          <a:xfrm>
            <a:off x="1477198" y="2340833"/>
            <a:ext cx="2321916" cy="2726570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CB9CF-09F7-6C40-A1E2-5A62F0770623}"/>
              </a:ext>
            </a:extLst>
          </p:cNvPr>
          <p:cNvSpPr/>
          <p:nvPr/>
        </p:nvSpPr>
        <p:spPr>
          <a:xfrm>
            <a:off x="2898475" y="2339409"/>
            <a:ext cx="2453967" cy="272657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7D20FE-7D69-C64E-BF56-807DD00B41DD}"/>
              </a:ext>
            </a:extLst>
          </p:cNvPr>
          <p:cNvSpPr txBox="1"/>
          <p:nvPr/>
        </p:nvSpPr>
        <p:spPr>
          <a:xfrm>
            <a:off x="7781186" y="1251076"/>
            <a:ext cx="25058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p+Pb</a:t>
            </a:r>
            <a:r>
              <a:rPr lang="en-US" sz="2800" dirty="0"/>
              <a:t> Collisions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A591C-3BEC-504A-A6CE-771F5D04D6EB}"/>
              </a:ext>
            </a:extLst>
          </p:cNvPr>
          <p:cNvSpPr/>
          <p:nvPr/>
        </p:nvSpPr>
        <p:spPr>
          <a:xfrm>
            <a:off x="7612667" y="2339409"/>
            <a:ext cx="2321916" cy="2726570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47428-1C38-244A-8559-DCF10F44C6D2}"/>
              </a:ext>
            </a:extLst>
          </p:cNvPr>
          <p:cNvSpPr/>
          <p:nvPr/>
        </p:nvSpPr>
        <p:spPr>
          <a:xfrm>
            <a:off x="8320714" y="2339409"/>
            <a:ext cx="2162230" cy="272657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83355-F4E7-3B47-87BE-B4ADE598FCA0}"/>
              </a:ext>
            </a:extLst>
          </p:cNvPr>
          <p:cNvSpPr txBox="1"/>
          <p:nvPr/>
        </p:nvSpPr>
        <p:spPr>
          <a:xfrm>
            <a:off x="9911972" y="186852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Jet Quenching?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B4966-4367-D640-BAFB-8696C663AB63}"/>
              </a:ext>
            </a:extLst>
          </p:cNvPr>
          <p:cNvSpPr txBox="1"/>
          <p:nvPr/>
        </p:nvSpPr>
        <p:spPr>
          <a:xfrm>
            <a:off x="541821" y="5606924"/>
            <a:ext cx="1110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Are low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(bulk) and high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particles azimuthally correlated in small systems, </a:t>
            </a:r>
            <a:r>
              <a:rPr lang="en-US" sz="2400" dirty="0" err="1"/>
              <a:t>p+Pb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3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51608-18BA-4F49-BE51-D4F0DD4D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3"/>
          <a:stretch/>
        </p:blipFill>
        <p:spPr>
          <a:xfrm>
            <a:off x="736424" y="1142999"/>
            <a:ext cx="10476858" cy="5257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393DB-E30E-0E4A-ABC6-E4419D31DF18}"/>
              </a:ext>
            </a:extLst>
          </p:cNvPr>
          <p:cNvSpPr txBox="1"/>
          <p:nvPr/>
        </p:nvSpPr>
        <p:spPr>
          <a:xfrm>
            <a:off x="541821" y="483284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ATLAS Analysis</a:t>
            </a:r>
          </a:p>
        </p:txBody>
      </p:sp>
    </p:spTree>
    <p:extLst>
      <p:ext uri="{BB962C8B-B14F-4D97-AF65-F5344CB8AC3E}">
        <p14:creationId xmlns:p14="http://schemas.microsoft.com/office/powerpoint/2010/main" val="290804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E88FE7-D935-AD4C-A509-BDA4D2AE3347}"/>
              </a:ext>
            </a:extLst>
          </p:cNvPr>
          <p:cNvSpPr/>
          <p:nvPr/>
        </p:nvSpPr>
        <p:spPr>
          <a:xfrm>
            <a:off x="1153889" y="5176948"/>
            <a:ext cx="6193970" cy="12181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C2EB9-4DBC-DA44-9574-580486AEFEB7}"/>
              </a:ext>
            </a:extLst>
          </p:cNvPr>
          <p:cNvSpPr txBox="1"/>
          <p:nvPr/>
        </p:nvSpPr>
        <p:spPr>
          <a:xfrm>
            <a:off x="640080" y="523451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/>
              <a:t>p+Pb</a:t>
            </a:r>
            <a:r>
              <a:rPr lang="en-US" sz="2800" u="sng" dirty="0"/>
              <a:t> Two-Particle Correlations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A1640-9135-2E49-BE44-7F35A7299986}"/>
              </a:ext>
            </a:extLst>
          </p:cNvPr>
          <p:cNvSpPr txBox="1"/>
          <p:nvPr/>
        </p:nvSpPr>
        <p:spPr>
          <a:xfrm>
            <a:off x="2358035" y="5282724"/>
            <a:ext cx="405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”Bulk” particles with “flow” modulation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660CD-4E7F-CD47-8379-44AADCB2123A}"/>
              </a:ext>
            </a:extLst>
          </p:cNvPr>
          <p:cNvSpPr txBox="1"/>
          <p:nvPr/>
        </p:nvSpPr>
        <p:spPr>
          <a:xfrm>
            <a:off x="1294938" y="5290774"/>
            <a:ext cx="92204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C77E5-E450-BC4E-9C33-640157C1359C}"/>
              </a:ext>
            </a:extLst>
          </p:cNvPr>
          <p:cNvSpPr txBox="1"/>
          <p:nvPr/>
        </p:nvSpPr>
        <p:spPr>
          <a:xfrm>
            <a:off x="1294938" y="5871465"/>
            <a:ext cx="164660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80696-8C82-424C-A0D2-261DA968F6DC}"/>
              </a:ext>
            </a:extLst>
          </p:cNvPr>
          <p:cNvSpPr txBox="1"/>
          <p:nvPr/>
        </p:nvSpPr>
        <p:spPr>
          <a:xfrm>
            <a:off x="8330108" y="1440557"/>
            <a:ext cx="3611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Jet events have much larger non-flow background.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(small signal/background)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Standard subtraction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of non-flow via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template method leads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to distortions.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F45D-A28B-AE48-86B5-877B612B37BB}"/>
              </a:ext>
            </a:extLst>
          </p:cNvPr>
          <p:cNvSpPr txBox="1"/>
          <p:nvPr/>
        </p:nvSpPr>
        <p:spPr>
          <a:xfrm>
            <a:off x="2385753" y="2685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87DB3-DDC4-364F-9CB5-A0D9FB1CD8DD}"/>
              </a:ext>
            </a:extLst>
          </p:cNvPr>
          <p:cNvSpPr txBox="1"/>
          <p:nvPr/>
        </p:nvSpPr>
        <p:spPr>
          <a:xfrm>
            <a:off x="2140527" y="-550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D3AA51-7E55-6144-9FEB-85F7BC78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07930"/>
            <a:ext cx="7728857" cy="3790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40B64-AAC4-4644-85F3-E4DEFC619DFF}"/>
              </a:ext>
            </a:extLst>
          </p:cNvPr>
          <p:cNvSpPr txBox="1"/>
          <p:nvPr/>
        </p:nvSpPr>
        <p:spPr>
          <a:xfrm>
            <a:off x="1368679" y="108146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Bias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B3621-0968-AF4C-962A-E89F2E4EA219}"/>
              </a:ext>
            </a:extLst>
          </p:cNvPr>
          <p:cNvSpPr txBox="1"/>
          <p:nvPr/>
        </p:nvSpPr>
        <p:spPr>
          <a:xfrm>
            <a:off x="5535781" y="1081461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Events with Jet &gt; 100 GeV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11C89B-4E82-1348-BC3A-8900FC4D4CD2}"/>
              </a:ext>
            </a:extLst>
          </p:cNvPr>
          <p:cNvSpPr/>
          <p:nvPr/>
        </p:nvSpPr>
        <p:spPr>
          <a:xfrm>
            <a:off x="2995355" y="5863464"/>
            <a:ext cx="416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“Jet” particles with “non-flow” modulation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93D31-8AFB-A042-8E41-A9DA2EEF16A6}"/>
              </a:ext>
            </a:extLst>
          </p:cNvPr>
          <p:cNvSpPr txBox="1"/>
          <p:nvPr/>
        </p:nvSpPr>
        <p:spPr>
          <a:xfrm>
            <a:off x="7913407" y="5545706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 to reduce background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8431F8-D2EA-B546-9BD5-A4469DD79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2" r="558" b="50443"/>
          <a:stretch/>
        </p:blipFill>
        <p:spPr>
          <a:xfrm>
            <a:off x="8237557" y="1777262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6C580-D322-DB41-A0B1-BEF9DF4E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67" b="6346"/>
          <a:stretch/>
        </p:blipFill>
        <p:spPr>
          <a:xfrm>
            <a:off x="1257903" y="2486048"/>
            <a:ext cx="9843647" cy="3889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4FAF7-4724-4040-8944-CD13B8FD6414}"/>
              </a:ext>
            </a:extLst>
          </p:cNvPr>
          <p:cNvSpPr txBox="1"/>
          <p:nvPr/>
        </p:nvSpPr>
        <p:spPr>
          <a:xfrm>
            <a:off x="599089" y="482317"/>
            <a:ext cx="887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Restricting Associated Particles in Events with 100 GeV Jets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CD632-1F96-6D4F-9D68-02D4969AD610}"/>
              </a:ext>
            </a:extLst>
          </p:cNvPr>
          <p:cNvSpPr txBox="1"/>
          <p:nvPr/>
        </p:nvSpPr>
        <p:spPr>
          <a:xfrm>
            <a:off x="714347" y="1145628"/>
            <a:ext cx="1093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 reduce the non-flow impact of jet correlations: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associated particle must be |</a:t>
            </a:r>
            <a:r>
              <a:rPr lang="en-US" sz="2400" dirty="0">
                <a:latin typeface="Symbol" pitchFamily="2" charset="2"/>
              </a:rPr>
              <a:t>Dh</a:t>
            </a:r>
            <a:r>
              <a:rPr lang="en-US" sz="2400" dirty="0"/>
              <a:t>| &gt; 2 from the trigger particle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associated particle must be |</a:t>
            </a:r>
            <a:r>
              <a:rPr lang="en-US" sz="2400" dirty="0">
                <a:latin typeface="Symbol" pitchFamily="2" charset="2"/>
              </a:rPr>
              <a:t>Dh</a:t>
            </a:r>
            <a:r>
              <a:rPr lang="en-US" sz="2400" dirty="0"/>
              <a:t>| &gt; 1 relative to all jets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&gt; 15 GeV in the event</a:t>
            </a:r>
          </a:p>
        </p:txBody>
      </p:sp>
    </p:spTree>
    <p:extLst>
      <p:ext uri="{BB962C8B-B14F-4D97-AF65-F5344CB8AC3E}">
        <p14:creationId xmlns:p14="http://schemas.microsoft.com/office/powerpoint/2010/main" val="343295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B4FF8-066D-4249-8275-66C885E3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457200"/>
            <a:ext cx="9165771" cy="4995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E4C6A-2DA8-B645-A3C6-917D6A8ED51F}"/>
              </a:ext>
            </a:extLst>
          </p:cNvPr>
          <p:cNvSpPr txBox="1"/>
          <p:nvPr/>
        </p:nvSpPr>
        <p:spPr>
          <a:xfrm>
            <a:off x="2268795" y="5452995"/>
            <a:ext cx="7329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Jet rejection drastically improves ‘signal-to-background’</a:t>
            </a:r>
          </a:p>
          <a:p>
            <a:pPr algn="ctr"/>
            <a:r>
              <a:rPr lang="en-US" sz="2400" dirty="0"/>
              <a:t>Reduces sensitivity to template method assumptions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D14E4-F3D3-8C43-873F-A0805FEB7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2" r="558" b="50443"/>
          <a:stretch/>
        </p:blipFill>
        <p:spPr>
          <a:xfrm>
            <a:off x="10547505" y="1665833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9C54-5B33-3D4C-BE1B-547794B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412E9-B216-2748-8AD4-33A4D6725AC2}"/>
              </a:ext>
            </a:extLst>
          </p:cNvPr>
          <p:cNvSpPr txBox="1"/>
          <p:nvPr/>
        </p:nvSpPr>
        <p:spPr>
          <a:xfrm>
            <a:off x="560716" y="465826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Physics Result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730AA9-D2F7-1B4B-B14E-B5A5870B35A9}"/>
              </a:ext>
            </a:extLst>
          </p:cNvPr>
          <p:cNvGrpSpPr/>
          <p:nvPr/>
        </p:nvGrpSpPr>
        <p:grpSpPr>
          <a:xfrm>
            <a:off x="486950" y="905470"/>
            <a:ext cx="6290742" cy="5001554"/>
            <a:chOff x="2798829" y="1399246"/>
            <a:chExt cx="6290742" cy="50015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7935E9-EFC7-E84D-8610-C9A72ADD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794" y="1399246"/>
              <a:ext cx="6162777" cy="5001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EC28EE-7E80-0244-B83A-A7B9D98271BF}"/>
                </a:ext>
              </a:extLst>
            </p:cNvPr>
            <p:cNvSpPr/>
            <p:nvPr/>
          </p:nvSpPr>
          <p:spPr>
            <a:xfrm>
              <a:off x="2798829" y="3252158"/>
              <a:ext cx="565473" cy="422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EB45BD-3EC6-E848-B9F5-FC8D718A31C1}"/>
              </a:ext>
            </a:extLst>
          </p:cNvPr>
          <p:cNvSpPr txBox="1"/>
          <p:nvPr/>
        </p:nvSpPr>
        <p:spPr>
          <a:xfrm>
            <a:off x="7062031" y="1241855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Low </a:t>
            </a:r>
            <a:r>
              <a:rPr lang="en-US" sz="2400" dirty="0" err="1">
                <a:solidFill>
                  <a:srgbClr val="0070C0"/>
                </a:solidFill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“bulk” flow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4825E-4384-6E46-97E4-E155B4484B31}"/>
              </a:ext>
            </a:extLst>
          </p:cNvPr>
          <p:cNvSpPr txBox="1"/>
          <p:nvPr/>
        </p:nvSpPr>
        <p:spPr>
          <a:xfrm>
            <a:off x="7062031" y="2023983"/>
            <a:ext cx="4470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flow / jet quenching?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is really measured is azimuthal correlation of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low and high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particles.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7030A0"/>
                </a:solidFill>
              </a:rPr>
              <a:t>Transition region, with differences in minimum bias and jet samples.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F47DE-98EC-2D4D-9996-D9715F7A99D5}"/>
              </a:ext>
            </a:extLst>
          </p:cNvPr>
          <p:cNvSpPr/>
          <p:nvPr/>
        </p:nvSpPr>
        <p:spPr>
          <a:xfrm>
            <a:off x="1509286" y="4174840"/>
            <a:ext cx="3356959" cy="900844"/>
          </a:xfrm>
          <a:prstGeom prst="rect">
            <a:avLst/>
          </a:prstGeom>
          <a:solidFill>
            <a:srgbClr val="00B0F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B7FAD-FD5D-7F43-8B12-08581647FC00}"/>
              </a:ext>
            </a:extLst>
          </p:cNvPr>
          <p:cNvSpPr/>
          <p:nvPr/>
        </p:nvSpPr>
        <p:spPr>
          <a:xfrm>
            <a:off x="2930564" y="4174840"/>
            <a:ext cx="3547875" cy="89942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9B4FC-F1CC-C14A-BF75-481A65928E25}"/>
              </a:ext>
            </a:extLst>
          </p:cNvPr>
          <p:cNvSpPr/>
          <p:nvPr/>
        </p:nvSpPr>
        <p:spPr>
          <a:xfrm>
            <a:off x="7062031" y="1181471"/>
            <a:ext cx="4470495" cy="6211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523A3-8411-484A-8159-14D2154D128E}"/>
              </a:ext>
            </a:extLst>
          </p:cNvPr>
          <p:cNvSpPr/>
          <p:nvPr/>
        </p:nvSpPr>
        <p:spPr>
          <a:xfrm>
            <a:off x="7062030" y="1939307"/>
            <a:ext cx="4470495" cy="2080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A7F2B-1D8B-064E-A534-1429E6D33072}"/>
              </a:ext>
            </a:extLst>
          </p:cNvPr>
          <p:cNvSpPr/>
          <p:nvPr/>
        </p:nvSpPr>
        <p:spPr>
          <a:xfrm>
            <a:off x="7062030" y="4156294"/>
            <a:ext cx="4470495" cy="9146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A2DF4-F142-C944-8C78-CA74A047088E}"/>
              </a:ext>
            </a:extLst>
          </p:cNvPr>
          <p:cNvSpPr txBox="1"/>
          <p:nvPr/>
        </p:nvSpPr>
        <p:spPr>
          <a:xfrm>
            <a:off x="1847088" y="6104194"/>
            <a:ext cx="799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Systematic uncertainties shown as boxes with contributions from multiple sources.</a:t>
            </a:r>
            <a:endParaRPr lang="en-US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3CF8F8-8807-5E43-9F43-99A4EFD3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2" r="558" b="50443"/>
          <a:stretch/>
        </p:blipFill>
        <p:spPr>
          <a:xfrm>
            <a:off x="6533178" y="1596313"/>
            <a:ext cx="262760" cy="25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413924"/>
      </a:dk2>
      <a:lt2>
        <a:srgbClr val="E9EAED"/>
      </a:lt2>
      <a:accent1>
        <a:srgbClr val="ABA082"/>
      </a:accent1>
      <a:accent2>
        <a:srgbClr val="BA917F"/>
      </a:accent2>
      <a:accent3>
        <a:srgbClr val="C49398"/>
      </a:accent3>
      <a:accent4>
        <a:srgbClr val="BA7F9D"/>
      </a:accent4>
      <a:accent5>
        <a:srgbClr val="C38FBF"/>
      </a:accent5>
      <a:accent6>
        <a:srgbClr val="A57FBA"/>
      </a:accent6>
      <a:hlink>
        <a:srgbClr val="7384B3"/>
      </a:hlink>
      <a:folHlink>
        <a:srgbClr val="848484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10685</TotalTime>
  <Words>778</Words>
  <Application>Microsoft Macintosh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Selawik Light</vt:lpstr>
      <vt:lpstr>Speak Pro</vt:lpstr>
      <vt:lpstr>Symbol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 Nagle</dc:creator>
  <cp:lastModifiedBy>James L Nagle</cp:lastModifiedBy>
  <cp:revision>28</cp:revision>
  <dcterms:created xsi:type="dcterms:W3CDTF">2020-04-24T15:21:25Z</dcterms:created>
  <dcterms:modified xsi:type="dcterms:W3CDTF">2020-05-21T02:08:38Z</dcterms:modified>
</cp:coreProperties>
</file>