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72" r:id="rId2"/>
    <p:sldId id="257" r:id="rId3"/>
    <p:sldId id="759" r:id="rId4"/>
    <p:sldId id="740" r:id="rId5"/>
    <p:sldId id="748" r:id="rId6"/>
    <p:sldId id="258" r:id="rId7"/>
    <p:sldId id="259" r:id="rId8"/>
    <p:sldId id="261" r:id="rId9"/>
    <p:sldId id="760" r:id="rId10"/>
    <p:sldId id="751" r:id="rId11"/>
    <p:sldId id="763" r:id="rId12"/>
    <p:sldId id="277" r:id="rId13"/>
    <p:sldId id="770" r:id="rId14"/>
    <p:sldId id="263" r:id="rId15"/>
    <p:sldId id="774" r:id="rId16"/>
    <p:sldId id="750" r:id="rId17"/>
    <p:sldId id="282" r:id="rId18"/>
    <p:sldId id="309" r:id="rId19"/>
    <p:sldId id="749" r:id="rId20"/>
    <p:sldId id="761" r:id="rId21"/>
    <p:sldId id="264" r:id="rId22"/>
    <p:sldId id="752" r:id="rId23"/>
    <p:sldId id="753" r:id="rId24"/>
    <p:sldId id="289" r:id="rId25"/>
    <p:sldId id="266" r:id="rId26"/>
    <p:sldId id="270" r:id="rId27"/>
    <p:sldId id="271" r:id="rId28"/>
    <p:sldId id="267" r:id="rId29"/>
    <p:sldId id="758" r:id="rId30"/>
    <p:sldId id="766" r:id="rId31"/>
    <p:sldId id="773" r:id="rId32"/>
    <p:sldId id="268" r:id="rId33"/>
    <p:sldId id="269" r:id="rId34"/>
    <p:sldId id="754" r:id="rId35"/>
    <p:sldId id="276" r:id="rId36"/>
    <p:sldId id="775" r:id="rId37"/>
    <p:sldId id="769" r:id="rId38"/>
    <p:sldId id="765" r:id="rId39"/>
    <p:sldId id="771" r:id="rId40"/>
    <p:sldId id="757" r:id="rId41"/>
    <p:sldId id="777" r:id="rId42"/>
    <p:sldId id="778" r:id="rId43"/>
    <p:sldId id="768" r:id="rId44"/>
    <p:sldId id="779" r:id="rId45"/>
    <p:sldId id="78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95"/>
    <p:restoredTop sz="94694"/>
  </p:normalViewPr>
  <p:slideViewPr>
    <p:cSldViewPr snapToGrid="0" snapToObjects="1">
      <p:cViewPr varScale="1">
        <p:scale>
          <a:sx n="91" d="100"/>
          <a:sy n="91" d="100"/>
        </p:scale>
        <p:origin x="224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00E63-5DC6-B543-9F77-C5374EFFD65F}" type="datetimeFigureOut">
              <a:rPr lang="en-US" smtClean="0"/>
              <a:t>3/14/19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A8692-089A-1046-80EB-D19C10491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45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2D10-9E2D-EE4F-AE3E-3FADD4299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44B47-A9E8-1842-ACAD-5FED19BF0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31926-1C66-BD4D-A220-29AC2448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C4EA-8B17-B04E-AD09-239FDA7DFEDA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38D74-BA2B-E14C-8142-F7E69E57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8670A-7F08-E044-AA64-E6C6A1C6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2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95000-609C-DD48-96BB-789EA8128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90EF36-3D5C-FA48-9E66-F59EF8D33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76A1D-FDE7-1A4B-B9D2-B133ED844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A3D2-C23F-FA43-B466-371DC20586A7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1DDA-E2FA-1C42-BC77-CC91FC1D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31DB-B955-4443-87DB-87E232DD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9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DB222-D2B6-3341-91DA-832915C7F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ECC66C-0BEF-5A47-B9F1-C1C0CECAA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F7D93-F6F9-C242-B746-AA405CB16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80CA-0D1A-A549-A042-D3CA88A0FF1D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D07D0-2CD5-0E48-9773-CB7A63356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66CA0-3850-A44F-A3B7-D4D61A0F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6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8E92B-D597-854C-A9F6-C488423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43150-AF1E-DA48-9ED1-8856D787B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CDA6C-2CE9-FF4E-9D60-F3DD7820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8AE2-7763-EA40-B729-CB72DAA4F208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585D7-EAA5-2E43-8BFB-25EDE3CD8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0929E-4279-F34E-B269-7C1F8B3C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5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41CC0-5680-2044-8DE1-D7D3B7FFA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B6E5E-7416-F74F-B4F2-34F5867A3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1F002-C0BC-9C46-BDB6-30DFAF1C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CC8F-0BBA-DF40-A170-5C59686B8CF6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8005-E3FA-C941-B73C-9EAB8ADC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87EC6-222D-C54E-8113-3E250CC1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4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5D5F9-679E-D147-A00C-BDB8E0A0C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6A229-4418-2347-A4B3-C296CD826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E38AC-CC39-C44F-80F4-AAD6BEF65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F3980-5ACB-1249-B137-BA765D282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B021-E58F-C945-A374-561B4611A946}" type="datetime1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CA3C3-2D85-004B-8105-7A78717CF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B7B8B-3E70-6F46-AAD7-7AA4AFDE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9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5086B-89D3-504A-9AA8-3D44DDA3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2EFCA-0826-D840-8609-F966DA49E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EE6443-F640-974D-B3A2-191FBC467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5EDAA-4EE4-134C-93EA-879D8B598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0F2CF3-FAB8-4346-A7FC-2F17786D7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EA88B-9093-D94F-A774-D2099919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C600-597C-3548-80CC-4BEBB59D1E52}" type="datetime1">
              <a:rPr lang="en-US" smtClean="0"/>
              <a:t>3/14/19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420412-08AB-3B49-95F9-DEB0BEC4F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D00BA-9DE8-A148-A7C7-2B804A4F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1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4C3A-1E2D-1344-914B-42062F5DD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6D9C15-FC19-CB4E-9F4C-540F9D41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0329-4379-AF43-B44E-60B4603211E6}" type="datetime1">
              <a:rPr lang="en-US" smtClean="0"/>
              <a:t>3/14/19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C205C0-37C6-C342-8F4F-BAEF277D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71E36-5501-B340-810D-E8D7548EA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0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A24897-604B-034A-B165-0CC1664FF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C7A51-AF36-7642-86A4-6A9A71C8ADE1}" type="datetime1">
              <a:rPr lang="en-US" smtClean="0"/>
              <a:t>3/14/19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E254E-1923-0B47-AF0F-67790E8F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98E57-6861-1847-874F-5744F32B4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65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A665-2DBA-354B-A74B-FF43ADF56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FD703-99D1-DE41-B66F-14F232527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54CD3-87AC-7445-83FC-D07E07371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1A1E68-CE37-B644-8368-BEECF6086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E81D9-3D62-BE4E-A9EA-1DAD9F67B880}" type="datetime1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59B1D-0578-234D-9215-3E49CFCE0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644D-2E80-5E4E-A459-F0994754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4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7F98-3D6B-4F40-8013-F3080D5E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D64953-1767-D641-A25C-2AF33C9EF4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057DB-2507-1F41-A2B8-A150FF109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38F90-0468-314C-B858-1642F0E28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B6E37-ACA0-6D4E-84B7-49C94F6E00D4}" type="datetime1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1C805-C3F3-824C-9B1D-222C3022E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E68D7-8FF6-6C43-AE59-5215C290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BD815F-6103-AA4B-B17E-CE6E62EC9A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F3C06D-3957-6342-A2B4-C6C3DDC4D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472D6-D306-AA42-A5A4-87012916A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50103-7B46-C94D-950D-F4DE4C24A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540DC-DD38-FA4C-9E75-3348AB0170D7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B8CBA-4506-364F-B082-640718D67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79806-B7F0-0643-9363-322CB36FB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5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1.10506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805.09342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8C9C0-A169-E04B-B432-55B7C583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6383D3-E619-8748-A1D9-02F85007A707}"/>
              </a:ext>
            </a:extLst>
          </p:cNvPr>
          <p:cNvGrpSpPr/>
          <p:nvPr/>
        </p:nvGrpSpPr>
        <p:grpSpPr>
          <a:xfrm>
            <a:off x="4769000" y="1017730"/>
            <a:ext cx="7377629" cy="5388434"/>
            <a:chOff x="4420403" y="2429274"/>
            <a:chExt cx="4723597" cy="36479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86178F-F1E1-F04D-8AC5-C726DCC99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324" t="15903" r="40318" b="39994"/>
            <a:stretch/>
          </p:blipFill>
          <p:spPr>
            <a:xfrm>
              <a:off x="6150543" y="2429274"/>
              <a:ext cx="2993457" cy="364797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851BAD-6A38-2C4E-84F2-88A41664D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860" t="28135" r="79976" b="51617"/>
            <a:stretch/>
          </p:blipFill>
          <p:spPr>
            <a:xfrm>
              <a:off x="4420403" y="2939411"/>
              <a:ext cx="1347536" cy="167479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D5D651-3AB0-6849-8C79-3478B1455BCB}"/>
                </a:ext>
              </a:extLst>
            </p:cNvPr>
            <p:cNvSpPr/>
            <p:nvPr/>
          </p:nvSpPr>
          <p:spPr>
            <a:xfrm>
              <a:off x="6087978" y="2429274"/>
              <a:ext cx="1106906" cy="33798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5CFD0AE-73A5-184E-98F2-D337DA74CE8D}"/>
              </a:ext>
            </a:extLst>
          </p:cNvPr>
          <p:cNvSpPr txBox="1"/>
          <p:nvPr/>
        </p:nvSpPr>
        <p:spPr>
          <a:xfrm>
            <a:off x="424445" y="209445"/>
            <a:ext cx="94958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0" dirty="0">
                <a:solidFill>
                  <a:schemeClr val="bg1"/>
                </a:solidFill>
              </a:rPr>
              <a:t>Lessons from IP-</a:t>
            </a:r>
            <a:r>
              <a:rPr lang="en-US" sz="8000" dirty="0" err="1">
                <a:solidFill>
                  <a:schemeClr val="bg1"/>
                </a:solidFill>
              </a:rPr>
              <a:t>Jazma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0F43F-86BD-5044-BFE2-AE8EC3DD2E8B}"/>
              </a:ext>
            </a:extLst>
          </p:cNvPr>
          <p:cNvSpPr txBox="1"/>
          <p:nvPr/>
        </p:nvSpPr>
        <p:spPr>
          <a:xfrm>
            <a:off x="424445" y="4329266"/>
            <a:ext cx="86891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Jamie Nagle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University of Colorado Boulder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Work carried out with W.A. </a:t>
            </a:r>
            <a:r>
              <a:rPr lang="en-US" sz="2400" dirty="0" err="1">
                <a:solidFill>
                  <a:schemeClr val="bg1"/>
                </a:solidFill>
              </a:rPr>
              <a:t>Zajc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Jazma</a:t>
            </a:r>
            <a:r>
              <a:rPr lang="en-US" sz="2400" dirty="0">
                <a:solidFill>
                  <a:schemeClr val="bg1"/>
                </a:solidFill>
              </a:rPr>
              <a:t>) and </a:t>
            </a:r>
            <a:r>
              <a:rPr lang="en-US" sz="2400" dirty="0" err="1">
                <a:solidFill>
                  <a:schemeClr val="bg1"/>
                </a:solidFill>
              </a:rPr>
              <a:t>Sanghoon</a:t>
            </a:r>
            <a:r>
              <a:rPr lang="en-US" sz="2400" dirty="0">
                <a:solidFill>
                  <a:schemeClr val="bg1"/>
                </a:solidFill>
              </a:rPr>
              <a:t> Lim (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450D11-C816-3B40-85E0-B53E48D79653}"/>
              </a:ext>
            </a:extLst>
          </p:cNvPr>
          <p:cNvSpPr txBox="1"/>
          <p:nvPr/>
        </p:nvSpPr>
        <p:spPr>
          <a:xfrm>
            <a:off x="1362449" y="6002407"/>
            <a:ext cx="4321183" cy="707886"/>
          </a:xfrm>
          <a:prstGeom prst="rect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92D050"/>
                </a:solidFill>
              </a:rPr>
              <a:t>https://arxiv.org/abs/1808.01276</a:t>
            </a:r>
          </a:p>
          <a:p>
            <a:pPr algn="ctr"/>
            <a:r>
              <a:rPr lang="en-US" sz="2000" dirty="0">
                <a:solidFill>
                  <a:srgbClr val="92D050"/>
                </a:solidFill>
              </a:rPr>
              <a:t>https://github.com/jamienagle/IPJazma</a:t>
            </a:r>
          </a:p>
        </p:txBody>
      </p:sp>
    </p:spTree>
    <p:extLst>
      <p:ext uri="{BB962C8B-B14F-4D97-AF65-F5344CB8AC3E}">
        <p14:creationId xmlns:p14="http://schemas.microsoft.com/office/powerpoint/2010/main" val="1290698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F1273D-F0E7-6F47-85AC-CEA85AD820EE}"/>
                  </a:ext>
                </a:extLst>
              </p:cNvPr>
              <p:cNvSpPr txBox="1"/>
              <p:nvPr/>
            </p:nvSpPr>
            <p:spPr>
              <a:xfrm>
                <a:off x="175598" y="58846"/>
                <a:ext cx="4858398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solidFill>
                      <a:schemeClr val="bg1"/>
                    </a:solidFill>
                  </a:rPr>
                  <a:t>No impact on IP-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Glasma</a:t>
                </a:r>
                <a:r>
                  <a:rPr lang="en-US" sz="2400" dirty="0">
                    <a:solidFill>
                      <a:schemeClr val="bg1"/>
                    </a:solidFill>
                  </a:rPr>
                  <a:t> +hydro  results, but are there:</a:t>
                </a:r>
              </a:p>
              <a:p>
                <a:pPr algn="l"/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US" sz="2400" dirty="0">
                    <a:solidFill>
                      <a:srgbClr val="FFFF00"/>
                    </a:solidFill>
                  </a:rPr>
                  <a:t>color domains?   (length scale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1/Q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dirty="0">
                    <a:solidFill>
                      <a:srgbClr val="FFFF00"/>
                    </a:solidFill>
                  </a:rPr>
                  <a:t>)</a:t>
                </a:r>
              </a:p>
              <a:p>
                <a:r>
                  <a:rPr lang="en-US" sz="24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lattice artifacts? (length scale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 1-2 a)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bg1"/>
                  </a:solidFill>
                </a:endParaRPr>
              </a:p>
              <a:p>
                <a:pPr algn="l"/>
                <a:r>
                  <a:rPr lang="en-US" sz="2400" dirty="0">
                    <a:solidFill>
                      <a:schemeClr val="bg1"/>
                    </a:solidFill>
                  </a:rPr>
                  <a:t>Two-point Energy-Energy Correlator reveals three clear length scales:</a:t>
                </a:r>
              </a:p>
              <a:p>
                <a:pPr algn="l"/>
                <a:endParaRPr lang="en-US" sz="2400" dirty="0">
                  <a:solidFill>
                    <a:schemeClr val="bg1"/>
                  </a:solidFill>
                </a:endParaRPr>
              </a:p>
              <a:p>
                <a:pPr marL="457200" indent="-457200" algn="l">
                  <a:buAutoNum type="arabicPeriod"/>
                </a:pPr>
                <a:r>
                  <a:rPr lang="en-US" sz="2400" dirty="0">
                    <a:solidFill>
                      <a:schemeClr val="bg1"/>
                    </a:solidFill>
                  </a:rPr>
                  <a:t>Nucleus</a:t>
                </a:r>
              </a:p>
              <a:p>
                <a:pPr marL="457200" indent="-457200" algn="l">
                  <a:buAutoNum type="arabicPeriod"/>
                </a:pPr>
                <a:r>
                  <a:rPr lang="en-US" sz="2400" dirty="0">
                    <a:solidFill>
                      <a:schemeClr val="bg1"/>
                    </a:solidFill>
                  </a:rPr>
                  <a:t>Nucleon</a:t>
                </a:r>
              </a:p>
              <a:p>
                <a:pPr marL="457200" indent="-457200" algn="l">
                  <a:buAutoNum type="arabicPeriod"/>
                </a:pPr>
                <a:r>
                  <a:rPr lang="en-US" sz="2400" dirty="0">
                    <a:solidFill>
                      <a:schemeClr val="bg1"/>
                    </a:solidFill>
                  </a:rPr>
                  <a:t>Lattice Artifact (exp. slope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2a)</a:t>
                </a:r>
              </a:p>
              <a:p>
                <a:pPr algn="l"/>
                <a:r>
                  <a:rPr lang="en-US" sz="2400" dirty="0">
                    <a:solidFill>
                      <a:schemeClr val="bg1"/>
                    </a:solidFill>
                  </a:rPr>
                  <a:t>       </a:t>
                </a:r>
                <a:r>
                  <a:rPr lang="en-US" sz="2400" u="sng" dirty="0">
                    <a:solidFill>
                      <a:schemeClr val="bg1"/>
                    </a:solidFill>
                  </a:rPr>
                  <a:t>Now substantiated</a:t>
                </a:r>
                <a:r>
                  <a:rPr lang="en-US" sz="24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F1273D-F0E7-6F47-85AC-CEA85AD82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98" y="58846"/>
                <a:ext cx="4858398" cy="4893647"/>
              </a:xfrm>
              <a:prstGeom prst="rect">
                <a:avLst/>
              </a:prstGeom>
              <a:blipFill>
                <a:blip r:embed="rId2"/>
                <a:stretch>
                  <a:fillRect l="-1828" t="-1036" r="-1828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7041F34B-A37E-1145-8078-7F4C84E31A39}"/>
              </a:ext>
            </a:extLst>
          </p:cNvPr>
          <p:cNvGrpSpPr/>
          <p:nvPr/>
        </p:nvGrpSpPr>
        <p:grpSpPr>
          <a:xfrm>
            <a:off x="5118081" y="0"/>
            <a:ext cx="7073919" cy="6858000"/>
            <a:chOff x="5118081" y="0"/>
            <a:chExt cx="7073919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8E23F5-6EF9-7941-843D-4EF763BC5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8081" y="0"/>
              <a:ext cx="7073919" cy="6858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171564-4201-0C46-B030-A3485CFAACFC}"/>
                </a:ext>
              </a:extLst>
            </p:cNvPr>
            <p:cNvSpPr txBox="1"/>
            <p:nvPr/>
          </p:nvSpPr>
          <p:spPr>
            <a:xfrm>
              <a:off x="9327972" y="584434"/>
              <a:ext cx="2319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exp. slope = 1.8 ±</a:t>
              </a:r>
              <a:r>
                <a:rPr lang="en-US" b="1" dirty="0"/>
                <a:t> </a:t>
              </a:r>
              <a:r>
                <a:rPr lang="en-US" dirty="0">
                  <a:solidFill>
                    <a:schemeClr val="accent1"/>
                  </a:solidFill>
                </a:rPr>
                <a:t>0.1 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EE694C-76D8-B14A-845D-35D06359FF91}"/>
                </a:ext>
              </a:extLst>
            </p:cNvPr>
            <p:cNvSpPr txBox="1"/>
            <p:nvPr/>
          </p:nvSpPr>
          <p:spPr>
            <a:xfrm>
              <a:off x="6333880" y="4277278"/>
              <a:ext cx="2020105" cy="1077218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FF0000"/>
                  </a:solidFill>
                </a:rPr>
                <a:t>Au+Au</a:t>
              </a:r>
              <a:r>
                <a:rPr lang="en-US" sz="3200" dirty="0">
                  <a:solidFill>
                    <a:srgbClr val="FF0000"/>
                  </a:solidFill>
                </a:rPr>
                <a:t> b=0</a:t>
              </a:r>
            </a:p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IP-</a:t>
              </a:r>
              <a:r>
                <a:rPr lang="en-US" sz="3200" dirty="0" err="1">
                  <a:solidFill>
                    <a:srgbClr val="FF0000"/>
                  </a:solidFill>
                </a:rPr>
                <a:t>Glasma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2DC9053-7563-EA43-81BA-CB090484C1EB}"/>
              </a:ext>
            </a:extLst>
          </p:cNvPr>
          <p:cNvSpPr txBox="1"/>
          <p:nvPr/>
        </p:nvSpPr>
        <p:spPr>
          <a:xfrm>
            <a:off x="10013674" y="4085896"/>
            <a:ext cx="151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Nucleus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58C618-A24F-1C4A-9D11-A5527047F7BC}"/>
              </a:ext>
            </a:extLst>
          </p:cNvPr>
          <p:cNvSpPr txBox="1"/>
          <p:nvPr/>
        </p:nvSpPr>
        <p:spPr>
          <a:xfrm>
            <a:off x="6559102" y="1846252"/>
            <a:ext cx="156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Nucleon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2EF282-4374-B64D-B775-C0A392923E1B}"/>
              </a:ext>
            </a:extLst>
          </p:cNvPr>
          <p:cNvSpPr txBox="1"/>
          <p:nvPr/>
        </p:nvSpPr>
        <p:spPr>
          <a:xfrm>
            <a:off x="6000676" y="184325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Lattice Artifacts</a:t>
            </a:r>
          </a:p>
        </p:txBody>
      </p:sp>
    </p:spTree>
    <p:extLst>
      <p:ext uri="{BB962C8B-B14F-4D97-AF65-F5344CB8AC3E}">
        <p14:creationId xmlns:p14="http://schemas.microsoft.com/office/powerpoint/2010/main" val="206733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869760-DB95-DB4D-9987-3367BD1B9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616" y="-12144"/>
            <a:ext cx="7226384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F1273D-F0E7-6F47-85AC-CEA85AD820EE}"/>
                  </a:ext>
                </a:extLst>
              </p:cNvPr>
              <p:cNvSpPr txBox="1"/>
              <p:nvPr/>
            </p:nvSpPr>
            <p:spPr>
              <a:xfrm>
                <a:off x="175598" y="58846"/>
                <a:ext cx="4858398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solidFill>
                      <a:schemeClr val="bg1"/>
                    </a:solidFill>
                  </a:rPr>
                  <a:t>No impact on IP-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Glasma</a:t>
                </a:r>
                <a:r>
                  <a:rPr lang="en-US" sz="2400" dirty="0">
                    <a:solidFill>
                      <a:schemeClr val="bg1"/>
                    </a:solidFill>
                  </a:rPr>
                  <a:t> +hydro  results, but are there:</a:t>
                </a:r>
              </a:p>
              <a:p>
                <a:pPr algn="l"/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US" sz="2400" dirty="0">
                    <a:solidFill>
                      <a:srgbClr val="FFFF00"/>
                    </a:solidFill>
                  </a:rPr>
                  <a:t>color domains (length scale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1/Q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dirty="0">
                    <a:solidFill>
                      <a:srgbClr val="FFFF00"/>
                    </a:solidFill>
                  </a:rPr>
                  <a:t>)</a:t>
                </a:r>
              </a:p>
              <a:p>
                <a:r>
                  <a:rPr lang="en-US" sz="24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lattice artifacts (length scale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 1-2 a)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bg1"/>
                  </a:solidFill>
                </a:endParaRPr>
              </a:p>
              <a:p>
                <a:pPr algn="l"/>
                <a:r>
                  <a:rPr lang="en-US" sz="2400" dirty="0">
                    <a:solidFill>
                      <a:schemeClr val="bg1"/>
                    </a:solidFill>
                  </a:rPr>
                  <a:t>Two-point Energy-Energy Correlator reveals three clear length scales:</a:t>
                </a:r>
              </a:p>
              <a:p>
                <a:pPr algn="l"/>
                <a:endParaRPr lang="en-US" sz="2400" dirty="0">
                  <a:solidFill>
                    <a:schemeClr val="bg1"/>
                  </a:solidFill>
                </a:endParaRPr>
              </a:p>
              <a:p>
                <a:pPr marL="457200" indent="-457200" algn="l">
                  <a:buAutoNum type="arabicPeriod"/>
                </a:pPr>
                <a:r>
                  <a:rPr lang="en-US" sz="2400" dirty="0">
                    <a:solidFill>
                      <a:schemeClr val="bg1"/>
                    </a:solidFill>
                  </a:rPr>
                  <a:t>Nucleus</a:t>
                </a:r>
              </a:p>
              <a:p>
                <a:pPr marL="457200" indent="-457200" algn="l">
                  <a:buAutoNum type="arabicPeriod"/>
                </a:pPr>
                <a:r>
                  <a:rPr lang="en-US" sz="2400" dirty="0">
                    <a:solidFill>
                      <a:schemeClr val="bg1"/>
                    </a:solidFill>
                  </a:rPr>
                  <a:t>Nucleon</a:t>
                </a:r>
              </a:p>
              <a:p>
                <a:pPr marL="457200" indent="-457200" algn="l">
                  <a:buAutoNum type="arabicPeriod"/>
                </a:pPr>
                <a:r>
                  <a:rPr lang="en-US" sz="2400" dirty="0">
                    <a:solidFill>
                      <a:schemeClr val="bg1"/>
                    </a:solidFill>
                  </a:rPr>
                  <a:t>Lattice Artifacts (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exp</a:t>
                </a:r>
                <a:r>
                  <a:rPr lang="en-US" sz="2400" dirty="0">
                    <a:solidFill>
                      <a:schemeClr val="bg1"/>
                    </a:solidFill>
                  </a:rPr>
                  <a:t> slope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2a)</a:t>
                </a:r>
              </a:p>
              <a:p>
                <a:pPr algn="l"/>
                <a:r>
                  <a:rPr lang="en-US" sz="2400" dirty="0">
                    <a:solidFill>
                      <a:schemeClr val="bg1"/>
                    </a:solidFill>
                  </a:rPr>
                  <a:t>       </a:t>
                </a:r>
                <a:r>
                  <a:rPr lang="en-US" sz="2400" u="sng" dirty="0">
                    <a:solidFill>
                      <a:schemeClr val="bg1"/>
                    </a:solidFill>
                  </a:rPr>
                  <a:t>Now substantiated</a:t>
                </a:r>
                <a:r>
                  <a:rPr lang="en-US" sz="24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F1273D-F0E7-6F47-85AC-CEA85AD82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98" y="58846"/>
                <a:ext cx="4858398" cy="4893647"/>
              </a:xfrm>
              <a:prstGeom prst="rect">
                <a:avLst/>
              </a:prstGeom>
              <a:blipFill>
                <a:blip r:embed="rId3"/>
                <a:stretch>
                  <a:fillRect l="-1828" t="-1036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2DC9053-7563-EA43-81BA-CB090484C1EB}"/>
              </a:ext>
            </a:extLst>
          </p:cNvPr>
          <p:cNvSpPr txBox="1"/>
          <p:nvPr/>
        </p:nvSpPr>
        <p:spPr>
          <a:xfrm>
            <a:off x="10013674" y="4085896"/>
            <a:ext cx="151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Nucleus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58C618-A24F-1C4A-9D11-A5527047F7BC}"/>
              </a:ext>
            </a:extLst>
          </p:cNvPr>
          <p:cNvSpPr txBox="1"/>
          <p:nvPr/>
        </p:nvSpPr>
        <p:spPr>
          <a:xfrm>
            <a:off x="6559102" y="1846252"/>
            <a:ext cx="156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Nucleon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2EF282-4374-B64D-B775-C0A392923E1B}"/>
              </a:ext>
            </a:extLst>
          </p:cNvPr>
          <p:cNvSpPr txBox="1"/>
          <p:nvPr/>
        </p:nvSpPr>
        <p:spPr>
          <a:xfrm>
            <a:off x="5952365" y="645921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Lattice Artifacts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1EA221-7A00-CD4A-8B1D-20C1F43BF90A}"/>
              </a:ext>
            </a:extLst>
          </p:cNvPr>
          <p:cNvSpPr txBox="1"/>
          <p:nvPr/>
        </p:nvSpPr>
        <p:spPr>
          <a:xfrm>
            <a:off x="93302" y="5213096"/>
            <a:ext cx="479001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IP-</a:t>
            </a:r>
            <a:r>
              <a:rPr lang="en-US" sz="2400" dirty="0" err="1"/>
              <a:t>Jazma</a:t>
            </a:r>
            <a:r>
              <a:rPr lang="en-US" sz="2400" dirty="0"/>
              <a:t> very similar, except artifacts</a:t>
            </a:r>
          </a:p>
          <a:p>
            <a:pPr algn="ctr"/>
            <a:r>
              <a:rPr lang="en-US" sz="2400" dirty="0"/>
              <a:t>IP-</a:t>
            </a:r>
            <a:r>
              <a:rPr lang="en-US" sz="2400" dirty="0" err="1"/>
              <a:t>Glasma</a:t>
            </a:r>
            <a:r>
              <a:rPr lang="en-US" sz="2400" dirty="0"/>
              <a:t> - no strong evidence for domain contributions.</a:t>
            </a:r>
          </a:p>
          <a:p>
            <a:pPr algn="ctr"/>
            <a:r>
              <a:rPr lang="en-US" sz="2400" b="1" u="sng" dirty="0"/>
              <a:t>Challenge to the proponents!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81290E-C055-E146-8AC7-E6AC17BF47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19" b="10144"/>
          <a:stretch/>
        </p:blipFill>
        <p:spPr>
          <a:xfrm>
            <a:off x="5882640" y="-52784"/>
            <a:ext cx="6174728" cy="62097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C2BF12-B757-7E44-A501-77ABBE0FDA4D}"/>
              </a:ext>
            </a:extLst>
          </p:cNvPr>
          <p:cNvSpPr txBox="1"/>
          <p:nvPr/>
        </p:nvSpPr>
        <p:spPr>
          <a:xfrm>
            <a:off x="6333880" y="4277278"/>
            <a:ext cx="2020105" cy="156966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Au+Au</a:t>
            </a:r>
            <a:r>
              <a:rPr lang="en-US" sz="3200" dirty="0">
                <a:solidFill>
                  <a:srgbClr val="FF0000"/>
                </a:solidFill>
              </a:rPr>
              <a:t> b=0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IP-</a:t>
            </a:r>
            <a:r>
              <a:rPr lang="en-US" sz="3200" dirty="0" err="1">
                <a:solidFill>
                  <a:srgbClr val="FF0000"/>
                </a:solidFill>
              </a:rPr>
              <a:t>Glasma</a:t>
            </a:r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/>
              <a:t>IP-</a:t>
            </a:r>
            <a:r>
              <a:rPr lang="en-US" sz="3200" dirty="0" err="1"/>
              <a:t>Jazma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638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350BF-6E3F-9147-9E0D-114216A52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6" y="1166150"/>
            <a:ext cx="10137169" cy="54317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7E94F-F08E-6140-B8EF-67075087A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54249-E040-2F47-AA5F-5C4526349CEF}"/>
              </a:ext>
            </a:extLst>
          </p:cNvPr>
          <p:cNvSpPr txBox="1"/>
          <p:nvPr/>
        </p:nvSpPr>
        <p:spPr>
          <a:xfrm>
            <a:off x="1181400" y="88255"/>
            <a:ext cx="10172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If we do not see domains in IP-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, can we see other sub-nucleon structure?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D91E0-D54E-1147-A638-331A2F072929}"/>
              </a:ext>
            </a:extLst>
          </p:cNvPr>
          <p:cNvSpPr txBox="1"/>
          <p:nvPr/>
        </p:nvSpPr>
        <p:spPr>
          <a:xfrm>
            <a:off x="2352654" y="596845"/>
            <a:ext cx="7254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IP-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 run in 3 constituent quark substructure mode.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B89BA-DF27-584F-A45E-A43C8DA7C0B4}"/>
              </a:ext>
            </a:extLst>
          </p:cNvPr>
          <p:cNvSpPr txBox="1"/>
          <p:nvPr/>
        </p:nvSpPr>
        <p:spPr>
          <a:xfrm>
            <a:off x="10507951" y="3195387"/>
            <a:ext cx="93326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B050"/>
                </a:solidFill>
              </a:rPr>
              <a:t>Nucleus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2B047-6D82-C740-A62A-F982D29BE083}"/>
              </a:ext>
            </a:extLst>
          </p:cNvPr>
          <p:cNvSpPr txBox="1"/>
          <p:nvPr/>
        </p:nvSpPr>
        <p:spPr>
          <a:xfrm>
            <a:off x="9346856" y="2644099"/>
            <a:ext cx="96532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B050"/>
                </a:solidFill>
              </a:rPr>
              <a:t>Nucleon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2496B2-9ADC-374B-BDE4-97942491C3CC}"/>
              </a:ext>
            </a:extLst>
          </p:cNvPr>
          <p:cNvSpPr txBox="1"/>
          <p:nvPr/>
        </p:nvSpPr>
        <p:spPr>
          <a:xfrm>
            <a:off x="8775663" y="2036281"/>
            <a:ext cx="195771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B050"/>
                </a:solidFill>
              </a:rPr>
              <a:t> Constituent Quark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EF1557-BDA0-BE4F-889F-DBBF0193D130}"/>
              </a:ext>
            </a:extLst>
          </p:cNvPr>
          <p:cNvSpPr txBox="1"/>
          <p:nvPr/>
        </p:nvSpPr>
        <p:spPr>
          <a:xfrm>
            <a:off x="7310313" y="1318312"/>
            <a:ext cx="366427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B050"/>
                </a:solidFill>
              </a:rPr>
              <a:t>Lattice Artifacts (</a:t>
            </a:r>
            <a:r>
              <a:rPr lang="en-US" dirty="0" err="1">
                <a:solidFill>
                  <a:srgbClr val="00B050"/>
                </a:solidFill>
              </a:rPr>
              <a:t>exp</a:t>
            </a:r>
            <a:r>
              <a:rPr lang="en-US" dirty="0">
                <a:solidFill>
                  <a:srgbClr val="00B050"/>
                </a:solidFill>
              </a:rPr>
              <a:t> slope = 0.02 </a:t>
            </a:r>
            <a:r>
              <a:rPr lang="en-US" dirty="0" err="1">
                <a:solidFill>
                  <a:srgbClr val="00B050"/>
                </a:solidFill>
              </a:rPr>
              <a:t>fm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969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DD4848-8A0A-B345-91AF-33F775442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69" y="724190"/>
            <a:ext cx="10322931" cy="59169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A2D86-F1CD-EE49-9EBC-FBE5392F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74E8D-36DE-224B-9DD3-9373C24CEFCF}"/>
              </a:ext>
            </a:extLst>
          </p:cNvPr>
          <p:cNvSpPr txBox="1"/>
          <p:nvPr/>
        </p:nvSpPr>
        <p:spPr>
          <a:xfrm>
            <a:off x="1105018" y="136525"/>
            <a:ext cx="1016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Eccentricities (at higher order) very mildly sensitive to sub-nucleon length scales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3E6EA-47C4-B04A-BD5B-3A3995E209B0}"/>
              </a:ext>
            </a:extLst>
          </p:cNvPr>
          <p:cNvSpPr txBox="1"/>
          <p:nvPr/>
        </p:nvSpPr>
        <p:spPr>
          <a:xfrm>
            <a:off x="3209869" y="2503388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739A3-B16E-EE43-A695-2C8CD569CF1E}"/>
              </a:ext>
            </a:extLst>
          </p:cNvPr>
          <p:cNvSpPr txBox="1"/>
          <p:nvPr/>
        </p:nvSpPr>
        <p:spPr>
          <a:xfrm>
            <a:off x="6882598" y="2531231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3</a:t>
            </a:r>
            <a:endParaRPr lang="en-US" sz="32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331A01-C54D-4449-B3C2-16D91A83DB27}"/>
              </a:ext>
            </a:extLst>
          </p:cNvPr>
          <p:cNvSpPr txBox="1"/>
          <p:nvPr/>
        </p:nvSpPr>
        <p:spPr>
          <a:xfrm>
            <a:off x="10446997" y="2531231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4</a:t>
            </a:r>
            <a:endParaRPr lang="en-US" sz="32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16B80-EC25-9145-8A71-21D38937A3E5}"/>
              </a:ext>
            </a:extLst>
          </p:cNvPr>
          <p:cNvSpPr txBox="1"/>
          <p:nvPr/>
        </p:nvSpPr>
        <p:spPr>
          <a:xfrm>
            <a:off x="3148678" y="5538185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5</a:t>
            </a:r>
            <a:endParaRPr lang="en-US" sz="32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6AF8F5-82CA-6240-8A24-BF9040D1EE56}"/>
              </a:ext>
            </a:extLst>
          </p:cNvPr>
          <p:cNvSpPr txBox="1"/>
          <p:nvPr/>
        </p:nvSpPr>
        <p:spPr>
          <a:xfrm>
            <a:off x="6821407" y="5568461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6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1912554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DD7A1-AA4B-4B45-995B-D7991471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8C053-3F58-084A-B42A-99E44D8952F4}"/>
              </a:ext>
            </a:extLst>
          </p:cNvPr>
          <p:cNvSpPr txBox="1"/>
          <p:nvPr/>
        </p:nvSpPr>
        <p:spPr>
          <a:xfrm>
            <a:off x="449705" y="330449"/>
            <a:ext cx="11700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Glittering </a:t>
            </a:r>
            <a:r>
              <a:rPr lang="en-US" sz="3200" u="sng" dirty="0" err="1">
                <a:solidFill>
                  <a:schemeClr val="bg1"/>
                </a:solidFill>
              </a:rPr>
              <a:t>Glasma</a:t>
            </a:r>
            <a:r>
              <a:rPr lang="en-US" sz="3200" u="sng" dirty="0">
                <a:solidFill>
                  <a:schemeClr val="bg1"/>
                </a:solidFill>
              </a:rPr>
              <a:t> – </a:t>
            </a:r>
            <a:r>
              <a:rPr lang="en-US" sz="3200" i="1" u="sng" dirty="0">
                <a:solidFill>
                  <a:schemeClr val="bg1"/>
                </a:solidFill>
              </a:rPr>
              <a:t>ab initio </a:t>
            </a:r>
            <a:r>
              <a:rPr lang="en-US" sz="3200" u="sng" dirty="0">
                <a:solidFill>
                  <a:schemeClr val="bg1"/>
                </a:solidFill>
              </a:rPr>
              <a:t>result for Negative Binomial Fluctuations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F5194-D502-D448-B700-06E77EFBBA69}"/>
              </a:ext>
            </a:extLst>
          </p:cNvPr>
          <p:cNvSpPr txBox="1"/>
          <p:nvPr/>
        </p:nvSpPr>
        <p:spPr>
          <a:xfrm>
            <a:off x="187036" y="1229194"/>
            <a:ext cx="61388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“The best fit is given by a NBD distribution, as predicted in the 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 flux tube framework [37]; our results adds further confirmation to a previous non-perturbative study [38]”</a:t>
            </a:r>
          </a:p>
          <a:p>
            <a:pPr algn="l"/>
            <a:r>
              <a:rPr lang="en-US" sz="2000" i="1" dirty="0">
                <a:solidFill>
                  <a:schemeClr val="bg1"/>
                </a:solidFill>
              </a:rPr>
              <a:t>IP-</a:t>
            </a:r>
            <a:r>
              <a:rPr lang="en-US" sz="2000" i="1" dirty="0" err="1">
                <a:solidFill>
                  <a:schemeClr val="bg1"/>
                </a:solidFill>
              </a:rPr>
              <a:t>Glasma</a:t>
            </a:r>
            <a:r>
              <a:rPr lang="en-US" sz="2000" i="1" dirty="0">
                <a:solidFill>
                  <a:schemeClr val="bg1"/>
                </a:solidFill>
              </a:rPr>
              <a:t> [https://</a:t>
            </a:r>
            <a:r>
              <a:rPr lang="en-US" sz="2000" i="1" dirty="0" err="1">
                <a:solidFill>
                  <a:schemeClr val="bg1"/>
                </a:solidFill>
              </a:rPr>
              <a:t>arxiv.org</a:t>
            </a:r>
            <a:r>
              <a:rPr lang="en-US" sz="2000" i="1" dirty="0">
                <a:solidFill>
                  <a:schemeClr val="bg1"/>
                </a:solidFill>
              </a:rPr>
              <a:t>/abs/1202.6646v2]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Really must be a Gamma (</a:t>
            </a:r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) distribution…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00B0F0"/>
                </a:solidFill>
              </a:rPr>
              <a:t>Test this confirmation by  using identical </a:t>
            </a:r>
          </a:p>
          <a:p>
            <a:r>
              <a:rPr lang="en-US" sz="2400" dirty="0" err="1">
                <a:solidFill>
                  <a:srgbClr val="00B0F0"/>
                </a:solidFill>
              </a:rPr>
              <a:t>Au+Au</a:t>
            </a:r>
            <a:r>
              <a:rPr lang="en-US" sz="2400" dirty="0">
                <a:solidFill>
                  <a:srgbClr val="00B0F0"/>
                </a:solidFill>
              </a:rPr>
              <a:t> b = 9 </a:t>
            </a:r>
            <a:r>
              <a:rPr lang="en-US" sz="2400" dirty="0" err="1">
                <a:solidFill>
                  <a:srgbClr val="00B0F0"/>
                </a:solidFill>
              </a:rPr>
              <a:t>fm</a:t>
            </a:r>
            <a:r>
              <a:rPr lang="en-US" sz="2400" dirty="0">
                <a:solidFill>
                  <a:srgbClr val="00B0F0"/>
                </a:solidFill>
              </a:rPr>
              <a:t> MC Glauber events run through </a:t>
            </a:r>
          </a:p>
          <a:p>
            <a:r>
              <a:rPr lang="en-US" sz="2400" dirty="0">
                <a:solidFill>
                  <a:srgbClr val="00B0F0"/>
                </a:solidFill>
              </a:rPr>
              <a:t>IP-</a:t>
            </a:r>
            <a:r>
              <a:rPr lang="en-US" sz="2400" dirty="0" err="1">
                <a:solidFill>
                  <a:srgbClr val="00B0F0"/>
                </a:solidFill>
              </a:rPr>
              <a:t>Jazma</a:t>
            </a:r>
            <a:r>
              <a:rPr lang="en-US" sz="2400" dirty="0">
                <a:solidFill>
                  <a:srgbClr val="00B0F0"/>
                </a:solidFill>
              </a:rPr>
              <a:t>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00B0F0"/>
                </a:solidFill>
              </a:rPr>
              <a:t>No evidence for “Glittering </a:t>
            </a:r>
            <a:r>
              <a:rPr lang="en-US" sz="2400" dirty="0" err="1">
                <a:solidFill>
                  <a:srgbClr val="00B0F0"/>
                </a:solidFill>
              </a:rPr>
              <a:t>Glasma</a:t>
            </a:r>
            <a:r>
              <a:rPr lang="en-US" sz="2400" dirty="0">
                <a:solidFill>
                  <a:srgbClr val="00B0F0"/>
                </a:solidFill>
              </a:rPr>
              <a:t>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7B7385-F4B9-D54B-B12F-D40D4265CF7E}"/>
              </a:ext>
            </a:extLst>
          </p:cNvPr>
          <p:cNvSpPr txBox="1"/>
          <p:nvPr/>
        </p:nvSpPr>
        <p:spPr>
          <a:xfrm>
            <a:off x="7152289" y="4573157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Gaussian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D8B4D8-239E-AD46-911A-6A363A9A3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849" y="1333103"/>
            <a:ext cx="5530230" cy="4496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D8FDD-A4D0-9148-A22C-5C16EB4C3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49" y="1333103"/>
            <a:ext cx="5530230" cy="44961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E70871-E76F-4E4D-AA70-23AF65128200}"/>
              </a:ext>
            </a:extLst>
          </p:cNvPr>
          <p:cNvSpPr txBox="1"/>
          <p:nvPr/>
        </p:nvSpPr>
        <p:spPr>
          <a:xfrm>
            <a:off x="10236571" y="3237436"/>
            <a:ext cx="102784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Gaussian</a:t>
            </a:r>
          </a:p>
          <a:p>
            <a:pPr algn="ctr"/>
            <a:r>
              <a:rPr lang="en-US" sz="1000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Gamma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28F307-974A-304D-B099-2C514F02ABC1}"/>
              </a:ext>
            </a:extLst>
          </p:cNvPr>
          <p:cNvSpPr txBox="1"/>
          <p:nvPr/>
        </p:nvSpPr>
        <p:spPr>
          <a:xfrm>
            <a:off x="1527211" y="6384560"/>
            <a:ext cx="9545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B0F0"/>
                </a:solidFill>
              </a:rPr>
              <a:t>* Note this is a </a:t>
            </a:r>
            <a:r>
              <a:rPr lang="en-US" sz="2000" u="sng" dirty="0">
                <a:solidFill>
                  <a:srgbClr val="00B0F0"/>
                </a:solidFill>
              </a:rPr>
              <a:t>purely</a:t>
            </a:r>
            <a:r>
              <a:rPr lang="en-US" sz="2000" dirty="0">
                <a:solidFill>
                  <a:srgbClr val="00B0F0"/>
                </a:solidFill>
              </a:rPr>
              <a:t> geometric effect.   No Q</a:t>
            </a:r>
            <a:r>
              <a:rPr lang="en-US" sz="2000" baseline="-25000" dirty="0">
                <a:solidFill>
                  <a:srgbClr val="00B0F0"/>
                </a:solidFill>
              </a:rPr>
              <a:t>s</a:t>
            </a:r>
            <a:r>
              <a:rPr lang="en-US" sz="2000" baseline="30000" dirty="0">
                <a:solidFill>
                  <a:srgbClr val="00B0F0"/>
                </a:solidFill>
              </a:rPr>
              <a:t>2</a:t>
            </a:r>
            <a:r>
              <a:rPr lang="en-US" sz="2000" dirty="0">
                <a:solidFill>
                  <a:srgbClr val="00B0F0"/>
                </a:solidFill>
              </a:rPr>
              <a:t> fluctuations are in either calculation here.</a:t>
            </a:r>
          </a:p>
        </p:txBody>
      </p:sp>
    </p:spTree>
    <p:extLst>
      <p:ext uri="{BB962C8B-B14F-4D97-AF65-F5344CB8AC3E}">
        <p14:creationId xmlns:p14="http://schemas.microsoft.com/office/powerpoint/2010/main" val="13334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52501-1A9E-AA46-B307-A3D0E7C5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1A31B-7167-5140-8343-4847A7BABB2C}"/>
              </a:ext>
            </a:extLst>
          </p:cNvPr>
          <p:cNvSpPr txBox="1"/>
          <p:nvPr/>
        </p:nvSpPr>
        <p:spPr>
          <a:xfrm>
            <a:off x="4552950" y="76200"/>
            <a:ext cx="2815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Small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C497A3-78CE-2546-8D89-A0032C4F2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782" y="833097"/>
            <a:ext cx="9893300" cy="552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59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B0B6AE-FB6D-6847-BCD7-4B4574BCEA70}"/>
              </a:ext>
            </a:extLst>
          </p:cNvPr>
          <p:cNvSpPr/>
          <p:nvPr/>
        </p:nvSpPr>
        <p:spPr>
          <a:xfrm>
            <a:off x="457200" y="1016985"/>
            <a:ext cx="11277600" cy="3807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B52D0-BAB7-DD41-956D-000628D3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1D4C3-56D0-7041-AE7B-5723AC20CA72}"/>
              </a:ext>
            </a:extLst>
          </p:cNvPr>
          <p:cNvSpPr txBox="1"/>
          <p:nvPr/>
        </p:nvSpPr>
        <p:spPr>
          <a:xfrm>
            <a:off x="4166322" y="156806"/>
            <a:ext cx="3645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MSTV </a:t>
            </a:r>
            <a:r>
              <a:rPr lang="en-US" sz="3600" u="sng" dirty="0" err="1">
                <a:solidFill>
                  <a:schemeClr val="bg1"/>
                </a:solidFill>
              </a:rPr>
              <a:t>Postdictions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701C2-17DA-334B-81F0-1D9CF1C69D3F}"/>
              </a:ext>
            </a:extLst>
          </p:cNvPr>
          <p:cNvSpPr txBox="1"/>
          <p:nvPr/>
        </p:nvSpPr>
        <p:spPr>
          <a:xfrm>
            <a:off x="1730616" y="4968200"/>
            <a:ext cx="8893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Dilute-Dense framework and some additional ingredients (A+B+C+D)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039DE-2DEA-B243-8EDF-55B657D1E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16985"/>
            <a:ext cx="11277600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981B94-542C-7844-91F7-053F5D9E1403}"/>
              </a:ext>
            </a:extLst>
          </p:cNvPr>
          <p:cNvSpPr txBox="1"/>
          <p:nvPr/>
        </p:nvSpPr>
        <p:spPr>
          <a:xfrm>
            <a:off x="3181887" y="4097676"/>
            <a:ext cx="7188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[MSTV2]  </a:t>
            </a:r>
            <a:r>
              <a:rPr lang="en-US" dirty="0">
                <a:hlinkClick r:id="rId3"/>
              </a:rPr>
              <a:t>https://arxiv.org/abs/1901.10506</a:t>
            </a:r>
            <a:r>
              <a:rPr lang="en-US" dirty="0"/>
              <a:t> (addition of uncertainty bands)</a:t>
            </a:r>
          </a:p>
          <a:p>
            <a:r>
              <a:rPr lang="en-US" dirty="0"/>
              <a:t>[MSTV]    </a:t>
            </a:r>
            <a:r>
              <a:rPr lang="en-US" dirty="0">
                <a:hlinkClick r:id="rId4"/>
              </a:rPr>
              <a:t>https://arxiv.org/abs/1805.09342</a:t>
            </a:r>
            <a:r>
              <a:rPr lang="en-US" dirty="0"/>
              <a:t> (original </a:t>
            </a:r>
            <a:r>
              <a:rPr lang="en-US" dirty="0" err="1"/>
              <a:t>postdiction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74B6D-3D97-C443-AA8E-EFA669956359}"/>
              </a:ext>
            </a:extLst>
          </p:cNvPr>
          <p:cNvSpPr txBox="1"/>
          <p:nvPr/>
        </p:nvSpPr>
        <p:spPr>
          <a:xfrm>
            <a:off x="609600" y="5584805"/>
            <a:ext cx="10972800" cy="95410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Is it really true that we have no way to discriminate scenarios of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(</a:t>
            </a:r>
            <a:r>
              <a:rPr lang="en-US" sz="2800" dirty="0" err="1">
                <a:solidFill>
                  <a:srgbClr val="FFFF00"/>
                </a:solidFill>
              </a:rPr>
              <a:t>i</a:t>
            </a:r>
            <a:r>
              <a:rPr lang="en-US" sz="2800" dirty="0">
                <a:solidFill>
                  <a:srgbClr val="FFFF00"/>
                </a:solidFill>
              </a:rPr>
              <a:t>) geometry + final state interactions and (ii) all initial state interactions?</a:t>
            </a:r>
          </a:p>
        </p:txBody>
      </p:sp>
    </p:spTree>
    <p:extLst>
      <p:ext uri="{BB962C8B-B14F-4D97-AF65-F5344CB8AC3E}">
        <p14:creationId xmlns:p14="http://schemas.microsoft.com/office/powerpoint/2010/main" val="24834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4AFE6-5548-4432-AF89-6C7425A9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520D61-6988-423B-9A9E-D7054F74EC50}"/>
              </a:ext>
            </a:extLst>
          </p:cNvPr>
          <p:cNvSpPr/>
          <p:nvPr/>
        </p:nvSpPr>
        <p:spPr>
          <a:xfrm>
            <a:off x="466004" y="729683"/>
            <a:ext cx="11521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MSTV includes nucleon-by-nucleon fluctuations in Q</a:t>
            </a:r>
            <a:r>
              <a:rPr lang="en-US" sz="2400" baseline="-25000" dirty="0">
                <a:solidFill>
                  <a:schemeClr val="bg1"/>
                </a:solidFill>
              </a:rPr>
              <a:t>s,0 </a:t>
            </a:r>
            <a:r>
              <a:rPr lang="en-US" sz="2400" baseline="30000" dirty="0">
                <a:solidFill>
                  <a:schemeClr val="bg1"/>
                </a:solidFill>
              </a:rPr>
              <a:t>2 </a:t>
            </a:r>
            <a:r>
              <a:rPr lang="en-US" sz="2400" dirty="0">
                <a:solidFill>
                  <a:schemeClr val="bg1"/>
                </a:solidFill>
              </a:rPr>
              <a:t>(the amplitude of the IP-Sat Gaussian).    Thus, each nucleon is still a perfect Gaussian, just different amplitudes.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Implemented with RMS of 0.5 on log(Q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) – i.e. high side tail.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B64FD-4514-4801-83F8-3AC67EC53889}"/>
              </a:ext>
            </a:extLst>
          </p:cNvPr>
          <p:cNvSpPr txBox="1"/>
          <p:nvPr/>
        </p:nvSpPr>
        <p:spPr>
          <a:xfrm>
            <a:off x="5679601" y="2684145"/>
            <a:ext cx="64233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Non-perturbative on many scales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Not part of the standard CGC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FFFF00"/>
                </a:solidFill>
              </a:rPr>
              <a:t>Ad hoc  </a:t>
            </a:r>
            <a:r>
              <a:rPr lang="en-US" sz="2400" dirty="0">
                <a:solidFill>
                  <a:srgbClr val="FFFF00"/>
                </a:solidFill>
              </a:rPr>
              <a:t>not  </a:t>
            </a:r>
            <a:r>
              <a:rPr lang="en-US" sz="2400" i="1" dirty="0">
                <a:solidFill>
                  <a:srgbClr val="FFFF00"/>
                </a:solidFill>
              </a:rPr>
              <a:t>ab initio</a:t>
            </a:r>
          </a:p>
          <a:p>
            <a:endParaRPr lang="en-US" sz="2400" i="1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C25E53-E181-4484-9334-C653D5DDB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04" y="2645352"/>
            <a:ext cx="4816115" cy="3987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650623-9D54-4DA9-B934-088E78B59E5D}"/>
              </a:ext>
            </a:extLst>
          </p:cNvPr>
          <p:cNvSpPr txBox="1"/>
          <p:nvPr/>
        </p:nvSpPr>
        <p:spPr>
          <a:xfrm>
            <a:off x="4558303" y="49842"/>
            <a:ext cx="3075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Q</a:t>
            </a:r>
            <a:r>
              <a:rPr lang="en-US" sz="3600" u="sng" baseline="-25000" dirty="0"/>
              <a:t>s</a:t>
            </a:r>
            <a:r>
              <a:rPr lang="en-US" sz="3600" u="sng" dirty="0"/>
              <a:t> Fluctuations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D8FB2C-BBBF-EE40-93A4-B8B7AFCA6F37}"/>
              </a:ext>
            </a:extLst>
          </p:cNvPr>
          <p:cNvSpPr txBox="1"/>
          <p:nvPr/>
        </p:nvSpPr>
        <p:spPr>
          <a:xfrm>
            <a:off x="3501957" y="16332"/>
            <a:ext cx="4731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Fluctuations put in by hand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D59C5-A91B-824D-9DAF-C9D03DA9714F}"/>
              </a:ext>
            </a:extLst>
          </p:cNvPr>
          <p:cNvSpPr txBox="1"/>
          <p:nvPr/>
        </p:nvSpPr>
        <p:spPr>
          <a:xfrm>
            <a:off x="5679601" y="4992469"/>
            <a:ext cx="440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B0F0"/>
                </a:solidFill>
              </a:rPr>
              <a:t>IP-</a:t>
            </a:r>
            <a:r>
              <a:rPr lang="en-US" sz="2400" dirty="0" err="1">
                <a:solidFill>
                  <a:srgbClr val="00B0F0"/>
                </a:solidFill>
              </a:rPr>
              <a:t>Jazma</a:t>
            </a:r>
            <a:r>
              <a:rPr lang="en-US" sz="2400" dirty="0">
                <a:solidFill>
                  <a:srgbClr val="00B0F0"/>
                </a:solidFill>
              </a:rPr>
              <a:t> code:   bool </a:t>
            </a:r>
            <a:r>
              <a:rPr lang="en-US" sz="2400" dirty="0" err="1">
                <a:solidFill>
                  <a:srgbClr val="00B0F0"/>
                </a:solidFill>
              </a:rPr>
              <a:t>qsfluc</a:t>
            </a:r>
            <a:r>
              <a:rPr lang="en-US" sz="2400" dirty="0">
                <a:solidFill>
                  <a:srgbClr val="00B0F0"/>
                </a:solidFill>
              </a:rPr>
              <a:t> = true</a:t>
            </a:r>
          </a:p>
        </p:txBody>
      </p:sp>
    </p:spTree>
    <p:extLst>
      <p:ext uri="{BB962C8B-B14F-4D97-AF65-F5344CB8AC3E}">
        <p14:creationId xmlns:p14="http://schemas.microsoft.com/office/powerpoint/2010/main" val="1352217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05CC2-1F80-4B02-BA76-2487256D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901C47-63B0-4C18-BBBC-0EFE09ABF9CA}"/>
              </a:ext>
            </a:extLst>
          </p:cNvPr>
          <p:cNvSpPr/>
          <p:nvPr/>
        </p:nvSpPr>
        <p:spPr>
          <a:xfrm>
            <a:off x="435429" y="912128"/>
            <a:ext cx="112427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dilute-dense limit implies that 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</a:rPr>
              <a:t>proj</a:t>
            </a:r>
            <a:r>
              <a:rPr lang="en-US" sz="2400" dirty="0">
                <a:solidFill>
                  <a:schemeClr val="bg1"/>
                </a:solidFill>
              </a:rPr>
              <a:t>) &lt; </a:t>
            </a:r>
            <a:r>
              <a:rPr lang="en-US" sz="2400" dirty="0" err="1">
                <a:solidFill>
                  <a:schemeClr val="bg1"/>
                </a:solidFill>
              </a:rPr>
              <a:t>k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 &lt; 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</a:rPr>
              <a:t>targ</a:t>
            </a:r>
            <a:r>
              <a:rPr lang="en-US" sz="2400" dirty="0">
                <a:solidFill>
                  <a:schemeClr val="bg1"/>
                </a:solidFill>
              </a:rPr>
              <a:t>) and one obtains on average: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where m is the infrared cutoff (= 0.3 GeV in MSTV).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E9D16A-F0A3-44E2-85A9-85DBCE5F19A3}"/>
              </a:ext>
            </a:extLst>
          </p:cNvPr>
          <p:cNvSpPr txBox="1"/>
          <p:nvPr/>
        </p:nvSpPr>
        <p:spPr>
          <a:xfrm>
            <a:off x="3718559" y="125129"/>
            <a:ext cx="4830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Dilute-Dense Framework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762E59-91BB-4A63-8768-B75DF9F09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59" y="3210867"/>
            <a:ext cx="4288246" cy="32127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968CA7-563B-4A0E-B762-971B19C540C8}"/>
              </a:ext>
            </a:extLst>
          </p:cNvPr>
          <p:cNvSpPr txBox="1"/>
          <p:nvPr/>
        </p:nvSpPr>
        <p:spPr>
          <a:xfrm>
            <a:off x="5397986" y="3501391"/>
            <a:ext cx="3565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Once you hit a thick enough part of the target,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you free all the projectile gluons and no more.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90812C-7266-42E7-9C34-290AD76403DC}"/>
              </a:ext>
            </a:extLst>
          </p:cNvPr>
          <p:cNvGrpSpPr/>
          <p:nvPr/>
        </p:nvGrpSpPr>
        <p:grpSpPr>
          <a:xfrm>
            <a:off x="9032020" y="3615989"/>
            <a:ext cx="1872112" cy="1795118"/>
            <a:chOff x="6205889" y="2849084"/>
            <a:chExt cx="2760042" cy="21945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C88625A-754E-4650-AF60-8B5AD3FE6C16}"/>
                </a:ext>
              </a:extLst>
            </p:cNvPr>
            <p:cNvSpPr/>
            <p:nvPr/>
          </p:nvSpPr>
          <p:spPr>
            <a:xfrm>
              <a:off x="7344074" y="2849084"/>
              <a:ext cx="1621857" cy="2194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E71B3A6-822E-4B13-9367-E10008185D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24047" y="2928852"/>
              <a:ext cx="1092467" cy="18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FE760C8-49B8-49C7-A37D-88ACB53CE8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87827" y="3112631"/>
              <a:ext cx="1092467" cy="18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A72AF2D-2F96-4082-91FE-B4DEBF1BA9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5054" y="3374345"/>
              <a:ext cx="1092467" cy="18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755115C-132F-491E-A39C-42DE27265C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5889" y="3949506"/>
              <a:ext cx="1092467" cy="18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E3BBDF-FC7B-344D-9A32-15B5F1E1D3F7}"/>
                  </a:ext>
                </a:extLst>
              </p:cNvPr>
              <p:cNvSpPr txBox="1"/>
              <p:nvPr/>
            </p:nvSpPr>
            <p:spPr>
              <a:xfrm>
                <a:off x="2046512" y="1585294"/>
                <a:ext cx="8621487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N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gluon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  g</a:t>
                </a:r>
                <a:r>
                  <a:rPr lang="en-US" sz="2800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sz="2800" dirty="0">
                    <a:solidFill>
                      <a:schemeClr val="tx1"/>
                    </a:solidFill>
                  </a:rPr>
                  <a:t> Q</a:t>
                </a:r>
                <a:r>
                  <a:rPr lang="en-US" sz="2800" baseline="-25000" dirty="0">
                    <a:solidFill>
                      <a:schemeClr val="tx1"/>
                    </a:solidFill>
                  </a:rPr>
                  <a:t>s</a:t>
                </a:r>
                <a:r>
                  <a:rPr lang="en-US" sz="2800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proj</a:t>
                </a:r>
                <a:r>
                  <a:rPr lang="en-US" sz="2800" dirty="0">
                    <a:solidFill>
                      <a:schemeClr val="tx1"/>
                    </a:solidFill>
                  </a:rPr>
                  <a:t>) x F( Q</a:t>
                </a:r>
                <a:r>
                  <a:rPr lang="en-US" sz="2800" baseline="-25000" dirty="0">
                    <a:solidFill>
                      <a:schemeClr val="tx1"/>
                    </a:solidFill>
                  </a:rPr>
                  <a:t>s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targ</a:t>
                </a:r>
                <a:r>
                  <a:rPr lang="en-US" sz="2800" dirty="0">
                    <a:solidFill>
                      <a:schemeClr val="tx1"/>
                    </a:solidFill>
                  </a:rPr>
                  <a:t>)/ m )   (dilute-dense limit)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E3BBDF-FC7B-344D-9A32-15B5F1E1D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512" y="1585294"/>
                <a:ext cx="8621487" cy="523220"/>
              </a:xfrm>
              <a:prstGeom prst="rect">
                <a:avLst/>
              </a:prstGeom>
              <a:blipFill>
                <a:blip r:embed="rId3"/>
                <a:stretch>
                  <a:fillRect l="-1324" t="-11905" r="-13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C9BFF7A-842F-3242-8D3F-8987A2C1FA8E}"/>
              </a:ext>
            </a:extLst>
          </p:cNvPr>
          <p:cNvSpPr txBox="1"/>
          <p:nvPr/>
        </p:nvSpPr>
        <p:spPr>
          <a:xfrm>
            <a:off x="1036798" y="3397345"/>
            <a:ext cx="1748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F( Q</a:t>
            </a:r>
            <a:r>
              <a:rPr lang="en-US" sz="2000" baseline="-25000" dirty="0">
                <a:solidFill>
                  <a:srgbClr val="FF0000"/>
                </a:solidFill>
              </a:rPr>
              <a:t>s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targ</a:t>
            </a:r>
            <a:r>
              <a:rPr lang="en-US" sz="2000" dirty="0">
                <a:solidFill>
                  <a:srgbClr val="FF0000"/>
                </a:solidFill>
              </a:rPr>
              <a:t>)/ m 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AF343E-767C-6D44-AC1D-D501F96DD1F1}"/>
              </a:ext>
            </a:extLst>
          </p:cNvPr>
          <p:cNvSpPr txBox="1"/>
          <p:nvPr/>
        </p:nvSpPr>
        <p:spPr>
          <a:xfrm>
            <a:off x="5107347" y="5986067"/>
            <a:ext cx="5071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B0F0"/>
                </a:solidFill>
              </a:rPr>
              <a:t>IP-</a:t>
            </a:r>
            <a:r>
              <a:rPr lang="en-US" sz="2400" dirty="0" err="1">
                <a:solidFill>
                  <a:srgbClr val="00B0F0"/>
                </a:solidFill>
              </a:rPr>
              <a:t>Jazma</a:t>
            </a:r>
            <a:r>
              <a:rPr lang="en-US" sz="2400" dirty="0">
                <a:solidFill>
                  <a:srgbClr val="00B0F0"/>
                </a:solidFill>
              </a:rPr>
              <a:t> code:   bool </a:t>
            </a:r>
            <a:r>
              <a:rPr lang="en-US" sz="2400" dirty="0" err="1">
                <a:solidFill>
                  <a:srgbClr val="00B0F0"/>
                </a:solidFill>
              </a:rPr>
              <a:t>dilutedense</a:t>
            </a:r>
            <a:r>
              <a:rPr lang="en-US" sz="2400" dirty="0">
                <a:solidFill>
                  <a:srgbClr val="00B0F0"/>
                </a:solidFill>
              </a:rPr>
              <a:t>= true</a:t>
            </a:r>
          </a:p>
        </p:txBody>
      </p:sp>
    </p:spTree>
    <p:extLst>
      <p:ext uri="{BB962C8B-B14F-4D97-AF65-F5344CB8AC3E}">
        <p14:creationId xmlns:p14="http://schemas.microsoft.com/office/powerpoint/2010/main" val="3476985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3951044" y="142893"/>
            <a:ext cx="4091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IP-</a:t>
            </a:r>
            <a:r>
              <a:rPr lang="en-US" sz="3600" u="sng" dirty="0" err="1">
                <a:solidFill>
                  <a:schemeClr val="bg1"/>
                </a:solidFill>
              </a:rPr>
              <a:t>Jazma</a:t>
            </a:r>
            <a:r>
              <a:rPr lang="en-US" sz="3600" u="sng" dirty="0">
                <a:solidFill>
                  <a:schemeClr val="bg1"/>
                </a:solidFill>
              </a:rPr>
              <a:t> </a:t>
            </a:r>
            <a:r>
              <a:rPr lang="en-US" sz="3600" u="sng" dirty="0" err="1">
                <a:solidFill>
                  <a:schemeClr val="bg1"/>
                </a:solidFill>
              </a:rPr>
              <a:t>d+A</a:t>
            </a:r>
            <a:r>
              <a:rPr lang="en-US" sz="3600" u="sng" dirty="0">
                <a:solidFill>
                  <a:schemeClr val="bg1"/>
                </a:solidFill>
              </a:rPr>
              <a:t>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956F5-DCF4-40BB-BFDE-8CDC6E47B865}"/>
              </a:ext>
            </a:extLst>
          </p:cNvPr>
          <p:cNvSpPr txBox="1"/>
          <p:nvPr/>
        </p:nvSpPr>
        <p:spPr>
          <a:xfrm>
            <a:off x="1538067" y="5288771"/>
            <a:ext cx="939252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" dirty="0"/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At this point, none of these fluctuations are </a:t>
            </a:r>
            <a:r>
              <a:rPr lang="en-US" sz="2400" i="1" dirty="0">
                <a:solidFill>
                  <a:srgbClr val="FFFF00"/>
                </a:solidFill>
              </a:rPr>
              <a:t>ab initio</a:t>
            </a:r>
            <a:r>
              <a:rPr lang="en-US" sz="2400" dirty="0">
                <a:solidFill>
                  <a:srgbClr val="FFFF00"/>
                </a:solidFill>
              </a:rPr>
              <a:t>.   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All MC Glauber and “put-in-by-hand” Q</a:t>
            </a:r>
            <a:r>
              <a:rPr lang="en-US" sz="2400" baseline="-25000" dirty="0">
                <a:solidFill>
                  <a:srgbClr val="FFFF00"/>
                </a:solidFill>
              </a:rPr>
              <a:t>s,0 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fluctuations (as per MSTV).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9FFD67-45B7-ED4F-AADC-9E00CC72F4E8}"/>
              </a:ext>
            </a:extLst>
          </p:cNvPr>
          <p:cNvGrpSpPr/>
          <p:nvPr/>
        </p:nvGrpSpPr>
        <p:grpSpPr>
          <a:xfrm>
            <a:off x="270702" y="1076797"/>
            <a:ext cx="11590371" cy="3889739"/>
            <a:chOff x="270702" y="1076797"/>
            <a:chExt cx="11590371" cy="388973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10AC92-DF63-4477-81FC-B56C6B94B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11" t="12152" r="4946" b="32456"/>
            <a:stretch/>
          </p:blipFill>
          <p:spPr>
            <a:xfrm>
              <a:off x="270702" y="1076797"/>
              <a:ext cx="11590371" cy="388973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0E8CBB-FBB4-D840-984E-67C8F72D8FC0}"/>
                </a:ext>
              </a:extLst>
            </p:cNvPr>
            <p:cNvSpPr/>
            <p:nvPr/>
          </p:nvSpPr>
          <p:spPr>
            <a:xfrm>
              <a:off x="8513064" y="1399032"/>
              <a:ext cx="649224" cy="192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513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DB04B-109B-9D41-A86E-A723736E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0E5EB1-BCC0-3044-B81E-11A974FF973D}"/>
              </a:ext>
            </a:extLst>
          </p:cNvPr>
          <p:cNvSpPr txBox="1"/>
          <p:nvPr/>
        </p:nvSpPr>
        <p:spPr>
          <a:xfrm>
            <a:off x="339634" y="68196"/>
            <a:ext cx="3540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rgbClr val="FFFF00"/>
                </a:solidFill>
              </a:rPr>
              <a:t>What is IP-</a:t>
            </a:r>
            <a:r>
              <a:rPr lang="en-US" sz="3600" u="sng" dirty="0" err="1">
                <a:solidFill>
                  <a:srgbClr val="FFFF00"/>
                </a:solidFill>
              </a:rPr>
              <a:t>Jazma</a:t>
            </a:r>
            <a:r>
              <a:rPr lang="en-US" sz="3600" u="sng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1E90A2-7E40-DE44-828A-3D12FE386FCA}"/>
              </a:ext>
            </a:extLst>
          </p:cNvPr>
          <p:cNvSpPr txBox="1"/>
          <p:nvPr/>
        </p:nvSpPr>
        <p:spPr>
          <a:xfrm>
            <a:off x="339634" y="879462"/>
            <a:ext cx="117914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IP-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 (dense-dense), MSTV (dilute-dense) calculations have many ingredients (A+B+C+D)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some very phenomenological (A+B+C)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some weakly-coupled effective field theory (D)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</a:rPr>
              <a:t>How to determine which ingredients are dominant for which observables?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That is the goal of the 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r>
              <a:rPr lang="en-US" sz="2400" dirty="0">
                <a:solidFill>
                  <a:srgbClr val="FFFF00"/>
                </a:solidFill>
              </a:rPr>
              <a:t> framework (A+B+C).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The goal is not to match data, but to understand theory.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r>
              <a:rPr lang="en-US" sz="2400" dirty="0">
                <a:solidFill>
                  <a:srgbClr val="FFFF00"/>
                </a:solidFill>
              </a:rPr>
              <a:t> is publicly available (https://</a:t>
            </a:r>
            <a:r>
              <a:rPr lang="en-US" sz="2400" dirty="0" err="1">
                <a:solidFill>
                  <a:srgbClr val="FFFF00"/>
                </a:solidFill>
              </a:rPr>
              <a:t>github.com</a:t>
            </a:r>
            <a:r>
              <a:rPr lang="en-US" sz="2400" dirty="0">
                <a:solidFill>
                  <a:srgbClr val="FFFF00"/>
                </a:solidFill>
              </a:rPr>
              <a:t>/</a:t>
            </a:r>
            <a:r>
              <a:rPr lang="en-US" sz="2400" dirty="0" err="1">
                <a:solidFill>
                  <a:srgbClr val="FFFF00"/>
                </a:solidFill>
              </a:rPr>
              <a:t>jamienagle</a:t>
            </a:r>
            <a:r>
              <a:rPr lang="en-US" sz="2400" dirty="0">
                <a:solidFill>
                  <a:srgbClr val="FFFF00"/>
                </a:solidFill>
              </a:rPr>
              <a:t>/</a:t>
            </a:r>
            <a:r>
              <a:rPr lang="en-US" sz="2400" dirty="0" err="1">
                <a:solidFill>
                  <a:srgbClr val="FFFF00"/>
                </a:solidFill>
              </a:rPr>
              <a:t>IPJazma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r>
              <a:rPr lang="en-US" sz="2400" dirty="0">
                <a:solidFill>
                  <a:srgbClr val="FFFF00"/>
                </a:solidFill>
              </a:rPr>
              <a:t> results shown have </a:t>
            </a:r>
            <a:r>
              <a:rPr lang="en-US" sz="2400" u="sng" dirty="0">
                <a:solidFill>
                  <a:srgbClr val="FFFF00"/>
                </a:solidFill>
              </a:rPr>
              <a:t>zero free parameters</a:t>
            </a:r>
            <a:r>
              <a:rPr lang="en-US" sz="2400" dirty="0">
                <a:solidFill>
                  <a:srgbClr val="FFFF00"/>
                </a:solidFill>
              </a:rPr>
              <a:t>, in the sense that we match exactly the A+B+C parameters from IP-</a:t>
            </a:r>
            <a:r>
              <a:rPr lang="en-US" sz="2400" dirty="0" err="1">
                <a:solidFill>
                  <a:srgbClr val="FFFF00"/>
                </a:solidFill>
              </a:rPr>
              <a:t>Glasma</a:t>
            </a:r>
            <a:r>
              <a:rPr lang="en-US" sz="2400" dirty="0">
                <a:solidFill>
                  <a:srgbClr val="FFFF00"/>
                </a:solidFill>
              </a:rPr>
              <a:t> or MSTV when making comparisons.</a:t>
            </a:r>
          </a:p>
        </p:txBody>
      </p:sp>
    </p:spTree>
    <p:extLst>
      <p:ext uri="{BB962C8B-B14F-4D97-AF65-F5344CB8AC3E}">
        <p14:creationId xmlns:p14="http://schemas.microsoft.com/office/powerpoint/2010/main" val="301753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DC010-B4EE-1546-BD7A-FCB2FE4D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A9343-2A92-5D4E-AC8E-3046403ED0B9}"/>
              </a:ext>
            </a:extLst>
          </p:cNvPr>
          <p:cNvSpPr txBox="1"/>
          <p:nvPr/>
        </p:nvSpPr>
        <p:spPr>
          <a:xfrm>
            <a:off x="2694927" y="136525"/>
            <a:ext cx="7122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Example of “Put-in-by-Hand” Fluctuations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B2EB50-47EA-0B44-8E37-1BE2D4D25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93" y="992256"/>
            <a:ext cx="10318595" cy="4873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024EC4-C15C-AE42-8014-B1FD909EE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93" y="992256"/>
            <a:ext cx="10298052" cy="4977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2A4E5F-AA16-9842-B208-B792BE628168}"/>
              </a:ext>
            </a:extLst>
          </p:cNvPr>
          <p:cNvSpPr txBox="1"/>
          <p:nvPr/>
        </p:nvSpPr>
        <p:spPr>
          <a:xfrm>
            <a:off x="3342290" y="4645573"/>
            <a:ext cx="2072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IP-</a:t>
            </a:r>
            <a:r>
              <a:rPr lang="en-US" b="1" dirty="0" err="1">
                <a:solidFill>
                  <a:srgbClr val="FF0000"/>
                </a:solidFill>
              </a:rPr>
              <a:t>Jazma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p+Au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No Q</a:t>
            </a:r>
            <a:r>
              <a:rPr lang="en-US" b="1" baseline="-25000" dirty="0">
                <a:solidFill>
                  <a:srgbClr val="FF0000"/>
                </a:solidFill>
              </a:rPr>
              <a:t>s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Fluctuations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FE926-7AF3-974A-A2DD-A598D4375CBA}"/>
              </a:ext>
            </a:extLst>
          </p:cNvPr>
          <p:cNvSpPr txBox="1"/>
          <p:nvPr/>
        </p:nvSpPr>
        <p:spPr>
          <a:xfrm>
            <a:off x="6779242" y="4645572"/>
            <a:ext cx="2068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IP-</a:t>
            </a:r>
            <a:r>
              <a:rPr lang="en-US" b="1" dirty="0" err="1">
                <a:solidFill>
                  <a:srgbClr val="FF0000"/>
                </a:solidFill>
              </a:rPr>
              <a:t>Jazma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p+Au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Yes Q</a:t>
            </a:r>
            <a:r>
              <a:rPr lang="en-US" b="1" baseline="-25000" dirty="0">
                <a:solidFill>
                  <a:srgbClr val="FF0000"/>
                </a:solidFill>
              </a:rPr>
              <a:t>s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Fluctuations</a:t>
            </a:r>
          </a:p>
        </p:txBody>
      </p:sp>
    </p:spTree>
    <p:extLst>
      <p:ext uri="{BB962C8B-B14F-4D97-AF65-F5344CB8AC3E}">
        <p14:creationId xmlns:p14="http://schemas.microsoft.com/office/powerpoint/2010/main" val="241096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168BC-923B-BB41-BDE8-475CAFA6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DB2BB-2B76-1943-9822-59F375EA49E2}"/>
              </a:ext>
            </a:extLst>
          </p:cNvPr>
          <p:cNvSpPr txBox="1"/>
          <p:nvPr/>
        </p:nvSpPr>
        <p:spPr>
          <a:xfrm>
            <a:off x="4034753" y="131002"/>
            <a:ext cx="480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Multiplicity Distributions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EC41E-EC05-B140-BD65-090FD374AFCC}"/>
              </a:ext>
            </a:extLst>
          </p:cNvPr>
          <p:cNvSpPr txBox="1"/>
          <p:nvPr/>
        </p:nvSpPr>
        <p:spPr>
          <a:xfrm>
            <a:off x="5919849" y="2311928"/>
            <a:ext cx="62721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Counter Proof:  Everything here is just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MC Glauber fluctuations and the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fluctuations put in by hand, that are fit to data.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Small differences might be in MSTV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MC Glauber, which could be resolved with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publicly available code.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Other sources of fluctuations are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completely subdominant.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4098C6-5E62-5E4E-B841-4D0865E1991D}"/>
              </a:ext>
            </a:extLst>
          </p:cNvPr>
          <p:cNvSpPr txBox="1"/>
          <p:nvPr/>
        </p:nvSpPr>
        <p:spPr>
          <a:xfrm>
            <a:off x="238336" y="932205"/>
            <a:ext cx="1213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“[The figure] shows strikingly that all three systems satisfy </a:t>
            </a:r>
            <a:r>
              <a:rPr lang="en-US" sz="2400" dirty="0" err="1">
                <a:solidFill>
                  <a:schemeClr val="bg1"/>
                </a:solidFill>
              </a:rPr>
              <a:t>Koba</a:t>
            </a:r>
            <a:r>
              <a:rPr lang="en-US" sz="2400" dirty="0">
                <a:solidFill>
                  <a:schemeClr val="bg1"/>
                </a:solidFill>
              </a:rPr>
              <a:t>-Nielsen-Olesen (KNO scaling).”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A098A8-5B52-E248-B62A-46DD9BF97FE3}"/>
              </a:ext>
            </a:extLst>
          </p:cNvPr>
          <p:cNvSpPr/>
          <p:nvPr/>
        </p:nvSpPr>
        <p:spPr>
          <a:xfrm>
            <a:off x="250210" y="1468908"/>
            <a:ext cx="10971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Glittering 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 – </a:t>
            </a:r>
            <a:r>
              <a:rPr lang="en-US" sz="2400" i="1" dirty="0">
                <a:solidFill>
                  <a:schemeClr val="bg1"/>
                </a:solidFill>
              </a:rPr>
              <a:t>ab initio </a:t>
            </a:r>
            <a:r>
              <a:rPr lang="en-US" sz="2400" dirty="0">
                <a:solidFill>
                  <a:schemeClr val="bg1"/>
                </a:solidFill>
              </a:rPr>
              <a:t>result for Negative Binomial Fluctuations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1678D6-D2FA-1043-91D7-90205A2C3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34" y="2016209"/>
            <a:ext cx="5511612" cy="4628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2BC225-8537-5746-BD97-5A9E29A55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28" y="2016208"/>
            <a:ext cx="5511612" cy="46284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22D156-55BC-4248-A4BE-BC6E638C1D3D}"/>
              </a:ext>
            </a:extLst>
          </p:cNvPr>
          <p:cNvSpPr/>
          <p:nvPr/>
        </p:nvSpPr>
        <p:spPr>
          <a:xfrm>
            <a:off x="6096000" y="61557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BTW – at RHIC how can you have such Q</a:t>
            </a:r>
            <a:r>
              <a:rPr lang="en-US" baseline="-25000" dirty="0">
                <a:solidFill>
                  <a:srgbClr val="FF0000"/>
                </a:solidFill>
              </a:rPr>
              <a:t>s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fluctuations in the proton in </a:t>
            </a:r>
            <a:r>
              <a:rPr lang="en-US" dirty="0" err="1">
                <a:solidFill>
                  <a:srgbClr val="FF0000"/>
                </a:solidFill>
              </a:rPr>
              <a:t>p+A</a:t>
            </a:r>
            <a:r>
              <a:rPr lang="en-US" dirty="0">
                <a:solidFill>
                  <a:srgbClr val="FF0000"/>
                </a:solidFill>
              </a:rPr>
              <a:t> but not in </a:t>
            </a:r>
            <a:r>
              <a:rPr lang="en-US" dirty="0" err="1">
                <a:solidFill>
                  <a:srgbClr val="FF0000"/>
                </a:solidFill>
              </a:rPr>
              <a:t>p+p</a:t>
            </a:r>
            <a:r>
              <a:rPr lang="en-US" dirty="0">
                <a:solidFill>
                  <a:srgbClr val="FF0000"/>
                </a:solidFill>
              </a:rPr>
              <a:t>?     See MSTV2.</a:t>
            </a:r>
          </a:p>
        </p:txBody>
      </p:sp>
    </p:spTree>
    <p:extLst>
      <p:ext uri="{BB962C8B-B14F-4D97-AF65-F5344CB8AC3E}">
        <p14:creationId xmlns:p14="http://schemas.microsoft.com/office/powerpoint/2010/main" val="293291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5E6925-2BCA-AD47-96B3-F03585FFF1AB}"/>
              </a:ext>
            </a:extLst>
          </p:cNvPr>
          <p:cNvSpPr/>
          <p:nvPr/>
        </p:nvSpPr>
        <p:spPr>
          <a:xfrm>
            <a:off x="210883" y="207781"/>
            <a:ext cx="4891469" cy="6513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291E27-91DE-8F4D-9C2E-8A8B21C65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83" y="207781"/>
            <a:ext cx="4891469" cy="314330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FC949-8FB4-7F49-9E46-90385EB6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22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D86EA6-F089-D647-8F37-1760BB2D4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3" y="3377012"/>
            <a:ext cx="4507422" cy="331853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3518BD8-2B6A-6B4D-87B9-A68D270F740B}"/>
              </a:ext>
            </a:extLst>
          </p:cNvPr>
          <p:cNvSpPr/>
          <p:nvPr/>
        </p:nvSpPr>
        <p:spPr>
          <a:xfrm>
            <a:off x="5421114" y="300199"/>
            <a:ext cx="6558140" cy="267765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 dilute-dense limit, the color charge density is linearly proportional to the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charged particle multiplicity.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Higher </a:t>
            </a:r>
            <a:r>
              <a:rPr lang="en-US" sz="2400" dirty="0" err="1">
                <a:solidFill>
                  <a:schemeClr val="bg1"/>
                </a:solidFill>
              </a:rPr>
              <a:t>d+Au</a:t>
            </a:r>
            <a:r>
              <a:rPr lang="en-US" sz="2400" dirty="0">
                <a:solidFill>
                  <a:schemeClr val="bg1"/>
                </a:solidFill>
              </a:rPr>
              <a:t> v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is because higher </a:t>
            </a:r>
            <a:r>
              <a:rPr lang="en-US" sz="2400" dirty="0" err="1">
                <a:solidFill>
                  <a:schemeClr val="bg1"/>
                </a:solidFill>
              </a:rPr>
              <a:t>mult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d+Au</a:t>
            </a:r>
            <a:r>
              <a:rPr lang="en-US" sz="2400" dirty="0">
                <a:solidFill>
                  <a:schemeClr val="bg1"/>
                </a:solidFill>
              </a:rPr>
              <a:t> 0-5% has larger color charge density than </a:t>
            </a:r>
            <a:r>
              <a:rPr lang="en-US" sz="2400" dirty="0" err="1">
                <a:solidFill>
                  <a:schemeClr val="bg1"/>
                </a:solidFill>
              </a:rPr>
              <a:t>p+Au</a:t>
            </a:r>
            <a:r>
              <a:rPr lang="en-US" sz="2400" dirty="0">
                <a:solidFill>
                  <a:schemeClr val="bg1"/>
                </a:solidFill>
              </a:rPr>
              <a:t> 0-5%.  [MSTV]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7EEE3-2B0B-3B4C-9FD3-2C669E6466A2}"/>
              </a:ext>
            </a:extLst>
          </p:cNvPr>
          <p:cNvSpPr/>
          <p:nvPr/>
        </p:nvSpPr>
        <p:spPr>
          <a:xfrm>
            <a:off x="5208369" y="3803645"/>
            <a:ext cx="69836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</a:rPr>
              <a:t>Al Mueller took less than 5 seconds to say this cannot be correct for the deuteron, </a:t>
            </a:r>
          </a:p>
          <a:p>
            <a:pPr algn="ctr"/>
            <a:r>
              <a:rPr lang="en-US" sz="2400" i="1" dirty="0">
                <a:solidFill>
                  <a:srgbClr val="FFFF00"/>
                </a:solidFill>
              </a:rPr>
              <a:t>the overlap area is just larger.</a:t>
            </a:r>
          </a:p>
          <a:p>
            <a:pPr algn="ctr"/>
            <a:endParaRPr lang="en-US" sz="2400" i="1" dirty="0">
              <a:solidFill>
                <a:srgbClr val="FFFF00"/>
              </a:solidFill>
            </a:endParaRPr>
          </a:p>
          <a:p>
            <a:pPr algn="ctr"/>
            <a:r>
              <a:rPr lang="en-US" sz="2400" i="1" dirty="0">
                <a:solidFill>
                  <a:srgbClr val="FFFF00"/>
                </a:solidFill>
              </a:rPr>
              <a:t>Yes, he is correct.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6A7A05-8CF9-B74F-A105-7CF6E762532E}"/>
              </a:ext>
            </a:extLst>
          </p:cNvPr>
          <p:cNvGrpSpPr/>
          <p:nvPr/>
        </p:nvGrpSpPr>
        <p:grpSpPr>
          <a:xfrm>
            <a:off x="1571661" y="1916934"/>
            <a:ext cx="967345" cy="4439415"/>
            <a:chOff x="1571661" y="1753934"/>
            <a:chExt cx="967345" cy="460241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9A88C50-9D42-974C-B5FB-0CEC96B8492D}"/>
                </a:ext>
              </a:extLst>
            </p:cNvPr>
            <p:cNvSpPr/>
            <p:nvPr/>
          </p:nvSpPr>
          <p:spPr>
            <a:xfrm>
              <a:off x="1571661" y="1753934"/>
              <a:ext cx="967345" cy="1231038"/>
            </a:xfrm>
            <a:custGeom>
              <a:avLst/>
              <a:gdLst>
                <a:gd name="connsiteX0" fmla="*/ 0 w 1101213"/>
                <a:gd name="connsiteY0" fmla="*/ 0 h 1838632"/>
                <a:gd name="connsiteX1" fmla="*/ 9832 w 1101213"/>
                <a:gd name="connsiteY1" fmla="*/ 1838632 h 1838632"/>
                <a:gd name="connsiteX2" fmla="*/ 1101213 w 1101213"/>
                <a:gd name="connsiteY2" fmla="*/ 1828800 h 1838632"/>
                <a:gd name="connsiteX3" fmla="*/ 1052052 w 1101213"/>
                <a:gd name="connsiteY3" fmla="*/ 1504336 h 1838632"/>
                <a:gd name="connsiteX4" fmla="*/ 983226 w 1101213"/>
                <a:gd name="connsiteY4" fmla="*/ 1376516 h 1838632"/>
                <a:gd name="connsiteX5" fmla="*/ 934065 w 1101213"/>
                <a:gd name="connsiteY5" fmla="*/ 1386348 h 1838632"/>
                <a:gd name="connsiteX6" fmla="*/ 816078 w 1101213"/>
                <a:gd name="connsiteY6" fmla="*/ 1160207 h 1838632"/>
                <a:gd name="connsiteX7" fmla="*/ 816078 w 1101213"/>
                <a:gd name="connsiteY7" fmla="*/ 1160207 h 1838632"/>
                <a:gd name="connsiteX8" fmla="*/ 678426 w 1101213"/>
                <a:gd name="connsiteY8" fmla="*/ 1150374 h 1838632"/>
                <a:gd name="connsiteX9" fmla="*/ 629265 w 1101213"/>
                <a:gd name="connsiteY9" fmla="*/ 904568 h 1838632"/>
                <a:gd name="connsiteX10" fmla="*/ 560439 w 1101213"/>
                <a:gd name="connsiteY10" fmla="*/ 983226 h 1838632"/>
                <a:gd name="connsiteX11" fmla="*/ 462116 w 1101213"/>
                <a:gd name="connsiteY11" fmla="*/ 766916 h 1838632"/>
                <a:gd name="connsiteX12" fmla="*/ 403123 w 1101213"/>
                <a:gd name="connsiteY12" fmla="*/ 776748 h 1838632"/>
                <a:gd name="connsiteX13" fmla="*/ 334297 w 1101213"/>
                <a:gd name="connsiteY13" fmla="*/ 501445 h 1838632"/>
                <a:gd name="connsiteX14" fmla="*/ 255639 w 1101213"/>
                <a:gd name="connsiteY14" fmla="*/ 580103 h 1838632"/>
                <a:gd name="connsiteX15" fmla="*/ 167149 w 1101213"/>
                <a:gd name="connsiteY15" fmla="*/ 324465 h 1838632"/>
                <a:gd name="connsiteX16" fmla="*/ 147484 w 1101213"/>
                <a:gd name="connsiteY16" fmla="*/ 78658 h 1838632"/>
                <a:gd name="connsiteX17" fmla="*/ 39329 w 1101213"/>
                <a:gd name="connsiteY17" fmla="*/ 147484 h 1838632"/>
                <a:gd name="connsiteX18" fmla="*/ 0 w 1101213"/>
                <a:gd name="connsiteY18" fmla="*/ 0 h 183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1213" h="1838632">
                  <a:moveTo>
                    <a:pt x="0" y="0"/>
                  </a:moveTo>
                  <a:cubicBezTo>
                    <a:pt x="3277" y="612877"/>
                    <a:pt x="6555" y="1225755"/>
                    <a:pt x="9832" y="1838632"/>
                  </a:cubicBezTo>
                  <a:lnTo>
                    <a:pt x="1101213" y="1828800"/>
                  </a:lnTo>
                  <a:lnTo>
                    <a:pt x="1052052" y="1504336"/>
                  </a:lnTo>
                  <a:lnTo>
                    <a:pt x="983226" y="1376516"/>
                  </a:lnTo>
                  <a:lnTo>
                    <a:pt x="934065" y="1386348"/>
                  </a:lnTo>
                  <a:lnTo>
                    <a:pt x="816078" y="1160207"/>
                  </a:lnTo>
                  <a:lnTo>
                    <a:pt x="816078" y="1160207"/>
                  </a:lnTo>
                  <a:lnTo>
                    <a:pt x="678426" y="1150374"/>
                  </a:lnTo>
                  <a:lnTo>
                    <a:pt x="629265" y="904568"/>
                  </a:lnTo>
                  <a:lnTo>
                    <a:pt x="560439" y="983226"/>
                  </a:lnTo>
                  <a:lnTo>
                    <a:pt x="462116" y="766916"/>
                  </a:lnTo>
                  <a:lnTo>
                    <a:pt x="403123" y="776748"/>
                  </a:lnTo>
                  <a:lnTo>
                    <a:pt x="334297" y="501445"/>
                  </a:lnTo>
                  <a:lnTo>
                    <a:pt x="255639" y="580103"/>
                  </a:lnTo>
                  <a:lnTo>
                    <a:pt x="167149" y="324465"/>
                  </a:lnTo>
                  <a:lnTo>
                    <a:pt x="147484" y="78658"/>
                  </a:lnTo>
                  <a:lnTo>
                    <a:pt x="39329" y="147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8A63F0-57D4-FA4A-BC1D-B44B49AC2D19}"/>
                </a:ext>
              </a:extLst>
            </p:cNvPr>
            <p:cNvSpPr/>
            <p:nvPr/>
          </p:nvSpPr>
          <p:spPr>
            <a:xfrm>
              <a:off x="1571661" y="2984972"/>
              <a:ext cx="967345" cy="337137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B34640-58AC-8E46-9B9D-C8102A623A4A}"/>
              </a:ext>
            </a:extLst>
          </p:cNvPr>
          <p:cNvGrpSpPr/>
          <p:nvPr/>
        </p:nvGrpSpPr>
        <p:grpSpPr>
          <a:xfrm>
            <a:off x="2683035" y="2434727"/>
            <a:ext cx="1338736" cy="3914505"/>
            <a:chOff x="2683035" y="2128459"/>
            <a:chExt cx="1338736" cy="422077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CB4EACE-2183-9E44-BFDD-1B9A4D4A2144}"/>
                </a:ext>
              </a:extLst>
            </p:cNvPr>
            <p:cNvSpPr/>
            <p:nvPr/>
          </p:nvSpPr>
          <p:spPr>
            <a:xfrm>
              <a:off x="2683035" y="2128459"/>
              <a:ext cx="1338736" cy="849396"/>
            </a:xfrm>
            <a:custGeom>
              <a:avLst/>
              <a:gdLst>
                <a:gd name="connsiteX0" fmla="*/ 0 w 1524000"/>
                <a:gd name="connsiteY0" fmla="*/ 1260389 h 1268627"/>
                <a:gd name="connsiteX1" fmla="*/ 16475 w 1524000"/>
                <a:gd name="connsiteY1" fmla="*/ 0 h 1268627"/>
                <a:gd name="connsiteX2" fmla="*/ 123567 w 1524000"/>
                <a:gd name="connsiteY2" fmla="*/ 205946 h 1268627"/>
                <a:gd name="connsiteX3" fmla="*/ 255373 w 1524000"/>
                <a:gd name="connsiteY3" fmla="*/ 131805 h 1268627"/>
                <a:gd name="connsiteX4" fmla="*/ 387178 w 1524000"/>
                <a:gd name="connsiteY4" fmla="*/ 420130 h 1268627"/>
                <a:gd name="connsiteX5" fmla="*/ 477794 w 1524000"/>
                <a:gd name="connsiteY5" fmla="*/ 403654 h 1268627"/>
                <a:gd name="connsiteX6" fmla="*/ 617838 w 1524000"/>
                <a:gd name="connsiteY6" fmla="*/ 634313 h 1268627"/>
                <a:gd name="connsiteX7" fmla="*/ 691978 w 1524000"/>
                <a:gd name="connsiteY7" fmla="*/ 551935 h 1268627"/>
                <a:gd name="connsiteX8" fmla="*/ 848497 w 1524000"/>
                <a:gd name="connsiteY8" fmla="*/ 757881 h 1268627"/>
                <a:gd name="connsiteX9" fmla="*/ 947351 w 1524000"/>
                <a:gd name="connsiteY9" fmla="*/ 832022 h 1268627"/>
                <a:gd name="connsiteX10" fmla="*/ 1062681 w 1524000"/>
                <a:gd name="connsiteY10" fmla="*/ 815546 h 1268627"/>
                <a:gd name="connsiteX11" fmla="*/ 1186248 w 1524000"/>
                <a:gd name="connsiteY11" fmla="*/ 1013254 h 1268627"/>
                <a:gd name="connsiteX12" fmla="*/ 1301578 w 1524000"/>
                <a:gd name="connsiteY12" fmla="*/ 1021492 h 1268627"/>
                <a:gd name="connsiteX13" fmla="*/ 1524000 w 1524000"/>
                <a:gd name="connsiteY13" fmla="*/ 1268627 h 126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4000" h="1268627">
                  <a:moveTo>
                    <a:pt x="0" y="1260389"/>
                  </a:moveTo>
                  <a:lnTo>
                    <a:pt x="16475" y="0"/>
                  </a:lnTo>
                  <a:lnTo>
                    <a:pt x="123567" y="205946"/>
                  </a:lnTo>
                  <a:lnTo>
                    <a:pt x="255373" y="131805"/>
                  </a:lnTo>
                  <a:lnTo>
                    <a:pt x="387178" y="420130"/>
                  </a:lnTo>
                  <a:lnTo>
                    <a:pt x="477794" y="403654"/>
                  </a:lnTo>
                  <a:lnTo>
                    <a:pt x="617838" y="634313"/>
                  </a:lnTo>
                  <a:lnTo>
                    <a:pt x="691978" y="551935"/>
                  </a:lnTo>
                  <a:lnTo>
                    <a:pt x="848497" y="757881"/>
                  </a:lnTo>
                  <a:lnTo>
                    <a:pt x="947351" y="832022"/>
                  </a:lnTo>
                  <a:lnTo>
                    <a:pt x="1062681" y="815546"/>
                  </a:lnTo>
                  <a:lnTo>
                    <a:pt x="1186248" y="1013254"/>
                  </a:lnTo>
                  <a:lnTo>
                    <a:pt x="1301578" y="1021492"/>
                  </a:lnTo>
                  <a:lnTo>
                    <a:pt x="1524000" y="1268627"/>
                  </a:lnTo>
                </a:path>
              </a:pathLst>
            </a:custGeom>
            <a:solidFill>
              <a:schemeClr val="accent4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991C28-4B1C-A648-AAF2-ACC9FC1304A2}"/>
                </a:ext>
              </a:extLst>
            </p:cNvPr>
            <p:cNvSpPr/>
            <p:nvPr/>
          </p:nvSpPr>
          <p:spPr>
            <a:xfrm>
              <a:off x="2683035" y="2977855"/>
              <a:ext cx="1338736" cy="3371378"/>
            </a:xfrm>
            <a:prstGeom prst="rect">
              <a:avLst/>
            </a:prstGeom>
            <a:solidFill>
              <a:schemeClr val="accent4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166F8F0-7A69-BF46-8C53-0062C31B1D67}"/>
              </a:ext>
            </a:extLst>
          </p:cNvPr>
          <p:cNvSpPr/>
          <p:nvPr/>
        </p:nvSpPr>
        <p:spPr>
          <a:xfrm>
            <a:off x="1425735" y="4867544"/>
            <a:ext cx="1257300" cy="5299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9C58ED-6DA4-A64A-B56E-6B0FE17230F6}"/>
              </a:ext>
            </a:extLst>
          </p:cNvPr>
          <p:cNvSpPr/>
          <p:nvPr/>
        </p:nvSpPr>
        <p:spPr>
          <a:xfrm>
            <a:off x="2539006" y="4083722"/>
            <a:ext cx="1613734" cy="529936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1CD8E-1EE3-3646-A46B-8B3C6FBF7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43496-540D-E449-A755-53BB6B346267}"/>
              </a:ext>
            </a:extLst>
          </p:cNvPr>
          <p:cNvSpPr/>
          <p:nvPr/>
        </p:nvSpPr>
        <p:spPr>
          <a:xfrm>
            <a:off x="210883" y="207781"/>
            <a:ext cx="4891469" cy="6513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FBFD56-F12A-E040-B40B-AD1D583E7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55" y="207781"/>
            <a:ext cx="4443782" cy="31904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2BF20B-ACB7-E44A-AAD9-97462117BA9D}"/>
              </a:ext>
            </a:extLst>
          </p:cNvPr>
          <p:cNvSpPr txBox="1"/>
          <p:nvPr/>
        </p:nvSpPr>
        <p:spPr>
          <a:xfrm>
            <a:off x="6096000" y="4316835"/>
            <a:ext cx="5534657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IP-</a:t>
            </a:r>
            <a:r>
              <a:rPr lang="en-US" sz="2400" dirty="0" err="1"/>
              <a:t>Jazma</a:t>
            </a:r>
            <a:r>
              <a:rPr lang="en-US" sz="2400" dirty="0"/>
              <a:t> shows this is definitely not true. 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                          </a:t>
            </a:r>
            <a:r>
              <a:rPr lang="en-US" sz="2400" u="sng" dirty="0"/>
              <a:t>&lt;Q</a:t>
            </a:r>
            <a:r>
              <a:rPr lang="en-US" sz="2400" u="sng" baseline="-25000" dirty="0"/>
              <a:t>s</a:t>
            </a:r>
            <a:r>
              <a:rPr lang="en-US" sz="2400" u="sng" baseline="30000" dirty="0"/>
              <a:t>2</a:t>
            </a:r>
            <a:r>
              <a:rPr lang="en-US" sz="2400" u="sng" dirty="0"/>
              <a:t>&gt; [GeV</a:t>
            </a:r>
            <a:r>
              <a:rPr lang="en-US" sz="2400" u="sng" baseline="30000" dirty="0"/>
              <a:t>2</a:t>
            </a:r>
            <a:r>
              <a:rPr lang="en-US" sz="2400" u="sng" dirty="0"/>
              <a:t>]  </a:t>
            </a:r>
            <a:r>
              <a:rPr lang="en-US" sz="2400" dirty="0"/>
              <a:t>    </a:t>
            </a:r>
            <a:r>
              <a:rPr lang="en-US" sz="2400" u="sng" dirty="0"/>
              <a:t>  Area [fm</a:t>
            </a:r>
            <a:r>
              <a:rPr lang="en-US" sz="2400" u="sng" baseline="30000" dirty="0"/>
              <a:t>2</a:t>
            </a:r>
            <a:r>
              <a:rPr lang="en-US" sz="2400" u="sng" dirty="0"/>
              <a:t>]  </a:t>
            </a:r>
          </a:p>
          <a:p>
            <a:pPr algn="l"/>
            <a:r>
              <a:rPr lang="en-US" sz="2400" dirty="0" err="1"/>
              <a:t>d+Au</a:t>
            </a:r>
            <a:r>
              <a:rPr lang="en-US" sz="2400" dirty="0"/>
              <a:t> 0-5%               0.53                      4.5</a:t>
            </a:r>
          </a:p>
          <a:p>
            <a:pPr algn="l"/>
            <a:r>
              <a:rPr lang="en-US" sz="2400" dirty="0" err="1"/>
              <a:t>p+Au</a:t>
            </a:r>
            <a:r>
              <a:rPr lang="en-US" sz="2400" dirty="0"/>
              <a:t> 0-5%               0.56                      2.8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6B2378-29DD-C244-A993-9EDF353A5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3" y="3377012"/>
            <a:ext cx="4507422" cy="33185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AE342F-2A8E-5F4D-A9A7-95E5BBDDAC6D}"/>
              </a:ext>
            </a:extLst>
          </p:cNvPr>
          <p:cNvSpPr/>
          <p:nvPr/>
        </p:nvSpPr>
        <p:spPr>
          <a:xfrm>
            <a:off x="1571661" y="315231"/>
            <a:ext cx="967345" cy="60411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A7FC9F-357A-C343-89BD-FD6B054D3B50}"/>
              </a:ext>
            </a:extLst>
          </p:cNvPr>
          <p:cNvSpPr/>
          <p:nvPr/>
        </p:nvSpPr>
        <p:spPr>
          <a:xfrm>
            <a:off x="2683035" y="308114"/>
            <a:ext cx="1338736" cy="6041120"/>
          </a:xfrm>
          <a:prstGeom prst="rect">
            <a:avLst/>
          </a:prstGeom>
          <a:solidFill>
            <a:schemeClr val="accent4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E0A4C7-F9D9-A449-BA00-4AD72F338BE8}"/>
              </a:ext>
            </a:extLst>
          </p:cNvPr>
          <p:cNvSpPr txBox="1"/>
          <p:nvPr/>
        </p:nvSpPr>
        <p:spPr>
          <a:xfrm>
            <a:off x="5565050" y="279517"/>
            <a:ext cx="64851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Yes, for a single system (e.g. </a:t>
            </a:r>
            <a:r>
              <a:rPr lang="en-US" sz="2400" dirty="0" err="1">
                <a:solidFill>
                  <a:schemeClr val="bg1"/>
                </a:solidFill>
              </a:rPr>
              <a:t>p+Au</a:t>
            </a:r>
            <a:r>
              <a:rPr lang="en-US" sz="2400" dirty="0">
                <a:solidFill>
                  <a:schemeClr val="bg1"/>
                </a:solidFill>
              </a:rPr>
              <a:t>), the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&lt;Q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&gt; is proportional to </a:t>
            </a:r>
            <a:r>
              <a:rPr lang="en-US" sz="2400" dirty="0" err="1">
                <a:solidFill>
                  <a:schemeClr val="bg1"/>
                </a:solidFill>
              </a:rPr>
              <a:t>N</a:t>
            </a:r>
            <a:r>
              <a:rPr lang="en-US" sz="2400" baseline="-25000" dirty="0" err="1">
                <a:solidFill>
                  <a:schemeClr val="bg1"/>
                </a:solidFill>
              </a:rPr>
              <a:t>ch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However, this is not true between systems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u="sng" dirty="0">
                <a:solidFill>
                  <a:schemeClr val="bg1"/>
                </a:solidFill>
              </a:rPr>
              <a:t>and never is</a:t>
            </a:r>
            <a:r>
              <a:rPr lang="en-US" sz="2400" dirty="0">
                <a:solidFill>
                  <a:schemeClr val="bg1"/>
                </a:solidFill>
              </a:rPr>
              <a:t>).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We quote the following average values in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the IP-</a:t>
            </a:r>
            <a:r>
              <a:rPr lang="en-US" sz="2400" dirty="0" err="1">
                <a:solidFill>
                  <a:schemeClr val="bg1"/>
                </a:solidFill>
              </a:rPr>
              <a:t>Jazma</a:t>
            </a:r>
            <a:r>
              <a:rPr lang="en-US" sz="2400" dirty="0">
                <a:solidFill>
                  <a:schemeClr val="bg1"/>
                </a:solidFill>
              </a:rPr>
              <a:t> paper.  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These numbers have not been refuted with MSTV alternative numbers.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F6F439-3ABD-DD44-8BDA-5BBE74488BB6}"/>
              </a:ext>
            </a:extLst>
          </p:cNvPr>
          <p:cNvSpPr txBox="1"/>
          <p:nvPr/>
        </p:nvSpPr>
        <p:spPr>
          <a:xfrm>
            <a:off x="800216" y="3515217"/>
            <a:ext cx="1154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/>
              <a:t>Area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5CA00F-7C82-B344-9CD6-3E3D88B722B8}"/>
              </a:ext>
            </a:extLst>
          </p:cNvPr>
          <p:cNvSpPr txBox="1"/>
          <p:nvPr/>
        </p:nvSpPr>
        <p:spPr>
          <a:xfrm>
            <a:off x="677253" y="308114"/>
            <a:ext cx="1576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/>
              <a:t>&lt; Q</a:t>
            </a:r>
            <a:r>
              <a:rPr lang="en-US" sz="4000" baseline="30000" dirty="0"/>
              <a:t>2</a:t>
            </a:r>
            <a:r>
              <a:rPr lang="en-US" sz="4000" baseline="-25000" dirty="0"/>
              <a:t>s</a:t>
            </a:r>
            <a:r>
              <a:rPr lang="en-US" sz="4000" dirty="0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1292107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6C717-2748-448E-A11A-39CD3A5B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7DA08-A394-4B11-9C48-43EFF04FCE5A}"/>
              </a:ext>
            </a:extLst>
          </p:cNvPr>
          <p:cNvSpPr txBox="1"/>
          <p:nvPr/>
        </p:nvSpPr>
        <p:spPr>
          <a:xfrm>
            <a:off x="1706680" y="475243"/>
            <a:ext cx="88167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MSTV scaling of </a:t>
            </a:r>
            <a:r>
              <a:rPr lang="en-US" sz="2800" dirty="0" err="1">
                <a:solidFill>
                  <a:schemeClr val="bg1"/>
                </a:solidFill>
              </a:rPr>
              <a:t>N</a:t>
            </a:r>
            <a:r>
              <a:rPr lang="en-US" sz="2800" baseline="-25000" dirty="0" err="1">
                <a:solidFill>
                  <a:schemeClr val="bg1"/>
                </a:solidFill>
              </a:rPr>
              <a:t>ch</a:t>
            </a:r>
            <a:r>
              <a:rPr lang="en-US" sz="2800" dirty="0">
                <a:solidFill>
                  <a:schemeClr val="bg1"/>
                </a:solidFill>
              </a:rPr>
              <a:t> with Q</a:t>
            </a:r>
            <a:r>
              <a:rPr lang="en-US" sz="2800" baseline="-25000" dirty="0">
                <a:solidFill>
                  <a:schemeClr val="bg1"/>
                </a:solidFill>
              </a:rPr>
              <a:t>s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en-US" sz="2800" dirty="0" err="1">
                <a:solidFill>
                  <a:schemeClr val="bg1"/>
                </a:solidFill>
              </a:rPr>
              <a:t>proj</a:t>
            </a:r>
            <a:r>
              <a:rPr lang="en-US" sz="2800" dirty="0">
                <a:solidFill>
                  <a:schemeClr val="bg1"/>
                </a:solidFill>
              </a:rPr>
              <a:t>) leads them to predict “that v</a:t>
            </a:r>
            <a:r>
              <a:rPr lang="en-US" sz="2800" baseline="-25000" dirty="0">
                <a:solidFill>
                  <a:schemeClr val="bg1"/>
                </a:solidFill>
              </a:rPr>
              <a:t>2,3</a:t>
            </a:r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) for high multiplicity events across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small systems should be </a:t>
            </a:r>
            <a:r>
              <a:rPr lang="en-US" sz="2800" i="1" u="sng" dirty="0">
                <a:solidFill>
                  <a:schemeClr val="bg1"/>
                </a:solidFill>
              </a:rPr>
              <a:t>identical</a:t>
            </a:r>
            <a:r>
              <a:rPr lang="en-US" sz="2800" dirty="0">
                <a:solidFill>
                  <a:schemeClr val="bg1"/>
                </a:solidFill>
              </a:rPr>
              <a:t> for the same </a:t>
            </a:r>
            <a:r>
              <a:rPr lang="en-US" sz="2800" dirty="0" err="1">
                <a:solidFill>
                  <a:schemeClr val="bg1"/>
                </a:solidFill>
              </a:rPr>
              <a:t>N</a:t>
            </a:r>
            <a:r>
              <a:rPr lang="en-US" sz="2800" baseline="-25000" dirty="0" err="1">
                <a:solidFill>
                  <a:schemeClr val="bg1"/>
                </a:solidFill>
              </a:rPr>
              <a:t>ch</a:t>
            </a:r>
            <a:r>
              <a:rPr lang="en-US" sz="2800" dirty="0">
                <a:solidFill>
                  <a:schemeClr val="bg1"/>
                </a:solidFill>
              </a:rPr>
              <a:t>.”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3A4F71-51DD-44CA-A134-46A487E8A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592" y="2035944"/>
            <a:ext cx="4177950" cy="4019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25590-7658-4C28-8C9E-FDCF4A71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53" y="2035944"/>
            <a:ext cx="4260670" cy="4035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D9E507-025A-4BCD-8FEF-ADCF273DABA0}"/>
              </a:ext>
            </a:extLst>
          </p:cNvPr>
          <p:cNvSpPr txBox="1"/>
          <p:nvPr/>
        </p:nvSpPr>
        <p:spPr>
          <a:xfrm>
            <a:off x="8328568" y="4371215"/>
            <a:ext cx="2151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Hydrodynamics matches </a:t>
            </a:r>
          </a:p>
          <a:p>
            <a:pPr algn="ctr"/>
            <a:r>
              <a:rPr lang="en-US" sz="2000" dirty="0"/>
              <a:t>the splitting</a:t>
            </a:r>
          </a:p>
        </p:txBody>
      </p:sp>
    </p:spTree>
    <p:extLst>
      <p:ext uri="{BB962C8B-B14F-4D97-AF65-F5344CB8AC3E}">
        <p14:creationId xmlns:p14="http://schemas.microsoft.com/office/powerpoint/2010/main" val="3499386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35F7F-401F-9B4B-BD7F-4D630B59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D0B8F2-DB74-2343-AE97-B9AFAB4500C0}"/>
              </a:ext>
            </a:extLst>
          </p:cNvPr>
          <p:cNvSpPr txBox="1"/>
          <p:nvPr/>
        </p:nvSpPr>
        <p:spPr>
          <a:xfrm>
            <a:off x="296340" y="117906"/>
            <a:ext cx="103185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u="sng" dirty="0">
                <a:solidFill>
                  <a:schemeClr val="bg1"/>
                </a:solidFill>
              </a:rPr>
              <a:t>How could our calculation be wrong?   i.e. is Q</a:t>
            </a:r>
            <a:r>
              <a:rPr lang="en-US" sz="2400" u="sng" baseline="-25000" dirty="0">
                <a:solidFill>
                  <a:schemeClr val="bg1"/>
                </a:solidFill>
              </a:rPr>
              <a:t>s</a:t>
            </a:r>
            <a:r>
              <a:rPr lang="en-US" sz="2400" u="sng" dirty="0">
                <a:solidFill>
                  <a:schemeClr val="bg1"/>
                </a:solidFill>
              </a:rPr>
              <a:t> really larger in </a:t>
            </a:r>
            <a:r>
              <a:rPr lang="en-US" sz="2400" u="sng" dirty="0" err="1">
                <a:solidFill>
                  <a:schemeClr val="bg1"/>
                </a:solidFill>
              </a:rPr>
              <a:t>d+Au</a:t>
            </a:r>
            <a:r>
              <a:rPr lang="en-US" sz="2400" u="sng" dirty="0">
                <a:solidFill>
                  <a:schemeClr val="bg1"/>
                </a:solidFill>
              </a:rPr>
              <a:t> 0-5% events?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Maybe the full MSTV result enhances cases where the n and p overlap!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6F09B1-27B9-7A4C-8641-6A25141F2B11}"/>
              </a:ext>
            </a:extLst>
          </p:cNvPr>
          <p:cNvSpPr/>
          <p:nvPr/>
        </p:nvSpPr>
        <p:spPr>
          <a:xfrm>
            <a:off x="5213520" y="5620756"/>
            <a:ext cx="568924" cy="51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878CD2-7894-8545-B9EA-4BF646C2CCE8}"/>
              </a:ext>
            </a:extLst>
          </p:cNvPr>
          <p:cNvSpPr/>
          <p:nvPr/>
        </p:nvSpPr>
        <p:spPr>
          <a:xfrm>
            <a:off x="5338065" y="5620756"/>
            <a:ext cx="568924" cy="516750"/>
          </a:xfrm>
          <a:prstGeom prst="ellipse">
            <a:avLst/>
          </a:prstGeom>
          <a:solidFill>
            <a:srgbClr val="FF0000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25DFAE-AE0E-0C41-BAF7-4878B2D987AC}"/>
              </a:ext>
            </a:extLst>
          </p:cNvPr>
          <p:cNvSpPr/>
          <p:nvPr/>
        </p:nvSpPr>
        <p:spPr>
          <a:xfrm>
            <a:off x="4756552" y="2516832"/>
            <a:ext cx="568924" cy="51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971B6-11B7-754B-B80B-1F2931AC03F8}"/>
              </a:ext>
            </a:extLst>
          </p:cNvPr>
          <p:cNvSpPr/>
          <p:nvPr/>
        </p:nvSpPr>
        <p:spPr>
          <a:xfrm>
            <a:off x="5784999" y="2529633"/>
            <a:ext cx="568924" cy="516750"/>
          </a:xfrm>
          <a:prstGeom prst="ellipse">
            <a:avLst/>
          </a:prstGeom>
          <a:solidFill>
            <a:srgbClr val="FF0000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9632D2-93BD-E248-9C59-5EE73CDB9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022" y="1468332"/>
            <a:ext cx="5334456" cy="5206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E83045-C1C4-A641-B681-E40CA17CA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072" y="1482489"/>
            <a:ext cx="5334456" cy="5206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3F89CF-A127-DC4D-8DCD-A6DBFBF431B8}"/>
              </a:ext>
            </a:extLst>
          </p:cNvPr>
          <p:cNvSpPr txBox="1"/>
          <p:nvPr/>
        </p:nvSpPr>
        <p:spPr>
          <a:xfrm>
            <a:off x="296340" y="1512400"/>
            <a:ext cx="4757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“We have emphasized the quantum statistics of gluons as the dominant cause of the nontrivial many-body correlations that enhance contributions to the tails of the multiplicity distributions from overlapping nucleon configurations”. [MSTV]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53BA4BD-58BF-9B4B-955E-0C113FC34D3D}"/>
              </a:ext>
            </a:extLst>
          </p:cNvPr>
          <p:cNvSpPr/>
          <p:nvPr/>
        </p:nvSpPr>
        <p:spPr>
          <a:xfrm>
            <a:off x="5053603" y="4068794"/>
            <a:ext cx="568924" cy="51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DE2DDE2-E680-CC44-8918-9B82A65092FB}"/>
              </a:ext>
            </a:extLst>
          </p:cNvPr>
          <p:cNvSpPr/>
          <p:nvPr/>
        </p:nvSpPr>
        <p:spPr>
          <a:xfrm>
            <a:off x="5527076" y="4068794"/>
            <a:ext cx="568924" cy="516750"/>
          </a:xfrm>
          <a:prstGeom prst="ellipse">
            <a:avLst/>
          </a:prstGeom>
          <a:solidFill>
            <a:srgbClr val="FF0000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A34B7D-4BDB-1D46-8AF8-DF0CD4750690}"/>
              </a:ext>
            </a:extLst>
          </p:cNvPr>
          <p:cNvSpPr txBox="1"/>
          <p:nvPr/>
        </p:nvSpPr>
        <p:spPr>
          <a:xfrm>
            <a:off x="319125" y="4549676"/>
            <a:ext cx="43709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Prediction:   IP-</a:t>
            </a:r>
            <a:r>
              <a:rPr lang="en-US" sz="2400" dirty="0" err="1">
                <a:solidFill>
                  <a:schemeClr val="bg1"/>
                </a:solidFill>
              </a:rPr>
              <a:t>Jazma</a:t>
            </a:r>
            <a:r>
              <a:rPr lang="en-US" sz="2400" dirty="0">
                <a:solidFill>
                  <a:schemeClr val="bg1"/>
                </a:solidFill>
              </a:rPr>
              <a:t> should fail to reproduce the decrease in </a:t>
            </a:r>
            <a:r>
              <a:rPr lang="en-US" sz="2400" dirty="0" err="1">
                <a:solidFill>
                  <a:schemeClr val="bg1"/>
                </a:solidFill>
              </a:rPr>
              <a:t>r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 err="1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False.   This is a minor effect having nothing to do with many-body quantum physics.</a:t>
            </a:r>
          </a:p>
        </p:txBody>
      </p:sp>
    </p:spTree>
    <p:extLst>
      <p:ext uri="{BB962C8B-B14F-4D97-AF65-F5344CB8AC3E}">
        <p14:creationId xmlns:p14="http://schemas.microsoft.com/office/powerpoint/2010/main" val="216269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6" grpId="0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9E043-619A-6749-8017-3D11E2CFC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D6776-1E01-7540-BB7B-666403EA2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706" y="970498"/>
            <a:ext cx="6330568" cy="4267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1C212B-E249-754D-8302-B9E0A0DB6B05}"/>
              </a:ext>
            </a:extLst>
          </p:cNvPr>
          <p:cNvSpPr txBox="1"/>
          <p:nvPr/>
        </p:nvSpPr>
        <p:spPr>
          <a:xfrm>
            <a:off x="3164460" y="136525"/>
            <a:ext cx="5863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 err="1">
                <a:solidFill>
                  <a:schemeClr val="bg1"/>
                </a:solidFill>
              </a:rPr>
              <a:t>Postdictions</a:t>
            </a:r>
            <a:r>
              <a:rPr lang="en-US" sz="3200" u="sng" dirty="0">
                <a:solidFill>
                  <a:schemeClr val="bg1"/>
                </a:solidFill>
              </a:rPr>
              <a:t> and Post-</a:t>
            </a:r>
            <a:r>
              <a:rPr lang="en-US" sz="3200" u="sng" dirty="0" err="1">
                <a:solidFill>
                  <a:schemeClr val="bg1"/>
                </a:solidFill>
              </a:rPr>
              <a:t>Postdictions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6D81F-6169-7742-B052-8589B9A995A5}"/>
              </a:ext>
            </a:extLst>
          </p:cNvPr>
          <p:cNvSpPr txBox="1"/>
          <p:nvPr/>
        </p:nvSpPr>
        <p:spPr>
          <a:xfrm>
            <a:off x="198726" y="842320"/>
            <a:ext cx="54639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“The [earlier identical] prediction was however based upon a color domain argument rather than explicit computation; … the full dilute-dense framework includes HBT and Bose-enhancement contributions which can modify this expectation.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 results for </a:t>
            </a:r>
            <a:r>
              <a:rPr lang="en-US" sz="2400" dirty="0" err="1">
                <a:solidFill>
                  <a:schemeClr val="bg1"/>
                </a:solidFill>
              </a:rPr>
              <a:t>p+Au</a:t>
            </a:r>
            <a:r>
              <a:rPr lang="en-US" sz="2400" dirty="0">
                <a:solidFill>
                  <a:schemeClr val="bg1"/>
                </a:solidFill>
              </a:rPr>
              <a:t> and </a:t>
            </a:r>
            <a:r>
              <a:rPr lang="en-US" sz="2400" dirty="0" err="1">
                <a:solidFill>
                  <a:schemeClr val="bg1"/>
                </a:solidFill>
              </a:rPr>
              <a:t>d+Au</a:t>
            </a:r>
            <a:r>
              <a:rPr lang="en-US" sz="2400" dirty="0">
                <a:solidFill>
                  <a:schemeClr val="bg1"/>
                </a:solidFill>
              </a:rPr>
              <a:t> for the same &lt;N</a:t>
            </a:r>
            <a:r>
              <a:rPr lang="en-US" sz="2400" baseline="-25000" dirty="0">
                <a:solidFill>
                  <a:schemeClr val="bg1"/>
                </a:solidFill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&gt; are not identical; this is likely because the &lt;N</a:t>
            </a:r>
            <a:r>
              <a:rPr lang="en-US" sz="2400" baseline="-25000" dirty="0">
                <a:solidFill>
                  <a:schemeClr val="bg1"/>
                </a:solidFill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&gt; in this case are not in the scaling regime”. [MSTV]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C8ED52-2191-C448-9C85-C3EFCAB7CD40}"/>
              </a:ext>
            </a:extLst>
          </p:cNvPr>
          <p:cNvSpPr txBox="1"/>
          <p:nvPr/>
        </p:nvSpPr>
        <p:spPr>
          <a:xfrm>
            <a:off x="463685" y="5487655"/>
            <a:ext cx="11264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In the previous paper, the argument for being identical was explicitly that the color charge density is proportional to </a:t>
            </a:r>
            <a:r>
              <a:rPr lang="en-US" sz="2400" dirty="0" err="1">
                <a:solidFill>
                  <a:srgbClr val="FFFF00"/>
                </a:solidFill>
              </a:rPr>
              <a:t>N</a:t>
            </a:r>
            <a:r>
              <a:rPr lang="en-US" sz="2400" baseline="-25000" dirty="0" err="1">
                <a:solidFill>
                  <a:srgbClr val="FFFF00"/>
                </a:solidFill>
              </a:rPr>
              <a:t>ch</a:t>
            </a:r>
            <a:r>
              <a:rPr lang="en-US" sz="2400" dirty="0">
                <a:solidFill>
                  <a:srgbClr val="FFFF00"/>
                </a:solidFill>
              </a:rPr>
              <a:t>.  As seen on the earlier figure, there is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no “scaling regime” where this is valid between 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 and </a:t>
            </a:r>
            <a:r>
              <a:rPr lang="en-US" sz="2400" dirty="0" err="1">
                <a:solidFill>
                  <a:srgbClr val="FFFF00"/>
                </a:solidFill>
              </a:rPr>
              <a:t>d+Au</a:t>
            </a:r>
            <a:r>
              <a:rPr lang="en-US" sz="2400" dirty="0">
                <a:solidFill>
                  <a:srgbClr val="FFFF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9466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2F029-DBDE-C04C-B6C9-64297E9D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F2484-1906-254F-BAF5-E65E53497C71}"/>
              </a:ext>
            </a:extLst>
          </p:cNvPr>
          <p:cNvSpPr txBox="1"/>
          <p:nvPr/>
        </p:nvSpPr>
        <p:spPr>
          <a:xfrm>
            <a:off x="3165839" y="151253"/>
            <a:ext cx="5860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Explanations and Explanations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828D26-8993-A647-B05C-0E757085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76219" y="-94969"/>
            <a:ext cx="466876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C1105F-1E63-4540-9DD0-82B6C2860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76219" y="-94969"/>
            <a:ext cx="466876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08A0EB-9E36-054A-8101-C09C801CADAA}"/>
              </a:ext>
            </a:extLst>
          </p:cNvPr>
          <p:cNvSpPr txBox="1"/>
          <p:nvPr/>
        </p:nvSpPr>
        <p:spPr>
          <a:xfrm>
            <a:off x="152400" y="1425577"/>
            <a:ext cx="4791075" cy="101566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MSTV1:  v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(</a:t>
            </a:r>
            <a:r>
              <a:rPr lang="en-US" sz="2000" dirty="0" err="1">
                <a:solidFill>
                  <a:schemeClr val="bg1"/>
                </a:solidFill>
              </a:rPr>
              <a:t>dAu</a:t>
            </a:r>
            <a:r>
              <a:rPr lang="en-US" sz="2000" dirty="0">
                <a:solidFill>
                  <a:schemeClr val="bg1"/>
                </a:solidFill>
              </a:rPr>
              <a:t> 0-5%) &gt; v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(</a:t>
            </a:r>
            <a:r>
              <a:rPr lang="en-US" sz="2000" dirty="0" err="1">
                <a:solidFill>
                  <a:schemeClr val="bg1"/>
                </a:solidFill>
              </a:rPr>
              <a:t>pAu</a:t>
            </a:r>
            <a:r>
              <a:rPr lang="en-US" sz="2000" dirty="0">
                <a:solidFill>
                  <a:schemeClr val="bg1"/>
                </a:solidFill>
              </a:rPr>
              <a:t> 0-5%) because of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larger &lt;Q</a:t>
            </a:r>
            <a:r>
              <a:rPr lang="en-US" sz="2000" baseline="-25000" dirty="0">
                <a:solidFill>
                  <a:schemeClr val="bg1"/>
                </a:solidFill>
              </a:rPr>
              <a:t>s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12648C05-F29B-3943-8B89-895784342447}"/>
              </a:ext>
            </a:extLst>
          </p:cNvPr>
          <p:cNvSpPr/>
          <p:nvPr/>
        </p:nvSpPr>
        <p:spPr>
          <a:xfrm rot="10800000">
            <a:off x="6162675" y="4181475"/>
            <a:ext cx="419100" cy="8003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B49C1-872B-C24A-B1CC-C2B66DF7BEDF}"/>
              </a:ext>
            </a:extLst>
          </p:cNvPr>
          <p:cNvSpPr txBox="1"/>
          <p:nvPr/>
        </p:nvSpPr>
        <p:spPr>
          <a:xfrm>
            <a:off x="152400" y="3165812"/>
            <a:ext cx="479107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MSTV2:  v</a:t>
            </a:r>
            <a:r>
              <a:rPr lang="en-US" sz="2000" baseline="-25000" dirty="0">
                <a:solidFill>
                  <a:srgbClr val="0070C0"/>
                </a:solidFill>
              </a:rPr>
              <a:t>2</a:t>
            </a:r>
            <a:r>
              <a:rPr lang="en-US" sz="2000" dirty="0">
                <a:solidFill>
                  <a:srgbClr val="0070C0"/>
                </a:solidFill>
              </a:rPr>
              <a:t> (</a:t>
            </a:r>
            <a:r>
              <a:rPr lang="en-US" sz="2000" dirty="0" err="1">
                <a:solidFill>
                  <a:srgbClr val="0070C0"/>
                </a:solidFill>
              </a:rPr>
              <a:t>dAu</a:t>
            </a:r>
            <a:r>
              <a:rPr lang="en-US" sz="2000" dirty="0">
                <a:solidFill>
                  <a:srgbClr val="0070C0"/>
                </a:solidFill>
              </a:rPr>
              <a:t> 20-40%) &gt; v</a:t>
            </a:r>
            <a:r>
              <a:rPr lang="en-US" sz="2000" baseline="-25000" dirty="0">
                <a:solidFill>
                  <a:srgbClr val="0070C0"/>
                </a:solidFill>
              </a:rPr>
              <a:t>2</a:t>
            </a:r>
            <a:r>
              <a:rPr lang="en-US" sz="2000" dirty="0">
                <a:solidFill>
                  <a:srgbClr val="0070C0"/>
                </a:solidFill>
              </a:rPr>
              <a:t> (</a:t>
            </a:r>
            <a:r>
              <a:rPr lang="en-US" sz="2000" dirty="0" err="1">
                <a:solidFill>
                  <a:srgbClr val="0070C0"/>
                </a:solidFill>
              </a:rPr>
              <a:t>pAu</a:t>
            </a:r>
            <a:r>
              <a:rPr lang="en-US" sz="2000" dirty="0">
                <a:solidFill>
                  <a:srgbClr val="0070C0"/>
                </a:solidFill>
              </a:rPr>
              <a:t> 0-5%) because of 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HBT and Bose Enhancement effects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92A810BC-379C-824A-BE3B-7D37347B832C}"/>
              </a:ext>
            </a:extLst>
          </p:cNvPr>
          <p:cNvSpPr/>
          <p:nvPr/>
        </p:nvSpPr>
        <p:spPr>
          <a:xfrm rot="10800000">
            <a:off x="6696075" y="4170202"/>
            <a:ext cx="419100" cy="800381"/>
          </a:xfrm>
          <a:prstGeom prst="downArrow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F5753-8D8C-4542-B95D-85B7F6900D3A}"/>
              </a:ext>
            </a:extLst>
          </p:cNvPr>
          <p:cNvSpPr txBox="1"/>
          <p:nvPr/>
        </p:nvSpPr>
        <p:spPr>
          <a:xfrm>
            <a:off x="287422" y="5941662"/>
            <a:ext cx="11171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Could it be that the geometric eccentricities are almost the same in 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</a:rPr>
              <a:t>d+Au</a:t>
            </a:r>
            <a:r>
              <a:rPr lang="en-US" sz="2000" dirty="0">
                <a:solidFill>
                  <a:schemeClr val="bg1"/>
                </a:solidFill>
              </a:rPr>
              <a:t> 20-40% (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</a:rPr>
              <a:t>e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= 0.536) and </a:t>
            </a:r>
            <a:r>
              <a:rPr lang="en-US" sz="2000" dirty="0" err="1">
                <a:solidFill>
                  <a:schemeClr val="bg1"/>
                </a:solidFill>
              </a:rPr>
              <a:t>d+Au</a:t>
            </a:r>
            <a:r>
              <a:rPr lang="en-US" sz="2000" dirty="0">
                <a:solidFill>
                  <a:schemeClr val="bg1"/>
                </a:solidFill>
              </a:rPr>
              <a:t> 0-5% (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</a:rPr>
              <a:t>e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= 0.543)?</a:t>
            </a:r>
          </a:p>
        </p:txBody>
      </p:sp>
    </p:spTree>
    <p:extLst>
      <p:ext uri="{BB962C8B-B14F-4D97-AF65-F5344CB8AC3E}">
        <p14:creationId xmlns:p14="http://schemas.microsoft.com/office/powerpoint/2010/main" val="342309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11" grpId="0" animBg="1"/>
      <p:bldP spid="12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AE995-B069-E549-9902-9DB85EF8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F12C7-9F7D-8547-ACBC-925F40F8B9AD}"/>
              </a:ext>
            </a:extLst>
          </p:cNvPr>
          <p:cNvSpPr txBox="1"/>
          <p:nvPr/>
        </p:nvSpPr>
        <p:spPr>
          <a:xfrm>
            <a:off x="4213757" y="-28040"/>
            <a:ext cx="3707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Fourier Transforms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5DCABF-2898-8841-B2C5-8B1548EB3F04}"/>
              </a:ext>
            </a:extLst>
          </p:cNvPr>
          <p:cNvSpPr txBox="1"/>
          <p:nvPr/>
        </p:nvSpPr>
        <p:spPr>
          <a:xfrm>
            <a:off x="-57059" y="618293"/>
            <a:ext cx="12249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These calculations are done entirely in momentum space (immediate FFT of spatial distributions)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23B8A1-24F0-EC49-9E85-39CF90A42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8" y="1150881"/>
            <a:ext cx="9517799" cy="49240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A44A9F-63B0-4941-88C9-C55679CCB2A9}"/>
              </a:ext>
            </a:extLst>
          </p:cNvPr>
          <p:cNvSpPr txBox="1"/>
          <p:nvPr/>
        </p:nvSpPr>
        <p:spPr>
          <a:xfrm>
            <a:off x="9722069" y="1688055"/>
            <a:ext cx="24699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Enormous azimuthal asymmetries in the FFT,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and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not just at low </a:t>
            </a:r>
            <a:r>
              <a:rPr lang="en-US" sz="2400" dirty="0" err="1">
                <a:solidFill>
                  <a:schemeClr val="bg1"/>
                </a:solidFill>
              </a:rPr>
              <a:t>k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 err="1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How does this influence the MSTV results?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D87516-1E94-5A42-9626-A3960754274C}"/>
              </a:ext>
            </a:extLst>
          </p:cNvPr>
          <p:cNvSpPr txBox="1"/>
          <p:nvPr/>
        </p:nvSpPr>
        <p:spPr>
          <a:xfrm>
            <a:off x="78828" y="6145899"/>
            <a:ext cx="9175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Test 1:  Calculate 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with respect to deuteron axis.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Test 2:  Reorganize Q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  <a:r>
              <a:rPr lang="en-US" dirty="0">
                <a:solidFill>
                  <a:schemeClr val="bg1"/>
                </a:solidFill>
              </a:rPr>
              <a:t> lattice cells to be azimuthally symmetric for each event and recalculate 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74865-C035-034E-9B2A-7ED0EF43A3D8}"/>
              </a:ext>
            </a:extLst>
          </p:cNvPr>
          <p:cNvSpPr txBox="1"/>
          <p:nvPr/>
        </p:nvSpPr>
        <p:spPr>
          <a:xfrm>
            <a:off x="8152896" y="1688055"/>
            <a:ext cx="110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&lt;cos(2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</a:rPr>
              <a:t>f</a:t>
            </a:r>
            <a:r>
              <a:rPr lang="en-US" dirty="0">
                <a:solidFill>
                  <a:srgbClr val="0070C0"/>
                </a:solidFill>
              </a:rPr>
              <a:t>)&gt;</a:t>
            </a:r>
          </a:p>
        </p:txBody>
      </p:sp>
    </p:spTree>
    <p:extLst>
      <p:ext uri="{BB962C8B-B14F-4D97-AF65-F5344CB8AC3E}">
        <p14:creationId xmlns:p14="http://schemas.microsoft.com/office/powerpoint/2010/main" val="9167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28B9F-B1D6-B244-B279-5CFA5F47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D89525-2F38-0444-BA91-37D93FAC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351" y="2337356"/>
            <a:ext cx="6674289" cy="178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778723-7636-214A-928E-76F46670294E}"/>
              </a:ext>
            </a:extLst>
          </p:cNvPr>
          <p:cNvSpPr txBox="1"/>
          <p:nvPr/>
        </p:nvSpPr>
        <p:spPr>
          <a:xfrm>
            <a:off x="423567" y="4122399"/>
            <a:ext cx="11155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One cannot just take the square-root to get v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).   It is not what experiments measure. </a:t>
            </a:r>
            <a:r>
              <a:rPr lang="en-US" sz="2400" u="sng" dirty="0">
                <a:solidFill>
                  <a:srgbClr val="FFC000"/>
                </a:solidFill>
              </a:rPr>
              <a:t>This is just wrong and should be corrected in the MSTV literature.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Major anisotropies at low </a:t>
            </a:r>
            <a:r>
              <a:rPr lang="en-US" sz="2400" dirty="0" err="1">
                <a:solidFill>
                  <a:schemeClr val="bg1"/>
                </a:solidFill>
              </a:rPr>
              <a:t>k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 will be included in 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this correlation that arise from the FFT.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6ECEBB-48F7-9F4D-8C8F-846EE0109359}"/>
              </a:ext>
            </a:extLst>
          </p:cNvPr>
          <p:cNvSpPr txBox="1"/>
          <p:nvPr/>
        </p:nvSpPr>
        <p:spPr>
          <a:xfrm>
            <a:off x="0" y="184690"/>
            <a:ext cx="12070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expression in the MSTV papers (below) is incorrect.    This is the two-particle correlation c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 err="1">
                <a:solidFill>
                  <a:schemeClr val="bg1"/>
                </a:solidFill>
              </a:rPr>
              <a:t>,ref</a:t>
            </a:r>
            <a:r>
              <a:rPr lang="en-US" sz="2400" dirty="0">
                <a:solidFill>
                  <a:schemeClr val="bg1"/>
                </a:solidFill>
              </a:rPr>
              <a:t>) between a particle in a 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 bin and a reference particle between 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 = 0 and UV cutoff.    </a:t>
            </a:r>
            <a:r>
              <a:rPr lang="en-US" sz="2400" i="1" dirty="0">
                <a:solidFill>
                  <a:schemeClr val="bg1"/>
                </a:solidFill>
              </a:rPr>
              <a:t>BTW where is the IR cutoff here?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Is the expression just wrong and what is actually calculated?   </a:t>
            </a:r>
            <a:r>
              <a:rPr lang="en-US" sz="2400" i="1" dirty="0">
                <a:solidFill>
                  <a:srgbClr val="FFC000"/>
                </a:solidFill>
              </a:rPr>
              <a:t>Answered night before workshop.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C1328-3658-A74B-8A98-21D1CE664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608" y="5729622"/>
            <a:ext cx="5282472" cy="9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82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C4201-2477-F942-9DAC-6FBD5ED19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8DA3E-1FA4-C340-826D-E3025A4BD9B2}"/>
              </a:ext>
            </a:extLst>
          </p:cNvPr>
          <p:cNvSpPr txBox="1"/>
          <p:nvPr/>
        </p:nvSpPr>
        <p:spPr>
          <a:xfrm>
            <a:off x="339634" y="58257"/>
            <a:ext cx="3540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rgbClr val="FFFF00"/>
                </a:solidFill>
              </a:rPr>
              <a:t>What is IP-</a:t>
            </a:r>
            <a:r>
              <a:rPr lang="en-US" sz="3600" u="sng" dirty="0" err="1">
                <a:solidFill>
                  <a:srgbClr val="FFFF00"/>
                </a:solidFill>
              </a:rPr>
              <a:t>Jazma</a:t>
            </a:r>
            <a:r>
              <a:rPr lang="en-US" sz="3600" u="sng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875DB-9299-424E-B5C6-FD4E48818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131" y="1093475"/>
            <a:ext cx="4859234" cy="2258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DCA4A1-C567-3443-B424-6F9CDFAB4A96}"/>
              </a:ext>
            </a:extLst>
          </p:cNvPr>
          <p:cNvSpPr txBox="1"/>
          <p:nvPr/>
        </p:nvSpPr>
        <p:spPr>
          <a:xfrm>
            <a:off x="339635" y="1077393"/>
            <a:ext cx="63342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Maybe IP-</a:t>
            </a:r>
            <a:r>
              <a:rPr lang="en-US" sz="3200" dirty="0" err="1">
                <a:solidFill>
                  <a:schemeClr val="bg1"/>
                </a:solidFill>
              </a:rPr>
              <a:t>Jazma</a:t>
            </a:r>
            <a:r>
              <a:rPr lang="en-US" sz="3200" dirty="0">
                <a:solidFill>
                  <a:schemeClr val="bg1"/>
                </a:solidFill>
              </a:rPr>
              <a:t> is a bullshit model with no physics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OR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Maybe IP-</a:t>
            </a:r>
            <a:r>
              <a:rPr lang="en-US" sz="3200" dirty="0" err="1">
                <a:solidFill>
                  <a:schemeClr val="bg1"/>
                </a:solidFill>
              </a:rPr>
              <a:t>Jazma</a:t>
            </a:r>
            <a:r>
              <a:rPr lang="en-US" sz="3200" dirty="0">
                <a:solidFill>
                  <a:schemeClr val="bg1"/>
                </a:solidFill>
              </a:rPr>
              <a:t> is a bullshit meter used to test other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FA09A-A456-8142-8A27-021C2AC874C9}"/>
              </a:ext>
            </a:extLst>
          </p:cNvPr>
          <p:cNvSpPr txBox="1"/>
          <p:nvPr/>
        </p:nvSpPr>
        <p:spPr>
          <a:xfrm>
            <a:off x="3270290" y="6394518"/>
            <a:ext cx="5651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* Check out the Bullshit Asymmetry Principle for guidance.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7216F6-840C-3246-9B5F-839A4C430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723" y="3689267"/>
            <a:ext cx="3215079" cy="23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A5622-6FDC-9447-A845-B0531D613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987EF-C603-F64D-B8CB-0760D6014ACA}"/>
              </a:ext>
            </a:extLst>
          </p:cNvPr>
          <p:cNvSpPr txBox="1"/>
          <p:nvPr/>
        </p:nvSpPr>
        <p:spPr>
          <a:xfrm>
            <a:off x="3721071" y="6795"/>
            <a:ext cx="4692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u="sng" dirty="0">
                <a:solidFill>
                  <a:schemeClr val="bg1"/>
                </a:solidFill>
              </a:rPr>
              <a:t>Gluon Momentum Distribution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5DE0FA-E6D6-BD45-8B0C-329FD0928967}"/>
              </a:ext>
            </a:extLst>
          </p:cNvPr>
          <p:cNvGrpSpPr/>
          <p:nvPr/>
        </p:nvGrpSpPr>
        <p:grpSpPr>
          <a:xfrm>
            <a:off x="5687741" y="833409"/>
            <a:ext cx="5234259" cy="2862322"/>
            <a:chOff x="3777243" y="255258"/>
            <a:chExt cx="8258781" cy="45380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B6D014-B14F-464B-9043-DE17B5218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9032"/>
            <a:stretch/>
          </p:blipFill>
          <p:spPr>
            <a:xfrm>
              <a:off x="3777243" y="2030873"/>
              <a:ext cx="8258781" cy="27624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7F0294-2D7D-424B-A1EB-43ECF4B2B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8137"/>
            <a:stretch/>
          </p:blipFill>
          <p:spPr>
            <a:xfrm>
              <a:off x="3777243" y="255258"/>
              <a:ext cx="8252926" cy="194887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DA9BA6D-8410-AD40-B76E-76EF9302BA57}"/>
              </a:ext>
            </a:extLst>
          </p:cNvPr>
          <p:cNvSpPr txBox="1"/>
          <p:nvPr/>
        </p:nvSpPr>
        <p:spPr>
          <a:xfrm>
            <a:off x="4491588" y="4003622"/>
            <a:ext cx="75308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 fact, spectrum is almost exactly (within &lt; 3%) just 1/p</a:t>
            </a:r>
            <a:r>
              <a:rPr lang="en-US" baseline="-25000" dirty="0">
                <a:solidFill>
                  <a:schemeClr val="bg1"/>
                </a:solidFill>
              </a:rPr>
              <a:t>T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Why are the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W</a:t>
            </a:r>
            <a:r>
              <a:rPr lang="en-US" dirty="0">
                <a:solidFill>
                  <a:schemeClr val="bg1"/>
                </a:solidFill>
              </a:rPr>
              <a:t> terms essentially </a:t>
            </a:r>
            <a:r>
              <a:rPr lang="en-US" dirty="0" err="1">
                <a:solidFill>
                  <a:schemeClr val="bg1"/>
                </a:solidFill>
              </a:rPr>
              <a:t>k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 independent?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There is a huge </a:t>
            </a:r>
            <a:r>
              <a:rPr lang="en-US" dirty="0" err="1">
                <a:solidFill>
                  <a:schemeClr val="bg1"/>
                </a:solidFill>
              </a:rPr>
              <a:t>k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 dependence in the projectile FFT </a:t>
            </a:r>
            <a:r>
              <a:rPr lang="en-US" dirty="0" err="1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baseline="-25000" dirty="0" err="1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In IP-</a:t>
            </a:r>
            <a:r>
              <a:rPr lang="en-US" dirty="0" err="1">
                <a:solidFill>
                  <a:schemeClr val="bg1"/>
                </a:solidFill>
              </a:rPr>
              <a:t>Jazma</a:t>
            </a:r>
            <a:r>
              <a:rPr lang="en-US" dirty="0">
                <a:solidFill>
                  <a:schemeClr val="bg1"/>
                </a:solidFill>
              </a:rPr>
              <a:t> we can compute 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, v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contributions from the FFT terms, but without matching the gluon 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 distribution it is unclear what this means (?)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Highlight, it would be useful to see a 2-D plot from MSTV of k</a:t>
            </a:r>
            <a:r>
              <a:rPr lang="en-US" baseline="-25000" dirty="0">
                <a:solidFill>
                  <a:schemeClr val="bg1"/>
                </a:solidFill>
              </a:rPr>
              <a:t>T1</a:t>
            </a:r>
            <a:r>
              <a:rPr lang="en-US" dirty="0">
                <a:solidFill>
                  <a:schemeClr val="bg1"/>
                </a:solidFill>
              </a:rPr>
              <a:t>, k</a:t>
            </a:r>
            <a:r>
              <a:rPr lang="en-US" baseline="-25000" dirty="0">
                <a:solidFill>
                  <a:schemeClr val="bg1"/>
                </a:solidFill>
              </a:rPr>
              <a:t>T2</a:t>
            </a:r>
            <a:r>
              <a:rPr lang="en-US" dirty="0">
                <a:solidFill>
                  <a:schemeClr val="bg1"/>
                </a:solidFill>
              </a:rPr>
              <a:t> for final gluons at 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 = 0.5, 1.5, 2.5 GeV (then we can compare as well).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321F5A-58C1-C249-87B9-574EBAE88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12" y="598190"/>
            <a:ext cx="3853064" cy="37187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8132A75-C8A5-D54D-864A-F88F5FB3720A}"/>
              </a:ext>
            </a:extLst>
          </p:cNvPr>
          <p:cNvGrpSpPr/>
          <p:nvPr/>
        </p:nvGrpSpPr>
        <p:grpSpPr>
          <a:xfrm>
            <a:off x="419412" y="4316965"/>
            <a:ext cx="3853064" cy="2541035"/>
            <a:chOff x="419412" y="4316965"/>
            <a:chExt cx="3853064" cy="254103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73BE50-AC28-2C47-86A6-8A87B3E0C46E}"/>
                </a:ext>
              </a:extLst>
            </p:cNvPr>
            <p:cNvSpPr/>
            <p:nvPr/>
          </p:nvSpPr>
          <p:spPr>
            <a:xfrm>
              <a:off x="419412" y="4316965"/>
              <a:ext cx="3853064" cy="2541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C0977FB-6FAA-074B-9943-84523C607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692" y="4375782"/>
              <a:ext cx="2684396" cy="248221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951F62-EE70-9743-912B-BE9D57FA9D36}"/>
                </a:ext>
              </a:extLst>
            </p:cNvPr>
            <p:cNvSpPr/>
            <p:nvPr/>
          </p:nvSpPr>
          <p:spPr>
            <a:xfrm>
              <a:off x="1210618" y="5318976"/>
              <a:ext cx="2273121" cy="405684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2FD4F5-BAB0-1A49-8360-7948A131D877}"/>
              </a:ext>
            </a:extLst>
          </p:cNvPr>
          <p:cNvGrpSpPr/>
          <p:nvPr/>
        </p:nvGrpSpPr>
        <p:grpSpPr>
          <a:xfrm>
            <a:off x="1445702" y="4502520"/>
            <a:ext cx="1513295" cy="689718"/>
            <a:chOff x="4522422" y="849755"/>
            <a:chExt cx="1513295" cy="68971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FD1A71-8E5C-9344-BB34-42A48804F9ED}"/>
                </a:ext>
              </a:extLst>
            </p:cNvPr>
            <p:cNvSpPr txBox="1"/>
            <p:nvPr/>
          </p:nvSpPr>
          <p:spPr>
            <a:xfrm>
              <a:off x="4522422" y="1013033"/>
              <a:ext cx="943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accent1"/>
                  </a:solidFill>
                </a:rPr>
                <a:t>Ratio = 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EDC7F8-136D-8346-82E9-331034AD0763}"/>
                </a:ext>
              </a:extLst>
            </p:cNvPr>
            <p:cNvSpPr txBox="1"/>
            <p:nvPr/>
          </p:nvSpPr>
          <p:spPr>
            <a:xfrm>
              <a:off x="5306030" y="849755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accent1"/>
                  </a:solidFill>
                </a:rPr>
                <a:t>MSTV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A4E541-AE26-F746-82BF-370CDD6E99BF}"/>
                </a:ext>
              </a:extLst>
            </p:cNvPr>
            <p:cNvSpPr txBox="1"/>
            <p:nvPr/>
          </p:nvSpPr>
          <p:spPr>
            <a:xfrm>
              <a:off x="5324083" y="1170141"/>
              <a:ext cx="667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accent1"/>
                  </a:solidFill>
                </a:rPr>
                <a:t>1/p</a:t>
              </a:r>
              <a:r>
                <a:rPr lang="en-US" baseline="-25000" dirty="0">
                  <a:solidFill>
                    <a:schemeClr val="accent1"/>
                  </a:solidFill>
                </a:rPr>
                <a:t>T</a:t>
              </a:r>
              <a:r>
                <a:rPr lang="en-US" baseline="30000" dirty="0">
                  <a:solidFill>
                    <a:schemeClr val="accent1"/>
                  </a:solidFill>
                </a:rPr>
                <a:t>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6AF61BE-A876-7045-B33D-C043B4FD3834}"/>
                </a:ext>
              </a:extLst>
            </p:cNvPr>
            <p:cNvCxnSpPr>
              <a:cxnSpLocks/>
            </p:cNvCxnSpPr>
            <p:nvPr/>
          </p:nvCxnSpPr>
          <p:spPr>
            <a:xfrm>
              <a:off x="5344053" y="1197699"/>
              <a:ext cx="640757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514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86E22-A84D-2E45-B3EF-D1717589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EB7219-B4B1-1D4F-9696-D88B36DAC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200" y="885026"/>
            <a:ext cx="5613400" cy="5836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D504D7-6F73-BA44-89DB-AFEF7567C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" y="885026"/>
            <a:ext cx="5384800" cy="698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3F15DD-E39A-C142-8631-62DCBEFB3EC4}"/>
              </a:ext>
            </a:extLst>
          </p:cNvPr>
          <p:cNvSpPr txBox="1"/>
          <p:nvPr/>
        </p:nvSpPr>
        <p:spPr>
          <a:xfrm>
            <a:off x="1382112" y="1589876"/>
            <a:ext cx="3373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</a:t>
            </a:r>
            <a:r>
              <a:rPr lang="en-US" sz="1600" dirty="0" err="1">
                <a:solidFill>
                  <a:schemeClr val="bg1"/>
                </a:solidFill>
              </a:rPr>
              <a:t>arxiv.org</a:t>
            </a:r>
            <a:r>
              <a:rPr lang="en-US" sz="1600" dirty="0">
                <a:solidFill>
                  <a:schemeClr val="bg1"/>
                </a:solidFill>
              </a:rPr>
              <a:t>/abs/hep-</a:t>
            </a:r>
            <a:r>
              <a:rPr lang="en-US" sz="1600" dirty="0" err="1">
                <a:solidFill>
                  <a:schemeClr val="bg1"/>
                </a:solidFill>
              </a:rPr>
              <a:t>ph</a:t>
            </a:r>
            <a:r>
              <a:rPr lang="en-US" sz="1600" dirty="0">
                <a:solidFill>
                  <a:schemeClr val="bg1"/>
                </a:solidFill>
              </a:rPr>
              <a:t>/0105268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720CB-B5FF-F049-82C4-1F6210ED1363}"/>
              </a:ext>
            </a:extLst>
          </p:cNvPr>
          <p:cNvSpPr txBox="1"/>
          <p:nvPr/>
        </p:nvSpPr>
        <p:spPr>
          <a:xfrm>
            <a:off x="152400" y="3418429"/>
            <a:ext cx="60871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In MSTV, what are the numerical values of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Q</a:t>
            </a:r>
            <a:r>
              <a:rPr lang="en-US" sz="2000" baseline="-25000" dirty="0">
                <a:solidFill>
                  <a:srgbClr val="FFFF00"/>
                </a:solidFill>
              </a:rPr>
              <a:t>s</a:t>
            </a:r>
            <a:r>
              <a:rPr lang="en-US" sz="2000" dirty="0">
                <a:solidFill>
                  <a:srgbClr val="FFFF00"/>
                </a:solidFill>
              </a:rPr>
              <a:t> (projectile) and Q</a:t>
            </a:r>
            <a:r>
              <a:rPr lang="en-US" sz="2000" baseline="-25000" dirty="0">
                <a:solidFill>
                  <a:srgbClr val="FFFF00"/>
                </a:solidFill>
              </a:rPr>
              <a:t>s</a:t>
            </a:r>
            <a:r>
              <a:rPr lang="en-US" sz="2000" dirty="0">
                <a:solidFill>
                  <a:srgbClr val="FFFF00"/>
                </a:solidFill>
              </a:rPr>
              <a:t> (target)?   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Plot the distributions as determined via step following IP-Sat and Q</a:t>
            </a:r>
            <a:r>
              <a:rPr lang="en-US" sz="2000" baseline="-25000" dirty="0">
                <a:solidFill>
                  <a:srgbClr val="FFFF00"/>
                </a:solidFill>
              </a:rPr>
              <a:t>s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dirty="0">
                <a:solidFill>
                  <a:srgbClr val="FFFF00"/>
                </a:solidFill>
              </a:rPr>
              <a:t> fluctuations.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Many hand-waving arguments about 1/</a:t>
            </a:r>
            <a:r>
              <a:rPr lang="en-US" sz="2000" dirty="0" err="1">
                <a:solidFill>
                  <a:srgbClr val="FFFF00"/>
                </a:solidFill>
              </a:rPr>
              <a:t>k</a:t>
            </a:r>
            <a:r>
              <a:rPr lang="en-US" sz="2000" baseline="-25000" dirty="0" err="1">
                <a:solidFill>
                  <a:srgbClr val="FFFF00"/>
                </a:solidFill>
              </a:rPr>
              <a:t>T</a:t>
            </a:r>
            <a:r>
              <a:rPr lang="en-US" sz="2000" dirty="0">
                <a:solidFill>
                  <a:srgbClr val="FFFF00"/>
                </a:solidFill>
              </a:rPr>
              <a:t> &gt; 1/Q</a:t>
            </a:r>
            <a:r>
              <a:rPr lang="en-US" sz="2000" baseline="-25000" dirty="0">
                <a:solidFill>
                  <a:srgbClr val="FFFF00"/>
                </a:solidFill>
              </a:rPr>
              <a:t>s</a:t>
            </a:r>
            <a:r>
              <a:rPr lang="en-US" sz="2000" dirty="0">
                <a:solidFill>
                  <a:srgbClr val="FFFF00"/>
                </a:solidFill>
              </a:rPr>
              <a:t> (</a:t>
            </a:r>
            <a:r>
              <a:rPr lang="en-US" sz="2000" dirty="0" err="1">
                <a:solidFill>
                  <a:srgbClr val="FFFF00"/>
                </a:solidFill>
              </a:rPr>
              <a:t>proj</a:t>
            </a:r>
            <a:r>
              <a:rPr lang="en-US" sz="2000" dirty="0">
                <a:solidFill>
                  <a:srgbClr val="FFFF00"/>
                </a:solidFill>
              </a:rPr>
              <a:t>) meaning that one interacts with domains over the entire deuteron seem off by an order of magnitude.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Need real numbers to validate approximations.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26C802-7C71-1348-AA1D-6AA712A9A742}"/>
              </a:ext>
            </a:extLst>
          </p:cNvPr>
          <p:cNvSpPr txBox="1"/>
          <p:nvPr/>
        </p:nvSpPr>
        <p:spPr>
          <a:xfrm>
            <a:off x="3274105" y="48627"/>
            <a:ext cx="5643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Can we get some numbers here?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218FF8-8D8C-5443-A7D3-F5EE75D57014}"/>
              </a:ext>
            </a:extLst>
          </p:cNvPr>
          <p:cNvSpPr/>
          <p:nvPr/>
        </p:nvSpPr>
        <p:spPr>
          <a:xfrm>
            <a:off x="137205" y="2570358"/>
            <a:ext cx="627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1/k</a:t>
            </a:r>
            <a:r>
              <a:rPr lang="en-US" baseline="-25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en-US" baseline="30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4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 scaling reflects the perturbative "dilute/dilute" limit; 1/k</a:t>
            </a:r>
            <a:r>
              <a:rPr lang="en-US" baseline="-25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en-US" baseline="30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 scaling reflects the deep saturation regime k</a:t>
            </a:r>
            <a:r>
              <a:rPr lang="en-US" baseline="-25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en-US" baseline="30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 &lt;&lt; Q</a:t>
            </a:r>
            <a:r>
              <a:rPr lang="en-US" baseline="-25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baseline="30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  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14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6C213-58CB-D244-AFD2-1E18A6033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7CE811-4702-E646-9330-67EE3007BBD7}"/>
              </a:ext>
            </a:extLst>
          </p:cNvPr>
          <p:cNvSpPr txBox="1"/>
          <p:nvPr/>
        </p:nvSpPr>
        <p:spPr>
          <a:xfrm>
            <a:off x="3866351" y="0"/>
            <a:ext cx="4459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Gluons versus Hadrons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4C60C-4FA4-AB4A-99C8-793F85F29329}"/>
              </a:ext>
            </a:extLst>
          </p:cNvPr>
          <p:cNvSpPr txBox="1"/>
          <p:nvPr/>
        </p:nvSpPr>
        <p:spPr>
          <a:xfrm>
            <a:off x="6689035" y="889408"/>
            <a:ext cx="5119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“The sole point of our comparison is to note that the shape of the </a:t>
            </a:r>
            <a:r>
              <a:rPr lang="en-US" sz="2000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 distribution in the numerator and denominator of v</a:t>
            </a:r>
            <a:r>
              <a:rPr lang="en-US" sz="2000" baseline="-25000" dirty="0">
                <a:solidFill>
                  <a:schemeClr val="bg1"/>
                </a:solidFill>
              </a:rPr>
              <a:t>2,3</a:t>
            </a:r>
            <a:r>
              <a:rPr lang="en-US" sz="2000" dirty="0">
                <a:solidFill>
                  <a:schemeClr val="bg1"/>
                </a:solidFill>
              </a:rPr>
              <a:t>(</a:t>
            </a:r>
            <a:r>
              <a:rPr lang="en-US" sz="2000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) is similar to that of the data at low </a:t>
            </a:r>
            <a:r>
              <a:rPr lang="en-US" sz="2000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, modulo the overall normalization factor that cancels between numerator and denominator.”  [MSTV]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940217-BAED-6644-85A9-E84A1D44D28A}"/>
              </a:ext>
            </a:extLst>
          </p:cNvPr>
          <p:cNvSpPr txBox="1"/>
          <p:nvPr/>
        </p:nvSpPr>
        <p:spPr>
          <a:xfrm>
            <a:off x="6680462" y="3071477"/>
            <a:ext cx="51276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FF00"/>
                </a:solidFill>
              </a:rPr>
              <a:t>That is an assertion we can test.   </a:t>
            </a:r>
          </a:p>
          <a:p>
            <a:pPr algn="l"/>
            <a:endParaRPr lang="en-US" sz="2000" dirty="0">
              <a:solidFill>
                <a:srgbClr val="FFFF00"/>
              </a:solidFill>
            </a:endParaRPr>
          </a:p>
          <a:p>
            <a:pPr algn="l"/>
            <a:r>
              <a:rPr lang="en-US" sz="2000" dirty="0">
                <a:solidFill>
                  <a:srgbClr val="00B0F0"/>
                </a:solidFill>
              </a:rPr>
              <a:t>Dennis </a:t>
            </a:r>
            <a:r>
              <a:rPr lang="en-US" sz="2000" dirty="0" err="1">
                <a:solidFill>
                  <a:srgbClr val="00B0F0"/>
                </a:solidFill>
              </a:rPr>
              <a:t>Perepelitsa</a:t>
            </a:r>
            <a:r>
              <a:rPr lang="en-US" sz="2000" dirty="0">
                <a:solidFill>
                  <a:srgbClr val="00B0F0"/>
                </a:solidFill>
              </a:rPr>
              <a:t> generated PYTHIA back-to-back gluons via </a:t>
            </a:r>
            <a:r>
              <a:rPr lang="en-US" sz="2000" dirty="0" err="1">
                <a:solidFill>
                  <a:srgbClr val="00B0F0"/>
                </a:solidFill>
              </a:rPr>
              <a:t>HadronLevelStandAlone</a:t>
            </a:r>
            <a:endParaRPr lang="en-US" sz="2000" dirty="0">
              <a:solidFill>
                <a:srgbClr val="00B0F0"/>
              </a:solidFill>
            </a:endParaRPr>
          </a:p>
          <a:p>
            <a:pPr algn="l"/>
            <a:r>
              <a:rPr lang="en-US" sz="2000" dirty="0">
                <a:solidFill>
                  <a:srgbClr val="00B0F0"/>
                </a:solidFill>
              </a:rPr>
              <a:t>and we extract the leading pion distribution, </a:t>
            </a:r>
          </a:p>
          <a:p>
            <a:pPr algn="l"/>
            <a:r>
              <a:rPr lang="en-US" sz="2000" dirty="0">
                <a:solidFill>
                  <a:srgbClr val="00B0F0"/>
                </a:solidFill>
              </a:rPr>
              <a:t>as well as the relative angle between the gluon and pion.</a:t>
            </a:r>
          </a:p>
          <a:p>
            <a:pPr algn="l"/>
            <a:endParaRPr lang="en-US" sz="2000" dirty="0">
              <a:solidFill>
                <a:srgbClr val="00B0F0"/>
              </a:solidFill>
            </a:endParaRPr>
          </a:p>
          <a:p>
            <a:pPr algn="l"/>
            <a:r>
              <a:rPr lang="en-US" sz="2000" dirty="0">
                <a:solidFill>
                  <a:srgbClr val="00B0F0"/>
                </a:solidFill>
              </a:rPr>
              <a:t>Reasonable agreement…. with no tuning.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A0A1C4-C2A7-3A41-9196-948DFADAAD17}"/>
              </a:ext>
            </a:extLst>
          </p:cNvPr>
          <p:cNvSpPr txBox="1"/>
          <p:nvPr/>
        </p:nvSpPr>
        <p:spPr>
          <a:xfrm>
            <a:off x="6680462" y="6176876"/>
            <a:ext cx="503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http://</a:t>
            </a:r>
            <a:r>
              <a:rPr lang="en-US" sz="1200" dirty="0" err="1">
                <a:solidFill>
                  <a:srgbClr val="00B0F0"/>
                </a:solidFill>
              </a:rPr>
              <a:t>home.thep.lu.se</a:t>
            </a:r>
            <a:r>
              <a:rPr lang="en-US" sz="1200" dirty="0">
                <a:solidFill>
                  <a:srgbClr val="00B0F0"/>
                </a:solidFill>
              </a:rPr>
              <a:t>/~</a:t>
            </a:r>
            <a:r>
              <a:rPr lang="en-US" sz="1200" dirty="0" err="1">
                <a:solidFill>
                  <a:srgbClr val="00B0F0"/>
                </a:solidFill>
              </a:rPr>
              <a:t>torbjorn</a:t>
            </a:r>
            <a:r>
              <a:rPr lang="en-US" sz="1200" dirty="0">
                <a:solidFill>
                  <a:srgbClr val="00B0F0"/>
                </a:solidFill>
              </a:rPr>
              <a:t>/pythia81html/</a:t>
            </a:r>
            <a:r>
              <a:rPr lang="en-US" sz="1200" dirty="0" err="1">
                <a:solidFill>
                  <a:srgbClr val="00B0F0"/>
                </a:solidFill>
              </a:rPr>
              <a:t>HadronLevelStandalone.html</a:t>
            </a:r>
            <a:endParaRPr lang="en-US" sz="1200" dirty="0">
              <a:solidFill>
                <a:srgbClr val="00B0F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C80401-D325-224D-929E-C31E1AB7F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7490" y="659204"/>
            <a:ext cx="5923979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A699B1-E6B2-C845-848F-0808A37CB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7490" y="659203"/>
            <a:ext cx="592398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4E472-6271-2C4E-88F6-7AAB8F5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95B4C-D9E2-FA45-8869-119781C4A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35" y="857028"/>
            <a:ext cx="6720087" cy="52399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CC6121-2E10-164A-B555-2568191E145D}"/>
              </a:ext>
            </a:extLst>
          </p:cNvPr>
          <p:cNvSpPr txBox="1"/>
          <p:nvPr/>
        </p:nvSpPr>
        <p:spPr>
          <a:xfrm>
            <a:off x="3229870" y="95411"/>
            <a:ext cx="6110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Gluon </a:t>
            </a:r>
            <a:r>
              <a:rPr lang="en-US" sz="3200" u="sng" dirty="0">
                <a:solidFill>
                  <a:schemeClr val="bg1"/>
                </a:solidFill>
                <a:sym typeface="Wingdings" pitchFamily="2" charset="2"/>
              </a:rPr>
              <a:t> Hadron:   </a:t>
            </a:r>
            <a:r>
              <a:rPr lang="en-US" sz="3200" u="sng" dirty="0">
                <a:solidFill>
                  <a:schemeClr val="bg1"/>
                </a:solidFill>
              </a:rPr>
              <a:t>Big Impact on v</a:t>
            </a:r>
            <a:r>
              <a:rPr lang="en-US" sz="3200" u="sng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A0B8D54-EE57-A647-8D1E-194B6B9EDA47}"/>
              </a:ext>
            </a:extLst>
          </p:cNvPr>
          <p:cNvSpPr/>
          <p:nvPr/>
        </p:nvSpPr>
        <p:spPr>
          <a:xfrm>
            <a:off x="1959942" y="1627518"/>
            <a:ext cx="4817807" cy="2989007"/>
          </a:xfrm>
          <a:custGeom>
            <a:avLst/>
            <a:gdLst>
              <a:gd name="connsiteX0" fmla="*/ 4807975 w 4817807"/>
              <a:gd name="connsiteY0" fmla="*/ 0 h 2989007"/>
              <a:gd name="connsiteX1" fmla="*/ 3706762 w 4817807"/>
              <a:gd name="connsiteY1" fmla="*/ 19665 h 2989007"/>
              <a:gd name="connsiteX2" fmla="*/ 1868129 w 4817807"/>
              <a:gd name="connsiteY2" fmla="*/ 619432 h 2989007"/>
              <a:gd name="connsiteX3" fmla="*/ 993058 w 4817807"/>
              <a:gd name="connsiteY3" fmla="*/ 1189703 h 2989007"/>
              <a:gd name="connsiteX4" fmla="*/ 383458 w 4817807"/>
              <a:gd name="connsiteY4" fmla="*/ 1858297 h 2989007"/>
              <a:gd name="connsiteX5" fmla="*/ 0 w 4817807"/>
              <a:gd name="connsiteY5" fmla="*/ 2271252 h 2989007"/>
              <a:gd name="connsiteX6" fmla="*/ 29497 w 4817807"/>
              <a:gd name="connsiteY6" fmla="*/ 2989007 h 2989007"/>
              <a:gd name="connsiteX7" fmla="*/ 1002891 w 4817807"/>
              <a:gd name="connsiteY7" fmla="*/ 2428568 h 2989007"/>
              <a:gd name="connsiteX8" fmla="*/ 2143433 w 4817807"/>
              <a:gd name="connsiteY8" fmla="*/ 2084439 h 2989007"/>
              <a:gd name="connsiteX9" fmla="*/ 3283975 w 4817807"/>
              <a:gd name="connsiteY9" fmla="*/ 1848465 h 2989007"/>
              <a:gd name="connsiteX10" fmla="*/ 3775587 w 4817807"/>
              <a:gd name="connsiteY10" fmla="*/ 1809136 h 2989007"/>
              <a:gd name="connsiteX11" fmla="*/ 4817807 w 4817807"/>
              <a:gd name="connsiteY11" fmla="*/ 1809136 h 2989007"/>
              <a:gd name="connsiteX12" fmla="*/ 4817807 w 4817807"/>
              <a:gd name="connsiteY12" fmla="*/ 1809136 h 29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17807" h="2989007">
                <a:moveTo>
                  <a:pt x="4807975" y="0"/>
                </a:moveTo>
                <a:lnTo>
                  <a:pt x="3706762" y="19665"/>
                </a:lnTo>
                <a:lnTo>
                  <a:pt x="1868129" y="619432"/>
                </a:lnTo>
                <a:lnTo>
                  <a:pt x="993058" y="1189703"/>
                </a:lnTo>
                <a:lnTo>
                  <a:pt x="383458" y="1858297"/>
                </a:lnTo>
                <a:lnTo>
                  <a:pt x="0" y="2271252"/>
                </a:lnTo>
                <a:lnTo>
                  <a:pt x="29497" y="2989007"/>
                </a:lnTo>
                <a:lnTo>
                  <a:pt x="1002891" y="2428568"/>
                </a:lnTo>
                <a:lnTo>
                  <a:pt x="2143433" y="2084439"/>
                </a:lnTo>
                <a:lnTo>
                  <a:pt x="3283975" y="1848465"/>
                </a:lnTo>
                <a:lnTo>
                  <a:pt x="3775587" y="1809136"/>
                </a:lnTo>
                <a:lnTo>
                  <a:pt x="4817807" y="1809136"/>
                </a:lnTo>
                <a:lnTo>
                  <a:pt x="4817807" y="1809136"/>
                </a:lnTo>
              </a:path>
            </a:pathLst>
          </a:custGeom>
          <a:solidFill>
            <a:schemeClr val="accent6">
              <a:lumMod val="20000"/>
              <a:lumOff val="8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9900DFBA-4328-6142-BCD1-B83B36BAE310}"/>
              </a:ext>
            </a:extLst>
          </p:cNvPr>
          <p:cNvSpPr/>
          <p:nvPr/>
        </p:nvSpPr>
        <p:spPr>
          <a:xfrm>
            <a:off x="1960466" y="1623893"/>
            <a:ext cx="4844374" cy="3774332"/>
          </a:xfrm>
          <a:custGeom>
            <a:avLst/>
            <a:gdLst>
              <a:gd name="connsiteX0" fmla="*/ 4834647 w 4844374"/>
              <a:gd name="connsiteY0" fmla="*/ 0 h 3774332"/>
              <a:gd name="connsiteX1" fmla="*/ 3735421 w 4844374"/>
              <a:gd name="connsiteY1" fmla="*/ 19455 h 3774332"/>
              <a:gd name="connsiteX2" fmla="*/ 1848255 w 4844374"/>
              <a:gd name="connsiteY2" fmla="*/ 622570 h 3774332"/>
              <a:gd name="connsiteX3" fmla="*/ 982493 w 4844374"/>
              <a:gd name="connsiteY3" fmla="*/ 1206230 h 3774332"/>
              <a:gd name="connsiteX4" fmla="*/ 0 w 4844374"/>
              <a:gd name="connsiteY4" fmla="*/ 2276272 h 3774332"/>
              <a:gd name="connsiteX5" fmla="*/ 0 w 4844374"/>
              <a:gd name="connsiteY5" fmla="*/ 3774332 h 3774332"/>
              <a:gd name="connsiteX6" fmla="*/ 924127 w 4844374"/>
              <a:gd name="connsiteY6" fmla="*/ 2947481 h 3774332"/>
              <a:gd name="connsiteX7" fmla="*/ 1556425 w 4844374"/>
              <a:gd name="connsiteY7" fmla="*/ 2538919 h 3774332"/>
              <a:gd name="connsiteX8" fmla="*/ 3424136 w 4844374"/>
              <a:gd name="connsiteY8" fmla="*/ 2334638 h 3774332"/>
              <a:gd name="connsiteX9" fmla="*/ 4844374 w 4844374"/>
              <a:gd name="connsiteY9" fmla="*/ 2266545 h 377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44374" h="3774332">
                <a:moveTo>
                  <a:pt x="4834647" y="0"/>
                </a:moveTo>
                <a:lnTo>
                  <a:pt x="3735421" y="19455"/>
                </a:lnTo>
                <a:lnTo>
                  <a:pt x="1848255" y="622570"/>
                </a:lnTo>
                <a:lnTo>
                  <a:pt x="982493" y="1206230"/>
                </a:lnTo>
                <a:lnTo>
                  <a:pt x="0" y="2276272"/>
                </a:lnTo>
                <a:lnTo>
                  <a:pt x="0" y="3774332"/>
                </a:lnTo>
                <a:lnTo>
                  <a:pt x="924127" y="2947481"/>
                </a:lnTo>
                <a:lnTo>
                  <a:pt x="1556425" y="2538919"/>
                </a:lnTo>
                <a:lnTo>
                  <a:pt x="3424136" y="2334638"/>
                </a:lnTo>
                <a:lnTo>
                  <a:pt x="4844374" y="2266545"/>
                </a:lnTo>
              </a:path>
            </a:pathLst>
          </a:custGeom>
          <a:solidFill>
            <a:srgbClr val="FF0000">
              <a:alpha val="20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46BE15-2D4B-8F44-9719-3FFF7EB28FEE}"/>
              </a:ext>
            </a:extLst>
          </p:cNvPr>
          <p:cNvSpPr txBox="1"/>
          <p:nvPr/>
        </p:nvSpPr>
        <p:spPr>
          <a:xfrm>
            <a:off x="7225048" y="857028"/>
            <a:ext cx="426334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Two substantial effects: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342900" indent="-342900" algn="l">
              <a:buAutoNum type="arabicParenR"/>
            </a:pPr>
            <a:r>
              <a:rPr lang="en-US" sz="2800" dirty="0">
                <a:solidFill>
                  <a:schemeClr val="bg1"/>
                </a:solidFill>
              </a:rPr>
              <a:t>Hadron 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 &lt; Gluon 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endParaRPr lang="en-US" sz="2800" baseline="-25000" dirty="0">
              <a:solidFill>
                <a:schemeClr val="bg1"/>
              </a:solidFill>
            </a:endParaRPr>
          </a:p>
          <a:p>
            <a:pPr marL="342900" indent="-342900" algn="l">
              <a:buAutoNum type="arabicParenR"/>
            </a:pPr>
            <a:r>
              <a:rPr lang="en-US" sz="2800" dirty="0">
                <a:solidFill>
                  <a:schemeClr val="bg1"/>
                </a:solidFill>
              </a:rPr>
              <a:t>Angle </a:t>
            </a:r>
            <a:r>
              <a:rPr lang="en-US" sz="2800" dirty="0" err="1">
                <a:solidFill>
                  <a:schemeClr val="bg1"/>
                </a:solidFill>
                <a:latin typeface="Symbol" pitchFamily="2" charset="2"/>
              </a:rPr>
              <a:t>Df</a:t>
            </a:r>
            <a:r>
              <a:rPr lang="en-US" sz="2800" dirty="0">
                <a:solidFill>
                  <a:schemeClr val="bg1"/>
                </a:solidFill>
              </a:rPr>
              <a:t> (hadron , gluon)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3C9A5D-A330-6547-A8C6-5C3E7D6E7648}"/>
              </a:ext>
            </a:extLst>
          </p:cNvPr>
          <p:cNvSpPr txBox="1"/>
          <p:nvPr/>
        </p:nvSpPr>
        <p:spPr>
          <a:xfrm>
            <a:off x="7290726" y="2801757"/>
            <a:ext cx="4531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92D050"/>
                </a:solidFill>
              </a:rPr>
              <a:t>Systematic uncertainty in MSTV2 paper, not including gluon </a:t>
            </a:r>
            <a:r>
              <a:rPr lang="en-US" sz="2800" dirty="0">
                <a:solidFill>
                  <a:srgbClr val="92D050"/>
                </a:solidFill>
                <a:sym typeface="Wingdings" pitchFamily="2" charset="2"/>
              </a:rPr>
              <a:t> </a:t>
            </a:r>
            <a:r>
              <a:rPr lang="en-US" sz="2800" dirty="0">
                <a:solidFill>
                  <a:srgbClr val="92D050"/>
                </a:solidFill>
              </a:rPr>
              <a:t>hadron mapping.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A6B14A-D8A7-6B4C-A6B7-735DED3E3BA5}"/>
              </a:ext>
            </a:extLst>
          </p:cNvPr>
          <p:cNvSpPr txBox="1"/>
          <p:nvPr/>
        </p:nvSpPr>
        <p:spPr>
          <a:xfrm>
            <a:off x="7290725" y="4415111"/>
            <a:ext cx="45314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</a:rPr>
              <a:t>Adding uncertainties in quadrature.   </a:t>
            </a:r>
          </a:p>
          <a:p>
            <a:pPr algn="l"/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2800" dirty="0">
                <a:solidFill>
                  <a:srgbClr val="FF0000"/>
                </a:solidFill>
              </a:rPr>
              <a:t>Results in a good p-value </a:t>
            </a: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4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FF8B1-F8CF-6D48-8485-8E15B01B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5615A-D0C1-4940-961D-786399F81C0F}"/>
              </a:ext>
            </a:extLst>
          </p:cNvPr>
          <p:cNvSpPr txBox="1"/>
          <p:nvPr/>
        </p:nvSpPr>
        <p:spPr>
          <a:xfrm>
            <a:off x="4077439" y="136525"/>
            <a:ext cx="4692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Where to go from here?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EE015-3728-6F45-8ACD-3EFE6D0C7B47}"/>
              </a:ext>
            </a:extLst>
          </p:cNvPr>
          <p:cNvSpPr txBox="1"/>
          <p:nvPr/>
        </p:nvSpPr>
        <p:spPr>
          <a:xfrm>
            <a:off x="282006" y="906601"/>
            <a:ext cx="116279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Need to clearly differentiate between speculation, educated guess,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and really fully tested hypotheses.   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IP-</a:t>
            </a:r>
            <a:r>
              <a:rPr lang="en-US" sz="2400" dirty="0" err="1">
                <a:solidFill>
                  <a:schemeClr val="bg1"/>
                </a:solidFill>
              </a:rPr>
              <a:t>Jazma</a:t>
            </a:r>
            <a:r>
              <a:rPr lang="en-US" sz="2400" dirty="0">
                <a:solidFill>
                  <a:schemeClr val="bg1"/>
                </a:solidFill>
              </a:rPr>
              <a:t> helps test such statements.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Most MSTV results scale with eccentricity (just like hydro).  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Hypothesis – this enters via FFT and thus scales with eccentricity.  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We have proposed specific tests of this hypothesis.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In cases like this, the need to publicly release documented code is paramount.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</a:rPr>
              <a:t>As essential element of the scientific method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New ideas for measurements are great.   However, spending $1, 10, 100M to test an idea where the code is not available and major (simple) questions remain,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is not the right way to proceed.</a:t>
            </a:r>
          </a:p>
        </p:txBody>
      </p:sp>
    </p:spTree>
    <p:extLst>
      <p:ext uri="{BB962C8B-B14F-4D97-AF65-F5344CB8AC3E}">
        <p14:creationId xmlns:p14="http://schemas.microsoft.com/office/powerpoint/2010/main" val="2044082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06503-EC3A-8248-8711-D50298F4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E496E-E566-894C-A93A-6CBA25A13D20}"/>
              </a:ext>
            </a:extLst>
          </p:cNvPr>
          <p:cNvSpPr txBox="1"/>
          <p:nvPr/>
        </p:nvSpPr>
        <p:spPr>
          <a:xfrm>
            <a:off x="2919470" y="2401676"/>
            <a:ext cx="71495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800" dirty="0">
                <a:solidFill>
                  <a:schemeClr val="bg1"/>
                </a:solidFill>
              </a:rPr>
              <a:t>Bonus Material</a:t>
            </a:r>
          </a:p>
        </p:txBody>
      </p:sp>
    </p:spTree>
    <p:extLst>
      <p:ext uri="{BB962C8B-B14F-4D97-AF65-F5344CB8AC3E}">
        <p14:creationId xmlns:p14="http://schemas.microsoft.com/office/powerpoint/2010/main" val="3110957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5B937-4A3E-9B43-A59A-A8E1C74A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31438-59CD-DA43-8BB7-84478919D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204" y="876427"/>
            <a:ext cx="3681672" cy="3647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F88B9A-D2C8-974A-9E8E-AED775EB05C1}"/>
              </a:ext>
            </a:extLst>
          </p:cNvPr>
          <p:cNvSpPr txBox="1"/>
          <p:nvPr/>
        </p:nvSpPr>
        <p:spPr>
          <a:xfrm>
            <a:off x="139533" y="954019"/>
            <a:ext cx="79346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Many have stated that these color domains effects are calculated </a:t>
            </a:r>
            <a:r>
              <a:rPr lang="en-US" sz="2400" i="1" dirty="0">
                <a:solidFill>
                  <a:schemeClr val="bg1"/>
                </a:solidFill>
              </a:rPr>
              <a:t>ab initio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However, saturation physics in the proton at x &gt; 0.01 challenges the whole picture of the formalism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One estimate has Q</a:t>
            </a:r>
            <a:r>
              <a:rPr lang="en-US" sz="2400" baseline="-25000" dirty="0">
                <a:solidFill>
                  <a:schemeClr val="bg1"/>
                </a:solidFill>
              </a:rPr>
              <a:t>s,0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(gluon) = 0.67 GeV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for x = 0.01 at the very center of the proton, and averaged over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r = 0.67 </a:t>
            </a:r>
            <a:r>
              <a:rPr lang="en-US" sz="2400" dirty="0" err="1">
                <a:solidFill>
                  <a:schemeClr val="bg1"/>
                </a:solidFill>
              </a:rPr>
              <a:t>fm</a:t>
            </a:r>
            <a:r>
              <a:rPr lang="en-US" sz="2400" dirty="0">
                <a:solidFill>
                  <a:schemeClr val="bg1"/>
                </a:solidFill>
              </a:rPr>
              <a:t> the value would be 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(gluon)  = 0.28 GeV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1C809-986B-BC45-BD54-2407CB3CC0B5}"/>
              </a:ext>
            </a:extLst>
          </p:cNvPr>
          <p:cNvSpPr txBox="1"/>
          <p:nvPr/>
        </p:nvSpPr>
        <p:spPr>
          <a:xfrm>
            <a:off x="4092556" y="11292"/>
            <a:ext cx="4862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u="sng" dirty="0">
                <a:solidFill>
                  <a:schemeClr val="bg1"/>
                </a:solidFill>
              </a:rPr>
              <a:t>Ab initio  </a:t>
            </a:r>
            <a:r>
              <a:rPr lang="en-US" sz="3600" u="sng" dirty="0">
                <a:solidFill>
                  <a:schemeClr val="bg1"/>
                </a:solidFill>
              </a:rPr>
              <a:t>or  </a:t>
            </a:r>
            <a:r>
              <a:rPr lang="en-US" sz="3600" i="1" u="sng" dirty="0">
                <a:solidFill>
                  <a:schemeClr val="bg1"/>
                </a:solidFill>
              </a:rPr>
              <a:t>non </a:t>
            </a:r>
            <a:r>
              <a:rPr lang="en-US" sz="3600" i="1" u="sng" dirty="0" err="1">
                <a:solidFill>
                  <a:schemeClr val="bg1"/>
                </a:solidFill>
              </a:rPr>
              <a:t>pertinet</a:t>
            </a:r>
            <a:endParaRPr lang="en-US" sz="3600" i="1" u="sng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D816E07-6046-F94B-80EC-ECF20479F688}"/>
              </a:ext>
            </a:extLst>
          </p:cNvPr>
          <p:cNvSpPr/>
          <p:nvPr/>
        </p:nvSpPr>
        <p:spPr>
          <a:xfrm>
            <a:off x="9407741" y="4771716"/>
            <a:ext cx="1509560" cy="155928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7AEC35-D486-5A48-BA9B-150BD2A5AA87}"/>
              </a:ext>
            </a:extLst>
          </p:cNvPr>
          <p:cNvSpPr/>
          <p:nvPr/>
        </p:nvSpPr>
        <p:spPr>
          <a:xfrm>
            <a:off x="9453953" y="552732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D66B4F-F490-7145-831B-47D0AF4A6C24}"/>
              </a:ext>
            </a:extLst>
          </p:cNvPr>
          <p:cNvSpPr/>
          <p:nvPr/>
        </p:nvSpPr>
        <p:spPr>
          <a:xfrm>
            <a:off x="10164118" y="5962168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EF47595-4E48-2C44-A1B2-2AF3CFF0ACD0}"/>
              </a:ext>
            </a:extLst>
          </p:cNvPr>
          <p:cNvSpPr/>
          <p:nvPr/>
        </p:nvSpPr>
        <p:spPr>
          <a:xfrm>
            <a:off x="10156097" y="5250208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CBC1BE-FAC9-A046-B6E3-447FC5971BB8}"/>
              </a:ext>
            </a:extLst>
          </p:cNvPr>
          <p:cNvSpPr/>
          <p:nvPr/>
        </p:nvSpPr>
        <p:spPr>
          <a:xfrm>
            <a:off x="10628536" y="567228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FC2AB3-C0B0-0245-B64C-40855B584652}"/>
              </a:ext>
            </a:extLst>
          </p:cNvPr>
          <p:cNvSpPr/>
          <p:nvPr/>
        </p:nvSpPr>
        <p:spPr>
          <a:xfrm>
            <a:off x="9697093" y="5152491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C1E687-18DA-C44E-9352-F27CCEC3F38A}"/>
              </a:ext>
            </a:extLst>
          </p:cNvPr>
          <p:cNvSpPr/>
          <p:nvPr/>
        </p:nvSpPr>
        <p:spPr>
          <a:xfrm>
            <a:off x="10628536" y="517320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0075BD-51D9-324D-920A-11DA29B9A9E3}"/>
              </a:ext>
            </a:extLst>
          </p:cNvPr>
          <p:cNvSpPr/>
          <p:nvPr/>
        </p:nvSpPr>
        <p:spPr>
          <a:xfrm>
            <a:off x="10416780" y="5557485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92C338A-0E13-3241-8183-706F9F213FB9}"/>
              </a:ext>
            </a:extLst>
          </p:cNvPr>
          <p:cNvSpPr/>
          <p:nvPr/>
        </p:nvSpPr>
        <p:spPr>
          <a:xfrm>
            <a:off x="9847284" y="5720984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3D88969-3507-D546-94CB-B002FCC48EA9}"/>
              </a:ext>
            </a:extLst>
          </p:cNvPr>
          <p:cNvSpPr/>
          <p:nvPr/>
        </p:nvSpPr>
        <p:spPr>
          <a:xfrm>
            <a:off x="9460874" y="5257405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114455-039B-3D47-A3AB-783D2B36C696}"/>
              </a:ext>
            </a:extLst>
          </p:cNvPr>
          <p:cNvSpPr/>
          <p:nvPr/>
        </p:nvSpPr>
        <p:spPr>
          <a:xfrm>
            <a:off x="9693885" y="5977743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C77D8D-39B7-5341-806E-40B7D33A21EB}"/>
              </a:ext>
            </a:extLst>
          </p:cNvPr>
          <p:cNvSpPr/>
          <p:nvPr/>
        </p:nvSpPr>
        <p:spPr>
          <a:xfrm>
            <a:off x="10476739" y="4973826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A9182-1760-6345-8C0A-FF0859280E58}"/>
              </a:ext>
            </a:extLst>
          </p:cNvPr>
          <p:cNvSpPr/>
          <p:nvPr/>
        </p:nvSpPr>
        <p:spPr>
          <a:xfrm>
            <a:off x="10092731" y="5555853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7F893B-A583-6643-B7D5-66F6A67CCBBD}"/>
              </a:ext>
            </a:extLst>
          </p:cNvPr>
          <p:cNvSpPr/>
          <p:nvPr/>
        </p:nvSpPr>
        <p:spPr>
          <a:xfrm>
            <a:off x="9999686" y="4842551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1F5273-87E1-8742-B59E-C4569477080D}"/>
              </a:ext>
            </a:extLst>
          </p:cNvPr>
          <p:cNvSpPr/>
          <p:nvPr/>
        </p:nvSpPr>
        <p:spPr>
          <a:xfrm>
            <a:off x="10203422" y="5061971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C033E9D-A599-6948-8608-07B664E5B379}"/>
              </a:ext>
            </a:extLst>
          </p:cNvPr>
          <p:cNvSpPr/>
          <p:nvPr/>
        </p:nvSpPr>
        <p:spPr>
          <a:xfrm>
            <a:off x="9739304" y="4885329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574FFF6-CC6F-7443-9E6C-1F792C184903}"/>
              </a:ext>
            </a:extLst>
          </p:cNvPr>
          <p:cNvSpPr/>
          <p:nvPr/>
        </p:nvSpPr>
        <p:spPr>
          <a:xfrm>
            <a:off x="10476739" y="5945710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D63FFF-DE23-0444-934F-95AFA059D207}"/>
              </a:ext>
            </a:extLst>
          </p:cNvPr>
          <p:cNvSpPr/>
          <p:nvPr/>
        </p:nvSpPr>
        <p:spPr>
          <a:xfrm>
            <a:off x="10662330" y="5409712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0EE2D82-A5A7-214D-93F8-513A6F8E06D9}"/>
              </a:ext>
            </a:extLst>
          </p:cNvPr>
          <p:cNvSpPr/>
          <p:nvPr/>
        </p:nvSpPr>
        <p:spPr>
          <a:xfrm>
            <a:off x="9672628" y="5666623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095D43-BB35-4445-91B5-B716E7C36AC5}"/>
              </a:ext>
            </a:extLst>
          </p:cNvPr>
          <p:cNvSpPr/>
          <p:nvPr/>
        </p:nvSpPr>
        <p:spPr>
          <a:xfrm>
            <a:off x="10385902" y="5323670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A4375E-6BDA-694B-B150-DF15E521226B}"/>
              </a:ext>
            </a:extLst>
          </p:cNvPr>
          <p:cNvSpPr/>
          <p:nvPr/>
        </p:nvSpPr>
        <p:spPr>
          <a:xfrm>
            <a:off x="9967202" y="5992163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5F3107-E4F4-974E-9698-1E725C566416}"/>
              </a:ext>
            </a:extLst>
          </p:cNvPr>
          <p:cNvSpPr/>
          <p:nvPr/>
        </p:nvSpPr>
        <p:spPr>
          <a:xfrm>
            <a:off x="9875160" y="5313327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92051D-3EBD-D548-B940-D5EAF71CF630}"/>
              </a:ext>
            </a:extLst>
          </p:cNvPr>
          <p:cNvSpPr txBox="1"/>
          <p:nvPr/>
        </p:nvSpPr>
        <p:spPr>
          <a:xfrm>
            <a:off x="374905" y="4888574"/>
            <a:ext cx="8281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MSTV2 claims that the IP-</a:t>
            </a:r>
            <a:r>
              <a:rPr lang="en-US" sz="2800" dirty="0" err="1">
                <a:solidFill>
                  <a:srgbClr val="FFFF00"/>
                </a:solidFill>
              </a:rPr>
              <a:t>Jazma</a:t>
            </a:r>
            <a:r>
              <a:rPr lang="en-US" sz="2800" dirty="0">
                <a:solidFill>
                  <a:srgbClr val="FFFF00"/>
                </a:solidFill>
              </a:rPr>
              <a:t> saturation scale values differ significantly from theirs.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Prove it – show us the numbers.</a:t>
            </a:r>
          </a:p>
        </p:txBody>
      </p:sp>
    </p:spTree>
    <p:extLst>
      <p:ext uri="{BB962C8B-B14F-4D97-AF65-F5344CB8AC3E}">
        <p14:creationId xmlns:p14="http://schemas.microsoft.com/office/powerpoint/2010/main" val="294695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CE7E2-8E43-AC42-8DE3-D46200967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518D4-4131-CE47-9320-54F8DBB04684}"/>
              </a:ext>
            </a:extLst>
          </p:cNvPr>
          <p:cNvSpPr txBox="1"/>
          <p:nvPr/>
        </p:nvSpPr>
        <p:spPr>
          <a:xfrm>
            <a:off x="3106789" y="0"/>
            <a:ext cx="5778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Trento Comment…  arXiv:1412.4708v2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DF9685-877A-074D-ABE2-8E638A32E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680" y="547995"/>
            <a:ext cx="6396675" cy="2315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84F0BD-EC9A-FD48-A947-66FA7C5C5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692" y="3028459"/>
            <a:ext cx="3983325" cy="2538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433A04-0EA2-C64C-9E7C-7D3B3B1A1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348" y="3389407"/>
            <a:ext cx="4188116" cy="15194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8B1BB0-443D-914E-82ED-F5535B89EED5}"/>
              </a:ext>
            </a:extLst>
          </p:cNvPr>
          <p:cNvSpPr txBox="1"/>
          <p:nvPr/>
        </p:nvSpPr>
        <p:spPr>
          <a:xfrm>
            <a:off x="1770711" y="5696020"/>
            <a:ext cx="8571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Trento p=0 is similar to </a:t>
            </a:r>
            <a:r>
              <a:rPr lang="en-US" sz="2000" dirty="0" err="1">
                <a:solidFill>
                  <a:schemeClr val="bg1"/>
                </a:solidFill>
              </a:rPr>
              <a:t>Ncoll</a:t>
            </a:r>
            <a:r>
              <a:rPr lang="en-US" sz="2000" dirty="0">
                <a:solidFill>
                  <a:schemeClr val="bg1"/>
                </a:solidFill>
              </a:rPr>
              <a:t> scaling (with extra sqrt) with an impact parameter dependence for N-N collisions.  Thus, with the </a:t>
            </a:r>
            <a:r>
              <a:rPr lang="en-US" sz="2000" u="sng" dirty="0">
                <a:solidFill>
                  <a:schemeClr val="bg1"/>
                </a:solidFill>
              </a:rPr>
              <a:t>right parameters</a:t>
            </a:r>
            <a:r>
              <a:rPr lang="en-US" sz="2000" dirty="0">
                <a:solidFill>
                  <a:schemeClr val="bg1"/>
                </a:solidFill>
              </a:rPr>
              <a:t>, quite comparable to IP-</a:t>
            </a:r>
            <a:r>
              <a:rPr lang="en-US" sz="2000" dirty="0" err="1">
                <a:solidFill>
                  <a:schemeClr val="bg1"/>
                </a:solidFill>
              </a:rPr>
              <a:t>Glasma</a:t>
            </a:r>
            <a:r>
              <a:rPr lang="en-US" sz="2000" dirty="0">
                <a:solidFill>
                  <a:schemeClr val="bg1"/>
                </a:solidFill>
              </a:rPr>
              <a:t>, IP-</a:t>
            </a:r>
            <a:r>
              <a:rPr lang="en-US" sz="2000" dirty="0" err="1">
                <a:solidFill>
                  <a:schemeClr val="bg1"/>
                </a:solidFill>
              </a:rPr>
              <a:t>Jazma</a:t>
            </a:r>
            <a:r>
              <a:rPr lang="en-US" sz="2000" dirty="0">
                <a:solidFill>
                  <a:schemeClr val="bg1"/>
                </a:solidFill>
              </a:rPr>
              <a:t> (dense-dense)</a:t>
            </a:r>
          </a:p>
        </p:txBody>
      </p:sp>
    </p:spTree>
    <p:extLst>
      <p:ext uri="{BB962C8B-B14F-4D97-AF65-F5344CB8AC3E}">
        <p14:creationId xmlns:p14="http://schemas.microsoft.com/office/powerpoint/2010/main" val="841454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84022-7633-CC4C-8DC0-EFA8E0A0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84952"/>
            <a:ext cx="2743200" cy="365125"/>
          </a:xfrm>
        </p:spPr>
        <p:txBody>
          <a:bodyPr/>
          <a:lstStyle/>
          <a:p>
            <a:fld id="{37B7FE74-F5CB-804E-90B9-3090CA086527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913FCC-A8D0-E740-995E-8A34DFEA7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98" y="1001653"/>
            <a:ext cx="10431379" cy="5583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DA31D8-6B38-1246-9131-08775D1B25C3}"/>
              </a:ext>
            </a:extLst>
          </p:cNvPr>
          <p:cNvSpPr txBox="1"/>
          <p:nvPr/>
        </p:nvSpPr>
        <p:spPr>
          <a:xfrm>
            <a:off x="2237874" y="240631"/>
            <a:ext cx="8519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Trento Style p=0 Comparison (Isolating one effect)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13786-D4A5-7F48-B9EB-A9DF195445F3}"/>
              </a:ext>
            </a:extLst>
          </p:cNvPr>
          <p:cNvSpPr txBox="1"/>
          <p:nvPr/>
        </p:nvSpPr>
        <p:spPr>
          <a:xfrm>
            <a:off x="3357064" y="268413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DBF9E7-431D-C34C-9594-559FA0EF561F}"/>
              </a:ext>
            </a:extLst>
          </p:cNvPr>
          <p:cNvSpPr txBox="1"/>
          <p:nvPr/>
        </p:nvSpPr>
        <p:spPr>
          <a:xfrm>
            <a:off x="7029793" y="2711977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3</a:t>
            </a:r>
            <a:endParaRPr lang="en-US" sz="32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EB63D4-2578-F848-9FE5-306B70266997}"/>
              </a:ext>
            </a:extLst>
          </p:cNvPr>
          <p:cNvSpPr txBox="1"/>
          <p:nvPr/>
        </p:nvSpPr>
        <p:spPr>
          <a:xfrm>
            <a:off x="10594192" y="2711977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4</a:t>
            </a:r>
            <a:endParaRPr lang="en-US" sz="32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BB618E-DDC7-AE4E-8F0C-2B47D54F896B}"/>
              </a:ext>
            </a:extLst>
          </p:cNvPr>
          <p:cNvSpPr txBox="1"/>
          <p:nvPr/>
        </p:nvSpPr>
        <p:spPr>
          <a:xfrm>
            <a:off x="3306264" y="5599018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5</a:t>
            </a:r>
            <a:endParaRPr lang="en-US" sz="32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517C4-0D6B-8A48-8F79-CE1232BAF544}"/>
              </a:ext>
            </a:extLst>
          </p:cNvPr>
          <p:cNvSpPr txBox="1"/>
          <p:nvPr/>
        </p:nvSpPr>
        <p:spPr>
          <a:xfrm>
            <a:off x="6978993" y="5629294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6</a:t>
            </a:r>
            <a:endParaRPr lang="en-US" sz="3200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29A0E4-5358-124C-B5F7-27728D65B0BA}"/>
              </a:ext>
            </a:extLst>
          </p:cNvPr>
          <p:cNvSpPr txBox="1"/>
          <p:nvPr/>
        </p:nvSpPr>
        <p:spPr>
          <a:xfrm>
            <a:off x="8144897" y="4128251"/>
            <a:ext cx="32725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Trento is only a very approximate match to IP-</a:t>
            </a:r>
            <a:r>
              <a:rPr lang="en-US" sz="2800" dirty="0" err="1"/>
              <a:t>Glasma</a:t>
            </a:r>
            <a:r>
              <a:rPr lang="en-US" sz="28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FBF34-DFA5-4C4C-8DD7-7D6E77B86671}"/>
              </a:ext>
            </a:extLst>
          </p:cNvPr>
          <p:cNvSpPr txBox="1"/>
          <p:nvPr/>
        </p:nvSpPr>
        <p:spPr>
          <a:xfrm>
            <a:off x="7959902" y="5844737"/>
            <a:ext cx="3476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* Highlight this is only the geometric piece, and there will be other differences when adding NBD fluctuations etc.</a:t>
            </a:r>
          </a:p>
        </p:txBody>
      </p:sp>
    </p:spTree>
    <p:extLst>
      <p:ext uri="{BB962C8B-B14F-4D97-AF65-F5344CB8AC3E}">
        <p14:creationId xmlns:p14="http://schemas.microsoft.com/office/powerpoint/2010/main" val="2202394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8CB41-51A7-3C44-A909-CD598B163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46923-D62C-1547-B067-87ABDC442256}"/>
              </a:ext>
            </a:extLst>
          </p:cNvPr>
          <p:cNvSpPr txBox="1"/>
          <p:nvPr/>
        </p:nvSpPr>
        <p:spPr>
          <a:xfrm>
            <a:off x="4315584" y="42089"/>
            <a:ext cx="4099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Hadronization Schemes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0CB84-CB85-BA45-BAB4-296551BF07F6}"/>
              </a:ext>
            </a:extLst>
          </p:cNvPr>
          <p:cNvSpPr txBox="1"/>
          <p:nvPr/>
        </p:nvSpPr>
        <p:spPr>
          <a:xfrm>
            <a:off x="1834490" y="1698076"/>
            <a:ext cx="2960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</a:t>
            </a:r>
            <a:r>
              <a:rPr lang="en-US" sz="1600" dirty="0" err="1">
                <a:solidFill>
                  <a:schemeClr val="bg1"/>
                </a:solidFill>
              </a:rPr>
              <a:t>arxiv.org</a:t>
            </a:r>
            <a:r>
              <a:rPr lang="en-US" sz="1600" dirty="0">
                <a:solidFill>
                  <a:schemeClr val="bg1"/>
                </a:solidFill>
              </a:rPr>
              <a:t>/abs/1505.03734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8246F-8C10-B24E-BFE7-D7B6DF0FD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32" y="733453"/>
            <a:ext cx="6086067" cy="9592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4FFDDB-9AC1-954F-93FB-6A3C66BB3401}"/>
              </a:ext>
            </a:extLst>
          </p:cNvPr>
          <p:cNvSpPr/>
          <p:nvPr/>
        </p:nvSpPr>
        <p:spPr>
          <a:xfrm>
            <a:off x="1875029" y="4268372"/>
            <a:ext cx="2960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</a:t>
            </a:r>
            <a:r>
              <a:rPr lang="en-US" sz="1600" dirty="0" err="1">
                <a:solidFill>
                  <a:schemeClr val="bg1"/>
                </a:solidFill>
              </a:rPr>
              <a:t>arxiv.org</a:t>
            </a:r>
            <a:r>
              <a:rPr lang="en-US" sz="1600" dirty="0">
                <a:solidFill>
                  <a:schemeClr val="bg1"/>
                </a:solidFill>
              </a:rPr>
              <a:t>/abs/1607.02496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E5C436-2B5C-8342-82CF-B87C3BBD3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33" y="3466029"/>
            <a:ext cx="6086066" cy="787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ECB5AA-A4BD-C149-833A-9F7DC98C0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073" y="3475535"/>
            <a:ext cx="4274239" cy="2757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B23CB-01D7-1B49-A8A1-E0B3E150A84A}"/>
              </a:ext>
            </a:extLst>
          </p:cNvPr>
          <p:cNvSpPr txBox="1"/>
          <p:nvPr/>
        </p:nvSpPr>
        <p:spPr>
          <a:xfrm>
            <a:off x="434933" y="6144648"/>
            <a:ext cx="60860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Models like AMPT increase v</a:t>
            </a:r>
            <a:r>
              <a:rPr lang="en-US" sz="1400" baseline="-25000" dirty="0"/>
              <a:t>2</a:t>
            </a:r>
            <a:r>
              <a:rPr lang="en-US" sz="1400" dirty="0"/>
              <a:t>(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) via </a:t>
            </a:r>
            <a:r>
              <a:rPr lang="en-US" sz="1400" dirty="0" err="1"/>
              <a:t>parton</a:t>
            </a:r>
            <a:r>
              <a:rPr lang="en-US" sz="1400" dirty="0"/>
              <a:t> coalescence.</a:t>
            </a:r>
          </a:p>
          <a:p>
            <a:pPr algn="ctr"/>
            <a:r>
              <a:rPr lang="en-US" sz="1400" dirty="0"/>
              <a:t>However, if one started with CGC gluons this would have too hard a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 spectrum.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772665-114A-3542-895E-55A13B801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073" y="726831"/>
            <a:ext cx="4274239" cy="2549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E05AC4-4D9A-F643-96F0-111D7C1E7663}"/>
              </a:ext>
            </a:extLst>
          </p:cNvPr>
          <p:cNvSpPr txBox="1"/>
          <p:nvPr/>
        </p:nvSpPr>
        <p:spPr>
          <a:xfrm>
            <a:off x="434932" y="2173886"/>
            <a:ext cx="63821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Very large decrease in hadron 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relative to gluon 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for 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 &lt; 2 GeV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Result also depends on gluon 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 spectrum, which is not shown.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6F50D8-3571-454F-A67F-B469041C9889}"/>
              </a:ext>
            </a:extLst>
          </p:cNvPr>
          <p:cNvSpPr txBox="1"/>
          <p:nvPr/>
        </p:nvSpPr>
        <p:spPr>
          <a:xfrm>
            <a:off x="541743" y="4809555"/>
            <a:ext cx="60208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Very different hadronization scheme.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No gluon and hadron 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 spectra shown, only &lt;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&gt; for hadrons.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It would be great to see that comparison.</a:t>
            </a:r>
          </a:p>
        </p:txBody>
      </p:sp>
    </p:spTree>
    <p:extLst>
      <p:ext uri="{BB962C8B-B14F-4D97-AF65-F5344CB8AC3E}">
        <p14:creationId xmlns:p14="http://schemas.microsoft.com/office/powerpoint/2010/main" val="25066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 animBg="1"/>
      <p:bldP spid="3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5042883" y="18242"/>
            <a:ext cx="180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IP-</a:t>
            </a:r>
            <a:r>
              <a:rPr lang="en-US" sz="3600" u="sng" dirty="0" err="1">
                <a:solidFill>
                  <a:schemeClr val="bg1"/>
                </a:solidFill>
              </a:rPr>
              <a:t>Jazma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E6662-0BB6-44AE-BE54-6DE9009B56C4}"/>
              </a:ext>
            </a:extLst>
          </p:cNvPr>
          <p:cNvSpPr txBox="1"/>
          <p:nvPr/>
        </p:nvSpPr>
        <p:spPr>
          <a:xfrm>
            <a:off x="591197" y="771383"/>
            <a:ext cx="114005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1.   MC </a:t>
            </a:r>
            <a:r>
              <a:rPr lang="en-US" sz="2400" dirty="0" err="1">
                <a:solidFill>
                  <a:schemeClr val="bg1"/>
                </a:solidFill>
              </a:rPr>
              <a:t>Glauber</a:t>
            </a:r>
            <a:r>
              <a:rPr lang="en-US" sz="2400" dirty="0">
                <a:solidFill>
                  <a:schemeClr val="bg1"/>
                </a:solidFill>
              </a:rPr>
              <a:t> to obtain nucleon </a:t>
            </a:r>
            <a:r>
              <a:rPr lang="en-US" sz="2400" dirty="0" err="1">
                <a:solidFill>
                  <a:schemeClr val="bg1"/>
                </a:solidFill>
              </a:rPr>
              <a:t>x,y</a:t>
            </a:r>
            <a:r>
              <a:rPr lang="en-US" sz="2400" dirty="0">
                <a:solidFill>
                  <a:schemeClr val="bg1"/>
                </a:solidFill>
              </a:rPr>
              <a:t> positions in each event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>
                <a:solidFill>
                  <a:schemeClr val="bg1"/>
                </a:solidFill>
              </a:rPr>
              <a:t>Use IP-Sat (impact parameter saturation model) to calculate the 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distribution on an </a:t>
            </a:r>
            <a:r>
              <a:rPr lang="en-US" sz="2400" dirty="0" err="1">
                <a:solidFill>
                  <a:schemeClr val="bg1"/>
                </a:solidFill>
              </a:rPr>
              <a:t>x,y</a:t>
            </a:r>
            <a:r>
              <a:rPr lang="en-US" sz="2400" dirty="0">
                <a:solidFill>
                  <a:schemeClr val="bg1"/>
                </a:solidFill>
              </a:rPr>
              <a:t> lattice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      Just a uniform Gaussian with </a:t>
            </a:r>
            <a:r>
              <a:rPr lang="en-US" sz="2400" dirty="0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 = 0.32 </a:t>
            </a:r>
            <a:r>
              <a:rPr lang="en-US" sz="2400" dirty="0" err="1">
                <a:solidFill>
                  <a:schemeClr val="bg1"/>
                </a:solidFill>
              </a:rPr>
              <a:t>fm</a:t>
            </a:r>
            <a:r>
              <a:rPr lang="en-US" sz="2400" dirty="0">
                <a:solidFill>
                  <a:schemeClr val="bg1"/>
                </a:solidFill>
              </a:rPr>
              <a:t> at RHIC and narrower (0.29) at the LHC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3.    Simple </a:t>
            </a:r>
            <a:r>
              <a:rPr lang="en-US" sz="2400" u="sng" dirty="0">
                <a:solidFill>
                  <a:schemeClr val="bg1"/>
                </a:solidFill>
              </a:rPr>
              <a:t>linear</a:t>
            </a:r>
            <a:r>
              <a:rPr lang="en-US" sz="2400" dirty="0">
                <a:solidFill>
                  <a:schemeClr val="bg1"/>
                </a:solidFill>
              </a:rPr>
              <a:t> sum 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(projectile) and 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(target)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4.    Then calculate the resulting energy density in the interaction</a:t>
            </a:r>
            <a:endParaRPr lang="en-US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D5670D8-589E-E64B-9406-D3CF95CA9818}"/>
                  </a:ext>
                </a:extLst>
              </p:cNvPr>
              <p:cNvSpPr/>
              <p:nvPr/>
            </p:nvSpPr>
            <p:spPr>
              <a:xfrm>
                <a:off x="2012639" y="6132267"/>
                <a:ext cx="871326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e</a:t>
                </a:r>
                <a:r>
                  <a:rPr lang="en-US" sz="28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g</a:t>
                </a:r>
                <a:r>
                  <a:rPr lang="en-US" sz="2800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sz="2800" dirty="0">
                    <a:solidFill>
                      <a:schemeClr val="tx1"/>
                    </a:solidFill>
                  </a:rPr>
                  <a:t> T</a:t>
                </a:r>
                <a:r>
                  <a:rPr lang="en-US" sz="2800" baseline="-25000" dirty="0">
                    <a:solidFill>
                      <a:schemeClr val="tx1"/>
                    </a:solidFill>
                  </a:rPr>
                  <a:t>A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x,y</a:t>
                </a:r>
                <a:r>
                  <a:rPr lang="en-US" sz="2800" dirty="0">
                    <a:solidFill>
                      <a:schemeClr val="tx1"/>
                    </a:solidFill>
                  </a:rPr>
                  <a:t>) x T</a:t>
                </a:r>
                <a:r>
                  <a:rPr lang="en-US" sz="2800" baseline="-25000" dirty="0">
                    <a:solidFill>
                      <a:schemeClr val="tx1"/>
                    </a:solidFill>
                  </a:rPr>
                  <a:t>B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x,y</a:t>
                </a:r>
                <a:r>
                  <a:rPr lang="en-US" sz="2800" dirty="0">
                    <a:solidFill>
                      <a:schemeClr val="tx1"/>
                    </a:solidFill>
                  </a:rPr>
                  <a:t>)        (</a:t>
                </a:r>
                <a:r>
                  <a:rPr lang="en-US" sz="2800" dirty="0"/>
                  <a:t>when in the </a:t>
                </a:r>
                <a:r>
                  <a:rPr lang="en-US" sz="2800" dirty="0">
                    <a:solidFill>
                      <a:schemeClr val="tx1"/>
                    </a:solidFill>
                  </a:rPr>
                  <a:t>dense-dense limit)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D5670D8-589E-E64B-9406-D3CF95CA98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639" y="6132267"/>
                <a:ext cx="8713260" cy="523220"/>
              </a:xfrm>
              <a:prstGeom prst="rect">
                <a:avLst/>
              </a:prstGeom>
              <a:blipFill>
                <a:blip r:embed="rId2"/>
                <a:stretch>
                  <a:fillRect l="-436" t="-14286" r="-581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ACC96D1-0B86-3E45-AB20-7EE037B92430}"/>
              </a:ext>
            </a:extLst>
          </p:cNvPr>
          <p:cNvSpPr txBox="1"/>
          <p:nvPr/>
        </p:nvSpPr>
        <p:spPr>
          <a:xfrm>
            <a:off x="2012639" y="4744286"/>
            <a:ext cx="892436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T</a:t>
            </a:r>
            <a:r>
              <a:rPr lang="en-US" sz="2800" baseline="-25000" dirty="0"/>
              <a:t>A</a:t>
            </a:r>
            <a:r>
              <a:rPr lang="en-US" sz="2800" dirty="0"/>
              <a:t>(</a:t>
            </a:r>
            <a:r>
              <a:rPr lang="en-US" sz="2800" dirty="0" err="1"/>
              <a:t>x,y</a:t>
            </a:r>
            <a:r>
              <a:rPr lang="en-US" sz="2800" dirty="0"/>
              <a:t>) = </a:t>
            </a:r>
            <a:r>
              <a:rPr lang="en-US" sz="2800" dirty="0">
                <a:sym typeface="Symbol" panose="05050102010706020507" pitchFamily="18" charset="2"/>
              </a:rPr>
              <a:t> </a:t>
            </a:r>
            <a:r>
              <a:rPr lang="en-US" sz="2800" dirty="0"/>
              <a:t>Q</a:t>
            </a:r>
            <a:r>
              <a:rPr lang="en-US" sz="2800" baseline="-25000" dirty="0"/>
              <a:t>s</a:t>
            </a:r>
            <a:r>
              <a:rPr lang="en-US" sz="2800" baseline="30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x,y</a:t>
            </a:r>
            <a:r>
              <a:rPr lang="en-US" sz="2800" dirty="0"/>
              <a:t>) [</a:t>
            </a:r>
            <a:r>
              <a:rPr lang="en-US" sz="2800" dirty="0" err="1"/>
              <a:t>proj</a:t>
            </a:r>
            <a:r>
              <a:rPr lang="en-US" sz="2800" dirty="0"/>
              <a:t>]       and      T</a:t>
            </a:r>
            <a:r>
              <a:rPr lang="en-US" sz="2800" baseline="-25000" dirty="0"/>
              <a:t>B</a:t>
            </a:r>
            <a:r>
              <a:rPr lang="en-US" sz="2800" dirty="0"/>
              <a:t>(</a:t>
            </a:r>
            <a:r>
              <a:rPr lang="en-US" sz="2800" dirty="0" err="1"/>
              <a:t>x,y</a:t>
            </a:r>
            <a:r>
              <a:rPr lang="en-US" sz="2800" dirty="0"/>
              <a:t>) = </a:t>
            </a:r>
            <a:r>
              <a:rPr lang="en-US" sz="2800" dirty="0">
                <a:sym typeface="Symbol" panose="05050102010706020507" pitchFamily="18" charset="2"/>
              </a:rPr>
              <a:t> </a:t>
            </a:r>
            <a:r>
              <a:rPr lang="en-US" sz="2800" dirty="0"/>
              <a:t>Q</a:t>
            </a:r>
            <a:r>
              <a:rPr lang="en-US" sz="2800" baseline="-25000" dirty="0"/>
              <a:t>s</a:t>
            </a:r>
            <a:r>
              <a:rPr lang="en-US" sz="2800" baseline="30000" dirty="0"/>
              <a:t>2</a:t>
            </a:r>
            <a:r>
              <a:rPr lang="en-US" sz="2800" dirty="0"/>
              <a:t> (</a:t>
            </a:r>
            <a:r>
              <a:rPr lang="en-US" sz="2800" dirty="0" err="1"/>
              <a:t>x,y</a:t>
            </a:r>
            <a:r>
              <a:rPr lang="en-US" sz="2800" dirty="0"/>
              <a:t>) [</a:t>
            </a:r>
            <a:r>
              <a:rPr lang="en-US" sz="2800" dirty="0" err="1"/>
              <a:t>targ</a:t>
            </a:r>
            <a:r>
              <a:rPr lang="en-US" sz="2800" dirty="0"/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815E58-E4A1-8141-9E0B-4BE49A0C77DE}"/>
              </a:ext>
            </a:extLst>
          </p:cNvPr>
          <p:cNvSpPr txBox="1"/>
          <p:nvPr/>
        </p:nvSpPr>
        <p:spPr>
          <a:xfrm>
            <a:off x="3767608" y="2333665"/>
            <a:ext cx="48429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Q</a:t>
            </a:r>
            <a:r>
              <a:rPr lang="en-US" sz="2800" baseline="-25000" dirty="0"/>
              <a:t>s</a:t>
            </a:r>
            <a:r>
              <a:rPr lang="en-US" sz="2800" baseline="30000" dirty="0"/>
              <a:t>2</a:t>
            </a:r>
            <a:r>
              <a:rPr lang="en-US" sz="2800" dirty="0"/>
              <a:t> (</a:t>
            </a:r>
            <a:r>
              <a:rPr lang="en-US" sz="2800" dirty="0" err="1"/>
              <a:t>x,y</a:t>
            </a:r>
            <a:r>
              <a:rPr lang="en-US" sz="2800" dirty="0"/>
              <a:t>) = Q</a:t>
            </a:r>
            <a:r>
              <a:rPr lang="en-US" sz="2800" baseline="-25000" dirty="0"/>
              <a:t>s,0</a:t>
            </a:r>
            <a:r>
              <a:rPr lang="en-US" sz="2800" baseline="30000" dirty="0"/>
              <a:t>2</a:t>
            </a:r>
            <a:r>
              <a:rPr lang="en-US" sz="2800" dirty="0"/>
              <a:t> x </a:t>
            </a:r>
            <a:r>
              <a:rPr lang="en-US" sz="2800" dirty="0" err="1"/>
              <a:t>Exp</a:t>
            </a:r>
            <a:r>
              <a:rPr lang="en-US" sz="2800" dirty="0"/>
              <a:t>(-r</a:t>
            </a:r>
            <a:r>
              <a:rPr lang="en-US" sz="2800" baseline="-25000" dirty="0"/>
              <a:t>T</a:t>
            </a:r>
            <a:r>
              <a:rPr lang="en-US" sz="2800" baseline="30000" dirty="0"/>
              <a:t>2</a:t>
            </a:r>
            <a:r>
              <a:rPr lang="en-US" sz="2800" dirty="0"/>
              <a:t>/(2</a:t>
            </a:r>
            <a:r>
              <a:rPr lang="en-US" sz="2800" dirty="0">
                <a:latin typeface="Symbol" pitchFamily="2" charset="2"/>
              </a:rPr>
              <a:t>s</a:t>
            </a:r>
            <a:r>
              <a:rPr lang="en-US" sz="2800" baseline="30000" dirty="0"/>
              <a:t>2</a:t>
            </a:r>
            <a:r>
              <a:rPr lang="en-US" sz="2800" dirty="0"/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1936849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26C46-311B-1A4D-BCC5-C73003CD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90CB1E-528C-5A43-B807-99839830A04E}"/>
              </a:ext>
            </a:extLst>
          </p:cNvPr>
          <p:cNvSpPr txBox="1"/>
          <p:nvPr/>
        </p:nvSpPr>
        <p:spPr>
          <a:xfrm>
            <a:off x="901858" y="95988"/>
            <a:ext cx="1087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u="sng" dirty="0">
                <a:solidFill>
                  <a:schemeClr val="bg1"/>
                </a:solidFill>
              </a:rPr>
              <a:t>Took one hour to code (while watching Avengers Infinity War on airplane)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5FD15-C1DC-3B4E-89AD-029C77BEB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973" y="2940377"/>
            <a:ext cx="5597634" cy="37810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A5F2E2-CFA9-C149-B363-36E14D2DF157}"/>
              </a:ext>
            </a:extLst>
          </p:cNvPr>
          <p:cNvSpPr txBox="1"/>
          <p:nvPr/>
        </p:nvSpPr>
        <p:spPr>
          <a:xfrm>
            <a:off x="6234936" y="1051329"/>
            <a:ext cx="6095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Yes, there are uncertainties,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but previous IP-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 papers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(e.g. arXiv:1311.3636) point out huge differences between gluons and hadrons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738EC2-6374-FE4C-899A-6CC256E28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7490" y="659203"/>
            <a:ext cx="592398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5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64DA0-989E-014C-A2C5-05AAC641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F4B7E-09F8-CF42-AE1E-993781FA3818}"/>
              </a:ext>
            </a:extLst>
          </p:cNvPr>
          <p:cNvSpPr txBox="1"/>
          <p:nvPr/>
        </p:nvSpPr>
        <p:spPr>
          <a:xfrm>
            <a:off x="4524375" y="104775"/>
            <a:ext cx="3390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Other Geometries?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DD2A3-D00C-F046-B192-B9F24C880752}"/>
              </a:ext>
            </a:extLst>
          </p:cNvPr>
          <p:cNvSpPr txBox="1"/>
          <p:nvPr/>
        </p:nvSpPr>
        <p:spPr>
          <a:xfrm>
            <a:off x="180975" y="3174570"/>
            <a:ext cx="331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arxiv.org</a:t>
            </a:r>
            <a:r>
              <a:rPr lang="en-US" dirty="0">
                <a:solidFill>
                  <a:schemeClr val="bg1"/>
                </a:solidFill>
              </a:rPr>
              <a:t>/abs/1812.08096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03235-175C-CE49-9BD6-C0CE2138A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5" y="796925"/>
            <a:ext cx="8131175" cy="2270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12AE7D-4204-414C-B562-6E6A78D8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" y="3780920"/>
            <a:ext cx="6511925" cy="2757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84E839-0B59-4B44-B1D6-F929CF183F32}"/>
              </a:ext>
            </a:extLst>
          </p:cNvPr>
          <p:cNvSpPr txBox="1"/>
          <p:nvPr/>
        </p:nvSpPr>
        <p:spPr>
          <a:xfrm>
            <a:off x="7029451" y="3857624"/>
            <a:ext cx="4711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30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He has a slightly more compact source and thus a slightly larger translation of geometry to flow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Additional studies of </a:t>
            </a:r>
            <a:r>
              <a:rPr lang="en-US" dirty="0" err="1">
                <a:solidFill>
                  <a:schemeClr val="bg1"/>
                </a:solidFill>
              </a:rPr>
              <a:t>p+O</a:t>
            </a:r>
            <a:r>
              <a:rPr lang="en-US" dirty="0">
                <a:solidFill>
                  <a:schemeClr val="bg1"/>
                </a:solidFill>
              </a:rPr>
              <a:t> and O+O are interesting, though not testing a very specific hydrodynamic unique case.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Worth more discussion on different systems at both RHIC and the LHC.</a:t>
            </a:r>
          </a:p>
        </p:txBody>
      </p:sp>
    </p:spTree>
    <p:extLst>
      <p:ext uri="{BB962C8B-B14F-4D97-AF65-F5344CB8AC3E}">
        <p14:creationId xmlns:p14="http://schemas.microsoft.com/office/powerpoint/2010/main" val="29912780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A4881-809C-1F46-AA52-73C443449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684C39-D8A6-E445-ACE7-918F086A30C1}"/>
              </a:ext>
            </a:extLst>
          </p:cNvPr>
          <p:cNvSpPr txBox="1"/>
          <p:nvPr/>
        </p:nvSpPr>
        <p:spPr>
          <a:xfrm>
            <a:off x="4581525" y="95250"/>
            <a:ext cx="3406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Flow and Non-Flow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B000CA-206F-D64E-B74F-AA9049C0FC8D}"/>
              </a:ext>
            </a:extLst>
          </p:cNvPr>
          <p:cNvSpPr txBox="1"/>
          <p:nvPr/>
        </p:nvSpPr>
        <p:spPr>
          <a:xfrm>
            <a:off x="174158" y="680025"/>
            <a:ext cx="8537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https://indico.cern.ch/event/656452/contributions/2869833/attachments/1649479/2637419/QM18-smallsystem-shengli-10.pdf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A78A6-52C5-EF4B-80C3-76351922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984824"/>
            <a:ext cx="4581525" cy="3226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2D0C90-2670-444E-B59D-2E9E68DC94FA}"/>
              </a:ext>
            </a:extLst>
          </p:cNvPr>
          <p:cNvSpPr txBox="1"/>
          <p:nvPr/>
        </p:nvSpPr>
        <p:spPr>
          <a:xfrm>
            <a:off x="4963529" y="1102141"/>
            <a:ext cx="6628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STAR result has a small </a:t>
            </a:r>
            <a:r>
              <a:rPr lang="en-US" sz="2000" dirty="0">
                <a:solidFill>
                  <a:srgbClr val="FF0000"/>
                </a:solidFill>
                <a:latin typeface="Symbol" panose="05050102010706020507" pitchFamily="18" charset="2"/>
              </a:rPr>
              <a:t>Dh</a:t>
            </a:r>
            <a:r>
              <a:rPr lang="en-US" sz="2000" dirty="0">
                <a:solidFill>
                  <a:srgbClr val="FF0000"/>
                </a:solidFill>
              </a:rPr>
              <a:t> gap, and thus a huge non-flow contribution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(even at low </a:t>
            </a:r>
            <a:r>
              <a:rPr lang="en-US" sz="2000" dirty="0" err="1">
                <a:solidFill>
                  <a:srgbClr val="FF0000"/>
                </a:solidFill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</a:rPr>
              <a:t>T</a:t>
            </a:r>
            <a:r>
              <a:rPr lang="en-US" sz="2000" dirty="0">
                <a:solidFill>
                  <a:srgbClr val="FF0000"/>
                </a:solidFill>
              </a:rPr>
              <a:t>).</a:t>
            </a: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That is why they are so sensitive to the non-flow subtraction.   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PHENIX results checked with </a:t>
            </a:r>
            <a:r>
              <a:rPr lang="en-US" sz="2000" dirty="0">
                <a:solidFill>
                  <a:schemeClr val="bg1"/>
                </a:solidFill>
                <a:latin typeface="Symbol" panose="05050102010706020507" pitchFamily="18" charset="2"/>
              </a:rPr>
              <a:t>Dh</a:t>
            </a:r>
            <a:r>
              <a:rPr lang="en-US" sz="2000" dirty="0">
                <a:solidFill>
                  <a:schemeClr val="bg1"/>
                </a:solidFill>
              </a:rPr>
              <a:t> gap of 3 units and in systematic uncertainties.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4B59D00-6AB0-2F42-9D13-D83D1F2246A3}"/>
              </a:ext>
            </a:extLst>
          </p:cNvPr>
          <p:cNvSpPr/>
          <p:nvPr/>
        </p:nvSpPr>
        <p:spPr>
          <a:xfrm>
            <a:off x="1238250" y="3200400"/>
            <a:ext cx="3305175" cy="952500"/>
          </a:xfrm>
          <a:custGeom>
            <a:avLst/>
            <a:gdLst>
              <a:gd name="connsiteX0" fmla="*/ 0 w 3305175"/>
              <a:gd name="connsiteY0" fmla="*/ 323850 h 952500"/>
              <a:gd name="connsiteX1" fmla="*/ 552450 w 3305175"/>
              <a:gd name="connsiteY1" fmla="*/ 142875 h 952500"/>
              <a:gd name="connsiteX2" fmla="*/ 1190625 w 3305175"/>
              <a:gd name="connsiteY2" fmla="*/ 0 h 952500"/>
              <a:gd name="connsiteX3" fmla="*/ 1847850 w 3305175"/>
              <a:gd name="connsiteY3" fmla="*/ 133350 h 952500"/>
              <a:gd name="connsiteX4" fmla="*/ 2486025 w 3305175"/>
              <a:gd name="connsiteY4" fmla="*/ 352425 h 952500"/>
              <a:gd name="connsiteX5" fmla="*/ 3305175 w 3305175"/>
              <a:gd name="connsiteY5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5175" h="952500">
                <a:moveTo>
                  <a:pt x="0" y="323850"/>
                </a:moveTo>
                <a:lnTo>
                  <a:pt x="552450" y="142875"/>
                </a:lnTo>
                <a:lnTo>
                  <a:pt x="1190625" y="0"/>
                </a:lnTo>
                <a:lnTo>
                  <a:pt x="1847850" y="133350"/>
                </a:lnTo>
                <a:lnTo>
                  <a:pt x="2486025" y="352425"/>
                </a:lnTo>
                <a:lnTo>
                  <a:pt x="3305175" y="9525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EBF6E7-808D-D34B-A66A-C3F3014A6BD0}"/>
              </a:ext>
            </a:extLst>
          </p:cNvPr>
          <p:cNvSpPr/>
          <p:nvPr/>
        </p:nvSpPr>
        <p:spPr>
          <a:xfrm>
            <a:off x="1203333" y="5117169"/>
            <a:ext cx="262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https://</a:t>
            </a:r>
            <a:r>
              <a:rPr lang="en-US" sz="1400" dirty="0" err="1">
                <a:solidFill>
                  <a:srgbClr val="FFFF00"/>
                </a:solidFill>
              </a:rPr>
              <a:t>arxiv.org</a:t>
            </a:r>
            <a:r>
              <a:rPr lang="en-US" sz="1400" dirty="0">
                <a:solidFill>
                  <a:srgbClr val="FFFF00"/>
                </a:solidFill>
              </a:rPr>
              <a:t>/abs/1902.11290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505707-77C1-FB4D-8A8B-EB9D60655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4394958"/>
            <a:ext cx="4581525" cy="7222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E83A8D-B7A5-6748-B9E3-48830F756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304" y="3900887"/>
            <a:ext cx="3542296" cy="29058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567B51-89BC-274C-9BBE-00CF39529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704" y="3916068"/>
            <a:ext cx="3542296" cy="2890703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412A12F7-AE06-A449-85B0-83056D1319ED}"/>
              </a:ext>
            </a:extLst>
          </p:cNvPr>
          <p:cNvSpPr/>
          <p:nvPr/>
        </p:nvSpPr>
        <p:spPr>
          <a:xfrm>
            <a:off x="-38100" y="3800475"/>
            <a:ext cx="12239625" cy="485775"/>
          </a:xfrm>
          <a:custGeom>
            <a:avLst/>
            <a:gdLst>
              <a:gd name="connsiteX0" fmla="*/ 0 w 12239625"/>
              <a:gd name="connsiteY0" fmla="*/ 466725 h 485775"/>
              <a:gd name="connsiteX1" fmla="*/ 5019675 w 12239625"/>
              <a:gd name="connsiteY1" fmla="*/ 485775 h 485775"/>
              <a:gd name="connsiteX2" fmla="*/ 5010150 w 12239625"/>
              <a:gd name="connsiteY2" fmla="*/ 0 h 485775"/>
              <a:gd name="connsiteX3" fmla="*/ 12239625 w 12239625"/>
              <a:gd name="connsiteY3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9625" h="485775">
                <a:moveTo>
                  <a:pt x="0" y="466725"/>
                </a:moveTo>
                <a:lnTo>
                  <a:pt x="5019675" y="485775"/>
                </a:lnTo>
                <a:lnTo>
                  <a:pt x="5010150" y="0"/>
                </a:lnTo>
                <a:lnTo>
                  <a:pt x="12239625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46EA2F-A9FC-A643-AB45-32AE50623D3C}"/>
              </a:ext>
            </a:extLst>
          </p:cNvPr>
          <p:cNvSpPr txBox="1"/>
          <p:nvPr/>
        </p:nvSpPr>
        <p:spPr>
          <a:xfrm>
            <a:off x="285750" y="5592471"/>
            <a:ext cx="4677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HIJING and AMPT closure tests indicate significant over-subtraction by template method with STAR kinematics for </a:t>
            </a:r>
            <a:r>
              <a:rPr lang="en-US" dirty="0" err="1">
                <a:solidFill>
                  <a:srgbClr val="FFFF00"/>
                </a:solidFill>
              </a:rPr>
              <a:t>p</a:t>
            </a:r>
            <a:r>
              <a:rPr lang="en-US" baseline="-25000" dirty="0" err="1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 &gt; 1-2 GeV</a:t>
            </a:r>
          </a:p>
        </p:txBody>
      </p:sp>
    </p:spTree>
    <p:extLst>
      <p:ext uri="{BB962C8B-B14F-4D97-AF65-F5344CB8AC3E}">
        <p14:creationId xmlns:p14="http://schemas.microsoft.com/office/powerpoint/2010/main" val="71302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 animBg="1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9DCE7-EAEA-A24B-82AF-21D2B104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867B00-7E82-2347-974F-AEEE4FB5F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73" y="757863"/>
            <a:ext cx="5623559" cy="36221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0AD5A-8A11-8A47-AFFF-F1F872D304ED}"/>
              </a:ext>
            </a:extLst>
          </p:cNvPr>
          <p:cNvSpPr txBox="1"/>
          <p:nvPr/>
        </p:nvSpPr>
        <p:spPr>
          <a:xfrm>
            <a:off x="992730" y="155023"/>
            <a:ext cx="10482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u="sng" dirty="0">
                <a:solidFill>
                  <a:schemeClr val="bg1"/>
                </a:solidFill>
              </a:rPr>
              <a:t>Multiplicity Distributions at Forward Rapidity (where PHENIX &amp; STAR select events)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D96AA-F02F-A449-8CEA-734CAC54A554}"/>
              </a:ext>
            </a:extLst>
          </p:cNvPr>
          <p:cNvSpPr txBox="1"/>
          <p:nvPr/>
        </p:nvSpPr>
        <p:spPr>
          <a:xfrm>
            <a:off x="6031992" y="757863"/>
            <a:ext cx="5754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Already published data.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Caution – the BBC charge is normalized for single charged particle MIP (minimum ionizing particles), but it is also sensitive to lots of other produced and scattered particles.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PHENIX uses the 5% top selection for the centrality 0-5% category – indicated by the vertical dashed lines.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4F5C1B-64CD-7147-961C-7472F2AA7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524" y="3143564"/>
            <a:ext cx="5623560" cy="3667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73CD1A-6A30-DB47-BEA0-456C17512B6F}"/>
              </a:ext>
            </a:extLst>
          </p:cNvPr>
          <p:cNvSpPr txBox="1"/>
          <p:nvPr/>
        </p:nvSpPr>
        <p:spPr>
          <a:xfrm>
            <a:off x="258273" y="4549676"/>
            <a:ext cx="56235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FF00"/>
                </a:solidFill>
              </a:rPr>
              <a:t>IP-</a:t>
            </a:r>
            <a:r>
              <a:rPr lang="en-US" dirty="0" err="1">
                <a:solidFill>
                  <a:srgbClr val="FFFF00"/>
                </a:solidFill>
              </a:rPr>
              <a:t>Jazma</a:t>
            </a:r>
            <a:r>
              <a:rPr lang="en-US" dirty="0">
                <a:solidFill>
                  <a:srgbClr val="FFFF00"/>
                </a:solidFill>
              </a:rPr>
              <a:t> gives a reasonable (not perfect) description, but with a different x-axis scale factor for the different systems.   No tuning the F(Q</a:t>
            </a:r>
            <a:r>
              <a:rPr lang="en-US" baseline="-25000" dirty="0">
                <a:solidFill>
                  <a:srgbClr val="FFFF00"/>
                </a:solidFill>
              </a:rPr>
              <a:t>s</a:t>
            </a:r>
            <a:r>
              <a:rPr lang="en-US" dirty="0">
                <a:solidFill>
                  <a:srgbClr val="FFFF00"/>
                </a:solidFill>
              </a:rPr>
              <a:t>/m) parameter (m=0.3 GeV).</a:t>
            </a:r>
          </a:p>
          <a:p>
            <a:pPr algn="l"/>
            <a:endParaRPr lang="en-US" dirty="0">
              <a:solidFill>
                <a:srgbClr val="FFFF00"/>
              </a:solidFill>
            </a:endParaRPr>
          </a:p>
          <a:p>
            <a:pPr algn="l"/>
            <a:r>
              <a:rPr lang="en-US" dirty="0">
                <a:solidFill>
                  <a:srgbClr val="FFFF00"/>
                </a:solidFill>
              </a:rPr>
              <a:t>Not so surprising, the scaling of midrapidity and very backward rapidity production between systems is not the same.</a:t>
            </a:r>
          </a:p>
          <a:p>
            <a:pPr algn="l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8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B3372F-52BA-7C45-9785-1DBBB1E2C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8" y="1150883"/>
            <a:ext cx="9517798" cy="49240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AE995-B069-E549-9902-9DB85EF8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F12C7-9F7D-8547-ACBC-925F40F8B9AD}"/>
              </a:ext>
            </a:extLst>
          </p:cNvPr>
          <p:cNvSpPr txBox="1"/>
          <p:nvPr/>
        </p:nvSpPr>
        <p:spPr>
          <a:xfrm>
            <a:off x="4213757" y="-28040"/>
            <a:ext cx="3707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Fourier Transforms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5DCABF-2898-8841-B2C5-8B1548EB3F04}"/>
              </a:ext>
            </a:extLst>
          </p:cNvPr>
          <p:cNvSpPr txBox="1"/>
          <p:nvPr/>
        </p:nvSpPr>
        <p:spPr>
          <a:xfrm>
            <a:off x="-57059" y="618293"/>
            <a:ext cx="12249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These calculations are done entirely in momentum space (immediate FFT of spatial distributions)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25CB8C-AB7E-3E42-96B8-46B2B36F0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8" y="1150884"/>
            <a:ext cx="9517798" cy="49240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23B8A1-24F0-EC49-9E85-39CF90A42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8" y="1150881"/>
            <a:ext cx="9517799" cy="49240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3DD244-9E36-034D-A3BF-2FD55E3A968F}"/>
              </a:ext>
            </a:extLst>
          </p:cNvPr>
          <p:cNvSpPr txBox="1"/>
          <p:nvPr/>
        </p:nvSpPr>
        <p:spPr>
          <a:xfrm>
            <a:off x="9680027" y="1611458"/>
            <a:ext cx="24699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Carrying Gaussian color charge distribution to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3, 6, 9 </a:t>
            </a:r>
            <a:r>
              <a:rPr lang="en-US" dirty="0">
                <a:solidFill>
                  <a:srgbClr val="FFFF00"/>
                </a:solidFill>
                <a:latin typeface="Symbol" pitchFamily="2" charset="2"/>
              </a:rPr>
              <a:t>s</a:t>
            </a:r>
            <a:r>
              <a:rPr lang="en-US" dirty="0">
                <a:solidFill>
                  <a:srgbClr val="FFFF00"/>
                </a:solidFill>
              </a:rPr>
              <a:t> makes a big difference in avoiding artifacts at larger </a:t>
            </a:r>
            <a:r>
              <a:rPr lang="en-US" dirty="0" err="1">
                <a:solidFill>
                  <a:srgbClr val="FFFF00"/>
                </a:solidFill>
              </a:rPr>
              <a:t>k</a:t>
            </a:r>
            <a:r>
              <a:rPr lang="en-US" baseline="-25000" dirty="0" err="1">
                <a:solidFill>
                  <a:srgbClr val="FFFF00"/>
                </a:solidFill>
              </a:rPr>
              <a:t>T</a:t>
            </a:r>
            <a:r>
              <a:rPr lang="en-US" dirty="0" err="1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A44A9F-63B0-4941-88C9-C55679CCB2A9}"/>
              </a:ext>
            </a:extLst>
          </p:cNvPr>
          <p:cNvSpPr txBox="1"/>
          <p:nvPr/>
        </p:nvSpPr>
        <p:spPr>
          <a:xfrm>
            <a:off x="9680027" y="3489653"/>
            <a:ext cx="24699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At 9 sigma results seem to stabilize.  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Enormous azimuthal asymmetries in the FFT, and not just at low </a:t>
            </a:r>
            <a:r>
              <a:rPr lang="en-US" dirty="0" err="1">
                <a:solidFill>
                  <a:schemeClr val="bg1"/>
                </a:solidFill>
              </a:rPr>
              <a:t>k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 err="1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How does this influence the MSTV results?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D87516-1E94-5A42-9626-A3960754274C}"/>
              </a:ext>
            </a:extLst>
          </p:cNvPr>
          <p:cNvSpPr txBox="1"/>
          <p:nvPr/>
        </p:nvSpPr>
        <p:spPr>
          <a:xfrm>
            <a:off x="78828" y="6145899"/>
            <a:ext cx="9175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Test 1:  Calculate 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with respect to deuteron axis.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Test 2:  Reorganize Q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  <a:r>
              <a:rPr lang="en-US" dirty="0">
                <a:solidFill>
                  <a:schemeClr val="bg1"/>
                </a:solidFill>
              </a:rPr>
              <a:t> lattice cells to be azimuthally symmetric for each event and recalculate 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38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66A56-B780-F642-A83A-D0B9F7483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45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CC4B2B-3906-BB48-B2C7-A57241F52428}"/>
              </a:ext>
            </a:extLst>
          </p:cNvPr>
          <p:cNvGrpSpPr/>
          <p:nvPr/>
        </p:nvGrpSpPr>
        <p:grpSpPr>
          <a:xfrm>
            <a:off x="71919" y="0"/>
            <a:ext cx="8948791" cy="6858000"/>
            <a:chOff x="0" y="1"/>
            <a:chExt cx="8922327" cy="70832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1421580-9E82-FC4C-B118-0FEAB3660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"/>
              <a:ext cx="8922327" cy="23739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47AB2A-CD38-FF43-AD2C-90D8EE8B8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693735"/>
              <a:ext cx="8922327" cy="238947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8558F8-9B95-834E-9E61-61B7B1027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373999"/>
              <a:ext cx="8922327" cy="233521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A71A62-5265-8F48-A1EE-222A3D71B237}"/>
              </a:ext>
            </a:extLst>
          </p:cNvPr>
          <p:cNvSpPr txBox="1"/>
          <p:nvPr/>
        </p:nvSpPr>
        <p:spPr>
          <a:xfrm>
            <a:off x="9328935" y="297952"/>
            <a:ext cx="25068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FFT artifacts even carrying Q</a:t>
            </a:r>
            <a:r>
              <a:rPr lang="en-US" baseline="-25000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Gaussian out to 9 sigma.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Non-trivial anisotropies.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8A533E3-556D-E140-8F55-1135B9CB8048}"/>
              </a:ext>
            </a:extLst>
          </p:cNvPr>
          <p:cNvCxnSpPr/>
          <p:nvPr/>
        </p:nvCxnSpPr>
        <p:spPr>
          <a:xfrm flipH="1">
            <a:off x="5465852" y="503434"/>
            <a:ext cx="4130211" cy="13561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034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54B4B-AFBC-45ED-A53C-ADD50CCE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5A2DEE-FD93-4CED-9544-C2FAD6EC28E4}"/>
              </a:ext>
            </a:extLst>
          </p:cNvPr>
          <p:cNvSpPr txBox="1"/>
          <p:nvPr/>
        </p:nvSpPr>
        <p:spPr>
          <a:xfrm>
            <a:off x="3774707" y="218105"/>
            <a:ext cx="4349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</a:rPr>
              <a:t>IP-</a:t>
            </a:r>
            <a:r>
              <a:rPr lang="en-US" sz="4000" u="sng" dirty="0" err="1">
                <a:solidFill>
                  <a:schemeClr val="bg1"/>
                </a:solidFill>
              </a:rPr>
              <a:t>Jazma</a:t>
            </a:r>
            <a:r>
              <a:rPr lang="en-US" sz="4000" u="sng" dirty="0">
                <a:solidFill>
                  <a:schemeClr val="bg1"/>
                </a:solidFill>
              </a:rPr>
              <a:t> A+A Result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14F37-7511-44CF-BCB4-E74E2DBCB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3" t="33299" r="20737" b="21228"/>
          <a:stretch/>
        </p:blipFill>
        <p:spPr>
          <a:xfrm>
            <a:off x="189347" y="1209403"/>
            <a:ext cx="11813305" cy="40718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EDCD0B8-0C3D-44E2-BC1B-8EA869B25171}"/>
                  </a:ext>
                </a:extLst>
              </p:cNvPr>
              <p:cNvSpPr/>
              <p:nvPr/>
            </p:nvSpPr>
            <p:spPr>
              <a:xfrm>
                <a:off x="583475" y="5386987"/>
                <a:ext cx="1170432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T</a:t>
                </a:r>
                <a:r>
                  <a:rPr lang="en-US" sz="2400" baseline="-25000" dirty="0">
                    <a:solidFill>
                      <a:schemeClr val="bg1"/>
                    </a:solidFill>
                  </a:rPr>
                  <a:t>A</a:t>
                </a:r>
                <a:r>
                  <a:rPr lang="en-US" sz="2400" dirty="0">
                    <a:solidFill>
                      <a:schemeClr val="bg1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x,y</a:t>
                </a:r>
                <a:r>
                  <a:rPr lang="en-US" sz="2400" dirty="0">
                    <a:solidFill>
                      <a:schemeClr val="bg1"/>
                    </a:solidFill>
                  </a:rPr>
                  <a:t>) = </a:t>
                </a:r>
                <a:r>
                  <a:rPr lang="en-US" sz="2400" dirty="0">
                    <a:solidFill>
                      <a:schemeClr val="bg1"/>
                    </a:solidFill>
                    <a:sym typeface="Symbol" panose="05050102010706020507" pitchFamily="18" charset="2"/>
                  </a:rPr>
                  <a:t> </a:t>
                </a:r>
                <a:r>
                  <a:rPr lang="en-US" sz="2400" dirty="0">
                    <a:solidFill>
                      <a:schemeClr val="bg1"/>
                    </a:solidFill>
                  </a:rPr>
                  <a:t>Q</a:t>
                </a:r>
                <a:r>
                  <a:rPr lang="en-US" sz="2400" baseline="-25000" dirty="0">
                    <a:solidFill>
                      <a:schemeClr val="bg1"/>
                    </a:solidFill>
                  </a:rPr>
                  <a:t>s</a:t>
                </a:r>
                <a:r>
                  <a:rPr lang="en-US" sz="2400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sz="2400" dirty="0">
                    <a:solidFill>
                      <a:schemeClr val="bg1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x,y</a:t>
                </a:r>
                <a:r>
                  <a:rPr lang="en-US" sz="2400" dirty="0">
                    <a:solidFill>
                      <a:schemeClr val="bg1"/>
                    </a:solidFill>
                  </a:rPr>
                  <a:t>) [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proj</a:t>
                </a:r>
                <a:r>
                  <a:rPr lang="en-US" sz="2400" dirty="0">
                    <a:solidFill>
                      <a:schemeClr val="bg1"/>
                    </a:solidFill>
                  </a:rPr>
                  <a:t>]            T</a:t>
                </a:r>
                <a:r>
                  <a:rPr lang="en-US" sz="2400" baseline="-25000" dirty="0">
                    <a:solidFill>
                      <a:schemeClr val="bg1"/>
                    </a:solidFill>
                  </a:rPr>
                  <a:t>B</a:t>
                </a:r>
                <a:r>
                  <a:rPr lang="en-US" sz="2400" dirty="0">
                    <a:solidFill>
                      <a:schemeClr val="bg1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x,y</a:t>
                </a:r>
                <a:r>
                  <a:rPr lang="en-US" sz="2400" dirty="0">
                    <a:solidFill>
                      <a:schemeClr val="bg1"/>
                    </a:solidFill>
                  </a:rPr>
                  <a:t>) = </a:t>
                </a:r>
                <a:r>
                  <a:rPr lang="en-US" sz="2400" dirty="0">
                    <a:solidFill>
                      <a:schemeClr val="bg1"/>
                    </a:solidFill>
                    <a:sym typeface="Symbol" panose="05050102010706020507" pitchFamily="18" charset="2"/>
                  </a:rPr>
                  <a:t> </a:t>
                </a:r>
                <a:r>
                  <a:rPr lang="en-US" sz="2400" dirty="0">
                    <a:solidFill>
                      <a:schemeClr val="bg1"/>
                    </a:solidFill>
                  </a:rPr>
                  <a:t>Q</a:t>
                </a:r>
                <a:r>
                  <a:rPr lang="en-US" sz="2400" baseline="-25000" dirty="0">
                    <a:solidFill>
                      <a:schemeClr val="bg1"/>
                    </a:solidFill>
                  </a:rPr>
                  <a:t>s</a:t>
                </a:r>
                <a:r>
                  <a:rPr lang="en-US" sz="2400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sz="2400" dirty="0">
                    <a:solidFill>
                      <a:schemeClr val="bg1"/>
                    </a:solidFill>
                  </a:rPr>
                  <a:t> (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x,y</a:t>
                </a:r>
                <a:r>
                  <a:rPr lang="en-US" sz="2400" dirty="0">
                    <a:solidFill>
                      <a:schemeClr val="bg1"/>
                    </a:solidFill>
                  </a:rPr>
                  <a:t>) [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targ</a:t>
                </a:r>
                <a:r>
                  <a:rPr lang="en-US" sz="2400" dirty="0">
                    <a:solidFill>
                      <a:schemeClr val="bg1"/>
                    </a:solidFill>
                  </a:rPr>
                  <a:t>]              </a:t>
                </a:r>
                <a:r>
                  <a:rPr lang="en-US" sz="28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e</a:t>
                </a:r>
                <a:r>
                  <a:rPr lang="en-US" sz="2800" dirty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g</a:t>
                </a:r>
                <a:r>
                  <a:rPr lang="en-US" sz="2800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sz="2800" dirty="0">
                    <a:solidFill>
                      <a:schemeClr val="bg1"/>
                    </a:solidFill>
                  </a:rPr>
                  <a:t> T</a:t>
                </a:r>
                <a:r>
                  <a:rPr lang="en-US" sz="2800" baseline="-25000" dirty="0">
                    <a:solidFill>
                      <a:schemeClr val="bg1"/>
                    </a:solidFill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</a:rPr>
                  <a:t>(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x,y</a:t>
                </a:r>
                <a:r>
                  <a:rPr lang="en-US" sz="2800" dirty="0">
                    <a:solidFill>
                      <a:schemeClr val="bg1"/>
                    </a:solidFill>
                  </a:rPr>
                  <a:t>) x T</a:t>
                </a:r>
                <a:r>
                  <a:rPr lang="en-US" sz="2800" baseline="-25000" dirty="0">
                    <a:solidFill>
                      <a:schemeClr val="bg1"/>
                    </a:solidFill>
                  </a:rPr>
                  <a:t>B</a:t>
                </a:r>
                <a:r>
                  <a:rPr lang="en-US" sz="2800" dirty="0">
                    <a:solidFill>
                      <a:schemeClr val="bg1"/>
                    </a:solidFill>
                  </a:rPr>
                  <a:t>(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x,y</a:t>
                </a:r>
                <a:r>
                  <a:rPr lang="en-US" sz="2800" dirty="0">
                    <a:solidFill>
                      <a:schemeClr val="bg1"/>
                    </a:solidFill>
                  </a:rPr>
                  <a:t>) 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EDCD0B8-0C3D-44E2-BC1B-8EA869B251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75" y="5386987"/>
                <a:ext cx="11704320" cy="523220"/>
              </a:xfrm>
              <a:prstGeom prst="rect">
                <a:avLst/>
              </a:prstGeom>
              <a:blipFill>
                <a:blip r:embed="rId3"/>
                <a:stretch>
                  <a:fillRect l="-758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04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B51E7-E796-2942-A2C9-6ABACAEA2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7D5C3-305C-224C-A4EB-0834B1408661}"/>
              </a:ext>
            </a:extLst>
          </p:cNvPr>
          <p:cNvSpPr txBox="1"/>
          <p:nvPr/>
        </p:nvSpPr>
        <p:spPr>
          <a:xfrm>
            <a:off x="182880" y="136525"/>
            <a:ext cx="1200912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Start with IP-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 as a positive case…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Recently </a:t>
            </a:r>
            <a:r>
              <a:rPr lang="en-US" sz="2400" dirty="0" err="1">
                <a:solidFill>
                  <a:schemeClr val="bg1"/>
                </a:solidFill>
              </a:rPr>
              <a:t>Bjoern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Schenke</a:t>
            </a:r>
            <a:r>
              <a:rPr lang="en-US" sz="2400" dirty="0">
                <a:solidFill>
                  <a:schemeClr val="bg1"/>
                </a:solidFill>
              </a:rPr>
              <a:t> has made a </a:t>
            </a:r>
            <a:r>
              <a:rPr lang="en-US" sz="2400" dirty="0" err="1">
                <a:solidFill>
                  <a:schemeClr val="bg1"/>
                </a:solidFill>
              </a:rPr>
              <a:t>github</a:t>
            </a:r>
            <a:r>
              <a:rPr lang="en-US" sz="2400" dirty="0">
                <a:solidFill>
                  <a:schemeClr val="bg1"/>
                </a:solidFill>
              </a:rPr>
              <a:t> version of IP-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 available to us - thanks!!!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Reading the code leads to clarity on important issues, and also more meaningful comparisons.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	example (1) – finding important details:  Glauber </a:t>
            </a:r>
            <a:r>
              <a:rPr lang="en-US" sz="2400" dirty="0" err="1">
                <a:solidFill>
                  <a:schemeClr val="bg1"/>
                </a:solidFill>
              </a:rPr>
              <a:t>d</a:t>
            </a:r>
            <a:r>
              <a:rPr lang="en-US" sz="2400" baseline="-25000" dirty="0" err="1">
                <a:solidFill>
                  <a:schemeClr val="bg1"/>
                </a:solidFill>
              </a:rPr>
              <a:t>min</a:t>
            </a:r>
            <a:r>
              <a:rPr lang="en-US" sz="2400" dirty="0">
                <a:solidFill>
                  <a:schemeClr val="bg1"/>
                </a:solidFill>
              </a:rPr>
              <a:t> value (</a:t>
            </a:r>
            <a:r>
              <a:rPr lang="en-US" sz="2400" dirty="0" err="1">
                <a:solidFill>
                  <a:schemeClr val="bg1"/>
                </a:solidFill>
              </a:rPr>
              <a:t>const</a:t>
            </a:r>
            <a:r>
              <a:rPr lang="en-US" sz="2400" dirty="0">
                <a:solidFill>
                  <a:schemeClr val="bg1"/>
                </a:solidFill>
              </a:rPr>
              <a:t> double </a:t>
            </a:r>
            <a:r>
              <a:rPr lang="en-US" sz="2400" dirty="0" err="1">
                <a:solidFill>
                  <a:schemeClr val="bg1"/>
                </a:solidFill>
              </a:rPr>
              <a:t>d_min</a:t>
            </a:r>
            <a:r>
              <a:rPr lang="en-US" sz="2400" dirty="0">
                <a:solidFill>
                  <a:schemeClr val="bg1"/>
                </a:solidFill>
              </a:rPr>
              <a:t> = 0.9)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       	example (2) – regulator –wrong in equation in many papers but right in the code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	example (3) – output of Glauber nucleon positions as input for IP-</a:t>
            </a:r>
            <a:r>
              <a:rPr lang="en-US" sz="2400" dirty="0" err="1">
                <a:solidFill>
                  <a:schemeClr val="bg1"/>
                </a:solidFill>
              </a:rPr>
              <a:t>Jazma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                                       permits true apples-to-apples comparison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14C9F-9BC6-794B-A5B2-9CE971036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040" y="1518931"/>
            <a:ext cx="5231202" cy="274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66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20054-AC61-C844-8FC6-D9919906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FED23-56C3-7843-BFE7-D7929E872D74}"/>
              </a:ext>
            </a:extLst>
          </p:cNvPr>
          <p:cNvSpPr txBox="1"/>
          <p:nvPr/>
        </p:nvSpPr>
        <p:spPr>
          <a:xfrm>
            <a:off x="1926787" y="836801"/>
            <a:ext cx="3537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IP-</a:t>
            </a:r>
            <a:r>
              <a:rPr lang="en-US" dirty="0" err="1">
                <a:solidFill>
                  <a:schemeClr val="bg1"/>
                </a:solidFill>
              </a:rPr>
              <a:t>Glasma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AuAu</a:t>
            </a:r>
            <a:r>
              <a:rPr lang="en-US" dirty="0">
                <a:solidFill>
                  <a:schemeClr val="bg1"/>
                </a:solidFill>
              </a:rPr>
              <a:t> b=0 Energy Density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32A70-81FB-544C-B963-F1761A923682}"/>
              </a:ext>
            </a:extLst>
          </p:cNvPr>
          <p:cNvSpPr txBox="1"/>
          <p:nvPr/>
        </p:nvSpPr>
        <p:spPr>
          <a:xfrm>
            <a:off x="6747951" y="836801"/>
            <a:ext cx="341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IP-</a:t>
            </a:r>
            <a:r>
              <a:rPr lang="en-US" dirty="0" err="1">
                <a:solidFill>
                  <a:schemeClr val="bg1"/>
                </a:solidFill>
              </a:rPr>
              <a:t>Jazma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AuAu</a:t>
            </a:r>
            <a:r>
              <a:rPr lang="en-US" dirty="0">
                <a:solidFill>
                  <a:schemeClr val="bg1"/>
                </a:solidFill>
              </a:rPr>
              <a:t> b=0 Energy Density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400D51-E450-504B-8A70-FFF16018D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496"/>
          <a:stretch/>
        </p:blipFill>
        <p:spPr>
          <a:xfrm>
            <a:off x="1256435" y="1206133"/>
            <a:ext cx="4658456" cy="4720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877C0-ECAA-C741-A8D8-C212852ED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871"/>
          <a:stretch/>
        </p:blipFill>
        <p:spPr>
          <a:xfrm>
            <a:off x="6125890" y="1206133"/>
            <a:ext cx="4658456" cy="4720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251A63-EA7B-144C-B236-BF6778EE9C2E}"/>
              </a:ext>
            </a:extLst>
          </p:cNvPr>
          <p:cNvSpPr txBox="1"/>
          <p:nvPr/>
        </p:nvSpPr>
        <p:spPr>
          <a:xfrm>
            <a:off x="3545836" y="128915"/>
            <a:ext cx="5438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u="sng" dirty="0">
                <a:solidFill>
                  <a:schemeClr val="bg1"/>
                </a:solidFill>
              </a:rPr>
              <a:t>Identical MC Glauber Nucleon Event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A34766-C090-B64F-8848-62333D846D82}"/>
              </a:ext>
            </a:extLst>
          </p:cNvPr>
          <p:cNvSpPr txBox="1"/>
          <p:nvPr/>
        </p:nvSpPr>
        <p:spPr>
          <a:xfrm>
            <a:off x="2630875" y="6094740"/>
            <a:ext cx="7205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What observables are sensitive to what physics?</a:t>
            </a:r>
          </a:p>
        </p:txBody>
      </p:sp>
    </p:spTree>
    <p:extLst>
      <p:ext uri="{BB962C8B-B14F-4D97-AF65-F5344CB8AC3E}">
        <p14:creationId xmlns:p14="http://schemas.microsoft.com/office/powerpoint/2010/main" val="3420878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DCB30-A6B4-EE4E-90C2-8A26B4BAB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69" y="639374"/>
            <a:ext cx="10804861" cy="52726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46BEA-0A1B-B740-915E-68BAF95D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336D8-408D-694F-BE7D-1CC0359522D2}"/>
              </a:ext>
            </a:extLst>
          </p:cNvPr>
          <p:cNvSpPr txBox="1"/>
          <p:nvPr/>
        </p:nvSpPr>
        <p:spPr>
          <a:xfrm>
            <a:off x="2522482" y="47377"/>
            <a:ext cx="7325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Apples to Apples Comparison at </a:t>
            </a:r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=0.000015 </a:t>
            </a:r>
            <a:r>
              <a:rPr lang="en-US" sz="2800" dirty="0" err="1">
                <a:solidFill>
                  <a:schemeClr val="bg1"/>
                </a:solidFill>
              </a:rPr>
              <a:t>fm</a:t>
            </a:r>
            <a:r>
              <a:rPr lang="en-US" sz="2800" dirty="0">
                <a:solidFill>
                  <a:schemeClr val="bg1"/>
                </a:solidFill>
              </a:rPr>
              <a:t>/c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C8B75F-867D-AB4D-9F22-7860C4847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43" y="639374"/>
            <a:ext cx="10804861" cy="5272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BC0F5F-7C7B-7A47-A5B0-ABB5E1545101}"/>
              </a:ext>
            </a:extLst>
          </p:cNvPr>
          <p:cNvSpPr txBox="1"/>
          <p:nvPr/>
        </p:nvSpPr>
        <p:spPr>
          <a:xfrm>
            <a:off x="3145526" y="215335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4CF34-9C69-4A4B-8FF6-FB5D273A6E1C}"/>
              </a:ext>
            </a:extLst>
          </p:cNvPr>
          <p:cNvSpPr txBox="1"/>
          <p:nvPr/>
        </p:nvSpPr>
        <p:spPr>
          <a:xfrm>
            <a:off x="6818255" y="2181197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3</a:t>
            </a:r>
            <a:endParaRPr lang="en-US" sz="32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212DB5-7F4E-FF43-B1D3-6EEF397C0931}"/>
              </a:ext>
            </a:extLst>
          </p:cNvPr>
          <p:cNvSpPr txBox="1"/>
          <p:nvPr/>
        </p:nvSpPr>
        <p:spPr>
          <a:xfrm>
            <a:off x="10382654" y="2181197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4</a:t>
            </a:r>
            <a:endParaRPr lang="en-US" sz="32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B71EC1-0DCB-4D47-ABC4-E5F59B1ECC06}"/>
              </a:ext>
            </a:extLst>
          </p:cNvPr>
          <p:cNvSpPr txBox="1"/>
          <p:nvPr/>
        </p:nvSpPr>
        <p:spPr>
          <a:xfrm>
            <a:off x="3145526" y="4778676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5</a:t>
            </a:r>
            <a:endParaRPr lang="en-US" sz="3200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913702-AE73-7144-9CEC-9BEAE8D414C0}"/>
              </a:ext>
            </a:extLst>
          </p:cNvPr>
          <p:cNvSpPr txBox="1"/>
          <p:nvPr/>
        </p:nvSpPr>
        <p:spPr>
          <a:xfrm>
            <a:off x="6818255" y="4808952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6</a:t>
            </a:r>
            <a:endParaRPr lang="en-US" sz="32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B28A87-1F22-EF43-BED2-2B94B9A58EED}"/>
              </a:ext>
            </a:extLst>
          </p:cNvPr>
          <p:cNvSpPr txBox="1"/>
          <p:nvPr/>
        </p:nvSpPr>
        <p:spPr>
          <a:xfrm>
            <a:off x="838200" y="6075144"/>
            <a:ext cx="10340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Example numbers –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e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mean (IPG 0.104, IPJ 0.105), </a:t>
            </a:r>
            <a:r>
              <a:rPr lang="en-US" dirty="0" err="1">
                <a:solidFill>
                  <a:schemeClr val="bg1"/>
                </a:solidFill>
              </a:rPr>
              <a:t>rms</a:t>
            </a:r>
            <a:r>
              <a:rPr lang="en-US" dirty="0">
                <a:solidFill>
                  <a:schemeClr val="bg1"/>
                </a:solidFill>
              </a:rPr>
              <a:t> (IPG 0.054, IPJ 0.054), kurtosis (IPG   0.27,   IPJ 0.30)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                                   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e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mean (IPG 0.089, IPJ 0.091), </a:t>
            </a:r>
            <a:r>
              <a:rPr lang="en-US" dirty="0" err="1">
                <a:solidFill>
                  <a:schemeClr val="bg1"/>
                </a:solidFill>
              </a:rPr>
              <a:t>rms</a:t>
            </a:r>
            <a:r>
              <a:rPr lang="en-US" dirty="0">
                <a:solidFill>
                  <a:schemeClr val="bg1"/>
                </a:solidFill>
              </a:rPr>
              <a:t> (IPG 0.047, IPJ 0.047), kurtosis (IPG -0.023, IPJ -0.030)</a:t>
            </a:r>
          </a:p>
        </p:txBody>
      </p:sp>
    </p:spTree>
    <p:extLst>
      <p:ext uri="{BB962C8B-B14F-4D97-AF65-F5344CB8AC3E}">
        <p14:creationId xmlns:p14="http://schemas.microsoft.com/office/powerpoint/2010/main" val="236326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66AA4E7-BB13-D14F-82FC-8C5EEAE35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88" y="588097"/>
            <a:ext cx="10150576" cy="54695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46BEA-0A1B-B740-915E-68BAF95D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336D8-408D-694F-BE7D-1CC0359522D2}"/>
              </a:ext>
            </a:extLst>
          </p:cNvPr>
          <p:cNvSpPr txBox="1"/>
          <p:nvPr/>
        </p:nvSpPr>
        <p:spPr>
          <a:xfrm>
            <a:off x="2522482" y="47377"/>
            <a:ext cx="7325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Apples to Apples Comparison at </a:t>
            </a:r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=0.000015 </a:t>
            </a:r>
            <a:r>
              <a:rPr lang="en-US" sz="2800" dirty="0" err="1">
                <a:solidFill>
                  <a:schemeClr val="bg1"/>
                </a:solidFill>
              </a:rPr>
              <a:t>fm</a:t>
            </a:r>
            <a:r>
              <a:rPr lang="en-US" sz="2800" dirty="0">
                <a:solidFill>
                  <a:schemeClr val="bg1"/>
                </a:solidFill>
              </a:rPr>
              <a:t>/c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C0F5F-7C7B-7A47-A5B0-ABB5E1545101}"/>
              </a:ext>
            </a:extLst>
          </p:cNvPr>
          <p:cNvSpPr txBox="1"/>
          <p:nvPr/>
        </p:nvSpPr>
        <p:spPr>
          <a:xfrm>
            <a:off x="3562086" y="226511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4CF34-9C69-4A4B-8FF6-FB5D273A6E1C}"/>
              </a:ext>
            </a:extLst>
          </p:cNvPr>
          <p:cNvSpPr txBox="1"/>
          <p:nvPr/>
        </p:nvSpPr>
        <p:spPr>
          <a:xfrm>
            <a:off x="7234815" y="2292957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3</a:t>
            </a:r>
            <a:endParaRPr lang="en-US" sz="32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212DB5-7F4E-FF43-B1D3-6EEF397C0931}"/>
              </a:ext>
            </a:extLst>
          </p:cNvPr>
          <p:cNvSpPr txBox="1"/>
          <p:nvPr/>
        </p:nvSpPr>
        <p:spPr>
          <a:xfrm>
            <a:off x="10799214" y="2292957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4</a:t>
            </a:r>
            <a:endParaRPr lang="en-US" sz="32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B71EC1-0DCB-4D47-ABC4-E5F59B1ECC06}"/>
              </a:ext>
            </a:extLst>
          </p:cNvPr>
          <p:cNvSpPr txBox="1"/>
          <p:nvPr/>
        </p:nvSpPr>
        <p:spPr>
          <a:xfrm>
            <a:off x="3511286" y="4951396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5</a:t>
            </a:r>
            <a:endParaRPr lang="en-US" sz="3200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913702-AE73-7144-9CEC-9BEAE8D414C0}"/>
              </a:ext>
            </a:extLst>
          </p:cNvPr>
          <p:cNvSpPr txBox="1"/>
          <p:nvPr/>
        </p:nvSpPr>
        <p:spPr>
          <a:xfrm>
            <a:off x="7184015" y="4981672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6</a:t>
            </a:r>
            <a:endParaRPr lang="en-US" sz="32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B28A87-1F22-EF43-BED2-2B94B9A58EED}"/>
              </a:ext>
            </a:extLst>
          </p:cNvPr>
          <p:cNvSpPr txBox="1"/>
          <p:nvPr/>
        </p:nvSpPr>
        <p:spPr>
          <a:xfrm>
            <a:off x="1314984" y="6138900"/>
            <a:ext cx="10034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Key point – at this </a:t>
            </a:r>
            <a:r>
              <a:rPr lang="en-US" dirty="0" err="1">
                <a:solidFill>
                  <a:schemeClr val="bg1"/>
                </a:solidFill>
              </a:rPr>
              <a:t>Au+Au</a:t>
            </a:r>
            <a:r>
              <a:rPr lang="en-US" dirty="0">
                <a:solidFill>
                  <a:schemeClr val="bg1"/>
                </a:solidFill>
              </a:rPr>
              <a:t> larger impact parameter, (b=9 </a:t>
            </a:r>
            <a:r>
              <a:rPr lang="en-US" dirty="0" err="1">
                <a:solidFill>
                  <a:schemeClr val="bg1"/>
                </a:solidFill>
              </a:rPr>
              <a:t>fm</a:t>
            </a:r>
            <a:r>
              <a:rPr lang="en-US" dirty="0">
                <a:solidFill>
                  <a:schemeClr val="bg1"/>
                </a:solidFill>
              </a:rPr>
              <a:t>), the higher moment eccentricities have a sensitivity to the extent of the IP-Sat Gaussians (i.e. </a:t>
            </a:r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baseline="-25000" dirty="0" err="1">
                <a:solidFill>
                  <a:schemeClr val="bg1"/>
                </a:solidFill>
              </a:rPr>
              <a:t>max</a:t>
            </a:r>
            <a:r>
              <a:rPr lang="en-US" dirty="0">
                <a:solidFill>
                  <a:schemeClr val="bg1"/>
                </a:solidFill>
              </a:rPr>
              <a:t> = 3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dirty="0">
                <a:solidFill>
                  <a:schemeClr val="bg1"/>
                </a:solidFill>
              </a:rPr>
              <a:t> or 10 </a:t>
            </a:r>
            <a:r>
              <a:rPr lang="en-US" dirty="0" err="1">
                <a:solidFill>
                  <a:schemeClr val="bg1"/>
                </a:solidFill>
              </a:rPr>
              <a:t>fm</a:t>
            </a:r>
            <a:r>
              <a:rPr lang="en-US" dirty="0">
                <a:solidFill>
                  <a:schemeClr val="bg1"/>
                </a:solidFill>
              </a:rPr>
              <a:t>) and a lowest energy cutoff.</a:t>
            </a:r>
          </a:p>
        </p:txBody>
      </p:sp>
    </p:spTree>
    <p:extLst>
      <p:ext uri="{BB962C8B-B14F-4D97-AF65-F5344CB8AC3E}">
        <p14:creationId xmlns:p14="http://schemas.microsoft.com/office/powerpoint/2010/main" val="17931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9436</TotalTime>
  <Words>3377</Words>
  <Application>Microsoft Macintosh PowerPoint</Application>
  <PresentationFormat>Widescreen</PresentationFormat>
  <Paragraphs>445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168</cp:revision>
  <dcterms:created xsi:type="dcterms:W3CDTF">2019-02-21T17:03:09Z</dcterms:created>
  <dcterms:modified xsi:type="dcterms:W3CDTF">2019-03-15T19:15:04Z</dcterms:modified>
</cp:coreProperties>
</file>