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sldIdLst>
    <p:sldId id="257" r:id="rId2"/>
    <p:sldId id="279" r:id="rId3"/>
    <p:sldId id="278" r:id="rId4"/>
    <p:sldId id="293" r:id="rId5"/>
    <p:sldId id="275" r:id="rId6"/>
    <p:sldId id="260" r:id="rId7"/>
    <p:sldId id="608" r:id="rId8"/>
    <p:sldId id="261" r:id="rId9"/>
    <p:sldId id="263" r:id="rId10"/>
    <p:sldId id="281" r:id="rId11"/>
    <p:sldId id="282" r:id="rId12"/>
    <p:sldId id="264" r:id="rId13"/>
    <p:sldId id="780" r:id="rId14"/>
    <p:sldId id="286" r:id="rId15"/>
    <p:sldId id="287" r:id="rId16"/>
    <p:sldId id="288" r:id="rId17"/>
    <p:sldId id="782" r:id="rId18"/>
    <p:sldId id="779" r:id="rId19"/>
    <p:sldId id="787" r:id="rId20"/>
    <p:sldId id="290" r:id="rId21"/>
    <p:sldId id="274" r:id="rId22"/>
    <p:sldId id="610" r:id="rId23"/>
    <p:sldId id="269" r:id="rId24"/>
    <p:sldId id="268" r:id="rId25"/>
    <p:sldId id="277" r:id="rId26"/>
    <p:sldId id="292" r:id="rId27"/>
    <p:sldId id="285" r:id="rId28"/>
    <p:sldId id="280" r:id="rId29"/>
    <p:sldId id="256" r:id="rId30"/>
    <p:sldId id="291" r:id="rId31"/>
    <p:sldId id="775" r:id="rId32"/>
    <p:sldId id="270" r:id="rId33"/>
    <p:sldId id="778" r:id="rId34"/>
    <p:sldId id="615" r:id="rId35"/>
    <p:sldId id="266" r:id="rId36"/>
    <p:sldId id="601" r:id="rId37"/>
    <p:sldId id="785" r:id="rId38"/>
    <p:sldId id="784" r:id="rId39"/>
    <p:sldId id="283" r:id="rId40"/>
    <p:sldId id="284" r:id="rId41"/>
    <p:sldId id="368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FF14"/>
    <a:srgbClr val="FED1B2"/>
    <a:srgbClr val="000769"/>
    <a:srgbClr val="004BE1"/>
    <a:srgbClr val="FF00FF"/>
    <a:srgbClr val="1B3057"/>
    <a:srgbClr val="551D07"/>
    <a:srgbClr val="9D3F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/>
    <p:restoredTop sz="94218"/>
  </p:normalViewPr>
  <p:slideViewPr>
    <p:cSldViewPr snapToGrid="0" snapToObjects="1">
      <p:cViewPr varScale="1">
        <p:scale>
          <a:sx n="131" d="100"/>
          <a:sy n="131" d="100"/>
        </p:scale>
        <p:origin x="135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5DE1C9-F074-4946-9898-71E348BC00BC}" type="datetimeFigureOut">
              <a:rPr lang="en-US" smtClean="0"/>
              <a:t>11/3/19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87C4A8-8D08-3948-B768-8FD96AF6B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315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6445B1-B0E6-B24B-B379-6B7BA207E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82F7B-8C9E-324C-A7BB-242BFC946EC1}" type="datetimeFigureOut">
              <a:rPr lang="en-US" smtClean="0"/>
              <a:t>11/3/19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3F2651-2E41-414E-88C7-6C5FA156A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BF3C25-8716-2A4F-AA71-123D2E291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E8D6B-13AC-014F-99EE-C0455F62A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754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9A666-7D2F-254F-B588-4CA833844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2F7AF3-88C6-BE4A-8E03-5FB9F141C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D9EF8D-B8D1-3C49-9225-536F3E707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82F7B-8C9E-324C-A7BB-242BFC946EC1}" type="datetimeFigureOut">
              <a:rPr lang="en-US" smtClean="0"/>
              <a:t>11/3/19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723CB-8887-974F-BBBF-F36DB4DF7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3AC95-58C7-F446-8620-BE245CA2D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E8D6B-13AC-014F-99EE-C0455F62A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100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82020B-9ABD-524D-BDA6-9D2A975723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AD6E70-47BC-B44B-8C6B-20285A3424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8DACF-E0D2-2A4A-B63A-EF0185F82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82F7B-8C9E-324C-A7BB-242BFC946EC1}" type="datetimeFigureOut">
              <a:rPr lang="en-US" smtClean="0"/>
              <a:t>11/3/19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683C4A-98C3-D241-A3F0-20DE41C85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FF5437-3329-6941-B5AF-85BD1583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E8D6B-13AC-014F-99EE-C0455F62A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8578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8E92B-D597-854C-A9F6-C48842354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343150-AF1E-DA48-9ED1-8856D787B4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CDA6C-2CE9-FF4E-9D60-F3DD78208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E8AE2-7763-EA40-B729-CB72DAA4F208}" type="datetime1">
              <a:rPr lang="en-US" smtClean="0"/>
              <a:t>11/3/19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1585D7-EAA5-2E43-8BFB-25EDE3CD8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D0929E-4279-F34E-B269-7C1F8B3C0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058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65253-DDA2-C54F-A3AB-A9F1A06AC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82F7B-8C9E-324C-A7BB-242BFC946EC1}" type="datetimeFigureOut">
              <a:rPr lang="en-US" smtClean="0"/>
              <a:t>11/3/19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4F7A8C-FFCA-3A4C-A474-940E06575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E3ED4-2BAD-7C4B-9B5A-FB400E779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E8D6B-13AC-014F-99EE-C0455F62A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089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3D45E-3BD6-114E-82F9-F755228E7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E48871-A6AB-E549-9F0D-CEA31183C4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647E8-1039-A04F-90AE-25EEFD491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82F7B-8C9E-324C-A7BB-242BFC946EC1}" type="datetimeFigureOut">
              <a:rPr lang="en-US" smtClean="0"/>
              <a:t>11/3/19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46E2F6-18F3-F244-B9C0-080890EFB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B12F5A-D3AC-D944-AEFE-895DA6397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E8D6B-13AC-014F-99EE-C0455F62A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622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2170A-DF84-B54B-AD59-FA8E02169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4422E-EE89-6143-89B4-357441B72B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EE35AA-A0CD-6249-8AEB-F89658F8F1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BED9FD-45A3-1D4B-9040-5F4952939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82F7B-8C9E-324C-A7BB-242BFC946EC1}" type="datetimeFigureOut">
              <a:rPr lang="en-US" smtClean="0"/>
              <a:t>11/3/19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119A6B-A27C-1F4B-812B-8A6615BB5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91677B-30C0-5E40-9A9F-C9BE48ACC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E8D6B-13AC-014F-99EE-C0455F62A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718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D8D16-A576-1A4F-93A7-989F797F4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27E56A-7C79-5540-B020-C87432875B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D82F0E-12EB-9843-9D1B-DB8C18B318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079BFA-72B2-D74B-9507-623B2552C9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0F70FD-E6BC-4349-A6C6-DBCBB38559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45F06A-611F-3B4B-B10B-16125FEEF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82F7B-8C9E-324C-A7BB-242BFC946EC1}" type="datetimeFigureOut">
              <a:rPr lang="en-US" smtClean="0"/>
              <a:t>11/3/19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C5A9EC-286B-3B42-ABB8-951E75BBA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57E0C5-5F3D-B345-AB2C-A786C49F4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E8D6B-13AC-014F-99EE-C0455F62A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894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0E08E-9EEB-7046-8AE8-BDCFF95BD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D1D0EF-304B-D146-A744-71D8A34A3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82F7B-8C9E-324C-A7BB-242BFC946EC1}" type="datetimeFigureOut">
              <a:rPr lang="en-US" smtClean="0"/>
              <a:t>11/3/19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2EC0C5-2660-3F4F-BA58-FF9A9EB7B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E666E8-5650-2F4F-8985-AFDF52135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E8D6B-13AC-014F-99EE-C0455F62A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761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73BC2F-8FF0-6442-8D69-708731D12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82F7B-8C9E-324C-A7BB-242BFC946EC1}" type="datetimeFigureOut">
              <a:rPr lang="en-US" smtClean="0"/>
              <a:t>11/3/19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493E2A-71EB-8649-800A-D49C1B160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FF38A4-B48B-D042-834F-7606F9967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E8D6B-13AC-014F-99EE-C0455F62A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956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02E34-5562-104B-BA8B-C5B06E944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30FD4A-CDEE-4C48-B44C-01FD1F1B11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CC54BE-2917-C74F-B3DD-4663821203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2E33D8-2E85-D348-9848-273976720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82F7B-8C9E-324C-A7BB-242BFC946EC1}" type="datetimeFigureOut">
              <a:rPr lang="en-US" smtClean="0"/>
              <a:t>11/3/19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3490D3-296A-0E42-876E-276CBDFE4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D9A6CB-B44F-1D45-99A4-5E026E695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E8D6B-13AC-014F-99EE-C0455F62A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800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9BE8D-5BE1-CA42-A44C-A3B3906D8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5E49FC-736B-BE4C-93C5-1A1FB60068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29AA84-D7E3-0843-B8A4-E93ED4B06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9BD690-18DF-7C41-A6FE-6710837BA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82F7B-8C9E-324C-A7BB-242BFC946EC1}" type="datetimeFigureOut">
              <a:rPr lang="en-US" smtClean="0"/>
              <a:t>11/3/19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065069-3657-854C-AD48-6561F0AEB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1E8D06-9B21-D24C-BF79-E1ACFC271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E8D6B-13AC-014F-99EE-C0455F62A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803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FE65B4-176D-C34F-A140-0304E3053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DA22D7-822C-D342-B2CA-2FD7AC37CA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B2E508-77A0-504B-8111-E6DA2B4FE3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E82F7B-8C9E-324C-A7BB-242BFC946EC1}" type="datetimeFigureOut">
              <a:rPr lang="en-US" smtClean="0"/>
              <a:t>11/3/19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DE359B-1B54-A84E-94CF-C0CD0BFEB0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7167F0-ABEC-174B-B2BE-38A74B9DC2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E8D6B-13AC-014F-99EE-C0455F62AD8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F23E0D-2992-B742-9E77-217DAA45E3F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933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1901.10506" TargetMode="External"/><Relationship Id="rId5" Type="http://schemas.openxmlformats.org/officeDocument/2006/relationships/hyperlink" Target="https://journals.aps.org/prc/abstract/10.1103/PhysRevC.99.054908" TargetMode="External"/><Relationship Id="rId4" Type="http://schemas.openxmlformats.org/officeDocument/2006/relationships/hyperlink" Target="https://indico.cern.ch/event/771998/timetable/#20190314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4.png"/><Relationship Id="rId7" Type="http://schemas.openxmlformats.org/officeDocument/2006/relationships/hyperlink" Target="https://arxiv.org/abs/1901.10506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hyperlink" Target="https://journals.aps.org/prc/abstract/10.1103/PhysRevC.99.054908" TargetMode="External"/><Relationship Id="rId4" Type="http://schemas.openxmlformats.org/officeDocument/2006/relationships/hyperlink" Target="https://indico.cern.ch/event/771998/timetable/#20190314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908.06212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hyperlink" Target="https://arxiv.org/abs/1901.04378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gif"/><Relationship Id="rId4" Type="http://schemas.openxmlformats.org/officeDocument/2006/relationships/hyperlink" Target="https://arxiv.org/abs/1910.12930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903.00314" TargetMode="External"/><Relationship Id="rId2" Type="http://schemas.openxmlformats.org/officeDocument/2006/relationships/hyperlink" Target="https://arxiv.org/abs/1908.06212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arxiv.org/abs/1906.12313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tiff"/><Relationship Id="rId4" Type="http://schemas.openxmlformats.org/officeDocument/2006/relationships/hyperlink" Target="https://arxiv.org/abs/nucl-th/0104073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1910.13978" TargetMode="External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1601.02001" TargetMode="Externa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arxiv.org/abs/1810.01473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hyperlink" Target="https://arxiv.org/abs/1909.01650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hyperlink" Target="https://arxiv.org/abs/1808.10014" TargetMode="External"/><Relationship Id="rId2" Type="http://schemas.openxmlformats.org/officeDocument/2006/relationships/hyperlink" Target="https://www.bnl.gov/aum2018/content/workshops/Workshop_1f/XU_OpenJFTransport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gif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https://journals.aps.org/prl/abstract/10.1103/PhysRevLett.122.172302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1910.13978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atlas.web.cern.ch/Atlas/GROUPS/PHYSICS/CONFNOTES/ATLAS-CONF-2019-022/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abs/1906.00489" TargetMode="External"/><Relationship Id="rId4" Type="http://schemas.openxmlformats.org/officeDocument/2006/relationships/image" Target="../media/image67.tif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905.05139" TargetMode="Externa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hyperlink" Target="https://arxiv.org/abs/1907.11287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tiff"/><Relationship Id="rId9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2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6.emf"/><Relationship Id="rId4" Type="http://schemas.openxmlformats.org/officeDocument/2006/relationships/image" Target="../media/image9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tstar.eu/sites/www.ectstar.eu/files/talks/teaney_pa.pdf" TargetMode="External"/><Relationship Id="rId2" Type="http://schemas.openxmlformats.org/officeDocument/2006/relationships/hyperlink" Target="https://arxiv.org/pdf/1312.6770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emf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CBCF9752-FEA4-2E48-9C13-375A51D61519}"/>
              </a:ext>
            </a:extLst>
          </p:cNvPr>
          <p:cNvGrpSpPr/>
          <p:nvPr/>
        </p:nvGrpSpPr>
        <p:grpSpPr>
          <a:xfrm>
            <a:off x="4814371" y="1008975"/>
            <a:ext cx="7377629" cy="5388434"/>
            <a:chOff x="4420403" y="2429274"/>
            <a:chExt cx="4723597" cy="364797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EBFDAC0-9FC1-3845-9B4F-3B262E8A50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9324" t="15903" r="40318" b="39994"/>
            <a:stretch/>
          </p:blipFill>
          <p:spPr>
            <a:xfrm>
              <a:off x="6150543" y="2429274"/>
              <a:ext cx="2993457" cy="364797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05B172F-40F3-9F4C-92E1-2028D108E5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0860" t="28135" r="79976" b="51617"/>
            <a:stretch/>
          </p:blipFill>
          <p:spPr>
            <a:xfrm>
              <a:off x="4420403" y="2939411"/>
              <a:ext cx="1347536" cy="1674797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842FD2E-46CA-0B4B-9514-111EB6FA5260}"/>
                </a:ext>
              </a:extLst>
            </p:cNvPr>
            <p:cNvSpPr/>
            <p:nvPr/>
          </p:nvSpPr>
          <p:spPr>
            <a:xfrm>
              <a:off x="6087978" y="2429274"/>
              <a:ext cx="1106906" cy="33798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7B96EA7-655B-7849-AEB7-41B3B54700AE}"/>
              </a:ext>
            </a:extLst>
          </p:cNvPr>
          <p:cNvSpPr txBox="1"/>
          <p:nvPr/>
        </p:nvSpPr>
        <p:spPr>
          <a:xfrm>
            <a:off x="193535" y="109246"/>
            <a:ext cx="1110272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An experimenter’s assessment of </a:t>
            </a:r>
          </a:p>
          <a:p>
            <a:r>
              <a:rPr lang="en-US" sz="5400" dirty="0">
                <a:solidFill>
                  <a:schemeClr val="bg1"/>
                </a:solidFill>
              </a:rPr>
              <a:t>correlations and flow in </a:t>
            </a:r>
          </a:p>
          <a:p>
            <a:r>
              <a:rPr lang="en-US" sz="5400" dirty="0">
                <a:solidFill>
                  <a:schemeClr val="bg1"/>
                </a:solidFill>
              </a:rPr>
              <a:t>small systems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1F26B1-04D7-194F-B378-169461D32EA3}"/>
              </a:ext>
            </a:extLst>
          </p:cNvPr>
          <p:cNvSpPr txBox="1"/>
          <p:nvPr/>
        </p:nvSpPr>
        <p:spPr>
          <a:xfrm>
            <a:off x="193535" y="2796403"/>
            <a:ext cx="338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Jamie Nagle</a:t>
            </a:r>
          </a:p>
          <a:p>
            <a:r>
              <a:rPr lang="en-US" sz="2000" dirty="0">
                <a:solidFill>
                  <a:schemeClr val="bg1"/>
                </a:solidFill>
              </a:rPr>
              <a:t>University of Colorado Boulder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A838B9-3522-E347-9D63-E15C9789D806}"/>
              </a:ext>
            </a:extLst>
          </p:cNvPr>
          <p:cNvSpPr txBox="1"/>
          <p:nvPr/>
        </p:nvSpPr>
        <p:spPr>
          <a:xfrm>
            <a:off x="6237558" y="6579740"/>
            <a:ext cx="60128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bg1"/>
                </a:solidFill>
              </a:rPr>
              <a:t>The 28</a:t>
            </a:r>
            <a:r>
              <a:rPr lang="en-US" sz="1400" baseline="30000" dirty="0">
                <a:solidFill>
                  <a:schemeClr val="bg1"/>
                </a:solidFill>
              </a:rPr>
              <a:t>th</a:t>
            </a:r>
            <a:r>
              <a:rPr lang="en-US" sz="1400" dirty="0">
                <a:solidFill>
                  <a:schemeClr val="bg1"/>
                </a:solidFill>
              </a:rPr>
              <a:t> International Conference on </a:t>
            </a:r>
            <a:r>
              <a:rPr lang="en-US" sz="1400" dirty="0" err="1">
                <a:solidFill>
                  <a:schemeClr val="bg1"/>
                </a:solidFill>
              </a:rPr>
              <a:t>Ultrarelativistic</a:t>
            </a:r>
            <a:r>
              <a:rPr lang="en-US" sz="1400" dirty="0">
                <a:solidFill>
                  <a:schemeClr val="bg1"/>
                </a:solidFill>
              </a:rPr>
              <a:t> Nucleus-Nucleus Collisions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AFFBB1-4F92-BA4E-8FDB-9136201B78CB}"/>
              </a:ext>
            </a:extLst>
          </p:cNvPr>
          <p:cNvSpPr txBox="1"/>
          <p:nvPr/>
        </p:nvSpPr>
        <p:spPr>
          <a:xfrm>
            <a:off x="19250" y="6579739"/>
            <a:ext cx="27898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bg1"/>
                </a:solidFill>
              </a:rPr>
              <a:t>Wuhan, China, November 4-8, 2019</a:t>
            </a:r>
          </a:p>
        </p:txBody>
      </p:sp>
    </p:spTree>
    <p:extLst>
      <p:ext uri="{BB962C8B-B14F-4D97-AF65-F5344CB8AC3E}">
        <p14:creationId xmlns:p14="http://schemas.microsoft.com/office/powerpoint/2010/main" val="26702850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699AA3-E8CA-104B-888B-644E82302A90}"/>
              </a:ext>
            </a:extLst>
          </p:cNvPr>
          <p:cNvSpPr txBox="1"/>
          <p:nvPr/>
        </p:nvSpPr>
        <p:spPr>
          <a:xfrm>
            <a:off x="2803236" y="82446"/>
            <a:ext cx="68268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u="sng" dirty="0">
                <a:solidFill>
                  <a:schemeClr val="bg1"/>
                </a:solidFill>
              </a:rPr>
              <a:t>Rice Workshop (March 2019) to Resolve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E96FF7-A598-D646-B3F1-F1C3ED569D97}"/>
              </a:ext>
            </a:extLst>
          </p:cNvPr>
          <p:cNvSpPr txBox="1"/>
          <p:nvPr/>
        </p:nvSpPr>
        <p:spPr>
          <a:xfrm>
            <a:off x="815633" y="1335329"/>
            <a:ext cx="52803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“</a:t>
            </a:r>
            <a:r>
              <a:rPr lang="en-US" sz="2400" u="sng" dirty="0">
                <a:solidFill>
                  <a:srgbClr val="FFFF00"/>
                </a:solidFill>
              </a:rPr>
              <a:t>Quantum statistics</a:t>
            </a:r>
            <a:r>
              <a:rPr lang="en-US" sz="2400" dirty="0">
                <a:solidFill>
                  <a:srgbClr val="FFFF00"/>
                </a:solidFill>
              </a:rPr>
              <a:t> of gluons are the dominant cause of the nontrivial</a:t>
            </a:r>
          </a:p>
          <a:p>
            <a:r>
              <a:rPr lang="en-US" sz="2400" u="sng" dirty="0">
                <a:solidFill>
                  <a:srgbClr val="FFFF00"/>
                </a:solidFill>
              </a:rPr>
              <a:t>many-body correlations</a:t>
            </a:r>
            <a:r>
              <a:rPr lang="en-US" sz="2400" dirty="0">
                <a:solidFill>
                  <a:srgbClr val="FFFF00"/>
                </a:solidFill>
              </a:rPr>
              <a:t> that </a:t>
            </a:r>
          </a:p>
          <a:p>
            <a:r>
              <a:rPr lang="en-US" sz="2400" u="sng" dirty="0">
                <a:solidFill>
                  <a:srgbClr val="FFFF00"/>
                </a:solidFill>
              </a:rPr>
              <a:t>enhance</a:t>
            </a:r>
            <a:r>
              <a:rPr lang="en-US" sz="2400" dirty="0">
                <a:solidFill>
                  <a:srgbClr val="FFFF00"/>
                </a:solidFill>
              </a:rPr>
              <a:t> contributions to the tails of the multiplicity distributions from </a:t>
            </a:r>
            <a:r>
              <a:rPr lang="en-US" sz="2400" u="sng" dirty="0">
                <a:solidFill>
                  <a:srgbClr val="FFFF00"/>
                </a:solidFill>
              </a:rPr>
              <a:t>overlapping nucleon configurations</a:t>
            </a:r>
            <a:r>
              <a:rPr lang="en-US" sz="2400" dirty="0">
                <a:solidFill>
                  <a:srgbClr val="FFFF00"/>
                </a:solidFill>
              </a:rPr>
              <a:t>”.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AEE392-5A06-8945-93B3-098D1BF6B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8016" y="6429486"/>
            <a:ext cx="2743200" cy="365125"/>
          </a:xfrm>
        </p:spPr>
        <p:txBody>
          <a:bodyPr/>
          <a:lstStyle/>
          <a:p>
            <a:fld id="{37B7FE74-F5CB-804E-90B9-3090CA086527}" type="slidenum">
              <a:rPr lang="en-US" smtClean="0"/>
              <a:t>10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55D5D0-3AED-1140-9B1E-E1B03AC64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2223" y="1335329"/>
            <a:ext cx="4261510" cy="41590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B423C8-F755-7D43-B5B4-2C637D342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1273" y="1349486"/>
            <a:ext cx="4261510" cy="415902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9142945-DDA3-D14B-9E88-C1B9ED1D47B5}"/>
              </a:ext>
            </a:extLst>
          </p:cNvPr>
          <p:cNvSpPr txBox="1"/>
          <p:nvPr/>
        </p:nvSpPr>
        <p:spPr>
          <a:xfrm>
            <a:off x="786960" y="4666936"/>
            <a:ext cx="53090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</a:rPr>
              <a:t>IP-</a:t>
            </a:r>
            <a:r>
              <a:rPr lang="en-US" sz="2800" dirty="0" err="1">
                <a:solidFill>
                  <a:schemeClr val="bg1"/>
                </a:solidFill>
              </a:rPr>
              <a:t>Jazma</a:t>
            </a:r>
            <a:r>
              <a:rPr lang="en-US" sz="2800" dirty="0">
                <a:solidFill>
                  <a:schemeClr val="bg1"/>
                </a:solidFill>
              </a:rPr>
              <a:t> model is trivial </a:t>
            </a:r>
          </a:p>
          <a:p>
            <a:pPr algn="l"/>
            <a:r>
              <a:rPr lang="en-US" sz="2800" dirty="0">
                <a:solidFill>
                  <a:schemeClr val="bg1"/>
                </a:solidFill>
              </a:rPr>
              <a:t>(no quantum, no many-body, etc.) </a:t>
            </a:r>
          </a:p>
          <a:p>
            <a:pPr algn="l"/>
            <a:r>
              <a:rPr lang="en-US" sz="2800" dirty="0">
                <a:solidFill>
                  <a:schemeClr val="bg1"/>
                </a:solidFill>
              </a:rPr>
              <a:t>and can disprove these assertions.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2815D6A-8E0E-4648-ABF5-4172C0863B9B}"/>
              </a:ext>
            </a:extLst>
          </p:cNvPr>
          <p:cNvSpPr/>
          <p:nvPr/>
        </p:nvSpPr>
        <p:spPr>
          <a:xfrm>
            <a:off x="3314389" y="681378"/>
            <a:ext cx="57649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https://indico.cern.ch/event/771998/timetable/#20190314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FC45657-0D8E-414E-8114-4C02F63AACD9}"/>
              </a:ext>
            </a:extLst>
          </p:cNvPr>
          <p:cNvSpPr/>
          <p:nvPr/>
        </p:nvSpPr>
        <p:spPr>
          <a:xfrm>
            <a:off x="11356671" y="4722587"/>
            <a:ext cx="568924" cy="516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40AD15D-D26E-DD4F-A945-6577AF6D1F16}"/>
              </a:ext>
            </a:extLst>
          </p:cNvPr>
          <p:cNvSpPr/>
          <p:nvPr/>
        </p:nvSpPr>
        <p:spPr>
          <a:xfrm>
            <a:off x="11481216" y="4722587"/>
            <a:ext cx="568924" cy="516750"/>
          </a:xfrm>
          <a:prstGeom prst="ellipse">
            <a:avLst/>
          </a:prstGeom>
          <a:solidFill>
            <a:srgbClr val="FF0000">
              <a:alpha val="7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51F0F82-D1F3-D541-BAD8-91B23190B501}"/>
              </a:ext>
            </a:extLst>
          </p:cNvPr>
          <p:cNvSpPr/>
          <p:nvPr/>
        </p:nvSpPr>
        <p:spPr>
          <a:xfrm>
            <a:off x="10938203" y="1618663"/>
            <a:ext cx="568924" cy="516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73192A-2785-AE48-8ED1-07E0B996EFB0}"/>
              </a:ext>
            </a:extLst>
          </p:cNvPr>
          <p:cNvSpPr/>
          <p:nvPr/>
        </p:nvSpPr>
        <p:spPr>
          <a:xfrm>
            <a:off x="11928150" y="1631464"/>
            <a:ext cx="568924" cy="516750"/>
          </a:xfrm>
          <a:prstGeom prst="ellipse">
            <a:avLst/>
          </a:prstGeom>
          <a:solidFill>
            <a:srgbClr val="FF0000">
              <a:alpha val="7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14EA5DA-1A17-D24A-A018-A2F4DBCB175D}"/>
              </a:ext>
            </a:extLst>
          </p:cNvPr>
          <p:cNvSpPr/>
          <p:nvPr/>
        </p:nvSpPr>
        <p:spPr>
          <a:xfrm>
            <a:off x="11244879" y="3170625"/>
            <a:ext cx="568924" cy="516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9BBCF6D-12A5-6742-BB3A-0C5344F83735}"/>
              </a:ext>
            </a:extLst>
          </p:cNvPr>
          <p:cNvSpPr/>
          <p:nvPr/>
        </p:nvSpPr>
        <p:spPr>
          <a:xfrm>
            <a:off x="11670227" y="3170625"/>
            <a:ext cx="568924" cy="516750"/>
          </a:xfrm>
          <a:prstGeom prst="ellipse">
            <a:avLst/>
          </a:prstGeom>
          <a:solidFill>
            <a:srgbClr val="FF0000">
              <a:alpha val="7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79AFAC8-622B-274A-8E1B-0B499325901A}"/>
              </a:ext>
            </a:extLst>
          </p:cNvPr>
          <p:cNvSpPr/>
          <p:nvPr/>
        </p:nvSpPr>
        <p:spPr>
          <a:xfrm>
            <a:off x="786960" y="6003759"/>
            <a:ext cx="65763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https://journals.aps.org/prc/abstract/10.1103/PhysRevC.99.054908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6C836C-E239-B543-B73D-725657B3A9D9}"/>
              </a:ext>
            </a:extLst>
          </p:cNvPr>
          <p:cNvSpPr txBox="1"/>
          <p:nvPr/>
        </p:nvSpPr>
        <p:spPr>
          <a:xfrm>
            <a:off x="7090865" y="5892109"/>
            <a:ext cx="34466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</a:rPr>
              <a:t>Non-trivial many-body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1E8F4A4-A4E4-B24D-959D-08D3D29B9CC8}"/>
              </a:ext>
            </a:extLst>
          </p:cNvPr>
          <p:cNvSpPr/>
          <p:nvPr/>
        </p:nvSpPr>
        <p:spPr>
          <a:xfrm>
            <a:off x="786960" y="3687375"/>
            <a:ext cx="35838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MSTV   https://arxiv.org/abs/1901.10506</a:t>
            </a:r>
            <a:endParaRPr lang="en-US" sz="1600" dirty="0">
              <a:solidFill>
                <a:srgbClr val="FFFF00"/>
              </a:solidFill>
            </a:endParaRPr>
          </a:p>
        </p:txBody>
      </p:sp>
      <p:pic>
        <p:nvPicPr>
          <p:cNvPr id="18" name="Picture 24">
            <a:extLst>
              <a:ext uri="{FF2B5EF4-FFF2-40B4-BE49-F238E27FC236}">
                <a16:creationId xmlns:a16="http://schemas.microsoft.com/office/drawing/2014/main" id="{42C34938-1A29-2D49-B23C-6F1105FF4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986" y="5817893"/>
            <a:ext cx="578115" cy="747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E833609-4E60-A241-B1B8-7081D6BAF687}"/>
              </a:ext>
            </a:extLst>
          </p:cNvPr>
          <p:cNvCxnSpPr/>
          <p:nvPr/>
        </p:nvCxnSpPr>
        <p:spPr>
          <a:xfrm flipH="1">
            <a:off x="11213733" y="1879134"/>
            <a:ext cx="978267" cy="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4B6999F-74AA-2F42-B15C-918DB4D71630}"/>
              </a:ext>
            </a:extLst>
          </p:cNvPr>
          <p:cNvSpPr txBox="1"/>
          <p:nvPr/>
        </p:nvSpPr>
        <p:spPr>
          <a:xfrm>
            <a:off x="11547559" y="1459677"/>
            <a:ext cx="340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err="1">
                <a:solidFill>
                  <a:schemeClr val="bg1"/>
                </a:solidFill>
              </a:rPr>
              <a:t>r</a:t>
            </a:r>
            <a:r>
              <a:rPr lang="en-US" baseline="-25000" dirty="0" err="1">
                <a:solidFill>
                  <a:schemeClr val="bg1"/>
                </a:solidFill>
              </a:rPr>
              <a:t>T</a:t>
            </a:r>
            <a:endParaRPr lang="en-US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77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5" grpId="0" animBg="1"/>
      <p:bldP spid="6" grpId="0" animBg="1"/>
      <p:bldP spid="7" grpId="0" animBg="1"/>
      <p:bldP spid="8" grpId="0" animBg="1"/>
      <p:bldP spid="11" grpId="0" animBg="1"/>
      <p:bldP spid="12" grpId="0" animBg="1"/>
      <p:bldP spid="15" grpId="0"/>
      <p:bldP spid="16" grpId="0"/>
      <p:bldP spid="17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FEE8F1-B910-104C-8D1B-29B5AD5811BF}"/>
              </a:ext>
            </a:extLst>
          </p:cNvPr>
          <p:cNvSpPr/>
          <p:nvPr/>
        </p:nvSpPr>
        <p:spPr>
          <a:xfrm>
            <a:off x="476395" y="1259549"/>
            <a:ext cx="59560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Glittering </a:t>
            </a:r>
            <a:r>
              <a:rPr lang="en-US" sz="2800" dirty="0" err="1">
                <a:solidFill>
                  <a:srgbClr val="FFFF00"/>
                </a:solidFill>
              </a:rPr>
              <a:t>Glasma</a:t>
            </a:r>
            <a:r>
              <a:rPr lang="en-US" sz="2800" dirty="0">
                <a:solidFill>
                  <a:srgbClr val="FFFF00"/>
                </a:solidFill>
              </a:rPr>
              <a:t> – </a:t>
            </a:r>
            <a:r>
              <a:rPr lang="en-US" sz="2800" i="1" dirty="0">
                <a:solidFill>
                  <a:srgbClr val="FFFF00"/>
                </a:solidFill>
              </a:rPr>
              <a:t>ab initio </a:t>
            </a:r>
            <a:r>
              <a:rPr lang="en-US" sz="2800" dirty="0">
                <a:solidFill>
                  <a:srgbClr val="FFFF00"/>
                </a:solidFill>
              </a:rPr>
              <a:t>result for Negative Binomial Fluctuations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DFC494-31A2-5241-8E8D-AE876C7C9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5105" y="1203049"/>
            <a:ext cx="5511612" cy="46284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975E62-32B7-FB4B-84CF-6957FE497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0499" y="1203048"/>
            <a:ext cx="5511612" cy="46284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260EC0-3897-1048-A76F-C6B623ED7EB5}"/>
              </a:ext>
            </a:extLst>
          </p:cNvPr>
          <p:cNvSpPr txBox="1"/>
          <p:nvPr/>
        </p:nvSpPr>
        <p:spPr>
          <a:xfrm>
            <a:off x="2803236" y="82446"/>
            <a:ext cx="68268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u="sng" dirty="0">
                <a:solidFill>
                  <a:schemeClr val="bg1"/>
                </a:solidFill>
              </a:rPr>
              <a:t>Rice Workshop (March 2019) to Resolve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30C7AB-BF10-C545-98C5-1A6B568D1F55}"/>
              </a:ext>
            </a:extLst>
          </p:cNvPr>
          <p:cNvSpPr/>
          <p:nvPr/>
        </p:nvSpPr>
        <p:spPr>
          <a:xfrm>
            <a:off x="3314389" y="681378"/>
            <a:ext cx="57649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https://indico.cern.ch/event/771998/timetable/#20190314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17D21A-05A7-9348-A532-31B006D63A86}"/>
              </a:ext>
            </a:extLst>
          </p:cNvPr>
          <p:cNvSpPr txBox="1"/>
          <p:nvPr/>
        </p:nvSpPr>
        <p:spPr>
          <a:xfrm>
            <a:off x="431360" y="2645096"/>
            <a:ext cx="53090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</a:rPr>
              <a:t>IP-</a:t>
            </a:r>
            <a:r>
              <a:rPr lang="en-US" sz="2800" dirty="0" err="1">
                <a:solidFill>
                  <a:schemeClr val="bg1"/>
                </a:solidFill>
              </a:rPr>
              <a:t>Jazma</a:t>
            </a:r>
            <a:r>
              <a:rPr lang="en-US" sz="2800" dirty="0">
                <a:solidFill>
                  <a:schemeClr val="bg1"/>
                </a:solidFill>
              </a:rPr>
              <a:t> model is trivial </a:t>
            </a:r>
          </a:p>
          <a:p>
            <a:pPr algn="l"/>
            <a:r>
              <a:rPr lang="en-US" sz="2800" dirty="0">
                <a:solidFill>
                  <a:schemeClr val="bg1"/>
                </a:solidFill>
              </a:rPr>
              <a:t>(no glittering, etc.) </a:t>
            </a:r>
          </a:p>
          <a:p>
            <a:pPr algn="l"/>
            <a:r>
              <a:rPr lang="en-US" sz="2800" dirty="0">
                <a:solidFill>
                  <a:schemeClr val="bg1"/>
                </a:solidFill>
              </a:rPr>
              <a:t>and can disprove these assertions.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45AFCF-361D-E24E-AB02-4AF578D2C860}"/>
              </a:ext>
            </a:extLst>
          </p:cNvPr>
          <p:cNvSpPr/>
          <p:nvPr/>
        </p:nvSpPr>
        <p:spPr>
          <a:xfrm>
            <a:off x="431360" y="3981919"/>
            <a:ext cx="65763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https://journals.aps.org/prc/abstract/10.1103/PhysRevC.99.054908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DDD361-8865-404C-91CC-843D3D510361}"/>
              </a:ext>
            </a:extLst>
          </p:cNvPr>
          <p:cNvSpPr txBox="1"/>
          <p:nvPr/>
        </p:nvSpPr>
        <p:spPr>
          <a:xfrm>
            <a:off x="755474" y="4816355"/>
            <a:ext cx="33560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</a:rPr>
              <a:t>Proof of </a:t>
            </a:r>
            <a:r>
              <a:rPr lang="en-US" sz="2800" i="1" dirty="0">
                <a:solidFill>
                  <a:schemeClr val="bg1"/>
                </a:solidFill>
              </a:rPr>
              <a:t>ab initio </a:t>
            </a:r>
            <a:r>
              <a:rPr lang="en-US" sz="2800" dirty="0">
                <a:solidFill>
                  <a:schemeClr val="bg1"/>
                </a:solidFill>
              </a:rPr>
              <a:t>NBD</a:t>
            </a:r>
          </a:p>
        </p:txBody>
      </p:sp>
      <p:pic>
        <p:nvPicPr>
          <p:cNvPr id="12" name="Picture 24">
            <a:extLst>
              <a:ext uri="{FF2B5EF4-FFF2-40B4-BE49-F238E27FC236}">
                <a16:creationId xmlns:a16="http://schemas.microsoft.com/office/drawing/2014/main" id="{57BE1BF6-8E39-6647-A8A4-1E6AF8C3F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595" y="4742139"/>
            <a:ext cx="578115" cy="747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BD15288-15F7-CC4E-AF11-2BDD0B9FF12E}"/>
              </a:ext>
            </a:extLst>
          </p:cNvPr>
          <p:cNvSpPr/>
          <p:nvPr/>
        </p:nvSpPr>
        <p:spPr>
          <a:xfrm>
            <a:off x="472063" y="2166529"/>
            <a:ext cx="31689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MSTV   https://arxiv.org/abs/1901.10506</a:t>
            </a:r>
            <a:endParaRPr lang="en-US" sz="1400" dirty="0">
              <a:solidFill>
                <a:srgbClr val="FFFF00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D4F44AF-6EE3-2C4A-BD9D-039EA0A55924}"/>
              </a:ext>
            </a:extLst>
          </p:cNvPr>
          <p:cNvGrpSpPr/>
          <p:nvPr/>
        </p:nvGrpSpPr>
        <p:grpSpPr>
          <a:xfrm>
            <a:off x="846897" y="4690510"/>
            <a:ext cx="10831581" cy="1815882"/>
            <a:chOff x="771832" y="4974753"/>
            <a:chExt cx="10831581" cy="181588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0A9C168-E426-664D-8145-D7A8E44F59D4}"/>
                </a:ext>
              </a:extLst>
            </p:cNvPr>
            <p:cNvSpPr txBox="1"/>
            <p:nvPr/>
          </p:nvSpPr>
          <p:spPr>
            <a:xfrm>
              <a:off x="771832" y="4974753"/>
              <a:ext cx="10831581" cy="1815882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2800" dirty="0">
                <a:solidFill>
                  <a:schemeClr val="bg1"/>
                </a:solidFill>
              </a:endParaRPr>
            </a:p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Welcome development post-workshop was public release of MSTV code. </a:t>
              </a:r>
            </a:p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In this process errors were found; missing        converting </a:t>
              </a:r>
              <a:r>
                <a:rPr lang="en-US" sz="2800" dirty="0" err="1">
                  <a:solidFill>
                    <a:schemeClr val="bg1"/>
                  </a:solidFill>
                </a:rPr>
                <a:t>fm</a:t>
              </a:r>
              <a:r>
                <a:rPr lang="en-US" sz="2800" dirty="0">
                  <a:solidFill>
                    <a:schemeClr val="bg1"/>
                  </a:solidFill>
                </a:rPr>
                <a:t> to GeV.</a:t>
              </a:r>
            </a:p>
            <a:p>
              <a:pPr algn="ctr"/>
              <a:endParaRPr lang="en-US" sz="2800" dirty="0">
                <a:solidFill>
                  <a:schemeClr val="bg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1BD76F08-C4CA-2549-86F1-90E319755498}"/>
                    </a:ext>
                  </a:extLst>
                </p:cNvPr>
                <p:cNvSpPr txBox="1"/>
                <p:nvPr/>
              </p:nvSpPr>
              <p:spPr>
                <a:xfrm>
                  <a:off x="7308052" y="5830910"/>
                  <a:ext cx="65453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ℏ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en-US" sz="28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1BD76F08-C4CA-2549-86F1-90E3197554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08052" y="5830910"/>
                  <a:ext cx="654538" cy="52322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22042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15D516F-518B-3846-9901-8A3BED4C2E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6020" y="797047"/>
            <a:ext cx="5899892" cy="3667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56D3EC-5A88-6E43-8C5B-7095524ACA6A}"/>
              </a:ext>
            </a:extLst>
          </p:cNvPr>
          <p:cNvSpPr txBox="1"/>
          <p:nvPr/>
        </p:nvSpPr>
        <p:spPr>
          <a:xfrm>
            <a:off x="132080" y="4464547"/>
            <a:ext cx="12059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“In summary, due to the numerical error specified,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the hierarchy of v</a:t>
            </a:r>
            <a:r>
              <a:rPr lang="en-US" sz="3200" baseline="-25000" dirty="0">
                <a:solidFill>
                  <a:schemeClr val="bg1"/>
                </a:solidFill>
              </a:rPr>
              <a:t>2</a:t>
            </a:r>
            <a:r>
              <a:rPr lang="en-US" sz="3200" dirty="0">
                <a:solidFill>
                  <a:schemeClr val="bg1"/>
                </a:solidFill>
              </a:rPr>
              <a:t>;</a:t>
            </a:r>
            <a:r>
              <a:rPr lang="en-US" sz="3200" baseline="-25000" dirty="0">
                <a:solidFill>
                  <a:schemeClr val="bg1"/>
                </a:solidFill>
              </a:rPr>
              <a:t>3</a:t>
            </a:r>
            <a:r>
              <a:rPr lang="en-US" sz="3200" dirty="0">
                <a:solidFill>
                  <a:schemeClr val="bg1"/>
                </a:solidFill>
              </a:rPr>
              <a:t> seen in the PHENIX data is not seen in our model.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It cannot therefore provide a viable description of the data.”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C03C8D-5D40-2D49-8DC1-600DB4523272}"/>
              </a:ext>
            </a:extLst>
          </p:cNvPr>
          <p:cNvSpPr/>
          <p:nvPr/>
        </p:nvSpPr>
        <p:spPr>
          <a:xfrm>
            <a:off x="2595154" y="6085007"/>
            <a:ext cx="71337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Erratum: </a:t>
            </a:r>
            <a:r>
              <a:rPr lang="en-US" dirty="0" err="1">
                <a:solidFill>
                  <a:schemeClr val="bg1"/>
                </a:solidFill>
              </a:rPr>
              <a:t>Phys.Rev.Lett</a:t>
            </a:r>
            <a:r>
              <a:rPr lang="en-US" dirty="0">
                <a:solidFill>
                  <a:schemeClr val="bg1"/>
                </a:solidFill>
              </a:rPr>
              <a:t>. 121 (2018) no.5, 052301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Corrigendum: </a:t>
            </a:r>
            <a:r>
              <a:rPr lang="en-US" dirty="0" err="1">
                <a:solidFill>
                  <a:schemeClr val="bg1"/>
                </a:solidFill>
              </a:rPr>
              <a:t>Phys.Lett</a:t>
            </a:r>
            <a:r>
              <a:rPr lang="en-US" dirty="0">
                <a:solidFill>
                  <a:schemeClr val="bg1"/>
                </a:solidFill>
              </a:rPr>
              <a:t>. B788 (2019) 161-165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594703-0CF0-8348-8527-337145B00D0E}"/>
              </a:ext>
            </a:extLst>
          </p:cNvPr>
          <p:cNvSpPr txBox="1"/>
          <p:nvPr/>
        </p:nvSpPr>
        <p:spPr>
          <a:xfrm>
            <a:off x="1706880" y="111480"/>
            <a:ext cx="286809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rgbClr val="00B050"/>
                </a:solidFill>
              </a:rPr>
              <a:t>v</a:t>
            </a:r>
            <a:r>
              <a:rPr lang="en-US" sz="2800" baseline="-25000" dirty="0">
                <a:solidFill>
                  <a:srgbClr val="00B050"/>
                </a:solidFill>
              </a:rPr>
              <a:t>2</a:t>
            </a:r>
            <a:r>
              <a:rPr lang="en-US" sz="2800" dirty="0">
                <a:solidFill>
                  <a:srgbClr val="00B050"/>
                </a:solidFill>
              </a:rPr>
              <a:t> (</a:t>
            </a:r>
            <a:r>
              <a:rPr lang="en-US" sz="2800" dirty="0" err="1">
                <a:solidFill>
                  <a:srgbClr val="00B050"/>
                </a:solidFill>
              </a:rPr>
              <a:t>dAu</a:t>
            </a:r>
            <a:r>
              <a:rPr lang="en-US" sz="2800" dirty="0">
                <a:solidFill>
                  <a:srgbClr val="00B050"/>
                </a:solidFill>
              </a:rPr>
              <a:t>) </a:t>
            </a:r>
            <a:r>
              <a:rPr lang="en-US" sz="2800" dirty="0"/>
              <a:t>&gt;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</a:rPr>
              <a:t>v</a:t>
            </a:r>
            <a:r>
              <a:rPr lang="en-US" sz="2800" baseline="-25000" dirty="0">
                <a:solidFill>
                  <a:srgbClr val="FF0000"/>
                </a:solidFill>
              </a:rPr>
              <a:t>2</a:t>
            </a:r>
            <a:r>
              <a:rPr lang="en-US" sz="2800" dirty="0">
                <a:solidFill>
                  <a:srgbClr val="FF0000"/>
                </a:solidFill>
              </a:rPr>
              <a:t> (</a:t>
            </a:r>
            <a:r>
              <a:rPr lang="en-US" sz="2800" dirty="0" err="1">
                <a:solidFill>
                  <a:srgbClr val="FF0000"/>
                </a:solidFill>
              </a:rPr>
              <a:t>pAu</a:t>
            </a:r>
            <a:r>
              <a:rPr lang="en-US" sz="28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48C1E6-DACC-F240-8634-CFD4EB4D4AAA}"/>
              </a:ext>
            </a:extLst>
          </p:cNvPr>
          <p:cNvSpPr txBox="1"/>
          <p:nvPr/>
        </p:nvSpPr>
        <p:spPr>
          <a:xfrm>
            <a:off x="7741920" y="152953"/>
            <a:ext cx="286809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rgbClr val="FF0000"/>
                </a:solidFill>
              </a:rPr>
              <a:t>v</a:t>
            </a:r>
            <a:r>
              <a:rPr lang="en-US" sz="2800" baseline="-25000" dirty="0">
                <a:solidFill>
                  <a:srgbClr val="FF0000"/>
                </a:solidFill>
              </a:rPr>
              <a:t>2</a:t>
            </a:r>
            <a:r>
              <a:rPr lang="en-US" sz="2800" dirty="0">
                <a:solidFill>
                  <a:srgbClr val="FF0000"/>
                </a:solidFill>
              </a:rPr>
              <a:t> (</a:t>
            </a:r>
            <a:r>
              <a:rPr lang="en-US" sz="2800" dirty="0" err="1">
                <a:solidFill>
                  <a:srgbClr val="FF0000"/>
                </a:solidFill>
              </a:rPr>
              <a:t>pAu</a:t>
            </a:r>
            <a:r>
              <a:rPr lang="en-US" sz="2800" dirty="0">
                <a:solidFill>
                  <a:srgbClr val="FF0000"/>
                </a:solidFill>
              </a:rPr>
              <a:t>) </a:t>
            </a:r>
            <a:r>
              <a:rPr lang="en-US" sz="2800" dirty="0"/>
              <a:t>&gt;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>
                <a:solidFill>
                  <a:srgbClr val="00B050"/>
                </a:solidFill>
              </a:rPr>
              <a:t>v</a:t>
            </a:r>
            <a:r>
              <a:rPr lang="en-US" sz="2800" baseline="-25000" dirty="0">
                <a:solidFill>
                  <a:srgbClr val="00B050"/>
                </a:solidFill>
              </a:rPr>
              <a:t>2</a:t>
            </a:r>
            <a:r>
              <a:rPr lang="en-US" sz="2800" dirty="0">
                <a:solidFill>
                  <a:srgbClr val="00B050"/>
                </a:solidFill>
              </a:rPr>
              <a:t> (</a:t>
            </a:r>
            <a:r>
              <a:rPr lang="en-US" sz="2800" dirty="0" err="1">
                <a:solidFill>
                  <a:srgbClr val="00B050"/>
                </a:solidFill>
              </a:rPr>
              <a:t>dAu</a:t>
            </a:r>
            <a:r>
              <a:rPr lang="en-US" sz="2800" dirty="0">
                <a:solidFill>
                  <a:srgbClr val="00B050"/>
                </a:solidFill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27B693-635A-884E-8132-ACD9EE001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80" y="797046"/>
            <a:ext cx="5899893" cy="3667501"/>
          </a:xfrm>
          <a:prstGeom prst="rect">
            <a:avLst/>
          </a:prstGeom>
        </p:spPr>
      </p:pic>
      <p:sp>
        <p:nvSpPr>
          <p:cNvPr id="12" name="Right Arrow 11">
            <a:extLst>
              <a:ext uri="{FF2B5EF4-FFF2-40B4-BE49-F238E27FC236}">
                <a16:creationId xmlns:a16="http://schemas.microsoft.com/office/drawing/2014/main" id="{CF991E14-2F16-3F4B-A39C-564502222B04}"/>
              </a:ext>
            </a:extLst>
          </p:cNvPr>
          <p:cNvSpPr/>
          <p:nvPr/>
        </p:nvSpPr>
        <p:spPr>
          <a:xfrm>
            <a:off x="4912267" y="2062774"/>
            <a:ext cx="2499546" cy="1366226"/>
          </a:xfrm>
          <a:prstGeom prst="rightArrow">
            <a:avLst/>
          </a:prstGeom>
          <a:solidFill>
            <a:schemeClr val="tx1"/>
          </a:solidFill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>
                    <a:lumMod val="85000"/>
                  </a:schemeClr>
                </a:solidFill>
              </a:rPr>
              <a:t>WITH FIX</a:t>
            </a:r>
          </a:p>
        </p:txBody>
      </p:sp>
    </p:spTree>
    <p:extLst>
      <p:ext uri="{BB962C8B-B14F-4D97-AF65-F5344CB8AC3E}">
        <p14:creationId xmlns:p14="http://schemas.microsoft.com/office/powerpoint/2010/main" val="385762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FF393C-3803-F14F-863D-4A2C40EF7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7992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43CC39-62E0-2642-BE13-636CF41B6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69"/>
            <a:ext cx="12192000" cy="48041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F69AA4-5288-7D46-BDFC-DCFCAAA0F473}"/>
              </a:ext>
            </a:extLst>
          </p:cNvPr>
          <p:cNvSpPr txBox="1"/>
          <p:nvPr/>
        </p:nvSpPr>
        <p:spPr>
          <a:xfrm>
            <a:off x="132080" y="4728707"/>
            <a:ext cx="12059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“In summary, due to the numerical error specified,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the hierarchy of v</a:t>
            </a:r>
            <a:r>
              <a:rPr lang="en-US" sz="3200" baseline="-25000" dirty="0">
                <a:solidFill>
                  <a:schemeClr val="bg1"/>
                </a:solidFill>
              </a:rPr>
              <a:t>2</a:t>
            </a:r>
            <a:r>
              <a:rPr lang="en-US" sz="3200" dirty="0">
                <a:solidFill>
                  <a:schemeClr val="bg1"/>
                </a:solidFill>
              </a:rPr>
              <a:t>;</a:t>
            </a:r>
            <a:r>
              <a:rPr lang="en-US" sz="3200" baseline="-25000" dirty="0">
                <a:solidFill>
                  <a:schemeClr val="bg1"/>
                </a:solidFill>
              </a:rPr>
              <a:t>3</a:t>
            </a:r>
            <a:r>
              <a:rPr lang="en-US" sz="3200" dirty="0">
                <a:solidFill>
                  <a:schemeClr val="bg1"/>
                </a:solidFill>
              </a:rPr>
              <a:t> seen in the PHENIX data is not seen in our model.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It cannot therefore provide a viable description of the data.”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C9DBB0-E5C3-5E48-8BE0-12A43D9169CF}"/>
              </a:ext>
            </a:extLst>
          </p:cNvPr>
          <p:cNvSpPr/>
          <p:nvPr/>
        </p:nvSpPr>
        <p:spPr>
          <a:xfrm>
            <a:off x="2595154" y="6257727"/>
            <a:ext cx="71337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Erratum: </a:t>
            </a:r>
            <a:r>
              <a:rPr lang="en-US" dirty="0" err="1">
                <a:solidFill>
                  <a:schemeClr val="bg1"/>
                </a:solidFill>
              </a:rPr>
              <a:t>Phys.Rev.Lett</a:t>
            </a:r>
            <a:r>
              <a:rPr lang="en-US" dirty="0">
                <a:solidFill>
                  <a:schemeClr val="bg1"/>
                </a:solidFill>
              </a:rPr>
              <a:t>. 121 (2018) no.5, 052301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Corrigendum: </a:t>
            </a:r>
            <a:r>
              <a:rPr lang="en-US" dirty="0" err="1">
                <a:solidFill>
                  <a:schemeClr val="bg1"/>
                </a:solidFill>
              </a:rPr>
              <a:t>Phys.Lett</a:t>
            </a:r>
            <a:r>
              <a:rPr lang="en-US" dirty="0">
                <a:solidFill>
                  <a:schemeClr val="bg1"/>
                </a:solidFill>
              </a:rPr>
              <a:t>. B788 (2019) 161-165 </a:t>
            </a:r>
          </a:p>
        </p:txBody>
      </p:sp>
    </p:spTree>
    <p:extLst>
      <p:ext uri="{BB962C8B-B14F-4D97-AF65-F5344CB8AC3E}">
        <p14:creationId xmlns:p14="http://schemas.microsoft.com/office/powerpoint/2010/main" val="57037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6E0CCB-1437-D142-AFCF-EA37BF4002ED}"/>
              </a:ext>
            </a:extLst>
          </p:cNvPr>
          <p:cNvSpPr txBox="1"/>
          <p:nvPr/>
        </p:nvSpPr>
        <p:spPr>
          <a:xfrm>
            <a:off x="607102" y="382249"/>
            <a:ext cx="6533776" cy="3108543"/>
          </a:xfrm>
          <a:prstGeom prst="rect">
            <a:avLst/>
          </a:prstGeom>
          <a:solidFill>
            <a:srgbClr val="551D07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Feynman was asked at a Princeton Tea</a:t>
            </a:r>
          </a:p>
          <a:p>
            <a:pPr algn="ctr"/>
            <a:endParaRPr lang="en-US" sz="2800" i="1" dirty="0">
              <a:solidFill>
                <a:schemeClr val="bg1"/>
              </a:solidFill>
            </a:endParaRPr>
          </a:p>
          <a:p>
            <a:pPr algn="ctr"/>
            <a:r>
              <a:rPr lang="en-US" sz="2800" i="1" dirty="0">
                <a:solidFill>
                  <a:schemeClr val="bg1"/>
                </a:solidFill>
              </a:rPr>
              <a:t>Would you like cream or lemon in your tea?</a:t>
            </a:r>
          </a:p>
          <a:p>
            <a:pPr algn="ctr"/>
            <a:endParaRPr lang="en-US" sz="2800" i="1" dirty="0">
              <a:solidFill>
                <a:schemeClr val="bg1"/>
              </a:solidFill>
            </a:endParaRPr>
          </a:p>
          <a:p>
            <a:pPr algn="ctr"/>
            <a:r>
              <a:rPr lang="en-US" sz="2800" b="1" i="1" dirty="0">
                <a:solidFill>
                  <a:schemeClr val="bg1"/>
                </a:solidFill>
              </a:rPr>
              <a:t>Both!   </a:t>
            </a:r>
            <a:r>
              <a:rPr lang="en-US" sz="2800" dirty="0">
                <a:solidFill>
                  <a:schemeClr val="bg1"/>
                </a:solidFill>
              </a:rPr>
              <a:t>(he replied)</a:t>
            </a:r>
          </a:p>
          <a:p>
            <a:pPr algn="ctr"/>
            <a:endParaRPr lang="en-US" sz="2800" i="1" dirty="0">
              <a:solidFill>
                <a:schemeClr val="bg1"/>
              </a:solidFill>
            </a:endParaRPr>
          </a:p>
          <a:p>
            <a:pPr algn="ctr"/>
            <a:r>
              <a:rPr lang="en-US" sz="2800" i="1" dirty="0">
                <a:solidFill>
                  <a:schemeClr val="bg1"/>
                </a:solidFill>
              </a:rPr>
              <a:t>Surely you’re joking, Mr. Feynman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2B53F8-D20E-C846-9B10-67AE233C6CDB}"/>
              </a:ext>
            </a:extLst>
          </p:cNvPr>
          <p:cNvSpPr txBox="1"/>
          <p:nvPr/>
        </p:nvSpPr>
        <p:spPr>
          <a:xfrm>
            <a:off x="607102" y="3842183"/>
            <a:ext cx="962595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>
                <a:solidFill>
                  <a:schemeClr val="bg1"/>
                </a:solidFill>
              </a:rPr>
              <a:t>Geometry is dominant (the cream), </a:t>
            </a:r>
          </a:p>
          <a:p>
            <a:pPr algn="l"/>
            <a:r>
              <a:rPr lang="en-US" sz="4400" dirty="0">
                <a:solidFill>
                  <a:schemeClr val="bg1"/>
                </a:solidFill>
              </a:rPr>
              <a:t>but maybe there is a sub-dominant role </a:t>
            </a:r>
          </a:p>
          <a:p>
            <a:pPr algn="l"/>
            <a:r>
              <a:rPr lang="en-US" sz="4400" dirty="0">
                <a:solidFill>
                  <a:schemeClr val="bg1"/>
                </a:solidFill>
              </a:rPr>
              <a:t>for initial state correlations (the lemon).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2B6C23-C4B9-AA42-8E6D-6948438E9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9957" y="599606"/>
            <a:ext cx="4522292" cy="25437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000600-706D-2441-9D75-301585CE128B}"/>
              </a:ext>
            </a:extLst>
          </p:cNvPr>
          <p:cNvSpPr txBox="1"/>
          <p:nvPr/>
        </p:nvSpPr>
        <p:spPr>
          <a:xfrm>
            <a:off x="5420081" y="6436087"/>
            <a:ext cx="67773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</a:rPr>
              <a:t>*Try the experiment of both cream and lemon during the break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979195-CC38-E143-BD1D-2A56425E0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7898" y="4904012"/>
            <a:ext cx="1397000" cy="1447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1C33C8-2F65-5849-98C0-086A08358D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64" t="31160" r="8379" b="28492"/>
          <a:stretch/>
        </p:blipFill>
        <p:spPr>
          <a:xfrm>
            <a:off x="9978887" y="3371937"/>
            <a:ext cx="2007704" cy="147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66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696BB9F-EDA4-F341-93F7-B40D1F69BA12}"/>
              </a:ext>
            </a:extLst>
          </p:cNvPr>
          <p:cNvSpPr txBox="1"/>
          <p:nvPr/>
        </p:nvSpPr>
        <p:spPr>
          <a:xfrm>
            <a:off x="3090455" y="52550"/>
            <a:ext cx="64311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u="sng" dirty="0">
                <a:solidFill>
                  <a:schemeClr val="bg1"/>
                </a:solidFill>
              </a:rPr>
              <a:t>New Window on Pre-Hydro Stage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81B985-1B45-5B43-B097-C77882F93DB5}"/>
              </a:ext>
            </a:extLst>
          </p:cNvPr>
          <p:cNvSpPr txBox="1"/>
          <p:nvPr/>
        </p:nvSpPr>
        <p:spPr>
          <a:xfrm>
            <a:off x="1921012" y="949792"/>
            <a:ext cx="9637895" cy="1815882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</a:rPr>
              <a:t>Strong Coupling (</a:t>
            </a:r>
            <a:r>
              <a:rPr lang="en-US" sz="2800" dirty="0" err="1">
                <a:solidFill>
                  <a:srgbClr val="FFFF00"/>
                </a:solidFill>
              </a:rPr>
              <a:t>AdS</a:t>
            </a:r>
            <a:r>
              <a:rPr lang="en-US" sz="2800" dirty="0">
                <a:solidFill>
                  <a:srgbClr val="FFFF00"/>
                </a:solidFill>
              </a:rPr>
              <a:t>/CFT</a:t>
            </a:r>
            <a:r>
              <a:rPr lang="en-US" sz="2800" dirty="0">
                <a:solidFill>
                  <a:schemeClr val="bg1"/>
                </a:solidFill>
              </a:rPr>
              <a:t>) – used in </a:t>
            </a:r>
            <a:r>
              <a:rPr lang="en-US" sz="2800" dirty="0" err="1">
                <a:solidFill>
                  <a:schemeClr val="bg1"/>
                </a:solidFill>
              </a:rPr>
              <a:t>superSONIC</a:t>
            </a:r>
            <a:endParaRPr lang="en-US" sz="2800" dirty="0">
              <a:solidFill>
                <a:schemeClr val="bg1"/>
              </a:solidFill>
            </a:endParaRPr>
          </a:p>
          <a:p>
            <a:pPr algn="l"/>
            <a:r>
              <a:rPr lang="en-US" sz="2800" dirty="0">
                <a:solidFill>
                  <a:schemeClr val="bg1"/>
                </a:solidFill>
              </a:rPr>
              <a:t>Free Streaming (</a:t>
            </a:r>
            <a:r>
              <a:rPr lang="en-US" sz="2800" dirty="0">
                <a:solidFill>
                  <a:srgbClr val="FFFF00"/>
                </a:solidFill>
              </a:rPr>
              <a:t>FS</a:t>
            </a:r>
            <a:r>
              <a:rPr lang="en-US" sz="2800" dirty="0">
                <a:solidFill>
                  <a:schemeClr val="bg1"/>
                </a:solidFill>
              </a:rPr>
              <a:t>) – used in many implementations</a:t>
            </a:r>
          </a:p>
          <a:p>
            <a:r>
              <a:rPr lang="en-US" sz="2800" dirty="0">
                <a:solidFill>
                  <a:schemeClr val="bg1"/>
                </a:solidFill>
              </a:rPr>
              <a:t>Kinetic Theory (</a:t>
            </a:r>
            <a:r>
              <a:rPr lang="en-US" sz="2800" dirty="0">
                <a:solidFill>
                  <a:srgbClr val="FFFF00"/>
                </a:solidFill>
              </a:rPr>
              <a:t>KT</a:t>
            </a:r>
            <a:r>
              <a:rPr lang="en-US" sz="2800" dirty="0">
                <a:solidFill>
                  <a:schemeClr val="bg1"/>
                </a:solidFill>
              </a:rPr>
              <a:t>) – example </a:t>
            </a:r>
            <a:r>
              <a:rPr lang="en-US" sz="2800" dirty="0" err="1">
                <a:solidFill>
                  <a:schemeClr val="bg1"/>
                </a:solidFill>
              </a:rPr>
              <a:t>KøMPøST</a:t>
            </a:r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Weak Coupling (</a:t>
            </a:r>
            <a:r>
              <a:rPr lang="en-US" sz="2800" dirty="0">
                <a:solidFill>
                  <a:srgbClr val="FFFF00"/>
                </a:solidFill>
              </a:rPr>
              <a:t>IP-</a:t>
            </a:r>
            <a:r>
              <a:rPr lang="en-US" sz="2800" dirty="0" err="1">
                <a:solidFill>
                  <a:srgbClr val="FFFF00"/>
                </a:solidFill>
              </a:rPr>
              <a:t>Glasma</a:t>
            </a:r>
            <a:r>
              <a:rPr lang="en-US" sz="2800" dirty="0">
                <a:solidFill>
                  <a:schemeClr val="bg1"/>
                </a:solidFill>
              </a:rPr>
              <a:t>) – used in new Hybrid Hydro Approach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04D260-2C15-3E42-AFCB-6EC3C6B82392}"/>
              </a:ext>
            </a:extLst>
          </p:cNvPr>
          <p:cNvSpPr txBox="1"/>
          <p:nvPr/>
        </p:nvSpPr>
        <p:spPr>
          <a:xfrm>
            <a:off x="287320" y="3303946"/>
            <a:ext cx="621586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All of the above publicly available code!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Test if domain correlations persist through geometry driven hydrodynamics.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IP-</a:t>
            </a:r>
            <a:r>
              <a:rPr lang="en-US" sz="2800" dirty="0" err="1">
                <a:solidFill>
                  <a:schemeClr val="bg1"/>
                </a:solidFill>
              </a:rPr>
              <a:t>Glasma</a:t>
            </a:r>
            <a:r>
              <a:rPr lang="en-US" sz="2800" dirty="0">
                <a:solidFill>
                  <a:schemeClr val="bg1"/>
                </a:solidFill>
              </a:rPr>
              <a:t> (and FS to a lesser extent)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lead to stronger initial radial flow.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1769A16-2082-3048-9A03-31BF3C25524F}"/>
              </a:ext>
            </a:extLst>
          </p:cNvPr>
          <p:cNvGrpSpPr/>
          <p:nvPr/>
        </p:nvGrpSpPr>
        <p:grpSpPr>
          <a:xfrm>
            <a:off x="6705486" y="3239814"/>
            <a:ext cx="5394838" cy="3429717"/>
            <a:chOff x="6747528" y="3429000"/>
            <a:chExt cx="5394838" cy="3429717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09FA60F-11F9-C141-A256-E8F47C60E66A}"/>
                </a:ext>
              </a:extLst>
            </p:cNvPr>
            <p:cNvSpPr/>
            <p:nvPr/>
          </p:nvSpPr>
          <p:spPr>
            <a:xfrm>
              <a:off x="6747528" y="3429000"/>
              <a:ext cx="5297641" cy="34177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8A2769E-B339-C44B-8A9D-159735D8C6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4123"/>
            <a:stretch/>
          </p:blipFill>
          <p:spPr>
            <a:xfrm>
              <a:off x="6747529" y="4325801"/>
              <a:ext cx="5297641" cy="227587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B7AAB0A-BB88-9040-A2E6-67AD39A9808E}"/>
                </a:ext>
              </a:extLst>
            </p:cNvPr>
            <p:cNvSpPr/>
            <p:nvPr/>
          </p:nvSpPr>
          <p:spPr>
            <a:xfrm>
              <a:off x="9610198" y="6550940"/>
              <a:ext cx="253216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/>
                <a:t>https://arxiv.org/abs/1307.2539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AF863A7-38A3-FB43-9DC3-08CB7A9B98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87916"/>
            <a:stretch/>
          </p:blipFill>
          <p:spPr>
            <a:xfrm>
              <a:off x="6747528" y="4072940"/>
              <a:ext cx="5297641" cy="49220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FDFA0D3-AD6F-F64A-AC90-DCA6F85267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7366" t="18661" r="12608" b="71933"/>
            <a:stretch/>
          </p:blipFill>
          <p:spPr>
            <a:xfrm>
              <a:off x="8282152" y="3429000"/>
              <a:ext cx="2427890" cy="5847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244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C5CC9D4-13DE-3349-8BB3-295A4F83A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4157" y="876439"/>
            <a:ext cx="4375150" cy="383996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67E56F6-0411-484B-8510-0E408FFBBF5B}"/>
              </a:ext>
            </a:extLst>
          </p:cNvPr>
          <p:cNvSpPr/>
          <p:nvPr/>
        </p:nvSpPr>
        <p:spPr>
          <a:xfrm>
            <a:off x="121920" y="871111"/>
            <a:ext cx="6583680" cy="57774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9B5ACD-C09E-7F4B-99BC-9C043CC70337}"/>
              </a:ext>
            </a:extLst>
          </p:cNvPr>
          <p:cNvSpPr txBox="1"/>
          <p:nvPr/>
        </p:nvSpPr>
        <p:spPr>
          <a:xfrm>
            <a:off x="3481058" y="5308"/>
            <a:ext cx="55300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u="sng" dirty="0">
                <a:solidFill>
                  <a:schemeClr val="bg1"/>
                </a:solidFill>
              </a:rPr>
              <a:t>Bulk Viscosity and Cavitation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F16E4D-C362-3C40-AC80-8D8B29EEB5CB}"/>
              </a:ext>
            </a:extLst>
          </p:cNvPr>
          <p:cNvSpPr txBox="1"/>
          <p:nvPr/>
        </p:nvSpPr>
        <p:spPr>
          <a:xfrm>
            <a:off x="244639" y="1206391"/>
            <a:ext cx="628904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Bulk viscosity </a:t>
            </a:r>
            <a:r>
              <a:rPr lang="en-US" sz="2800" dirty="0">
                <a:latin typeface="Symbol" pitchFamily="2" charset="2"/>
              </a:rPr>
              <a:t>z</a:t>
            </a:r>
            <a:r>
              <a:rPr lang="en-US" sz="2800" dirty="0"/>
              <a:t>/s</a:t>
            </a:r>
          </a:p>
          <a:p>
            <a:pPr algn="ctr"/>
            <a:r>
              <a:rPr lang="en-US" sz="2800" dirty="0"/>
              <a:t>as fundamental in QCD </a:t>
            </a:r>
          </a:p>
          <a:p>
            <a:pPr algn="ctr"/>
            <a:r>
              <a:rPr lang="en-US" sz="2800" dirty="0"/>
              <a:t>as shear viscosity </a:t>
            </a:r>
            <a:r>
              <a:rPr lang="en-US" sz="2800" dirty="0">
                <a:latin typeface="Symbol" pitchFamily="2" charset="2"/>
              </a:rPr>
              <a:t>h/</a:t>
            </a:r>
            <a:r>
              <a:rPr lang="en-US" sz="2800" dirty="0"/>
              <a:t>s</a:t>
            </a:r>
          </a:p>
          <a:p>
            <a:pPr algn="ctr"/>
            <a:endParaRPr lang="en-US" sz="2800" dirty="0">
              <a:solidFill>
                <a:srgbClr val="00B050"/>
              </a:solidFill>
            </a:endParaRPr>
          </a:p>
          <a:p>
            <a:pPr algn="ctr"/>
            <a:r>
              <a:rPr lang="en-US" sz="2800" dirty="0">
                <a:solidFill>
                  <a:srgbClr val="0070C0"/>
                </a:solidFill>
              </a:rPr>
              <a:t>Most modeling has modest bulk </a:t>
            </a:r>
            <a:r>
              <a:rPr lang="en-US" sz="2800" dirty="0">
                <a:solidFill>
                  <a:srgbClr val="0070C0"/>
                </a:solidFill>
                <a:latin typeface="Symbol" pitchFamily="2" charset="2"/>
              </a:rPr>
              <a:t>z</a:t>
            </a:r>
            <a:r>
              <a:rPr lang="en-US" sz="2800" dirty="0">
                <a:solidFill>
                  <a:srgbClr val="0070C0"/>
                </a:solidFill>
              </a:rPr>
              <a:t>/s=0.01</a:t>
            </a:r>
          </a:p>
          <a:p>
            <a:pPr algn="ctr"/>
            <a:r>
              <a:rPr lang="en-US" sz="2800" dirty="0">
                <a:solidFill>
                  <a:srgbClr val="0070C0"/>
                </a:solidFill>
              </a:rPr>
              <a:t>e.g. </a:t>
            </a:r>
            <a:r>
              <a:rPr lang="en-US" sz="2800" dirty="0" err="1">
                <a:solidFill>
                  <a:srgbClr val="0070C0"/>
                </a:solidFill>
              </a:rPr>
              <a:t>superSONIC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400" dirty="0">
                <a:solidFill>
                  <a:srgbClr val="0070C0"/>
                </a:solidFill>
              </a:rPr>
              <a:t>(“one fluid to rule them all”)</a:t>
            </a:r>
          </a:p>
          <a:p>
            <a:pPr algn="ctr"/>
            <a:endParaRPr lang="en-US" sz="2800" dirty="0">
              <a:solidFill>
                <a:srgbClr val="FF0000"/>
              </a:solidFill>
            </a:endParaRP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However, Hybrid approach with IP-</a:t>
            </a:r>
            <a:r>
              <a:rPr lang="en-US" sz="2800" dirty="0" err="1">
                <a:solidFill>
                  <a:srgbClr val="FF0000"/>
                </a:solidFill>
              </a:rPr>
              <a:t>Glasma</a:t>
            </a:r>
            <a:r>
              <a:rPr lang="en-US" sz="2800" dirty="0">
                <a:solidFill>
                  <a:srgbClr val="FF0000"/>
                </a:solidFill>
              </a:rPr>
              <a:t> initial conditions needs </a:t>
            </a:r>
            <a:r>
              <a:rPr lang="en-US" sz="2800" u="sng" dirty="0">
                <a:solidFill>
                  <a:srgbClr val="FF0000"/>
                </a:solidFill>
              </a:rPr>
              <a:t>large bulk 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over a very broad temperature range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217BE8-6835-C04A-A6AD-662E4742214F}"/>
              </a:ext>
            </a:extLst>
          </p:cNvPr>
          <p:cNvSpPr/>
          <p:nvPr/>
        </p:nvSpPr>
        <p:spPr>
          <a:xfrm>
            <a:off x="3955881" y="5878246"/>
            <a:ext cx="26235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https://arxiv.org/abs/1908.06212</a:t>
            </a:r>
            <a:endParaRPr lang="en-US" sz="1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96383C7-AC1D-FF4A-AF10-5DDA77553BA7}"/>
              </a:ext>
            </a:extLst>
          </p:cNvPr>
          <p:cNvSpPr/>
          <p:nvPr/>
        </p:nvSpPr>
        <p:spPr>
          <a:xfrm>
            <a:off x="1730802" y="5607596"/>
            <a:ext cx="48888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B. Schenke, C. Shen, P. Tribedy, https://arxiv.org/abs/1901.04378</a:t>
            </a:r>
            <a:endParaRPr lang="en-US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607EAC-4EF4-9043-B13A-C6C96B22CFE4}"/>
              </a:ext>
            </a:extLst>
          </p:cNvPr>
          <p:cNvSpPr txBox="1"/>
          <p:nvPr/>
        </p:nvSpPr>
        <p:spPr>
          <a:xfrm>
            <a:off x="7353997" y="4832727"/>
            <a:ext cx="4466590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Param. I, often used, but based on incorrect sum rule</a:t>
            </a:r>
          </a:p>
          <a:p>
            <a:pPr algn="ctr"/>
            <a:r>
              <a:rPr lang="en-US" sz="1400" dirty="0"/>
              <a:t>see </a:t>
            </a:r>
            <a:r>
              <a:rPr lang="en-US" sz="1400" dirty="0" err="1"/>
              <a:t>Romatschke</a:t>
            </a:r>
            <a:r>
              <a:rPr lang="en-US" sz="1400" dirty="0"/>
              <a:t>, Son:  https://</a:t>
            </a:r>
            <a:r>
              <a:rPr lang="en-US" sz="1400" dirty="0" err="1"/>
              <a:t>arxiv.org</a:t>
            </a:r>
            <a:r>
              <a:rPr lang="en-US" sz="1400" dirty="0"/>
              <a:t>/pdf/0903.3946.pdf</a:t>
            </a:r>
          </a:p>
          <a:p>
            <a:pPr algn="ctr"/>
            <a:endParaRPr lang="en-US" sz="1400" dirty="0">
              <a:solidFill>
                <a:srgbClr val="FF0000"/>
              </a:solidFill>
            </a:endParaRPr>
          </a:p>
          <a:p>
            <a:pPr algn="ctr"/>
            <a:r>
              <a:rPr lang="en-US" sz="1400" dirty="0">
                <a:solidFill>
                  <a:srgbClr val="FF0000"/>
                </a:solidFill>
              </a:rPr>
              <a:t>Param. II used with new Hybrid IP-</a:t>
            </a:r>
            <a:r>
              <a:rPr lang="en-US" sz="1400" dirty="0" err="1">
                <a:solidFill>
                  <a:srgbClr val="FF0000"/>
                </a:solidFill>
              </a:rPr>
              <a:t>Glasma</a:t>
            </a:r>
            <a:endParaRPr lang="en-US" sz="1400" dirty="0">
              <a:solidFill>
                <a:srgbClr val="FF0000"/>
              </a:solidFill>
            </a:endParaRPr>
          </a:p>
          <a:p>
            <a:pPr algn="ctr"/>
            <a:endParaRPr lang="en-US" sz="1400" dirty="0">
              <a:solidFill>
                <a:srgbClr val="FF0000"/>
              </a:solidFill>
            </a:endParaRPr>
          </a:p>
          <a:p>
            <a:pPr algn="ctr"/>
            <a:r>
              <a:rPr lang="en-US" sz="1400" dirty="0">
                <a:solidFill>
                  <a:srgbClr val="00B050"/>
                </a:solidFill>
              </a:rPr>
              <a:t>Bayesian Prior Space in</a:t>
            </a:r>
          </a:p>
          <a:p>
            <a:pPr algn="ctr"/>
            <a:r>
              <a:rPr lang="en-US" sz="1400" dirty="0">
                <a:solidFill>
                  <a:srgbClr val="00B050"/>
                </a:solidFill>
              </a:rPr>
              <a:t>Moreland, Bernhard, Bass, https://arxiv.org/abs/1808.02106 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45897354-AA65-7C49-B97B-52AD16E96AC8}"/>
              </a:ext>
            </a:extLst>
          </p:cNvPr>
          <p:cNvSpPr/>
          <p:nvPr/>
        </p:nvSpPr>
        <p:spPr>
          <a:xfrm>
            <a:off x="7766747" y="2377440"/>
            <a:ext cx="3781363" cy="1920240"/>
          </a:xfrm>
          <a:custGeom>
            <a:avLst/>
            <a:gdLst>
              <a:gd name="connsiteX0" fmla="*/ 3799840 w 3799840"/>
              <a:gd name="connsiteY0" fmla="*/ 1473200 h 1960880"/>
              <a:gd name="connsiteX1" fmla="*/ 3230880 w 3799840"/>
              <a:gd name="connsiteY1" fmla="*/ 1270000 h 1960880"/>
              <a:gd name="connsiteX2" fmla="*/ 2794000 w 3799840"/>
              <a:gd name="connsiteY2" fmla="*/ 1076960 h 1960880"/>
              <a:gd name="connsiteX3" fmla="*/ 2336800 w 3799840"/>
              <a:gd name="connsiteY3" fmla="*/ 772160 h 1960880"/>
              <a:gd name="connsiteX4" fmla="*/ 1899920 w 3799840"/>
              <a:gd name="connsiteY4" fmla="*/ 436880 h 1960880"/>
              <a:gd name="connsiteX5" fmla="*/ 1493520 w 3799840"/>
              <a:gd name="connsiteY5" fmla="*/ 132080 h 1960880"/>
              <a:gd name="connsiteX6" fmla="*/ 1280160 w 3799840"/>
              <a:gd name="connsiteY6" fmla="*/ 30480 h 1960880"/>
              <a:gd name="connsiteX7" fmla="*/ 1036320 w 3799840"/>
              <a:gd name="connsiteY7" fmla="*/ 0 h 1960880"/>
              <a:gd name="connsiteX8" fmla="*/ 985520 w 3799840"/>
              <a:gd name="connsiteY8" fmla="*/ 1310640 h 1960880"/>
              <a:gd name="connsiteX9" fmla="*/ 944880 w 3799840"/>
              <a:gd name="connsiteY9" fmla="*/ 1910080 h 1960880"/>
              <a:gd name="connsiteX10" fmla="*/ 944880 w 3799840"/>
              <a:gd name="connsiteY10" fmla="*/ 1910080 h 1960880"/>
              <a:gd name="connsiteX11" fmla="*/ 853440 w 3799840"/>
              <a:gd name="connsiteY11" fmla="*/ 1960880 h 1960880"/>
              <a:gd name="connsiteX12" fmla="*/ 0 w 3799840"/>
              <a:gd name="connsiteY12" fmla="*/ 1960880 h 1960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799840" h="1960880">
                <a:moveTo>
                  <a:pt x="3799840" y="1473200"/>
                </a:moveTo>
                <a:lnTo>
                  <a:pt x="3230880" y="1270000"/>
                </a:lnTo>
                <a:lnTo>
                  <a:pt x="2794000" y="1076960"/>
                </a:lnTo>
                <a:lnTo>
                  <a:pt x="2336800" y="772160"/>
                </a:lnTo>
                <a:lnTo>
                  <a:pt x="1899920" y="436880"/>
                </a:lnTo>
                <a:lnTo>
                  <a:pt x="1493520" y="132080"/>
                </a:lnTo>
                <a:lnTo>
                  <a:pt x="1280160" y="30480"/>
                </a:lnTo>
                <a:lnTo>
                  <a:pt x="1036320" y="0"/>
                </a:lnTo>
                <a:lnTo>
                  <a:pt x="985520" y="1310640"/>
                </a:lnTo>
                <a:lnTo>
                  <a:pt x="944880" y="1910080"/>
                </a:lnTo>
                <a:lnTo>
                  <a:pt x="944880" y="1910080"/>
                </a:lnTo>
                <a:lnTo>
                  <a:pt x="853440" y="1960880"/>
                </a:lnTo>
                <a:lnTo>
                  <a:pt x="0" y="196088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AD18CD0-1D9A-114B-8419-EF2D65BC7510}"/>
              </a:ext>
            </a:extLst>
          </p:cNvPr>
          <p:cNvCxnSpPr>
            <a:cxnSpLocks/>
          </p:cNvCxnSpPr>
          <p:nvPr/>
        </p:nvCxnSpPr>
        <p:spPr>
          <a:xfrm flipH="1">
            <a:off x="7785225" y="4206240"/>
            <a:ext cx="371485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4EB18D39-B3C2-944C-9011-BC8A50D994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5095" y="1250404"/>
            <a:ext cx="1384186" cy="132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3623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A158B5-EB89-D443-B7DB-A03E542EA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80" y="3429000"/>
            <a:ext cx="8623300" cy="3403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667F18-57B9-F14A-98D9-A532F23B24C5}"/>
              </a:ext>
            </a:extLst>
          </p:cNvPr>
          <p:cNvSpPr txBox="1"/>
          <p:nvPr/>
        </p:nvSpPr>
        <p:spPr>
          <a:xfrm>
            <a:off x="4826769" y="2713350"/>
            <a:ext cx="3726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Symbol" pitchFamily="2" charset="2"/>
              </a:rPr>
              <a:t>P /</a:t>
            </a:r>
            <a:r>
              <a:rPr lang="en-US" sz="2400" dirty="0">
                <a:solidFill>
                  <a:schemeClr val="bg1"/>
                </a:solidFill>
              </a:rPr>
              <a:t>P</a:t>
            </a:r>
            <a:r>
              <a:rPr lang="en-US" sz="2400" baseline="-25000" dirty="0">
                <a:solidFill>
                  <a:schemeClr val="bg1"/>
                </a:solidFill>
              </a:rPr>
              <a:t>0</a:t>
            </a:r>
            <a:r>
              <a:rPr lang="en-US" sz="2400" dirty="0">
                <a:solidFill>
                  <a:schemeClr val="bg1"/>
                </a:solidFill>
              </a:rPr>
              <a:t> &lt; -1 then negative </a:t>
            </a:r>
            <a:r>
              <a:rPr lang="en-US" sz="2400" dirty="0" err="1">
                <a:solidFill>
                  <a:schemeClr val="bg1"/>
                </a:solidFill>
              </a:rPr>
              <a:t>P</a:t>
            </a:r>
            <a:r>
              <a:rPr lang="en-US" sz="2400" baseline="-25000" dirty="0" err="1">
                <a:solidFill>
                  <a:schemeClr val="bg1"/>
                </a:solidFill>
              </a:rPr>
              <a:t>eff</a:t>
            </a:r>
            <a:endParaRPr lang="en-US" sz="2400" baseline="-25000" dirty="0">
              <a:solidFill>
                <a:schemeClr val="bg1"/>
              </a:solidFill>
              <a:latin typeface="Symbol" pitchFamily="2" charset="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3547D3-F13E-414A-A43B-4C7EF1CA2D17}"/>
              </a:ext>
            </a:extLst>
          </p:cNvPr>
          <p:cNvSpPr txBox="1"/>
          <p:nvPr/>
        </p:nvSpPr>
        <p:spPr>
          <a:xfrm>
            <a:off x="4725512" y="25400"/>
            <a:ext cx="38680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</a:rPr>
              <a:t>Simple test A – </a:t>
            </a:r>
            <a:r>
              <a:rPr lang="en-US" sz="2800" dirty="0">
                <a:solidFill>
                  <a:schemeClr val="bg1"/>
                </a:solidFill>
                <a:latin typeface="Symbol" pitchFamily="2" charset="2"/>
              </a:rPr>
              <a:t>z</a:t>
            </a:r>
            <a:r>
              <a:rPr lang="en-US" sz="2800" dirty="0">
                <a:solidFill>
                  <a:schemeClr val="bg1"/>
                </a:solidFill>
              </a:rPr>
              <a:t>/s = 0.01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E31F8F-E72F-FF41-B838-DAE9E393EB7E}"/>
              </a:ext>
            </a:extLst>
          </p:cNvPr>
          <p:cNvSpPr txBox="1"/>
          <p:nvPr/>
        </p:nvSpPr>
        <p:spPr>
          <a:xfrm>
            <a:off x="4725511" y="651686"/>
            <a:ext cx="37527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</a:rPr>
              <a:t>Simple test B – </a:t>
            </a:r>
            <a:r>
              <a:rPr lang="en-US" sz="2800" dirty="0">
                <a:solidFill>
                  <a:schemeClr val="bg1"/>
                </a:solidFill>
                <a:latin typeface="Symbol" pitchFamily="2" charset="2"/>
              </a:rPr>
              <a:t>z</a:t>
            </a:r>
            <a:r>
              <a:rPr lang="en-US" sz="2800" dirty="0">
                <a:solidFill>
                  <a:schemeClr val="bg1"/>
                </a:solidFill>
              </a:rPr>
              <a:t>/s large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D3CA043-7953-6D48-B419-5EE03049A55D}"/>
              </a:ext>
            </a:extLst>
          </p:cNvPr>
          <p:cNvGrpSpPr/>
          <p:nvPr/>
        </p:nvGrpSpPr>
        <p:grpSpPr>
          <a:xfrm>
            <a:off x="8973052" y="143866"/>
            <a:ext cx="1854443" cy="1560777"/>
            <a:chOff x="7364157" y="876439"/>
            <a:chExt cx="4375150" cy="383996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A85C39-88F3-8141-8028-DCE2DD01E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64157" y="876439"/>
              <a:ext cx="4375150" cy="3839964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381947F-7C09-AC45-A794-AE70ED7552A0}"/>
                </a:ext>
              </a:extLst>
            </p:cNvPr>
            <p:cNvSpPr/>
            <p:nvPr/>
          </p:nvSpPr>
          <p:spPr>
            <a:xfrm>
              <a:off x="7766747" y="2377440"/>
              <a:ext cx="3781363" cy="1920240"/>
            </a:xfrm>
            <a:custGeom>
              <a:avLst/>
              <a:gdLst>
                <a:gd name="connsiteX0" fmla="*/ 3799840 w 3799840"/>
                <a:gd name="connsiteY0" fmla="*/ 1473200 h 1960880"/>
                <a:gd name="connsiteX1" fmla="*/ 3230880 w 3799840"/>
                <a:gd name="connsiteY1" fmla="*/ 1270000 h 1960880"/>
                <a:gd name="connsiteX2" fmla="*/ 2794000 w 3799840"/>
                <a:gd name="connsiteY2" fmla="*/ 1076960 h 1960880"/>
                <a:gd name="connsiteX3" fmla="*/ 2336800 w 3799840"/>
                <a:gd name="connsiteY3" fmla="*/ 772160 h 1960880"/>
                <a:gd name="connsiteX4" fmla="*/ 1899920 w 3799840"/>
                <a:gd name="connsiteY4" fmla="*/ 436880 h 1960880"/>
                <a:gd name="connsiteX5" fmla="*/ 1493520 w 3799840"/>
                <a:gd name="connsiteY5" fmla="*/ 132080 h 1960880"/>
                <a:gd name="connsiteX6" fmla="*/ 1280160 w 3799840"/>
                <a:gd name="connsiteY6" fmla="*/ 30480 h 1960880"/>
                <a:gd name="connsiteX7" fmla="*/ 1036320 w 3799840"/>
                <a:gd name="connsiteY7" fmla="*/ 0 h 1960880"/>
                <a:gd name="connsiteX8" fmla="*/ 985520 w 3799840"/>
                <a:gd name="connsiteY8" fmla="*/ 1310640 h 1960880"/>
                <a:gd name="connsiteX9" fmla="*/ 944880 w 3799840"/>
                <a:gd name="connsiteY9" fmla="*/ 1910080 h 1960880"/>
                <a:gd name="connsiteX10" fmla="*/ 944880 w 3799840"/>
                <a:gd name="connsiteY10" fmla="*/ 1910080 h 1960880"/>
                <a:gd name="connsiteX11" fmla="*/ 853440 w 3799840"/>
                <a:gd name="connsiteY11" fmla="*/ 1960880 h 1960880"/>
                <a:gd name="connsiteX12" fmla="*/ 0 w 3799840"/>
                <a:gd name="connsiteY12" fmla="*/ 1960880 h 196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99840" h="1960880">
                  <a:moveTo>
                    <a:pt x="3799840" y="1473200"/>
                  </a:moveTo>
                  <a:lnTo>
                    <a:pt x="3230880" y="1270000"/>
                  </a:lnTo>
                  <a:lnTo>
                    <a:pt x="2794000" y="1076960"/>
                  </a:lnTo>
                  <a:lnTo>
                    <a:pt x="2336800" y="772160"/>
                  </a:lnTo>
                  <a:lnTo>
                    <a:pt x="1899920" y="436880"/>
                  </a:lnTo>
                  <a:lnTo>
                    <a:pt x="1493520" y="132080"/>
                  </a:lnTo>
                  <a:lnTo>
                    <a:pt x="1280160" y="30480"/>
                  </a:lnTo>
                  <a:lnTo>
                    <a:pt x="1036320" y="0"/>
                  </a:lnTo>
                  <a:lnTo>
                    <a:pt x="985520" y="1310640"/>
                  </a:lnTo>
                  <a:lnTo>
                    <a:pt x="944880" y="1910080"/>
                  </a:lnTo>
                  <a:lnTo>
                    <a:pt x="944880" y="1910080"/>
                  </a:lnTo>
                  <a:lnTo>
                    <a:pt x="853440" y="1960880"/>
                  </a:lnTo>
                  <a:lnTo>
                    <a:pt x="0" y="1960880"/>
                  </a:ln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4493D57-5497-3744-A988-3799B789311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85225" y="4206240"/>
              <a:ext cx="3714857" cy="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3D0E212-6F64-704D-A4E6-D28E4D6E33D7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8478270" y="913296"/>
            <a:ext cx="999453" cy="1095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B8B0DA6-651F-9949-B638-1C0176419A60}"/>
              </a:ext>
            </a:extLst>
          </p:cNvPr>
          <p:cNvSpPr txBox="1"/>
          <p:nvPr/>
        </p:nvSpPr>
        <p:spPr>
          <a:xfrm>
            <a:off x="4826769" y="2040343"/>
            <a:ext cx="35416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 err="1">
                <a:solidFill>
                  <a:schemeClr val="bg1"/>
                </a:solidFill>
              </a:rPr>
              <a:t>Pressure</a:t>
            </a:r>
            <a:r>
              <a:rPr lang="en-US" sz="2800" baseline="-25000" dirty="0" err="1">
                <a:solidFill>
                  <a:schemeClr val="bg1"/>
                </a:solidFill>
              </a:rPr>
              <a:t>effective</a:t>
            </a:r>
            <a:r>
              <a:rPr lang="en-US" sz="2800" dirty="0">
                <a:solidFill>
                  <a:schemeClr val="bg1"/>
                </a:solidFill>
              </a:rPr>
              <a:t> = P</a:t>
            </a:r>
            <a:r>
              <a:rPr lang="en-US" sz="2800" baseline="-25000" dirty="0">
                <a:solidFill>
                  <a:schemeClr val="bg1"/>
                </a:solidFill>
              </a:rPr>
              <a:t>0</a:t>
            </a:r>
            <a:r>
              <a:rPr lang="en-US" sz="2800" dirty="0">
                <a:solidFill>
                  <a:schemeClr val="bg1"/>
                </a:solidFill>
              </a:rPr>
              <a:t> + </a:t>
            </a:r>
            <a:r>
              <a:rPr lang="en-US" sz="2800" dirty="0">
                <a:solidFill>
                  <a:schemeClr val="bg1"/>
                </a:solidFill>
                <a:latin typeface="Symbol" pitchFamily="2" charset="2"/>
              </a:rPr>
              <a:t>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A98CCBB-33B8-414B-843E-4956C9EB4766}"/>
              </a:ext>
            </a:extLst>
          </p:cNvPr>
          <p:cNvSpPr txBox="1"/>
          <p:nvPr/>
        </p:nvSpPr>
        <p:spPr>
          <a:xfrm>
            <a:off x="8695699" y="2503076"/>
            <a:ext cx="356325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Entire volume at 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negative pressure 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while at high T</a:t>
            </a:r>
          </a:p>
          <a:p>
            <a:pPr algn="ctr"/>
            <a:endParaRPr lang="en-US" sz="2800" dirty="0">
              <a:solidFill>
                <a:srgbClr val="FFFF00"/>
              </a:solidFill>
            </a:endParaRPr>
          </a:p>
          <a:p>
            <a:pPr algn="ctr"/>
            <a:r>
              <a:rPr lang="en-US" sz="2800" u="sng" dirty="0">
                <a:solidFill>
                  <a:srgbClr val="FFFF00"/>
                </a:solidFill>
              </a:rPr>
              <a:t>Cavitation!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Bubbles forming</a:t>
            </a:r>
          </a:p>
          <a:p>
            <a:pPr algn="ctr"/>
            <a:endParaRPr lang="en-US" sz="2800" dirty="0">
              <a:solidFill>
                <a:srgbClr val="FFFF00"/>
              </a:solidFill>
            </a:endParaRP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Hydrodynamics:  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Stop out of bounds!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530BC36-9237-BF4D-9D36-FFB6B4ADD77C}"/>
              </a:ext>
            </a:extLst>
          </p:cNvPr>
          <p:cNvCxnSpPr>
            <a:cxnSpLocks/>
          </p:cNvCxnSpPr>
          <p:nvPr/>
        </p:nvCxnSpPr>
        <p:spPr>
          <a:xfrm>
            <a:off x="8553045" y="329308"/>
            <a:ext cx="717770" cy="1157869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B314EB8-C211-7E47-BFFF-DF9145DC7A8D}"/>
              </a:ext>
            </a:extLst>
          </p:cNvPr>
          <p:cNvSpPr txBox="1"/>
          <p:nvPr/>
        </p:nvSpPr>
        <p:spPr>
          <a:xfrm>
            <a:off x="8973052" y="6589679"/>
            <a:ext cx="33455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M. Byres, </a:t>
            </a:r>
            <a:r>
              <a:rPr lang="en-US" sz="14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https://arxiv.org/abs/1910.12930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911834-4E68-334E-B1C1-6F68986B87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520" y="25400"/>
            <a:ext cx="4305300" cy="3403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1824E5-FC9C-1644-84B3-0959B80D2152}"/>
              </a:ext>
            </a:extLst>
          </p:cNvPr>
          <p:cNvSpPr txBox="1"/>
          <p:nvPr/>
        </p:nvSpPr>
        <p:spPr>
          <a:xfrm>
            <a:off x="6096000" y="1508242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F0C419-89D3-1E4B-B96D-16214490008F}"/>
              </a:ext>
            </a:extLst>
          </p:cNvPr>
          <p:cNvSpPr txBox="1"/>
          <p:nvPr/>
        </p:nvSpPr>
        <p:spPr>
          <a:xfrm>
            <a:off x="6955265" y="3950444"/>
            <a:ext cx="957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Symbol" pitchFamily="2" charset="2"/>
              </a:rPr>
              <a:t>P /</a:t>
            </a:r>
            <a:r>
              <a:rPr lang="en-US" sz="2800" dirty="0">
                <a:solidFill>
                  <a:schemeClr val="bg1"/>
                </a:solidFill>
              </a:rPr>
              <a:t>P</a:t>
            </a:r>
            <a:r>
              <a:rPr lang="en-US" sz="2800" baseline="-25000" dirty="0">
                <a:solidFill>
                  <a:schemeClr val="bg1"/>
                </a:solidFill>
              </a:rPr>
              <a:t>0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CC107FB-DDED-EA4D-A2F4-5332BA6739DA}"/>
              </a:ext>
            </a:extLst>
          </p:cNvPr>
          <p:cNvSpPr txBox="1"/>
          <p:nvPr/>
        </p:nvSpPr>
        <p:spPr>
          <a:xfrm>
            <a:off x="244520" y="1357940"/>
            <a:ext cx="8623300" cy="5509200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If QCD has such a large </a:t>
            </a:r>
            <a:r>
              <a:rPr lang="en-US" sz="3200" dirty="0">
                <a:solidFill>
                  <a:schemeClr val="bg1"/>
                </a:solidFill>
                <a:latin typeface="Symbol" pitchFamily="2" charset="2"/>
              </a:rPr>
              <a:t>z</a:t>
            </a:r>
            <a:r>
              <a:rPr lang="en-US" sz="3200" dirty="0">
                <a:solidFill>
                  <a:schemeClr val="bg1"/>
                </a:solidFill>
              </a:rPr>
              <a:t>/s,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fundamental knowledge gained</a:t>
            </a:r>
          </a:p>
          <a:p>
            <a:pPr algn="ctr"/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However, I believe the hydrodynamics results are unreliable in this regime.</a:t>
            </a:r>
          </a:p>
          <a:p>
            <a:pPr algn="ctr"/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Can the field formalize these studies to understand if cavitation is ruled out by data!</a:t>
            </a:r>
          </a:p>
          <a:p>
            <a:pPr algn="ctr"/>
            <a:endParaRPr lang="en-US" sz="3200" b="1" dirty="0">
              <a:solidFill>
                <a:schemeClr val="bg1"/>
              </a:solidFill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Would that rule out IP-</a:t>
            </a:r>
            <a:r>
              <a:rPr lang="en-US" sz="3200" dirty="0" err="1">
                <a:solidFill>
                  <a:schemeClr val="bg1"/>
                </a:solidFill>
              </a:rPr>
              <a:t>Glasma</a:t>
            </a:r>
            <a:r>
              <a:rPr lang="en-US" sz="3200" dirty="0">
                <a:solidFill>
                  <a:schemeClr val="bg1"/>
                </a:solidFill>
              </a:rPr>
              <a:t> initial conditions with large radial flow?</a:t>
            </a:r>
          </a:p>
        </p:txBody>
      </p:sp>
    </p:spTree>
    <p:extLst>
      <p:ext uri="{BB962C8B-B14F-4D97-AF65-F5344CB8AC3E}">
        <p14:creationId xmlns:p14="http://schemas.microsoft.com/office/powerpoint/2010/main" val="356196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9" grpId="0"/>
      <p:bldP spid="20" grpId="0"/>
      <p:bldP spid="4" grpId="0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036825-A755-4B46-91C5-D177FE1B66F9}"/>
              </a:ext>
            </a:extLst>
          </p:cNvPr>
          <p:cNvSpPr txBox="1"/>
          <p:nvPr/>
        </p:nvSpPr>
        <p:spPr>
          <a:xfrm>
            <a:off x="223734" y="896564"/>
            <a:ext cx="50510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</a:rPr>
              <a:t>IP-</a:t>
            </a:r>
            <a:r>
              <a:rPr lang="en-US" sz="2800" dirty="0" err="1">
                <a:solidFill>
                  <a:schemeClr val="bg1"/>
                </a:solidFill>
              </a:rPr>
              <a:t>Glasma</a:t>
            </a:r>
            <a:r>
              <a:rPr lang="en-US" sz="2800" dirty="0">
                <a:solidFill>
                  <a:schemeClr val="bg1"/>
                </a:solidFill>
              </a:rPr>
              <a:t> + BAMPS   </a:t>
            </a:r>
            <a:r>
              <a:rPr lang="en-US" sz="2000" dirty="0">
                <a:solidFill>
                  <a:schemeClr val="bg1"/>
                </a:solidFill>
              </a:rPr>
              <a:t>(not public code)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D602FD4-27C8-5846-BE6E-E10F077CCAF5}"/>
              </a:ext>
            </a:extLst>
          </p:cNvPr>
          <p:cNvSpPr/>
          <p:nvPr/>
        </p:nvSpPr>
        <p:spPr>
          <a:xfrm>
            <a:off x="565982" y="2372999"/>
            <a:ext cx="3312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https://arxiv.org/abs/1908.06212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C5EEEB-7042-314F-ACAF-315D1F0DF52A}"/>
              </a:ext>
            </a:extLst>
          </p:cNvPr>
          <p:cNvSpPr/>
          <p:nvPr/>
        </p:nvSpPr>
        <p:spPr>
          <a:xfrm>
            <a:off x="565982" y="1393918"/>
            <a:ext cx="3312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https://arxiv.org/abs/1903.00314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995F6C-7046-E542-A81A-6B619B3567F1}"/>
              </a:ext>
            </a:extLst>
          </p:cNvPr>
          <p:cNvSpPr txBox="1"/>
          <p:nvPr/>
        </p:nvSpPr>
        <p:spPr>
          <a:xfrm>
            <a:off x="3970124" y="138322"/>
            <a:ext cx="45916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u="sng" dirty="0">
                <a:solidFill>
                  <a:schemeClr val="bg1"/>
                </a:solidFill>
              </a:rPr>
              <a:t>Both Cream and Lemon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944D35-B280-3D46-B7C2-8158D09B1F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181"/>
          <a:stretch/>
        </p:blipFill>
        <p:spPr>
          <a:xfrm>
            <a:off x="6855606" y="1763250"/>
            <a:ext cx="5079999" cy="48919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18C79C-E4A4-DB44-97CF-9544B49265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041" r="61548" b="61874"/>
          <a:stretch/>
        </p:blipFill>
        <p:spPr>
          <a:xfrm>
            <a:off x="1343071" y="4270531"/>
            <a:ext cx="4411012" cy="14178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E92709-59D9-BF46-BF44-711E9A22DE8B}"/>
              </a:ext>
            </a:extLst>
          </p:cNvPr>
          <p:cNvSpPr txBox="1"/>
          <p:nvPr/>
        </p:nvSpPr>
        <p:spPr>
          <a:xfrm>
            <a:off x="0" y="2843858"/>
            <a:ext cx="70322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Stress-Energy Tensor T </a:t>
            </a:r>
            <a:r>
              <a:rPr lang="en-US" sz="2800" baseline="-25000" dirty="0" err="1">
                <a:solidFill>
                  <a:srgbClr val="FFFF00"/>
                </a:solidFill>
                <a:latin typeface="Symbol" pitchFamily="2" charset="2"/>
              </a:rPr>
              <a:t>mn</a:t>
            </a:r>
            <a:r>
              <a:rPr lang="en-US" sz="2800" baseline="-25000" dirty="0">
                <a:solidFill>
                  <a:srgbClr val="FFFF00"/>
                </a:solidFill>
                <a:latin typeface="Symbol" pitchFamily="2" charset="2"/>
              </a:rPr>
              <a:t>  </a:t>
            </a:r>
            <a:r>
              <a:rPr lang="en-US" sz="2800" dirty="0">
                <a:solidFill>
                  <a:srgbClr val="FFFF00"/>
                </a:solidFill>
              </a:rPr>
              <a:t>Asymmetry 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(IP-</a:t>
            </a:r>
            <a:r>
              <a:rPr lang="en-US" sz="2800" dirty="0" err="1">
                <a:solidFill>
                  <a:srgbClr val="FFFF00"/>
                </a:solidFill>
              </a:rPr>
              <a:t>Glasma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>
                <a:solidFill>
                  <a:srgbClr val="FFFF00"/>
                </a:solidFill>
                <a:latin typeface="Symbol" pitchFamily="2" charset="2"/>
              </a:rPr>
              <a:t>t</a:t>
            </a:r>
            <a:r>
              <a:rPr lang="en-US" sz="2800" dirty="0">
                <a:solidFill>
                  <a:srgbClr val="FFFF00"/>
                </a:solidFill>
              </a:rPr>
              <a:t>=0.4 </a:t>
            </a:r>
            <a:r>
              <a:rPr lang="en-US" sz="2800" dirty="0" err="1">
                <a:solidFill>
                  <a:srgbClr val="FFFF00"/>
                </a:solidFill>
              </a:rPr>
              <a:t>fm</a:t>
            </a:r>
            <a:r>
              <a:rPr lang="en-US" sz="2800" dirty="0">
                <a:solidFill>
                  <a:srgbClr val="FFFF00"/>
                </a:solidFill>
              </a:rPr>
              <a:t>/c) encodes 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initial state correlations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0E1284-DC12-6641-8C2B-0F5DC78FBAD0}"/>
              </a:ext>
            </a:extLst>
          </p:cNvPr>
          <p:cNvSpPr txBox="1"/>
          <p:nvPr/>
        </p:nvSpPr>
        <p:spPr>
          <a:xfrm>
            <a:off x="223734" y="1849779"/>
            <a:ext cx="4814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IP-</a:t>
            </a:r>
            <a:r>
              <a:rPr lang="en-US" sz="2800" dirty="0" err="1">
                <a:solidFill>
                  <a:schemeClr val="bg1"/>
                </a:solidFill>
              </a:rPr>
              <a:t>Glasma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</a:t>
            </a:r>
            <a:r>
              <a:rPr lang="en-US" sz="2800" baseline="-25000" dirty="0" err="1">
                <a:solidFill>
                  <a:schemeClr val="bg1"/>
                </a:solidFill>
                <a:latin typeface="Symbol" pitchFamily="2" charset="2"/>
              </a:rPr>
              <a:t>mn</a:t>
            </a:r>
            <a:r>
              <a:rPr lang="en-US" sz="2800" dirty="0">
                <a:solidFill>
                  <a:schemeClr val="bg1"/>
                </a:solidFill>
              </a:rPr>
              <a:t> + Hydrodynamics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AE6906-9303-E742-81C0-F83A769910F0}"/>
              </a:ext>
            </a:extLst>
          </p:cNvPr>
          <p:cNvSpPr txBox="1"/>
          <p:nvPr/>
        </p:nvSpPr>
        <p:spPr>
          <a:xfrm>
            <a:off x="661549" y="5759687"/>
            <a:ext cx="57740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Some correlation (influence) survives hydro evolution for </a:t>
            </a:r>
            <a:r>
              <a:rPr lang="en-US" sz="2800" dirty="0" err="1">
                <a:solidFill>
                  <a:srgbClr val="FFFF00"/>
                </a:solidFill>
              </a:rPr>
              <a:t>dN</a:t>
            </a:r>
            <a:r>
              <a:rPr lang="en-US" sz="2800" baseline="-25000" dirty="0" err="1">
                <a:solidFill>
                  <a:srgbClr val="FFFF00"/>
                </a:solidFill>
              </a:rPr>
              <a:t>ch</a:t>
            </a:r>
            <a:r>
              <a:rPr lang="en-US" sz="2800" dirty="0">
                <a:solidFill>
                  <a:srgbClr val="FFFF00"/>
                </a:solidFill>
              </a:rPr>
              <a:t>/d</a:t>
            </a:r>
            <a:r>
              <a:rPr lang="en-US" sz="2800" dirty="0">
                <a:solidFill>
                  <a:srgbClr val="FFFF00"/>
                </a:solidFill>
                <a:latin typeface="Symbol" pitchFamily="2" charset="2"/>
              </a:rPr>
              <a:t>h</a:t>
            </a:r>
            <a:r>
              <a:rPr lang="en-US" sz="2800" dirty="0">
                <a:solidFill>
                  <a:srgbClr val="FFFF00"/>
                </a:solidFill>
              </a:rPr>
              <a:t> &lt; 15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6EDF476-CF39-8A47-85C9-F872FAB54644}"/>
              </a:ext>
            </a:extLst>
          </p:cNvPr>
          <p:cNvSpPr/>
          <p:nvPr/>
        </p:nvSpPr>
        <p:spPr>
          <a:xfrm>
            <a:off x="8806069" y="6024197"/>
            <a:ext cx="1888435" cy="6310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EEFDA3-BC81-574F-BB83-19A21B69D28F}"/>
              </a:ext>
            </a:extLst>
          </p:cNvPr>
          <p:cNvSpPr/>
          <p:nvPr/>
        </p:nvSpPr>
        <p:spPr>
          <a:xfrm>
            <a:off x="9338613" y="2031226"/>
            <a:ext cx="145335" cy="3724996"/>
          </a:xfrm>
          <a:prstGeom prst="rect">
            <a:avLst/>
          </a:prstGeom>
          <a:solidFill>
            <a:srgbClr val="00B050">
              <a:alpha val="6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8322A9-B8BA-CC47-BDB5-9F6786A2275A}"/>
              </a:ext>
            </a:extLst>
          </p:cNvPr>
          <p:cNvSpPr/>
          <p:nvPr/>
        </p:nvSpPr>
        <p:spPr>
          <a:xfrm>
            <a:off x="9133731" y="2028769"/>
            <a:ext cx="145335" cy="3724996"/>
          </a:xfrm>
          <a:prstGeom prst="rect">
            <a:avLst/>
          </a:prstGeom>
          <a:solidFill>
            <a:srgbClr val="FF0000">
              <a:alpha val="3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39046F-8482-3E40-816F-9D095B360DA6}"/>
              </a:ext>
            </a:extLst>
          </p:cNvPr>
          <p:cNvSpPr/>
          <p:nvPr/>
        </p:nvSpPr>
        <p:spPr>
          <a:xfrm>
            <a:off x="9483948" y="2028769"/>
            <a:ext cx="145335" cy="3724996"/>
          </a:xfrm>
          <a:prstGeom prst="rect">
            <a:avLst/>
          </a:prstGeom>
          <a:solidFill>
            <a:schemeClr val="accent1">
              <a:alpha val="5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D82E0B0-4EBD-B645-9E77-79742BAFD200}"/>
              </a:ext>
            </a:extLst>
          </p:cNvPr>
          <p:cNvGrpSpPr/>
          <p:nvPr/>
        </p:nvGrpSpPr>
        <p:grpSpPr>
          <a:xfrm>
            <a:off x="8464492" y="1168006"/>
            <a:ext cx="3147834" cy="539769"/>
            <a:chOff x="8464492" y="1168006"/>
            <a:chExt cx="3147834" cy="53976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AC6226B-3E22-BD4A-B324-8206E44EEFBE}"/>
                </a:ext>
              </a:extLst>
            </p:cNvPr>
            <p:cNvSpPr/>
            <p:nvPr/>
          </p:nvSpPr>
          <p:spPr>
            <a:xfrm>
              <a:off x="8464492" y="1168006"/>
              <a:ext cx="3147834" cy="52813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24A904E-BD73-8F4D-95BE-B5D874C79397}"/>
                </a:ext>
              </a:extLst>
            </p:cNvPr>
            <p:cNvSpPr txBox="1"/>
            <p:nvPr/>
          </p:nvSpPr>
          <p:spPr>
            <a:xfrm>
              <a:off x="8571557" y="1168006"/>
              <a:ext cx="3040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/>
                <a:t>0-5% Central </a:t>
              </a:r>
              <a:r>
                <a:rPr lang="en-US" dirty="0" err="1">
                  <a:solidFill>
                    <a:srgbClr val="FF0000"/>
                  </a:solidFill>
                </a:rPr>
                <a:t>pAu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rgbClr val="00B050"/>
                  </a:solidFill>
                </a:rPr>
                <a:t>dAu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baseline="30000" dirty="0">
                  <a:solidFill>
                    <a:srgbClr val="0070C0"/>
                  </a:solidFill>
                </a:rPr>
                <a:t>3</a:t>
              </a:r>
              <a:r>
                <a:rPr lang="en-US" dirty="0">
                  <a:solidFill>
                    <a:srgbClr val="0070C0"/>
                  </a:solidFill>
                </a:rPr>
                <a:t>HeAu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3885E8E-EA02-0A4A-B8C2-37848010F67C}"/>
                </a:ext>
              </a:extLst>
            </p:cNvPr>
            <p:cNvSpPr txBox="1"/>
            <p:nvPr/>
          </p:nvSpPr>
          <p:spPr>
            <a:xfrm>
              <a:off x="8806069" y="1453859"/>
              <a:ext cx="2398413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err="1"/>
                <a:t>Phys.Rev.Lett</a:t>
              </a:r>
              <a:r>
                <a:rPr lang="en-US" sz="1050" dirty="0"/>
                <a:t>. 121 (2018) no.22, 222301</a:t>
              </a:r>
              <a:endParaRPr lang="en-US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6361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9" grpId="0" animBg="1"/>
      <p:bldP spid="13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33CAB7F-57DA-424E-9906-DB18CB524922}"/>
              </a:ext>
            </a:extLst>
          </p:cNvPr>
          <p:cNvSpPr/>
          <p:nvPr/>
        </p:nvSpPr>
        <p:spPr>
          <a:xfrm>
            <a:off x="6482576" y="1716855"/>
            <a:ext cx="5032917" cy="35693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7A14C9-8EAF-F94B-9B8E-3F14BE4EF081}"/>
              </a:ext>
            </a:extLst>
          </p:cNvPr>
          <p:cNvSpPr/>
          <p:nvPr/>
        </p:nvSpPr>
        <p:spPr>
          <a:xfrm>
            <a:off x="7495857" y="1388146"/>
            <a:ext cx="30469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Lucida Grande" panose="020B0600040502020204" pitchFamily="34" charset="0"/>
              </a:rPr>
              <a:t>D. Molnar </a:t>
            </a:r>
            <a:r>
              <a:rPr lang="en-US" sz="12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https://arxiv.org/abs/1906.12313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D7DCDE-DE26-204A-8D9B-0105AB3AFEDF}"/>
              </a:ext>
            </a:extLst>
          </p:cNvPr>
          <p:cNvSpPr/>
          <p:nvPr/>
        </p:nvSpPr>
        <p:spPr>
          <a:xfrm>
            <a:off x="5996518" y="78461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Lucida Grande" panose="020B0600040502020204" pitchFamily="34" charset="0"/>
              </a:rPr>
              <a:t>How AMPT generates large elliptic flow with small cross sections </a:t>
            </a:r>
            <a:endParaRPr lang="en-US" i="0" u="sng" dirty="0">
              <a:solidFill>
                <a:schemeClr val="bg1"/>
              </a:solidFill>
              <a:effectLst/>
              <a:latin typeface="Lucida Grande" panose="020B06000405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EBB455-D3D6-1E4B-A87C-4751CFD6A115}"/>
              </a:ext>
            </a:extLst>
          </p:cNvPr>
          <p:cNvSpPr txBox="1"/>
          <p:nvPr/>
        </p:nvSpPr>
        <p:spPr>
          <a:xfrm>
            <a:off x="2759194" y="0"/>
            <a:ext cx="69657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u="sng" dirty="0">
                <a:solidFill>
                  <a:schemeClr val="bg1"/>
                </a:solidFill>
              </a:rPr>
              <a:t>Quasiparticles instead of Hydrodynamics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34AAE0-48EC-4E4B-BD1E-C96DE133DF04}"/>
              </a:ext>
            </a:extLst>
          </p:cNvPr>
          <p:cNvSpPr txBox="1"/>
          <p:nvPr/>
        </p:nvSpPr>
        <p:spPr>
          <a:xfrm>
            <a:off x="251670" y="5363256"/>
            <a:ext cx="119403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Now understood conflict between the conventional “wisdom” from MPC and the newer AMPT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chemeClr val="bg1"/>
                </a:solidFill>
                <a:sym typeface="Wingdings" pitchFamily="2" charset="2"/>
              </a:rPr>
              <a:t>2 angular distribution highly dependent on momentum distribution (T</a:t>
            </a:r>
            <a:r>
              <a:rPr lang="en-US" sz="2400" baseline="-25000" dirty="0">
                <a:solidFill>
                  <a:schemeClr val="bg1"/>
                </a:solidFill>
                <a:sym typeface="Wingdings" pitchFamily="2" charset="2"/>
              </a:rPr>
              <a:t>0</a:t>
            </a:r>
            <a:r>
              <a:rPr lang="en-US" sz="2400" dirty="0">
                <a:solidFill>
                  <a:schemeClr val="bg1"/>
                </a:solidFill>
                <a:sym typeface="Wingdings" pitchFamily="2" charset="2"/>
              </a:rPr>
              <a:t>) of </a:t>
            </a:r>
            <a:r>
              <a:rPr lang="en-US" sz="2400" dirty="0" err="1">
                <a:solidFill>
                  <a:schemeClr val="bg1"/>
                </a:solidFill>
                <a:sym typeface="Wingdings" pitchFamily="2" charset="2"/>
              </a:rPr>
              <a:t>partons</a:t>
            </a:r>
            <a:endParaRPr lang="en-US" sz="2400" dirty="0">
              <a:solidFill>
                <a:schemeClr val="bg1"/>
              </a:solidFill>
              <a:sym typeface="Wingdings" pitchFamily="2" charset="2"/>
            </a:endParaRPr>
          </a:p>
          <a:p>
            <a:pPr algn="ctr"/>
            <a:r>
              <a:rPr lang="en-US" sz="2400" dirty="0">
                <a:solidFill>
                  <a:srgbClr val="FFFF00"/>
                </a:solidFill>
                <a:sym typeface="Wingdings" pitchFamily="2" charset="2"/>
              </a:rPr>
              <a:t>However, initial population of nearly massless (anti) quarks in AMPT cannot be the answer!</a:t>
            </a:r>
          </a:p>
          <a:p>
            <a:pPr algn="ctr"/>
            <a:r>
              <a:rPr lang="en-US" sz="2400" i="1" dirty="0">
                <a:solidFill>
                  <a:srgbClr val="FFFF00"/>
                </a:solidFill>
                <a:sym typeface="Wingdings" pitchFamily="2" charset="2"/>
              </a:rPr>
              <a:t>More work with realistic quasi-particles necessary; be clear about what is constrained by QCD.</a:t>
            </a:r>
            <a:endParaRPr lang="en-US" sz="2400" i="1" dirty="0">
              <a:solidFill>
                <a:srgbClr val="FFFF0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E22889A-6C02-1546-9618-E006925F8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7270" y="2137124"/>
            <a:ext cx="4385173" cy="314908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7BD9B09-E42A-F749-91D2-3362CF0D2F34}"/>
              </a:ext>
            </a:extLst>
          </p:cNvPr>
          <p:cNvGrpSpPr/>
          <p:nvPr/>
        </p:nvGrpSpPr>
        <p:grpSpPr>
          <a:xfrm>
            <a:off x="979557" y="764914"/>
            <a:ext cx="4089400" cy="4512764"/>
            <a:chOff x="979557" y="764914"/>
            <a:chExt cx="4075331" cy="495519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680333F-B31E-714B-A209-AD86A113DF0E}"/>
                </a:ext>
              </a:extLst>
            </p:cNvPr>
            <p:cNvSpPr/>
            <p:nvPr/>
          </p:nvSpPr>
          <p:spPr>
            <a:xfrm>
              <a:off x="979557" y="764914"/>
              <a:ext cx="4075331" cy="495519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24978D5-D11A-2C43-8C37-AF477855E435}"/>
                </a:ext>
              </a:extLst>
            </p:cNvPr>
            <p:cNvSpPr/>
            <p:nvPr/>
          </p:nvSpPr>
          <p:spPr>
            <a:xfrm>
              <a:off x="1308247" y="5106967"/>
              <a:ext cx="298100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https://arxiv.org/abs/nucl-th/0104073</a:t>
              </a:r>
              <a:endParaRPr lang="en-US" sz="1400"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4B86FFF-A61A-D748-8C3E-28E16CA630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47581" b="11027"/>
            <a:stretch/>
          </p:blipFill>
          <p:spPr>
            <a:xfrm>
              <a:off x="1164802" y="2258966"/>
              <a:ext cx="3188784" cy="2824879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B578AFE-6F67-F540-ABE9-4EA0F264528D}"/>
                </a:ext>
              </a:extLst>
            </p:cNvPr>
            <p:cNvSpPr txBox="1"/>
            <p:nvPr/>
          </p:nvSpPr>
          <p:spPr>
            <a:xfrm>
              <a:off x="1091254" y="764914"/>
              <a:ext cx="343424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Key RHIC theory input for strongly-coupled </a:t>
              </a:r>
              <a:r>
                <a:rPr lang="en-US" sz="2800" dirty="0" err="1"/>
                <a:t>sQGP</a:t>
              </a:r>
              <a:endParaRPr lang="en-US" sz="2800" dirty="0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815E81A-11B2-D049-BEBC-09566A42B2EC}"/>
                </a:ext>
              </a:extLst>
            </p:cNvPr>
            <p:cNvSpPr txBox="1"/>
            <p:nvPr/>
          </p:nvSpPr>
          <p:spPr>
            <a:xfrm>
              <a:off x="4212991" y="2454844"/>
              <a:ext cx="8418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dirty="0">
                  <a:solidFill>
                    <a:srgbClr val="FF0000"/>
                  </a:solidFill>
                </a:rPr>
                <a:t>45 mb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499275F-8D92-F54F-B6F1-313DBFDB49F4}"/>
              </a:ext>
            </a:extLst>
          </p:cNvPr>
          <p:cNvSpPr txBox="1"/>
          <p:nvPr/>
        </p:nvSpPr>
        <p:spPr>
          <a:xfrm>
            <a:off x="7050222" y="1663955"/>
            <a:ext cx="39885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rgbClr val="FF0000"/>
                </a:solidFill>
              </a:rPr>
              <a:t>T</a:t>
            </a:r>
            <a:r>
              <a:rPr lang="en-US" sz="2800" baseline="-25000" dirty="0">
                <a:solidFill>
                  <a:srgbClr val="FF0000"/>
                </a:solidFill>
              </a:rPr>
              <a:t>0</a:t>
            </a:r>
            <a:r>
              <a:rPr lang="en-US" sz="2800" dirty="0">
                <a:solidFill>
                  <a:srgbClr val="FF0000"/>
                </a:solidFill>
              </a:rPr>
              <a:t> = 700 MeV vs 230 MeV</a:t>
            </a:r>
          </a:p>
        </p:txBody>
      </p:sp>
    </p:spTree>
    <p:extLst>
      <p:ext uri="{BB962C8B-B14F-4D97-AF65-F5344CB8AC3E}">
        <p14:creationId xmlns:p14="http://schemas.microsoft.com/office/powerpoint/2010/main" val="110157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0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F26CF1C-9BAA-264D-9F6B-21C18301E0EB}"/>
              </a:ext>
            </a:extLst>
          </p:cNvPr>
          <p:cNvSpPr txBox="1"/>
          <p:nvPr/>
        </p:nvSpPr>
        <p:spPr>
          <a:xfrm>
            <a:off x="652322" y="34216"/>
            <a:ext cx="1097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</a:rPr>
              <a:t>The field has been fully engaged in a debate on the interpretation of experimental data from small systems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B408E6F-7095-2846-986B-45C6858E7DEB}"/>
              </a:ext>
            </a:extLst>
          </p:cNvPr>
          <p:cNvGrpSpPr/>
          <p:nvPr/>
        </p:nvGrpSpPr>
        <p:grpSpPr>
          <a:xfrm>
            <a:off x="265760" y="1332816"/>
            <a:ext cx="5547281" cy="3412440"/>
            <a:chOff x="265760" y="1332816"/>
            <a:chExt cx="5547281" cy="341244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5307C7C-F64C-E343-8095-42AC3DF7FF78}"/>
                </a:ext>
              </a:extLst>
            </p:cNvPr>
            <p:cNvSpPr/>
            <p:nvPr/>
          </p:nvSpPr>
          <p:spPr>
            <a:xfrm>
              <a:off x="265760" y="1332816"/>
              <a:ext cx="5547281" cy="34124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C6599D7-253C-E942-98A2-515381C81F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497" r="3118" b="5693"/>
            <a:stretch/>
          </p:blipFill>
          <p:spPr>
            <a:xfrm>
              <a:off x="1194298" y="1550279"/>
              <a:ext cx="3690204" cy="262026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9C38E6F-05AD-0B4A-80AF-6235C0D7EAF4}"/>
                </a:ext>
              </a:extLst>
            </p:cNvPr>
            <p:cNvSpPr txBox="1"/>
            <p:nvPr/>
          </p:nvSpPr>
          <p:spPr>
            <a:xfrm>
              <a:off x="1373755" y="4227068"/>
              <a:ext cx="38304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i="1" dirty="0"/>
                <a:t>Geometry </a:t>
              </a:r>
              <a:r>
                <a:rPr lang="en-US" sz="2400" i="1" dirty="0">
                  <a:sym typeface="Wingdings" pitchFamily="2" charset="2"/>
                </a:rPr>
                <a:t> Final State Flow</a:t>
              </a:r>
              <a:endParaRPr lang="en-US" sz="2400" i="1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0829F15-816F-AE4B-873D-982160007249}"/>
              </a:ext>
            </a:extLst>
          </p:cNvPr>
          <p:cNvGrpSpPr/>
          <p:nvPr/>
        </p:nvGrpSpPr>
        <p:grpSpPr>
          <a:xfrm>
            <a:off x="6145492" y="1332816"/>
            <a:ext cx="5547281" cy="3412440"/>
            <a:chOff x="6145492" y="1332816"/>
            <a:chExt cx="5547281" cy="341244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27BCBF9-9F13-7C4E-AAF0-A9E79463E719}"/>
                </a:ext>
              </a:extLst>
            </p:cNvPr>
            <p:cNvSpPr/>
            <p:nvPr/>
          </p:nvSpPr>
          <p:spPr>
            <a:xfrm>
              <a:off x="6145492" y="1332816"/>
              <a:ext cx="5547281" cy="341244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16B42A8-1763-784F-BD8E-A339FDB082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6280" t="12887" b="39530"/>
            <a:stretch/>
          </p:blipFill>
          <p:spPr>
            <a:xfrm>
              <a:off x="7719236" y="1667685"/>
              <a:ext cx="3129597" cy="251358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B81FE35-4452-B746-8E43-0A4965FB4906}"/>
                </a:ext>
              </a:extLst>
            </p:cNvPr>
            <p:cNvSpPr txBox="1"/>
            <p:nvPr/>
          </p:nvSpPr>
          <p:spPr>
            <a:xfrm>
              <a:off x="6193881" y="4227068"/>
              <a:ext cx="54528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i="1" dirty="0">
                  <a:solidFill>
                    <a:schemeClr val="bg1"/>
                  </a:solidFill>
                  <a:sym typeface="Wingdings" pitchFamily="2" charset="2"/>
                </a:rPr>
                <a:t>Color Domains  Initial State Correlations</a:t>
              </a:r>
              <a:endParaRPr lang="en-US" sz="2400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3FEA53C-6E5D-DF43-8810-36FFF20E95DF}"/>
              </a:ext>
            </a:extLst>
          </p:cNvPr>
          <p:cNvSpPr txBox="1"/>
          <p:nvPr/>
        </p:nvSpPr>
        <p:spPr>
          <a:xfrm>
            <a:off x="238566" y="4924214"/>
            <a:ext cx="1187212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This talk focuses on </a:t>
            </a:r>
            <a:r>
              <a:rPr lang="en-US" sz="3200" u="sng" dirty="0">
                <a:solidFill>
                  <a:schemeClr val="bg1"/>
                </a:solidFill>
              </a:rPr>
              <a:t>major resolutions</a:t>
            </a:r>
            <a:r>
              <a:rPr lang="en-US" sz="3200" dirty="0">
                <a:solidFill>
                  <a:schemeClr val="bg1"/>
                </a:solidFill>
              </a:rPr>
              <a:t> since the last QM in Venice   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Resolutions provide </a:t>
            </a:r>
            <a:r>
              <a:rPr lang="en-US" sz="3200" u="sng" dirty="0">
                <a:solidFill>
                  <a:schemeClr val="bg1"/>
                </a:solidFill>
              </a:rPr>
              <a:t>new context</a:t>
            </a:r>
            <a:r>
              <a:rPr lang="en-US" sz="3200" dirty="0">
                <a:solidFill>
                  <a:schemeClr val="bg1"/>
                </a:solidFill>
              </a:rPr>
              <a:t> for accessing early stage dynamics and for newly emerging challenges</a:t>
            </a:r>
          </a:p>
        </p:txBody>
      </p:sp>
    </p:spTree>
    <p:extLst>
      <p:ext uri="{BB962C8B-B14F-4D97-AF65-F5344CB8AC3E}">
        <p14:creationId xmlns:p14="http://schemas.microsoft.com/office/powerpoint/2010/main" val="1576720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20B1F8-38FB-714A-81E5-8CC7B96982B4}"/>
              </a:ext>
            </a:extLst>
          </p:cNvPr>
          <p:cNvSpPr txBox="1"/>
          <p:nvPr/>
        </p:nvSpPr>
        <p:spPr>
          <a:xfrm>
            <a:off x="1808867" y="101341"/>
            <a:ext cx="9554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u="sng" dirty="0">
                <a:solidFill>
                  <a:schemeClr val="bg1"/>
                </a:solidFill>
              </a:rPr>
              <a:t>What about hard processes and jet quenching?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9B210B-CF15-DE4B-9FB0-EB9D40C8619E}"/>
              </a:ext>
            </a:extLst>
          </p:cNvPr>
          <p:cNvSpPr/>
          <p:nvPr/>
        </p:nvSpPr>
        <p:spPr>
          <a:xfrm>
            <a:off x="6428545" y="4800280"/>
            <a:ext cx="26235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https://arxiv.org/abs/1906.03425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15616E-4A9B-7E4F-907C-40B6696E93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10"/>
          <a:stretch/>
        </p:blipFill>
        <p:spPr>
          <a:xfrm>
            <a:off x="5742007" y="1011745"/>
            <a:ext cx="3770616" cy="37936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FE6D32-8541-1844-A058-B946C26580BA}"/>
              </a:ext>
            </a:extLst>
          </p:cNvPr>
          <p:cNvSpPr txBox="1"/>
          <p:nvPr/>
        </p:nvSpPr>
        <p:spPr>
          <a:xfrm>
            <a:off x="559230" y="5494775"/>
            <a:ext cx="1122698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Experiments have ruled out changes to the </a:t>
            </a:r>
            <a:r>
              <a:rPr lang="en-US" sz="2800" dirty="0" err="1">
                <a:solidFill>
                  <a:srgbClr val="FFFF00"/>
                </a:solidFill>
              </a:rPr>
              <a:t>p</a:t>
            </a:r>
            <a:r>
              <a:rPr lang="en-US" sz="2800" baseline="-25000" dirty="0" err="1">
                <a:solidFill>
                  <a:srgbClr val="FFFF00"/>
                </a:solidFill>
              </a:rPr>
              <a:t>T</a:t>
            </a:r>
            <a:r>
              <a:rPr lang="en-US" sz="2800" dirty="0">
                <a:solidFill>
                  <a:srgbClr val="FFFF00"/>
                </a:solidFill>
              </a:rPr>
              <a:t> distribution larger than ~ 10%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v</a:t>
            </a:r>
            <a:r>
              <a:rPr lang="en-US" sz="2800" baseline="-25000" dirty="0">
                <a:solidFill>
                  <a:srgbClr val="FFFF00"/>
                </a:solidFill>
              </a:rPr>
              <a:t>2</a:t>
            </a:r>
            <a:r>
              <a:rPr lang="en-US" sz="2800" dirty="0">
                <a:solidFill>
                  <a:srgbClr val="FFFF00"/>
                </a:solidFill>
              </a:rPr>
              <a:t> at high </a:t>
            </a:r>
            <a:r>
              <a:rPr lang="en-US" sz="2800" dirty="0" err="1">
                <a:solidFill>
                  <a:srgbClr val="FFFF00"/>
                </a:solidFill>
              </a:rPr>
              <a:t>p</a:t>
            </a:r>
            <a:r>
              <a:rPr lang="en-US" sz="2800" baseline="-25000" dirty="0" err="1">
                <a:solidFill>
                  <a:srgbClr val="FFFF00"/>
                </a:solidFill>
              </a:rPr>
              <a:t>T</a:t>
            </a:r>
            <a:r>
              <a:rPr lang="en-US" sz="2800" dirty="0">
                <a:solidFill>
                  <a:srgbClr val="FFFF00"/>
                </a:solidFill>
              </a:rPr>
              <a:t> in A+A associated with differential energy loss…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EB0313-4AD0-C243-9694-ED00EB9A2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714" y="1011745"/>
            <a:ext cx="4772707" cy="37936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AA6FA7C-06C0-BF45-BCBC-78991FB9F6FE}"/>
              </a:ext>
            </a:extLst>
          </p:cNvPr>
          <p:cNvSpPr/>
          <p:nvPr/>
        </p:nvSpPr>
        <p:spPr>
          <a:xfrm>
            <a:off x="9662994" y="2879265"/>
            <a:ext cx="211468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https://arxiv.org/abs/1707.02750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EE431F1-E30B-A542-9F9E-7319B89C3B00}"/>
              </a:ext>
            </a:extLst>
          </p:cNvPr>
          <p:cNvGrpSpPr/>
          <p:nvPr/>
        </p:nvGrpSpPr>
        <p:grpSpPr>
          <a:xfrm>
            <a:off x="9741209" y="1011745"/>
            <a:ext cx="1910860" cy="1890481"/>
            <a:chOff x="9948645" y="2877365"/>
            <a:chExt cx="3312702" cy="24978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B108AFE-3E48-BE40-AD9D-C8363A6EE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48645" y="2877365"/>
              <a:ext cx="3312702" cy="249781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ADDCFF7-0371-4F43-B54D-0D5ED5F3DB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024132" y="3429000"/>
              <a:ext cx="660400" cy="190500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1E215A4-6009-BA47-9604-1BCD188F9025}"/>
              </a:ext>
            </a:extLst>
          </p:cNvPr>
          <p:cNvSpPr/>
          <p:nvPr/>
        </p:nvSpPr>
        <p:spPr>
          <a:xfrm>
            <a:off x="9624332" y="4791933"/>
            <a:ext cx="22711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u="sng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https://arxiv.org/abs/1601.02001</a:t>
            </a:r>
            <a:endParaRPr lang="en-US" sz="1200" u="sng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BFE9075-1819-034D-AF39-1F3EAEDCDE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71096" y="3121642"/>
            <a:ext cx="1880973" cy="16766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B678191-959E-C245-8B06-B130EDEC80E5}"/>
              </a:ext>
            </a:extLst>
          </p:cNvPr>
          <p:cNvSpPr/>
          <p:nvPr/>
        </p:nvSpPr>
        <p:spPr>
          <a:xfrm>
            <a:off x="1937619" y="4798292"/>
            <a:ext cx="26235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u="sng" dirty="0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https://arxiv.org/abs/1910.13978</a:t>
            </a:r>
            <a:endParaRPr lang="en-US" sz="1400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94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1" grpId="0"/>
      <p:bldP spid="3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A72F0D3-C792-624A-BD45-51520240665A}"/>
              </a:ext>
            </a:extLst>
          </p:cNvPr>
          <p:cNvSpPr/>
          <p:nvPr/>
        </p:nvSpPr>
        <p:spPr>
          <a:xfrm rot="16200000">
            <a:off x="-862556" y="3106120"/>
            <a:ext cx="29600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https://arxiv.org/abs/1810.01473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B658A3-BBC5-0341-857A-EB50B1C29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742" y="1577905"/>
            <a:ext cx="5069528" cy="365320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592B609-CB85-6E48-BEFF-EA6EDFD4FAD5}"/>
              </a:ext>
            </a:extLst>
          </p:cNvPr>
          <p:cNvSpPr/>
          <p:nvPr/>
        </p:nvSpPr>
        <p:spPr>
          <a:xfrm rot="5400000">
            <a:off x="10222116" y="3228745"/>
            <a:ext cx="29600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https://arxiv.org/abs/1909.01650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D8B460-83E6-BB48-A823-672CC8B306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2212" y="1564931"/>
            <a:ext cx="5150648" cy="36661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C0866E-D822-5249-9D36-51351875BD58}"/>
              </a:ext>
            </a:extLst>
          </p:cNvPr>
          <p:cNvSpPr txBox="1"/>
          <p:nvPr/>
        </p:nvSpPr>
        <p:spPr>
          <a:xfrm>
            <a:off x="4255526" y="88883"/>
            <a:ext cx="39805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000" u="sng" dirty="0">
                <a:solidFill>
                  <a:schemeClr val="bg1"/>
                </a:solidFill>
              </a:rPr>
              <a:t>Heavy-Flavor Flow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16C05D-37E7-B44E-9F9E-569ABB3D7899}"/>
              </a:ext>
            </a:extLst>
          </p:cNvPr>
          <p:cNvSpPr txBox="1"/>
          <p:nvPr/>
        </p:nvSpPr>
        <p:spPr>
          <a:xfrm>
            <a:off x="2870457" y="973044"/>
            <a:ext cx="7489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 err="1">
                <a:solidFill>
                  <a:schemeClr val="bg1"/>
                </a:solidFill>
              </a:rPr>
              <a:t>pPb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E798B3-DDBD-A548-81CD-665EC1F8A4D3}"/>
              </a:ext>
            </a:extLst>
          </p:cNvPr>
          <p:cNvSpPr txBox="1"/>
          <p:nvPr/>
        </p:nvSpPr>
        <p:spPr>
          <a:xfrm>
            <a:off x="7836052" y="984045"/>
            <a:ext cx="21242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</a:rPr>
              <a:t>pp high </a:t>
            </a:r>
            <a:r>
              <a:rPr lang="en-US" sz="2800" dirty="0" err="1">
                <a:solidFill>
                  <a:schemeClr val="bg1"/>
                </a:solidFill>
              </a:rPr>
              <a:t>mult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91D78C-0529-E04A-9E80-AF5BE8D279FA}"/>
              </a:ext>
            </a:extLst>
          </p:cNvPr>
          <p:cNvSpPr txBox="1"/>
          <p:nvPr/>
        </p:nvSpPr>
        <p:spPr>
          <a:xfrm>
            <a:off x="1984647" y="6177390"/>
            <a:ext cx="85223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>
                <a:solidFill>
                  <a:srgbClr val="FFFF00"/>
                </a:solidFill>
              </a:rPr>
              <a:t>More exciting results already shown this morning!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C3BBBB-A0D6-F047-BF41-1D22ADADE204}"/>
              </a:ext>
            </a:extLst>
          </p:cNvPr>
          <p:cNvSpPr txBox="1"/>
          <p:nvPr/>
        </p:nvSpPr>
        <p:spPr>
          <a:xfrm>
            <a:off x="4977326" y="3210338"/>
            <a:ext cx="6319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b="1" dirty="0">
                <a:solidFill>
                  <a:srgbClr val="FF0000"/>
                </a:solidFill>
              </a:rPr>
              <a:t>D</a:t>
            </a:r>
            <a:r>
              <a:rPr lang="en-US" sz="3600" b="1" baseline="300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0E8972-A825-414B-B5D9-B262E299C6C0}"/>
              </a:ext>
            </a:extLst>
          </p:cNvPr>
          <p:cNvSpPr txBox="1"/>
          <p:nvPr/>
        </p:nvSpPr>
        <p:spPr>
          <a:xfrm>
            <a:off x="4808361" y="3898626"/>
            <a:ext cx="853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b="1" dirty="0">
                <a:solidFill>
                  <a:srgbClr val="004BE1"/>
                </a:solidFill>
              </a:rPr>
              <a:t>J/</a:t>
            </a:r>
            <a:r>
              <a:rPr lang="en-US" sz="3600" b="1" dirty="0">
                <a:solidFill>
                  <a:srgbClr val="004BE1"/>
                </a:solidFill>
                <a:latin typeface="Symbol" pitchFamily="2" charset="2"/>
              </a:rPr>
              <a:t>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DBB5BF-A0E6-104D-B98E-04143FEBCDCC}"/>
              </a:ext>
            </a:extLst>
          </p:cNvPr>
          <p:cNvSpPr txBox="1"/>
          <p:nvPr/>
        </p:nvSpPr>
        <p:spPr>
          <a:xfrm>
            <a:off x="9711666" y="2179892"/>
            <a:ext cx="1443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b="1" dirty="0">
                <a:solidFill>
                  <a:srgbClr val="004BE1"/>
                </a:solidFill>
              </a:rPr>
              <a:t>Charm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DFA95B-783A-7A43-B1BF-A7371F604E7C}"/>
              </a:ext>
            </a:extLst>
          </p:cNvPr>
          <p:cNvSpPr txBox="1"/>
          <p:nvPr/>
        </p:nvSpPr>
        <p:spPr>
          <a:xfrm>
            <a:off x="9632154" y="4077819"/>
            <a:ext cx="1625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b="1" dirty="0">
                <a:solidFill>
                  <a:srgbClr val="FF0000"/>
                </a:solidFill>
              </a:rPr>
              <a:t>Bottom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B9533B-233B-2D45-B6CE-1270AAF70BC6}"/>
              </a:ext>
            </a:extLst>
          </p:cNvPr>
          <p:cNvSpPr txBox="1"/>
          <p:nvPr/>
        </p:nvSpPr>
        <p:spPr>
          <a:xfrm>
            <a:off x="2278592" y="5320842"/>
            <a:ext cx="2085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 err="1">
                <a:solidFill>
                  <a:schemeClr val="bg1"/>
                </a:solidFill>
              </a:rPr>
              <a:t>dN</a:t>
            </a:r>
            <a:r>
              <a:rPr lang="en-US" sz="2800" baseline="-25000" dirty="0" err="1">
                <a:solidFill>
                  <a:schemeClr val="bg1"/>
                </a:solidFill>
              </a:rPr>
              <a:t>ch</a:t>
            </a:r>
            <a:r>
              <a:rPr lang="en-US" sz="2800" dirty="0">
                <a:solidFill>
                  <a:schemeClr val="bg1"/>
                </a:solidFill>
              </a:rPr>
              <a:t>/d</a:t>
            </a:r>
            <a:r>
              <a:rPr lang="en-US" sz="2800" dirty="0">
                <a:solidFill>
                  <a:schemeClr val="bg1"/>
                </a:solidFill>
                <a:latin typeface="Symbol" pitchFamily="2" charset="2"/>
              </a:rPr>
              <a:t>h</a:t>
            </a:r>
            <a:r>
              <a:rPr lang="en-US" sz="2800" dirty="0">
                <a:solidFill>
                  <a:schemeClr val="bg1"/>
                </a:solidFill>
              </a:rPr>
              <a:t> &gt; 80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5233D2E-495D-7B45-8445-B1D23A4A1996}"/>
              </a:ext>
            </a:extLst>
          </p:cNvPr>
          <p:cNvSpPr txBox="1"/>
          <p:nvPr/>
        </p:nvSpPr>
        <p:spPr>
          <a:xfrm>
            <a:off x="7914622" y="5320842"/>
            <a:ext cx="2085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 err="1">
                <a:solidFill>
                  <a:schemeClr val="bg1"/>
                </a:solidFill>
              </a:rPr>
              <a:t>dN</a:t>
            </a:r>
            <a:r>
              <a:rPr lang="en-US" sz="2800" baseline="-25000" dirty="0" err="1">
                <a:solidFill>
                  <a:schemeClr val="bg1"/>
                </a:solidFill>
              </a:rPr>
              <a:t>ch</a:t>
            </a:r>
            <a:r>
              <a:rPr lang="en-US" sz="2800" dirty="0">
                <a:solidFill>
                  <a:schemeClr val="bg1"/>
                </a:solidFill>
              </a:rPr>
              <a:t>/d</a:t>
            </a:r>
            <a:r>
              <a:rPr lang="en-US" sz="2800" dirty="0">
                <a:solidFill>
                  <a:schemeClr val="bg1"/>
                </a:solidFill>
                <a:latin typeface="Symbol" pitchFamily="2" charset="2"/>
              </a:rPr>
              <a:t>h</a:t>
            </a:r>
            <a:r>
              <a:rPr lang="en-US" sz="2800" dirty="0">
                <a:solidFill>
                  <a:schemeClr val="bg1"/>
                </a:solidFill>
              </a:rPr>
              <a:t> &gt; 25</a:t>
            </a:r>
          </a:p>
        </p:txBody>
      </p:sp>
    </p:spTree>
    <p:extLst>
      <p:ext uri="{BB962C8B-B14F-4D97-AF65-F5344CB8AC3E}">
        <p14:creationId xmlns:p14="http://schemas.microsoft.com/office/powerpoint/2010/main" val="17361620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B6F6D63-8A72-D34E-B8B2-39F62BD87EE7}"/>
              </a:ext>
            </a:extLst>
          </p:cNvPr>
          <p:cNvSpPr txBox="1"/>
          <p:nvPr/>
        </p:nvSpPr>
        <p:spPr>
          <a:xfrm>
            <a:off x="4281951" y="379"/>
            <a:ext cx="4174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u="sng" dirty="0">
                <a:solidFill>
                  <a:schemeClr val="bg1"/>
                </a:solidFill>
              </a:rPr>
              <a:t>Langevin-Type Flow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24D5CE-33E1-FA48-80F5-A4C6ABD8FEF9}"/>
              </a:ext>
            </a:extLst>
          </p:cNvPr>
          <p:cNvSpPr txBox="1"/>
          <p:nvPr/>
        </p:nvSpPr>
        <p:spPr>
          <a:xfrm>
            <a:off x="2288001" y="6550216"/>
            <a:ext cx="88316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https://www.bnl.gov/aum2018/content/workshops/Workshop_1f/XU_OpenJFTransport.pdf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CC44BC-0E52-164A-95AB-42FBC15C2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0776" y="3892420"/>
            <a:ext cx="4914847" cy="27048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70D404-F1B7-934D-8C15-9AE3973236A6}"/>
              </a:ext>
            </a:extLst>
          </p:cNvPr>
          <p:cNvSpPr txBox="1"/>
          <p:nvPr/>
        </p:nvSpPr>
        <p:spPr>
          <a:xfrm>
            <a:off x="26052" y="635680"/>
            <a:ext cx="730492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Drag &amp; Diffusion: 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no v</a:t>
            </a:r>
            <a:r>
              <a:rPr lang="en-US" sz="2800" baseline="-25000" dirty="0">
                <a:solidFill>
                  <a:schemeClr val="bg1"/>
                </a:solidFill>
              </a:rPr>
              <a:t>2</a:t>
            </a:r>
            <a:r>
              <a:rPr lang="en-US" sz="2800" dirty="0">
                <a:solidFill>
                  <a:schemeClr val="bg1"/>
                </a:solidFill>
              </a:rPr>
              <a:t> without </a:t>
            </a:r>
            <a:r>
              <a:rPr lang="en-US" sz="2800" dirty="0" err="1">
                <a:solidFill>
                  <a:schemeClr val="bg1"/>
                </a:solidFill>
              </a:rPr>
              <a:t>p</a:t>
            </a:r>
            <a:r>
              <a:rPr lang="en-US" sz="2800" baseline="-25000" dirty="0" err="1">
                <a:solidFill>
                  <a:schemeClr val="bg1"/>
                </a:solidFill>
              </a:rPr>
              <a:t>T</a:t>
            </a:r>
            <a:r>
              <a:rPr lang="en-US" sz="2800" dirty="0">
                <a:solidFill>
                  <a:schemeClr val="bg1"/>
                </a:solidFill>
              </a:rPr>
              <a:t> change</a:t>
            </a:r>
          </a:p>
          <a:p>
            <a:pPr algn="ctr"/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Very hard to reconcile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State-of-the-Art Calculations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even with much stronger coupling, D(</a:t>
            </a:r>
            <a:r>
              <a:rPr lang="en-US" sz="2800" dirty="0" err="1">
                <a:solidFill>
                  <a:srgbClr val="FFFF00"/>
                </a:solidFill>
              </a:rPr>
              <a:t>p,T</a:t>
            </a:r>
            <a:r>
              <a:rPr lang="en-US" sz="2800" dirty="0">
                <a:solidFill>
                  <a:srgbClr val="FFFF00"/>
                </a:solidFill>
              </a:rPr>
              <a:t>) dependencies, cannot describe the data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753817-C0B3-F84A-AAC4-2EE830B22E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0980" y="3897708"/>
            <a:ext cx="3219633" cy="26995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EB300D-7E52-864E-9EFC-AD1BB918CD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237" y="646331"/>
            <a:ext cx="3493902" cy="27621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EBF9C5-0307-1F4B-9CC9-BC768066567C}"/>
              </a:ext>
            </a:extLst>
          </p:cNvPr>
          <p:cNvSpPr txBox="1"/>
          <p:nvPr/>
        </p:nvSpPr>
        <p:spPr>
          <a:xfrm>
            <a:off x="8252416" y="828130"/>
            <a:ext cx="2090637" cy="369332"/>
          </a:xfrm>
          <a:prstGeom prst="rect">
            <a:avLst/>
          </a:prstGeom>
          <a:solidFill>
            <a:srgbClr val="000769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dirty="0" err="1">
                <a:solidFill>
                  <a:schemeClr val="bg1"/>
                </a:solidFill>
              </a:rPr>
              <a:t>p+p</a:t>
            </a:r>
            <a:r>
              <a:rPr lang="en-US" dirty="0">
                <a:solidFill>
                  <a:schemeClr val="bg1"/>
                </a:solidFill>
              </a:rPr>
              <a:t> Initial Condition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17BDE59-2849-2441-8597-ACF724E6888B}"/>
              </a:ext>
            </a:extLst>
          </p:cNvPr>
          <p:cNvGrpSpPr/>
          <p:nvPr/>
        </p:nvGrpSpPr>
        <p:grpSpPr>
          <a:xfrm>
            <a:off x="6915897" y="627986"/>
            <a:ext cx="5097344" cy="3139321"/>
            <a:chOff x="6794994" y="392524"/>
            <a:chExt cx="5097344" cy="313932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3091531-0DE9-514C-AEBC-0C737287411F}"/>
                </a:ext>
              </a:extLst>
            </p:cNvPr>
            <p:cNvSpPr/>
            <p:nvPr/>
          </p:nvSpPr>
          <p:spPr>
            <a:xfrm>
              <a:off x="6794994" y="392524"/>
              <a:ext cx="4940300" cy="313932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D3AC5A9-8BF2-1E4A-9B21-CF7C710F2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52038" y="646331"/>
              <a:ext cx="4940300" cy="24130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4ED0D6E3-A2D2-6747-83CD-1FD0EF6B9FAF}"/>
              </a:ext>
            </a:extLst>
          </p:cNvPr>
          <p:cNvSpPr/>
          <p:nvPr/>
        </p:nvSpPr>
        <p:spPr>
          <a:xfrm>
            <a:off x="7808881" y="6542521"/>
            <a:ext cx="211468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https://arxiv.org/abs/1808.10014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85F1B2-25D9-0A42-939E-B64ED409DB80}"/>
              </a:ext>
            </a:extLst>
          </p:cNvPr>
          <p:cNvSpPr txBox="1"/>
          <p:nvPr/>
        </p:nvSpPr>
        <p:spPr>
          <a:xfrm>
            <a:off x="9386047" y="7906871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17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2" grpId="0" animBg="1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FC3F64-AD1B-8D47-AF81-5C835E6C907E}"/>
              </a:ext>
            </a:extLst>
          </p:cNvPr>
          <p:cNvSpPr txBox="1"/>
          <p:nvPr/>
        </p:nvSpPr>
        <p:spPr>
          <a:xfrm>
            <a:off x="434088" y="765789"/>
            <a:ext cx="63786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</a:rPr>
              <a:t>Alternative Proposal:   Color Domain Effect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0FADBA-2B97-8140-B833-2002BEED51E6}"/>
              </a:ext>
            </a:extLst>
          </p:cNvPr>
          <p:cNvSpPr/>
          <p:nvPr/>
        </p:nvSpPr>
        <p:spPr>
          <a:xfrm>
            <a:off x="7372391" y="4730649"/>
            <a:ext cx="80746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https://journals.aps.org/prl/abstract/10.1103/PhysRevLett.122.172302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9B4CBB-8ABF-754A-A2BA-AA5E1CA0A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6462" y="897778"/>
            <a:ext cx="4833480" cy="37199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6AD622-FD15-364B-A0A0-DEA21E143481}"/>
              </a:ext>
            </a:extLst>
          </p:cNvPr>
          <p:cNvSpPr txBox="1"/>
          <p:nvPr/>
        </p:nvSpPr>
        <p:spPr>
          <a:xfrm>
            <a:off x="414838" y="2680739"/>
            <a:ext cx="6496101" cy="3970318"/>
          </a:xfrm>
          <a:prstGeom prst="rect">
            <a:avLst/>
          </a:prstGeom>
          <a:solidFill>
            <a:srgbClr val="002060"/>
          </a:solidFill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IF</a:t>
            </a:r>
            <a:r>
              <a:rPr lang="en-US" sz="2800" dirty="0">
                <a:solidFill>
                  <a:srgbClr val="FFFF00"/>
                </a:solidFill>
              </a:rPr>
              <a:t> bulk medium v</a:t>
            </a:r>
            <a:r>
              <a:rPr lang="en-US" sz="2800" baseline="-25000" dirty="0">
                <a:solidFill>
                  <a:srgbClr val="FFFF00"/>
                </a:solidFill>
              </a:rPr>
              <a:t>2</a:t>
            </a:r>
            <a:r>
              <a:rPr lang="en-US" sz="2800" dirty="0">
                <a:solidFill>
                  <a:srgbClr val="FFFF00"/>
                </a:solidFill>
              </a:rPr>
              <a:t> is hydro + geometry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and J/</a:t>
            </a:r>
            <a:r>
              <a:rPr lang="en-US" sz="2800" dirty="0">
                <a:solidFill>
                  <a:srgbClr val="FFFF00"/>
                </a:solidFill>
                <a:latin typeface="Symbol" pitchFamily="2" charset="2"/>
              </a:rPr>
              <a:t>y</a:t>
            </a:r>
            <a:r>
              <a:rPr lang="en-US" sz="2800" dirty="0">
                <a:solidFill>
                  <a:srgbClr val="FFFF00"/>
                </a:solidFill>
              </a:rPr>
              <a:t> v</a:t>
            </a:r>
            <a:r>
              <a:rPr lang="en-US" sz="2800" baseline="-25000" dirty="0">
                <a:solidFill>
                  <a:srgbClr val="FFFF00"/>
                </a:solidFill>
              </a:rPr>
              <a:t>2</a:t>
            </a:r>
            <a:r>
              <a:rPr lang="en-US" sz="2800" dirty="0">
                <a:solidFill>
                  <a:srgbClr val="FFFF00"/>
                </a:solidFill>
              </a:rPr>
              <a:t> is color domains…</a:t>
            </a:r>
          </a:p>
          <a:p>
            <a:pPr algn="ctr"/>
            <a:endParaRPr lang="en-US" sz="2800" dirty="0">
              <a:solidFill>
                <a:srgbClr val="FFFF00"/>
              </a:solidFill>
            </a:endParaRPr>
          </a:p>
          <a:p>
            <a:pPr algn="ctr"/>
            <a:r>
              <a:rPr lang="en-US" sz="2800" b="1" dirty="0">
                <a:solidFill>
                  <a:srgbClr val="FFFF00"/>
                </a:solidFill>
              </a:rPr>
              <a:t>IF </a:t>
            </a:r>
            <a:r>
              <a:rPr lang="en-US" sz="2800" dirty="0">
                <a:solidFill>
                  <a:srgbClr val="FFFF00"/>
                </a:solidFill>
              </a:rPr>
              <a:t>geometry orientation and color domain orientations are uncorrelated…</a:t>
            </a:r>
          </a:p>
          <a:p>
            <a:pPr algn="ctr"/>
            <a:endParaRPr lang="en-US" sz="2800" dirty="0">
              <a:solidFill>
                <a:srgbClr val="FFFF00"/>
              </a:solidFill>
            </a:endParaRPr>
          </a:p>
          <a:p>
            <a:pPr algn="ctr"/>
            <a:r>
              <a:rPr lang="en-US" sz="2800" b="1" dirty="0">
                <a:solidFill>
                  <a:srgbClr val="FFFF00"/>
                </a:solidFill>
              </a:rPr>
              <a:t>THEN</a:t>
            </a:r>
            <a:r>
              <a:rPr lang="en-US" sz="2800" dirty="0">
                <a:solidFill>
                  <a:srgbClr val="FFFF00"/>
                </a:solidFill>
              </a:rPr>
              <a:t>, v</a:t>
            </a:r>
            <a:r>
              <a:rPr lang="en-US" sz="2800" baseline="-25000" dirty="0">
                <a:solidFill>
                  <a:srgbClr val="FFFF00"/>
                </a:solidFill>
              </a:rPr>
              <a:t>2,2</a:t>
            </a:r>
            <a:r>
              <a:rPr lang="en-US" sz="2800" dirty="0">
                <a:solidFill>
                  <a:srgbClr val="FFFF00"/>
                </a:solidFill>
              </a:rPr>
              <a:t> (J/</a:t>
            </a:r>
            <a:r>
              <a:rPr lang="en-US" sz="2800" dirty="0">
                <a:solidFill>
                  <a:srgbClr val="FFFF00"/>
                </a:solidFill>
                <a:latin typeface="Symbol" pitchFamily="2" charset="2"/>
              </a:rPr>
              <a:t>y</a:t>
            </a:r>
            <a:r>
              <a:rPr lang="en-US" sz="2800" dirty="0">
                <a:solidFill>
                  <a:srgbClr val="FFFF00"/>
                </a:solidFill>
              </a:rPr>
              <a:t> –h) is zero!</a:t>
            </a:r>
          </a:p>
          <a:p>
            <a:pPr algn="ctr"/>
            <a:endParaRPr lang="en-US" sz="2800" dirty="0">
              <a:solidFill>
                <a:srgbClr val="FFFF00"/>
              </a:solidFill>
            </a:endParaRP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We cannot have both explanations.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BB32E9-7292-C343-BB8C-483D9BC0C20A}"/>
              </a:ext>
            </a:extLst>
          </p:cNvPr>
          <p:cNvSpPr txBox="1"/>
          <p:nvPr/>
        </p:nvSpPr>
        <p:spPr>
          <a:xfrm>
            <a:off x="3366291" y="6799"/>
            <a:ext cx="6651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u="sng" dirty="0">
                <a:solidFill>
                  <a:schemeClr val="bg1"/>
                </a:solidFill>
              </a:rPr>
              <a:t>Heavy-Flavor Color Domain Effect?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1EC521-4923-8A46-AD30-29CA10393A2C}"/>
              </a:ext>
            </a:extLst>
          </p:cNvPr>
          <p:cNvSpPr txBox="1"/>
          <p:nvPr/>
        </p:nvSpPr>
        <p:spPr>
          <a:xfrm>
            <a:off x="434088" y="1494289"/>
            <a:ext cx="62578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Do not think v</a:t>
            </a:r>
            <a:r>
              <a:rPr lang="en-US" sz="2800" baseline="-25000" dirty="0">
                <a:solidFill>
                  <a:schemeClr val="bg1"/>
                </a:solidFill>
              </a:rPr>
              <a:t>2</a:t>
            </a:r>
            <a:r>
              <a:rPr lang="en-US" sz="2800" dirty="0">
                <a:solidFill>
                  <a:schemeClr val="bg1"/>
                </a:solidFill>
              </a:rPr>
              <a:t>.   Think v</a:t>
            </a:r>
            <a:r>
              <a:rPr lang="en-US" sz="2800" baseline="-25000" dirty="0">
                <a:solidFill>
                  <a:schemeClr val="bg1"/>
                </a:solidFill>
              </a:rPr>
              <a:t>2,2</a:t>
            </a:r>
            <a:r>
              <a:rPr lang="en-US" sz="2800" dirty="0">
                <a:solidFill>
                  <a:schemeClr val="bg1"/>
                </a:solidFill>
              </a:rPr>
              <a:t> correlation between J/</a:t>
            </a:r>
            <a:r>
              <a:rPr lang="en-US" sz="2800" dirty="0">
                <a:solidFill>
                  <a:schemeClr val="bg1"/>
                </a:solidFill>
                <a:latin typeface="Symbol" pitchFamily="2" charset="2"/>
              </a:rPr>
              <a:t>y</a:t>
            </a:r>
            <a:r>
              <a:rPr lang="en-US" sz="2800" dirty="0">
                <a:solidFill>
                  <a:schemeClr val="bg1"/>
                </a:solidFill>
              </a:rPr>
              <a:t> and bulk low </a:t>
            </a:r>
            <a:r>
              <a:rPr lang="en-US" sz="2800" dirty="0" err="1">
                <a:solidFill>
                  <a:schemeClr val="bg1"/>
                </a:solidFill>
              </a:rPr>
              <a:t>p</a:t>
            </a:r>
            <a:r>
              <a:rPr lang="en-US" sz="2800" baseline="-25000" dirty="0" err="1">
                <a:solidFill>
                  <a:schemeClr val="bg1"/>
                </a:solidFill>
              </a:rPr>
              <a:t>T</a:t>
            </a:r>
            <a:r>
              <a:rPr lang="en-US" sz="2800" dirty="0">
                <a:solidFill>
                  <a:schemeClr val="bg1"/>
                </a:solidFill>
              </a:rPr>
              <a:t> hadrons.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E2B0FC2C-575A-1E4A-B0A6-99C64FD944DE}"/>
              </a:ext>
            </a:extLst>
          </p:cNvPr>
          <p:cNvSpPr/>
          <p:nvPr/>
        </p:nvSpPr>
        <p:spPr>
          <a:xfrm>
            <a:off x="8368748" y="795130"/>
            <a:ext cx="3329609" cy="2892287"/>
          </a:xfrm>
          <a:custGeom>
            <a:avLst/>
            <a:gdLst>
              <a:gd name="connsiteX0" fmla="*/ 3319669 w 3329609"/>
              <a:gd name="connsiteY0" fmla="*/ 0 h 2892287"/>
              <a:gd name="connsiteX1" fmla="*/ 2882348 w 3329609"/>
              <a:gd name="connsiteY1" fmla="*/ 665922 h 2892287"/>
              <a:gd name="connsiteX2" fmla="*/ 2375452 w 3329609"/>
              <a:gd name="connsiteY2" fmla="*/ 1302027 h 2892287"/>
              <a:gd name="connsiteX3" fmla="*/ 1769165 w 3329609"/>
              <a:gd name="connsiteY3" fmla="*/ 1958009 h 2892287"/>
              <a:gd name="connsiteX4" fmla="*/ 1192695 w 3329609"/>
              <a:gd name="connsiteY4" fmla="*/ 2415209 h 2892287"/>
              <a:gd name="connsiteX5" fmla="*/ 755374 w 3329609"/>
              <a:gd name="connsiteY5" fmla="*/ 2653748 h 2892287"/>
              <a:gd name="connsiteX6" fmla="*/ 397565 w 3329609"/>
              <a:gd name="connsiteY6" fmla="*/ 2812774 h 2892287"/>
              <a:gd name="connsiteX7" fmla="*/ 0 w 3329609"/>
              <a:gd name="connsiteY7" fmla="*/ 2892287 h 2892287"/>
              <a:gd name="connsiteX8" fmla="*/ 954156 w 3329609"/>
              <a:gd name="connsiteY8" fmla="*/ 2782957 h 2892287"/>
              <a:gd name="connsiteX9" fmla="*/ 1480930 w 3329609"/>
              <a:gd name="connsiteY9" fmla="*/ 2633870 h 2892287"/>
              <a:gd name="connsiteX10" fmla="*/ 2027582 w 3329609"/>
              <a:gd name="connsiteY10" fmla="*/ 2454966 h 2892287"/>
              <a:gd name="connsiteX11" fmla="*/ 2554356 w 3329609"/>
              <a:gd name="connsiteY11" fmla="*/ 2236305 h 2892287"/>
              <a:gd name="connsiteX12" fmla="*/ 3051313 w 3329609"/>
              <a:gd name="connsiteY12" fmla="*/ 1977887 h 2892287"/>
              <a:gd name="connsiteX13" fmla="*/ 3329609 w 3329609"/>
              <a:gd name="connsiteY13" fmla="*/ 1808922 h 2892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329609" h="2892287">
                <a:moveTo>
                  <a:pt x="3319669" y="0"/>
                </a:moveTo>
                <a:lnTo>
                  <a:pt x="2882348" y="665922"/>
                </a:lnTo>
                <a:lnTo>
                  <a:pt x="2375452" y="1302027"/>
                </a:lnTo>
                <a:lnTo>
                  <a:pt x="1769165" y="1958009"/>
                </a:lnTo>
                <a:lnTo>
                  <a:pt x="1192695" y="2415209"/>
                </a:lnTo>
                <a:lnTo>
                  <a:pt x="755374" y="2653748"/>
                </a:lnTo>
                <a:lnTo>
                  <a:pt x="397565" y="2812774"/>
                </a:lnTo>
                <a:lnTo>
                  <a:pt x="0" y="2892287"/>
                </a:lnTo>
                <a:lnTo>
                  <a:pt x="954156" y="2782957"/>
                </a:lnTo>
                <a:lnTo>
                  <a:pt x="1480930" y="2633870"/>
                </a:lnTo>
                <a:lnTo>
                  <a:pt x="2027582" y="2454966"/>
                </a:lnTo>
                <a:lnTo>
                  <a:pt x="2554356" y="2236305"/>
                </a:lnTo>
                <a:lnTo>
                  <a:pt x="3051313" y="1977887"/>
                </a:lnTo>
                <a:lnTo>
                  <a:pt x="3329609" y="1808922"/>
                </a:lnTo>
              </a:path>
            </a:pathLst>
          </a:custGeom>
          <a:solidFill>
            <a:srgbClr val="FF0000">
              <a:alpha val="2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0AFEA8-812A-3B4F-A403-4706B8730194}"/>
              </a:ext>
            </a:extLst>
          </p:cNvPr>
          <p:cNvSpPr txBox="1"/>
          <p:nvPr/>
        </p:nvSpPr>
        <p:spPr>
          <a:xfrm>
            <a:off x="7527857" y="5227983"/>
            <a:ext cx="424930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Uncertainty drawn from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 variation of Q</a:t>
            </a:r>
            <a:r>
              <a:rPr lang="en-US" sz="2800" baseline="-25000" dirty="0">
                <a:solidFill>
                  <a:schemeClr val="bg1"/>
                </a:solidFill>
              </a:rPr>
              <a:t>s</a:t>
            </a:r>
            <a:r>
              <a:rPr lang="en-US" sz="2800" baseline="30000" dirty="0">
                <a:solidFill>
                  <a:schemeClr val="bg1"/>
                </a:solidFill>
              </a:rPr>
              <a:t>2</a:t>
            </a:r>
            <a:r>
              <a:rPr lang="en-US" sz="2800" dirty="0">
                <a:solidFill>
                  <a:schemeClr val="bg1"/>
                </a:solidFill>
              </a:rPr>
              <a:t> = 3 –7 GeV</a:t>
            </a:r>
            <a:r>
              <a:rPr lang="en-US" sz="2800" baseline="30000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612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 animBg="1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99086A4-CE39-F743-8261-CAC693AEC1F9}"/>
              </a:ext>
            </a:extLst>
          </p:cNvPr>
          <p:cNvSpPr txBox="1"/>
          <p:nvPr/>
        </p:nvSpPr>
        <p:spPr>
          <a:xfrm>
            <a:off x="3638131" y="137031"/>
            <a:ext cx="5254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u="sng" dirty="0">
                <a:solidFill>
                  <a:schemeClr val="bg1"/>
                </a:solidFill>
              </a:rPr>
              <a:t>Differential Jet Quenching?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13A6962-D676-AC47-8213-33431B8EB456}"/>
              </a:ext>
            </a:extLst>
          </p:cNvPr>
          <p:cNvGrpSpPr/>
          <p:nvPr/>
        </p:nvGrpSpPr>
        <p:grpSpPr>
          <a:xfrm>
            <a:off x="1750114" y="1042378"/>
            <a:ext cx="8136272" cy="3905389"/>
            <a:chOff x="2008530" y="926460"/>
            <a:chExt cx="8136272" cy="390538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F166107-46E8-BF4A-A9D5-1004B661104C}"/>
                </a:ext>
              </a:extLst>
            </p:cNvPr>
            <p:cNvGrpSpPr/>
            <p:nvPr/>
          </p:nvGrpSpPr>
          <p:grpSpPr>
            <a:xfrm>
              <a:off x="2008530" y="926460"/>
              <a:ext cx="8136272" cy="3905389"/>
              <a:chOff x="1825649" y="964960"/>
              <a:chExt cx="8136272" cy="3905389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1D31C3FB-B202-F841-8570-EDBAA7427D3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r="48635"/>
              <a:stretch/>
            </p:blipFill>
            <p:spPr>
              <a:xfrm>
                <a:off x="1825649" y="964960"/>
                <a:ext cx="4096512" cy="3905389"/>
              </a:xfrm>
              <a:prstGeom prst="rect">
                <a:avLst/>
              </a:prstGeom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A819C63C-8084-934E-9029-B0000AD100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51124" t="3510"/>
              <a:stretch/>
            </p:blipFill>
            <p:spPr>
              <a:xfrm>
                <a:off x="5922161" y="964960"/>
                <a:ext cx="4039760" cy="3905389"/>
              </a:xfrm>
              <a:prstGeom prst="rect">
                <a:avLst/>
              </a:prstGeom>
            </p:spPr>
          </p:pic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6798895-0227-014C-BF77-A425C7425A74}"/>
                </a:ext>
              </a:extLst>
            </p:cNvPr>
            <p:cNvSpPr/>
            <p:nvPr/>
          </p:nvSpPr>
          <p:spPr>
            <a:xfrm>
              <a:off x="7199698" y="2971800"/>
              <a:ext cx="1049153" cy="91440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3BB8693-40BC-8E48-9221-6168FDD48794}"/>
                </a:ext>
              </a:extLst>
            </p:cNvPr>
            <p:cNvSpPr txBox="1"/>
            <p:nvPr/>
          </p:nvSpPr>
          <p:spPr>
            <a:xfrm>
              <a:off x="7724274" y="2355934"/>
              <a:ext cx="19750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800" dirty="0">
                  <a:solidFill>
                    <a:srgbClr val="FF0000"/>
                  </a:solidFill>
                </a:rPr>
                <a:t>Hint in </a:t>
              </a:r>
              <a:r>
                <a:rPr lang="en-US" sz="2800" dirty="0" err="1">
                  <a:solidFill>
                    <a:srgbClr val="FF0000"/>
                  </a:solidFill>
                </a:rPr>
                <a:t>p+Pb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47D675F-05F1-EB4C-BA9C-CE22262DAFB8}"/>
                </a:ext>
              </a:extLst>
            </p:cNvPr>
            <p:cNvSpPr txBox="1"/>
            <p:nvPr/>
          </p:nvSpPr>
          <p:spPr>
            <a:xfrm>
              <a:off x="5051461" y="1120249"/>
              <a:ext cx="7697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800" b="1" dirty="0" err="1">
                  <a:solidFill>
                    <a:srgbClr val="0070C0"/>
                  </a:solidFill>
                </a:rPr>
                <a:t>R</a:t>
              </a:r>
              <a:r>
                <a:rPr lang="en-US" sz="2800" b="1" baseline="-25000" dirty="0" err="1">
                  <a:solidFill>
                    <a:srgbClr val="0070C0"/>
                  </a:solidFill>
                </a:rPr>
                <a:t>pPb</a:t>
              </a:r>
              <a:endParaRPr lang="en-US" sz="2800" b="1" baseline="-25000" dirty="0">
                <a:solidFill>
                  <a:srgbClr val="0070C0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3EFFE8A-81BA-5D47-8EBB-3DBAA8CACC28}"/>
                </a:ext>
              </a:extLst>
            </p:cNvPr>
            <p:cNvSpPr txBox="1"/>
            <p:nvPr/>
          </p:nvSpPr>
          <p:spPr>
            <a:xfrm>
              <a:off x="9256975" y="1120249"/>
              <a:ext cx="4764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800" b="1" dirty="0">
                  <a:solidFill>
                    <a:srgbClr val="0070C0"/>
                  </a:solidFill>
                </a:rPr>
                <a:t>v</a:t>
              </a:r>
              <a:r>
                <a:rPr lang="en-US" sz="2800" b="1" baseline="-25000" dirty="0">
                  <a:solidFill>
                    <a:srgbClr val="0070C0"/>
                  </a:solidFill>
                </a:rPr>
                <a:t>2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AEDFACA-D064-074F-BFD6-22B8643149D3}"/>
              </a:ext>
            </a:extLst>
          </p:cNvPr>
          <p:cNvGrpSpPr/>
          <p:nvPr/>
        </p:nvGrpSpPr>
        <p:grpSpPr>
          <a:xfrm>
            <a:off x="425471" y="1042376"/>
            <a:ext cx="5682671" cy="4811292"/>
            <a:chOff x="683887" y="926458"/>
            <a:chExt cx="5682671" cy="481129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7661F62-771D-8849-8840-D96CA1B7867E}"/>
                </a:ext>
              </a:extLst>
            </p:cNvPr>
            <p:cNvSpPr/>
            <p:nvPr/>
          </p:nvSpPr>
          <p:spPr>
            <a:xfrm>
              <a:off x="706020" y="926458"/>
              <a:ext cx="5660538" cy="481129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3597234-F561-D247-9364-2B9314A37682}"/>
                </a:ext>
              </a:extLst>
            </p:cNvPr>
            <p:cNvSpPr txBox="1"/>
            <p:nvPr/>
          </p:nvSpPr>
          <p:spPr>
            <a:xfrm>
              <a:off x="683887" y="1252500"/>
              <a:ext cx="5638940" cy="353943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FED1B2"/>
                  </a:solidFill>
                </a:rPr>
                <a:t>Definitive evidence for </a:t>
              </a:r>
            </a:p>
            <a:p>
              <a:pPr algn="ctr"/>
              <a:r>
                <a:rPr lang="en-US" sz="2800" dirty="0">
                  <a:solidFill>
                    <a:srgbClr val="FED1B2"/>
                  </a:solidFill>
                </a:rPr>
                <a:t>high </a:t>
              </a:r>
              <a:r>
                <a:rPr lang="en-US" sz="2800" dirty="0" err="1">
                  <a:solidFill>
                    <a:srgbClr val="FED1B2"/>
                  </a:solidFill>
                </a:rPr>
                <a:t>p</a:t>
              </a:r>
              <a:r>
                <a:rPr lang="en-US" sz="2800" baseline="-25000" dirty="0" err="1">
                  <a:solidFill>
                    <a:srgbClr val="FED1B2"/>
                  </a:solidFill>
                </a:rPr>
                <a:t>T</a:t>
              </a:r>
              <a:r>
                <a:rPr lang="en-US" sz="2800" dirty="0">
                  <a:solidFill>
                    <a:srgbClr val="FED1B2"/>
                  </a:solidFill>
                </a:rPr>
                <a:t> ~ 50 GeV v</a:t>
              </a:r>
              <a:r>
                <a:rPr lang="en-US" sz="2800" baseline="-25000" dirty="0">
                  <a:solidFill>
                    <a:srgbClr val="FED1B2"/>
                  </a:solidFill>
                </a:rPr>
                <a:t>2</a:t>
              </a:r>
              <a:r>
                <a:rPr lang="en-US" sz="2800" dirty="0">
                  <a:solidFill>
                    <a:srgbClr val="FED1B2"/>
                  </a:solidFill>
                </a:rPr>
                <a:t> in </a:t>
              </a:r>
              <a:r>
                <a:rPr lang="en-US" sz="2800" dirty="0" err="1">
                  <a:solidFill>
                    <a:srgbClr val="FED1B2"/>
                  </a:solidFill>
                </a:rPr>
                <a:t>p+Pb</a:t>
              </a:r>
              <a:r>
                <a:rPr lang="en-US" sz="2800" dirty="0">
                  <a:solidFill>
                    <a:srgbClr val="FED1B2"/>
                  </a:solidFill>
                </a:rPr>
                <a:t> using </a:t>
              </a:r>
            </a:p>
            <a:p>
              <a:pPr algn="ctr"/>
              <a:r>
                <a:rPr lang="en-US" sz="2800" dirty="0">
                  <a:solidFill>
                    <a:srgbClr val="FED1B2"/>
                  </a:solidFill>
                </a:rPr>
                <a:t>jet triggered events</a:t>
              </a:r>
            </a:p>
            <a:p>
              <a:pPr algn="ctr"/>
              <a:endParaRPr lang="en-US" sz="2800" dirty="0">
                <a:solidFill>
                  <a:srgbClr val="FED1B2"/>
                </a:solidFill>
              </a:endParaRPr>
            </a:p>
            <a:p>
              <a:pPr algn="ctr"/>
              <a:r>
                <a:rPr lang="en-US" sz="2800" dirty="0">
                  <a:solidFill>
                    <a:srgbClr val="FED1B2"/>
                  </a:solidFill>
                </a:rPr>
                <a:t>How can there be differential jet quenching without jet quenching!</a:t>
              </a:r>
            </a:p>
            <a:p>
              <a:pPr algn="ctr"/>
              <a:endParaRPr lang="en-US" sz="2800" dirty="0">
                <a:solidFill>
                  <a:srgbClr val="FED1B2"/>
                </a:solidFill>
              </a:endParaRPr>
            </a:p>
            <a:p>
              <a:pPr algn="ctr"/>
              <a:r>
                <a:rPr lang="en-US" sz="2800" dirty="0">
                  <a:solidFill>
                    <a:srgbClr val="FED1B2"/>
                  </a:solidFill>
                </a:rPr>
                <a:t>Unknown source.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18D4E76-2A88-DC45-89D2-C8F514761BC1}"/>
              </a:ext>
            </a:extLst>
          </p:cNvPr>
          <p:cNvSpPr txBox="1"/>
          <p:nvPr/>
        </p:nvSpPr>
        <p:spPr>
          <a:xfrm>
            <a:off x="511610" y="5952183"/>
            <a:ext cx="116803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Tension in A+A both in jet quenching and heavy quarks (R</a:t>
            </a:r>
            <a:r>
              <a:rPr lang="en-US" sz="2800" baseline="-25000" dirty="0">
                <a:solidFill>
                  <a:schemeClr val="bg1"/>
                </a:solidFill>
              </a:rPr>
              <a:t>AA</a:t>
            </a:r>
            <a:r>
              <a:rPr lang="en-US" sz="2800" dirty="0">
                <a:solidFill>
                  <a:schemeClr val="bg1"/>
                </a:solidFill>
              </a:rPr>
              <a:t> and v</a:t>
            </a:r>
            <a:r>
              <a:rPr lang="en-US" sz="2800" baseline="-25000" dirty="0">
                <a:solidFill>
                  <a:schemeClr val="bg1"/>
                </a:solidFill>
              </a:rPr>
              <a:t>2</a:t>
            </a:r>
            <a:r>
              <a:rPr lang="en-US" sz="2800" dirty="0">
                <a:solidFill>
                  <a:schemeClr val="bg1"/>
                </a:solidFill>
              </a:rPr>
              <a:t>) should now be viewing in </a:t>
            </a:r>
            <a:r>
              <a:rPr lang="en-US" sz="2800" u="sng" dirty="0">
                <a:solidFill>
                  <a:schemeClr val="bg1"/>
                </a:solidFill>
              </a:rPr>
              <a:t>conjunction</a:t>
            </a:r>
            <a:r>
              <a:rPr lang="en-US" sz="2800" dirty="0">
                <a:solidFill>
                  <a:schemeClr val="bg1"/>
                </a:solidFill>
              </a:rPr>
              <a:t> with these small system results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1158EFA-1F0F-E44A-96FF-E4DD50C7C3F5}"/>
              </a:ext>
            </a:extLst>
          </p:cNvPr>
          <p:cNvGrpSpPr/>
          <p:nvPr/>
        </p:nvGrpSpPr>
        <p:grpSpPr>
          <a:xfrm>
            <a:off x="6004189" y="1030325"/>
            <a:ext cx="5988739" cy="4811292"/>
            <a:chOff x="6004189" y="1182760"/>
            <a:chExt cx="5988739" cy="481129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816DE5B-609F-834C-A3B9-DAE754961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04189" y="1182760"/>
              <a:ext cx="5988739" cy="4811292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B5A2569-7B77-9A45-B955-CF09C25D5114}"/>
                </a:ext>
              </a:extLst>
            </p:cNvPr>
            <p:cNvSpPr txBox="1"/>
            <p:nvPr/>
          </p:nvSpPr>
          <p:spPr>
            <a:xfrm>
              <a:off x="6004189" y="5643446"/>
              <a:ext cx="29600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hlinkClick r:id="rId4"/>
                </a:rPr>
                <a:t>https://arxiv.org/abs/1910.13978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7827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369579-8D5D-8545-A963-E3DFE1540E6E}"/>
              </a:ext>
            </a:extLst>
          </p:cNvPr>
          <p:cNvSpPr txBox="1"/>
          <p:nvPr/>
        </p:nvSpPr>
        <p:spPr>
          <a:xfrm>
            <a:off x="486009" y="736108"/>
            <a:ext cx="7209211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</a:rPr>
              <a:t>e</a:t>
            </a:r>
            <a:r>
              <a:rPr lang="en-US" sz="3200" b="1" baseline="30000" dirty="0" err="1">
                <a:solidFill>
                  <a:srgbClr val="FFFF00"/>
                </a:solidFill>
              </a:rPr>
              <a:t>+</a:t>
            </a:r>
            <a:r>
              <a:rPr lang="en-US" sz="3200" b="1" dirty="0" err="1">
                <a:solidFill>
                  <a:srgbClr val="FFFF00"/>
                </a:solidFill>
              </a:rPr>
              <a:t>e</a:t>
            </a:r>
            <a:r>
              <a:rPr lang="en-US" sz="3200" b="1" baseline="30000" dirty="0">
                <a:solidFill>
                  <a:srgbClr val="FFFF00"/>
                </a:solidFill>
              </a:rPr>
              <a:t>- </a:t>
            </a:r>
            <a:r>
              <a:rPr lang="en-US" sz="2800" dirty="0">
                <a:solidFill>
                  <a:schemeClr val="bg1"/>
                </a:solidFill>
              </a:rPr>
              <a:t>- extra congratulations to that team!</a:t>
            </a:r>
          </a:p>
          <a:p>
            <a:r>
              <a:rPr lang="en-US" sz="1400" dirty="0">
                <a:solidFill>
                  <a:schemeClr val="bg1"/>
                </a:solidFill>
              </a:rPr>
              <a:t>  </a:t>
            </a:r>
          </a:p>
          <a:p>
            <a:r>
              <a:rPr lang="en-US" sz="2800" dirty="0">
                <a:solidFill>
                  <a:schemeClr val="bg1"/>
                </a:solidFill>
              </a:rPr>
              <a:t>No signal, but if </a:t>
            </a:r>
            <a:r>
              <a:rPr lang="en-US" sz="2800" dirty="0">
                <a:solidFill>
                  <a:schemeClr val="bg1"/>
                </a:solidFill>
                <a:latin typeface="Symbol" pitchFamily="2" charset="2"/>
              </a:rPr>
              <a:t>e</a:t>
            </a:r>
            <a:r>
              <a:rPr lang="en-US" sz="2800" baseline="-25000" dirty="0">
                <a:solidFill>
                  <a:schemeClr val="bg1"/>
                </a:solidFill>
              </a:rPr>
              <a:t>2</a:t>
            </a:r>
            <a:r>
              <a:rPr lang="en-US" sz="2800" dirty="0">
                <a:solidFill>
                  <a:schemeClr val="bg1"/>
                </a:solidFill>
              </a:rPr>
              <a:t> small, then little sensitivity </a:t>
            </a:r>
          </a:p>
          <a:p>
            <a:r>
              <a:rPr lang="en-US" sz="2800" dirty="0">
                <a:solidFill>
                  <a:schemeClr val="bg1"/>
                </a:solidFill>
              </a:rPr>
              <a:t>by this measure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pPr algn="l"/>
            <a:r>
              <a:rPr lang="en-US" sz="3200" b="1" dirty="0">
                <a:solidFill>
                  <a:srgbClr val="FFFF00"/>
                </a:solidFill>
              </a:rPr>
              <a:t>ep</a:t>
            </a:r>
            <a:r>
              <a:rPr lang="en-US" sz="2800" dirty="0">
                <a:solidFill>
                  <a:schemeClr val="bg1"/>
                </a:solidFill>
              </a:rPr>
              <a:t> – not stat. &amp; sys. significant yet</a:t>
            </a:r>
          </a:p>
          <a:p>
            <a:pPr algn="l"/>
            <a:endParaRPr lang="en-US" sz="2800" dirty="0">
              <a:solidFill>
                <a:schemeClr val="bg1"/>
              </a:solidFill>
            </a:endParaRPr>
          </a:p>
          <a:p>
            <a:pPr algn="l"/>
            <a:r>
              <a:rPr lang="en-US" sz="3200" b="1" dirty="0">
                <a:solidFill>
                  <a:srgbClr val="FFFF00"/>
                </a:solidFill>
              </a:rPr>
              <a:t>UPC</a:t>
            </a:r>
            <a:r>
              <a:rPr lang="en-US" sz="2800" dirty="0">
                <a:solidFill>
                  <a:schemeClr val="bg1"/>
                </a:solidFill>
              </a:rPr>
              <a:t> - Ultraperipheral </a:t>
            </a:r>
            <a:r>
              <a:rPr lang="en-US" sz="2800" dirty="0" err="1">
                <a:solidFill>
                  <a:schemeClr val="bg1"/>
                </a:solidFill>
              </a:rPr>
              <a:t>Pb+Pb</a:t>
            </a:r>
            <a:r>
              <a:rPr lang="en-US" sz="2800" dirty="0">
                <a:solidFill>
                  <a:schemeClr val="bg1"/>
                </a:solidFill>
              </a:rPr>
              <a:t> Collisions</a:t>
            </a:r>
          </a:p>
          <a:p>
            <a:pPr algn="l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979F36-FC15-0D48-BE37-7298D7658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2886" y="156432"/>
            <a:ext cx="4796245" cy="270814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54A7CA-EFAB-6949-925A-E16DB37728A5}"/>
              </a:ext>
            </a:extLst>
          </p:cNvPr>
          <p:cNvSpPr/>
          <p:nvPr/>
        </p:nvSpPr>
        <p:spPr>
          <a:xfrm>
            <a:off x="7092471" y="6611355"/>
            <a:ext cx="537224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https://atlas.web.cern.ch/Atlas/GROUPS/PHYSICS/CONFNOTES/ATLAS-CONF-2019-022/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C8BD46-9DD0-7449-BA66-8D0F783DB3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25" y="3406337"/>
            <a:ext cx="3339966" cy="32050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B84729-3FCE-CE48-92DA-DA330919C227}"/>
              </a:ext>
            </a:extLst>
          </p:cNvPr>
          <p:cNvSpPr txBox="1"/>
          <p:nvPr/>
        </p:nvSpPr>
        <p:spPr>
          <a:xfrm>
            <a:off x="1849833" y="0"/>
            <a:ext cx="31984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000" u="sng" dirty="0">
                <a:solidFill>
                  <a:schemeClr val="bg1"/>
                </a:solidFill>
              </a:rPr>
              <a:t>Other Systems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1DEFD0-8808-BD4E-93AC-2E351725E10E}"/>
              </a:ext>
            </a:extLst>
          </p:cNvPr>
          <p:cNvSpPr txBox="1"/>
          <p:nvPr/>
        </p:nvSpPr>
        <p:spPr>
          <a:xfrm>
            <a:off x="8608063" y="2794576"/>
            <a:ext cx="26235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https://arxiv.org/abs/1906.00489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72DF8C-D2BE-3640-A9EF-3F367197D4E6}"/>
              </a:ext>
            </a:extLst>
          </p:cNvPr>
          <p:cNvSpPr txBox="1"/>
          <p:nvPr/>
        </p:nvSpPr>
        <p:spPr>
          <a:xfrm>
            <a:off x="1015400" y="4650517"/>
            <a:ext cx="5298774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We need a geometry model to quantitatively incorporate all this new exciting data!</a:t>
            </a:r>
          </a:p>
        </p:txBody>
      </p:sp>
    </p:spTree>
    <p:extLst>
      <p:ext uri="{BB962C8B-B14F-4D97-AF65-F5344CB8AC3E}">
        <p14:creationId xmlns:p14="http://schemas.microsoft.com/office/powerpoint/2010/main" val="863773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26F25D-06F3-6646-98B6-83479A317D46}"/>
              </a:ext>
            </a:extLst>
          </p:cNvPr>
          <p:cNvSpPr txBox="1"/>
          <p:nvPr/>
        </p:nvSpPr>
        <p:spPr>
          <a:xfrm>
            <a:off x="4760843" y="149087"/>
            <a:ext cx="34992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400" u="sng" dirty="0">
                <a:solidFill>
                  <a:schemeClr val="bg1"/>
                </a:solidFill>
              </a:rPr>
              <a:t>Non-Summary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E06D8E-0E83-D74D-940A-8EE2940E0C3C}"/>
              </a:ext>
            </a:extLst>
          </p:cNvPr>
          <p:cNvSpPr txBox="1"/>
          <p:nvPr/>
        </p:nvSpPr>
        <p:spPr>
          <a:xfrm>
            <a:off x="5229458" y="1054902"/>
            <a:ext cx="686363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</a:rPr>
              <a:t>Whether you agree or disagree, we all need to work harder on this scientific enterprise to </a:t>
            </a:r>
          </a:p>
          <a:p>
            <a:pPr algn="ctr"/>
            <a:r>
              <a:rPr lang="en-US" sz="4000" dirty="0">
                <a:solidFill>
                  <a:srgbClr val="FFFF00"/>
                </a:solidFill>
              </a:rPr>
              <a:t>rise to the occasion and </a:t>
            </a:r>
          </a:p>
          <a:p>
            <a:pPr algn="ctr"/>
            <a:r>
              <a:rPr lang="en-US" sz="4000" dirty="0">
                <a:solidFill>
                  <a:srgbClr val="FFFF00"/>
                </a:solidFill>
              </a:rPr>
              <a:t>really learn something fundamental about QCD.</a:t>
            </a:r>
          </a:p>
          <a:p>
            <a:pPr algn="ctr"/>
            <a:endParaRPr lang="en-US" sz="4000" dirty="0">
              <a:solidFill>
                <a:srgbClr val="FFFF00"/>
              </a:solidFill>
            </a:endParaRPr>
          </a:p>
          <a:p>
            <a:pPr algn="ctr"/>
            <a:r>
              <a:rPr lang="en-US" sz="4000" dirty="0">
                <a:solidFill>
                  <a:srgbClr val="FFFF00"/>
                </a:solidFill>
              </a:rPr>
              <a:t>I look forward to all the exciting results and ideas this week!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7A298F-B6FD-0D4B-A5ED-0033371A2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47" y="1223421"/>
            <a:ext cx="4956357" cy="441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7949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F14112-D2F3-D944-BA5A-9613DB79C63E}"/>
              </a:ext>
            </a:extLst>
          </p:cNvPr>
          <p:cNvSpPr txBox="1"/>
          <p:nvPr/>
        </p:nvSpPr>
        <p:spPr>
          <a:xfrm>
            <a:off x="4819338" y="2083634"/>
            <a:ext cx="273825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3800" i="1" dirty="0" err="1">
                <a:solidFill>
                  <a:schemeClr val="bg1"/>
                </a:solidFill>
              </a:rPr>
              <a:t>Fini</a:t>
            </a:r>
            <a:endParaRPr lang="en-US" sz="138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240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FC2A30-60DB-2D49-9287-E81C77F68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6987" y="4154067"/>
            <a:ext cx="4465022" cy="27039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602182-7EEF-504B-A7CD-EAB61BD28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2172" y="1193501"/>
            <a:ext cx="4398741" cy="28566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8A474C-F010-4B4D-8B76-A97D616F307C}"/>
              </a:ext>
            </a:extLst>
          </p:cNvPr>
          <p:cNvSpPr txBox="1"/>
          <p:nvPr/>
        </p:nvSpPr>
        <p:spPr>
          <a:xfrm>
            <a:off x="3205538" y="74058"/>
            <a:ext cx="62649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u="sng" dirty="0">
                <a:solidFill>
                  <a:schemeClr val="bg1"/>
                </a:solidFill>
              </a:rPr>
              <a:t>MSTV Erratum and Corrigendum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ADC26D-113B-4D42-B19E-BE0721AD4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739" y="4154066"/>
            <a:ext cx="4224897" cy="2703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4FBA3A-5010-5344-954E-1A377FDD31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2738" y="1193501"/>
            <a:ext cx="4224897" cy="285665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3257D53-84F9-5043-B8AD-533EEB85C870}"/>
              </a:ext>
            </a:extLst>
          </p:cNvPr>
          <p:cNvSpPr/>
          <p:nvPr/>
        </p:nvSpPr>
        <p:spPr>
          <a:xfrm>
            <a:off x="1212784" y="802992"/>
            <a:ext cx="48664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Erratum: </a:t>
            </a:r>
            <a:r>
              <a:rPr lang="en-US" dirty="0" err="1">
                <a:solidFill>
                  <a:schemeClr val="bg1"/>
                </a:solidFill>
              </a:rPr>
              <a:t>Phys.Rev.Lett</a:t>
            </a:r>
            <a:r>
              <a:rPr lang="en-US" dirty="0">
                <a:solidFill>
                  <a:schemeClr val="bg1"/>
                </a:solidFill>
              </a:rPr>
              <a:t>. 121 (2018) no.5, 052301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1F0787-9D80-BA43-A544-700011127858}"/>
              </a:ext>
            </a:extLst>
          </p:cNvPr>
          <p:cNvSpPr txBox="1"/>
          <p:nvPr/>
        </p:nvSpPr>
        <p:spPr>
          <a:xfrm>
            <a:off x="6424212" y="801187"/>
            <a:ext cx="4506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Corrigendum: </a:t>
            </a:r>
            <a:r>
              <a:rPr lang="en-US" dirty="0" err="1">
                <a:solidFill>
                  <a:schemeClr val="bg1"/>
                </a:solidFill>
              </a:rPr>
              <a:t>Phys.Lett</a:t>
            </a:r>
            <a:r>
              <a:rPr lang="en-US" dirty="0">
                <a:solidFill>
                  <a:schemeClr val="bg1"/>
                </a:solidFill>
              </a:rPr>
              <a:t>. B788 (2019) 161-165 </a:t>
            </a: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C24755E4-9940-7A44-A07A-A2C8DA24B3C7}"/>
              </a:ext>
            </a:extLst>
          </p:cNvPr>
          <p:cNvSpPr/>
          <p:nvPr/>
        </p:nvSpPr>
        <p:spPr>
          <a:xfrm>
            <a:off x="4639376" y="3888607"/>
            <a:ext cx="770021" cy="731520"/>
          </a:xfrm>
          <a:prstGeom prst="downArrow">
            <a:avLst/>
          </a:prstGeom>
          <a:solidFill>
            <a:srgbClr val="0FFF14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A97E5CB2-0C20-7946-A06D-C1E577074156}"/>
              </a:ext>
            </a:extLst>
          </p:cNvPr>
          <p:cNvSpPr/>
          <p:nvPr/>
        </p:nvSpPr>
        <p:spPr>
          <a:xfrm>
            <a:off x="9893166" y="3788306"/>
            <a:ext cx="770021" cy="731520"/>
          </a:xfrm>
          <a:prstGeom prst="downArrow">
            <a:avLst/>
          </a:prstGeom>
          <a:solidFill>
            <a:srgbClr val="0FFF14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6771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47A264-F1E6-6B49-AFC3-F31FD3CA8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375" y="2135298"/>
            <a:ext cx="7526936" cy="30423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96CF66-DA29-824B-B417-1E7882A4C0D0}"/>
              </a:ext>
            </a:extLst>
          </p:cNvPr>
          <p:cNvSpPr txBox="1"/>
          <p:nvPr/>
        </p:nvSpPr>
        <p:spPr>
          <a:xfrm>
            <a:off x="410945" y="408859"/>
            <a:ext cx="115877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FFF14"/>
                </a:solidFill>
              </a:rPr>
              <a:t>I was asked if the PHENIX Nature Physics needed an erratum since the incorrect theory curves are shown.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910768-0D59-0541-9F23-2C0D8030A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893" y="2060131"/>
            <a:ext cx="3356627" cy="45115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FBB090F-45D2-9D4F-B8E9-FDB51994B37B}"/>
              </a:ext>
            </a:extLst>
          </p:cNvPr>
          <p:cNvSpPr txBox="1"/>
          <p:nvPr/>
        </p:nvSpPr>
        <p:spPr>
          <a:xfrm>
            <a:off x="6204843" y="5617906"/>
            <a:ext cx="43019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</a:rPr>
              <a:t>OK – Time to move forward!</a:t>
            </a:r>
          </a:p>
        </p:txBody>
      </p:sp>
    </p:spTree>
    <p:extLst>
      <p:ext uri="{BB962C8B-B14F-4D97-AF65-F5344CB8AC3E}">
        <p14:creationId xmlns:p14="http://schemas.microsoft.com/office/powerpoint/2010/main" val="391865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6034F2-BF74-7F4C-A9D6-FE9525450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495" y="1043653"/>
            <a:ext cx="9173009" cy="41927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E46770-4402-E146-9318-CD3F47128267}"/>
              </a:ext>
            </a:extLst>
          </p:cNvPr>
          <p:cNvSpPr txBox="1"/>
          <p:nvPr/>
        </p:nvSpPr>
        <p:spPr>
          <a:xfrm>
            <a:off x="1314396" y="5616426"/>
            <a:ext cx="100145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Real progress allows us to stop showing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arbitrary horizontal and arbitrary vertical axis figures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FBBFB2-7AAE-3F4A-B3DB-830C183A9BAE}"/>
              </a:ext>
            </a:extLst>
          </p:cNvPr>
          <p:cNvSpPr txBox="1"/>
          <p:nvPr/>
        </p:nvSpPr>
        <p:spPr>
          <a:xfrm>
            <a:off x="131687" y="100325"/>
            <a:ext cx="121531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>
                <a:solidFill>
                  <a:schemeClr val="bg1"/>
                </a:solidFill>
              </a:rPr>
              <a:t>We have had 5 years with non-quantitative axes and self-contradictions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C813DD-273C-9544-8F8B-E5EC3B911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7624" y="928206"/>
            <a:ext cx="3429000" cy="4445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48064F-B9DB-0B40-A20A-47C328FB56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8624" y="928206"/>
            <a:ext cx="3429000" cy="4445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EDC081-56A8-E140-B444-DE6377106D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624" y="928206"/>
            <a:ext cx="34290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02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E6DA36-DB97-EB40-B2DD-F3EE9BB8F927}"/>
              </a:ext>
            </a:extLst>
          </p:cNvPr>
          <p:cNvSpPr txBox="1"/>
          <p:nvPr/>
        </p:nvSpPr>
        <p:spPr>
          <a:xfrm>
            <a:off x="91440" y="191582"/>
            <a:ext cx="1194816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Beware the statement that initial state correlations are </a:t>
            </a:r>
          </a:p>
          <a:p>
            <a:pPr algn="ctr"/>
            <a:r>
              <a:rPr lang="en-US" sz="3200" i="1" dirty="0">
                <a:solidFill>
                  <a:schemeClr val="bg1"/>
                </a:solidFill>
              </a:rPr>
              <a:t>ab initio </a:t>
            </a:r>
            <a:r>
              <a:rPr lang="en-US" sz="3200" dirty="0">
                <a:solidFill>
                  <a:schemeClr val="bg1"/>
                </a:solidFill>
              </a:rPr>
              <a:t>and have to be there.   </a:t>
            </a:r>
            <a:r>
              <a:rPr lang="en-US" sz="3200" b="1" dirty="0">
                <a:solidFill>
                  <a:srgbClr val="FFFF00"/>
                </a:solidFill>
              </a:rPr>
              <a:t>Not true</a:t>
            </a:r>
            <a:r>
              <a:rPr lang="en-US" sz="3200" dirty="0">
                <a:solidFill>
                  <a:srgbClr val="FFFF00"/>
                </a:solidFill>
              </a:rPr>
              <a:t>.</a:t>
            </a:r>
          </a:p>
          <a:p>
            <a:pPr algn="ctr"/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200" b="1" dirty="0">
                <a:solidFill>
                  <a:srgbClr val="0FFF14"/>
                </a:solidFill>
              </a:rPr>
              <a:t>Dilute-Dense (MSTV)</a:t>
            </a:r>
            <a:endParaRPr lang="en-US" sz="3200" dirty="0">
              <a:solidFill>
                <a:srgbClr val="0FFF14"/>
              </a:solidFill>
            </a:endParaRPr>
          </a:p>
          <a:p>
            <a:pPr algn="ctr"/>
            <a:r>
              <a:rPr lang="en-US" sz="3200" dirty="0">
                <a:solidFill>
                  <a:srgbClr val="0FFF14"/>
                </a:solidFill>
              </a:rPr>
              <a:t> makes sense that the proton is “dilute”</a:t>
            </a:r>
          </a:p>
          <a:p>
            <a:pPr algn="ctr"/>
            <a:r>
              <a:rPr lang="en-US" sz="3200" dirty="0">
                <a:solidFill>
                  <a:srgbClr val="0FFF14"/>
                </a:solidFill>
              </a:rPr>
              <a:t>However, should be called “Dense – More Dense” because the formalism still requires the proton to be in the saturation regime.</a:t>
            </a:r>
          </a:p>
          <a:p>
            <a:pPr algn="ctr"/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200" b="1" dirty="0">
                <a:solidFill>
                  <a:srgbClr val="FF00FF"/>
                </a:solidFill>
              </a:rPr>
              <a:t>Dense-Dense (IP-</a:t>
            </a:r>
            <a:r>
              <a:rPr lang="en-US" sz="3200" b="1" dirty="0" err="1">
                <a:solidFill>
                  <a:srgbClr val="FF00FF"/>
                </a:solidFill>
              </a:rPr>
              <a:t>Glasma</a:t>
            </a:r>
            <a:r>
              <a:rPr lang="en-US" sz="3200" b="1" dirty="0">
                <a:solidFill>
                  <a:srgbClr val="FF00FF"/>
                </a:solidFill>
              </a:rPr>
              <a:t>)</a:t>
            </a:r>
            <a:r>
              <a:rPr lang="en-US" sz="3200" dirty="0">
                <a:solidFill>
                  <a:srgbClr val="FF00FF"/>
                </a:solidFill>
              </a:rPr>
              <a:t> </a:t>
            </a:r>
          </a:p>
          <a:p>
            <a:pPr algn="ctr"/>
            <a:r>
              <a:rPr lang="en-US" sz="3200" dirty="0">
                <a:solidFill>
                  <a:srgbClr val="FF00FF"/>
                </a:solidFill>
              </a:rPr>
              <a:t>But is also used for describing </a:t>
            </a:r>
            <a:r>
              <a:rPr lang="en-US" sz="3200" dirty="0" err="1">
                <a:solidFill>
                  <a:srgbClr val="FF00FF"/>
                </a:solidFill>
              </a:rPr>
              <a:t>p+p</a:t>
            </a:r>
            <a:r>
              <a:rPr lang="en-US" sz="3200" dirty="0">
                <a:solidFill>
                  <a:srgbClr val="FF00FF"/>
                </a:solidFill>
              </a:rPr>
              <a:t> and </a:t>
            </a:r>
            <a:r>
              <a:rPr lang="en-US" sz="3200" dirty="0" err="1">
                <a:solidFill>
                  <a:srgbClr val="FF00FF"/>
                </a:solidFill>
              </a:rPr>
              <a:t>p+A</a:t>
            </a:r>
            <a:r>
              <a:rPr lang="en-US" sz="3200" dirty="0">
                <a:solidFill>
                  <a:srgbClr val="FF00FF"/>
                </a:solidFill>
              </a:rPr>
              <a:t>.</a:t>
            </a:r>
          </a:p>
          <a:p>
            <a:pPr algn="ctr"/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Utilizing this formalism for proton at x ~ 10</a:t>
            </a:r>
            <a:r>
              <a:rPr lang="en-US" sz="3200" baseline="30000" dirty="0">
                <a:solidFill>
                  <a:schemeClr val="bg1"/>
                </a:solidFill>
              </a:rPr>
              <a:t>-2</a:t>
            </a:r>
            <a:r>
              <a:rPr lang="en-US" sz="3200" dirty="0">
                <a:solidFill>
                  <a:schemeClr val="bg1"/>
                </a:solidFill>
              </a:rPr>
              <a:t> at RHIC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is not </a:t>
            </a:r>
            <a:r>
              <a:rPr lang="en-US" sz="3200" i="1" dirty="0">
                <a:solidFill>
                  <a:schemeClr val="bg1"/>
                </a:solidFill>
              </a:rPr>
              <a:t>ab initio</a:t>
            </a:r>
            <a:r>
              <a:rPr lang="en-US" sz="3200" dirty="0">
                <a:solidFill>
                  <a:schemeClr val="bg1"/>
                </a:solidFill>
              </a:rPr>
              <a:t>.  If it was, why would we need an EIC.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7237B7D-5F74-304D-A6BA-EEC119A86D94}"/>
              </a:ext>
            </a:extLst>
          </p:cNvPr>
          <p:cNvSpPr/>
          <p:nvPr/>
        </p:nvSpPr>
        <p:spPr>
          <a:xfrm>
            <a:off x="496872" y="1037924"/>
            <a:ext cx="1509560" cy="1559283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5429ABF-84B3-AD48-B120-219336893737}"/>
              </a:ext>
            </a:extLst>
          </p:cNvPr>
          <p:cNvSpPr/>
          <p:nvPr/>
        </p:nvSpPr>
        <p:spPr>
          <a:xfrm>
            <a:off x="543084" y="1793528"/>
            <a:ext cx="211756" cy="19543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56AF278-DA4E-9347-AABA-8AD512463E37}"/>
              </a:ext>
            </a:extLst>
          </p:cNvPr>
          <p:cNvSpPr/>
          <p:nvPr/>
        </p:nvSpPr>
        <p:spPr>
          <a:xfrm>
            <a:off x="1253249" y="2228376"/>
            <a:ext cx="211756" cy="19543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27C21F8-09ED-764A-9249-2D742F2D0DBC}"/>
              </a:ext>
            </a:extLst>
          </p:cNvPr>
          <p:cNvSpPr/>
          <p:nvPr/>
        </p:nvSpPr>
        <p:spPr>
          <a:xfrm>
            <a:off x="1245228" y="1516416"/>
            <a:ext cx="211756" cy="19543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CE539A8-A8B2-D941-9DE1-05F71C0EB33C}"/>
              </a:ext>
            </a:extLst>
          </p:cNvPr>
          <p:cNvSpPr/>
          <p:nvPr/>
        </p:nvSpPr>
        <p:spPr>
          <a:xfrm>
            <a:off x="1717667" y="1938488"/>
            <a:ext cx="211756" cy="19543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0099CDB-A689-174F-9A9B-9103F0BBC3FD}"/>
              </a:ext>
            </a:extLst>
          </p:cNvPr>
          <p:cNvSpPr/>
          <p:nvPr/>
        </p:nvSpPr>
        <p:spPr>
          <a:xfrm>
            <a:off x="936415" y="1987192"/>
            <a:ext cx="211756" cy="19543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0E192C7-0DB2-AE43-88A5-91C7F6A2B9FD}"/>
              </a:ext>
            </a:extLst>
          </p:cNvPr>
          <p:cNvSpPr/>
          <p:nvPr/>
        </p:nvSpPr>
        <p:spPr>
          <a:xfrm>
            <a:off x="1565870" y="1240034"/>
            <a:ext cx="211756" cy="19543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2AB902E-1D0C-944C-A92A-DD58C3746159}"/>
              </a:ext>
            </a:extLst>
          </p:cNvPr>
          <p:cNvSpPr/>
          <p:nvPr/>
        </p:nvSpPr>
        <p:spPr>
          <a:xfrm>
            <a:off x="1181862" y="1822061"/>
            <a:ext cx="211756" cy="19543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8FA8C72-DBB3-8E48-B7BD-BEF9FC09A782}"/>
              </a:ext>
            </a:extLst>
          </p:cNvPr>
          <p:cNvSpPr/>
          <p:nvPr/>
        </p:nvSpPr>
        <p:spPr>
          <a:xfrm>
            <a:off x="1088817" y="1108759"/>
            <a:ext cx="211756" cy="19543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E38A687-8444-4A4D-9954-D39B90DDD1DE}"/>
              </a:ext>
            </a:extLst>
          </p:cNvPr>
          <p:cNvSpPr/>
          <p:nvPr/>
        </p:nvSpPr>
        <p:spPr>
          <a:xfrm>
            <a:off x="828435" y="1151537"/>
            <a:ext cx="211756" cy="19543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195A204-EA7E-674E-9FD7-6D61DC991589}"/>
              </a:ext>
            </a:extLst>
          </p:cNvPr>
          <p:cNvSpPr/>
          <p:nvPr/>
        </p:nvSpPr>
        <p:spPr>
          <a:xfrm>
            <a:off x="1751461" y="1675920"/>
            <a:ext cx="211756" cy="19543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EB32905-8A03-C442-93D1-BADF0911BF1E}"/>
              </a:ext>
            </a:extLst>
          </p:cNvPr>
          <p:cNvSpPr/>
          <p:nvPr/>
        </p:nvSpPr>
        <p:spPr>
          <a:xfrm>
            <a:off x="761759" y="1932831"/>
            <a:ext cx="211756" cy="19543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9F4F09E-8715-7E41-8C57-FF1D7F1F3ECA}"/>
              </a:ext>
            </a:extLst>
          </p:cNvPr>
          <p:cNvSpPr/>
          <p:nvPr/>
        </p:nvSpPr>
        <p:spPr>
          <a:xfrm>
            <a:off x="964291" y="1579535"/>
            <a:ext cx="211756" cy="19543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DC740D8-4656-E04D-BE10-24AC56B38223}"/>
              </a:ext>
            </a:extLst>
          </p:cNvPr>
          <p:cNvSpPr/>
          <p:nvPr/>
        </p:nvSpPr>
        <p:spPr>
          <a:xfrm>
            <a:off x="10112792" y="1072522"/>
            <a:ext cx="1509560" cy="1559283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FB45C9F-1CFD-7846-AAF6-E3F710715AAF}"/>
              </a:ext>
            </a:extLst>
          </p:cNvPr>
          <p:cNvSpPr/>
          <p:nvPr/>
        </p:nvSpPr>
        <p:spPr>
          <a:xfrm>
            <a:off x="10159004" y="1828126"/>
            <a:ext cx="211756" cy="19543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FC2EA24-056A-5B43-AFB4-C218091AA748}"/>
              </a:ext>
            </a:extLst>
          </p:cNvPr>
          <p:cNvSpPr/>
          <p:nvPr/>
        </p:nvSpPr>
        <p:spPr>
          <a:xfrm>
            <a:off x="10869169" y="2262974"/>
            <a:ext cx="211756" cy="19543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15BED2E-F15B-0449-A205-D466141067D9}"/>
              </a:ext>
            </a:extLst>
          </p:cNvPr>
          <p:cNvSpPr/>
          <p:nvPr/>
        </p:nvSpPr>
        <p:spPr>
          <a:xfrm>
            <a:off x="10861148" y="1551014"/>
            <a:ext cx="211756" cy="19543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17EEB86-47F1-164E-BD7F-A6F5E1642233}"/>
              </a:ext>
            </a:extLst>
          </p:cNvPr>
          <p:cNvSpPr/>
          <p:nvPr/>
        </p:nvSpPr>
        <p:spPr>
          <a:xfrm>
            <a:off x="11333587" y="1973086"/>
            <a:ext cx="211756" cy="19543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D4096C2-7188-8E42-90A8-9BAC08B4D82E}"/>
              </a:ext>
            </a:extLst>
          </p:cNvPr>
          <p:cNvSpPr/>
          <p:nvPr/>
        </p:nvSpPr>
        <p:spPr>
          <a:xfrm>
            <a:off x="10402144" y="1453297"/>
            <a:ext cx="211756" cy="19543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699FB76-0267-D04D-ADFE-33F0738E089C}"/>
              </a:ext>
            </a:extLst>
          </p:cNvPr>
          <p:cNvSpPr/>
          <p:nvPr/>
        </p:nvSpPr>
        <p:spPr>
          <a:xfrm>
            <a:off x="11333587" y="1474006"/>
            <a:ext cx="211756" cy="19543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527468D-8B46-804F-8E5A-25EACDAA9055}"/>
              </a:ext>
            </a:extLst>
          </p:cNvPr>
          <p:cNvSpPr/>
          <p:nvPr/>
        </p:nvSpPr>
        <p:spPr>
          <a:xfrm>
            <a:off x="11121831" y="1858291"/>
            <a:ext cx="211756" cy="19543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FBB033B-29AF-7847-A483-89784B42B7DA}"/>
              </a:ext>
            </a:extLst>
          </p:cNvPr>
          <p:cNvSpPr/>
          <p:nvPr/>
        </p:nvSpPr>
        <p:spPr>
          <a:xfrm>
            <a:off x="10552335" y="2021790"/>
            <a:ext cx="211756" cy="19543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05AE28D-B2F9-B94B-A710-223C54E3DA78}"/>
              </a:ext>
            </a:extLst>
          </p:cNvPr>
          <p:cNvSpPr/>
          <p:nvPr/>
        </p:nvSpPr>
        <p:spPr>
          <a:xfrm>
            <a:off x="10165925" y="1558211"/>
            <a:ext cx="211756" cy="19543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DFD06EB-BD67-264C-9E4C-657575D5127B}"/>
              </a:ext>
            </a:extLst>
          </p:cNvPr>
          <p:cNvSpPr/>
          <p:nvPr/>
        </p:nvSpPr>
        <p:spPr>
          <a:xfrm>
            <a:off x="10398936" y="2278549"/>
            <a:ext cx="211756" cy="19543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8BC1036-E089-1642-8BE5-DD08A5B4ECAA}"/>
              </a:ext>
            </a:extLst>
          </p:cNvPr>
          <p:cNvSpPr/>
          <p:nvPr/>
        </p:nvSpPr>
        <p:spPr>
          <a:xfrm>
            <a:off x="11181790" y="1274632"/>
            <a:ext cx="211756" cy="19543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1E842B5-ED5E-1748-A995-EA2C5540C423}"/>
              </a:ext>
            </a:extLst>
          </p:cNvPr>
          <p:cNvSpPr/>
          <p:nvPr/>
        </p:nvSpPr>
        <p:spPr>
          <a:xfrm>
            <a:off x="10797782" y="1856659"/>
            <a:ext cx="211756" cy="19543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245A4210-8070-0543-A500-4D23E141E210}"/>
              </a:ext>
            </a:extLst>
          </p:cNvPr>
          <p:cNvSpPr/>
          <p:nvPr/>
        </p:nvSpPr>
        <p:spPr>
          <a:xfrm>
            <a:off x="10704737" y="1143357"/>
            <a:ext cx="211756" cy="19543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63629D4-9645-F74B-B1AF-E60562B248BA}"/>
              </a:ext>
            </a:extLst>
          </p:cNvPr>
          <p:cNvSpPr/>
          <p:nvPr/>
        </p:nvSpPr>
        <p:spPr>
          <a:xfrm>
            <a:off x="10908473" y="1362777"/>
            <a:ext cx="211756" cy="19543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1BF8FF09-00D0-3E45-BAFF-4D581C11C4D6}"/>
              </a:ext>
            </a:extLst>
          </p:cNvPr>
          <p:cNvSpPr/>
          <p:nvPr/>
        </p:nvSpPr>
        <p:spPr>
          <a:xfrm>
            <a:off x="10444355" y="1186135"/>
            <a:ext cx="211756" cy="19543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B38BC7D-BD04-B048-BD2B-F7EF96A4C7CE}"/>
              </a:ext>
            </a:extLst>
          </p:cNvPr>
          <p:cNvSpPr/>
          <p:nvPr/>
        </p:nvSpPr>
        <p:spPr>
          <a:xfrm>
            <a:off x="11181790" y="2246516"/>
            <a:ext cx="211756" cy="19543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2B162768-C2B9-8A42-B213-BCE5D15F1DF9}"/>
              </a:ext>
            </a:extLst>
          </p:cNvPr>
          <p:cNvSpPr/>
          <p:nvPr/>
        </p:nvSpPr>
        <p:spPr>
          <a:xfrm>
            <a:off x="11367381" y="1710518"/>
            <a:ext cx="211756" cy="19543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13CE6A91-22F9-7842-A304-503BEDED8E3C}"/>
              </a:ext>
            </a:extLst>
          </p:cNvPr>
          <p:cNvSpPr/>
          <p:nvPr/>
        </p:nvSpPr>
        <p:spPr>
          <a:xfrm>
            <a:off x="10377679" y="1967429"/>
            <a:ext cx="211756" cy="19543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6CC607AC-71F1-CE4C-87CC-593C94E7ACCC}"/>
              </a:ext>
            </a:extLst>
          </p:cNvPr>
          <p:cNvSpPr/>
          <p:nvPr/>
        </p:nvSpPr>
        <p:spPr>
          <a:xfrm>
            <a:off x="11090953" y="1624476"/>
            <a:ext cx="211756" cy="19543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06EAEBB8-1515-324E-80A5-1F72B076CA9A}"/>
              </a:ext>
            </a:extLst>
          </p:cNvPr>
          <p:cNvSpPr/>
          <p:nvPr/>
        </p:nvSpPr>
        <p:spPr>
          <a:xfrm>
            <a:off x="10672253" y="2292969"/>
            <a:ext cx="211756" cy="19543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F911D6E5-0C98-B440-82A4-E9E7AD96E5E3}"/>
              </a:ext>
            </a:extLst>
          </p:cNvPr>
          <p:cNvSpPr/>
          <p:nvPr/>
        </p:nvSpPr>
        <p:spPr>
          <a:xfrm>
            <a:off x="10580211" y="1614133"/>
            <a:ext cx="211756" cy="19543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30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E5B937-4A3E-9B43-A59A-A8E1C74A9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31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B31438-59CD-DA43-8BB7-84478919D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8204" y="876427"/>
            <a:ext cx="3681672" cy="36471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F88B9A-D2C8-974A-9E8E-AED775EB05C1}"/>
              </a:ext>
            </a:extLst>
          </p:cNvPr>
          <p:cNvSpPr txBox="1"/>
          <p:nvPr/>
        </p:nvSpPr>
        <p:spPr>
          <a:xfrm>
            <a:off x="139533" y="954019"/>
            <a:ext cx="793461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Many have stated that these color domains effects are calculated </a:t>
            </a:r>
            <a:r>
              <a:rPr lang="en-US" sz="2800" i="1" dirty="0">
                <a:solidFill>
                  <a:schemeClr val="bg1"/>
                </a:solidFill>
              </a:rPr>
              <a:t>ab initio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However, saturation physics in the proton at x &gt; 0.01 challenges the whole picture of the formalism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One estimate has Q</a:t>
            </a:r>
            <a:r>
              <a:rPr lang="en-US" sz="2800" baseline="-25000" dirty="0">
                <a:solidFill>
                  <a:schemeClr val="bg1"/>
                </a:solidFill>
              </a:rPr>
              <a:t>s,0</a:t>
            </a:r>
            <a:r>
              <a:rPr lang="en-US" sz="2800" baseline="30000" dirty="0">
                <a:solidFill>
                  <a:schemeClr val="bg1"/>
                </a:solidFill>
              </a:rPr>
              <a:t>2</a:t>
            </a:r>
            <a:r>
              <a:rPr lang="en-US" sz="2800" dirty="0">
                <a:solidFill>
                  <a:schemeClr val="bg1"/>
                </a:solidFill>
              </a:rPr>
              <a:t> (gluon) = 0.67 GeV</a:t>
            </a:r>
            <a:r>
              <a:rPr lang="en-US" sz="2800" baseline="30000" dirty="0">
                <a:solidFill>
                  <a:schemeClr val="bg1"/>
                </a:solidFill>
              </a:rPr>
              <a:t>2</a:t>
            </a:r>
            <a:r>
              <a:rPr lang="en-US" sz="2800" dirty="0">
                <a:solidFill>
                  <a:schemeClr val="bg1"/>
                </a:solidFill>
              </a:rPr>
              <a:t> for x = 0.01 at the very center of the proton, and averaged over r = 0.67 </a:t>
            </a:r>
            <a:r>
              <a:rPr lang="en-US" sz="2800" dirty="0" err="1">
                <a:solidFill>
                  <a:schemeClr val="bg1"/>
                </a:solidFill>
              </a:rPr>
              <a:t>fm</a:t>
            </a:r>
            <a:r>
              <a:rPr lang="en-US" sz="2800" dirty="0">
                <a:solidFill>
                  <a:schemeClr val="bg1"/>
                </a:solidFill>
              </a:rPr>
              <a:t> the value would be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Q</a:t>
            </a:r>
            <a:r>
              <a:rPr lang="en-US" sz="2800" baseline="-25000" dirty="0">
                <a:solidFill>
                  <a:schemeClr val="bg1"/>
                </a:solidFill>
              </a:rPr>
              <a:t>s</a:t>
            </a:r>
            <a:r>
              <a:rPr lang="en-US" sz="2800" baseline="30000" dirty="0">
                <a:solidFill>
                  <a:schemeClr val="bg1"/>
                </a:solidFill>
              </a:rPr>
              <a:t>2</a:t>
            </a:r>
            <a:r>
              <a:rPr lang="en-US" sz="2800" dirty="0">
                <a:solidFill>
                  <a:schemeClr val="bg1"/>
                </a:solidFill>
              </a:rPr>
              <a:t> (gluon)  = 0.28 GeV</a:t>
            </a:r>
            <a:r>
              <a:rPr lang="en-US" sz="2800" baseline="30000" dirty="0">
                <a:solidFill>
                  <a:schemeClr val="bg1"/>
                </a:solidFill>
              </a:rPr>
              <a:t>2</a:t>
            </a:r>
            <a:r>
              <a:rPr lang="en-US" sz="2800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B1C809-986B-BC45-BD54-2407CB3CC0B5}"/>
              </a:ext>
            </a:extLst>
          </p:cNvPr>
          <p:cNvSpPr txBox="1"/>
          <p:nvPr/>
        </p:nvSpPr>
        <p:spPr>
          <a:xfrm>
            <a:off x="4092556" y="11292"/>
            <a:ext cx="4862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u="sng" dirty="0">
                <a:solidFill>
                  <a:schemeClr val="bg1"/>
                </a:solidFill>
              </a:rPr>
              <a:t>Ab initio  </a:t>
            </a:r>
            <a:r>
              <a:rPr lang="en-US" sz="3600" u="sng" dirty="0">
                <a:solidFill>
                  <a:schemeClr val="bg1"/>
                </a:solidFill>
              </a:rPr>
              <a:t>or  </a:t>
            </a:r>
            <a:r>
              <a:rPr lang="en-US" sz="3600" i="1" u="sng" dirty="0">
                <a:solidFill>
                  <a:schemeClr val="bg1"/>
                </a:solidFill>
              </a:rPr>
              <a:t>non </a:t>
            </a:r>
            <a:r>
              <a:rPr lang="en-US" sz="3600" i="1" u="sng" dirty="0" err="1">
                <a:solidFill>
                  <a:schemeClr val="bg1"/>
                </a:solidFill>
              </a:rPr>
              <a:t>pertinet</a:t>
            </a:r>
            <a:endParaRPr lang="en-US" sz="3600" i="1" u="sng" dirty="0">
              <a:solidFill>
                <a:schemeClr val="bg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D816E07-6046-F94B-80EC-ECF20479F688}"/>
              </a:ext>
            </a:extLst>
          </p:cNvPr>
          <p:cNvSpPr/>
          <p:nvPr/>
        </p:nvSpPr>
        <p:spPr>
          <a:xfrm>
            <a:off x="9407741" y="4771716"/>
            <a:ext cx="1509560" cy="1559283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97AEC35-D486-5A48-BA9B-150BD2A5AA87}"/>
              </a:ext>
            </a:extLst>
          </p:cNvPr>
          <p:cNvSpPr/>
          <p:nvPr/>
        </p:nvSpPr>
        <p:spPr>
          <a:xfrm>
            <a:off x="9453953" y="5527320"/>
            <a:ext cx="211756" cy="19543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FD66B4F-F490-7145-831B-47D0AF4A6C24}"/>
              </a:ext>
            </a:extLst>
          </p:cNvPr>
          <p:cNvSpPr/>
          <p:nvPr/>
        </p:nvSpPr>
        <p:spPr>
          <a:xfrm>
            <a:off x="10164118" y="5962168"/>
            <a:ext cx="211756" cy="19543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EF47595-4E48-2C44-A1B2-2AF3CFF0ACD0}"/>
              </a:ext>
            </a:extLst>
          </p:cNvPr>
          <p:cNvSpPr/>
          <p:nvPr/>
        </p:nvSpPr>
        <p:spPr>
          <a:xfrm>
            <a:off x="10156097" y="5250208"/>
            <a:ext cx="211756" cy="19543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BCBC1BE-FAC9-A046-B6E3-447FC5971BB8}"/>
              </a:ext>
            </a:extLst>
          </p:cNvPr>
          <p:cNvSpPr/>
          <p:nvPr/>
        </p:nvSpPr>
        <p:spPr>
          <a:xfrm>
            <a:off x="10628536" y="5672280"/>
            <a:ext cx="211756" cy="19543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5FC2AB3-C0B0-0245-B64C-40855B584652}"/>
              </a:ext>
            </a:extLst>
          </p:cNvPr>
          <p:cNvSpPr/>
          <p:nvPr/>
        </p:nvSpPr>
        <p:spPr>
          <a:xfrm>
            <a:off x="9697093" y="5152491"/>
            <a:ext cx="211756" cy="19543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4C1E687-18DA-C44E-9352-F27CCEC3F38A}"/>
              </a:ext>
            </a:extLst>
          </p:cNvPr>
          <p:cNvSpPr/>
          <p:nvPr/>
        </p:nvSpPr>
        <p:spPr>
          <a:xfrm>
            <a:off x="10628536" y="5173200"/>
            <a:ext cx="211756" cy="19543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F0075BD-51D9-324D-920A-11DA29B9A9E3}"/>
              </a:ext>
            </a:extLst>
          </p:cNvPr>
          <p:cNvSpPr/>
          <p:nvPr/>
        </p:nvSpPr>
        <p:spPr>
          <a:xfrm>
            <a:off x="10416780" y="5557485"/>
            <a:ext cx="211756" cy="19543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92C338A-0E13-3241-8183-706F9F213FB9}"/>
              </a:ext>
            </a:extLst>
          </p:cNvPr>
          <p:cNvSpPr/>
          <p:nvPr/>
        </p:nvSpPr>
        <p:spPr>
          <a:xfrm>
            <a:off x="9847284" y="5720984"/>
            <a:ext cx="211756" cy="19543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3D88969-3507-D546-94CB-B002FCC48EA9}"/>
              </a:ext>
            </a:extLst>
          </p:cNvPr>
          <p:cNvSpPr/>
          <p:nvPr/>
        </p:nvSpPr>
        <p:spPr>
          <a:xfrm>
            <a:off x="9460874" y="5257405"/>
            <a:ext cx="211756" cy="19543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A114455-039B-3D47-A3AB-783D2B36C696}"/>
              </a:ext>
            </a:extLst>
          </p:cNvPr>
          <p:cNvSpPr/>
          <p:nvPr/>
        </p:nvSpPr>
        <p:spPr>
          <a:xfrm>
            <a:off x="9693885" y="5977743"/>
            <a:ext cx="211756" cy="19543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7C77D8D-39B7-5341-806E-40B7D33A21EB}"/>
              </a:ext>
            </a:extLst>
          </p:cNvPr>
          <p:cNvSpPr/>
          <p:nvPr/>
        </p:nvSpPr>
        <p:spPr>
          <a:xfrm>
            <a:off x="10476739" y="4973826"/>
            <a:ext cx="211756" cy="19543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2A9182-1760-6345-8C0A-FF0859280E58}"/>
              </a:ext>
            </a:extLst>
          </p:cNvPr>
          <p:cNvSpPr/>
          <p:nvPr/>
        </p:nvSpPr>
        <p:spPr>
          <a:xfrm>
            <a:off x="10092731" y="5555853"/>
            <a:ext cx="211756" cy="19543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57F893B-A583-6643-B7D5-66F6A67CCBBD}"/>
              </a:ext>
            </a:extLst>
          </p:cNvPr>
          <p:cNvSpPr/>
          <p:nvPr/>
        </p:nvSpPr>
        <p:spPr>
          <a:xfrm>
            <a:off x="9999686" y="4842551"/>
            <a:ext cx="211756" cy="19543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01F5273-87E1-8742-B59E-C4569477080D}"/>
              </a:ext>
            </a:extLst>
          </p:cNvPr>
          <p:cNvSpPr/>
          <p:nvPr/>
        </p:nvSpPr>
        <p:spPr>
          <a:xfrm>
            <a:off x="10203422" y="5061971"/>
            <a:ext cx="211756" cy="19543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C033E9D-A599-6948-8608-07B664E5B379}"/>
              </a:ext>
            </a:extLst>
          </p:cNvPr>
          <p:cNvSpPr/>
          <p:nvPr/>
        </p:nvSpPr>
        <p:spPr>
          <a:xfrm>
            <a:off x="9739304" y="4885329"/>
            <a:ext cx="211756" cy="19543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574FFF6-CC6F-7443-9E6C-1F792C184903}"/>
              </a:ext>
            </a:extLst>
          </p:cNvPr>
          <p:cNvSpPr/>
          <p:nvPr/>
        </p:nvSpPr>
        <p:spPr>
          <a:xfrm>
            <a:off x="10476739" y="5945710"/>
            <a:ext cx="211756" cy="19543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BD63FFF-DE23-0444-934F-95AFA059D207}"/>
              </a:ext>
            </a:extLst>
          </p:cNvPr>
          <p:cNvSpPr/>
          <p:nvPr/>
        </p:nvSpPr>
        <p:spPr>
          <a:xfrm>
            <a:off x="10662330" y="5409712"/>
            <a:ext cx="211756" cy="19543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0EE2D82-A5A7-214D-93F8-513A6F8E06D9}"/>
              </a:ext>
            </a:extLst>
          </p:cNvPr>
          <p:cNvSpPr/>
          <p:nvPr/>
        </p:nvSpPr>
        <p:spPr>
          <a:xfrm>
            <a:off x="9672628" y="5666623"/>
            <a:ext cx="211756" cy="19543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3095D43-BB35-4445-91B5-B716E7C36AC5}"/>
              </a:ext>
            </a:extLst>
          </p:cNvPr>
          <p:cNvSpPr/>
          <p:nvPr/>
        </p:nvSpPr>
        <p:spPr>
          <a:xfrm>
            <a:off x="10385902" y="5323670"/>
            <a:ext cx="211756" cy="19543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1A4375E-6BDA-694B-B150-DF15E521226B}"/>
              </a:ext>
            </a:extLst>
          </p:cNvPr>
          <p:cNvSpPr/>
          <p:nvPr/>
        </p:nvSpPr>
        <p:spPr>
          <a:xfrm>
            <a:off x="9967202" y="5992163"/>
            <a:ext cx="211756" cy="19543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E5F3107-E4F4-974E-9698-1E725C566416}"/>
              </a:ext>
            </a:extLst>
          </p:cNvPr>
          <p:cNvSpPr/>
          <p:nvPr/>
        </p:nvSpPr>
        <p:spPr>
          <a:xfrm>
            <a:off x="9875160" y="5313327"/>
            <a:ext cx="211756" cy="19543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29E446-42FE-DE41-9E67-E87FF9A8DF4F}"/>
              </a:ext>
            </a:extLst>
          </p:cNvPr>
          <p:cNvSpPr txBox="1"/>
          <p:nvPr/>
        </p:nvSpPr>
        <p:spPr>
          <a:xfrm>
            <a:off x="2781329" y="5408389"/>
            <a:ext cx="234647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>
                <a:solidFill>
                  <a:srgbClr val="0FFF14"/>
                </a:solidFill>
              </a:rPr>
              <a:t>War is Peace</a:t>
            </a:r>
          </a:p>
          <a:p>
            <a:pPr algn="ctr"/>
            <a:r>
              <a:rPr lang="en-US" sz="2800" i="1" dirty="0">
                <a:solidFill>
                  <a:srgbClr val="0FFF14"/>
                </a:solidFill>
              </a:rPr>
              <a:t>Love is Hate</a:t>
            </a:r>
          </a:p>
          <a:p>
            <a:pPr algn="ctr"/>
            <a:r>
              <a:rPr lang="en-US" sz="2800" i="1" dirty="0">
                <a:solidFill>
                  <a:srgbClr val="0FFF14"/>
                </a:solidFill>
              </a:rPr>
              <a:t>Dilute is Dense</a:t>
            </a:r>
          </a:p>
        </p:txBody>
      </p:sp>
    </p:spTree>
    <p:extLst>
      <p:ext uri="{BB962C8B-B14F-4D97-AF65-F5344CB8AC3E}">
        <p14:creationId xmlns:p14="http://schemas.microsoft.com/office/powerpoint/2010/main" val="39552807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2C2E8E-1B9E-2F42-B46F-972ABAC48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345" y="1735058"/>
            <a:ext cx="8533752" cy="37641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A60EFD-F202-974E-BC5E-B50165E91F45}"/>
              </a:ext>
            </a:extLst>
          </p:cNvPr>
          <p:cNvSpPr txBox="1"/>
          <p:nvPr/>
        </p:nvSpPr>
        <p:spPr>
          <a:xfrm>
            <a:off x="4927065" y="6604084"/>
            <a:ext cx="82199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https://indico.cern.ch/event/656452/contributions/2869833/attachments/1649479/2637419/QM18-smallsystem-shengli-10.pdf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E84BD9-F4BE-7643-ABFB-559B214F510F}"/>
              </a:ext>
            </a:extLst>
          </p:cNvPr>
          <p:cNvSpPr txBox="1"/>
          <p:nvPr/>
        </p:nvSpPr>
        <p:spPr>
          <a:xfrm>
            <a:off x="3294367" y="67378"/>
            <a:ext cx="56032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u="sng" dirty="0">
                <a:solidFill>
                  <a:schemeClr val="bg1"/>
                </a:solidFill>
              </a:rPr>
              <a:t>STAR Small Systems Flow Too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B88FE8-A990-5D4E-8A92-967F71495DAD}"/>
              </a:ext>
            </a:extLst>
          </p:cNvPr>
          <p:cNvSpPr txBox="1"/>
          <p:nvPr/>
        </p:nvSpPr>
        <p:spPr>
          <a:xfrm>
            <a:off x="305147" y="715534"/>
            <a:ext cx="1191114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Five years after first PHENIX </a:t>
            </a:r>
            <a:r>
              <a:rPr lang="en-US" sz="2800" dirty="0" err="1">
                <a:solidFill>
                  <a:schemeClr val="bg1"/>
                </a:solidFill>
              </a:rPr>
              <a:t>d+Au</a:t>
            </a:r>
            <a:r>
              <a:rPr lang="en-US" sz="2800" dirty="0">
                <a:solidFill>
                  <a:schemeClr val="bg1"/>
                </a:solidFill>
              </a:rPr>
              <a:t> flow paper (</a:t>
            </a:r>
            <a:r>
              <a:rPr lang="en-US" sz="2800" dirty="0" err="1">
                <a:solidFill>
                  <a:schemeClr val="bg1"/>
                </a:solidFill>
              </a:rPr>
              <a:t>Phys.Rev.Lett</a:t>
            </a:r>
            <a:r>
              <a:rPr lang="en-US" sz="2800" dirty="0">
                <a:solidFill>
                  <a:schemeClr val="bg1"/>
                </a:solidFill>
              </a:rPr>
              <a:t>. 111, 212301, 2013),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STAR has a preliminary result for confirmation.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EDECA6-49B1-AD47-B849-B55DF3D147FB}"/>
              </a:ext>
            </a:extLst>
          </p:cNvPr>
          <p:cNvSpPr/>
          <p:nvPr/>
        </p:nvSpPr>
        <p:spPr>
          <a:xfrm>
            <a:off x="6695440" y="1717040"/>
            <a:ext cx="3281680" cy="6299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5A2551-B810-DD43-BCFB-04F3B064B84E}"/>
              </a:ext>
            </a:extLst>
          </p:cNvPr>
          <p:cNvSpPr/>
          <p:nvPr/>
        </p:nvSpPr>
        <p:spPr>
          <a:xfrm>
            <a:off x="6797040" y="4571143"/>
            <a:ext cx="3281680" cy="94608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F11203-CB7E-574A-879A-678BBE4A5D50}"/>
              </a:ext>
            </a:extLst>
          </p:cNvPr>
          <p:cNvSpPr txBox="1"/>
          <p:nvPr/>
        </p:nvSpPr>
        <p:spPr>
          <a:xfrm>
            <a:off x="0" y="558621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STAR measurement with small rapidity gap has significant non-flow.  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Two different subtraction methods applied give reasonable agreement ~ 20% level.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19E8F8-965C-E84D-802D-871C1125B654}"/>
              </a:ext>
            </a:extLst>
          </p:cNvPr>
          <p:cNvSpPr txBox="1"/>
          <p:nvPr/>
        </p:nvSpPr>
        <p:spPr>
          <a:xfrm>
            <a:off x="5745161" y="1991663"/>
            <a:ext cx="6032785" cy="353943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solidFill>
                <a:srgbClr val="FF0000"/>
              </a:solidFill>
            </a:endParaRP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New STAR Preliminary results 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including </a:t>
            </a:r>
            <a:r>
              <a:rPr lang="en-US" sz="2800" baseline="30000" dirty="0">
                <a:solidFill>
                  <a:srgbClr val="FF0000"/>
                </a:solidFill>
              </a:rPr>
              <a:t>3</a:t>
            </a:r>
            <a:r>
              <a:rPr lang="en-US" sz="2800" dirty="0">
                <a:solidFill>
                  <a:srgbClr val="FF0000"/>
                </a:solidFill>
              </a:rPr>
              <a:t>He+Au (!) 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shown this morning.</a:t>
            </a:r>
          </a:p>
          <a:p>
            <a:pPr algn="ctr"/>
            <a:endParaRPr lang="en-US" sz="2800" dirty="0">
              <a:solidFill>
                <a:srgbClr val="FF0000"/>
              </a:solidFill>
            </a:endParaRP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Will be very interesting to compare in detail when results are published.</a:t>
            </a:r>
          </a:p>
          <a:p>
            <a:pPr algn="ctr"/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23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EA4881-809C-1F46-AA52-73C443449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33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684C39-D8A6-E445-ACE7-918F086A30C1}"/>
              </a:ext>
            </a:extLst>
          </p:cNvPr>
          <p:cNvSpPr txBox="1"/>
          <p:nvPr/>
        </p:nvSpPr>
        <p:spPr>
          <a:xfrm>
            <a:off x="7166711" y="19036"/>
            <a:ext cx="3161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u="sng" dirty="0" err="1">
                <a:solidFill>
                  <a:schemeClr val="bg1"/>
                </a:solidFill>
              </a:rPr>
              <a:t>p+Au</a:t>
            </a:r>
            <a:r>
              <a:rPr lang="en-US" sz="3200" u="sng" dirty="0">
                <a:solidFill>
                  <a:schemeClr val="bg1"/>
                </a:solidFill>
              </a:rPr>
              <a:t> Comparison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2A78A6-52C5-EF4B-80C3-763519222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94" y="51229"/>
            <a:ext cx="5493914" cy="38695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2D0C90-2670-444E-B59D-2E9E68DC94FA}"/>
              </a:ext>
            </a:extLst>
          </p:cNvPr>
          <p:cNvSpPr txBox="1"/>
          <p:nvPr/>
        </p:nvSpPr>
        <p:spPr>
          <a:xfrm>
            <a:off x="5686840" y="689107"/>
            <a:ext cx="65051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STAR result has a small </a:t>
            </a:r>
            <a:r>
              <a:rPr lang="en-US" sz="2800" dirty="0">
                <a:solidFill>
                  <a:schemeClr val="bg1"/>
                </a:solidFill>
                <a:latin typeface="Symbol" panose="05050102010706020507" pitchFamily="18" charset="2"/>
              </a:rPr>
              <a:t>Dh</a:t>
            </a:r>
            <a:r>
              <a:rPr lang="en-US" sz="2800" dirty="0">
                <a:solidFill>
                  <a:schemeClr val="bg1"/>
                </a:solidFill>
              </a:rPr>
              <a:t> gap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huge non-flow contribution (even at low </a:t>
            </a:r>
            <a:r>
              <a:rPr lang="en-US" sz="2800" dirty="0" err="1">
                <a:solidFill>
                  <a:schemeClr val="bg1"/>
                </a:solidFill>
              </a:rPr>
              <a:t>p</a:t>
            </a:r>
            <a:r>
              <a:rPr lang="en-US" sz="2800" baseline="-25000" dirty="0" err="1">
                <a:solidFill>
                  <a:schemeClr val="bg1"/>
                </a:solidFill>
              </a:rPr>
              <a:t>T</a:t>
            </a:r>
            <a:r>
              <a:rPr lang="en-US" sz="2800" dirty="0">
                <a:solidFill>
                  <a:schemeClr val="bg1"/>
                </a:solidFill>
              </a:rPr>
              <a:t>)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Super sensitive to the non-flow subtraction.   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D4B59D00-6AB0-2F42-9D13-D83D1F2246A3}"/>
              </a:ext>
            </a:extLst>
          </p:cNvPr>
          <p:cNvSpPr/>
          <p:nvPr/>
        </p:nvSpPr>
        <p:spPr>
          <a:xfrm>
            <a:off x="1240763" y="2724474"/>
            <a:ext cx="3908753" cy="952500"/>
          </a:xfrm>
          <a:custGeom>
            <a:avLst/>
            <a:gdLst>
              <a:gd name="connsiteX0" fmla="*/ 0 w 3305175"/>
              <a:gd name="connsiteY0" fmla="*/ 323850 h 952500"/>
              <a:gd name="connsiteX1" fmla="*/ 552450 w 3305175"/>
              <a:gd name="connsiteY1" fmla="*/ 142875 h 952500"/>
              <a:gd name="connsiteX2" fmla="*/ 1190625 w 3305175"/>
              <a:gd name="connsiteY2" fmla="*/ 0 h 952500"/>
              <a:gd name="connsiteX3" fmla="*/ 1847850 w 3305175"/>
              <a:gd name="connsiteY3" fmla="*/ 133350 h 952500"/>
              <a:gd name="connsiteX4" fmla="*/ 2486025 w 3305175"/>
              <a:gd name="connsiteY4" fmla="*/ 352425 h 952500"/>
              <a:gd name="connsiteX5" fmla="*/ 3305175 w 3305175"/>
              <a:gd name="connsiteY5" fmla="*/ 95250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05175" h="952500">
                <a:moveTo>
                  <a:pt x="0" y="323850"/>
                </a:moveTo>
                <a:lnTo>
                  <a:pt x="552450" y="142875"/>
                </a:lnTo>
                <a:lnTo>
                  <a:pt x="1190625" y="0"/>
                </a:lnTo>
                <a:lnTo>
                  <a:pt x="1847850" y="133350"/>
                </a:lnTo>
                <a:lnTo>
                  <a:pt x="2486025" y="352425"/>
                </a:lnTo>
                <a:lnTo>
                  <a:pt x="3305175" y="95250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EBF6E7-808D-D34B-A66A-C3F3014A6BD0}"/>
              </a:ext>
            </a:extLst>
          </p:cNvPr>
          <p:cNvSpPr/>
          <p:nvPr/>
        </p:nvSpPr>
        <p:spPr>
          <a:xfrm>
            <a:off x="1318836" y="4963280"/>
            <a:ext cx="26235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https://</a:t>
            </a:r>
            <a:r>
              <a:rPr lang="en-US" sz="1400" dirty="0" err="1">
                <a:solidFill>
                  <a:srgbClr val="FFFF00"/>
                </a:solidFill>
              </a:rPr>
              <a:t>arxiv.org</a:t>
            </a:r>
            <a:r>
              <a:rPr lang="en-US" sz="1400" dirty="0">
                <a:solidFill>
                  <a:srgbClr val="FFFF00"/>
                </a:solidFill>
              </a:rPr>
              <a:t>/abs/1902.11290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505707-77C1-FB4D-8A8B-EB9D60655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94" y="4088296"/>
            <a:ext cx="5464175" cy="861348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E83A8D-B7A5-6748-B9E3-48830F756D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4187" y="2724474"/>
            <a:ext cx="3542296" cy="2905884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8567B51-89BC-274C-9BBE-00CF395297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3310" y="3920771"/>
            <a:ext cx="3542296" cy="2890703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B46EA2F-A9FC-A643-AB45-32AE50623D3C}"/>
              </a:ext>
            </a:extLst>
          </p:cNvPr>
          <p:cNvSpPr txBox="1"/>
          <p:nvPr/>
        </p:nvSpPr>
        <p:spPr>
          <a:xfrm>
            <a:off x="-79194" y="5521146"/>
            <a:ext cx="59706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HIJING and AMPT closure tests indicate significant over-subtraction by template method with STAR kinematics for </a:t>
            </a:r>
            <a:r>
              <a:rPr lang="en-US" sz="2400" dirty="0" err="1">
                <a:solidFill>
                  <a:srgbClr val="FFFF00"/>
                </a:solidFill>
              </a:rPr>
              <a:t>p</a:t>
            </a:r>
            <a:r>
              <a:rPr lang="en-US" sz="2400" baseline="-25000" dirty="0" err="1">
                <a:solidFill>
                  <a:srgbClr val="FFFF00"/>
                </a:solidFill>
              </a:rPr>
              <a:t>T</a:t>
            </a:r>
            <a:r>
              <a:rPr lang="en-US" sz="2400" dirty="0">
                <a:solidFill>
                  <a:srgbClr val="FFFF00"/>
                </a:solidFill>
              </a:rPr>
              <a:t> &gt; 1-2 GeV</a:t>
            </a:r>
          </a:p>
        </p:txBody>
      </p:sp>
    </p:spTree>
    <p:extLst>
      <p:ext uri="{BB962C8B-B14F-4D97-AF65-F5344CB8AC3E}">
        <p14:creationId xmlns:p14="http://schemas.microsoft.com/office/powerpoint/2010/main" val="349333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5F042D-E17E-2D40-BEAD-8104BF146D0A}"/>
              </a:ext>
            </a:extLst>
          </p:cNvPr>
          <p:cNvSpPr txBox="1"/>
          <p:nvPr/>
        </p:nvSpPr>
        <p:spPr>
          <a:xfrm>
            <a:off x="4366518" y="0"/>
            <a:ext cx="38516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000" u="sng" dirty="0">
                <a:solidFill>
                  <a:schemeClr val="bg1"/>
                </a:solidFill>
              </a:rPr>
              <a:t>PYTHIA’s Revenge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4BAFAF-6F7C-3E40-8EAF-2021D3C86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530" y="1386038"/>
            <a:ext cx="4112988" cy="52602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11EFA4-6E41-184C-8CAA-1BFA20D14124}"/>
              </a:ext>
            </a:extLst>
          </p:cNvPr>
          <p:cNvSpPr txBox="1"/>
          <p:nvPr/>
        </p:nvSpPr>
        <p:spPr>
          <a:xfrm>
            <a:off x="775212" y="785352"/>
            <a:ext cx="30696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</a:rPr>
              <a:t>No long-range ridge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6D1A48-F49A-0643-AC6B-F8BD19C09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9621" y="1386038"/>
            <a:ext cx="4209781" cy="52602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A99156-8A47-384E-A2A4-FFEFF949D905}"/>
              </a:ext>
            </a:extLst>
          </p:cNvPr>
          <p:cNvSpPr txBox="1"/>
          <p:nvPr/>
        </p:nvSpPr>
        <p:spPr>
          <a:xfrm>
            <a:off x="4514639" y="785352"/>
            <a:ext cx="42847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</a:rPr>
              <a:t>Jet trigger:  long-range ridge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0AFFB1-C221-D046-9950-0DE2D3EFD660}"/>
              </a:ext>
            </a:extLst>
          </p:cNvPr>
          <p:cNvSpPr txBox="1"/>
          <p:nvPr/>
        </p:nvSpPr>
        <p:spPr>
          <a:xfrm>
            <a:off x="8936939" y="1056587"/>
            <a:ext cx="325506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Major PYTHIA effect via initial-state radiation: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</a:rPr>
              <a:t>“</a:t>
            </a:r>
            <a:r>
              <a:rPr lang="en-US" sz="2000" dirty="0" err="1">
                <a:solidFill>
                  <a:srgbClr val="FFFF00"/>
                </a:solidFill>
              </a:rPr>
              <a:t>SpaceShower</a:t>
            </a:r>
            <a:r>
              <a:rPr lang="en-US" sz="2000" dirty="0">
                <a:solidFill>
                  <a:srgbClr val="FFFF00"/>
                </a:solidFill>
              </a:rPr>
              <a:t>::</a:t>
            </a:r>
            <a:r>
              <a:rPr lang="en-US" sz="2000" dirty="0" err="1">
                <a:solidFill>
                  <a:srgbClr val="FFFF00"/>
                </a:solidFill>
              </a:rPr>
              <a:t>phiIntAsym</a:t>
            </a:r>
            <a:r>
              <a:rPr lang="en-US" sz="2000" dirty="0">
                <a:solidFill>
                  <a:srgbClr val="FFFF00"/>
                </a:solidFill>
              </a:rPr>
              <a:t>”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</a:rPr>
              <a:t>implementing azimuthal asymmetries in the radiation pattern from </a:t>
            </a:r>
            <a:r>
              <a:rPr lang="en-US" sz="2000" dirty="0" err="1">
                <a:solidFill>
                  <a:srgbClr val="FFFF00"/>
                </a:solidFill>
              </a:rPr>
              <a:t>colour</a:t>
            </a:r>
            <a:r>
              <a:rPr lang="en-US" sz="2000" dirty="0">
                <a:solidFill>
                  <a:srgbClr val="FFFF00"/>
                </a:solidFill>
              </a:rPr>
              <a:t> coherence  considerations.</a:t>
            </a:r>
          </a:p>
          <a:p>
            <a:pPr algn="ctr"/>
            <a:endParaRPr lang="en-US" sz="2000" dirty="0">
              <a:solidFill>
                <a:srgbClr val="FFFF00"/>
              </a:solidFill>
            </a:endParaRP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This is without the “string shoving” option!</a:t>
            </a:r>
          </a:p>
          <a:p>
            <a:pPr algn="ctr"/>
            <a:endParaRPr lang="en-US" sz="2400" dirty="0">
              <a:solidFill>
                <a:srgbClr val="FFFF00"/>
              </a:solidFill>
            </a:endParaRP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However, the effect is biggest in LOW multiplicity events and is watered down in HIGH multiplicity events. </a:t>
            </a:r>
          </a:p>
        </p:txBody>
      </p:sp>
    </p:spTree>
    <p:extLst>
      <p:ext uri="{BB962C8B-B14F-4D97-AF65-F5344CB8AC3E}">
        <p14:creationId xmlns:p14="http://schemas.microsoft.com/office/powerpoint/2010/main" val="28906023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93FCEA-0868-4244-8BDD-7344895F6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397" y="1471346"/>
            <a:ext cx="9144000" cy="27356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EA846B-A437-2C4A-ACBB-02D65B67C67E}"/>
              </a:ext>
            </a:extLst>
          </p:cNvPr>
          <p:cNvSpPr txBox="1"/>
          <p:nvPr/>
        </p:nvSpPr>
        <p:spPr>
          <a:xfrm>
            <a:off x="3890909" y="4581880"/>
            <a:ext cx="441018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u="sng" dirty="0">
                <a:solidFill>
                  <a:srgbClr val="FFFF00"/>
                </a:solidFill>
              </a:rPr>
              <a:t>Midrapidity Values</a:t>
            </a:r>
          </a:p>
          <a:p>
            <a:pPr algn="ctr"/>
            <a:r>
              <a:rPr lang="en-US" sz="600" dirty="0">
                <a:solidFill>
                  <a:srgbClr val="FFFF00"/>
                </a:solidFill>
              </a:rPr>
              <a:t> </a:t>
            </a:r>
          </a:p>
          <a:p>
            <a:r>
              <a:rPr lang="en-US" sz="2800" dirty="0" err="1">
                <a:solidFill>
                  <a:srgbClr val="FFFF00"/>
                </a:solidFill>
              </a:rPr>
              <a:t>dN</a:t>
            </a:r>
            <a:r>
              <a:rPr lang="en-US" sz="2800" baseline="-25000" dirty="0" err="1">
                <a:solidFill>
                  <a:srgbClr val="FFFF00"/>
                </a:solidFill>
              </a:rPr>
              <a:t>ch</a:t>
            </a:r>
            <a:r>
              <a:rPr lang="en-US" sz="2800" dirty="0">
                <a:solidFill>
                  <a:srgbClr val="FFFF00"/>
                </a:solidFill>
              </a:rPr>
              <a:t>/d</a:t>
            </a:r>
            <a:r>
              <a:rPr lang="en-US" sz="2800" dirty="0">
                <a:solidFill>
                  <a:srgbClr val="FFFF00"/>
                </a:solidFill>
                <a:latin typeface="Symbol" panose="05050102010706020507" pitchFamily="18" charset="2"/>
              </a:rPr>
              <a:t>h</a:t>
            </a:r>
            <a:r>
              <a:rPr lang="en-US" sz="2800" dirty="0">
                <a:solidFill>
                  <a:srgbClr val="FFFF00"/>
                </a:solidFill>
              </a:rPr>
              <a:t> ~ 12         </a:t>
            </a:r>
            <a:r>
              <a:rPr lang="en-US" sz="2800" dirty="0" err="1">
                <a:solidFill>
                  <a:srgbClr val="FFFF00"/>
                </a:solidFill>
              </a:rPr>
              <a:t>p+Au</a:t>
            </a:r>
            <a:r>
              <a:rPr lang="en-US" sz="2800" dirty="0">
                <a:solidFill>
                  <a:srgbClr val="FFFF00"/>
                </a:solidFill>
              </a:rPr>
              <a:t> 0-5%</a:t>
            </a:r>
          </a:p>
          <a:p>
            <a:r>
              <a:rPr lang="en-US" sz="2800" dirty="0" err="1">
                <a:solidFill>
                  <a:srgbClr val="FFFF00"/>
                </a:solidFill>
              </a:rPr>
              <a:t>dN</a:t>
            </a:r>
            <a:r>
              <a:rPr lang="en-US" sz="2800" baseline="-25000" dirty="0" err="1">
                <a:solidFill>
                  <a:srgbClr val="FFFF00"/>
                </a:solidFill>
              </a:rPr>
              <a:t>ch</a:t>
            </a:r>
            <a:r>
              <a:rPr lang="en-US" sz="2800" dirty="0">
                <a:solidFill>
                  <a:srgbClr val="FFFF00"/>
                </a:solidFill>
              </a:rPr>
              <a:t>/d</a:t>
            </a:r>
            <a:r>
              <a:rPr lang="en-US" sz="2800" dirty="0">
                <a:solidFill>
                  <a:srgbClr val="FFFF00"/>
                </a:solidFill>
                <a:latin typeface="Symbol" panose="05050102010706020507" pitchFamily="18" charset="2"/>
              </a:rPr>
              <a:t>h </a:t>
            </a:r>
            <a:r>
              <a:rPr lang="en-US" sz="2800" dirty="0">
                <a:solidFill>
                  <a:srgbClr val="FFFF00"/>
                </a:solidFill>
              </a:rPr>
              <a:t>~ 18         </a:t>
            </a:r>
            <a:r>
              <a:rPr lang="en-US" sz="2800" dirty="0" err="1">
                <a:solidFill>
                  <a:srgbClr val="FFFF00"/>
                </a:solidFill>
              </a:rPr>
              <a:t>d+Au</a:t>
            </a:r>
            <a:r>
              <a:rPr lang="en-US" sz="2800" dirty="0">
                <a:solidFill>
                  <a:srgbClr val="FFFF00"/>
                </a:solidFill>
              </a:rPr>
              <a:t> 0-5%</a:t>
            </a:r>
          </a:p>
          <a:p>
            <a:r>
              <a:rPr lang="en-US" sz="2800" dirty="0" err="1">
                <a:solidFill>
                  <a:srgbClr val="FFFF00"/>
                </a:solidFill>
              </a:rPr>
              <a:t>dN</a:t>
            </a:r>
            <a:r>
              <a:rPr lang="en-US" sz="2800" baseline="-25000" dirty="0" err="1">
                <a:solidFill>
                  <a:srgbClr val="FFFF00"/>
                </a:solidFill>
              </a:rPr>
              <a:t>ch</a:t>
            </a:r>
            <a:r>
              <a:rPr lang="en-US" sz="2800" dirty="0">
                <a:solidFill>
                  <a:srgbClr val="FFFF00"/>
                </a:solidFill>
              </a:rPr>
              <a:t>/d</a:t>
            </a:r>
            <a:r>
              <a:rPr lang="en-US" sz="2800" dirty="0">
                <a:solidFill>
                  <a:srgbClr val="FFFF00"/>
                </a:solidFill>
                <a:latin typeface="Symbol" panose="05050102010706020507" pitchFamily="18" charset="2"/>
              </a:rPr>
              <a:t>h</a:t>
            </a:r>
            <a:r>
              <a:rPr lang="en-US" sz="2800" dirty="0">
                <a:solidFill>
                  <a:srgbClr val="FFFF00"/>
                </a:solidFill>
              </a:rPr>
              <a:t> ~ 22     </a:t>
            </a:r>
            <a:r>
              <a:rPr lang="en-US" sz="2800" baseline="30000" dirty="0">
                <a:solidFill>
                  <a:srgbClr val="FFFF00"/>
                </a:solidFill>
              </a:rPr>
              <a:t>3</a:t>
            </a:r>
            <a:r>
              <a:rPr lang="en-US" sz="2800" dirty="0">
                <a:solidFill>
                  <a:srgbClr val="FFFF00"/>
                </a:solidFill>
              </a:rPr>
              <a:t>He+Au 0-5%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012110-7EC8-6045-B6AD-EB243476A1C9}"/>
              </a:ext>
            </a:extLst>
          </p:cNvPr>
          <p:cNvSpPr txBox="1"/>
          <p:nvPr/>
        </p:nvSpPr>
        <p:spPr>
          <a:xfrm>
            <a:off x="7257578" y="4207249"/>
            <a:ext cx="35214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</a:rPr>
              <a:t>Phys.Rev.Lett</a:t>
            </a:r>
            <a:r>
              <a:rPr lang="en-US" sz="1600" dirty="0">
                <a:solidFill>
                  <a:schemeClr val="bg1"/>
                </a:solidFill>
              </a:rPr>
              <a:t>. 121 (2018) no.22, 222301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012733-A5EA-114C-86E4-C505D2B767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096" t="17143" r="25378" b="57820"/>
          <a:stretch/>
        </p:blipFill>
        <p:spPr>
          <a:xfrm>
            <a:off x="7739553" y="1962679"/>
            <a:ext cx="651587" cy="5488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944D23-6012-5A4F-A1B3-1D3289AC7D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91052" t="13678" r="1991" b="65958"/>
          <a:stretch/>
        </p:blipFill>
        <p:spPr>
          <a:xfrm>
            <a:off x="9886087" y="1932112"/>
            <a:ext cx="654310" cy="5494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5BF06F-FCC4-D540-95D3-289CA44FF4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343" t="32085" r="48605" b="45167"/>
          <a:stretch/>
        </p:blipFill>
        <p:spPr>
          <a:xfrm>
            <a:off x="5672027" y="1962679"/>
            <a:ext cx="560739" cy="5188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43D8B6-521D-E74E-A996-46173EC3EB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00" t="16622" r="72700" b="64289"/>
          <a:stretch/>
        </p:blipFill>
        <p:spPr>
          <a:xfrm>
            <a:off x="3560401" y="2060913"/>
            <a:ext cx="560739" cy="4206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39F6FF-8972-5A41-BDAC-A30467E041E1}"/>
              </a:ext>
            </a:extLst>
          </p:cNvPr>
          <p:cNvSpPr txBox="1"/>
          <p:nvPr/>
        </p:nvSpPr>
        <p:spPr>
          <a:xfrm>
            <a:off x="2820202" y="468677"/>
            <a:ext cx="63884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000" dirty="0">
                <a:solidFill>
                  <a:schemeClr val="bg1"/>
                </a:solidFill>
              </a:rPr>
              <a:t>Charged Particle Multiplicities</a:t>
            </a:r>
          </a:p>
        </p:txBody>
      </p:sp>
    </p:spTree>
    <p:extLst>
      <p:ext uri="{BB962C8B-B14F-4D97-AF65-F5344CB8AC3E}">
        <p14:creationId xmlns:p14="http://schemas.microsoft.com/office/powerpoint/2010/main" val="40473380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1F81BF-637A-684D-B1E1-06B402CB2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36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99CF892-0780-CA4E-B97B-C3B2372CF1B0}"/>
              </a:ext>
            </a:extLst>
          </p:cNvPr>
          <p:cNvGrpSpPr/>
          <p:nvPr/>
        </p:nvGrpSpPr>
        <p:grpSpPr>
          <a:xfrm>
            <a:off x="6565110" y="4034964"/>
            <a:ext cx="5314946" cy="2686188"/>
            <a:chOff x="2269236" y="159636"/>
            <a:chExt cx="7731549" cy="380872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708EBA2-2FC0-0B43-977D-51BAA62AA700}"/>
                </a:ext>
              </a:extLst>
            </p:cNvPr>
            <p:cNvSpPr/>
            <p:nvPr/>
          </p:nvSpPr>
          <p:spPr>
            <a:xfrm>
              <a:off x="2269236" y="264633"/>
              <a:ext cx="7653528" cy="370372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1DA6EA0-C2F1-BF48-898B-A9E340D9A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46794" y="582859"/>
              <a:ext cx="6902700" cy="311370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C9DA8CD-45EC-A640-85AA-7F62F78B068A}"/>
                </a:ext>
              </a:extLst>
            </p:cNvPr>
            <p:cNvSpPr txBox="1"/>
            <p:nvPr/>
          </p:nvSpPr>
          <p:spPr>
            <a:xfrm>
              <a:off x="8026458" y="594414"/>
              <a:ext cx="1429894" cy="3927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p = 0.81 GeV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1628669-97D0-0F41-91FB-4FBB52AE81C6}"/>
                </a:ext>
              </a:extLst>
            </p:cNvPr>
            <p:cNvSpPr txBox="1"/>
            <p:nvPr/>
          </p:nvSpPr>
          <p:spPr>
            <a:xfrm>
              <a:off x="2608785" y="159636"/>
              <a:ext cx="3864822" cy="480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1"/>
                  </a:solidFill>
                </a:rPr>
                <a:t>de Broglie Wavelength Radius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9BE7469-5E7E-CF42-827B-80BCB5A2EDAE}"/>
                </a:ext>
              </a:extLst>
            </p:cNvPr>
            <p:cNvSpPr txBox="1"/>
            <p:nvPr/>
          </p:nvSpPr>
          <p:spPr>
            <a:xfrm>
              <a:off x="6322420" y="171192"/>
              <a:ext cx="3678365" cy="480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Uncertainty Principle Radius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46AE0AD-BCF7-3742-A19F-3F09D426A8EF}"/>
              </a:ext>
            </a:extLst>
          </p:cNvPr>
          <p:cNvSpPr txBox="1"/>
          <p:nvPr/>
        </p:nvSpPr>
        <p:spPr>
          <a:xfrm>
            <a:off x="365577" y="4167414"/>
            <a:ext cx="61123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Models like AMPT are very useful tools.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However, unclear what they mean since they have unrealistic quasi-particles and violate their own assumptions.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Is it really just solving hydrodynamics via Boltzmann equations?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AD7151-10A8-6046-A297-6CCD108EF1EE}"/>
              </a:ext>
            </a:extLst>
          </p:cNvPr>
          <p:cNvSpPr txBox="1"/>
          <p:nvPr/>
        </p:nvSpPr>
        <p:spPr>
          <a:xfrm>
            <a:off x="311947" y="136848"/>
            <a:ext cx="11568109" cy="3785652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Not sure how to make major progress on this front.   </a:t>
            </a:r>
          </a:p>
          <a:p>
            <a:r>
              <a:rPr lang="en-US" sz="2400" dirty="0">
                <a:solidFill>
                  <a:srgbClr val="FFFF00"/>
                </a:solidFill>
              </a:rPr>
              <a:t>Lots of parameter space, initial </a:t>
            </a:r>
            <a:r>
              <a:rPr lang="en-US" sz="2400" dirty="0" err="1">
                <a:solidFill>
                  <a:srgbClr val="FFFF00"/>
                </a:solidFill>
              </a:rPr>
              <a:t>parton</a:t>
            </a:r>
            <a:r>
              <a:rPr lang="en-US" sz="2400" dirty="0">
                <a:solidFill>
                  <a:srgbClr val="FFFF00"/>
                </a:solidFill>
              </a:rPr>
              <a:t> number and distribution, QCD calculations do not constrain </a:t>
            </a:r>
            <a:r>
              <a:rPr lang="en-US" sz="2400" dirty="0" err="1">
                <a:solidFill>
                  <a:srgbClr val="FFFF00"/>
                </a:solidFill>
              </a:rPr>
              <a:t>parton-parton</a:t>
            </a:r>
            <a:r>
              <a:rPr lang="en-US" sz="2400" dirty="0">
                <a:solidFill>
                  <a:srgbClr val="FFFF00"/>
                </a:solidFill>
              </a:rPr>
              <a:t> cross section nor 2</a:t>
            </a:r>
            <a:r>
              <a:rPr lang="en-US" sz="2400" dirty="0">
                <a:solidFill>
                  <a:srgbClr val="FFFF00"/>
                </a:solidFill>
                <a:sym typeface="Wingdings" pitchFamily="2" charset="2"/>
              </a:rPr>
              <a:t>2 angular distribution.</a:t>
            </a:r>
            <a:endParaRPr lang="en-US" sz="2400" dirty="0">
              <a:solidFill>
                <a:srgbClr val="FFFF00"/>
              </a:solidFill>
            </a:endParaRP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Two major questions:</a:t>
            </a:r>
          </a:p>
          <a:p>
            <a:r>
              <a:rPr lang="en-US" sz="1200" dirty="0">
                <a:solidFill>
                  <a:srgbClr val="FFFF00"/>
                </a:solidFill>
              </a:rPr>
              <a:t> </a:t>
            </a:r>
          </a:p>
          <a:p>
            <a:r>
              <a:rPr lang="en-US" sz="2400" dirty="0">
                <a:solidFill>
                  <a:srgbClr val="FFFF00"/>
                </a:solidFill>
              </a:rPr>
              <a:t>1). What good is a particle picture calculation with only quarks at m=0.015 GeV that ignores important many-body effects (and </a:t>
            </a:r>
            <a:r>
              <a:rPr lang="en-US" sz="2400" dirty="0">
                <a:solidFill>
                  <a:srgbClr val="FFFF00"/>
                </a:solidFill>
                <a:latin typeface="Symbol" pitchFamily="2" charset="2"/>
              </a:rPr>
              <a:t>a</a:t>
            </a:r>
            <a:r>
              <a:rPr lang="en-US" sz="2400" baseline="-25000" dirty="0">
                <a:solidFill>
                  <a:srgbClr val="FFFF00"/>
                </a:solidFill>
              </a:rPr>
              <a:t>s</a:t>
            </a:r>
            <a:r>
              <a:rPr lang="en-US" sz="2400" dirty="0">
                <a:solidFill>
                  <a:srgbClr val="FFFF00"/>
                </a:solidFill>
              </a:rPr>
              <a:t>~0.5)?</a:t>
            </a:r>
          </a:p>
          <a:p>
            <a:r>
              <a:rPr lang="en-US" sz="1200" dirty="0">
                <a:solidFill>
                  <a:srgbClr val="FFFF00"/>
                </a:solidFill>
              </a:rPr>
              <a:t> </a:t>
            </a:r>
          </a:p>
          <a:p>
            <a:pPr marL="457200" indent="-457200">
              <a:buAutoNum type="arabicParenR" startAt="2"/>
            </a:pPr>
            <a:r>
              <a:rPr lang="en-US" sz="2400" dirty="0">
                <a:solidFill>
                  <a:srgbClr val="FFFF00"/>
                </a:solidFill>
              </a:rPr>
              <a:t>What does it mean that 2 </a:t>
            </a:r>
            <a:r>
              <a:rPr lang="en-US" sz="2400" dirty="0">
                <a:solidFill>
                  <a:srgbClr val="FFFF00"/>
                </a:solidFill>
                <a:sym typeface="Wingdings" pitchFamily="2" charset="2"/>
              </a:rPr>
              <a:t> 2 calculations get some qualitative features right </a:t>
            </a:r>
          </a:p>
          <a:p>
            <a:r>
              <a:rPr lang="en-US" sz="2400" dirty="0">
                <a:solidFill>
                  <a:srgbClr val="FFFF00"/>
                </a:solidFill>
                <a:sym typeface="Wingdings" pitchFamily="2" charset="2"/>
              </a:rPr>
              <a:t>(i.e. translation of geometry into flow coefficients) but as not self-consistent?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2543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F127C4-AD38-7444-8C7C-02922F957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7406"/>
            <a:ext cx="9144000" cy="393917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8E2E74B-9168-894B-96B1-B73500952C46}"/>
              </a:ext>
            </a:extLst>
          </p:cNvPr>
          <p:cNvSpPr/>
          <p:nvPr/>
        </p:nvSpPr>
        <p:spPr>
          <a:xfrm>
            <a:off x="1524000" y="4026579"/>
            <a:ext cx="3312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https://arxiv.org/abs/1905.05139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82D2C3-AC1B-9E4E-99B4-5F01B6FDD59A}"/>
              </a:ext>
            </a:extLst>
          </p:cNvPr>
          <p:cNvSpPr txBox="1"/>
          <p:nvPr/>
        </p:nvSpPr>
        <p:spPr>
          <a:xfrm>
            <a:off x="3379729" y="4562113"/>
            <a:ext cx="563333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Needs careful examination…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If </a:t>
            </a:r>
            <a:r>
              <a:rPr lang="en-US" sz="2800" dirty="0" err="1">
                <a:solidFill>
                  <a:schemeClr val="bg1"/>
                </a:solidFill>
              </a:rPr>
              <a:t>p+Pb</a:t>
            </a:r>
            <a:r>
              <a:rPr lang="en-US" sz="2800" dirty="0">
                <a:solidFill>
                  <a:schemeClr val="bg1"/>
                </a:solidFill>
              </a:rPr>
              <a:t>, </a:t>
            </a:r>
            <a:r>
              <a:rPr lang="en-US" sz="2800" dirty="0" err="1">
                <a:solidFill>
                  <a:schemeClr val="bg1"/>
                </a:solidFill>
              </a:rPr>
              <a:t>d+Au</a:t>
            </a:r>
            <a:r>
              <a:rPr lang="en-US" sz="2800" dirty="0">
                <a:solidFill>
                  <a:schemeClr val="bg1"/>
                </a:solidFill>
              </a:rPr>
              <a:t> completely dominated by non-hydrodynamic excitations,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why do the patterns look so similar?</a:t>
            </a:r>
          </a:p>
        </p:txBody>
      </p:sp>
    </p:spTree>
    <p:extLst>
      <p:ext uri="{BB962C8B-B14F-4D97-AF65-F5344CB8AC3E}">
        <p14:creationId xmlns:p14="http://schemas.microsoft.com/office/powerpoint/2010/main" val="19559676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152DFC-6426-5949-9384-802F47A0E743}"/>
              </a:ext>
            </a:extLst>
          </p:cNvPr>
          <p:cNvSpPr/>
          <p:nvPr/>
        </p:nvSpPr>
        <p:spPr>
          <a:xfrm>
            <a:off x="2165769" y="6154927"/>
            <a:ext cx="3312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https://arxiv.org/abs/1907.11287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1CE30C-3A57-2946-A569-6E621C780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671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D4E6BD-4DFA-E344-90A8-067010410F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383" y="983724"/>
            <a:ext cx="5677475" cy="51712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9090D0-178A-854F-AF2B-A38AE2766FFA}"/>
              </a:ext>
            </a:extLst>
          </p:cNvPr>
          <p:cNvSpPr txBox="1"/>
          <p:nvPr/>
        </p:nvSpPr>
        <p:spPr>
          <a:xfrm>
            <a:off x="7071919" y="1392572"/>
            <a:ext cx="484883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</a:rPr>
              <a:t>Very different approach…</a:t>
            </a:r>
          </a:p>
          <a:p>
            <a:pPr algn="l"/>
            <a:endParaRPr lang="en-US" sz="2400" dirty="0">
              <a:solidFill>
                <a:schemeClr val="bg1"/>
              </a:solidFill>
            </a:endParaRPr>
          </a:p>
          <a:p>
            <a:pPr algn="l"/>
            <a:r>
              <a:rPr lang="en-US" sz="2400" dirty="0">
                <a:solidFill>
                  <a:schemeClr val="bg1"/>
                </a:solidFill>
              </a:rPr>
              <a:t>Using transport approach as a solution to hydrodynamics, that also enables study of non-equilibrium effects.</a:t>
            </a:r>
          </a:p>
          <a:p>
            <a:pPr algn="l"/>
            <a:endParaRPr lang="en-US" sz="2400" dirty="0">
              <a:solidFill>
                <a:schemeClr val="bg1"/>
              </a:solidFill>
            </a:endParaRPr>
          </a:p>
          <a:p>
            <a:pPr algn="l"/>
            <a:r>
              <a:rPr lang="en-US" sz="2400" dirty="0">
                <a:solidFill>
                  <a:schemeClr val="bg1"/>
                </a:solidFill>
              </a:rPr>
              <a:t>No implication at </a:t>
            </a:r>
            <a:r>
              <a:rPr lang="en-US" sz="2400" dirty="0">
                <a:solidFill>
                  <a:schemeClr val="bg1"/>
                </a:solidFill>
                <a:latin typeface="Symbol" pitchFamily="2" charset="2"/>
              </a:rPr>
              <a:t>h</a:t>
            </a:r>
            <a:r>
              <a:rPr lang="en-US" sz="2400" dirty="0">
                <a:solidFill>
                  <a:schemeClr val="bg1"/>
                </a:solidFill>
              </a:rPr>
              <a:t>/s = 1/4</a:t>
            </a:r>
            <a:r>
              <a:rPr lang="en-US" sz="2400" dirty="0">
                <a:solidFill>
                  <a:schemeClr val="bg1"/>
                </a:solidFill>
                <a:latin typeface="Symbol" pitchFamily="2" charset="2"/>
              </a:rPr>
              <a:t>p</a:t>
            </a:r>
            <a:r>
              <a:rPr lang="en-US" sz="2400" dirty="0">
                <a:solidFill>
                  <a:schemeClr val="bg1"/>
                </a:solidFill>
              </a:rPr>
              <a:t> that the quasi-particles are “real”.</a:t>
            </a:r>
          </a:p>
        </p:txBody>
      </p:sp>
    </p:spTree>
    <p:extLst>
      <p:ext uri="{BB962C8B-B14F-4D97-AF65-F5344CB8AC3E}">
        <p14:creationId xmlns:p14="http://schemas.microsoft.com/office/powerpoint/2010/main" val="3766520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620054-AC61-C844-8FC6-D9919906B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39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EFED23-56C3-7843-BFE7-D7929E872D74}"/>
              </a:ext>
            </a:extLst>
          </p:cNvPr>
          <p:cNvSpPr txBox="1"/>
          <p:nvPr/>
        </p:nvSpPr>
        <p:spPr>
          <a:xfrm>
            <a:off x="1926787" y="836801"/>
            <a:ext cx="3537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IP-</a:t>
            </a:r>
            <a:r>
              <a:rPr lang="en-US" dirty="0" err="1">
                <a:solidFill>
                  <a:schemeClr val="bg1"/>
                </a:solidFill>
              </a:rPr>
              <a:t>Glasma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AuAu</a:t>
            </a:r>
            <a:r>
              <a:rPr lang="en-US" dirty="0">
                <a:solidFill>
                  <a:schemeClr val="bg1"/>
                </a:solidFill>
              </a:rPr>
              <a:t> b=0 Energy Density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432A70-81FB-544C-B963-F1761A923682}"/>
              </a:ext>
            </a:extLst>
          </p:cNvPr>
          <p:cNvSpPr txBox="1"/>
          <p:nvPr/>
        </p:nvSpPr>
        <p:spPr>
          <a:xfrm>
            <a:off x="6747951" y="836801"/>
            <a:ext cx="3414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IP-</a:t>
            </a:r>
            <a:r>
              <a:rPr lang="en-US" dirty="0" err="1">
                <a:solidFill>
                  <a:schemeClr val="bg1"/>
                </a:solidFill>
              </a:rPr>
              <a:t>Jazma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AuAu</a:t>
            </a:r>
            <a:r>
              <a:rPr lang="en-US" dirty="0">
                <a:solidFill>
                  <a:schemeClr val="bg1"/>
                </a:solidFill>
              </a:rPr>
              <a:t> b=0 Energy Density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251A63-EA7B-144C-B236-BF6778EE9C2E}"/>
              </a:ext>
            </a:extLst>
          </p:cNvPr>
          <p:cNvSpPr txBox="1"/>
          <p:nvPr/>
        </p:nvSpPr>
        <p:spPr>
          <a:xfrm>
            <a:off x="3545836" y="128915"/>
            <a:ext cx="54386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u="sng" dirty="0">
                <a:solidFill>
                  <a:schemeClr val="bg1"/>
                </a:solidFill>
              </a:rPr>
              <a:t>Identical MC Glauber Nucleon Event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1263A6-D52F-1645-A91F-4CA67F17747F}"/>
              </a:ext>
            </a:extLst>
          </p:cNvPr>
          <p:cNvSpPr/>
          <p:nvPr/>
        </p:nvSpPr>
        <p:spPr>
          <a:xfrm>
            <a:off x="5966959" y="-5443"/>
            <a:ext cx="6225041" cy="383269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52F8E9-F1B5-2149-B06F-D1B5859479C1}"/>
              </a:ext>
            </a:extLst>
          </p:cNvPr>
          <p:cNvSpPr/>
          <p:nvPr/>
        </p:nvSpPr>
        <p:spPr>
          <a:xfrm>
            <a:off x="0" y="0"/>
            <a:ext cx="6127761" cy="38326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2F3976-7A9A-6A48-8CF5-CF610B2905C3}"/>
              </a:ext>
            </a:extLst>
          </p:cNvPr>
          <p:cNvSpPr txBox="1"/>
          <p:nvPr/>
        </p:nvSpPr>
        <p:spPr>
          <a:xfrm>
            <a:off x="8096107" y="187493"/>
            <a:ext cx="2088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IP-</a:t>
            </a:r>
            <a:r>
              <a:rPr lang="en-US" dirty="0" err="1">
                <a:solidFill>
                  <a:schemeClr val="bg1"/>
                </a:solidFill>
              </a:rPr>
              <a:t>Glasma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AuAu</a:t>
            </a:r>
            <a:r>
              <a:rPr lang="en-US" dirty="0">
                <a:solidFill>
                  <a:schemeClr val="bg1"/>
                </a:solidFill>
              </a:rPr>
              <a:t> b=0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8171F3-193D-5C46-94F6-D64A0354E9EC}"/>
              </a:ext>
            </a:extLst>
          </p:cNvPr>
          <p:cNvSpPr txBox="1"/>
          <p:nvPr/>
        </p:nvSpPr>
        <p:spPr>
          <a:xfrm>
            <a:off x="2215188" y="136525"/>
            <a:ext cx="1965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IP-</a:t>
            </a:r>
            <a:r>
              <a:rPr lang="en-US" dirty="0" err="1">
                <a:solidFill>
                  <a:schemeClr val="bg1"/>
                </a:solidFill>
              </a:rPr>
              <a:t>Jazma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AuAu</a:t>
            </a:r>
            <a:r>
              <a:rPr lang="en-US" dirty="0">
                <a:solidFill>
                  <a:schemeClr val="bg1"/>
                </a:solidFill>
              </a:rPr>
              <a:t> b=0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2C320EA-1995-2A42-AC10-16494ACA5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49" y="647904"/>
            <a:ext cx="5939141" cy="30680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740D01B-0E22-8048-BF84-BD17C6F93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041" y="624740"/>
            <a:ext cx="5966959" cy="311441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BB34FF4-BE4E-4E45-B6AD-ED40161E7DD7}"/>
              </a:ext>
            </a:extLst>
          </p:cNvPr>
          <p:cNvSpPr txBox="1"/>
          <p:nvPr/>
        </p:nvSpPr>
        <p:spPr>
          <a:xfrm>
            <a:off x="2649876" y="4234980"/>
            <a:ext cx="65586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Note that these are the identical MC Glauber events – that way all the IP-</a:t>
            </a:r>
            <a:r>
              <a:rPr lang="en-US" sz="2000" dirty="0" err="1">
                <a:solidFill>
                  <a:schemeClr val="bg1"/>
                </a:solidFill>
              </a:rPr>
              <a:t>Glasma</a:t>
            </a:r>
            <a:r>
              <a:rPr lang="en-US" sz="2000" dirty="0">
                <a:solidFill>
                  <a:schemeClr val="bg1"/>
                </a:solidFill>
              </a:rPr>
              <a:t> Glauber specifics are matched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(e.g. </a:t>
            </a:r>
            <a:r>
              <a:rPr lang="en-US" sz="2000" dirty="0" err="1">
                <a:solidFill>
                  <a:schemeClr val="bg1"/>
                </a:solidFill>
              </a:rPr>
              <a:t>d_min</a:t>
            </a:r>
            <a:r>
              <a:rPr lang="en-US" sz="2000" dirty="0">
                <a:solidFill>
                  <a:schemeClr val="bg1"/>
                </a:solidFill>
              </a:rPr>
              <a:t> = 0.9 </a:t>
            </a:r>
            <a:r>
              <a:rPr lang="en-US" sz="2000" dirty="0" err="1">
                <a:solidFill>
                  <a:schemeClr val="bg1"/>
                </a:solidFill>
              </a:rPr>
              <a:t>fm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dirty="0" err="1">
                <a:solidFill>
                  <a:schemeClr val="bg1"/>
                </a:solidFill>
              </a:rPr>
              <a:t>nonspherical</a:t>
            </a:r>
            <a:r>
              <a:rPr lang="en-US" sz="2000" dirty="0">
                <a:solidFill>
                  <a:schemeClr val="bg1"/>
                </a:solidFill>
              </a:rPr>
              <a:t> Au, </a:t>
            </a:r>
            <a:r>
              <a:rPr lang="en-US" sz="2000" dirty="0" err="1">
                <a:solidFill>
                  <a:schemeClr val="bg1"/>
                </a:solidFill>
              </a:rPr>
              <a:t>etc</a:t>
            </a:r>
            <a:r>
              <a:rPr lang="en-US" sz="2000" dirty="0">
                <a:solidFill>
                  <a:schemeClr val="bg1"/>
                </a:solidFill>
              </a:rPr>
              <a:t>).</a:t>
            </a:r>
          </a:p>
          <a:p>
            <a:pPr algn="ctr"/>
            <a:endParaRPr lang="en-US" sz="2000" dirty="0">
              <a:solidFill>
                <a:schemeClr val="bg1"/>
              </a:solidFill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One can see the two event displays are the same MC Glauber event, and the EEC results are very similar, except the lattice spacing effect in the IP-</a:t>
            </a:r>
            <a:r>
              <a:rPr lang="en-US" sz="2000" dirty="0" err="1">
                <a:solidFill>
                  <a:schemeClr val="bg1"/>
                </a:solidFill>
              </a:rPr>
              <a:t>Glasma</a:t>
            </a:r>
            <a:r>
              <a:rPr lang="en-US" sz="2000" dirty="0">
                <a:solidFill>
                  <a:schemeClr val="bg1"/>
                </a:solidFill>
              </a:rPr>
              <a:t> case.</a:t>
            </a:r>
          </a:p>
        </p:txBody>
      </p:sp>
    </p:spTree>
    <p:extLst>
      <p:ext uri="{BB962C8B-B14F-4D97-AF65-F5344CB8AC3E}">
        <p14:creationId xmlns:p14="http://schemas.microsoft.com/office/powerpoint/2010/main" val="689158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6B489C0-8DDB-8248-B4A2-3BEF8D2BA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2933" y="3437341"/>
            <a:ext cx="5393902" cy="20791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7A43702-BF81-874B-94E8-C82718291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5854" y="3062692"/>
            <a:ext cx="4228906" cy="14066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517C9D5-D507-A342-AD7C-2855905614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7546" y="1304969"/>
            <a:ext cx="2703988" cy="23099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E4EA23-0212-F64D-8BB5-9C895CF8CFE4}"/>
              </a:ext>
            </a:extLst>
          </p:cNvPr>
          <p:cNvSpPr txBox="1"/>
          <p:nvPr/>
        </p:nvSpPr>
        <p:spPr>
          <a:xfrm>
            <a:off x="673990" y="33328"/>
            <a:ext cx="110498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Wealth of experimental data, with most debates over details and higher order, more differential observables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11BCF2-B464-A647-9410-74DCEC1C4C7B}"/>
              </a:ext>
            </a:extLst>
          </p:cNvPr>
          <p:cNvSpPr txBox="1"/>
          <p:nvPr/>
        </p:nvSpPr>
        <p:spPr>
          <a:xfrm>
            <a:off x="-57750" y="6128202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</a:rPr>
              <a:t>Focus not on showing all data, but rather our global understanding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8E2B795-CE5C-9E46-B59C-1A8040B399CD}"/>
              </a:ext>
            </a:extLst>
          </p:cNvPr>
          <p:cNvGrpSpPr/>
          <p:nvPr/>
        </p:nvGrpSpPr>
        <p:grpSpPr>
          <a:xfrm>
            <a:off x="234247" y="1429781"/>
            <a:ext cx="2992221" cy="2780794"/>
            <a:chOff x="6096000" y="2023192"/>
            <a:chExt cx="5450504" cy="387495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738F713-95DA-BE45-8A5C-85277A7BFD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47439"/>
            <a:stretch/>
          </p:blipFill>
          <p:spPr>
            <a:xfrm>
              <a:off x="6096000" y="2023192"/>
              <a:ext cx="5450504" cy="360467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B237D2F-132E-8547-BAFA-12972C5A09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92269"/>
            <a:stretch/>
          </p:blipFill>
          <p:spPr>
            <a:xfrm>
              <a:off x="6096000" y="5367968"/>
              <a:ext cx="5450504" cy="530181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3EF810E-1755-8C47-9566-93E81482E7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6248" y="1406907"/>
            <a:ext cx="2849544" cy="31105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91FD2E-27BD-094B-85A8-FA4FC6385C3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2974" b="1730"/>
          <a:stretch/>
        </p:blipFill>
        <p:spPr>
          <a:xfrm>
            <a:off x="663049" y="4254707"/>
            <a:ext cx="3543301" cy="16637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4504B4-4B45-5A45-9A63-3A409E5594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1216" y="1667879"/>
            <a:ext cx="3309209" cy="16366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146C2B1-7BD2-2F40-93C1-C032A6C812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0664" y="4044464"/>
            <a:ext cx="4716513" cy="17563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725B32-2817-EF4F-95BD-F31E38CD80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11432" y="2886532"/>
            <a:ext cx="2217772" cy="18759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E7D56C9-8C44-304B-B20F-F25FC0AE2B0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74566" y="1966197"/>
            <a:ext cx="2222324" cy="17635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B8F2E5A-09F1-054E-91DE-45C99C312F3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93626" y="2405667"/>
            <a:ext cx="2065684" cy="160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43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BDCB30-A6B4-EE4E-90C2-8A26B4BAB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569" y="639374"/>
            <a:ext cx="10804861" cy="527264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D46BEA-0A1B-B740-915E-68BAF95DE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40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A336D8-408D-694F-BE7D-1CC0359522D2}"/>
              </a:ext>
            </a:extLst>
          </p:cNvPr>
          <p:cNvSpPr txBox="1"/>
          <p:nvPr/>
        </p:nvSpPr>
        <p:spPr>
          <a:xfrm>
            <a:off x="2522482" y="47377"/>
            <a:ext cx="7325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Apples to Apples Comparison at </a:t>
            </a:r>
            <a:r>
              <a:rPr lang="en-US" sz="2800" dirty="0">
                <a:solidFill>
                  <a:schemeClr val="bg1"/>
                </a:solidFill>
                <a:latin typeface="Symbol" pitchFamily="2" charset="2"/>
              </a:rPr>
              <a:t>t</a:t>
            </a:r>
            <a:r>
              <a:rPr lang="en-US" sz="2800" dirty="0">
                <a:solidFill>
                  <a:schemeClr val="bg1"/>
                </a:solidFill>
              </a:rPr>
              <a:t>=0.000015 </a:t>
            </a:r>
            <a:r>
              <a:rPr lang="en-US" sz="2800" dirty="0" err="1">
                <a:solidFill>
                  <a:schemeClr val="bg1"/>
                </a:solidFill>
              </a:rPr>
              <a:t>fm</a:t>
            </a:r>
            <a:r>
              <a:rPr lang="en-US" sz="2800" dirty="0">
                <a:solidFill>
                  <a:schemeClr val="bg1"/>
                </a:solidFill>
              </a:rPr>
              <a:t>/c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C8B75F-867D-AB4D-9F22-7860C4847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569" y="671461"/>
            <a:ext cx="10804861" cy="52726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BC0F5F-7C7B-7A47-A5B0-ABB5E1545101}"/>
              </a:ext>
            </a:extLst>
          </p:cNvPr>
          <p:cNvSpPr txBox="1"/>
          <p:nvPr/>
        </p:nvSpPr>
        <p:spPr>
          <a:xfrm>
            <a:off x="3145526" y="2153354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>
                <a:latin typeface="Symbol" pitchFamily="2" charset="2"/>
              </a:rPr>
              <a:t>e</a:t>
            </a:r>
            <a:r>
              <a:rPr lang="en-US" sz="3200" baseline="-25000" dirty="0"/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D4CF34-9C69-4A4B-8FF6-FB5D273A6E1C}"/>
              </a:ext>
            </a:extLst>
          </p:cNvPr>
          <p:cNvSpPr txBox="1"/>
          <p:nvPr/>
        </p:nvSpPr>
        <p:spPr>
          <a:xfrm>
            <a:off x="6818255" y="2181197"/>
            <a:ext cx="5004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>
                <a:latin typeface="Symbol" pitchFamily="2" charset="2"/>
              </a:rPr>
              <a:t>e</a:t>
            </a:r>
            <a:r>
              <a:rPr lang="en-US" sz="3200" baseline="-25000" dirty="0">
                <a:latin typeface="Symbol" pitchFamily="2" charset="2"/>
              </a:rPr>
              <a:t>3</a:t>
            </a:r>
            <a:endParaRPr lang="en-US" sz="3200" baseline="-25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212DB5-7F4E-FF43-B1D3-6EEF397C0931}"/>
              </a:ext>
            </a:extLst>
          </p:cNvPr>
          <p:cNvSpPr txBox="1"/>
          <p:nvPr/>
        </p:nvSpPr>
        <p:spPr>
          <a:xfrm>
            <a:off x="10382654" y="2181197"/>
            <a:ext cx="5004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>
                <a:latin typeface="Symbol" pitchFamily="2" charset="2"/>
              </a:rPr>
              <a:t>e</a:t>
            </a:r>
            <a:r>
              <a:rPr lang="en-US" sz="3200" baseline="-25000" dirty="0">
                <a:latin typeface="Symbol" pitchFamily="2" charset="2"/>
              </a:rPr>
              <a:t>4</a:t>
            </a:r>
            <a:endParaRPr lang="en-US" sz="3200" baseline="-25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B71EC1-0DCB-4D47-ABC4-E5F59B1ECC06}"/>
              </a:ext>
            </a:extLst>
          </p:cNvPr>
          <p:cNvSpPr txBox="1"/>
          <p:nvPr/>
        </p:nvSpPr>
        <p:spPr>
          <a:xfrm>
            <a:off x="3145526" y="4778676"/>
            <a:ext cx="5004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>
                <a:latin typeface="Symbol" pitchFamily="2" charset="2"/>
              </a:rPr>
              <a:t>e</a:t>
            </a:r>
            <a:r>
              <a:rPr lang="en-US" sz="3200" baseline="-25000" dirty="0">
                <a:latin typeface="Symbol" pitchFamily="2" charset="2"/>
              </a:rPr>
              <a:t>5</a:t>
            </a:r>
            <a:endParaRPr lang="en-US" sz="3200" baseline="-25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913702-AE73-7144-9CEC-9BEAE8D414C0}"/>
              </a:ext>
            </a:extLst>
          </p:cNvPr>
          <p:cNvSpPr txBox="1"/>
          <p:nvPr/>
        </p:nvSpPr>
        <p:spPr>
          <a:xfrm>
            <a:off x="6818255" y="4808952"/>
            <a:ext cx="5004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>
                <a:latin typeface="Symbol" pitchFamily="2" charset="2"/>
              </a:rPr>
              <a:t>e</a:t>
            </a:r>
            <a:r>
              <a:rPr lang="en-US" sz="3200" baseline="-25000" dirty="0">
                <a:latin typeface="Symbol" pitchFamily="2" charset="2"/>
              </a:rPr>
              <a:t>6</a:t>
            </a:r>
            <a:endParaRPr lang="en-US" sz="3200" baseline="-25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B28A87-1F22-EF43-BED2-2B94B9A58EED}"/>
              </a:ext>
            </a:extLst>
          </p:cNvPr>
          <p:cNvSpPr txBox="1"/>
          <p:nvPr/>
        </p:nvSpPr>
        <p:spPr>
          <a:xfrm>
            <a:off x="607195" y="6047817"/>
            <a:ext cx="9544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solidFill>
                  <a:schemeClr val="bg1"/>
                </a:solidFill>
              </a:rPr>
              <a:t>Example numbers – </a:t>
            </a:r>
            <a:r>
              <a:rPr lang="en-US" sz="1600" dirty="0">
                <a:solidFill>
                  <a:schemeClr val="bg1"/>
                </a:solidFill>
                <a:latin typeface="Symbol" pitchFamily="2" charset="2"/>
              </a:rPr>
              <a:t>e</a:t>
            </a:r>
            <a:r>
              <a:rPr lang="en-US" sz="1600" baseline="-25000" dirty="0">
                <a:solidFill>
                  <a:schemeClr val="bg1"/>
                </a:solidFill>
              </a:rPr>
              <a:t>2</a:t>
            </a:r>
            <a:r>
              <a:rPr lang="en-US" sz="1600" dirty="0">
                <a:solidFill>
                  <a:schemeClr val="bg1"/>
                </a:solidFill>
              </a:rPr>
              <a:t> mean (IPG 0.104, IPJ 0.105), </a:t>
            </a:r>
            <a:r>
              <a:rPr lang="en-US" sz="1600" dirty="0" err="1">
                <a:solidFill>
                  <a:schemeClr val="bg1"/>
                </a:solidFill>
              </a:rPr>
              <a:t>rms</a:t>
            </a:r>
            <a:r>
              <a:rPr lang="en-US" sz="1600" dirty="0">
                <a:solidFill>
                  <a:schemeClr val="bg1"/>
                </a:solidFill>
              </a:rPr>
              <a:t> (IPG 0.054, IPJ 0.054), kurtosis (IPG   0.27,   IPJ 0.30)</a:t>
            </a:r>
          </a:p>
          <a:p>
            <a:pPr algn="l"/>
            <a:r>
              <a:rPr lang="en-US" sz="1600" dirty="0">
                <a:solidFill>
                  <a:schemeClr val="bg1"/>
                </a:solidFill>
              </a:rPr>
              <a:t>                                    </a:t>
            </a:r>
            <a:r>
              <a:rPr lang="en-US" sz="1600" dirty="0">
                <a:solidFill>
                  <a:schemeClr val="bg1"/>
                </a:solidFill>
                <a:latin typeface="Symbol" pitchFamily="2" charset="2"/>
              </a:rPr>
              <a:t>e</a:t>
            </a:r>
            <a:r>
              <a:rPr lang="en-US" sz="1600" baseline="-25000" dirty="0">
                <a:solidFill>
                  <a:schemeClr val="bg1"/>
                </a:solidFill>
              </a:rPr>
              <a:t>3</a:t>
            </a:r>
            <a:r>
              <a:rPr lang="en-US" sz="1600" dirty="0">
                <a:solidFill>
                  <a:schemeClr val="bg1"/>
                </a:solidFill>
              </a:rPr>
              <a:t> mean (IPG 0.089, IPJ 0.091), </a:t>
            </a:r>
            <a:r>
              <a:rPr lang="en-US" sz="1600" dirty="0" err="1">
                <a:solidFill>
                  <a:schemeClr val="bg1"/>
                </a:solidFill>
              </a:rPr>
              <a:t>rms</a:t>
            </a:r>
            <a:r>
              <a:rPr lang="en-US" sz="1600" dirty="0">
                <a:solidFill>
                  <a:schemeClr val="bg1"/>
                </a:solidFill>
              </a:rPr>
              <a:t> (IPG 0.047, IPJ 0.047), kurtosis (IPG -0.023, IPJ -0.030)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95471E-FF65-C441-9EDC-9B4D6AFEE614}"/>
              </a:ext>
            </a:extLst>
          </p:cNvPr>
          <p:cNvSpPr txBox="1"/>
          <p:nvPr/>
        </p:nvSpPr>
        <p:spPr>
          <a:xfrm>
            <a:off x="7746712" y="3061722"/>
            <a:ext cx="36070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IP-</a:t>
            </a:r>
            <a:r>
              <a:rPr lang="en-US" sz="2000" dirty="0" err="1"/>
              <a:t>Glasma</a:t>
            </a:r>
            <a:r>
              <a:rPr lang="en-US" sz="2000" dirty="0"/>
              <a:t> initial conditions are useful, but provide no clear evidence for </a:t>
            </a:r>
          </a:p>
          <a:p>
            <a:pPr algn="ctr"/>
            <a:r>
              <a:rPr lang="en-US" sz="2000" dirty="0"/>
              <a:t>sub-nucleon domain structures!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We should </a:t>
            </a:r>
            <a:r>
              <a:rPr lang="en-US" sz="2000" b="1" dirty="0">
                <a:solidFill>
                  <a:srgbClr val="FF0000"/>
                </a:solidFill>
              </a:rPr>
              <a:t>stop</a:t>
            </a:r>
            <a:r>
              <a:rPr lang="en-US" sz="2000" dirty="0">
                <a:solidFill>
                  <a:srgbClr val="FF0000"/>
                </a:solidFill>
              </a:rPr>
              <a:t> showing all the ”spiky displays” and saying quantum fluctuations!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6EF584-053D-E54B-9412-21D4522B88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5308" y="5506949"/>
            <a:ext cx="1396983" cy="1263172"/>
          </a:xfrm>
          <a:prstGeom prst="dodecagon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52954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7DC9A1-513F-4241-A57D-8553AE6D3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41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BA34FB-20E2-471E-8652-65322D7F9F12}"/>
              </a:ext>
            </a:extLst>
          </p:cNvPr>
          <p:cNvSpPr txBox="1"/>
          <p:nvPr/>
        </p:nvSpPr>
        <p:spPr>
          <a:xfrm>
            <a:off x="2178639" y="-35032"/>
            <a:ext cx="81394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chemeClr val="bg1"/>
                </a:solidFill>
              </a:rPr>
              <a:t>One string, two string, </a:t>
            </a:r>
            <a:r>
              <a:rPr lang="en-US" sz="3200" u="sng" dirty="0">
                <a:solidFill>
                  <a:srgbClr val="FF0000"/>
                </a:solidFill>
              </a:rPr>
              <a:t>red string,</a:t>
            </a:r>
            <a:r>
              <a:rPr lang="en-US" sz="3200" u="sng" dirty="0">
                <a:solidFill>
                  <a:srgbClr val="00B0F0"/>
                </a:solidFill>
              </a:rPr>
              <a:t> blue string…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F71CD9-BC07-4441-8708-31FED6399D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446"/>
          <a:stretch/>
        </p:blipFill>
        <p:spPr>
          <a:xfrm>
            <a:off x="2280056" y="692945"/>
            <a:ext cx="2636851" cy="2648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205ADA-ABE2-415E-BEFD-19426E8BA9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308"/>
          <a:stretch/>
        </p:blipFill>
        <p:spPr>
          <a:xfrm>
            <a:off x="7248059" y="658657"/>
            <a:ext cx="2591933" cy="26481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C9312C6-3DE3-4BFF-A3F8-C9E248E80D0A}"/>
              </a:ext>
            </a:extLst>
          </p:cNvPr>
          <p:cNvGrpSpPr/>
          <p:nvPr/>
        </p:nvGrpSpPr>
        <p:grpSpPr>
          <a:xfrm>
            <a:off x="1846918" y="3484248"/>
            <a:ext cx="3696842" cy="3031185"/>
            <a:chOff x="322918" y="3484247"/>
            <a:chExt cx="3696842" cy="303118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56A6E61-BA40-47B1-9139-02BFEF3ED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2918" y="3484247"/>
              <a:ext cx="3696842" cy="303118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F2F92DB-A9BA-4CEC-8BDD-F429CD9193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57114" y="5670376"/>
              <a:ext cx="1147102" cy="291248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9B5F533-1857-4419-BB0E-AB23CDCDE580}"/>
              </a:ext>
            </a:extLst>
          </p:cNvPr>
          <p:cNvGrpSpPr/>
          <p:nvPr/>
        </p:nvGrpSpPr>
        <p:grpSpPr>
          <a:xfrm>
            <a:off x="6621205" y="3433760"/>
            <a:ext cx="3696842" cy="3032855"/>
            <a:chOff x="5097205" y="3433759"/>
            <a:chExt cx="3696842" cy="303285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074AE73-6382-427D-B760-B9E19A50F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97205" y="3433759"/>
              <a:ext cx="3696842" cy="303285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903E46B-00A9-4A8F-8E86-2B2006C9B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71995" y="5670376"/>
              <a:ext cx="1147102" cy="291248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A9120B6-3569-44EF-97EB-9946B1772217}"/>
              </a:ext>
            </a:extLst>
          </p:cNvPr>
          <p:cNvSpPr txBox="1"/>
          <p:nvPr/>
        </p:nvSpPr>
        <p:spPr>
          <a:xfrm>
            <a:off x="3078479" y="2222044"/>
            <a:ext cx="6217921" cy="2677656"/>
          </a:xfrm>
          <a:prstGeom prst="rect">
            <a:avLst/>
          </a:prstGeom>
          <a:solidFill>
            <a:schemeClr val="tx1"/>
          </a:solidFill>
          <a:ln w="571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Two string geometry correlation 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over all rapidity 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generates the signal</a:t>
            </a:r>
          </a:p>
          <a:p>
            <a:pPr algn="ctr"/>
            <a:endParaRPr lang="en-US" sz="2800" dirty="0">
              <a:solidFill>
                <a:srgbClr val="FFFF00"/>
              </a:solidFill>
            </a:endParaRP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It does not mean the physics is fundamentally different in the two cases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C214CE-B769-4AEE-B540-9C43CDB596FC}"/>
              </a:ext>
            </a:extLst>
          </p:cNvPr>
          <p:cNvSpPr/>
          <p:nvPr/>
        </p:nvSpPr>
        <p:spPr>
          <a:xfrm>
            <a:off x="7355298" y="6488668"/>
            <a:ext cx="3312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https://arxiv.org/abs/1707.02307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5188B0-DE68-4D43-BF3B-FDF77ACB4D5F}"/>
              </a:ext>
            </a:extLst>
          </p:cNvPr>
          <p:cNvSpPr txBox="1"/>
          <p:nvPr/>
        </p:nvSpPr>
        <p:spPr>
          <a:xfrm>
            <a:off x="7310874" y="626736"/>
            <a:ext cx="2437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  <a:sym typeface="Wingdings" panose="05000000000000000000" pitchFamily="2" charset="2"/>
              </a:rPr>
              <a:t>hypothetical two strings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8B874A-A147-48E0-A8B2-C86B67FBDC28}"/>
              </a:ext>
            </a:extLst>
          </p:cNvPr>
          <p:cNvSpPr txBox="1"/>
          <p:nvPr/>
        </p:nvSpPr>
        <p:spPr>
          <a:xfrm>
            <a:off x="2486154" y="640669"/>
            <a:ext cx="2312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e+e</a:t>
            </a:r>
            <a:r>
              <a:rPr lang="en-US" dirty="0">
                <a:solidFill>
                  <a:srgbClr val="FF0000"/>
                </a:solidFill>
              </a:rPr>
              <a:t>-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 Z  one string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77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2DB2DE0-F305-F74A-9F5B-E407AB2E5DD8}"/>
              </a:ext>
            </a:extLst>
          </p:cNvPr>
          <p:cNvSpPr/>
          <p:nvPr/>
        </p:nvSpPr>
        <p:spPr>
          <a:xfrm>
            <a:off x="9100582" y="6584450"/>
            <a:ext cx="31811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https://arxiv.org/pdf/1312.6770.pdf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4D9CE4-91A0-C943-9067-9D0CC54F5B0D}"/>
              </a:ext>
            </a:extLst>
          </p:cNvPr>
          <p:cNvSpPr/>
          <p:nvPr/>
        </p:nvSpPr>
        <p:spPr>
          <a:xfrm>
            <a:off x="-61097" y="6572155"/>
            <a:ext cx="779004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http://www.ectstar.eu/sites/www.ectstar.eu/files/talks/teaney_pa.pdf</a:t>
            </a:r>
            <a:endParaRPr lang="en-US" sz="1600" dirty="0">
              <a:solidFill>
                <a:srgbClr val="FFFF00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172014A-55C5-7340-9B95-8623D70537F9}"/>
              </a:ext>
            </a:extLst>
          </p:cNvPr>
          <p:cNvGrpSpPr/>
          <p:nvPr/>
        </p:nvGrpSpPr>
        <p:grpSpPr>
          <a:xfrm>
            <a:off x="3223022" y="614058"/>
            <a:ext cx="6025797" cy="2311995"/>
            <a:chOff x="1904571" y="3588488"/>
            <a:chExt cx="7562252" cy="298623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AA1AD8B-423E-C04D-BE17-62DAC5A1041E}"/>
                </a:ext>
              </a:extLst>
            </p:cNvPr>
            <p:cNvSpPr/>
            <p:nvPr/>
          </p:nvSpPr>
          <p:spPr>
            <a:xfrm>
              <a:off x="1904571" y="4115471"/>
              <a:ext cx="2290812" cy="23485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EE0018B-F3DB-4641-B9D8-036C42F7E975}"/>
                </a:ext>
              </a:extLst>
            </p:cNvPr>
            <p:cNvSpPr/>
            <p:nvPr/>
          </p:nvSpPr>
          <p:spPr>
            <a:xfrm>
              <a:off x="3049977" y="4115471"/>
              <a:ext cx="2290812" cy="2348564"/>
            </a:xfrm>
            <a:prstGeom prst="ellipse">
              <a:avLst/>
            </a:prstGeom>
            <a:solidFill>
              <a:srgbClr val="FF0000">
                <a:alpha val="4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1A7BA9C-CB8E-3E4F-AAD4-682F100AB41F}"/>
                </a:ext>
              </a:extLst>
            </p:cNvPr>
            <p:cNvSpPr txBox="1"/>
            <p:nvPr/>
          </p:nvSpPr>
          <p:spPr>
            <a:xfrm>
              <a:off x="2222205" y="3588488"/>
              <a:ext cx="2670941" cy="5167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dirty="0">
                  <a:solidFill>
                    <a:schemeClr val="bg1"/>
                  </a:solidFill>
                </a:rPr>
                <a:t>Intrinsic Geometry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BD6B737-7803-C24B-912D-58F5596C2E80}"/>
                </a:ext>
              </a:extLst>
            </p:cNvPr>
            <p:cNvSpPr txBox="1"/>
            <p:nvPr/>
          </p:nvSpPr>
          <p:spPr>
            <a:xfrm>
              <a:off x="6198891" y="3635461"/>
              <a:ext cx="3101453" cy="5167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dirty="0">
                  <a:solidFill>
                    <a:schemeClr val="bg1"/>
                  </a:solidFill>
                </a:rPr>
                <a:t>Fluctuation Geometry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FA2779B-53DD-4E47-8C85-2CE036D89D45}"/>
                </a:ext>
              </a:extLst>
            </p:cNvPr>
            <p:cNvSpPr/>
            <p:nvPr/>
          </p:nvSpPr>
          <p:spPr>
            <a:xfrm>
              <a:off x="6030605" y="4226162"/>
              <a:ext cx="2290812" cy="23485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BB1D39D-B68B-9649-904B-82EBF8AFADE8}"/>
                </a:ext>
              </a:extLst>
            </p:cNvPr>
            <p:cNvSpPr/>
            <p:nvPr/>
          </p:nvSpPr>
          <p:spPr>
            <a:xfrm>
              <a:off x="7176011" y="4226162"/>
              <a:ext cx="2290812" cy="2348564"/>
            </a:xfrm>
            <a:prstGeom prst="ellipse">
              <a:avLst/>
            </a:prstGeom>
            <a:solidFill>
              <a:srgbClr val="FF0000">
                <a:alpha val="4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41DE4D9-69A5-E246-BD9D-9DF113246304}"/>
                </a:ext>
              </a:extLst>
            </p:cNvPr>
            <p:cNvSpPr/>
            <p:nvPr/>
          </p:nvSpPr>
          <p:spPr>
            <a:xfrm>
              <a:off x="7429472" y="4688957"/>
              <a:ext cx="223284" cy="23391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15027B1-963D-4540-B763-17BA98451169}"/>
                </a:ext>
              </a:extLst>
            </p:cNvPr>
            <p:cNvSpPr/>
            <p:nvPr/>
          </p:nvSpPr>
          <p:spPr>
            <a:xfrm>
              <a:off x="7559417" y="5008237"/>
              <a:ext cx="223284" cy="23391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17540DF-D014-9542-91EE-E4E52A113742}"/>
                </a:ext>
              </a:extLst>
            </p:cNvPr>
            <p:cNvSpPr/>
            <p:nvPr/>
          </p:nvSpPr>
          <p:spPr>
            <a:xfrm>
              <a:off x="7734272" y="4993757"/>
              <a:ext cx="223284" cy="23391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4324CD5-B0C4-E64C-8FF5-DAE4C907AADC}"/>
                </a:ext>
              </a:extLst>
            </p:cNvPr>
            <p:cNvSpPr/>
            <p:nvPr/>
          </p:nvSpPr>
          <p:spPr>
            <a:xfrm>
              <a:off x="7886672" y="4759841"/>
              <a:ext cx="223284" cy="23391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4DC469C-C737-FE4B-AA65-36960E46E75A}"/>
                </a:ext>
              </a:extLst>
            </p:cNvPr>
            <p:cNvSpPr/>
            <p:nvPr/>
          </p:nvSpPr>
          <p:spPr>
            <a:xfrm>
              <a:off x="8039072" y="5298557"/>
              <a:ext cx="223284" cy="23391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B185299-3086-1647-BE4A-504114F3D39A}"/>
                </a:ext>
              </a:extLst>
            </p:cNvPr>
            <p:cNvSpPr/>
            <p:nvPr/>
          </p:nvSpPr>
          <p:spPr>
            <a:xfrm>
              <a:off x="7394888" y="5438683"/>
              <a:ext cx="223284" cy="23391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54602666-B9E3-3F4B-87EB-8B1A346E259C}"/>
                </a:ext>
              </a:extLst>
            </p:cNvPr>
            <p:cNvSpPr/>
            <p:nvPr/>
          </p:nvSpPr>
          <p:spPr>
            <a:xfrm>
              <a:off x="7872147" y="5606900"/>
              <a:ext cx="223284" cy="23391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D79C85A-C36D-CB42-A070-BDC807B1D394}"/>
                </a:ext>
              </a:extLst>
            </p:cNvPr>
            <p:cNvSpPr/>
            <p:nvPr/>
          </p:nvSpPr>
          <p:spPr>
            <a:xfrm>
              <a:off x="7666321" y="5345237"/>
              <a:ext cx="223284" cy="23391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F3C6633-F2EA-0949-82E3-A828F0D560CD}"/>
                </a:ext>
              </a:extLst>
            </p:cNvPr>
            <p:cNvSpPr/>
            <p:nvPr/>
          </p:nvSpPr>
          <p:spPr>
            <a:xfrm>
              <a:off x="7840000" y="5940013"/>
              <a:ext cx="223284" cy="23391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0043D8A-FFB0-DF45-961A-2FDDBD18E348}"/>
                </a:ext>
              </a:extLst>
            </p:cNvPr>
            <p:cNvSpPr/>
            <p:nvPr/>
          </p:nvSpPr>
          <p:spPr>
            <a:xfrm>
              <a:off x="7312059" y="5155900"/>
              <a:ext cx="223284" cy="23391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1623AB8-DC79-4047-9635-656EFAA22E15}"/>
                </a:ext>
              </a:extLst>
            </p:cNvPr>
            <p:cNvSpPr/>
            <p:nvPr/>
          </p:nvSpPr>
          <p:spPr>
            <a:xfrm>
              <a:off x="7394888" y="5869129"/>
              <a:ext cx="223284" cy="23391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498D7A38-3C96-FF4E-9188-FBCA857D88EE}"/>
                </a:ext>
              </a:extLst>
            </p:cNvPr>
            <p:cNvSpPr/>
            <p:nvPr/>
          </p:nvSpPr>
          <p:spPr>
            <a:xfrm>
              <a:off x="7464459" y="5308300"/>
              <a:ext cx="223284" cy="23391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DFAAECB-1EE3-9D4E-9510-C92B2C2D4179}"/>
                </a:ext>
              </a:extLst>
            </p:cNvPr>
            <p:cNvSpPr/>
            <p:nvPr/>
          </p:nvSpPr>
          <p:spPr>
            <a:xfrm>
              <a:off x="7616859" y="5460700"/>
              <a:ext cx="223284" cy="23391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C1CA879B-DFEE-5949-B6DF-EA563A8489EA}"/>
                </a:ext>
              </a:extLst>
            </p:cNvPr>
            <p:cNvSpPr/>
            <p:nvPr/>
          </p:nvSpPr>
          <p:spPr>
            <a:xfrm>
              <a:off x="7769259" y="5613100"/>
              <a:ext cx="223284" cy="23391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4A966E7B-0232-174E-B221-F1B241F8D4B4}"/>
                </a:ext>
              </a:extLst>
            </p:cNvPr>
            <p:cNvSpPr/>
            <p:nvPr/>
          </p:nvSpPr>
          <p:spPr>
            <a:xfrm>
              <a:off x="7921659" y="5765500"/>
              <a:ext cx="223284" cy="23391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6C710A1-1F6D-D34C-806E-0D0368F8D578}"/>
                </a:ext>
              </a:extLst>
            </p:cNvPr>
            <p:cNvSpPr/>
            <p:nvPr/>
          </p:nvSpPr>
          <p:spPr>
            <a:xfrm>
              <a:off x="7307321" y="5663176"/>
              <a:ext cx="223284" cy="23391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DD0AF9E0-CF3E-864F-8671-82B17ABC3355}"/>
                </a:ext>
              </a:extLst>
            </p:cNvPr>
            <p:cNvSpPr/>
            <p:nvPr/>
          </p:nvSpPr>
          <p:spPr>
            <a:xfrm>
              <a:off x="7675211" y="4525925"/>
              <a:ext cx="223284" cy="23391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DD296D0-1FCF-234D-B6BD-AB48EE656B57}"/>
                </a:ext>
              </a:extLst>
            </p:cNvPr>
            <p:cNvSpPr/>
            <p:nvPr/>
          </p:nvSpPr>
          <p:spPr>
            <a:xfrm>
              <a:off x="7625245" y="5957158"/>
              <a:ext cx="223284" cy="23391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D16294E-374A-BD4D-8E49-E3E97DF25715}"/>
                </a:ext>
              </a:extLst>
            </p:cNvPr>
            <p:cNvSpPr/>
            <p:nvPr/>
          </p:nvSpPr>
          <p:spPr>
            <a:xfrm>
              <a:off x="7908941" y="5301657"/>
              <a:ext cx="223284" cy="23391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CF426E1-6C39-4144-A0B2-A4F28EFC42BA}"/>
                </a:ext>
              </a:extLst>
            </p:cNvPr>
            <p:cNvSpPr/>
            <p:nvPr/>
          </p:nvSpPr>
          <p:spPr>
            <a:xfrm>
              <a:off x="7929769" y="5047496"/>
              <a:ext cx="223284" cy="23391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E08038D-9C85-BE41-8459-29193EA62E27}"/>
              </a:ext>
            </a:extLst>
          </p:cNvPr>
          <p:cNvGrpSpPr/>
          <p:nvPr/>
        </p:nvGrpSpPr>
        <p:grpSpPr>
          <a:xfrm>
            <a:off x="2344963" y="3026357"/>
            <a:ext cx="8081160" cy="3566747"/>
            <a:chOff x="2011612" y="3286001"/>
            <a:chExt cx="8081160" cy="356674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5C235DF-5D66-9E4F-81CF-26E6DD5278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6833"/>
            <a:stretch/>
          </p:blipFill>
          <p:spPr>
            <a:xfrm>
              <a:off x="2011612" y="3286001"/>
              <a:ext cx="8081160" cy="356674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A81CC0A-4D61-BB42-ADFE-D459F1E04CC1}"/>
                </a:ext>
              </a:extLst>
            </p:cNvPr>
            <p:cNvSpPr txBox="1"/>
            <p:nvPr/>
          </p:nvSpPr>
          <p:spPr>
            <a:xfrm>
              <a:off x="3105042" y="5704210"/>
              <a:ext cx="1276748" cy="437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dirty="0"/>
                <a:t>CMS data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2D834C2-2E82-A54C-8A76-EF6FA6F7E0E5}"/>
                </a:ext>
              </a:extLst>
            </p:cNvPr>
            <p:cNvSpPr txBox="1"/>
            <p:nvPr/>
          </p:nvSpPr>
          <p:spPr>
            <a:xfrm>
              <a:off x="5362376" y="4966082"/>
              <a:ext cx="74892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800" dirty="0" err="1">
                  <a:solidFill>
                    <a:srgbClr val="C00000"/>
                  </a:solidFill>
                </a:rPr>
                <a:t>pPb</a:t>
              </a:r>
              <a:endParaRPr lang="en-US" sz="2800" dirty="0">
                <a:solidFill>
                  <a:srgbClr val="C00000"/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CA53F56-8A54-B448-AE6F-5585E6C7F824}"/>
                </a:ext>
              </a:extLst>
            </p:cNvPr>
            <p:cNvSpPr txBox="1"/>
            <p:nvPr/>
          </p:nvSpPr>
          <p:spPr>
            <a:xfrm>
              <a:off x="5307925" y="3777830"/>
              <a:ext cx="93487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800" dirty="0" err="1">
                  <a:solidFill>
                    <a:srgbClr val="004BE1"/>
                  </a:solidFill>
                </a:rPr>
                <a:t>PbPb</a:t>
              </a:r>
              <a:endParaRPr lang="en-US" sz="2800" dirty="0">
                <a:solidFill>
                  <a:srgbClr val="004BE1"/>
                </a:solidFill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4B2F09D-0C79-704B-ACF0-5D3C44251771}"/>
                </a:ext>
              </a:extLst>
            </p:cNvPr>
            <p:cNvSpPr/>
            <p:nvPr/>
          </p:nvSpPr>
          <p:spPr>
            <a:xfrm>
              <a:off x="6360160" y="3601060"/>
              <a:ext cx="2590800" cy="6694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6CDD45D0-10B4-F348-B31E-59BA5DF822FD}"/>
                </a:ext>
              </a:extLst>
            </p:cNvPr>
            <p:cNvCxnSpPr/>
            <p:nvPr/>
          </p:nvCxnSpPr>
          <p:spPr>
            <a:xfrm>
              <a:off x="6242796" y="4391385"/>
              <a:ext cx="838724" cy="462639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B9267A5-0BD4-564A-9C8F-87F8DD6EE060}"/>
                </a:ext>
              </a:extLst>
            </p:cNvPr>
            <p:cNvSpPr txBox="1"/>
            <p:nvPr/>
          </p:nvSpPr>
          <p:spPr>
            <a:xfrm>
              <a:off x="6598430" y="3877652"/>
              <a:ext cx="21789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4BE1"/>
                  </a:solidFill>
                </a:rPr>
                <a:t>Removing </a:t>
              </a:r>
              <a:r>
                <a:rPr lang="en-US" sz="2000" dirty="0" err="1">
                  <a:solidFill>
                    <a:srgbClr val="004BE1"/>
                  </a:solidFill>
                </a:rPr>
                <a:t>PbPb</a:t>
              </a:r>
              <a:r>
                <a:rPr lang="en-US" sz="2000" dirty="0">
                  <a:solidFill>
                    <a:srgbClr val="004BE1"/>
                  </a:solidFill>
                </a:rPr>
                <a:t> intrinsic geometry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6203EA32-4999-2342-86F0-3D341533A2EF}"/>
              </a:ext>
            </a:extLst>
          </p:cNvPr>
          <p:cNvSpPr txBox="1"/>
          <p:nvPr/>
        </p:nvSpPr>
        <p:spPr>
          <a:xfrm>
            <a:off x="4597107" y="-23571"/>
            <a:ext cx="30973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u="sng" dirty="0">
                <a:solidFill>
                  <a:schemeClr val="bg1"/>
                </a:solidFill>
              </a:rPr>
              <a:t>Geometry Tests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6EE7216-FCD1-0A47-A531-B03E3B0B45C2}"/>
              </a:ext>
            </a:extLst>
          </p:cNvPr>
          <p:cNvGrpSpPr/>
          <p:nvPr/>
        </p:nvGrpSpPr>
        <p:grpSpPr>
          <a:xfrm>
            <a:off x="548706" y="161244"/>
            <a:ext cx="11267273" cy="2879725"/>
            <a:chOff x="495370" y="3247837"/>
            <a:chExt cx="11267273" cy="287972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A9A53B-9235-A44B-B746-5B341DA18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5370" y="3247837"/>
              <a:ext cx="11267273" cy="2879725"/>
            </a:xfrm>
            <a:prstGeom prst="rect">
              <a:avLst/>
            </a:prstGeom>
            <a:ln w="57150">
              <a:solidFill>
                <a:srgbClr val="FF0000"/>
              </a:solidFill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164BC99-2A60-0044-A884-801AACFF3B63}"/>
                </a:ext>
              </a:extLst>
            </p:cNvPr>
            <p:cNvSpPr txBox="1"/>
            <p:nvPr/>
          </p:nvSpPr>
          <p:spPr>
            <a:xfrm>
              <a:off x="819459" y="3316854"/>
              <a:ext cx="21121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/>
                <a:t>Derek </a:t>
              </a:r>
              <a:r>
                <a:rPr lang="en-US" dirty="0" err="1"/>
                <a:t>Teaney</a:t>
              </a:r>
              <a:r>
                <a:rPr lang="en-US" dirty="0"/>
                <a:t> (2013)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7180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4EDD42-00D0-DD44-A2FD-A2C75510DD64}"/>
              </a:ext>
            </a:extLst>
          </p:cNvPr>
          <p:cNvSpPr txBox="1"/>
          <p:nvPr/>
        </p:nvSpPr>
        <p:spPr>
          <a:xfrm>
            <a:off x="3602467" y="0"/>
            <a:ext cx="52599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>
                <a:solidFill>
                  <a:schemeClr val="bg1"/>
                </a:solidFill>
              </a:rPr>
              <a:t>“One fluid to rule them all”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4C50A-E3A9-514B-8A2A-0C89D81FFA9C}"/>
              </a:ext>
            </a:extLst>
          </p:cNvPr>
          <p:cNvSpPr txBox="1"/>
          <p:nvPr/>
        </p:nvSpPr>
        <p:spPr>
          <a:xfrm>
            <a:off x="3814093" y="6437791"/>
            <a:ext cx="4563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R.W. and P.R. https://arxiv.org/abs/1701.07145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42AA2D-1E0F-B64F-8F68-75FBC1E96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7925" y="729280"/>
            <a:ext cx="8620599" cy="29138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74E111-0DF5-B742-9722-8D8A9B5A6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7925" y="3771592"/>
            <a:ext cx="8624629" cy="25377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B8348B-FC09-284C-9437-B7528995F592}"/>
              </a:ext>
            </a:extLst>
          </p:cNvPr>
          <p:cNvSpPr txBox="1"/>
          <p:nvPr/>
        </p:nvSpPr>
        <p:spPr>
          <a:xfrm>
            <a:off x="7321669" y="2550062"/>
            <a:ext cx="822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p+p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7EB600-0DB1-AD4D-AA15-79A75F5325A6}"/>
              </a:ext>
            </a:extLst>
          </p:cNvPr>
          <p:cNvSpPr txBox="1"/>
          <p:nvPr/>
        </p:nvSpPr>
        <p:spPr>
          <a:xfrm>
            <a:off x="5444101" y="2597738"/>
            <a:ext cx="10342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p+Pb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F31D37-0DC3-914D-B033-A6DA67D1A77E}"/>
              </a:ext>
            </a:extLst>
          </p:cNvPr>
          <p:cNvSpPr txBox="1"/>
          <p:nvPr/>
        </p:nvSpPr>
        <p:spPr>
          <a:xfrm>
            <a:off x="3087920" y="2625611"/>
            <a:ext cx="12458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Pb+Pb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031AD6-BE89-D34C-9865-1C2D8DF00DA5}"/>
              </a:ext>
            </a:extLst>
          </p:cNvPr>
          <p:cNvSpPr/>
          <p:nvPr/>
        </p:nvSpPr>
        <p:spPr>
          <a:xfrm>
            <a:off x="2859397" y="738424"/>
            <a:ext cx="5141214" cy="2900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578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8F59013-43D9-E54A-AE19-E730353A0D6E}"/>
              </a:ext>
            </a:extLst>
          </p:cNvPr>
          <p:cNvSpPr txBox="1"/>
          <p:nvPr/>
        </p:nvSpPr>
        <p:spPr>
          <a:xfrm>
            <a:off x="7646191" y="6488668"/>
            <a:ext cx="4439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PHENIX, </a:t>
            </a:r>
            <a:r>
              <a:rPr lang="en-US" b="1" dirty="0">
                <a:solidFill>
                  <a:schemeClr val="bg1"/>
                </a:solidFill>
              </a:rPr>
              <a:t>Nature Phys. 15 (2019) no.3, 214-220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558B46-C98B-2748-85CF-B07CD9C95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7072" y="1653970"/>
            <a:ext cx="4576547" cy="4797808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3D7107-D39C-1647-9DA8-BE79EB8A013A}"/>
              </a:ext>
            </a:extLst>
          </p:cNvPr>
          <p:cNvSpPr txBox="1"/>
          <p:nvPr/>
        </p:nvSpPr>
        <p:spPr>
          <a:xfrm>
            <a:off x="2998173" y="801337"/>
            <a:ext cx="43943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</a:rPr>
              <a:t>Ordering of eccentricities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DCDE1BD-83CB-794E-8E52-7A80DC57FCF3}"/>
              </a:ext>
            </a:extLst>
          </p:cNvPr>
          <p:cNvGrpSpPr/>
          <p:nvPr/>
        </p:nvGrpSpPr>
        <p:grpSpPr>
          <a:xfrm>
            <a:off x="7835968" y="697309"/>
            <a:ext cx="4098880" cy="5769087"/>
            <a:chOff x="382478" y="790279"/>
            <a:chExt cx="4098880" cy="576908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7DC6233-8172-0A46-8D5A-6DD32FCF5A4C}"/>
                </a:ext>
              </a:extLst>
            </p:cNvPr>
            <p:cNvSpPr/>
            <p:nvPr/>
          </p:nvSpPr>
          <p:spPr>
            <a:xfrm>
              <a:off x="427778" y="879689"/>
              <a:ext cx="4053580" cy="56796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62F92FF-2B07-DE40-8315-0A3BEBC48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4366" y="894307"/>
              <a:ext cx="3516992" cy="566505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B43477E-5475-5B44-8F7B-525007090CF2}"/>
                </a:ext>
              </a:extLst>
            </p:cNvPr>
            <p:cNvSpPr txBox="1"/>
            <p:nvPr/>
          </p:nvSpPr>
          <p:spPr>
            <a:xfrm>
              <a:off x="388140" y="790279"/>
              <a:ext cx="80823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/>
                <a:t>v</a:t>
              </a:r>
              <a:r>
                <a:rPr lang="en-US" sz="6000" b="1" baseline="-25000" dirty="0"/>
                <a:t>2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4C6BF4E-0D21-A54D-8601-A4E03BC61C68}"/>
                </a:ext>
              </a:extLst>
            </p:cNvPr>
            <p:cNvSpPr txBox="1"/>
            <p:nvPr/>
          </p:nvSpPr>
          <p:spPr>
            <a:xfrm>
              <a:off x="382478" y="3344348"/>
              <a:ext cx="80823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/>
                <a:t>v</a:t>
              </a:r>
              <a:r>
                <a:rPr lang="en-US" sz="6000" b="1" baseline="-25000" dirty="0"/>
                <a:t>3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B5EA495-5C3C-3D44-AB2F-BCAE4820452A}"/>
                </a:ext>
              </a:extLst>
            </p:cNvPr>
            <p:cNvSpPr/>
            <p:nvPr/>
          </p:nvSpPr>
          <p:spPr>
            <a:xfrm>
              <a:off x="889366" y="2125148"/>
              <a:ext cx="2286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535F1B0-ED0A-B245-A9FC-684DE60F64AF}"/>
                </a:ext>
              </a:extLst>
            </p:cNvPr>
            <p:cNvSpPr/>
            <p:nvPr/>
          </p:nvSpPr>
          <p:spPr>
            <a:xfrm>
              <a:off x="889366" y="4639748"/>
              <a:ext cx="2286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">
              <a:extLst>
                <a:ext uri="{FF2B5EF4-FFF2-40B4-BE49-F238E27FC236}">
                  <a16:creationId xmlns:a16="http://schemas.microsoft.com/office/drawing/2014/main" id="{B83F6530-8F70-F447-A251-6250C9F728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785" t="28125" r="63104" b="26042"/>
            <a:stretch>
              <a:fillRect/>
            </a:stretch>
          </p:blipFill>
          <p:spPr bwMode="auto">
            <a:xfrm>
              <a:off x="428414" y="1667948"/>
              <a:ext cx="644893" cy="591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83E6F7C8-0B6F-0643-B66F-CE1753C067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9370" t="29167" r="61933" b="25000"/>
            <a:stretch>
              <a:fillRect/>
            </a:stretch>
          </p:blipFill>
          <p:spPr bwMode="auto">
            <a:xfrm>
              <a:off x="412940" y="4327639"/>
              <a:ext cx="665018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9ACAD98-3D53-A141-B74D-90DDF90A6238}"/>
              </a:ext>
            </a:extLst>
          </p:cNvPr>
          <p:cNvSpPr txBox="1"/>
          <p:nvPr/>
        </p:nvSpPr>
        <p:spPr>
          <a:xfrm>
            <a:off x="3073565" y="-32531"/>
            <a:ext cx="62127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u="sng" dirty="0">
                <a:solidFill>
                  <a:schemeClr val="bg1"/>
                </a:solidFill>
              </a:rPr>
              <a:t>Geometry, Geometry, Geometry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91A176F-D059-9249-9940-77F608AD845B}"/>
              </a:ext>
            </a:extLst>
          </p:cNvPr>
          <p:cNvGrpSpPr/>
          <p:nvPr/>
        </p:nvGrpSpPr>
        <p:grpSpPr>
          <a:xfrm>
            <a:off x="600553" y="786719"/>
            <a:ext cx="1845567" cy="5665059"/>
            <a:chOff x="9809114" y="-212368"/>
            <a:chExt cx="2206613" cy="649955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E3996FC-BA64-B741-8470-4A476E9F6A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9766" t="6043" r="61210" b="55745"/>
            <a:stretch/>
          </p:blipFill>
          <p:spPr>
            <a:xfrm>
              <a:off x="9840168" y="-212368"/>
              <a:ext cx="2162386" cy="215667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FAF78A4-52EE-5044-A662-AB20003B48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7944" t="5807" r="33146" b="55769"/>
            <a:stretch/>
          </p:blipFill>
          <p:spPr>
            <a:xfrm>
              <a:off x="9835460" y="1944302"/>
              <a:ext cx="2153920" cy="216864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68DA7EC-1A2F-874B-83C9-63B3761D99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5693" t="6006" r="4689" b="55471"/>
            <a:stretch/>
          </p:blipFill>
          <p:spPr>
            <a:xfrm>
              <a:off x="9809114" y="4112950"/>
              <a:ext cx="2206613" cy="217424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891667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3231574-8CD7-EC4B-AB54-83203C7CE05B}"/>
              </a:ext>
            </a:extLst>
          </p:cNvPr>
          <p:cNvGrpSpPr/>
          <p:nvPr/>
        </p:nvGrpSpPr>
        <p:grpSpPr>
          <a:xfrm>
            <a:off x="1007434" y="346530"/>
            <a:ext cx="10177131" cy="4952833"/>
            <a:chOff x="1668505" y="377703"/>
            <a:chExt cx="8763959" cy="4059037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C9C80CC-4FE5-8A47-B2FE-07320CB37AB5}"/>
                </a:ext>
              </a:extLst>
            </p:cNvPr>
            <p:cNvSpPr/>
            <p:nvPr/>
          </p:nvSpPr>
          <p:spPr>
            <a:xfrm>
              <a:off x="1668505" y="377703"/>
              <a:ext cx="8763959" cy="6081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0C857F-4A33-8046-89F9-C51D0A9BD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68505" y="947393"/>
              <a:ext cx="8763959" cy="3489347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15AE70A-F14A-D04C-98DA-4098C1AA65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6096" t="17143" r="25378" b="57820"/>
            <a:stretch/>
          </p:blipFill>
          <p:spPr>
            <a:xfrm>
              <a:off x="5820703" y="377703"/>
              <a:ext cx="779646" cy="65677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559C2F6-9ED7-4C4D-B55A-5684F62C0C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1052" t="13678" r="1991" b="65958"/>
            <a:stretch/>
          </p:blipFill>
          <p:spPr>
            <a:xfrm>
              <a:off x="8501769" y="398752"/>
              <a:ext cx="842225" cy="70726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9482FF7-303B-E74F-82B3-D0B9112B1D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4343" t="32085" r="48605" b="45167"/>
            <a:stretch/>
          </p:blipFill>
          <p:spPr>
            <a:xfrm>
              <a:off x="3081885" y="437710"/>
              <a:ext cx="644893" cy="596766"/>
            </a:xfrm>
            <a:prstGeom prst="rect">
              <a:avLst/>
            </a:prstGeom>
          </p:spPr>
        </p:pic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077248A6-2B0B-0B45-8BFB-47C1E318FB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8785" t="28125" r="63104" b="26042"/>
            <a:stretch>
              <a:fillRect/>
            </a:stretch>
          </p:blipFill>
          <p:spPr bwMode="auto">
            <a:xfrm>
              <a:off x="8223380" y="1465855"/>
              <a:ext cx="740714" cy="7156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52F90874-7A8B-1A4C-99C2-8099CFE732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rcRect l="9370" t="29167" r="61933" b="25000"/>
            <a:stretch>
              <a:fillRect/>
            </a:stretch>
          </p:blipFill>
          <p:spPr bwMode="auto">
            <a:xfrm>
              <a:off x="9442580" y="2251131"/>
              <a:ext cx="762000" cy="736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2E20645-9AF4-944F-8B33-F75B5F15CC68}"/>
              </a:ext>
            </a:extLst>
          </p:cNvPr>
          <p:cNvSpPr txBox="1"/>
          <p:nvPr/>
        </p:nvSpPr>
        <p:spPr>
          <a:xfrm>
            <a:off x="6829379" y="5387318"/>
            <a:ext cx="4439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PHENIX, </a:t>
            </a:r>
            <a:r>
              <a:rPr lang="en-US" b="1" dirty="0">
                <a:solidFill>
                  <a:schemeClr val="bg1"/>
                </a:solidFill>
              </a:rPr>
              <a:t>Nature Phys. 15 (2019) no.3, 214-220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E53163-B8C1-D440-9CF0-26D6EDE507E8}"/>
              </a:ext>
            </a:extLst>
          </p:cNvPr>
          <p:cNvSpPr txBox="1"/>
          <p:nvPr/>
        </p:nvSpPr>
        <p:spPr>
          <a:xfrm>
            <a:off x="944830" y="5968814"/>
            <a:ext cx="10403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</a:rPr>
              <a:t>(More) Definitive Proof of Geometry &amp; Hydrodynamics</a:t>
            </a:r>
          </a:p>
        </p:txBody>
      </p:sp>
    </p:spTree>
    <p:extLst>
      <p:ext uri="{BB962C8B-B14F-4D97-AF65-F5344CB8AC3E}">
        <p14:creationId xmlns:p14="http://schemas.microsoft.com/office/powerpoint/2010/main" val="2763333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B969D56-6747-9E46-A4B7-AB78BB9130DB}"/>
              </a:ext>
            </a:extLst>
          </p:cNvPr>
          <p:cNvGrpSpPr/>
          <p:nvPr/>
        </p:nvGrpSpPr>
        <p:grpSpPr>
          <a:xfrm>
            <a:off x="49204" y="139625"/>
            <a:ext cx="2614941" cy="1619018"/>
            <a:chOff x="165933" y="161562"/>
            <a:chExt cx="5607429" cy="345205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B823477-581E-3743-8610-BCCDC8A3B40B}"/>
                </a:ext>
              </a:extLst>
            </p:cNvPr>
            <p:cNvSpPr/>
            <p:nvPr/>
          </p:nvSpPr>
          <p:spPr>
            <a:xfrm>
              <a:off x="165933" y="161562"/>
              <a:ext cx="5547281" cy="341244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8A7F795-BEF4-5846-B35A-33A16061C3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6280" t="12887" b="39530"/>
            <a:stretch/>
          </p:blipFill>
          <p:spPr>
            <a:xfrm>
              <a:off x="1739677" y="496431"/>
              <a:ext cx="3129597" cy="251358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330194E-A0FF-D04A-903A-EDF3D7D118AF}"/>
                </a:ext>
              </a:extLst>
            </p:cNvPr>
            <p:cNvSpPr txBox="1"/>
            <p:nvPr/>
          </p:nvSpPr>
          <p:spPr>
            <a:xfrm>
              <a:off x="214321" y="3055814"/>
              <a:ext cx="5559041" cy="5578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00" i="1" dirty="0">
                  <a:solidFill>
                    <a:schemeClr val="bg1"/>
                  </a:solidFill>
                  <a:sym typeface="Wingdings" pitchFamily="2" charset="2"/>
                </a:rPr>
                <a:t>Color Domains  Initial State Correlations</a:t>
              </a:r>
              <a:endParaRPr lang="en-US" sz="1100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076E2FF-C1FE-454F-AD37-A93B8EE57416}"/>
              </a:ext>
            </a:extLst>
          </p:cNvPr>
          <p:cNvSpPr txBox="1"/>
          <p:nvPr/>
        </p:nvSpPr>
        <p:spPr>
          <a:xfrm>
            <a:off x="1985198" y="117460"/>
            <a:ext cx="820408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Deuteron is big and so</a:t>
            </a:r>
            <a:r>
              <a:rPr lang="en-US" sz="2800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more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disconnected, uncorrelated domains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Simple domain expectation v</a:t>
            </a:r>
            <a:r>
              <a:rPr lang="en-US" sz="2800" baseline="-25000" dirty="0">
                <a:solidFill>
                  <a:schemeClr val="bg1"/>
                </a:solidFill>
              </a:rPr>
              <a:t>2</a:t>
            </a:r>
            <a:r>
              <a:rPr lang="en-US" sz="2800" dirty="0">
                <a:solidFill>
                  <a:schemeClr val="bg1"/>
                </a:solidFill>
              </a:rPr>
              <a:t>(</a:t>
            </a:r>
            <a:r>
              <a:rPr lang="en-US" sz="2800" dirty="0" err="1">
                <a:solidFill>
                  <a:schemeClr val="bg1"/>
                </a:solidFill>
              </a:rPr>
              <a:t>dAu</a:t>
            </a:r>
            <a:r>
              <a:rPr lang="en-US" sz="2800" dirty="0">
                <a:solidFill>
                  <a:schemeClr val="bg1"/>
                </a:solidFill>
              </a:rPr>
              <a:t>) &lt; v</a:t>
            </a:r>
            <a:r>
              <a:rPr lang="en-US" sz="2800" baseline="-25000" dirty="0">
                <a:solidFill>
                  <a:schemeClr val="bg1"/>
                </a:solidFill>
              </a:rPr>
              <a:t>2</a:t>
            </a:r>
            <a:r>
              <a:rPr lang="en-US" sz="2800" dirty="0">
                <a:solidFill>
                  <a:schemeClr val="bg1"/>
                </a:solidFill>
              </a:rPr>
              <a:t> (</a:t>
            </a:r>
            <a:r>
              <a:rPr lang="en-US" sz="2800" dirty="0" err="1">
                <a:solidFill>
                  <a:schemeClr val="bg1"/>
                </a:solidFill>
              </a:rPr>
              <a:t>pAu</a:t>
            </a:r>
            <a:r>
              <a:rPr lang="en-US" sz="28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B04EC9-33D6-E143-8C56-B5E13A9BB37E}"/>
              </a:ext>
            </a:extLst>
          </p:cNvPr>
          <p:cNvSpPr txBox="1"/>
          <p:nvPr/>
        </p:nvSpPr>
        <p:spPr>
          <a:xfrm>
            <a:off x="2242537" y="2039922"/>
            <a:ext cx="8124275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rgbClr val="FFFF00"/>
                </a:solidFill>
              </a:rPr>
              <a:t>But then surprising v</a:t>
            </a:r>
            <a:r>
              <a:rPr lang="en-US" sz="2800" baseline="-25000" dirty="0">
                <a:solidFill>
                  <a:srgbClr val="FFFF00"/>
                </a:solidFill>
              </a:rPr>
              <a:t>2</a:t>
            </a:r>
            <a:r>
              <a:rPr lang="en-US" sz="2800" dirty="0">
                <a:solidFill>
                  <a:srgbClr val="FFFF00"/>
                </a:solidFill>
              </a:rPr>
              <a:t>(</a:t>
            </a:r>
            <a:r>
              <a:rPr lang="en-US" sz="2800" dirty="0" err="1">
                <a:solidFill>
                  <a:srgbClr val="FFFF00"/>
                </a:solidFill>
              </a:rPr>
              <a:t>dAu</a:t>
            </a:r>
            <a:r>
              <a:rPr lang="en-US" sz="2800" dirty="0">
                <a:solidFill>
                  <a:srgbClr val="FFFF00"/>
                </a:solidFill>
              </a:rPr>
              <a:t>) &gt; v</a:t>
            </a:r>
            <a:r>
              <a:rPr lang="en-US" sz="2800" baseline="-25000" dirty="0">
                <a:solidFill>
                  <a:srgbClr val="FFFF00"/>
                </a:solidFill>
              </a:rPr>
              <a:t>2</a:t>
            </a:r>
            <a:r>
              <a:rPr lang="en-US" sz="2800" dirty="0">
                <a:solidFill>
                  <a:srgbClr val="FFFF00"/>
                </a:solidFill>
              </a:rPr>
              <a:t>(</a:t>
            </a:r>
            <a:r>
              <a:rPr lang="en-US" sz="2800" dirty="0" err="1">
                <a:solidFill>
                  <a:srgbClr val="FFFF00"/>
                </a:solidFill>
              </a:rPr>
              <a:t>pAu</a:t>
            </a:r>
            <a:r>
              <a:rPr lang="en-US" sz="2800" dirty="0">
                <a:solidFill>
                  <a:srgbClr val="FFFF00"/>
                </a:solidFill>
              </a:rPr>
              <a:t>) shown in Venice!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9ACEB2-4BD0-0541-9AB0-04961D207B1C}"/>
              </a:ext>
            </a:extLst>
          </p:cNvPr>
          <p:cNvSpPr txBox="1"/>
          <p:nvPr/>
        </p:nvSpPr>
        <p:spPr>
          <a:xfrm>
            <a:off x="7262075" y="5842337"/>
            <a:ext cx="49401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MSTV  </a:t>
            </a:r>
            <a:r>
              <a:rPr lang="en-US" sz="2000" dirty="0" err="1">
                <a:solidFill>
                  <a:schemeClr val="bg1"/>
                </a:solidFill>
              </a:rPr>
              <a:t>Phys.Rev.Lett</a:t>
            </a:r>
            <a:r>
              <a:rPr lang="en-US" sz="2000" dirty="0">
                <a:solidFill>
                  <a:schemeClr val="bg1"/>
                </a:solidFill>
              </a:rPr>
              <a:t>. 121 (2018) no.5, 052301</a:t>
            </a:r>
          </a:p>
          <a:p>
            <a:r>
              <a:rPr lang="en-US" sz="2000" dirty="0">
                <a:solidFill>
                  <a:schemeClr val="bg1"/>
                </a:solidFill>
              </a:rPr>
              <a:t>MSTV  </a:t>
            </a:r>
            <a:r>
              <a:rPr lang="en-US" sz="2000" dirty="0" err="1">
                <a:solidFill>
                  <a:schemeClr val="bg1"/>
                </a:solidFill>
              </a:rPr>
              <a:t>Phys.Lett</a:t>
            </a:r>
            <a:r>
              <a:rPr lang="en-US" sz="2000" dirty="0">
                <a:solidFill>
                  <a:schemeClr val="bg1"/>
                </a:solidFill>
              </a:rPr>
              <a:t>. B788 (2019) 161-165</a:t>
            </a:r>
          </a:p>
          <a:p>
            <a:r>
              <a:rPr lang="en-US" sz="2000" dirty="0">
                <a:solidFill>
                  <a:schemeClr val="bg1"/>
                </a:solidFill>
              </a:rPr>
              <a:t>MSTV  https://</a:t>
            </a:r>
            <a:r>
              <a:rPr lang="en-US" sz="2000" dirty="0" err="1">
                <a:solidFill>
                  <a:schemeClr val="bg1"/>
                </a:solidFill>
              </a:rPr>
              <a:t>arxiv.org</a:t>
            </a:r>
            <a:r>
              <a:rPr lang="en-US" sz="2000" dirty="0">
                <a:solidFill>
                  <a:schemeClr val="bg1"/>
                </a:solidFill>
              </a:rPr>
              <a:t>/abs/1901.10506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DCE2E34-B7A9-D245-A981-6F5DA29FE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4" y="2598448"/>
            <a:ext cx="12192000" cy="323361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0304719-227F-E149-9B5D-B5A185F30D83}"/>
              </a:ext>
            </a:extLst>
          </p:cNvPr>
          <p:cNvSpPr/>
          <p:nvPr/>
        </p:nvSpPr>
        <p:spPr>
          <a:xfrm>
            <a:off x="9527855" y="130335"/>
            <a:ext cx="2586892" cy="1600439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D100967-69C7-084C-91FE-CAD126D54A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280" t="12887" b="39530"/>
          <a:stretch/>
        </p:blipFill>
        <p:spPr>
          <a:xfrm>
            <a:off x="10137845" y="278281"/>
            <a:ext cx="657075" cy="5307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1B36628-D75B-8445-8FC8-FB92419B05BB}"/>
              </a:ext>
            </a:extLst>
          </p:cNvPr>
          <p:cNvSpPr txBox="1"/>
          <p:nvPr/>
        </p:nvSpPr>
        <p:spPr>
          <a:xfrm>
            <a:off x="9550420" y="1487743"/>
            <a:ext cx="25923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i="1" dirty="0">
                <a:solidFill>
                  <a:schemeClr val="bg1"/>
                </a:solidFill>
                <a:sym typeface="Wingdings" pitchFamily="2" charset="2"/>
              </a:rPr>
              <a:t>Color Domains  Initial State Correlations</a:t>
            </a:r>
            <a:endParaRPr lang="en-US" sz="1100" i="1" dirty="0">
              <a:solidFill>
                <a:schemeClr val="bg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0F2233C-F2C6-A842-AB8A-8392249AB4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280" t="12887" b="39530"/>
          <a:stretch/>
        </p:blipFill>
        <p:spPr>
          <a:xfrm>
            <a:off x="10899786" y="883012"/>
            <a:ext cx="657075" cy="5307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59D0FD-8B33-7740-A57D-54745E204CCC}"/>
              </a:ext>
            </a:extLst>
          </p:cNvPr>
          <p:cNvSpPr txBox="1"/>
          <p:nvPr/>
        </p:nvSpPr>
        <p:spPr>
          <a:xfrm>
            <a:off x="10993571" y="143550"/>
            <a:ext cx="11492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</a:rPr>
              <a:t>deuteron</a:t>
            </a:r>
          </a:p>
        </p:txBody>
      </p:sp>
    </p:spTree>
    <p:extLst>
      <p:ext uri="{BB962C8B-B14F-4D97-AF65-F5344CB8AC3E}">
        <p14:creationId xmlns:p14="http://schemas.microsoft.com/office/powerpoint/2010/main" val="316518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2800" dirty="0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7622</TotalTime>
  <Words>2874</Words>
  <Application>Microsoft Macintosh PowerPoint</Application>
  <PresentationFormat>Widescreen</PresentationFormat>
  <Paragraphs>381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Arial</vt:lpstr>
      <vt:lpstr>Calibri</vt:lpstr>
      <vt:lpstr>Calibri Light</vt:lpstr>
      <vt:lpstr>Cambria Math</vt:lpstr>
      <vt:lpstr>Lucida Grande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L Nagle</dc:creator>
  <cp:lastModifiedBy>James L Nagle</cp:lastModifiedBy>
  <cp:revision>177</cp:revision>
  <dcterms:created xsi:type="dcterms:W3CDTF">2019-10-14T22:24:03Z</dcterms:created>
  <dcterms:modified xsi:type="dcterms:W3CDTF">2019-11-03T15:14:51Z</dcterms:modified>
</cp:coreProperties>
</file>