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493" r:id="rId3"/>
    <p:sldId id="329" r:id="rId4"/>
    <p:sldId id="494" r:id="rId5"/>
    <p:sldId id="496" r:id="rId6"/>
    <p:sldId id="529" r:id="rId7"/>
    <p:sldId id="530" r:id="rId8"/>
    <p:sldId id="532" r:id="rId9"/>
    <p:sldId id="292" r:id="rId10"/>
    <p:sldId id="296" r:id="rId11"/>
    <p:sldId id="594" r:id="rId12"/>
    <p:sldId id="595" r:id="rId13"/>
    <p:sldId id="599" r:id="rId14"/>
    <p:sldId id="261" r:id="rId15"/>
    <p:sldId id="602" r:id="rId16"/>
    <p:sldId id="600" r:id="rId17"/>
    <p:sldId id="322" r:id="rId18"/>
    <p:sldId id="535" r:id="rId19"/>
    <p:sldId id="601" r:id="rId20"/>
    <p:sldId id="326" r:id="rId21"/>
    <p:sldId id="596" r:id="rId22"/>
    <p:sldId id="603" r:id="rId23"/>
    <p:sldId id="598" r:id="rId24"/>
    <p:sldId id="604" r:id="rId25"/>
    <p:sldId id="597" r:id="rId26"/>
    <p:sldId id="606" r:id="rId27"/>
    <p:sldId id="299" r:id="rId28"/>
    <p:sldId id="609" r:id="rId29"/>
    <p:sldId id="349" r:id="rId30"/>
    <p:sldId id="366" r:id="rId31"/>
    <p:sldId id="367" r:id="rId32"/>
    <p:sldId id="368" r:id="rId33"/>
    <p:sldId id="610" r:id="rId34"/>
    <p:sldId id="605" r:id="rId35"/>
    <p:sldId id="607" r:id="rId36"/>
    <p:sldId id="60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D9026-D6D7-4F20-A6D7-5242F0A7881E}" type="datetimeFigureOut">
              <a:rPr lang="en-US" smtClean="0"/>
              <a:t>1/12/2019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929A6-AEE5-4E8D-988D-0EEBED85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00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4574E-DA1B-4E5D-99C3-3B83A2EB1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F693C2-9A56-4223-8E26-2954C68BC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7EE68-8FB2-4039-AF11-508C3B726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80ADC-8A25-4144-99E7-8FA4FE54FF7D}" type="datetime1">
              <a:rPr lang="en-US" smtClean="0"/>
              <a:t>1/12/2019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72C45-63D3-4B1D-9624-7878A73C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F330A-39DA-4C25-B067-4A5425B6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5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76701-FA39-4A0F-A838-C763AFD7B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C93BF8-4944-4EA7-BB94-306AB7245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3D4CA-CB40-403B-A475-60BCDFBC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F28F-1CAA-48A0-AF42-A0B648E0438B}" type="datetime1">
              <a:rPr lang="en-US" smtClean="0"/>
              <a:t>1/12/2019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37323-F933-4C7C-A9CD-0FDF05246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337BE-EAC2-4DF5-83E3-F703F50C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79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5BBBC8-6895-4983-8992-CCDF5BC5D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883194-5FAB-4ECD-B6AE-1EF544619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BB721-87D6-4644-91FD-0A325BB92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71CA-A54E-47CE-A527-3A536B7D10B5}" type="datetime1">
              <a:rPr lang="en-US" smtClean="0"/>
              <a:t>1/12/2019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24AB1-0ADA-4B6C-9192-053573903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E1CCC-4E56-41C3-A9F9-090983ED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09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086A2-76C7-4D7D-B24A-DF19BCE5A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79285-4EBA-450D-B9C5-69AAE63F3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9AC17-4915-437D-A451-CD206EF2F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0E12-BF2D-4EE9-8EC2-F9C53EE2A05B}" type="datetime1">
              <a:rPr lang="en-US" smtClean="0"/>
              <a:t>1/12/2019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5F6F8-9175-4EE2-83A5-22966CCB4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B1C1D-7DF3-4119-B66A-7EDBCAF9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45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A4C7C-2EFD-456C-8316-462F3AAD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DB34D-7725-49C3-8F17-0E62A58A3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B17B7-15D6-4F40-B032-F9BF98A5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CD87-F2CF-4431-8702-057F52BCD8FE}" type="datetime1">
              <a:rPr lang="en-US" smtClean="0"/>
              <a:t>1/12/2019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D6FBE-65E6-4F40-892F-FBA43CFA5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59FE8-7C23-4F4F-8C36-94C9BF6F8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9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9C8D6-C833-497C-8AA1-F9BAE6B5D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12F8F-A9A2-4BB0-9022-5E2ACBEFD3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BBBAD3-D8B3-4349-BC5E-AD5B37DB3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F3CC36-027A-4A06-91E6-809B342D9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6574-566E-4BEA-BE86-AA08FC193DBA}" type="datetime1">
              <a:rPr lang="en-US" smtClean="0"/>
              <a:t>1/12/2019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5BB11-DFEE-41A9-913C-4FE6E5C20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A31AD-EEA6-4723-BBF8-B9F3FAE37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2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79A5F-1CAD-43A6-A2F3-6C35542A4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F0447-2E00-4862-AD19-4E259461A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30C51-DB5D-4838-9DDE-6EB79C1BB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B9BF4B-F82A-4105-B08C-34DB5B1E8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34BB38-B3B3-4B59-A423-B1468C273A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7CC36F-B90C-4161-B5D4-ED27E957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03A9-D8C0-45DA-BA19-7213D6E5BB70}" type="datetime1">
              <a:rPr lang="en-US" smtClean="0"/>
              <a:t>1/12/2019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A34DDA-2B4A-48D6-A479-7F003E1A8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836785-8AD0-415E-944D-0BE8CF185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60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87785-7126-4DE8-890A-9A460C0DA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3B9D58-50D6-4051-9C44-EFB5B6EAA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F9B5-DC32-4F2E-A84A-F0B9BA7B0967}" type="datetime1">
              <a:rPr lang="en-US" smtClean="0"/>
              <a:t>1/12/2019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27CD09-26CE-4CCC-8A4E-C8567B16A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C10297-53BE-45BC-868C-9801AE7E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83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0FEDA-383E-4EC0-B03D-E7E79B72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1540-C2D8-4966-BD8D-E49F342563D5}" type="datetime1">
              <a:rPr lang="en-US" smtClean="0"/>
              <a:t>1/12/2019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4760A7-2D2F-41D0-B97A-3E34478CA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F8C7F-06E1-491B-AA1B-E03763BD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1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6B9D0-B048-47E8-9227-EE6B89C9B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0CA5F-08B7-4D93-80D4-5E0DDCD46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7E3BE-9C54-4176-A8D1-C6CD08912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7C88D0-30BD-430B-9DB1-9236D4BA2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3AB8-E7EB-4E64-82BB-DB0941E5A29D}" type="datetime1">
              <a:rPr lang="en-US" smtClean="0"/>
              <a:t>1/12/2019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616EC-F3B8-4814-ACF2-05397E0D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1863B-E3AF-4C29-BA88-0B0F736F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65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1E26-AA6C-4085-8D34-6778E6D6A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8F5E3-1EE6-4350-8839-5D8C3B68AA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4DDD7-D670-4D7A-A063-A0517A01C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8857C-8AD3-4FF5-A57F-4BEA59C93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2556-14D0-4EFD-AC7F-50EDFAA208B0}" type="datetime1">
              <a:rPr lang="en-US" smtClean="0"/>
              <a:t>1/12/2019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F314F-3AFF-4D84-96F6-8CF178C5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160B8-D8CD-40EB-B53C-F1E720F65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6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5F3B86-7A2A-47D4-80EC-48D830CCC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9E86E-3748-4C32-8E20-B0A3FFFCF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86F51-97EC-498D-92EE-90875CC823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8AF3B-F2D8-474D-AF38-61CBE39767A9}" type="datetime1">
              <a:rPr lang="en-US" smtClean="0"/>
              <a:t>1/12/2019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141F7-2CDB-4A12-A4B6-D2AB56BDA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D123E-A84E-4317-ADF0-5E24EE4B8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7B845-6A5E-4870-A256-2DB8DF53A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4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3D7236-0F4B-4082-8036-97837355C1F2}"/>
              </a:ext>
            </a:extLst>
          </p:cNvPr>
          <p:cNvSpPr txBox="1"/>
          <p:nvPr/>
        </p:nvSpPr>
        <p:spPr>
          <a:xfrm>
            <a:off x="150814" y="0"/>
            <a:ext cx="88964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/>
              <a:t>Small System Puzzles and Non-Puzzles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23136-9FCC-4154-AE5F-D2404008E2EC}"/>
              </a:ext>
            </a:extLst>
          </p:cNvPr>
          <p:cNvSpPr txBox="1"/>
          <p:nvPr/>
        </p:nvSpPr>
        <p:spPr>
          <a:xfrm>
            <a:off x="1010601" y="809658"/>
            <a:ext cx="46560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Jamie Nagle</a:t>
            </a:r>
          </a:p>
          <a:p>
            <a:r>
              <a:rPr lang="en-US" sz="2800" dirty="0"/>
              <a:t>University of Colorado Boulder</a:t>
            </a:r>
          </a:p>
        </p:txBody>
      </p:sp>
      <p:pic>
        <p:nvPicPr>
          <p:cNvPr id="1028" name="Picture 4" descr="Image result for colorado mountain ranges">
            <a:extLst>
              <a:ext uri="{FF2B5EF4-FFF2-40B4-BE49-F238E27FC236}">
                <a16:creationId xmlns:a16="http://schemas.microsoft.com/office/drawing/2014/main" id="{10C0CC2A-F73E-43F7-9281-A2D8C74CE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9104"/>
            <a:ext cx="12189350" cy="50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jetscape.wayne.edu/Multimedia/jetscape/Images/Joern_logo.png">
            <a:extLst>
              <a:ext uri="{FF2B5EF4-FFF2-40B4-BE49-F238E27FC236}">
                <a16:creationId xmlns:a16="http://schemas.microsoft.com/office/drawing/2014/main" id="{094B0F9A-9E4B-485B-804B-AEE48B990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3" b="2004"/>
          <a:stretch/>
        </p:blipFill>
        <p:spPr bwMode="auto">
          <a:xfrm>
            <a:off x="8833436" y="1735271"/>
            <a:ext cx="2731317" cy="169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6CAA51-4685-429B-9A81-676A58692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EE892-9B35-4D10-A586-1AE94F55BF91}"/>
              </a:ext>
            </a:extLst>
          </p:cNvPr>
          <p:cNvSpPr txBox="1"/>
          <p:nvPr/>
        </p:nvSpPr>
        <p:spPr>
          <a:xfrm>
            <a:off x="198782" y="6277302"/>
            <a:ext cx="6402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Random tings I have been thinking about…</a:t>
            </a:r>
          </a:p>
        </p:txBody>
      </p:sp>
    </p:spTree>
    <p:extLst>
      <p:ext uri="{BB962C8B-B14F-4D97-AF65-F5344CB8AC3E}">
        <p14:creationId xmlns:p14="http://schemas.microsoft.com/office/powerpoint/2010/main" val="387000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283721-27C4-4CBE-83E4-16B451E1DE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95449D-95A0-4C4F-BEC8-C664AF3A095D}"/>
              </a:ext>
            </a:extLst>
          </p:cNvPr>
          <p:cNvSpPr/>
          <p:nvPr/>
        </p:nvSpPr>
        <p:spPr>
          <a:xfrm>
            <a:off x="1674726" y="819353"/>
            <a:ext cx="8763959" cy="608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6FDEB-18DF-4EDC-B0F9-466B01384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726" y="1389043"/>
            <a:ext cx="8763959" cy="3489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FDF3CB-B75B-483A-9457-4234243A93FD}"/>
              </a:ext>
            </a:extLst>
          </p:cNvPr>
          <p:cNvSpPr txBox="1"/>
          <p:nvPr/>
        </p:nvSpPr>
        <p:spPr>
          <a:xfrm>
            <a:off x="3713748" y="38503"/>
            <a:ext cx="5256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Hydrodynamic Comparison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40BF9-608B-4BFB-BF9B-DCEE44B42A32}"/>
              </a:ext>
            </a:extLst>
          </p:cNvPr>
          <p:cNvSpPr txBox="1"/>
          <p:nvPr/>
        </p:nvSpPr>
        <p:spPr>
          <a:xfrm>
            <a:off x="2057401" y="5272922"/>
            <a:ext cx="8250207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 Agreement with v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, v</a:t>
            </a:r>
            <a:r>
              <a:rPr lang="en-US" sz="2400" baseline="-25000" dirty="0">
                <a:solidFill>
                  <a:schemeClr val="bg1"/>
                </a:solidFill>
              </a:rPr>
              <a:t>3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>
                <a:solidFill>
                  <a:schemeClr val="bg1"/>
                </a:solidFill>
              </a:rPr>
              <a:t>) for all three systems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SONIC hydrodynamic published prediction has very good p-value</a:t>
            </a: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Alternative hydrodynamics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iEBE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-VISHNU confirms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0745C7-8F59-41F4-9D5E-A8885D173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5826923" y="819353"/>
            <a:ext cx="779646" cy="656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CF51DA-268A-4BB9-A1F8-0F4FB6804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8507990" y="840402"/>
            <a:ext cx="842225" cy="707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AB7E0-B6DB-45C5-BE9F-A0D82A05E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3088106" y="879359"/>
            <a:ext cx="644893" cy="596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89B1FE-0886-4E23-9F39-6062A978A582}"/>
              </a:ext>
            </a:extLst>
          </p:cNvPr>
          <p:cNvSpPr txBox="1"/>
          <p:nvPr/>
        </p:nvSpPr>
        <p:spPr>
          <a:xfrm>
            <a:off x="4572000" y="4878389"/>
            <a:ext cx="600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PHENIX, https://arxiv.org/abs/1805.02973, Published in Nature Physics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7B0F8EB5-7BDD-40CC-9820-6C7D4D5F3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785" t="28125" r="63104" b="26042"/>
          <a:stretch>
            <a:fillRect/>
          </a:stretch>
        </p:blipFill>
        <p:spPr bwMode="auto">
          <a:xfrm>
            <a:off x="8229600" y="1907505"/>
            <a:ext cx="740714" cy="71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6C128BF-E607-4FDC-8720-909E09F5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9370" t="29167" r="61933" b="25000"/>
          <a:stretch>
            <a:fillRect/>
          </a:stretch>
        </p:blipFill>
        <p:spPr bwMode="auto">
          <a:xfrm>
            <a:off x="9448800" y="2692780"/>
            <a:ext cx="762000" cy="73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062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9F5337-A8BE-453E-B458-F70136D25865}"/>
              </a:ext>
            </a:extLst>
          </p:cNvPr>
          <p:cNvSpPr txBox="1"/>
          <p:nvPr/>
        </p:nvSpPr>
        <p:spPr>
          <a:xfrm>
            <a:off x="4085161" y="101026"/>
            <a:ext cx="4021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chemeClr val="bg1"/>
                </a:solidFill>
              </a:rPr>
              <a:t>What does it all mean?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08FEE-D7B7-4A53-8533-6805991D123E}"/>
              </a:ext>
            </a:extLst>
          </p:cNvPr>
          <p:cNvSpPr txBox="1"/>
          <p:nvPr/>
        </p:nvSpPr>
        <p:spPr>
          <a:xfrm>
            <a:off x="1459832" y="393413"/>
            <a:ext cx="8763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 thought hydrodynamics only applies if </a:t>
            </a:r>
          </a:p>
          <a:p>
            <a:pPr marL="514350" indent="-514350">
              <a:buAutoNum type="arabicParenBoth"/>
            </a:pPr>
            <a:r>
              <a:rPr lang="en-US" sz="2800" dirty="0"/>
              <a:t>system is near equilibrium</a:t>
            </a:r>
          </a:p>
          <a:p>
            <a:pPr marL="514350" indent="-514350">
              <a:buAutoNum type="arabicParenBoth"/>
            </a:pPr>
            <a:r>
              <a:rPr lang="en-US" sz="2800" dirty="0"/>
              <a:t>system has a size scale L &gt;&gt; mean free path</a:t>
            </a:r>
          </a:p>
          <a:p>
            <a:endParaRPr lang="en-US" sz="2800" dirty="0"/>
          </a:p>
          <a:p>
            <a:r>
              <a:rPr lang="en-US" sz="2800" dirty="0"/>
              <a:t>How can these be true in </a:t>
            </a:r>
            <a:r>
              <a:rPr lang="en-US" sz="2800" dirty="0" err="1"/>
              <a:t>p+p</a:t>
            </a:r>
            <a:r>
              <a:rPr lang="en-US" sz="2800" dirty="0"/>
              <a:t>, </a:t>
            </a:r>
            <a:r>
              <a:rPr lang="en-US" sz="2800" dirty="0" err="1"/>
              <a:t>p+Au</a:t>
            </a:r>
            <a:r>
              <a:rPr lang="en-US" sz="2800" dirty="0"/>
              <a:t>, </a:t>
            </a:r>
            <a:r>
              <a:rPr lang="en-US" sz="2800" dirty="0" err="1"/>
              <a:t>d+Au</a:t>
            </a:r>
            <a:r>
              <a:rPr lang="en-US" sz="2800" dirty="0"/>
              <a:t>, etc.?</a:t>
            </a:r>
          </a:p>
          <a:p>
            <a:endParaRPr lang="en-US" sz="2800" dirty="0"/>
          </a:p>
          <a:p>
            <a:r>
              <a:rPr lang="en-US" sz="2800" u="sng" dirty="0">
                <a:solidFill>
                  <a:srgbClr val="FF0000"/>
                </a:solidFill>
              </a:rPr>
              <a:t>Maybe they are NOT!</a:t>
            </a:r>
          </a:p>
          <a:p>
            <a:endParaRPr lang="en-US" sz="2800" dirty="0"/>
          </a:p>
          <a:p>
            <a:r>
              <a:rPr lang="en-US" sz="2800" dirty="0"/>
              <a:t>String Theory Dual (completely solvable at strong coupling)</a:t>
            </a:r>
          </a:p>
          <a:p>
            <a:r>
              <a:rPr lang="en-US" sz="2800" dirty="0"/>
              <a:t>Systems very far from equilibrium still described by hydrodynamics as long as non-hydrodynamic modes are damped </a:t>
            </a:r>
            <a:r>
              <a:rPr lang="en-US" sz="2800" dirty="0">
                <a:sym typeface="Wingdings" panose="05000000000000000000" pitchFamily="2" charset="2"/>
              </a:rPr>
              <a:t> hydrodynamic attractor.   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Major re-thinking well beyond field of heavy ion physics.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0678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62C4F-430F-43B1-AC0E-9DB8E790B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E598EA-7D44-4B92-83F2-5E9C48DD1B48}"/>
              </a:ext>
            </a:extLst>
          </p:cNvPr>
          <p:cNvSpPr txBox="1"/>
          <p:nvPr/>
        </p:nvSpPr>
        <p:spPr>
          <a:xfrm>
            <a:off x="2536257" y="2550695"/>
            <a:ext cx="7292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Puzzles or Non-Puzzles</a:t>
            </a:r>
          </a:p>
        </p:txBody>
      </p:sp>
    </p:spTree>
    <p:extLst>
      <p:ext uri="{BB962C8B-B14F-4D97-AF65-F5344CB8AC3E}">
        <p14:creationId xmlns:p14="http://schemas.microsoft.com/office/powerpoint/2010/main" val="70685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FE8C2-0281-42CE-8EB2-FA0E1BFC8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55D6DC-F4BA-4B04-9A71-B44B6E96DE1B}"/>
              </a:ext>
            </a:extLst>
          </p:cNvPr>
          <p:cNvSpPr txBox="1"/>
          <p:nvPr/>
        </p:nvSpPr>
        <p:spPr>
          <a:xfrm>
            <a:off x="1323474" y="780281"/>
            <a:ext cx="930763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There are a multitude of experimental indicators that small systems and large systems follow the same physics.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Bulk observables are generally (*) described by the standard perfect fluid model without any tuning.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That presents a high burden of proof to accept that the similar observables are the result of completely different physics.</a:t>
            </a:r>
          </a:p>
        </p:txBody>
      </p:sp>
    </p:spTree>
    <p:extLst>
      <p:ext uri="{BB962C8B-B14F-4D97-AF65-F5344CB8AC3E}">
        <p14:creationId xmlns:p14="http://schemas.microsoft.com/office/powerpoint/2010/main" val="3761331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22B740-2525-441F-86A9-4BBAA4B46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76" y="170054"/>
            <a:ext cx="4380199" cy="30664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21708-E920-4BE0-9CD2-44695A5A7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14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D15484-E8BC-4040-A866-E49671E145FE}"/>
              </a:ext>
            </a:extLst>
          </p:cNvPr>
          <p:cNvGrpSpPr/>
          <p:nvPr/>
        </p:nvGrpSpPr>
        <p:grpSpPr>
          <a:xfrm>
            <a:off x="4735970" y="170054"/>
            <a:ext cx="7276357" cy="3112161"/>
            <a:chOff x="5308906" y="242244"/>
            <a:chExt cx="6521576" cy="272167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AAEA797-8547-47CF-8E79-BD1EAA9BF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8906" y="322732"/>
              <a:ext cx="6439764" cy="264118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6ACFA52-836C-4BD4-920B-63DA46688018}"/>
                </a:ext>
              </a:extLst>
            </p:cNvPr>
            <p:cNvSpPr/>
            <p:nvPr/>
          </p:nvSpPr>
          <p:spPr>
            <a:xfrm>
              <a:off x="5313145" y="242244"/>
              <a:ext cx="6517337" cy="26982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8BAD34F-85BE-44C2-9EB6-FA97FED2ABF4}"/>
              </a:ext>
            </a:extLst>
          </p:cNvPr>
          <p:cNvSpPr txBox="1"/>
          <p:nvPr/>
        </p:nvSpPr>
        <p:spPr>
          <a:xfrm>
            <a:off x="259175" y="3409541"/>
            <a:ext cx="118638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do not find these cartoons useful…</a:t>
            </a:r>
          </a:p>
          <a:p>
            <a:r>
              <a:rPr lang="en-US" sz="2400" dirty="0"/>
              <a:t>Event multiplicity at fixed size = density (?)</a:t>
            </a:r>
          </a:p>
          <a:p>
            <a:endParaRPr lang="en-US" sz="2400" dirty="0"/>
          </a:p>
          <a:p>
            <a:r>
              <a:rPr lang="en-US" sz="2400" dirty="0"/>
              <a:t>But then </a:t>
            </a:r>
            <a:r>
              <a:rPr lang="en-US" sz="2400" dirty="0" err="1"/>
              <a:t>p+p</a:t>
            </a:r>
            <a:r>
              <a:rPr lang="en-US" sz="2400" dirty="0"/>
              <a:t> collisions produce very high density and so are not to the left.    </a:t>
            </a:r>
          </a:p>
          <a:p>
            <a:r>
              <a:rPr lang="en-US" sz="2400" dirty="0"/>
              <a:t>RHIC and LHC small systems and intermediate systems overlap.</a:t>
            </a:r>
          </a:p>
          <a:p>
            <a:endParaRPr lang="en-US" sz="2400" dirty="0"/>
          </a:p>
          <a:p>
            <a:r>
              <a:rPr lang="en-US" sz="2400" dirty="0"/>
              <a:t>The idea that “true collective flow” only for “</a:t>
            </a:r>
            <a:r>
              <a:rPr lang="en-US" sz="2400" dirty="0" err="1"/>
              <a:t>Ntrk</a:t>
            </a:r>
            <a:r>
              <a:rPr lang="en-US" sz="2400" dirty="0"/>
              <a:t> &gt; 100” [Strickland QM18] seems bizarre.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070C0"/>
                </a:solidFill>
              </a:rPr>
              <a:t>Exercise, try defining the x-axis properly and plot all RHIC and LHC systems (and not by tracks!)   </a:t>
            </a:r>
            <a:r>
              <a:rPr lang="en-US" sz="2400" dirty="0"/>
              <a:t>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168408-9249-4648-A5B7-0CA853A8447F}"/>
              </a:ext>
            </a:extLst>
          </p:cNvPr>
          <p:cNvSpPr txBox="1"/>
          <p:nvPr/>
        </p:nvSpPr>
        <p:spPr>
          <a:xfrm>
            <a:off x="7368139" y="3537284"/>
            <a:ext cx="322107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Puzzling to me…</a:t>
            </a:r>
          </a:p>
        </p:txBody>
      </p:sp>
    </p:spTree>
    <p:extLst>
      <p:ext uri="{BB962C8B-B14F-4D97-AF65-F5344CB8AC3E}">
        <p14:creationId xmlns:p14="http://schemas.microsoft.com/office/powerpoint/2010/main" val="229672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1FA2C-BE1E-4AA1-B55D-01126DFA2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62EFF-46C0-4A3F-9B26-10DE28D42AE8}"/>
              </a:ext>
            </a:extLst>
          </p:cNvPr>
          <p:cNvSpPr txBox="1"/>
          <p:nvPr/>
        </p:nvSpPr>
        <p:spPr>
          <a:xfrm>
            <a:off x="2719137" y="173255"/>
            <a:ext cx="6971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Non-Puzzle and Puzzle at the same time!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2B006-BAB4-49B1-8126-A2115746F6ED}"/>
              </a:ext>
            </a:extLst>
          </p:cNvPr>
          <p:cNvSpPr txBox="1"/>
          <p:nvPr/>
        </p:nvSpPr>
        <p:spPr>
          <a:xfrm>
            <a:off x="555444" y="3325593"/>
            <a:ext cx="4867038" cy="243143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Ruled out N++ times…</a:t>
            </a:r>
          </a:p>
          <a:p>
            <a:r>
              <a:rPr lang="en-US" sz="2800" i="1" dirty="0">
                <a:solidFill>
                  <a:srgbClr val="FFFF00"/>
                </a:solidFill>
              </a:rPr>
              <a:t>  </a:t>
            </a:r>
            <a:r>
              <a:rPr lang="en-US" sz="2800" i="1" dirty="0">
                <a:solidFill>
                  <a:srgbClr val="FFFF00"/>
                </a:solidFill>
                <a:sym typeface="Wingdings" panose="05000000000000000000" pitchFamily="2" charset="2"/>
              </a:rPr>
              <a:t> v3, cumulants, geometry, … </a:t>
            </a:r>
          </a:p>
          <a:p>
            <a:r>
              <a:rPr lang="en-US" sz="2800" i="1" dirty="0">
                <a:solidFill>
                  <a:srgbClr val="FFFF00"/>
                </a:solidFill>
                <a:sym typeface="Wingdings" panose="05000000000000000000" pitchFamily="2" charset="2"/>
              </a:rPr>
              <a:t>   “identical” = “similar”</a:t>
            </a:r>
            <a:endParaRPr lang="en-US" sz="2800" i="1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New </a:t>
            </a:r>
            <a:r>
              <a:rPr lang="en-US" sz="3200" dirty="0" err="1">
                <a:solidFill>
                  <a:srgbClr val="FFFF00"/>
                </a:solidFill>
              </a:rPr>
              <a:t>postdictions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Repeat</a:t>
            </a:r>
          </a:p>
        </p:txBody>
      </p:sp>
      <p:pic>
        <p:nvPicPr>
          <p:cNvPr id="1026" name="Picture 2" descr="http://www.gstatic.com/tv/thumb/v22vodart/14569/p14569_v_v8_ak.jpg">
            <a:extLst>
              <a:ext uri="{FF2B5EF4-FFF2-40B4-BE49-F238E27FC236}">
                <a16:creationId xmlns:a16="http://schemas.microsoft.com/office/drawing/2014/main" id="{032BEA25-472C-4FAD-BF84-364E71061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982" y="2784304"/>
            <a:ext cx="2679031" cy="401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static.com/tv/thumb/v22vodart/9957443/p9957443_v_v8_ab.jpg">
            <a:extLst>
              <a:ext uri="{FF2B5EF4-FFF2-40B4-BE49-F238E27FC236}">
                <a16:creationId xmlns:a16="http://schemas.microsoft.com/office/drawing/2014/main" id="{11EEA0B6-4CF8-4454-9364-4CB319E9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028" y="2784304"/>
            <a:ext cx="2679031" cy="401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0A43C7-233A-42A8-9BC8-4A80A4DAA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95" y="816132"/>
            <a:ext cx="2395665" cy="2321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89D21B-FCC6-4D5B-AB16-BF06A64A492A}"/>
              </a:ext>
            </a:extLst>
          </p:cNvPr>
          <p:cNvSpPr txBox="1"/>
          <p:nvPr/>
        </p:nvSpPr>
        <p:spPr>
          <a:xfrm>
            <a:off x="3089709" y="899962"/>
            <a:ext cx="8629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Many overview talks equivocate – “we still do not know if the correlations are all initial state or all final state effects”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4839C-4C78-445F-9F62-542C45E4400A}"/>
              </a:ext>
            </a:extLst>
          </p:cNvPr>
          <p:cNvSpPr txBox="1"/>
          <p:nvPr/>
        </p:nvSpPr>
        <p:spPr>
          <a:xfrm>
            <a:off x="625642" y="6155356"/>
            <a:ext cx="6007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Worthy of study, but do not equivocate!</a:t>
            </a:r>
          </a:p>
        </p:txBody>
      </p:sp>
    </p:spTree>
    <p:extLst>
      <p:ext uri="{BB962C8B-B14F-4D97-AF65-F5344CB8AC3E}">
        <p14:creationId xmlns:p14="http://schemas.microsoft.com/office/powerpoint/2010/main" val="405438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2E7F4-DF89-4274-A8E4-36E5A1B52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050669-EDBF-4625-A96C-BA5A88A5BE4D}"/>
              </a:ext>
            </a:extLst>
          </p:cNvPr>
          <p:cNvSpPr txBox="1"/>
          <p:nvPr/>
        </p:nvSpPr>
        <p:spPr>
          <a:xfrm>
            <a:off x="3469905" y="149190"/>
            <a:ext cx="459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Jet Quenching Puzzle(s)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7CE2A0-685C-4C8C-B398-5264C589689C}"/>
              </a:ext>
            </a:extLst>
          </p:cNvPr>
          <p:cNvSpPr txBox="1"/>
          <p:nvPr/>
        </p:nvSpPr>
        <p:spPr>
          <a:xfrm>
            <a:off x="858363" y="1044919"/>
            <a:ext cx="10495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If QGP perfect fluid in small systems, shouldn’t there by jet quenching?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05B2CB-2A23-48AB-9E4F-F4D58B026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635"/>
          <a:stretch/>
        </p:blipFill>
        <p:spPr>
          <a:xfrm>
            <a:off x="290706" y="1817537"/>
            <a:ext cx="5287135" cy="50404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823119-2EFE-4E2A-A4B0-522072FECFF0}"/>
              </a:ext>
            </a:extLst>
          </p:cNvPr>
          <p:cNvSpPr txBox="1"/>
          <p:nvPr/>
        </p:nvSpPr>
        <p:spPr>
          <a:xfrm>
            <a:off x="5487729" y="2074245"/>
            <a:ext cx="65727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Many </a:t>
            </a:r>
            <a:r>
              <a:rPr lang="en-US" sz="2400" dirty="0" err="1"/>
              <a:t>p+Pb</a:t>
            </a:r>
            <a:r>
              <a:rPr lang="en-US" sz="2400" dirty="0"/>
              <a:t> and </a:t>
            </a:r>
            <a:r>
              <a:rPr lang="en-US" sz="2400" dirty="0" err="1"/>
              <a:t>d+Au</a:t>
            </a:r>
            <a:r>
              <a:rPr lang="en-US" sz="2400" dirty="0"/>
              <a:t> minimum bias measurements indicating no suppression </a:t>
            </a:r>
          </a:p>
          <a:p>
            <a:r>
              <a:rPr lang="en-US" sz="2400" dirty="0"/>
              <a:t>(at least less than the 10-15% level). 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/>
              <a:t>System is small, so maybe effect is small &lt; 15%  ?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/>
              <a:t>These are minimum bias collisions, and the effect should be larger in high multiplicity collisions ?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/>
              <a:t>What do we expect theoretically?</a:t>
            </a:r>
          </a:p>
        </p:txBody>
      </p:sp>
    </p:spTree>
    <p:extLst>
      <p:ext uri="{BB962C8B-B14F-4D97-AF65-F5344CB8AC3E}">
        <p14:creationId xmlns:p14="http://schemas.microsoft.com/office/powerpoint/2010/main" val="1250087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1/12/2019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473" y="104713"/>
            <a:ext cx="3945572" cy="29122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969" y="3275872"/>
            <a:ext cx="4107051" cy="35821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50" y="154883"/>
            <a:ext cx="3986177" cy="10697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366" y="1363082"/>
            <a:ext cx="4237727" cy="297691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01366" y="4524575"/>
            <a:ext cx="4613681" cy="2161220"/>
            <a:chOff x="6172200" y="2667000"/>
            <a:chExt cx="4495800" cy="3276600"/>
          </a:xfrm>
        </p:grpSpPr>
        <p:sp>
          <p:nvSpPr>
            <p:cNvPr id="10" name="Rectangle 9"/>
            <p:cNvSpPr/>
            <p:nvPr/>
          </p:nvSpPr>
          <p:spPr>
            <a:xfrm>
              <a:off x="6172200" y="2667000"/>
              <a:ext cx="4495800" cy="3276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r="2678"/>
            <a:stretch>
              <a:fillRect/>
            </a:stretch>
          </p:blipFill>
          <p:spPr bwMode="auto">
            <a:xfrm>
              <a:off x="6248399" y="3048000"/>
              <a:ext cx="4244440" cy="279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8670504" y="4560147"/>
              <a:ext cx="1392908" cy="575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 err="1">
                  <a:solidFill>
                    <a:schemeClr val="accent1">
                      <a:lumMod val="75000"/>
                    </a:schemeClr>
                  </a:solidFill>
                </a:rPr>
                <a:t>p+Pb</a:t>
              </a:r>
              <a:r>
                <a:rPr lang="en-US" sz="1867" dirty="0">
                  <a:solidFill>
                    <a:schemeClr val="accent1">
                      <a:lumMod val="75000"/>
                    </a:schemeClr>
                  </a:solidFill>
                </a:rPr>
                <a:t> Central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117240" y="4439842"/>
            <a:ext cx="4070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http://arxiv.org/abs/1311.5463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60853-CC67-4414-B1BE-C1BA985A1460}"/>
              </a:ext>
            </a:extLst>
          </p:cNvPr>
          <p:cNvSpPr txBox="1"/>
          <p:nvPr/>
        </p:nvSpPr>
        <p:spPr>
          <a:xfrm>
            <a:off x="341697" y="1058779"/>
            <a:ext cx="5475335" cy="483209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Likely this slide is out of date, but effects could be 10-20% even in 1% central </a:t>
            </a:r>
            <a:r>
              <a:rPr lang="en-US" sz="2800" dirty="0" err="1">
                <a:solidFill>
                  <a:schemeClr val="bg1"/>
                </a:solidFill>
              </a:rPr>
              <a:t>p+Pb</a:t>
            </a:r>
            <a:r>
              <a:rPr lang="en-US" sz="2800" dirty="0">
                <a:solidFill>
                  <a:schemeClr val="bg1"/>
                </a:solidFill>
              </a:rPr>
              <a:t> events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Measurements for RAA in </a:t>
            </a:r>
            <a:r>
              <a:rPr lang="en-US" sz="2800" dirty="0" err="1">
                <a:solidFill>
                  <a:schemeClr val="bg1"/>
                </a:solidFill>
              </a:rPr>
              <a:t>p+Pb</a:t>
            </a:r>
            <a:r>
              <a:rPr lang="en-US" sz="2800" dirty="0">
                <a:solidFill>
                  <a:schemeClr val="bg1"/>
                </a:solidFill>
              </a:rPr>
              <a:t> high multiplicity are hard because of bias on &lt;</a:t>
            </a:r>
            <a:r>
              <a:rPr lang="en-US" sz="2800" dirty="0" err="1">
                <a:solidFill>
                  <a:schemeClr val="bg1"/>
                </a:solidFill>
              </a:rPr>
              <a:t>Ncoll</a:t>
            </a:r>
            <a:r>
              <a:rPr lang="en-US" sz="2800" dirty="0">
                <a:solidFill>
                  <a:schemeClr val="bg1"/>
                </a:solidFill>
              </a:rPr>
              <a:t>&gt;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ZDC tag is good for 0-20% (ALICE)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More differential observables?  I</a:t>
            </a:r>
            <a:r>
              <a:rPr lang="en-US" sz="2800" baseline="-25000" dirty="0">
                <a:solidFill>
                  <a:schemeClr val="bg1"/>
                </a:solidFill>
              </a:rPr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107537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5C7B2-A87F-488E-A3F8-08B560DF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5FB873-7122-426D-842D-DD4BC5B4663D}"/>
              </a:ext>
            </a:extLst>
          </p:cNvPr>
          <p:cNvSpPr txBox="1"/>
          <p:nvPr/>
        </p:nvSpPr>
        <p:spPr>
          <a:xfrm>
            <a:off x="2719136" y="0"/>
            <a:ext cx="61046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/>
              <a:t>A+A Quenching Challenge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2EF0DA-D2BD-4CC2-904D-4CC6CFA03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859"/>
          <a:stretch/>
        </p:blipFill>
        <p:spPr>
          <a:xfrm>
            <a:off x="340092" y="825457"/>
            <a:ext cx="2918059" cy="298794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42CE0D-01C3-4855-AC09-2A0D7481449F}"/>
              </a:ext>
            </a:extLst>
          </p:cNvPr>
          <p:cNvCxnSpPr>
            <a:cxnSpLocks/>
          </p:cNvCxnSpPr>
          <p:nvPr/>
        </p:nvCxnSpPr>
        <p:spPr>
          <a:xfrm flipH="1" flipV="1">
            <a:off x="1771049" y="1159844"/>
            <a:ext cx="2" cy="11261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C829B9-38B9-45F5-9C01-5A50C75E979F}"/>
              </a:ext>
            </a:extLst>
          </p:cNvPr>
          <p:cNvCxnSpPr>
            <a:cxnSpLocks/>
          </p:cNvCxnSpPr>
          <p:nvPr/>
        </p:nvCxnSpPr>
        <p:spPr>
          <a:xfrm>
            <a:off x="1771049" y="2286003"/>
            <a:ext cx="87589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225C5D-9668-46BA-BF4B-7C791A97722D}"/>
              </a:ext>
            </a:extLst>
          </p:cNvPr>
          <p:cNvSpPr txBox="1"/>
          <p:nvPr/>
        </p:nvSpPr>
        <p:spPr>
          <a:xfrm>
            <a:off x="3339966" y="1106296"/>
            <a:ext cx="835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Looks like a large path difference for high momentum </a:t>
            </a:r>
            <a:r>
              <a:rPr lang="en-US" sz="2400" dirty="0" err="1"/>
              <a:t>partons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hence significant v</a:t>
            </a:r>
            <a:r>
              <a:rPr lang="en-US" sz="2400" baseline="-25000" dirty="0">
                <a:sym typeface="Wingdings" panose="05000000000000000000" pitchFamily="2" charset="2"/>
              </a:rPr>
              <a:t>2</a:t>
            </a:r>
            <a:r>
              <a:rPr lang="en-US" sz="2400" dirty="0">
                <a:sym typeface="Wingdings" panose="05000000000000000000" pitchFamily="2" charset="2"/>
              </a:rPr>
              <a:t> at high </a:t>
            </a:r>
            <a:r>
              <a:rPr lang="en-US" sz="2400" dirty="0" err="1">
                <a:sym typeface="Wingdings" panose="05000000000000000000" pitchFamily="2" charset="2"/>
              </a:rPr>
              <a:t>p</a:t>
            </a:r>
            <a:r>
              <a:rPr lang="en-US" sz="2400" baseline="-25000" dirty="0" err="1">
                <a:sym typeface="Wingdings" panose="05000000000000000000" pitchFamily="2" charset="2"/>
              </a:rPr>
              <a:t>T</a:t>
            </a:r>
            <a:r>
              <a:rPr lang="en-US" sz="2400" baseline="-25000" dirty="0">
                <a:sym typeface="Wingdings" panose="05000000000000000000" pitchFamily="2" charset="2"/>
              </a:rPr>
              <a:t> </a:t>
            </a:r>
            <a:r>
              <a:rPr lang="en-US" sz="2400" dirty="0">
                <a:sym typeface="Wingdings" panose="05000000000000000000" pitchFamily="2" charset="2"/>
              </a:rPr>
              <a:t>from differential energy loss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273789-840F-4D2A-8AC2-B81386217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94" y="3966351"/>
            <a:ext cx="10555706" cy="27173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94CA77-F570-4F58-9842-166AA9C5D744}"/>
              </a:ext>
            </a:extLst>
          </p:cNvPr>
          <p:cNvSpPr txBox="1"/>
          <p:nvPr/>
        </p:nvSpPr>
        <p:spPr>
          <a:xfrm>
            <a:off x="3513221" y="2478505"/>
            <a:ext cx="8253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However, realistic time evolution indicates almost identical temperature cells traversed except at later (&gt; 2.5 </a:t>
            </a:r>
            <a:r>
              <a:rPr lang="en-US" sz="2400" dirty="0" err="1"/>
              <a:t>fm</a:t>
            </a:r>
            <a:r>
              <a:rPr lang="en-US" sz="2400" dirty="0"/>
              <a:t>/c) times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That is why it is hard to generate </a:t>
            </a:r>
            <a:r>
              <a:rPr lang="en-US" sz="2400" dirty="0">
                <a:sym typeface="Wingdings" panose="05000000000000000000" pitchFamily="2" charset="2"/>
              </a:rPr>
              <a:t>significant v</a:t>
            </a:r>
            <a:r>
              <a:rPr lang="en-US" sz="2400" baseline="-25000" dirty="0">
                <a:sym typeface="Wingdings" panose="05000000000000000000" pitchFamily="2" charset="2"/>
              </a:rPr>
              <a:t>2</a:t>
            </a:r>
            <a:r>
              <a:rPr lang="en-US" sz="2400" dirty="0">
                <a:sym typeface="Wingdings" panose="05000000000000000000" pitchFamily="2" charset="2"/>
              </a:rPr>
              <a:t> at high </a:t>
            </a:r>
            <a:r>
              <a:rPr lang="en-US" sz="2400" dirty="0" err="1">
                <a:sym typeface="Wingdings" panose="05000000000000000000" pitchFamily="2" charset="2"/>
              </a:rPr>
              <a:t>p</a:t>
            </a:r>
            <a:r>
              <a:rPr lang="en-US" sz="2400" baseline="-25000" dirty="0" err="1">
                <a:sym typeface="Wingdings" panose="05000000000000000000" pitchFamily="2" charset="2"/>
              </a:rPr>
              <a:t>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808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A6810-7B29-4650-9351-A36FADF31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38700-4709-4B72-829C-BDE96F046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83" y="1025730"/>
            <a:ext cx="5606701" cy="53306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B44044-A7A0-424A-B00C-5A8D3550AC3F}"/>
              </a:ext>
            </a:extLst>
          </p:cNvPr>
          <p:cNvSpPr txBox="1"/>
          <p:nvPr/>
        </p:nvSpPr>
        <p:spPr>
          <a:xfrm>
            <a:off x="2017296" y="178484"/>
            <a:ext cx="7496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Simultaneous Constraint of R</a:t>
            </a:r>
            <a:r>
              <a:rPr lang="en-US" sz="3600" u="sng" baseline="-25000" dirty="0"/>
              <a:t>AA</a:t>
            </a:r>
            <a:r>
              <a:rPr lang="en-US" sz="3600" u="sng" dirty="0"/>
              <a:t> and v</a:t>
            </a:r>
            <a:r>
              <a:rPr lang="en-US" sz="3600" u="sng" baseline="-25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24B855-D440-47D6-BA78-069797BAF86A}"/>
              </a:ext>
            </a:extLst>
          </p:cNvPr>
          <p:cNvSpPr txBox="1"/>
          <p:nvPr/>
        </p:nvSpPr>
        <p:spPr>
          <a:xfrm>
            <a:off x="5823282" y="1155029"/>
            <a:ext cx="632730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Many solutions proposed over the years…</a:t>
            </a:r>
          </a:p>
          <a:p>
            <a:endParaRPr lang="en-US" sz="2800" dirty="0"/>
          </a:p>
          <a:p>
            <a:r>
              <a:rPr lang="en-US" sz="2800" dirty="0"/>
              <a:t>Stronger coupling near Tc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</a:p>
          <a:p>
            <a:r>
              <a:rPr lang="en-US" sz="2800" dirty="0">
                <a:sym typeface="Wingdings" panose="05000000000000000000" pitchFamily="2" charset="2"/>
              </a:rPr>
              <a:t>emphasizes later time quenching when cells are at different temperatures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>
                <a:sym typeface="Wingdings" panose="05000000000000000000" pitchFamily="2" charset="2"/>
              </a:rPr>
              <a:t>Event-by-event fluctuations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>
                <a:sym typeface="Wingdings" panose="05000000000000000000" pitchFamily="2" charset="2"/>
              </a:rPr>
              <a:t>Many parameterized e-loss explanations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>
                <a:sym typeface="Wingdings" panose="05000000000000000000" pitchFamily="2" charset="2"/>
              </a:rPr>
              <a:t>Always confuses me because I thought R</a:t>
            </a:r>
            <a:r>
              <a:rPr lang="en-US" sz="2800" baseline="-25000" dirty="0">
                <a:sym typeface="Wingdings" panose="05000000000000000000" pitchFamily="2" charset="2"/>
              </a:rPr>
              <a:t>AA</a:t>
            </a:r>
            <a:r>
              <a:rPr lang="en-US" sz="2800" dirty="0">
                <a:sym typeface="Wingdings" panose="05000000000000000000" pitchFamily="2" charset="2"/>
              </a:rPr>
              <a:t> at RHIC was dominated by the Poisson </a:t>
            </a:r>
            <a:r>
              <a:rPr lang="en-US" sz="2800" dirty="0" err="1">
                <a:sym typeface="Wingdings" panose="05000000000000000000" pitchFamily="2" charset="2"/>
              </a:rPr>
              <a:t>probablity</a:t>
            </a:r>
            <a:r>
              <a:rPr lang="en-US" sz="2800" dirty="0">
                <a:sym typeface="Wingdings" panose="05000000000000000000" pitchFamily="2" charset="2"/>
              </a:rPr>
              <a:t> to have zero emissions (am I just old…)</a:t>
            </a:r>
          </a:p>
        </p:txBody>
      </p:sp>
    </p:spTree>
    <p:extLst>
      <p:ext uri="{BB962C8B-B14F-4D97-AF65-F5344CB8AC3E}">
        <p14:creationId xmlns:p14="http://schemas.microsoft.com/office/powerpoint/2010/main" val="2828342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42413" y="3803686"/>
            <a:ext cx="868532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600" dirty="0">
                <a:cs typeface="Arial" charset="0"/>
              </a:rPr>
              <a:t>10,000 virtual gluons, quarks, and </a:t>
            </a:r>
            <a:r>
              <a:rPr lang="en-US" sz="3600" dirty="0" err="1">
                <a:cs typeface="Arial" charset="0"/>
              </a:rPr>
              <a:t>antiquarks</a:t>
            </a:r>
            <a:r>
              <a:rPr lang="en-US" sz="3600" dirty="0">
                <a:cs typeface="Arial" charset="0"/>
              </a:rPr>
              <a:t> </a:t>
            </a:r>
          </a:p>
          <a:p>
            <a:pPr algn="ctr" eaLnBrk="0" hangingPunct="0"/>
            <a:r>
              <a:rPr lang="en-US" sz="3600" dirty="0">
                <a:cs typeface="Arial" charset="0"/>
              </a:rPr>
              <a:t>from the nuclear </a:t>
            </a:r>
            <a:r>
              <a:rPr lang="en-US" sz="3600" dirty="0" err="1">
                <a:cs typeface="Arial" charset="0"/>
              </a:rPr>
              <a:t>wavefunctions</a:t>
            </a:r>
            <a:endParaRPr lang="en-US" sz="3600" dirty="0">
              <a:cs typeface="Arial" charset="0"/>
            </a:endParaRPr>
          </a:p>
          <a:p>
            <a:pPr algn="ctr" eaLnBrk="0" hangingPunct="0"/>
            <a:r>
              <a:rPr lang="en-US" sz="3600" dirty="0">
                <a:cs typeface="Arial" charset="0"/>
              </a:rPr>
              <a:t>are made physical in the laboratory !</a:t>
            </a:r>
          </a:p>
          <a:p>
            <a:pPr algn="ctr" eaLnBrk="0" hangingPunct="0"/>
            <a:endParaRPr lang="en-US" sz="3600" dirty="0">
              <a:cs typeface="Arial" charset="0"/>
            </a:endParaRPr>
          </a:p>
          <a:p>
            <a:pPr algn="ctr" eaLnBrk="0" hangingPunct="0"/>
            <a:r>
              <a:rPr lang="en-US" sz="3600" dirty="0">
                <a:cs typeface="Arial" charset="0"/>
              </a:rPr>
              <a:t>What is their nature?</a:t>
            </a:r>
            <a:endParaRPr lang="en-US" sz="4400" dirty="0">
              <a:cs typeface="Arial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524001" y="317809"/>
            <a:ext cx="8626415" cy="3707780"/>
            <a:chOff x="384" y="1008"/>
            <a:chExt cx="4800" cy="168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84" y="1764"/>
              <a:ext cx="103" cy="16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720" y="1056"/>
              <a:ext cx="768" cy="1488"/>
              <a:chOff x="432" y="2592"/>
              <a:chExt cx="768" cy="1488"/>
            </a:xfrm>
          </p:grpSpPr>
          <p:sp>
            <p:nvSpPr>
              <p:cNvPr id="36" name="Line 7"/>
              <p:cNvSpPr>
                <a:spLocks noChangeShapeType="1"/>
              </p:cNvSpPr>
              <p:nvPr/>
            </p:nvSpPr>
            <p:spPr bwMode="auto">
              <a:xfrm>
                <a:off x="432" y="2928"/>
                <a:ext cx="0" cy="11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8"/>
              <p:cNvSpPr>
                <a:spLocks noChangeShapeType="1"/>
              </p:cNvSpPr>
              <p:nvPr/>
            </p:nvSpPr>
            <p:spPr bwMode="auto">
              <a:xfrm>
                <a:off x="1200" y="2592"/>
                <a:ext cx="0" cy="11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9"/>
              <p:cNvSpPr>
                <a:spLocks noChangeShapeType="1"/>
              </p:cNvSpPr>
              <p:nvPr/>
            </p:nvSpPr>
            <p:spPr bwMode="auto">
              <a:xfrm flipV="1">
                <a:off x="432" y="2592"/>
                <a:ext cx="768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10"/>
              <p:cNvSpPr>
                <a:spLocks noChangeShapeType="1"/>
              </p:cNvSpPr>
              <p:nvPr/>
            </p:nvSpPr>
            <p:spPr bwMode="auto">
              <a:xfrm flipV="1">
                <a:off x="432" y="3744"/>
                <a:ext cx="768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11"/>
              <p:cNvSpPr>
                <a:spLocks noChangeShapeType="1"/>
              </p:cNvSpPr>
              <p:nvPr/>
            </p:nvSpPr>
            <p:spPr bwMode="auto">
              <a:xfrm flipV="1">
                <a:off x="672" y="3600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12"/>
              <p:cNvSpPr>
                <a:spLocks noChangeShapeType="1"/>
              </p:cNvSpPr>
              <p:nvPr/>
            </p:nvSpPr>
            <p:spPr bwMode="auto">
              <a:xfrm>
                <a:off x="528" y="3024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13"/>
              <p:cNvSpPr>
                <a:spLocks noChangeShapeType="1"/>
              </p:cNvSpPr>
              <p:nvPr/>
            </p:nvSpPr>
            <p:spPr bwMode="auto">
              <a:xfrm flipV="1">
                <a:off x="1008" y="3072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14"/>
              <p:cNvSpPr>
                <a:spLocks noChangeShapeType="1"/>
              </p:cNvSpPr>
              <p:nvPr/>
            </p:nvSpPr>
            <p:spPr bwMode="auto">
              <a:xfrm flipV="1">
                <a:off x="768" y="3456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15"/>
              <p:cNvSpPr>
                <a:spLocks noChangeShapeType="1"/>
              </p:cNvSpPr>
              <p:nvPr/>
            </p:nvSpPr>
            <p:spPr bwMode="auto">
              <a:xfrm flipH="1" flipV="1">
                <a:off x="1008" y="3600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Line 16"/>
              <p:cNvSpPr>
                <a:spLocks noChangeShapeType="1"/>
              </p:cNvSpPr>
              <p:nvPr/>
            </p:nvSpPr>
            <p:spPr bwMode="auto">
              <a:xfrm>
                <a:off x="528" y="3792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Line 17"/>
              <p:cNvSpPr>
                <a:spLocks noChangeShapeType="1"/>
              </p:cNvSpPr>
              <p:nvPr/>
            </p:nvSpPr>
            <p:spPr bwMode="auto">
              <a:xfrm flipH="1" flipV="1">
                <a:off x="960" y="2832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Line 18"/>
              <p:cNvSpPr>
                <a:spLocks noChangeShapeType="1"/>
              </p:cNvSpPr>
              <p:nvPr/>
            </p:nvSpPr>
            <p:spPr bwMode="auto">
              <a:xfrm flipH="1" flipV="1">
                <a:off x="576" y="3264"/>
                <a:ext cx="96" cy="14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Line 19"/>
              <p:cNvSpPr>
                <a:spLocks noChangeShapeType="1"/>
              </p:cNvSpPr>
              <p:nvPr/>
            </p:nvSpPr>
            <p:spPr bwMode="auto">
              <a:xfrm flipH="1">
                <a:off x="816" y="3552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Line 20"/>
              <p:cNvSpPr>
                <a:spLocks noChangeShapeType="1"/>
              </p:cNvSpPr>
              <p:nvPr/>
            </p:nvSpPr>
            <p:spPr bwMode="auto">
              <a:xfrm>
                <a:off x="864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Line 21"/>
              <p:cNvSpPr>
                <a:spLocks noChangeShapeType="1"/>
              </p:cNvSpPr>
              <p:nvPr/>
            </p:nvSpPr>
            <p:spPr bwMode="auto">
              <a:xfrm flipV="1">
                <a:off x="91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Line 22"/>
              <p:cNvSpPr>
                <a:spLocks noChangeShapeType="1"/>
              </p:cNvSpPr>
              <p:nvPr/>
            </p:nvSpPr>
            <p:spPr bwMode="auto">
              <a:xfrm flipV="1">
                <a:off x="1008" y="3360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Line 23"/>
              <p:cNvSpPr>
                <a:spLocks noChangeShapeType="1"/>
              </p:cNvSpPr>
              <p:nvPr/>
            </p:nvSpPr>
            <p:spPr bwMode="auto">
              <a:xfrm flipV="1">
                <a:off x="672" y="316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24"/>
              <p:cNvSpPr>
                <a:spLocks noChangeShapeType="1"/>
              </p:cNvSpPr>
              <p:nvPr/>
            </p:nvSpPr>
            <p:spPr bwMode="auto">
              <a:xfrm flipH="1" flipV="1">
                <a:off x="624" y="3504"/>
                <a:ext cx="144" cy="4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Line 25"/>
              <p:cNvSpPr>
                <a:spLocks noChangeShapeType="1"/>
              </p:cNvSpPr>
              <p:nvPr/>
            </p:nvSpPr>
            <p:spPr bwMode="auto">
              <a:xfrm flipV="1">
                <a:off x="768" y="2880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Line 26"/>
              <p:cNvSpPr>
                <a:spLocks noChangeShapeType="1"/>
              </p:cNvSpPr>
              <p:nvPr/>
            </p:nvSpPr>
            <p:spPr bwMode="auto">
              <a:xfrm flipV="1">
                <a:off x="768" y="3696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7"/>
              <p:cNvSpPr>
                <a:spLocks noChangeShapeType="1"/>
              </p:cNvSpPr>
              <p:nvPr/>
            </p:nvSpPr>
            <p:spPr bwMode="auto">
              <a:xfrm flipH="1" flipV="1">
                <a:off x="816" y="3216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Line 28"/>
              <p:cNvSpPr>
                <a:spLocks noChangeShapeType="1"/>
              </p:cNvSpPr>
              <p:nvPr/>
            </p:nvSpPr>
            <p:spPr bwMode="auto">
              <a:xfrm flipH="1" flipV="1">
                <a:off x="912" y="3696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29"/>
            <p:cNvGrpSpPr>
              <a:grpSpLocks/>
            </p:cNvGrpSpPr>
            <p:nvPr/>
          </p:nvGrpSpPr>
          <p:grpSpPr bwMode="auto">
            <a:xfrm>
              <a:off x="4416" y="1008"/>
              <a:ext cx="768" cy="1488"/>
              <a:chOff x="432" y="2592"/>
              <a:chExt cx="768" cy="1488"/>
            </a:xfrm>
          </p:grpSpPr>
          <p:sp>
            <p:nvSpPr>
              <p:cNvPr id="14" name="Line 30"/>
              <p:cNvSpPr>
                <a:spLocks noChangeShapeType="1"/>
              </p:cNvSpPr>
              <p:nvPr/>
            </p:nvSpPr>
            <p:spPr bwMode="auto">
              <a:xfrm>
                <a:off x="432" y="2928"/>
                <a:ext cx="0" cy="11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31"/>
              <p:cNvSpPr>
                <a:spLocks noChangeShapeType="1"/>
              </p:cNvSpPr>
              <p:nvPr/>
            </p:nvSpPr>
            <p:spPr bwMode="auto">
              <a:xfrm>
                <a:off x="1200" y="2592"/>
                <a:ext cx="0" cy="11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32"/>
              <p:cNvSpPr>
                <a:spLocks noChangeShapeType="1"/>
              </p:cNvSpPr>
              <p:nvPr/>
            </p:nvSpPr>
            <p:spPr bwMode="auto">
              <a:xfrm flipV="1">
                <a:off x="432" y="2592"/>
                <a:ext cx="768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33"/>
              <p:cNvSpPr>
                <a:spLocks noChangeShapeType="1"/>
              </p:cNvSpPr>
              <p:nvPr/>
            </p:nvSpPr>
            <p:spPr bwMode="auto">
              <a:xfrm flipV="1">
                <a:off x="432" y="3744"/>
                <a:ext cx="768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Line 34"/>
              <p:cNvSpPr>
                <a:spLocks noChangeShapeType="1"/>
              </p:cNvSpPr>
              <p:nvPr/>
            </p:nvSpPr>
            <p:spPr bwMode="auto">
              <a:xfrm flipV="1">
                <a:off x="672" y="3600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Line 35"/>
              <p:cNvSpPr>
                <a:spLocks noChangeShapeType="1"/>
              </p:cNvSpPr>
              <p:nvPr/>
            </p:nvSpPr>
            <p:spPr bwMode="auto">
              <a:xfrm>
                <a:off x="528" y="3024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36"/>
              <p:cNvSpPr>
                <a:spLocks noChangeShapeType="1"/>
              </p:cNvSpPr>
              <p:nvPr/>
            </p:nvSpPr>
            <p:spPr bwMode="auto">
              <a:xfrm flipV="1">
                <a:off x="1008" y="3072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Line 37"/>
              <p:cNvSpPr>
                <a:spLocks noChangeShapeType="1"/>
              </p:cNvSpPr>
              <p:nvPr/>
            </p:nvSpPr>
            <p:spPr bwMode="auto">
              <a:xfrm flipV="1">
                <a:off x="768" y="3456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38"/>
              <p:cNvSpPr>
                <a:spLocks noChangeShapeType="1"/>
              </p:cNvSpPr>
              <p:nvPr/>
            </p:nvSpPr>
            <p:spPr bwMode="auto">
              <a:xfrm flipH="1" flipV="1">
                <a:off x="1008" y="3600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39"/>
              <p:cNvSpPr>
                <a:spLocks noChangeShapeType="1"/>
              </p:cNvSpPr>
              <p:nvPr/>
            </p:nvSpPr>
            <p:spPr bwMode="auto">
              <a:xfrm>
                <a:off x="528" y="3792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40"/>
              <p:cNvSpPr>
                <a:spLocks noChangeShapeType="1"/>
              </p:cNvSpPr>
              <p:nvPr/>
            </p:nvSpPr>
            <p:spPr bwMode="auto">
              <a:xfrm flipH="1" flipV="1">
                <a:off x="960" y="2832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Line 41"/>
              <p:cNvSpPr>
                <a:spLocks noChangeShapeType="1"/>
              </p:cNvSpPr>
              <p:nvPr/>
            </p:nvSpPr>
            <p:spPr bwMode="auto">
              <a:xfrm flipH="1" flipV="1">
                <a:off x="576" y="3264"/>
                <a:ext cx="96" cy="14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42"/>
              <p:cNvSpPr>
                <a:spLocks noChangeShapeType="1"/>
              </p:cNvSpPr>
              <p:nvPr/>
            </p:nvSpPr>
            <p:spPr bwMode="auto">
              <a:xfrm flipH="1">
                <a:off x="816" y="3552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43"/>
              <p:cNvSpPr>
                <a:spLocks noChangeShapeType="1"/>
              </p:cNvSpPr>
              <p:nvPr/>
            </p:nvSpPr>
            <p:spPr bwMode="auto">
              <a:xfrm>
                <a:off x="864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44"/>
              <p:cNvSpPr>
                <a:spLocks noChangeShapeType="1"/>
              </p:cNvSpPr>
              <p:nvPr/>
            </p:nvSpPr>
            <p:spPr bwMode="auto">
              <a:xfrm flipV="1">
                <a:off x="91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45"/>
              <p:cNvSpPr>
                <a:spLocks noChangeShapeType="1"/>
              </p:cNvSpPr>
              <p:nvPr/>
            </p:nvSpPr>
            <p:spPr bwMode="auto">
              <a:xfrm flipV="1">
                <a:off x="1008" y="3360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46"/>
              <p:cNvSpPr>
                <a:spLocks noChangeShapeType="1"/>
              </p:cNvSpPr>
              <p:nvPr/>
            </p:nvSpPr>
            <p:spPr bwMode="auto">
              <a:xfrm flipV="1">
                <a:off x="672" y="316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47"/>
              <p:cNvSpPr>
                <a:spLocks noChangeShapeType="1"/>
              </p:cNvSpPr>
              <p:nvPr/>
            </p:nvSpPr>
            <p:spPr bwMode="auto">
              <a:xfrm flipH="1" flipV="1">
                <a:off x="624" y="3504"/>
                <a:ext cx="144" cy="4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Line 48"/>
              <p:cNvSpPr>
                <a:spLocks noChangeShapeType="1"/>
              </p:cNvSpPr>
              <p:nvPr/>
            </p:nvSpPr>
            <p:spPr bwMode="auto">
              <a:xfrm flipV="1">
                <a:off x="768" y="2880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49"/>
              <p:cNvSpPr>
                <a:spLocks noChangeShapeType="1"/>
              </p:cNvSpPr>
              <p:nvPr/>
            </p:nvSpPr>
            <p:spPr bwMode="auto">
              <a:xfrm flipV="1">
                <a:off x="768" y="3696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50"/>
              <p:cNvSpPr>
                <a:spLocks noChangeShapeType="1"/>
              </p:cNvSpPr>
              <p:nvPr/>
            </p:nvSpPr>
            <p:spPr bwMode="auto">
              <a:xfrm flipH="1" flipV="1">
                <a:off x="816" y="3216"/>
                <a:ext cx="48" cy="14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51"/>
              <p:cNvSpPr>
                <a:spLocks noChangeShapeType="1"/>
              </p:cNvSpPr>
              <p:nvPr/>
            </p:nvSpPr>
            <p:spPr bwMode="auto">
              <a:xfrm flipH="1" flipV="1">
                <a:off x="912" y="3696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Line 52"/>
            <p:cNvSpPr>
              <a:spLocks noChangeShapeType="1"/>
            </p:cNvSpPr>
            <p:nvPr/>
          </p:nvSpPr>
          <p:spPr bwMode="auto">
            <a:xfrm>
              <a:off x="1488" y="1680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53"/>
            <p:cNvSpPr>
              <a:spLocks noChangeShapeType="1"/>
            </p:cNvSpPr>
            <p:nvPr/>
          </p:nvSpPr>
          <p:spPr bwMode="auto">
            <a:xfrm>
              <a:off x="3840" y="1824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" name="Picture 54"/>
            <p:cNvPicPr>
              <a:picLocks noChangeAspect="1" noChangeArrowheads="1"/>
            </p:cNvPicPr>
            <p:nvPr/>
          </p:nvPicPr>
          <p:blipFill>
            <a:blip r:embed="rId2" cstate="print"/>
            <a:srcRect l="35001" r="34999"/>
            <a:stretch>
              <a:fillRect/>
            </a:stretch>
          </p:blipFill>
          <p:spPr bwMode="auto">
            <a:xfrm>
              <a:off x="2631" y="1008"/>
              <a:ext cx="636" cy="1680"/>
            </a:xfrm>
            <a:prstGeom prst="rect">
              <a:avLst/>
            </a:prstGeom>
            <a:noFill/>
          </p:spPr>
        </p:pic>
        <p:pic>
          <p:nvPicPr>
            <p:cNvPr id="12" name="Picture 55"/>
            <p:cNvPicPr>
              <a:picLocks noChangeAspect="1" noChangeArrowheads="1"/>
            </p:cNvPicPr>
            <p:nvPr/>
          </p:nvPicPr>
          <p:blipFill>
            <a:blip r:embed="rId2" cstate="print"/>
            <a:srcRect l="35001" r="34999"/>
            <a:stretch>
              <a:fillRect/>
            </a:stretch>
          </p:blipFill>
          <p:spPr bwMode="auto">
            <a:xfrm>
              <a:off x="2250" y="1008"/>
              <a:ext cx="630" cy="1680"/>
            </a:xfrm>
            <a:prstGeom prst="rect">
              <a:avLst/>
            </a:prstGeom>
            <a:noFill/>
          </p:spPr>
        </p:pic>
        <p:pic>
          <p:nvPicPr>
            <p:cNvPr id="13" name="Picture 56"/>
            <p:cNvPicPr>
              <a:picLocks noChangeAspect="1" noChangeArrowheads="1"/>
            </p:cNvPicPr>
            <p:nvPr/>
          </p:nvPicPr>
          <p:blipFill>
            <a:blip r:embed="rId2" cstate="print"/>
            <a:srcRect l="35001" r="34999"/>
            <a:stretch>
              <a:fillRect/>
            </a:stretch>
          </p:blipFill>
          <p:spPr bwMode="auto">
            <a:xfrm>
              <a:off x="3013" y="1008"/>
              <a:ext cx="539" cy="1680"/>
            </a:xfrm>
            <a:prstGeom prst="rect">
              <a:avLst/>
            </a:prstGeom>
            <a:noFill/>
          </p:spPr>
        </p:pic>
      </p:grpSp>
      <p:pic>
        <p:nvPicPr>
          <p:cNvPr id="58" name="Picture 5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001" r="34999"/>
          <a:stretch>
            <a:fillRect/>
          </a:stretch>
        </p:blipFill>
        <p:spPr bwMode="auto">
          <a:xfrm>
            <a:off x="5334000" y="381000"/>
            <a:ext cx="969034" cy="3707780"/>
          </a:xfrm>
          <a:prstGeom prst="rect">
            <a:avLst/>
          </a:prstGeom>
          <a:noFill/>
        </p:spPr>
      </p:pic>
      <p:pic>
        <p:nvPicPr>
          <p:cNvPr id="59" name="Picture 5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001" r="34999"/>
          <a:stretch>
            <a:fillRect/>
          </a:stretch>
        </p:blipFill>
        <p:spPr bwMode="auto">
          <a:xfrm rot="16200000">
            <a:off x="5812766" y="633393"/>
            <a:ext cx="969034" cy="3707780"/>
          </a:xfrm>
          <a:prstGeom prst="rect">
            <a:avLst/>
          </a:prstGeom>
          <a:noFill/>
        </p:spPr>
      </p:pic>
      <p:pic>
        <p:nvPicPr>
          <p:cNvPr id="60" name="Picture 5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001" r="34999"/>
          <a:stretch>
            <a:fillRect/>
          </a:stretch>
        </p:blipFill>
        <p:spPr bwMode="auto">
          <a:xfrm rot="5059405">
            <a:off x="5599206" y="-385805"/>
            <a:ext cx="969034" cy="3707780"/>
          </a:xfrm>
          <a:prstGeom prst="rect">
            <a:avLst/>
          </a:prstGeom>
          <a:noFill/>
        </p:spPr>
      </p:pic>
      <p:pic>
        <p:nvPicPr>
          <p:cNvPr id="61" name="Picture 5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001" r="34999"/>
          <a:stretch>
            <a:fillRect/>
          </a:stretch>
        </p:blipFill>
        <p:spPr bwMode="auto">
          <a:xfrm>
            <a:off x="5791200" y="381000"/>
            <a:ext cx="969034" cy="37077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0150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1/12/2019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2101" y="1047189"/>
            <a:ext cx="6889164" cy="37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Here is a JEWEL calculation that appears to perfectly describe high </a:t>
            </a:r>
            <a:r>
              <a:rPr lang="en-US" sz="2667" dirty="0" err="1"/>
              <a:t>pT</a:t>
            </a:r>
            <a:r>
              <a:rPr lang="en-US" sz="2667" dirty="0"/>
              <a:t> azimuthal anisotropy.</a:t>
            </a:r>
          </a:p>
          <a:p>
            <a:endParaRPr lang="en-US" sz="2667" dirty="0"/>
          </a:p>
          <a:p>
            <a:r>
              <a:rPr lang="en-US" sz="2667" dirty="0"/>
              <a:t>Again, always need to see the simultaneous match.   </a:t>
            </a:r>
          </a:p>
          <a:p>
            <a:endParaRPr lang="en-US" sz="2667" dirty="0"/>
          </a:p>
          <a:p>
            <a:r>
              <a:rPr lang="en-US" sz="2667" dirty="0"/>
              <a:t>However, in this case there is a different explanation… the default JEWEL medium does not expand in the transverse plane…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244" y="861121"/>
            <a:ext cx="4293031" cy="3764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E0E60F-46BA-4853-9BE9-EC91EF296FEB}"/>
              </a:ext>
            </a:extLst>
          </p:cNvPr>
          <p:cNvSpPr txBox="1"/>
          <p:nvPr/>
        </p:nvSpPr>
        <p:spPr>
          <a:xfrm>
            <a:off x="3732143" y="46635"/>
            <a:ext cx="3249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/>
              <a:t>Caveat Emptor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6E4800-32FF-4B79-B074-E8D9FD8395DC}"/>
              </a:ext>
            </a:extLst>
          </p:cNvPr>
          <p:cNvGrpSpPr/>
          <p:nvPr/>
        </p:nvGrpSpPr>
        <p:grpSpPr>
          <a:xfrm>
            <a:off x="3898232" y="4988408"/>
            <a:ext cx="8249332" cy="1888057"/>
            <a:chOff x="3898232" y="4988408"/>
            <a:chExt cx="8249332" cy="18880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9264" y="4988408"/>
              <a:ext cx="8148300" cy="173306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30F8F7-9992-46DE-A3F4-7B8B33C93CE6}"/>
                </a:ext>
              </a:extLst>
            </p:cNvPr>
            <p:cNvSpPr/>
            <p:nvPr/>
          </p:nvSpPr>
          <p:spPr>
            <a:xfrm>
              <a:off x="3898232" y="4988408"/>
              <a:ext cx="5428648" cy="2669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DD28FE-7A32-474D-A93A-19F05212C101}"/>
                </a:ext>
              </a:extLst>
            </p:cNvPr>
            <p:cNvSpPr/>
            <p:nvPr/>
          </p:nvSpPr>
          <p:spPr>
            <a:xfrm>
              <a:off x="9715099" y="6454489"/>
              <a:ext cx="2432465" cy="421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0006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28D09-CC70-4DBD-9DFD-95EFE895F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21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6BC607-B379-47F0-A78B-F5BD38204D05}"/>
              </a:ext>
            </a:extLst>
          </p:cNvPr>
          <p:cNvSpPr txBox="1"/>
          <p:nvPr/>
        </p:nvSpPr>
        <p:spPr>
          <a:xfrm>
            <a:off x="3941545" y="136525"/>
            <a:ext cx="504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High </a:t>
            </a:r>
            <a:r>
              <a:rPr lang="en-US" sz="3600" u="sng" dirty="0" err="1"/>
              <a:t>p</a:t>
            </a:r>
            <a:r>
              <a:rPr lang="en-US" sz="3600" u="sng" baseline="-25000" dirty="0" err="1"/>
              <a:t>T</a:t>
            </a:r>
            <a:r>
              <a:rPr lang="en-US" sz="3600" u="sng" dirty="0"/>
              <a:t> Anisotropy in </a:t>
            </a:r>
            <a:r>
              <a:rPr lang="en-US" sz="3600" u="sng" dirty="0" err="1"/>
              <a:t>p+A</a:t>
            </a:r>
            <a:endParaRPr lang="en-US" sz="3600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96F8B7-7895-48AE-B288-BAFBB96BFC98}"/>
              </a:ext>
            </a:extLst>
          </p:cNvPr>
          <p:cNvSpPr txBox="1"/>
          <p:nvPr/>
        </p:nvSpPr>
        <p:spPr>
          <a:xfrm>
            <a:off x="5481587" y="1126950"/>
            <a:ext cx="428136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Standard view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FF0000"/>
                </a:solidFill>
              </a:rPr>
              <a:t>Hydrodynamics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B0F0"/>
                </a:solidFill>
              </a:rPr>
              <a:t>Differential energy loss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7030A0"/>
                </a:solidFill>
              </a:rPr>
              <a:t>Something in between (?)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BA4EDD-5E0B-47AF-9040-7202D47341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7DC5"/>
              </a:clrFrom>
              <a:clrTo>
                <a:srgbClr val="007DC5">
                  <a:alpha val="0"/>
                </a:srgbClr>
              </a:clrTo>
            </a:clrChange>
          </a:blip>
          <a:srcRect l="51124" t="3510"/>
          <a:stretch/>
        </p:blipFill>
        <p:spPr>
          <a:xfrm>
            <a:off x="53882" y="1029178"/>
            <a:ext cx="5510462" cy="5327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6CE483-20E7-4CC2-A732-57E1CECB2285}"/>
              </a:ext>
            </a:extLst>
          </p:cNvPr>
          <p:cNvSpPr/>
          <p:nvPr/>
        </p:nvSpPr>
        <p:spPr>
          <a:xfrm>
            <a:off x="741145" y="2107933"/>
            <a:ext cx="476451" cy="3450656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DCE9F7-75AD-4534-A10F-0B27A1CF5FDE}"/>
              </a:ext>
            </a:extLst>
          </p:cNvPr>
          <p:cNvSpPr/>
          <p:nvPr/>
        </p:nvSpPr>
        <p:spPr>
          <a:xfrm>
            <a:off x="1962751" y="2107933"/>
            <a:ext cx="3085700" cy="3450656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CF94D2-C942-4D3F-9EA2-17E317F64336}"/>
              </a:ext>
            </a:extLst>
          </p:cNvPr>
          <p:cNvSpPr/>
          <p:nvPr/>
        </p:nvSpPr>
        <p:spPr>
          <a:xfrm>
            <a:off x="1264118" y="2110339"/>
            <a:ext cx="641684" cy="345065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A3FFB-D15D-4411-BCB1-8B037AE8D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24" t="3510"/>
          <a:stretch/>
        </p:blipFill>
        <p:spPr>
          <a:xfrm>
            <a:off x="45402" y="1029178"/>
            <a:ext cx="5510462" cy="5327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C677A5-C6B9-41D1-8AAD-45BD21112ADD}"/>
              </a:ext>
            </a:extLst>
          </p:cNvPr>
          <p:cNvSpPr txBox="1"/>
          <p:nvPr/>
        </p:nvSpPr>
        <p:spPr>
          <a:xfrm>
            <a:off x="5481587" y="3191791"/>
            <a:ext cx="6460545" cy="350865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Pattern looks identical in </a:t>
            </a:r>
            <a:r>
              <a:rPr lang="en-US" sz="2800" dirty="0" err="1">
                <a:solidFill>
                  <a:schemeClr val="bg1"/>
                </a:solidFill>
              </a:rPr>
              <a:t>PbPb</a:t>
            </a:r>
            <a:r>
              <a:rPr lang="en-US" sz="2800" dirty="0">
                <a:solidFill>
                  <a:schemeClr val="bg1"/>
                </a:solidFill>
              </a:rPr>
              <a:t> and </a:t>
            </a:r>
            <a:r>
              <a:rPr lang="en-US" sz="2800" dirty="0" err="1">
                <a:solidFill>
                  <a:schemeClr val="bg1"/>
                </a:solidFill>
              </a:rPr>
              <a:t>pPb</a:t>
            </a:r>
            <a:r>
              <a:rPr lang="en-US" sz="2800" dirty="0">
                <a:solidFill>
                  <a:schemeClr val="bg1"/>
                </a:solidFill>
              </a:rPr>
              <a:t>!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</a:rPr>
              <a:t>How can there be differential energy loss if there is no energy loss?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</a:rPr>
              <a:t>Even if there is some energy loss, how could it result in such a large 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</a:rPr>
              <a:t>More measurements!</a:t>
            </a:r>
          </a:p>
        </p:txBody>
      </p:sp>
    </p:spTree>
    <p:extLst>
      <p:ext uri="{BB962C8B-B14F-4D97-AF65-F5344CB8AC3E}">
        <p14:creationId xmlns:p14="http://schemas.microsoft.com/office/powerpoint/2010/main" val="72625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490B1-5AFD-4E6B-B539-5CEDCDD24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ED29A-58D9-4B24-99EB-EE972D307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24" t="3510"/>
          <a:stretch/>
        </p:blipFill>
        <p:spPr>
          <a:xfrm>
            <a:off x="124915" y="1440340"/>
            <a:ext cx="5510462" cy="5327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46337C-B6BA-4B0A-B2F4-B64DDCA15491}"/>
              </a:ext>
            </a:extLst>
          </p:cNvPr>
          <p:cNvSpPr/>
          <p:nvPr/>
        </p:nvSpPr>
        <p:spPr>
          <a:xfrm>
            <a:off x="2083903" y="228457"/>
            <a:ext cx="8570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Recall:   high burden of proof to accept that the similar observables are the result of completely different physics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B52583-9266-43DF-A981-E2382C09FF54}"/>
              </a:ext>
            </a:extLst>
          </p:cNvPr>
          <p:cNvSpPr txBox="1"/>
          <p:nvPr/>
        </p:nvSpPr>
        <p:spPr>
          <a:xfrm>
            <a:off x="5604013" y="1630018"/>
            <a:ext cx="60131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Nagle Hypothesis -  The high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anisotropy in </a:t>
            </a:r>
            <a:r>
              <a:rPr lang="en-US" sz="2400" dirty="0" err="1"/>
              <a:t>PbPb</a:t>
            </a:r>
            <a:r>
              <a:rPr lang="en-US" sz="2400" dirty="0"/>
              <a:t> is not due to differential energy loss</a:t>
            </a:r>
          </a:p>
          <a:p>
            <a:endParaRPr lang="en-US" sz="2400" dirty="0"/>
          </a:p>
          <a:p>
            <a:r>
              <a:rPr lang="en-US" sz="2400" dirty="0"/>
              <a:t>A high momentum quark cannot hadronized without a color connection back to the medium.    These anisotropies are always correlating low and high momentum hadrons and so maybe this is a hadronization / color reconnection effect.</a:t>
            </a:r>
          </a:p>
          <a:p>
            <a:endParaRPr lang="en-US" sz="2400" dirty="0"/>
          </a:p>
          <a:p>
            <a:r>
              <a:rPr lang="en-US" sz="2400" dirty="0"/>
              <a:t>More measurements of hadron, jet, … anisotropies needed.</a:t>
            </a:r>
          </a:p>
        </p:txBody>
      </p:sp>
    </p:spTree>
    <p:extLst>
      <p:ext uri="{BB962C8B-B14F-4D97-AF65-F5344CB8AC3E}">
        <p14:creationId xmlns:p14="http://schemas.microsoft.com/office/powerpoint/2010/main" val="2302213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D6EF4-7DBC-414D-94EC-B8D1E348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4220B-AE03-4ACC-9DFD-6C1B281D6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203" y="1020559"/>
            <a:ext cx="3137553" cy="5700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BC518A-5BFE-4324-9F82-B9827A0F7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63" y="4122402"/>
            <a:ext cx="6573575" cy="25442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444656-9452-4644-9243-1056C613BA98}"/>
              </a:ext>
            </a:extLst>
          </p:cNvPr>
          <p:cNvSpPr/>
          <p:nvPr/>
        </p:nvSpPr>
        <p:spPr>
          <a:xfrm>
            <a:off x="674982" y="1463498"/>
            <a:ext cx="4156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https://arxiv.org/pdf/nucl-ex/0611007.pdf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BE20DD-AF1B-4555-8BF2-20807044E595}"/>
              </a:ext>
            </a:extLst>
          </p:cNvPr>
          <p:cNvSpPr txBox="1"/>
          <p:nvPr/>
        </p:nvSpPr>
        <p:spPr>
          <a:xfrm>
            <a:off x="3215989" y="136525"/>
            <a:ext cx="5610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Back to Jet Quenching Puzzle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36E169-9110-4C1E-B1D0-D06F41957B1C}"/>
              </a:ext>
            </a:extLst>
          </p:cNvPr>
          <p:cNvSpPr txBox="1"/>
          <p:nvPr/>
        </p:nvSpPr>
        <p:spPr>
          <a:xfrm>
            <a:off x="174268" y="878723"/>
            <a:ext cx="4656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10+ year old PHENIX paper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0B243-68F3-482C-8EB6-6B98501858A2}"/>
              </a:ext>
            </a:extLst>
          </p:cNvPr>
          <p:cNvSpPr txBox="1"/>
          <p:nvPr/>
        </p:nvSpPr>
        <p:spPr>
          <a:xfrm>
            <a:off x="174268" y="2072309"/>
            <a:ext cx="84946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Pion RAA as a function of centrality and orientation</a:t>
            </a:r>
          </a:p>
          <a:p>
            <a:endParaRPr lang="en-US" sz="2400" dirty="0"/>
          </a:p>
          <a:p>
            <a:r>
              <a:rPr lang="en-US" sz="2400" dirty="0"/>
              <a:t>X-Axis - &lt;density weight path&gt; from toy model </a:t>
            </a:r>
          </a:p>
          <a:p>
            <a:r>
              <a:rPr lang="en-US" sz="2400" dirty="0"/>
              <a:t>                                                       (static </a:t>
            </a:r>
            <a:r>
              <a:rPr lang="en-US" sz="2400" dirty="0">
                <a:sym typeface="Wingdings" panose="05000000000000000000" pitchFamily="2" charset="2"/>
              </a:rPr>
              <a:t> bad, but over 13 years ago)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7014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9FFE8-F51F-4486-8CFD-6E9F1E0BD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8FE1F6-F1B2-4FA1-9C4F-ECF8E857BC0D}"/>
              </a:ext>
            </a:extLst>
          </p:cNvPr>
          <p:cNvSpPr txBox="1"/>
          <p:nvPr/>
        </p:nvSpPr>
        <p:spPr>
          <a:xfrm>
            <a:off x="4651513" y="79513"/>
            <a:ext cx="3334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New Geometries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A9C73A-B382-4321-B4FD-892AE4F8A11C}"/>
              </a:ext>
            </a:extLst>
          </p:cNvPr>
          <p:cNvSpPr txBox="1"/>
          <p:nvPr/>
        </p:nvSpPr>
        <p:spPr>
          <a:xfrm>
            <a:off x="141971" y="6198709"/>
            <a:ext cx="8223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Can we constrain this minimum length / time scenario?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99D88-C31F-4F7D-8905-EB0C7C40C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76" y="3715936"/>
            <a:ext cx="4896552" cy="2285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C97EE6-9E5A-47ED-9C51-CD881E901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152" y="701227"/>
            <a:ext cx="7032450" cy="5367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1A7E34-EEB1-496C-9FB4-4B6A50BDB062}"/>
              </a:ext>
            </a:extLst>
          </p:cNvPr>
          <p:cNvGrpSpPr/>
          <p:nvPr/>
        </p:nvGrpSpPr>
        <p:grpSpPr>
          <a:xfrm>
            <a:off x="233713" y="1414021"/>
            <a:ext cx="7162200" cy="2208367"/>
            <a:chOff x="233713" y="908695"/>
            <a:chExt cx="7162200" cy="22083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065DEC-F2D1-488C-A16A-77EBCB232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713" y="908695"/>
              <a:ext cx="7162200" cy="220836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C8A70A3-7C39-4041-B190-D843305C81C3}"/>
                </a:ext>
              </a:extLst>
            </p:cNvPr>
            <p:cNvSpPr/>
            <p:nvPr/>
          </p:nvSpPr>
          <p:spPr>
            <a:xfrm>
              <a:off x="233713" y="2971514"/>
              <a:ext cx="2533550" cy="13652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A7C4B18-C4E1-4502-AA68-438F705C3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002" y="1445303"/>
            <a:ext cx="2516148" cy="21646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0A6BA8-F851-4538-8E5B-D71329CBB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7284" y="3901635"/>
            <a:ext cx="3026286" cy="26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0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5F5DE-DEC3-48D3-8756-53B09B8E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14B041-3CB8-4F92-8852-280B5E78C2E7}"/>
              </a:ext>
            </a:extLst>
          </p:cNvPr>
          <p:cNvSpPr txBox="1"/>
          <p:nvPr/>
        </p:nvSpPr>
        <p:spPr>
          <a:xfrm>
            <a:off x="4669822" y="46819"/>
            <a:ext cx="3045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/>
              <a:t>Heavy Quarks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4E6AB5-25F0-4085-A57B-225AA9432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78" y="822575"/>
            <a:ext cx="5095643" cy="5166141"/>
          </a:xfrm>
          <a:prstGeom prst="rect">
            <a:avLst/>
          </a:prstGeom>
        </p:spPr>
      </p:pic>
      <p:pic>
        <p:nvPicPr>
          <p:cNvPr id="9" name="Picture 8" descr="anim.gif">
            <a:extLst>
              <a:ext uri="{FF2B5EF4-FFF2-40B4-BE49-F238E27FC236}">
                <a16:creationId xmlns:a16="http://schemas.microsoft.com/office/drawing/2014/main" id="{890FA171-1778-421F-AE63-924985E843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4744" y="754705"/>
            <a:ext cx="5294249" cy="50380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D1B9EE-6D45-483A-B0EF-1196D77A4385}"/>
              </a:ext>
            </a:extLst>
          </p:cNvPr>
          <p:cNvSpPr txBox="1"/>
          <p:nvPr/>
        </p:nvSpPr>
        <p:spPr>
          <a:xfrm>
            <a:off x="693019" y="6168443"/>
            <a:ext cx="4512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Again key constraint of R</a:t>
            </a:r>
            <a:r>
              <a:rPr lang="en-US" sz="2400" baseline="-25000" dirty="0"/>
              <a:t>AA</a:t>
            </a:r>
            <a:r>
              <a:rPr lang="en-US" sz="2400" dirty="0"/>
              <a:t> and v</a:t>
            </a:r>
            <a:r>
              <a:rPr lang="en-US" sz="2400" baseline="-25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D99444-25DE-4C0E-8A37-92D4DF2B932B}"/>
              </a:ext>
            </a:extLst>
          </p:cNvPr>
          <p:cNvSpPr txBox="1"/>
          <p:nvPr/>
        </p:nvSpPr>
        <p:spPr>
          <a:xfrm>
            <a:off x="6756908" y="6168442"/>
            <a:ext cx="3811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Drag &amp; Diffusion Calculations</a:t>
            </a:r>
          </a:p>
        </p:txBody>
      </p:sp>
    </p:spTree>
    <p:extLst>
      <p:ext uri="{BB962C8B-B14F-4D97-AF65-F5344CB8AC3E}">
        <p14:creationId xmlns:p14="http://schemas.microsoft.com/office/powerpoint/2010/main" val="250039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5AC4F-FC04-4A9F-92B3-527D6679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26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A6CAC6-D94F-42F3-A74E-EA082C407CA3}"/>
              </a:ext>
            </a:extLst>
          </p:cNvPr>
          <p:cNvGrpSpPr/>
          <p:nvPr/>
        </p:nvGrpSpPr>
        <p:grpSpPr>
          <a:xfrm>
            <a:off x="382908" y="1053966"/>
            <a:ext cx="11426184" cy="4307305"/>
            <a:chOff x="382908" y="1053966"/>
            <a:chExt cx="11426184" cy="43073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C6C2B4-2336-4211-A1EB-114D09953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908" y="1185124"/>
              <a:ext cx="11426184" cy="417614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5CCF01-2CEC-4183-AB6C-2A3D261B1F75}"/>
                </a:ext>
              </a:extLst>
            </p:cNvPr>
            <p:cNvSpPr/>
            <p:nvPr/>
          </p:nvSpPr>
          <p:spPr>
            <a:xfrm>
              <a:off x="6096000" y="1053966"/>
              <a:ext cx="3760269" cy="2695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5A14200-5962-42F2-8036-9F59A11E4B48}"/>
              </a:ext>
            </a:extLst>
          </p:cNvPr>
          <p:cNvSpPr txBox="1"/>
          <p:nvPr/>
        </p:nvSpPr>
        <p:spPr>
          <a:xfrm>
            <a:off x="2233062" y="264039"/>
            <a:ext cx="7880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ALICE discovers yet another theory calculation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A78EB-D246-4E4A-A380-38639B28316B}"/>
              </a:ext>
            </a:extLst>
          </p:cNvPr>
          <p:cNvSpPr txBox="1"/>
          <p:nvPr/>
        </p:nvSpPr>
        <p:spPr>
          <a:xfrm>
            <a:off x="341694" y="5577838"/>
            <a:ext cx="115867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 clear perfect match…   but a clear trade off with more suppression and larger anisotropy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Drag &amp; diffusion calculations have many unproven assumptions… and then hadronization</a:t>
            </a:r>
          </a:p>
        </p:txBody>
      </p:sp>
    </p:spTree>
    <p:extLst>
      <p:ext uri="{BB962C8B-B14F-4D97-AF65-F5344CB8AC3E}">
        <p14:creationId xmlns:p14="http://schemas.microsoft.com/office/powerpoint/2010/main" val="2502452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1/12/2019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81938" y="183140"/>
            <a:ext cx="636635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u="sng" dirty="0"/>
              <a:t>Heavy quarks in small systems…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0A0D0D-4D95-4242-80AE-194943AC8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99" y="975098"/>
            <a:ext cx="4985861" cy="4600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B7AEDE-C048-48AE-92FD-9D0B31828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814" y="1087655"/>
            <a:ext cx="6474603" cy="4275061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62270AD-4FA3-442F-A177-B905CD62FC20}"/>
              </a:ext>
            </a:extLst>
          </p:cNvPr>
          <p:cNvSpPr/>
          <p:nvPr/>
        </p:nvSpPr>
        <p:spPr>
          <a:xfrm>
            <a:off x="1270535" y="2785251"/>
            <a:ext cx="2464067" cy="636530"/>
          </a:xfrm>
          <a:custGeom>
            <a:avLst/>
            <a:gdLst>
              <a:gd name="connsiteX0" fmla="*/ 2464067 w 2464067"/>
              <a:gd name="connsiteY0" fmla="*/ 280395 h 636530"/>
              <a:gd name="connsiteX1" fmla="*/ 1588168 w 2464067"/>
              <a:gd name="connsiteY1" fmla="*/ 357397 h 636530"/>
              <a:gd name="connsiteX2" fmla="*/ 948088 w 2464067"/>
              <a:gd name="connsiteY2" fmla="*/ 501776 h 636530"/>
              <a:gd name="connsiteX3" fmla="*/ 563078 w 2464067"/>
              <a:gd name="connsiteY3" fmla="*/ 540277 h 636530"/>
              <a:gd name="connsiteX4" fmla="*/ 341697 w 2464067"/>
              <a:gd name="connsiteY4" fmla="*/ 333334 h 636530"/>
              <a:gd name="connsiteX5" fmla="*/ 197318 w 2464067"/>
              <a:gd name="connsiteY5" fmla="*/ 6075 h 636530"/>
              <a:gd name="connsiteX6" fmla="*/ 91440 w 2464067"/>
              <a:gd name="connsiteY6" fmla="*/ 160080 h 636530"/>
              <a:gd name="connsiteX7" fmla="*/ 0 w 2464067"/>
              <a:gd name="connsiteY7" fmla="*/ 636530 h 63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4067" h="636530">
                <a:moveTo>
                  <a:pt x="2464067" y="280395"/>
                </a:moveTo>
                <a:cubicBezTo>
                  <a:pt x="2152449" y="300447"/>
                  <a:pt x="1840831" y="320500"/>
                  <a:pt x="1588168" y="357397"/>
                </a:cubicBezTo>
                <a:cubicBezTo>
                  <a:pt x="1335505" y="394294"/>
                  <a:pt x="1118936" y="471296"/>
                  <a:pt x="948088" y="501776"/>
                </a:cubicBezTo>
                <a:cubicBezTo>
                  <a:pt x="777240" y="532256"/>
                  <a:pt x="664143" y="568351"/>
                  <a:pt x="563078" y="540277"/>
                </a:cubicBezTo>
                <a:cubicBezTo>
                  <a:pt x="462013" y="512203"/>
                  <a:pt x="402657" y="422368"/>
                  <a:pt x="341697" y="333334"/>
                </a:cubicBezTo>
                <a:cubicBezTo>
                  <a:pt x="280737" y="244300"/>
                  <a:pt x="239027" y="34951"/>
                  <a:pt x="197318" y="6075"/>
                </a:cubicBezTo>
                <a:cubicBezTo>
                  <a:pt x="155608" y="-22801"/>
                  <a:pt x="124326" y="55004"/>
                  <a:pt x="91440" y="160080"/>
                </a:cubicBezTo>
                <a:cubicBezTo>
                  <a:pt x="58554" y="265156"/>
                  <a:pt x="29277" y="450843"/>
                  <a:pt x="0" y="63653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AE63E4-18B5-4DC4-BD06-D2309B7AEAAA}"/>
              </a:ext>
            </a:extLst>
          </p:cNvPr>
          <p:cNvSpPr txBox="1"/>
          <p:nvPr/>
        </p:nvSpPr>
        <p:spPr>
          <a:xfrm>
            <a:off x="375385" y="5700499"/>
            <a:ext cx="11571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Already drag &amp; diffusion have problems in </a:t>
            </a:r>
            <a:r>
              <a:rPr lang="en-US" sz="2400" dirty="0" err="1">
                <a:solidFill>
                  <a:srgbClr val="00B0F0"/>
                </a:solidFill>
              </a:rPr>
              <a:t>p+A</a:t>
            </a:r>
            <a:r>
              <a:rPr lang="en-US" sz="2400" dirty="0">
                <a:solidFill>
                  <a:srgbClr val="00B0F0"/>
                </a:solidFill>
              </a:rPr>
              <a:t>, </a:t>
            </a:r>
          </a:p>
          <a:p>
            <a:r>
              <a:rPr lang="en-US" sz="2400" dirty="0"/>
              <a:t> 				                     </a:t>
            </a:r>
            <a:r>
              <a:rPr lang="en-US" sz="2400" dirty="0">
                <a:solidFill>
                  <a:srgbClr val="FF0000"/>
                </a:solidFill>
              </a:rPr>
              <a:t>but the problem just got a lot worse for everyone!</a:t>
            </a:r>
          </a:p>
        </p:txBody>
      </p:sp>
    </p:spTree>
    <p:extLst>
      <p:ext uri="{BB962C8B-B14F-4D97-AF65-F5344CB8AC3E}">
        <p14:creationId xmlns:p14="http://schemas.microsoft.com/office/powerpoint/2010/main" val="37213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21C32-F80F-4FD8-8DB0-5556069E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 descr="movie_charmflow.gif">
            <a:extLst>
              <a:ext uri="{FF2B5EF4-FFF2-40B4-BE49-F238E27FC236}">
                <a16:creationId xmlns:a16="http://schemas.microsoft.com/office/drawing/2014/main" id="{0F930943-A486-4E89-B8DC-400B5A9EDD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241" y="136525"/>
            <a:ext cx="19614476" cy="61008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64B03D-87D1-4FAF-A5F8-CBB3FA738592}"/>
              </a:ext>
            </a:extLst>
          </p:cNvPr>
          <p:cNvSpPr/>
          <p:nvPr/>
        </p:nvSpPr>
        <p:spPr>
          <a:xfrm>
            <a:off x="9233466" y="0"/>
            <a:ext cx="3858039" cy="6356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6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CDE54-09D6-44A8-8568-8E312D79B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A54BF6-FA6F-4BAC-85C8-24717AF539C8}"/>
              </a:ext>
            </a:extLst>
          </p:cNvPr>
          <p:cNvSpPr txBox="1"/>
          <p:nvPr/>
        </p:nvSpPr>
        <p:spPr>
          <a:xfrm>
            <a:off x="2643869" y="60564"/>
            <a:ext cx="6904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How small a droplet of matter can exist?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67723E-D91D-47BC-94CC-741B12C33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7" t="15427" r="43316" b="12767"/>
          <a:stretch/>
        </p:blipFill>
        <p:spPr>
          <a:xfrm>
            <a:off x="1976385" y="882622"/>
            <a:ext cx="4044655" cy="3206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BEF87B-5EFA-4240-9313-E2BAB27BD739}"/>
              </a:ext>
            </a:extLst>
          </p:cNvPr>
          <p:cNvSpPr txBox="1"/>
          <p:nvPr/>
        </p:nvSpPr>
        <p:spPr>
          <a:xfrm>
            <a:off x="6437698" y="1187365"/>
            <a:ext cx="36016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RNA/Protein droplets via a first order phase transition</a:t>
            </a:r>
          </a:p>
          <a:p>
            <a:pPr algn="ctr"/>
            <a:endParaRPr lang="en-US" sz="2400" dirty="0">
              <a:solidFill>
                <a:srgbClr val="00B050"/>
              </a:solidFill>
            </a:endParaRP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Questions of size and structure actively researched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68E71E-ED7F-41F6-8B9B-329EF5C66D26}"/>
              </a:ext>
            </a:extLst>
          </p:cNvPr>
          <p:cNvSpPr txBox="1"/>
          <p:nvPr/>
        </p:nvSpPr>
        <p:spPr>
          <a:xfrm>
            <a:off x="1781372" y="4636386"/>
            <a:ext cx="4044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QGP near </a:t>
            </a:r>
            <a:r>
              <a:rPr lang="en-US" sz="2400" dirty="0" err="1">
                <a:latin typeface="Symbol" panose="05050102010706020507" pitchFamily="18" charset="2"/>
              </a:rPr>
              <a:t>m</a:t>
            </a:r>
            <a:r>
              <a:rPr lang="en-US" sz="2400" baseline="-25000" dirty="0" err="1"/>
              <a:t>B</a:t>
            </a:r>
            <a:r>
              <a:rPr lang="en-US" sz="2400" dirty="0"/>
              <a:t>=0 is a smooth cross over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When does it make sense to talk of a smallest droplet?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07DD0C-E8F9-42F5-9F27-6392CC60A6A0}"/>
              </a:ext>
            </a:extLst>
          </p:cNvPr>
          <p:cNvSpPr txBox="1"/>
          <p:nvPr/>
        </p:nvSpPr>
        <p:spPr>
          <a:xfrm>
            <a:off x="6632189" y="4599920"/>
            <a:ext cx="37784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different question is </a:t>
            </a:r>
          </a:p>
          <a:p>
            <a:pPr algn="ctr"/>
            <a:r>
              <a:rPr lang="en-US" sz="2400" dirty="0"/>
              <a:t>when is a system too small to see specific observables or be described accurately by a set of equations </a:t>
            </a:r>
          </a:p>
        </p:txBody>
      </p:sp>
    </p:spTree>
    <p:extLst>
      <p:ext uri="{BB962C8B-B14F-4D97-AF65-F5344CB8AC3E}">
        <p14:creationId xmlns:p14="http://schemas.microsoft.com/office/powerpoint/2010/main" val="335709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8A3F5-A37B-4886-8586-1DABFC34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lumpy_wBoxSmoothing">
            <a:extLst>
              <a:ext uri="{FF2B5EF4-FFF2-40B4-BE49-F238E27FC236}">
                <a16:creationId xmlns:a16="http://schemas.microsoft.com/office/drawing/2014/main" id="{D2EE2549-AD0E-44A7-A7EA-820660D91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9853" y="304800"/>
            <a:ext cx="7543800" cy="6553200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FD33AD-FCE8-4319-AB2E-248B1114A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007" y="4385166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870CCD-430A-40C7-A72A-303005A00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4990" y="4294281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E8CA11-CB70-4691-A33E-CB5947904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4990" y="4112511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252819-00FB-42C2-A586-4684B1391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3025" y="402162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ABDFA5-0CC5-48C6-9AB1-AB8EDC9E2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8516" y="393074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9421BF-248D-47F3-B112-B8D8ED49F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3025" y="365808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923CBE-5247-4547-8F42-5A6BB1351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007" y="347631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0CDDEA-46DF-4B94-A04A-7420ABAD9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972" y="347631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54F9B9-AFB5-427C-9730-7797152C4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972" y="32036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F495FEF-16F2-4E3F-8343-B870C13DA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499" y="2385692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7728A6F-8F50-4E98-BB5D-FFDDB55FB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534" y="247657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4AD438C-043C-4F26-B18B-73199ED48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569" y="247657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9C3A44-F8D4-4794-A27D-3152E37E2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096" y="274923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FF50236-0548-4595-90FE-86F6EFFDC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096" y="256746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D7A286-1D0D-4835-AF0B-6F3DBA779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0078" y="247657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C2D474-78BF-4CB6-BB21-DD588C2CB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605" y="229480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4FB8D8B-3746-458C-8179-20E04305E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2623" y="256746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4251E44-4367-444A-9A74-5C9332B69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2623" y="284011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5D31B33-D142-46B3-A195-4DC5FFBFA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605" y="311277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349037-33C7-4CCC-B4B0-A52658CA6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569" y="284011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B242C79-A2C3-41BA-8499-FEDB89E92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061" y="293100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342D878-7E36-444C-9A9A-716E9DA36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569" y="32036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73869BE-1F55-4735-852A-976DC2B00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0078" y="311277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1BABE65-C89A-446F-A3AA-E4E50C1DE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0078" y="32036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E445EDE-C863-4192-9BE8-17C604A8F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096" y="338542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ABACDEF-0A5B-4F1B-B061-FDE3B1700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587" y="347631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8924065-53DC-466A-AA71-33D2B4F57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0078" y="374897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33131B0-B3BB-4EA8-B9A3-513872813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096" y="393074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B32362A-9095-494E-B80F-9C5F083CD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587" y="393074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9D4810A-79BE-4BDF-BACC-BE8E6BA88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587" y="4385166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2FAC94F-DE71-4CDE-946E-0CFF05A5A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0078" y="4566936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AE25B7E-DEFB-45D5-BBC2-E3D80D707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569" y="4476051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425B2EF-B1F2-44C4-A874-1D43BB474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552" y="4385166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540F548-7B99-46B0-AC23-6F423F460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0078" y="430374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7BCA133-8110-4BC4-8EA5-6953D8B7D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569" y="402162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9F850AD-7C2C-4C53-94C3-C1B1C7744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552" y="393074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9974F65-0A34-499D-ACC7-311D796CA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534" y="383985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0491D53-8218-47C4-96E6-CD5367195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534" y="374897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F7C595F-072B-44AA-AFBD-ED4955BCC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8516" y="338542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7239FB4-F3BB-4810-961B-3754A052D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007" y="274923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C7E1109-08BA-42F5-8B0A-01753D130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3025" y="284011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ECBBAD4-CA2F-4953-8B33-F29A77EDC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043" y="265834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BBCA049-ED3A-4850-826B-0BB23DC20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043" y="293100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183C34D-053E-40CF-A5B4-C974161E5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3025" y="312413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1B48C54-946E-4483-A71B-387F8BB29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499" y="32036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675648E-F98C-4004-9668-38C24D46F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81" y="335134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58AC00C-C110-4703-AF0A-BF453D98C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4990" y="32036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43CB5D1-72FF-42AD-8C1B-19A013974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043" y="365808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2F6684F-BF16-4922-BAB9-2A337C8E2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3025" y="338542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31A9218-1A4D-4FDD-AD12-18D6CF3DA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043" y="347631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5CB5089-A406-413A-8F95-7A7CB9229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061" y="374897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22C49FB-ECC4-47CA-AC9E-9FB3A563B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061" y="32036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9EB439D-6C63-4F0F-8094-70B159DAC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534" y="302188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9A9A83D-26F0-4F72-ACE5-3AEC3A095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3025" y="383985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E8A46EF-6922-4149-B137-194066477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552" y="365808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8416397-89D7-4EEF-AB4E-C3B317F99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3025" y="293100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087C50F-07F9-42CB-A3B0-F009EA7EC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3025" y="302188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3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7A86244-9BBD-49E4-B40B-FFC82B15B7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98BB4A-87B5-4D47-B3C4-0B10E3CAC38B}"/>
              </a:ext>
            </a:extLst>
          </p:cNvPr>
          <p:cNvSpPr/>
          <p:nvPr/>
        </p:nvSpPr>
        <p:spPr>
          <a:xfrm>
            <a:off x="924492" y="1088219"/>
            <a:ext cx="3921827" cy="24931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22E43F-3ECF-4ED5-AD07-A43B78BCA8D9}"/>
              </a:ext>
            </a:extLst>
          </p:cNvPr>
          <p:cNvSpPr/>
          <p:nvPr/>
        </p:nvSpPr>
        <p:spPr>
          <a:xfrm>
            <a:off x="5496025" y="316760"/>
            <a:ext cx="2307928" cy="32646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869397-1CE2-4B04-8C0D-E90BFB5C1335}"/>
              </a:ext>
            </a:extLst>
          </p:cNvPr>
          <p:cNvSpPr/>
          <p:nvPr/>
        </p:nvSpPr>
        <p:spPr>
          <a:xfrm>
            <a:off x="7911966" y="316761"/>
            <a:ext cx="2574758" cy="32646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A4027-9DE5-42B1-B034-7511055CB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8EB78E-B654-4053-B796-34298091A5A0}"/>
              </a:ext>
            </a:extLst>
          </p:cNvPr>
          <p:cNvSpPr txBox="1"/>
          <p:nvPr/>
        </p:nvSpPr>
        <p:spPr>
          <a:xfrm>
            <a:off x="1290610" y="266922"/>
            <a:ext cx="3479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Smallest Systems </a:t>
            </a:r>
          </a:p>
        </p:txBody>
      </p:sp>
      <p:pic>
        <p:nvPicPr>
          <p:cNvPr id="2050" name="Picture 2" descr="Image result for e+p collisions">
            <a:extLst>
              <a:ext uri="{FF2B5EF4-FFF2-40B4-BE49-F238E27FC236}">
                <a16:creationId xmlns:a16="http://schemas.microsoft.com/office/drawing/2014/main" id="{153B11B9-4065-4574-ACBA-AC12ED5EA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2"/>
          <a:stretch/>
        </p:blipFill>
        <p:spPr bwMode="auto">
          <a:xfrm>
            <a:off x="7992228" y="923452"/>
            <a:ext cx="2345556" cy="2509469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A1E39D-A7F2-4972-8C05-E200ED3A4312}"/>
              </a:ext>
            </a:extLst>
          </p:cNvPr>
          <p:cNvSpPr txBox="1"/>
          <p:nvPr/>
        </p:nvSpPr>
        <p:spPr>
          <a:xfrm>
            <a:off x="8665950" y="394636"/>
            <a:ext cx="80983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e+p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EE4CA5-2ADB-4F69-BBAF-01306F260129}"/>
              </a:ext>
            </a:extLst>
          </p:cNvPr>
          <p:cNvGrpSpPr/>
          <p:nvPr/>
        </p:nvGrpSpPr>
        <p:grpSpPr>
          <a:xfrm>
            <a:off x="5691789" y="388736"/>
            <a:ext cx="1897681" cy="3073575"/>
            <a:chOff x="4167788" y="388736"/>
            <a:chExt cx="1897681" cy="30735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5E6F9B-9C46-4D08-B434-D075B51CA53F}"/>
                </a:ext>
              </a:extLst>
            </p:cNvPr>
            <p:cNvSpPr txBox="1"/>
            <p:nvPr/>
          </p:nvSpPr>
          <p:spPr>
            <a:xfrm>
              <a:off x="4637064" y="388736"/>
              <a:ext cx="10186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e</a:t>
              </a:r>
              <a:r>
                <a:rPr lang="en-US" sz="3200" baseline="30000" dirty="0">
                  <a:solidFill>
                    <a:srgbClr val="FF0000"/>
                  </a:solidFill>
                </a:rPr>
                <a:t>+</a:t>
              </a:r>
              <a:r>
                <a:rPr lang="en-US" sz="3200" dirty="0">
                  <a:solidFill>
                    <a:srgbClr val="FF0000"/>
                  </a:solidFill>
                </a:rPr>
                <a:t>+e</a:t>
              </a:r>
              <a:r>
                <a:rPr lang="en-US" sz="3200" baseline="30000" dirty="0">
                  <a:solidFill>
                    <a:srgbClr val="FF0000"/>
                  </a:solidFill>
                </a:rPr>
                <a:t>-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BD175C4-9812-4EF8-BC9D-175C9D585DC5}"/>
                </a:ext>
              </a:extLst>
            </p:cNvPr>
            <p:cNvGrpSpPr/>
            <p:nvPr/>
          </p:nvGrpSpPr>
          <p:grpSpPr>
            <a:xfrm>
              <a:off x="4167788" y="894063"/>
              <a:ext cx="1897681" cy="2568248"/>
              <a:chOff x="4452574" y="4186804"/>
              <a:chExt cx="1897681" cy="2568248"/>
            </a:xfrm>
          </p:grpSpPr>
          <p:pic>
            <p:nvPicPr>
              <p:cNvPr id="2052" name="Picture 4" descr="Image result for e+e- collision LEP strings">
                <a:extLst>
                  <a:ext uri="{FF2B5EF4-FFF2-40B4-BE49-F238E27FC236}">
                    <a16:creationId xmlns:a16="http://schemas.microsoft.com/office/drawing/2014/main" id="{DECC83F5-3B09-43EE-A244-B4E0564B9A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343" r="61340"/>
              <a:stretch/>
            </p:blipFill>
            <p:spPr bwMode="auto">
              <a:xfrm>
                <a:off x="4452574" y="4186804"/>
                <a:ext cx="1897681" cy="2568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BF68D78-0C2A-4257-85C3-1C1EB1F279CE}"/>
                  </a:ext>
                </a:extLst>
              </p:cNvPr>
              <p:cNvSpPr/>
              <p:nvPr/>
            </p:nvSpPr>
            <p:spPr>
              <a:xfrm>
                <a:off x="4897655" y="4952198"/>
                <a:ext cx="564682" cy="15375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FEADB4E-3808-4753-B6EF-3D49E1ACB7FA}"/>
              </a:ext>
            </a:extLst>
          </p:cNvPr>
          <p:cNvSpPr txBox="1"/>
          <p:nvPr/>
        </p:nvSpPr>
        <p:spPr>
          <a:xfrm>
            <a:off x="2424929" y="1088219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p+p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F7F081C0-726D-4E18-A19A-E2E113862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4" r="50000" b="48822"/>
          <a:stretch/>
        </p:blipFill>
        <p:spPr bwMode="auto">
          <a:xfrm>
            <a:off x="1134259" y="1771047"/>
            <a:ext cx="3538754" cy="181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F14099-9CB1-4BBC-BB14-5FD333CE47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39" t="4884" r="2664" b="5692"/>
          <a:stretch/>
        </p:blipFill>
        <p:spPr>
          <a:xfrm>
            <a:off x="1793591" y="3787490"/>
            <a:ext cx="4372051" cy="28921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B5E862-6EE4-4266-A022-194EF4F671AA}"/>
              </a:ext>
            </a:extLst>
          </p:cNvPr>
          <p:cNvSpPr txBox="1"/>
          <p:nvPr/>
        </p:nvSpPr>
        <p:spPr>
          <a:xfrm>
            <a:off x="6544339" y="3898159"/>
            <a:ext cx="374987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d+Au</a:t>
            </a:r>
            <a:r>
              <a:rPr lang="en-US" sz="2800" dirty="0">
                <a:solidFill>
                  <a:schemeClr val="bg1"/>
                </a:solidFill>
              </a:rPr>
              <a:t> beam energy scan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at RHIC in 2016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200, 62.4, 39, 19.6 GeV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Pb+Pb</a:t>
            </a:r>
            <a:r>
              <a:rPr lang="en-US" sz="2800" dirty="0">
                <a:solidFill>
                  <a:schemeClr val="bg1"/>
                </a:solidFill>
              </a:rPr>
              <a:t> UPC (?)</a:t>
            </a:r>
          </a:p>
        </p:txBody>
      </p:sp>
    </p:spTree>
    <p:extLst>
      <p:ext uri="{BB962C8B-B14F-4D97-AF65-F5344CB8AC3E}">
        <p14:creationId xmlns:p14="http://schemas.microsoft.com/office/powerpoint/2010/main" val="333015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A3A20-8C8C-4023-B2BB-DEF6B1D2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D6F0B-0328-4732-883E-6B1D4107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249" y="2069249"/>
            <a:ext cx="4288351" cy="31181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BB8C23-81B8-4AB9-B970-54E06CEA2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271" y="1989019"/>
            <a:ext cx="3981839" cy="31983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AE0DAD7-7E0E-467D-B732-A7B15D627B67}"/>
              </a:ext>
            </a:extLst>
          </p:cNvPr>
          <p:cNvGrpSpPr/>
          <p:nvPr/>
        </p:nvGrpSpPr>
        <p:grpSpPr>
          <a:xfrm>
            <a:off x="1730947" y="242236"/>
            <a:ext cx="1183905" cy="1581752"/>
            <a:chOff x="6280484" y="394635"/>
            <a:chExt cx="2411129" cy="318676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206529-E04D-4F85-B344-253CA7BF8A87}"/>
                </a:ext>
              </a:extLst>
            </p:cNvPr>
            <p:cNvSpPr/>
            <p:nvPr/>
          </p:nvSpPr>
          <p:spPr>
            <a:xfrm>
              <a:off x="6280484" y="484472"/>
              <a:ext cx="2411129" cy="30969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9" name="Picture 2" descr="Image result for e+p collisions">
              <a:extLst>
                <a:ext uri="{FF2B5EF4-FFF2-40B4-BE49-F238E27FC236}">
                  <a16:creationId xmlns:a16="http://schemas.microsoft.com/office/drawing/2014/main" id="{D79E4C75-22F3-4ADE-8B8E-A3FA57032C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02"/>
            <a:stretch/>
          </p:blipFill>
          <p:spPr bwMode="auto">
            <a:xfrm>
              <a:off x="6280484" y="816962"/>
              <a:ext cx="2345556" cy="2509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90A4FA-DC25-4BD2-B0D8-4D701FA94DAA}"/>
                </a:ext>
              </a:extLst>
            </p:cNvPr>
            <p:cNvSpPr txBox="1"/>
            <p:nvPr/>
          </p:nvSpPr>
          <p:spPr>
            <a:xfrm>
              <a:off x="6997567" y="394635"/>
              <a:ext cx="1094315" cy="744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e+p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6B95679-0239-4E9E-BA22-05D822C75EB5}"/>
              </a:ext>
            </a:extLst>
          </p:cNvPr>
          <p:cNvSpPr txBox="1"/>
          <p:nvPr/>
        </p:nvSpPr>
        <p:spPr>
          <a:xfrm>
            <a:off x="2914852" y="243840"/>
            <a:ext cx="67328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Exciting ZEUS results at QM18</a:t>
            </a:r>
          </a:p>
          <a:p>
            <a:pPr algn="ctr"/>
            <a:r>
              <a:rPr lang="en-US" sz="1400" dirty="0"/>
              <a:t> </a:t>
            </a:r>
          </a:p>
          <a:p>
            <a:pPr algn="ctr"/>
            <a:r>
              <a:rPr lang="en-US" sz="2800" dirty="0"/>
              <a:t>Many scientists concluded, no “flow signal” and thus “turning off of QGP”…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5544AF-9976-4ADB-8DF2-9ED24C6237C7}"/>
              </a:ext>
            </a:extLst>
          </p:cNvPr>
          <p:cNvSpPr txBox="1"/>
          <p:nvPr/>
        </p:nvSpPr>
        <p:spPr>
          <a:xfrm>
            <a:off x="1451282" y="5262374"/>
            <a:ext cx="9216719" cy="138499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However, closer examination indicates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~ 3-5% could be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hiding in the uncertainties</a:t>
            </a: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My guestimate says the same is true for the </a:t>
            </a:r>
            <a:r>
              <a:rPr lang="en-US" sz="2400" dirty="0" err="1">
                <a:solidFill>
                  <a:srgbClr val="FFFF00"/>
                </a:solidFill>
              </a:rPr>
              <a:t>e</a:t>
            </a:r>
            <a:r>
              <a:rPr lang="en-US" sz="2400" baseline="30000" dirty="0" err="1">
                <a:solidFill>
                  <a:srgbClr val="FFFF00"/>
                </a:solidFill>
              </a:rPr>
              <a:t>+</a:t>
            </a:r>
            <a:r>
              <a:rPr lang="en-US" sz="2400" dirty="0" err="1">
                <a:solidFill>
                  <a:srgbClr val="FFFF00"/>
                </a:solidFill>
              </a:rPr>
              <a:t>e</a:t>
            </a:r>
            <a:r>
              <a:rPr lang="en-US" sz="2400" baseline="30000" dirty="0">
                <a:solidFill>
                  <a:srgbClr val="FFFF00"/>
                </a:solidFill>
              </a:rPr>
              <a:t>-</a:t>
            </a:r>
            <a:r>
              <a:rPr lang="en-US" sz="2400" dirty="0">
                <a:solidFill>
                  <a:srgbClr val="FFFF00"/>
                </a:solidFill>
              </a:rPr>
              <a:t> results shown</a:t>
            </a:r>
          </a:p>
        </p:txBody>
      </p:sp>
    </p:spTree>
    <p:extLst>
      <p:ext uri="{BB962C8B-B14F-4D97-AF65-F5344CB8AC3E}">
        <p14:creationId xmlns:p14="http://schemas.microsoft.com/office/powerpoint/2010/main" val="248182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DC9A1-513F-4241-A57D-8553AE6D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BA34FB-20E2-471E-8652-65322D7F9F12}"/>
              </a:ext>
            </a:extLst>
          </p:cNvPr>
          <p:cNvSpPr txBox="1"/>
          <p:nvPr/>
        </p:nvSpPr>
        <p:spPr>
          <a:xfrm>
            <a:off x="2178639" y="-35032"/>
            <a:ext cx="8139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One string, two string, </a:t>
            </a:r>
            <a:r>
              <a:rPr lang="en-US" sz="3200" u="sng" dirty="0">
                <a:solidFill>
                  <a:srgbClr val="FF0000"/>
                </a:solidFill>
              </a:rPr>
              <a:t>red string,</a:t>
            </a:r>
            <a:r>
              <a:rPr lang="en-US" sz="3200" u="sng" dirty="0">
                <a:solidFill>
                  <a:srgbClr val="00B0F0"/>
                </a:solidFill>
              </a:rPr>
              <a:t> blue string…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71CD9-BC07-4441-8708-31FED6399D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446"/>
          <a:stretch/>
        </p:blipFill>
        <p:spPr>
          <a:xfrm>
            <a:off x="2280056" y="692945"/>
            <a:ext cx="2636851" cy="264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205ADA-ABE2-415E-BEFD-19426E8BA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08"/>
          <a:stretch/>
        </p:blipFill>
        <p:spPr>
          <a:xfrm>
            <a:off x="7248059" y="658657"/>
            <a:ext cx="2591933" cy="26481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C9312C6-3DE3-4BFF-A3F8-C9E248E80D0A}"/>
              </a:ext>
            </a:extLst>
          </p:cNvPr>
          <p:cNvGrpSpPr/>
          <p:nvPr/>
        </p:nvGrpSpPr>
        <p:grpSpPr>
          <a:xfrm>
            <a:off x="1846918" y="3484248"/>
            <a:ext cx="3696842" cy="3031185"/>
            <a:chOff x="322918" y="3484247"/>
            <a:chExt cx="3696842" cy="30311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6A6E61-BA40-47B1-9139-02BFEF3ED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918" y="3484247"/>
              <a:ext cx="3696842" cy="30311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F2F92DB-A9BA-4CEC-8BDD-F429CD919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7114" y="5670376"/>
              <a:ext cx="1147102" cy="29124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B5F533-1857-4419-BB0E-AB23CDCDE580}"/>
              </a:ext>
            </a:extLst>
          </p:cNvPr>
          <p:cNvGrpSpPr/>
          <p:nvPr/>
        </p:nvGrpSpPr>
        <p:grpSpPr>
          <a:xfrm>
            <a:off x="6621205" y="3433760"/>
            <a:ext cx="3696842" cy="3032855"/>
            <a:chOff x="5097205" y="3433759"/>
            <a:chExt cx="3696842" cy="30328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74AE73-6382-427D-B760-B9E19A50F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7205" y="3433759"/>
              <a:ext cx="3696842" cy="30328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03E46B-00A9-4A8F-8E86-2B2006C9B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1995" y="5670376"/>
              <a:ext cx="1147102" cy="29124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A9120B6-3569-44EF-97EB-9946B1772217}"/>
              </a:ext>
            </a:extLst>
          </p:cNvPr>
          <p:cNvSpPr txBox="1"/>
          <p:nvPr/>
        </p:nvSpPr>
        <p:spPr>
          <a:xfrm>
            <a:off x="3078479" y="2222044"/>
            <a:ext cx="6217921" cy="2677656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Two string geometry correlation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over all rapidity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generates the signal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It does not mean the physics is fundamentally different in the two cases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C214CE-B769-4AEE-B540-9C43CDB596FC}"/>
              </a:ext>
            </a:extLst>
          </p:cNvPr>
          <p:cNvSpPr/>
          <p:nvPr/>
        </p:nvSpPr>
        <p:spPr>
          <a:xfrm>
            <a:off x="7355298" y="6488668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https://arxiv.org/abs/1707.02307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5188B0-DE68-4D43-BF3B-FDF77ACB4D5F}"/>
              </a:ext>
            </a:extLst>
          </p:cNvPr>
          <p:cNvSpPr txBox="1"/>
          <p:nvPr/>
        </p:nvSpPr>
        <p:spPr>
          <a:xfrm>
            <a:off x="7310874" y="626736"/>
            <a:ext cx="243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hypothetical two strings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B874A-A147-48E0-A8B2-C86B67FBDC28}"/>
              </a:ext>
            </a:extLst>
          </p:cNvPr>
          <p:cNvSpPr txBox="1"/>
          <p:nvPr/>
        </p:nvSpPr>
        <p:spPr>
          <a:xfrm>
            <a:off x="2486154" y="640669"/>
            <a:ext cx="231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e+e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 Z  one string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1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1B01E-9CE3-4E0D-8652-541D255A8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021B6-0029-4045-B833-504D12EDD8F9}"/>
              </a:ext>
            </a:extLst>
          </p:cNvPr>
          <p:cNvSpPr txBox="1"/>
          <p:nvPr/>
        </p:nvSpPr>
        <p:spPr>
          <a:xfrm>
            <a:off x="4764506" y="96253"/>
            <a:ext cx="3222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/>
              <a:t>Ending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EF6B0D-CB3B-49CF-B06D-22482D4225F5}"/>
              </a:ext>
            </a:extLst>
          </p:cNvPr>
          <p:cNvSpPr txBox="1"/>
          <p:nvPr/>
        </p:nvSpPr>
        <p:spPr>
          <a:xfrm>
            <a:off x="235819" y="1164656"/>
            <a:ext cx="114251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good starting point given all the evidence is that A+A and </a:t>
            </a:r>
            <a:r>
              <a:rPr lang="en-US" sz="2800" dirty="0" err="1"/>
              <a:t>small+small</a:t>
            </a:r>
            <a:r>
              <a:rPr lang="en-US" sz="2800" dirty="0"/>
              <a:t> and </a:t>
            </a:r>
            <a:r>
              <a:rPr lang="en-US" sz="2800" dirty="0" err="1"/>
              <a:t>small+A</a:t>
            </a:r>
            <a:r>
              <a:rPr lang="en-US" sz="2800" dirty="0"/>
              <a:t> are similar physics.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That may cause us to re-evaluate the physics going on in A+A!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Worthwhile to continue investigating alternatives but </a:t>
            </a:r>
          </a:p>
          <a:p>
            <a:pPr algn="ctr"/>
            <a:r>
              <a:rPr lang="en-US" sz="2800" dirty="0"/>
              <a:t>without simply equivocating.   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We need to think selectively about the best observables else we get buried and hence confused.</a:t>
            </a:r>
          </a:p>
        </p:txBody>
      </p:sp>
    </p:spTree>
    <p:extLst>
      <p:ext uri="{BB962C8B-B14F-4D97-AF65-F5344CB8AC3E}">
        <p14:creationId xmlns:p14="http://schemas.microsoft.com/office/powerpoint/2010/main" val="683548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C91A9-C340-41B3-A89B-483F6007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43EE7-B49C-4AF9-8D88-A03FE5798123}"/>
              </a:ext>
            </a:extLst>
          </p:cNvPr>
          <p:cNvSpPr txBox="1"/>
          <p:nvPr/>
        </p:nvSpPr>
        <p:spPr>
          <a:xfrm>
            <a:off x="1704561" y="0"/>
            <a:ext cx="7830990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300" i="1" dirty="0" err="1"/>
              <a:t>Fini</a:t>
            </a:r>
            <a:endParaRPr lang="en-US" sz="41300" i="1" dirty="0"/>
          </a:p>
        </p:txBody>
      </p:sp>
    </p:spTree>
    <p:extLst>
      <p:ext uri="{BB962C8B-B14F-4D97-AF65-F5344CB8AC3E}">
        <p14:creationId xmlns:p14="http://schemas.microsoft.com/office/powerpoint/2010/main" val="39491292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steelturman.typepad.com/photos/uncategorized/label2.jpg">
            <a:extLst>
              <a:ext uri="{FF2B5EF4-FFF2-40B4-BE49-F238E27FC236}">
                <a16:creationId xmlns:a16="http://schemas.microsoft.com/office/drawing/2014/main" id="{2479F6C6-837F-49D2-AACC-A30649C1E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66"/>
          <a:stretch/>
        </p:blipFill>
        <p:spPr bwMode="auto">
          <a:xfrm>
            <a:off x="5728351" y="5128397"/>
            <a:ext cx="6101098" cy="166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A9172-0BFA-4244-9804-613DC97C8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35</a:t>
            </a:fld>
            <a:endParaRPr lang="en-US"/>
          </a:p>
        </p:txBody>
      </p:sp>
      <p:pic>
        <p:nvPicPr>
          <p:cNvPr id="2050" name="Picture 2" descr="https://steelturman.typepad.com/photos/uncategorized/label1_1.jpg">
            <a:extLst>
              <a:ext uri="{FF2B5EF4-FFF2-40B4-BE49-F238E27FC236}">
                <a16:creationId xmlns:a16="http://schemas.microsoft.com/office/drawing/2014/main" id="{FA438B1D-4845-4960-A45D-55885D048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5" y="263492"/>
            <a:ext cx="4974657" cy="373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eelturman.typepad.com/photos/uncategorized/label2.jpg">
            <a:extLst>
              <a:ext uri="{FF2B5EF4-FFF2-40B4-BE49-F238E27FC236}">
                <a16:creationId xmlns:a16="http://schemas.microsoft.com/office/drawing/2014/main" id="{1C804B85-7CDB-4F38-9641-71784538E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56" y="4168624"/>
            <a:ext cx="3515113" cy="25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nim.gif">
            <a:extLst>
              <a:ext uri="{FF2B5EF4-FFF2-40B4-BE49-F238E27FC236}">
                <a16:creationId xmlns:a16="http://schemas.microsoft.com/office/drawing/2014/main" id="{FAE30104-BD8E-422A-8F37-711033ED27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9551" y="66499"/>
            <a:ext cx="5294249" cy="5038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E738D5-E103-41B2-B88E-DE454CA2614A}"/>
              </a:ext>
            </a:extLst>
          </p:cNvPr>
          <p:cNvSpPr txBox="1"/>
          <p:nvPr/>
        </p:nvSpPr>
        <p:spPr>
          <a:xfrm>
            <a:off x="5998670" y="5361192"/>
            <a:ext cx="5729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Smooth initial conditions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Caution:  Not to be used for real calculation</a:t>
            </a:r>
          </a:p>
        </p:txBody>
      </p:sp>
    </p:spTree>
    <p:extLst>
      <p:ext uri="{BB962C8B-B14F-4D97-AF65-F5344CB8AC3E}">
        <p14:creationId xmlns:p14="http://schemas.microsoft.com/office/powerpoint/2010/main" val="249260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0AB2A-04F6-48EA-BFF8-E8C5E8A0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B4444B-2C3B-4A55-BBF9-2386F10EC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37" t="14386" b="4211"/>
          <a:stretch/>
        </p:blipFill>
        <p:spPr>
          <a:xfrm>
            <a:off x="513347" y="351758"/>
            <a:ext cx="11165305" cy="636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15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CE443-4E07-4578-B71E-7F45808ED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1F529F-4772-43B1-8430-25A048AF2B68}"/>
              </a:ext>
            </a:extLst>
          </p:cNvPr>
          <p:cNvSpPr txBox="1"/>
          <p:nvPr/>
        </p:nvSpPr>
        <p:spPr>
          <a:xfrm>
            <a:off x="895150" y="136525"/>
            <a:ext cx="10161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“Little Bang” Evolution Standard Model of Heavy 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FA836-B9A9-46C6-8044-E74912EB7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59" y="898386"/>
            <a:ext cx="10533484" cy="4604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42168D-0B79-42E0-A631-A660CA335C5C}"/>
              </a:ext>
            </a:extLst>
          </p:cNvPr>
          <p:cNvSpPr txBox="1"/>
          <p:nvPr/>
        </p:nvSpPr>
        <p:spPr>
          <a:xfrm>
            <a:off x="2072308" y="5555974"/>
            <a:ext cx="8211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Perfect Fluid picture tested in innumerable ways</a:t>
            </a:r>
          </a:p>
        </p:txBody>
      </p:sp>
    </p:spTree>
    <p:extLst>
      <p:ext uri="{BB962C8B-B14F-4D97-AF65-F5344CB8AC3E}">
        <p14:creationId xmlns:p14="http://schemas.microsoft.com/office/powerpoint/2010/main" val="263775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3795D-0C37-4F33-80DC-AE72F459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10E764-04DD-449A-9AE6-43992C8D014D}"/>
              </a:ext>
            </a:extLst>
          </p:cNvPr>
          <p:cNvSpPr txBox="1"/>
          <p:nvPr/>
        </p:nvSpPr>
        <p:spPr>
          <a:xfrm>
            <a:off x="182880" y="182880"/>
            <a:ext cx="29084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Random Comment #1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E3C77-B259-4F1E-9F50-DEC68BEB9E45}"/>
              </a:ext>
            </a:extLst>
          </p:cNvPr>
          <p:cNvSpPr txBox="1"/>
          <p:nvPr/>
        </p:nvSpPr>
        <p:spPr>
          <a:xfrm>
            <a:off x="428324" y="870443"/>
            <a:ext cx="11359485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“Geneva, 10 February 2000. At a special seminar on 10 February, spokespersons from the experiments on CERN's Heavy Ion </a:t>
            </a:r>
            <a:r>
              <a:rPr lang="en-US" sz="2800" dirty="0" err="1"/>
              <a:t>programme</a:t>
            </a:r>
            <a:r>
              <a:rPr lang="en-US" sz="2800" dirty="0"/>
              <a:t> presented compelling evidence for the existence of a new state of matter in which quarks, instead of being bound up into more complex particles such as protons and neutrons, </a:t>
            </a:r>
            <a:r>
              <a:rPr lang="en-US" sz="2800" u="sng" dirty="0"/>
              <a:t>are liberated to roam freely</a:t>
            </a:r>
            <a:r>
              <a:rPr lang="en-US" sz="2800" dirty="0"/>
              <a:t>.”</a:t>
            </a:r>
          </a:p>
          <a:p>
            <a:endParaRPr lang="en-US" sz="2800" dirty="0"/>
          </a:p>
          <a:p>
            <a:r>
              <a:rPr lang="en-US" sz="2800" dirty="0"/>
              <a:t>https://home.cern/news/press-release/cern/new-state-matter-created-cern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D8181-2100-47EB-B0FD-74A7DC103294}"/>
              </a:ext>
            </a:extLst>
          </p:cNvPr>
          <p:cNvSpPr txBox="1"/>
          <p:nvPr/>
        </p:nvSpPr>
        <p:spPr>
          <a:xfrm>
            <a:off x="428324" y="4184768"/>
            <a:ext cx="11359484" cy="18158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“This material closely resembles a perfect fluid, as the strongly interacting quarks and gluons </a:t>
            </a:r>
            <a:r>
              <a:rPr lang="en-US" sz="2800" u="sng" dirty="0">
                <a:solidFill>
                  <a:srgbClr val="0070C0"/>
                </a:solidFill>
              </a:rPr>
              <a:t>are free to move </a:t>
            </a:r>
            <a:r>
              <a:rPr lang="en-US" sz="2800" dirty="0">
                <a:solidFill>
                  <a:srgbClr val="0070C0"/>
                </a:solidFill>
              </a:rPr>
              <a:t>through the material…”</a:t>
            </a:r>
          </a:p>
          <a:p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December 2018 – a quote I recently read…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7E5AB-510A-4922-8974-5A50D5964EB4}"/>
              </a:ext>
            </a:extLst>
          </p:cNvPr>
          <p:cNvSpPr txBox="1"/>
          <p:nvPr/>
        </p:nvSpPr>
        <p:spPr>
          <a:xfrm>
            <a:off x="630455" y="6259810"/>
            <a:ext cx="11511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Maybe free from hadron binding, but perfect fluid means very short mean free path!</a:t>
            </a:r>
          </a:p>
        </p:txBody>
      </p:sp>
    </p:spTree>
    <p:extLst>
      <p:ext uri="{BB962C8B-B14F-4D97-AF65-F5344CB8AC3E}">
        <p14:creationId xmlns:p14="http://schemas.microsoft.com/office/powerpoint/2010/main" val="27356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4AAB3C-8D53-478B-B3D9-5948D64B9C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245225"/>
            <a:ext cx="2133600" cy="476250"/>
          </a:xfrm>
        </p:spPr>
        <p:txBody>
          <a:bodyPr/>
          <a:lstStyle/>
          <a:p>
            <a:fld id="{EE43C922-EF3A-469E-A8EE-DA95480D0E69}" type="slidenum">
              <a:rPr lang="en-US"/>
              <a:pPr/>
              <a:t>6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743200" y="1686580"/>
            <a:ext cx="320145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Weak coupling (</a:t>
            </a:r>
            <a:r>
              <a:rPr lang="en-US" sz="2800" dirty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sz="2800" dirty="0">
                <a:solidFill>
                  <a:schemeClr val="bg1"/>
                </a:solidFill>
              </a:rPr>
              <a:t>=0)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590801" y="4267200"/>
            <a:ext cx="337874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Strong coupling (</a:t>
            </a:r>
            <a:r>
              <a:rPr lang="en-US" sz="2800" dirty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  <a:cs typeface="Arial" pitchFamily="34" charset="0"/>
              </a:rPr>
              <a:t>↑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467600" y="3048000"/>
            <a:ext cx="162230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&lt;p</a:t>
            </a:r>
            <a:r>
              <a:rPr lang="en-US" baseline="-25000">
                <a:solidFill>
                  <a:srgbClr val="FFFF00"/>
                </a:solidFill>
              </a:rPr>
              <a:t>x</a:t>
            </a:r>
            <a:r>
              <a:rPr lang="en-US">
                <a:solidFill>
                  <a:srgbClr val="FFFF00"/>
                </a:solidFill>
              </a:rPr>
              <a:t>&gt; top region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467601" y="3519488"/>
            <a:ext cx="200215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FF33"/>
                </a:solidFill>
              </a:rPr>
              <a:t>&lt;</a:t>
            </a:r>
            <a:r>
              <a:rPr lang="en-US" dirty="0" err="1">
                <a:solidFill>
                  <a:srgbClr val="66FF33"/>
                </a:solidFill>
              </a:rPr>
              <a:t>p</a:t>
            </a:r>
            <a:r>
              <a:rPr lang="en-US" baseline="-25000" dirty="0" err="1">
                <a:solidFill>
                  <a:srgbClr val="66FF33"/>
                </a:solidFill>
              </a:rPr>
              <a:t>x</a:t>
            </a:r>
            <a:r>
              <a:rPr lang="en-US" dirty="0">
                <a:solidFill>
                  <a:srgbClr val="66FF33"/>
                </a:solidFill>
              </a:rPr>
              <a:t>&gt; bottom region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736726" y="762001"/>
            <a:ext cx="794067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Honey – viscosity decreases at higher temperatures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           viscosity increases with stronger coupling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 flipV="1">
            <a:off x="-231006" y="1584424"/>
            <a:ext cx="12423006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3886201" y="1"/>
            <a:ext cx="3952429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u="sng" dirty="0">
                <a:solidFill>
                  <a:schemeClr val="bg1"/>
                </a:solidFill>
              </a:rPr>
              <a:t>Viscosity Review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7315201" y="2056686"/>
            <a:ext cx="3311525" cy="4801314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en-US" sz="14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Inhibited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diffusion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↓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Small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 viscosity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↓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Perfect fluid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↓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Strong Coupled QGP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(i.e. </a:t>
            </a:r>
            <a:r>
              <a:rPr lang="en-US" sz="2800" b="1" dirty="0" err="1">
                <a:solidFill>
                  <a:srgbClr val="FF0000"/>
                </a:solidFill>
              </a:rPr>
              <a:t>sQGP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  <a:endParaRPr lang="en-US" sz="1200" b="1" dirty="0">
              <a:solidFill>
                <a:srgbClr val="FF0000"/>
              </a:solidFill>
            </a:endParaRP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3" name="Picture 2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1600" y="0"/>
            <a:ext cx="1676400" cy="1600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4" name="Picture 4" descr="http://up.colorado.edu/~nagle/temp/foo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743450"/>
            <a:ext cx="5676900" cy="2114550"/>
          </a:xfrm>
          <a:prstGeom prst="rect">
            <a:avLst/>
          </a:prstGeom>
          <a:noFill/>
        </p:spPr>
      </p:pic>
      <p:pic>
        <p:nvPicPr>
          <p:cNvPr id="15" name="Picture 6" descr="http://up.colorado.edu/~nagle/temp/fo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209800"/>
            <a:ext cx="5676900" cy="2114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545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3795D-0C37-4F33-80DC-AE72F459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10E764-04DD-449A-9AE6-43992C8D014D}"/>
              </a:ext>
            </a:extLst>
          </p:cNvPr>
          <p:cNvSpPr txBox="1"/>
          <p:nvPr/>
        </p:nvSpPr>
        <p:spPr>
          <a:xfrm>
            <a:off x="182880" y="182880"/>
            <a:ext cx="29084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Random Comment #2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D2207-C7F9-4CCC-919B-2CDE48091B6F}"/>
              </a:ext>
            </a:extLst>
          </p:cNvPr>
          <p:cNvSpPr txBox="1"/>
          <p:nvPr/>
        </p:nvSpPr>
        <p:spPr>
          <a:xfrm>
            <a:off x="54245" y="731520"/>
            <a:ext cx="118513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QGP is very inhomogeneous (part of the standard model)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With this knowledge in mind, why do so many models ignore this fact.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7BE934-3AE8-4F43-9EB4-FFBEB578C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9" b="8395"/>
          <a:stretch/>
        </p:blipFill>
        <p:spPr>
          <a:xfrm>
            <a:off x="0" y="1303689"/>
            <a:ext cx="12192000" cy="558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BF72CC-0F73-40A6-8363-4B36CF9349F6}"/>
              </a:ext>
            </a:extLst>
          </p:cNvPr>
          <p:cNvSpPr txBox="1"/>
          <p:nvPr/>
        </p:nvSpPr>
        <p:spPr>
          <a:xfrm>
            <a:off x="120317" y="5877812"/>
            <a:ext cx="2632840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Initial Magnetic Field Map</a:t>
            </a:r>
          </a:p>
        </p:txBody>
      </p:sp>
    </p:spTree>
    <p:extLst>
      <p:ext uri="{BB962C8B-B14F-4D97-AF65-F5344CB8AC3E}">
        <p14:creationId xmlns:p14="http://schemas.microsoft.com/office/powerpoint/2010/main" val="127190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73037-F96D-467D-926F-AC71B1AC7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7B845-6A5E-4870-A256-2DB8DF53A20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676E9A-718A-42A4-9C79-A12A0B1B3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9" b="8395"/>
          <a:stretch/>
        </p:blipFill>
        <p:spPr>
          <a:xfrm>
            <a:off x="0" y="1270000"/>
            <a:ext cx="12192000" cy="558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46358F-B29A-484B-A224-1B47992CEB6F}"/>
              </a:ext>
            </a:extLst>
          </p:cNvPr>
          <p:cNvSpPr txBox="1"/>
          <p:nvPr/>
        </p:nvSpPr>
        <p:spPr>
          <a:xfrm>
            <a:off x="418664" y="236655"/>
            <a:ext cx="1135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If the hydrodynamic standard picture works on these very lumpy initial conditions and for higher moments that probe smaller length scales, why not in smaller systems…</a:t>
            </a:r>
          </a:p>
        </p:txBody>
      </p:sp>
    </p:spTree>
    <p:extLst>
      <p:ext uri="{BB962C8B-B14F-4D97-AF65-F5344CB8AC3E}">
        <p14:creationId xmlns:p14="http://schemas.microsoft.com/office/powerpoint/2010/main" val="48730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FAFBC4C-D2C1-415D-A442-3463883797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3719A-3FE5-4623-933D-9C876292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BF5E7-4471-4551-83F2-D809020CA631}"/>
              </a:ext>
            </a:extLst>
          </p:cNvPr>
          <p:cNvSpPr txBox="1"/>
          <p:nvPr/>
        </p:nvSpPr>
        <p:spPr>
          <a:xfrm>
            <a:off x="3583806" y="96254"/>
            <a:ext cx="5259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“One fluid to rule them all”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F2A07-22F3-4C12-8008-7CA217138E5B}"/>
              </a:ext>
            </a:extLst>
          </p:cNvPr>
          <p:cNvSpPr txBox="1"/>
          <p:nvPr/>
        </p:nvSpPr>
        <p:spPr>
          <a:xfrm>
            <a:off x="3266348" y="6439301"/>
            <a:ext cx="557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Weller and </a:t>
            </a:r>
            <a:r>
              <a:rPr lang="en-US" dirty="0" err="1">
                <a:solidFill>
                  <a:schemeClr val="bg1"/>
                </a:solidFill>
              </a:rPr>
              <a:t>Romatschke</a:t>
            </a:r>
            <a:r>
              <a:rPr lang="en-US" dirty="0">
                <a:solidFill>
                  <a:schemeClr val="bg1"/>
                </a:solidFill>
              </a:rPr>
              <a:t>, https://arxiv.org/abs/1701.07145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752DA-D966-405B-B086-7CB92ADBD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" t="9995" b="14355"/>
          <a:stretch/>
        </p:blipFill>
        <p:spPr>
          <a:xfrm rot="10800000">
            <a:off x="1786116" y="938296"/>
            <a:ext cx="8659356" cy="2292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33941-F304-4A25-A7EA-479DA10F6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936" y="3835596"/>
            <a:ext cx="7639536" cy="25714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EBB33-EC58-4466-8771-C9E310869004}"/>
              </a:ext>
            </a:extLst>
          </p:cNvPr>
          <p:cNvSpPr txBox="1"/>
          <p:nvPr/>
        </p:nvSpPr>
        <p:spPr>
          <a:xfrm>
            <a:off x="3733801" y="3255608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p+p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C2373-47CC-4ACE-A422-9F57AECCF2AB}"/>
              </a:ext>
            </a:extLst>
          </p:cNvPr>
          <p:cNvSpPr txBox="1"/>
          <p:nvPr/>
        </p:nvSpPr>
        <p:spPr>
          <a:xfrm>
            <a:off x="6553201" y="3231089"/>
            <a:ext cx="93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p+Pb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6BB9B1-FAD9-487B-A5B3-E41E795228D3}"/>
              </a:ext>
            </a:extLst>
          </p:cNvPr>
          <p:cNvSpPr txBox="1"/>
          <p:nvPr/>
        </p:nvSpPr>
        <p:spPr>
          <a:xfrm>
            <a:off x="8763000" y="3287857"/>
            <a:ext cx="1130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Pb+Pb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B7B627-89B3-47EA-814A-69F7D67CF745}"/>
              </a:ext>
            </a:extLst>
          </p:cNvPr>
          <p:cNvGrpSpPr/>
          <p:nvPr/>
        </p:nvGrpSpPr>
        <p:grpSpPr>
          <a:xfrm>
            <a:off x="1810179" y="3962400"/>
            <a:ext cx="733408" cy="2057400"/>
            <a:chOff x="9482554" y="2896677"/>
            <a:chExt cx="1004454" cy="2665923"/>
          </a:xfrm>
        </p:grpSpPr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D872665E-D501-4BE8-A108-925D2AA79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8785" t="28125" r="63104" b="26042"/>
            <a:stretch>
              <a:fillRect/>
            </a:stretch>
          </p:blipFill>
          <p:spPr bwMode="auto">
            <a:xfrm>
              <a:off x="9489481" y="2896677"/>
              <a:ext cx="997527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A11701F7-F535-49B8-A119-D9E687AB59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 l="9370" t="29167" r="61933" b="25000"/>
            <a:stretch>
              <a:fillRect/>
            </a:stretch>
          </p:blipFill>
          <p:spPr bwMode="auto">
            <a:xfrm>
              <a:off x="9482554" y="3733800"/>
              <a:ext cx="997527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CA901701-C622-49F6-B133-8680D04316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8785" t="30208" r="62518" b="23959"/>
            <a:stretch>
              <a:fillRect/>
            </a:stretch>
          </p:blipFill>
          <p:spPr bwMode="auto">
            <a:xfrm>
              <a:off x="9489481" y="4648200"/>
              <a:ext cx="997527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3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</TotalTime>
  <Words>1620</Words>
  <Application>Microsoft Office PowerPoint</Application>
  <PresentationFormat>Widescreen</PresentationFormat>
  <Paragraphs>255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59</cp:revision>
  <dcterms:created xsi:type="dcterms:W3CDTF">2018-12-17T21:40:28Z</dcterms:created>
  <dcterms:modified xsi:type="dcterms:W3CDTF">2019-01-13T04:08:34Z</dcterms:modified>
</cp:coreProperties>
</file>