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72" r:id="rId2"/>
    <p:sldId id="789" r:id="rId3"/>
    <p:sldId id="257" r:id="rId4"/>
    <p:sldId id="740" r:id="rId5"/>
    <p:sldId id="748" r:id="rId6"/>
    <p:sldId id="258" r:id="rId7"/>
    <p:sldId id="259" r:id="rId8"/>
    <p:sldId id="261" r:id="rId9"/>
    <p:sldId id="765" r:id="rId10"/>
    <p:sldId id="751" r:id="rId11"/>
    <p:sldId id="763" r:id="rId12"/>
    <p:sldId id="799" r:id="rId13"/>
    <p:sldId id="277" r:id="rId14"/>
    <p:sldId id="770" r:id="rId15"/>
    <p:sldId id="798" r:id="rId16"/>
    <p:sldId id="800" r:id="rId17"/>
    <p:sldId id="553" r:id="rId18"/>
    <p:sldId id="774" r:id="rId19"/>
    <p:sldId id="296" r:id="rId20"/>
    <p:sldId id="781" r:id="rId21"/>
    <p:sldId id="801" r:id="rId22"/>
    <p:sldId id="778" r:id="rId23"/>
    <p:sldId id="750" r:id="rId24"/>
    <p:sldId id="758" r:id="rId25"/>
    <p:sldId id="783" r:id="rId26"/>
    <p:sldId id="802" r:id="rId27"/>
    <p:sldId id="803" r:id="rId28"/>
    <p:sldId id="267" r:id="rId29"/>
    <p:sldId id="309" r:id="rId30"/>
    <p:sldId id="282" r:id="rId31"/>
    <p:sldId id="749" r:id="rId32"/>
    <p:sldId id="264" r:id="rId33"/>
    <p:sldId id="273" r:id="rId34"/>
    <p:sldId id="791" r:id="rId35"/>
    <p:sldId id="266" r:id="rId36"/>
    <p:sldId id="263" r:id="rId37"/>
    <p:sldId id="766" r:id="rId38"/>
    <p:sldId id="792" r:id="rId39"/>
    <p:sldId id="804" r:id="rId40"/>
    <p:sldId id="754" r:id="rId41"/>
    <p:sldId id="805" r:id="rId42"/>
    <p:sldId id="276" r:id="rId43"/>
    <p:sldId id="268" r:id="rId44"/>
    <p:sldId id="757" r:id="rId45"/>
    <p:sldId id="269" r:id="rId46"/>
    <p:sldId id="771" r:id="rId47"/>
    <p:sldId id="775" r:id="rId48"/>
    <p:sldId id="790" r:id="rId49"/>
    <p:sldId id="77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299"/>
    <p:restoredTop sz="94694"/>
  </p:normalViewPr>
  <p:slideViewPr>
    <p:cSldViewPr snapToGrid="0" snapToObjects="1">
      <p:cViewPr varScale="1">
        <p:scale>
          <a:sx n="131" d="100"/>
          <a:sy n="131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00E63-5DC6-B543-9F77-C5374EFFD65F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A8692-089A-1046-80EB-D19C10491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4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2D10-9E2D-EE4F-AE3E-3FADD4299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44B47-A9E8-1842-ACAD-5FED19BF0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31926-1C66-BD4D-A220-29AC2448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C4EA-8B17-B04E-AD09-239FDA7DFEDA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38D74-BA2B-E14C-8142-F7E69E57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8670A-7F08-E044-AA64-E6C6A1C6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2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5000-609C-DD48-96BB-789EA812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0EF36-3D5C-FA48-9E66-F59EF8D33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76A1D-FDE7-1A4B-B9D2-B133ED84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A3D2-C23F-FA43-B466-371DC20586A7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1DDA-E2FA-1C42-BC77-CC91FC1D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31DB-B955-4443-87DB-87E232DD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9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DB222-D2B6-3341-91DA-832915C7F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CC66C-0BEF-5A47-B9F1-C1C0CECAA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F7D93-F6F9-C242-B746-AA405CB1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380CA-0D1A-A549-A042-D3CA88A0FF1D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D07D0-2CD5-0E48-9773-CB7A6335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6CA0-3850-A44F-A3B7-D4D61A0F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6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E92B-D597-854C-A9F6-C4884235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43150-AF1E-DA48-9ED1-8856D787B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CDA6C-2CE9-FF4E-9D60-F3DD7820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8AE2-7763-EA40-B729-CB72DAA4F208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585D7-EAA5-2E43-8BFB-25EDE3CD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0929E-4279-F34E-B269-7C1F8B3C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5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1CC0-5680-2044-8DE1-D7D3B7FFA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B6E5E-7416-F74F-B4F2-34F5867A3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1F002-C0BC-9C46-BDB6-30DFAF1C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CC8F-0BBA-DF40-A170-5C59686B8CF6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8005-E3FA-C941-B73C-9EAB8ADC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87EC6-222D-C54E-8113-3E250CC1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4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D5F9-679E-D147-A00C-BDB8E0A0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A229-4418-2347-A4B3-C296CD826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E38AC-CC39-C44F-80F4-AAD6BEF65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F3980-5ACB-1249-B137-BA765D28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B021-E58F-C945-A374-561B4611A946}" type="datetime1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CA3C3-2D85-004B-8105-7A78717C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B7B8B-3E70-6F46-AAD7-7AA4AFDE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9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086B-89D3-504A-9AA8-3D44DDA3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2EFCA-0826-D840-8609-F966DA49E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E6443-F640-974D-B3A2-191FBC467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5EDAA-4EE4-134C-93EA-879D8B598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F2CF3-FAB8-4346-A7FC-2F17786D7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EA88B-9093-D94F-A774-D2099919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C600-597C-3548-80CC-4BEBB59D1E52}" type="datetime1">
              <a:rPr lang="en-US" smtClean="0"/>
              <a:t>5/3/19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20412-08AB-3B49-95F9-DEB0BEC4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D00BA-9DE8-A148-A7C7-2B804A4F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1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4C3A-1E2D-1344-914B-42062F5D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6D9C15-FC19-CB4E-9F4C-540F9D41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0329-4379-AF43-B44E-60B4603211E6}" type="datetime1">
              <a:rPr lang="en-US" smtClean="0"/>
              <a:t>5/3/19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205C0-37C6-C342-8F4F-BAEF277D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71E36-5501-B340-810D-E8D7548E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0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24897-604B-034A-B165-0CC1664F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7A51-AF36-7642-86A4-6A9A71C8ADE1}" type="datetime1">
              <a:rPr lang="en-US" smtClean="0"/>
              <a:t>5/3/19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E254E-1923-0B47-AF0F-67790E8F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98E57-6861-1847-874F-5744F32B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6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A665-2DBA-354B-A74B-FF43ADF5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FD703-99D1-DE41-B66F-14F232527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54CD3-87AC-7445-83FC-D07E07371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A1E68-CE37-B644-8368-BEECF608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E81D9-3D62-BE4E-A9EA-1DAD9F67B880}" type="datetime1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59B1D-0578-234D-9215-3E49CFCE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644D-2E80-5E4E-A459-F0994754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7F98-3D6B-4F40-8013-F3080D5E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64953-1767-D641-A25C-2AF33C9EF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057DB-2507-1F41-A2B8-A150FF109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38F90-0468-314C-B858-1642F0E2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B6E37-ACA0-6D4E-84B7-49C94F6E00D4}" type="datetime1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1C805-C3F3-824C-9B1D-222C3022E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E68D7-8FF6-6C43-AE59-5215C290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BD815F-6103-AA4B-B17E-CE6E62EC9A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F3C06D-3957-6342-A2B4-C6C3DDC4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472D6-D306-AA42-A5A4-87012916A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0103-7B46-C94D-950D-F4DE4C24A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540DC-DD38-FA4C-9E75-3348AB0170D7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B8CBA-4506-364F-B082-640718D67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79806-B7F0-0643-9363-322CB36FB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FE74-F5CB-804E-90B9-3090CA08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5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2.0716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71998/timetable/#all.detailed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indico.cern.ch/event/771998/contributions/3339235/subcontributions/27691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10506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05.09342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rxiv.org/abs/1609.0621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8C9C0-A169-E04B-B432-55B7C583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6383D3-E619-8748-A1D9-02F85007A707}"/>
              </a:ext>
            </a:extLst>
          </p:cNvPr>
          <p:cNvGrpSpPr/>
          <p:nvPr/>
        </p:nvGrpSpPr>
        <p:grpSpPr>
          <a:xfrm>
            <a:off x="4769000" y="1017730"/>
            <a:ext cx="7377629" cy="5914944"/>
            <a:chOff x="4420403" y="2429274"/>
            <a:chExt cx="4723597" cy="40044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86178F-F1E1-F04D-8AC5-C726DCC99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324" t="15903" r="40318" b="39994"/>
            <a:stretch/>
          </p:blipFill>
          <p:spPr>
            <a:xfrm>
              <a:off x="5858049" y="2429274"/>
              <a:ext cx="3285951" cy="40044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851BAD-6A38-2C4E-84F2-88A41664D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860" t="28135" r="79976" b="51617"/>
            <a:stretch/>
          </p:blipFill>
          <p:spPr>
            <a:xfrm>
              <a:off x="4420403" y="2939411"/>
              <a:ext cx="1347536" cy="16747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D5D651-3AB0-6849-8C79-3478B1455BCB}"/>
                </a:ext>
              </a:extLst>
            </p:cNvPr>
            <p:cNvSpPr/>
            <p:nvPr/>
          </p:nvSpPr>
          <p:spPr>
            <a:xfrm>
              <a:off x="5719935" y="2429274"/>
              <a:ext cx="1347536" cy="3617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CFD0AE-73A5-184E-98F2-D337DA74CE8D}"/>
              </a:ext>
            </a:extLst>
          </p:cNvPr>
          <p:cNvSpPr txBox="1"/>
          <p:nvPr/>
        </p:nvSpPr>
        <p:spPr>
          <a:xfrm>
            <a:off x="259592" y="249405"/>
            <a:ext cx="11887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92D050"/>
                </a:solidFill>
              </a:rPr>
              <a:t>Dissecting the Small Collision System Frog</a:t>
            </a:r>
            <a:endParaRPr lang="en-US" sz="34400" dirty="0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0F43F-86BD-5044-BFE2-AE8EC3DD2E8B}"/>
              </a:ext>
            </a:extLst>
          </p:cNvPr>
          <p:cNvSpPr txBox="1"/>
          <p:nvPr/>
        </p:nvSpPr>
        <p:spPr>
          <a:xfrm>
            <a:off x="424445" y="3008179"/>
            <a:ext cx="57524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Jamie Nagle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University of Colorado Boulder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Work carried out with W.A. </a:t>
            </a:r>
            <a:r>
              <a:rPr lang="en-US" sz="2400" dirty="0" err="1">
                <a:solidFill>
                  <a:schemeClr val="bg1"/>
                </a:solidFill>
              </a:rPr>
              <a:t>Zajc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) and </a:t>
            </a:r>
          </a:p>
          <a:p>
            <a:pPr algn="l"/>
            <a:r>
              <a:rPr lang="en-US" sz="2400" dirty="0" err="1">
                <a:solidFill>
                  <a:schemeClr val="bg1"/>
                </a:solidFill>
              </a:rPr>
              <a:t>Sanghoon</a:t>
            </a:r>
            <a:r>
              <a:rPr lang="en-US" sz="2400" dirty="0">
                <a:solidFill>
                  <a:schemeClr val="bg1"/>
                </a:solidFill>
              </a:rPr>
              <a:t> Lim (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50D11-C816-3B40-85E0-B53E48D79653}"/>
              </a:ext>
            </a:extLst>
          </p:cNvPr>
          <p:cNvSpPr txBox="1"/>
          <p:nvPr/>
        </p:nvSpPr>
        <p:spPr>
          <a:xfrm>
            <a:off x="499940" y="5128084"/>
            <a:ext cx="4321183" cy="707886"/>
          </a:xfrm>
          <a:prstGeom prst="rect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92D050"/>
                </a:solidFill>
              </a:rPr>
              <a:t>https://arxiv.org/abs/1808.01276</a:t>
            </a:r>
          </a:p>
          <a:p>
            <a:pPr algn="ctr"/>
            <a:r>
              <a:rPr lang="en-US" sz="2000" dirty="0">
                <a:solidFill>
                  <a:srgbClr val="92D050"/>
                </a:solidFill>
              </a:rPr>
              <a:t>https://github.com/jamienagle/IPJazma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B851A6-145E-4E46-BFF8-CB17B826A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319" y="6082639"/>
            <a:ext cx="3682932" cy="8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98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F1273D-F0E7-6F47-85AC-CEA85AD820EE}"/>
                  </a:ext>
                </a:extLst>
              </p:cNvPr>
              <p:cNvSpPr txBox="1"/>
              <p:nvPr/>
            </p:nvSpPr>
            <p:spPr>
              <a:xfrm>
                <a:off x="175598" y="58846"/>
                <a:ext cx="4858398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No impact on IP-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Glasma</a:t>
                </a:r>
                <a:r>
                  <a:rPr lang="en-US" sz="2400" dirty="0">
                    <a:solidFill>
                      <a:schemeClr val="bg1"/>
                    </a:solidFill>
                  </a:rPr>
                  <a:t> +hydro  results, but are there:</a:t>
                </a:r>
              </a:p>
              <a:p>
                <a:pPr algn="l"/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color domains?   (length scale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1/Q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)</a:t>
                </a:r>
              </a:p>
              <a:p>
                <a:r>
                  <a:rPr lang="en-US" sz="2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lattice artifacts? (length scale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1-2 a)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Two-point Energy-Energy Correlator reveals three clear length scales:</a:t>
                </a:r>
              </a:p>
              <a:p>
                <a:pPr algn="l"/>
                <a:endParaRPr lang="en-US" sz="2400" dirty="0">
                  <a:solidFill>
                    <a:schemeClr val="bg1"/>
                  </a:solidFill>
                </a:endParaRP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Nucleus</a:t>
                </a: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Nucleon</a:t>
                </a: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Lattice Artifact (exp. slope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2a)</a:t>
                </a:r>
              </a:p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      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Now substantiated</a:t>
                </a:r>
                <a:r>
                  <a:rPr lang="en-US" sz="24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F1273D-F0E7-6F47-85AC-CEA85AD82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98" y="58846"/>
                <a:ext cx="4858398" cy="4893647"/>
              </a:xfrm>
              <a:prstGeom prst="rect">
                <a:avLst/>
              </a:prstGeom>
              <a:blipFill>
                <a:blip r:embed="rId2"/>
                <a:stretch>
                  <a:fillRect l="-1828" t="-1036" r="-1828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041F34B-A37E-1145-8078-7F4C84E31A39}"/>
              </a:ext>
            </a:extLst>
          </p:cNvPr>
          <p:cNvGrpSpPr/>
          <p:nvPr/>
        </p:nvGrpSpPr>
        <p:grpSpPr>
          <a:xfrm>
            <a:off x="5118081" y="0"/>
            <a:ext cx="7073919" cy="6858000"/>
            <a:chOff x="5118081" y="0"/>
            <a:chExt cx="7073919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8E23F5-6EF9-7941-843D-4EF763BC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081" y="0"/>
              <a:ext cx="7073919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171564-4201-0C46-B030-A3485CFAACFC}"/>
                </a:ext>
              </a:extLst>
            </p:cNvPr>
            <p:cNvSpPr txBox="1"/>
            <p:nvPr/>
          </p:nvSpPr>
          <p:spPr>
            <a:xfrm>
              <a:off x="9327972" y="584434"/>
              <a:ext cx="2319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exp. slope = 1.8 ±</a:t>
              </a:r>
              <a:r>
                <a:rPr lang="en-US" b="1" dirty="0"/>
                <a:t> </a:t>
              </a:r>
              <a:r>
                <a:rPr lang="en-US" dirty="0">
                  <a:solidFill>
                    <a:schemeClr val="accent1"/>
                  </a:solidFill>
                </a:rPr>
                <a:t>0.1 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EE694C-76D8-B14A-845D-35D06359FF91}"/>
                </a:ext>
              </a:extLst>
            </p:cNvPr>
            <p:cNvSpPr txBox="1"/>
            <p:nvPr/>
          </p:nvSpPr>
          <p:spPr>
            <a:xfrm>
              <a:off x="6333880" y="4277278"/>
              <a:ext cx="2020105" cy="1077218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</a:rPr>
                <a:t>Au+Au</a:t>
              </a:r>
              <a:r>
                <a:rPr lang="en-US" sz="3200" dirty="0">
                  <a:solidFill>
                    <a:srgbClr val="FF0000"/>
                  </a:solidFill>
                </a:rPr>
                <a:t> b=0</a:t>
              </a:r>
            </a:p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IP-</a:t>
              </a:r>
              <a:r>
                <a:rPr lang="en-US" sz="3200" dirty="0" err="1">
                  <a:solidFill>
                    <a:srgbClr val="FF0000"/>
                  </a:solidFill>
                </a:rPr>
                <a:t>Glasma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DC9053-7563-EA43-81BA-CB090484C1EB}"/>
              </a:ext>
            </a:extLst>
          </p:cNvPr>
          <p:cNvSpPr txBox="1"/>
          <p:nvPr/>
        </p:nvSpPr>
        <p:spPr>
          <a:xfrm>
            <a:off x="10013674" y="4085896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Nucleus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8C618-A24F-1C4A-9D11-A5527047F7BC}"/>
              </a:ext>
            </a:extLst>
          </p:cNvPr>
          <p:cNvSpPr txBox="1"/>
          <p:nvPr/>
        </p:nvSpPr>
        <p:spPr>
          <a:xfrm>
            <a:off x="6559102" y="1846252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Nucleon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2EF282-4374-B64D-B775-C0A392923E1B}"/>
              </a:ext>
            </a:extLst>
          </p:cNvPr>
          <p:cNvSpPr txBox="1"/>
          <p:nvPr/>
        </p:nvSpPr>
        <p:spPr>
          <a:xfrm>
            <a:off x="6000676" y="184325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Lattice Artifacts</a:t>
            </a:r>
          </a:p>
        </p:txBody>
      </p:sp>
    </p:spTree>
    <p:extLst>
      <p:ext uri="{BB962C8B-B14F-4D97-AF65-F5344CB8AC3E}">
        <p14:creationId xmlns:p14="http://schemas.microsoft.com/office/powerpoint/2010/main" val="20673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869760-DB95-DB4D-9987-3367BD1B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616" y="-12144"/>
            <a:ext cx="7226384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F1273D-F0E7-6F47-85AC-CEA85AD820EE}"/>
                  </a:ext>
                </a:extLst>
              </p:cNvPr>
              <p:cNvSpPr txBox="1"/>
              <p:nvPr/>
            </p:nvSpPr>
            <p:spPr>
              <a:xfrm>
                <a:off x="175598" y="58846"/>
                <a:ext cx="4858398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No impact on IP-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Glasma</a:t>
                </a:r>
                <a:r>
                  <a:rPr lang="en-US" sz="2400" dirty="0">
                    <a:solidFill>
                      <a:schemeClr val="bg1"/>
                    </a:solidFill>
                  </a:rPr>
                  <a:t> +hydro  results, but are there:</a:t>
                </a:r>
              </a:p>
              <a:p>
                <a:pPr algn="l"/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color domains (length scale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1/Q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)</a:t>
                </a:r>
              </a:p>
              <a:p>
                <a:r>
                  <a:rPr lang="en-US" sz="2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lattice artifacts (length scale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 1-2 a)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Two-point Energy-Energy Correlator reveals three clear length scales:</a:t>
                </a:r>
              </a:p>
              <a:p>
                <a:pPr algn="l"/>
                <a:endParaRPr lang="en-US" sz="2400" dirty="0">
                  <a:solidFill>
                    <a:schemeClr val="bg1"/>
                  </a:solidFill>
                </a:endParaRP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Nucleus</a:t>
                </a: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Nucleon</a:t>
                </a:r>
              </a:p>
              <a:p>
                <a:pPr marL="457200" indent="-457200" algn="l">
                  <a:buAutoNum type="arabicPeriod"/>
                </a:pPr>
                <a:r>
                  <a:rPr lang="en-US" sz="2400" dirty="0">
                    <a:solidFill>
                      <a:schemeClr val="bg1"/>
                    </a:solidFill>
                  </a:rPr>
                  <a:t>Lattice Artifacts 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exp</a:t>
                </a:r>
                <a:r>
                  <a:rPr lang="en-US" sz="2400" dirty="0">
                    <a:solidFill>
                      <a:schemeClr val="bg1"/>
                    </a:solidFill>
                  </a:rPr>
                  <a:t> slope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2a)</a:t>
                </a:r>
              </a:p>
              <a:p>
                <a:pPr algn="l"/>
                <a:r>
                  <a:rPr lang="en-US" sz="2400" dirty="0">
                    <a:solidFill>
                      <a:schemeClr val="bg1"/>
                    </a:solidFill>
                  </a:rPr>
                  <a:t>      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Now substantiated</a:t>
                </a:r>
                <a:r>
                  <a:rPr lang="en-US" sz="24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F1273D-F0E7-6F47-85AC-CEA85AD82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98" y="58846"/>
                <a:ext cx="4858398" cy="4893647"/>
              </a:xfrm>
              <a:prstGeom prst="rect">
                <a:avLst/>
              </a:prstGeom>
              <a:blipFill>
                <a:blip r:embed="rId3"/>
                <a:stretch>
                  <a:fillRect l="-1828" t="-1036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DC9053-7563-EA43-81BA-CB090484C1EB}"/>
              </a:ext>
            </a:extLst>
          </p:cNvPr>
          <p:cNvSpPr txBox="1"/>
          <p:nvPr/>
        </p:nvSpPr>
        <p:spPr>
          <a:xfrm>
            <a:off x="10013674" y="4085896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Nucleus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58C618-A24F-1C4A-9D11-A5527047F7BC}"/>
              </a:ext>
            </a:extLst>
          </p:cNvPr>
          <p:cNvSpPr txBox="1"/>
          <p:nvPr/>
        </p:nvSpPr>
        <p:spPr>
          <a:xfrm>
            <a:off x="6559102" y="1846252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Nucleon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2EF282-4374-B64D-B775-C0A392923E1B}"/>
              </a:ext>
            </a:extLst>
          </p:cNvPr>
          <p:cNvSpPr txBox="1"/>
          <p:nvPr/>
        </p:nvSpPr>
        <p:spPr>
          <a:xfrm>
            <a:off x="5952365" y="64592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Lattice Artifacts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EA221-7A00-CD4A-8B1D-20C1F43BF90A}"/>
              </a:ext>
            </a:extLst>
          </p:cNvPr>
          <p:cNvSpPr txBox="1"/>
          <p:nvPr/>
        </p:nvSpPr>
        <p:spPr>
          <a:xfrm>
            <a:off x="93302" y="5213096"/>
            <a:ext cx="479001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IP-</a:t>
            </a:r>
            <a:r>
              <a:rPr lang="en-US" sz="2400" dirty="0" err="1"/>
              <a:t>Jazma</a:t>
            </a:r>
            <a:r>
              <a:rPr lang="en-US" sz="2400" dirty="0"/>
              <a:t> very similar, except artifacts</a:t>
            </a:r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Glasma</a:t>
            </a:r>
            <a:r>
              <a:rPr lang="en-US" sz="2400" dirty="0"/>
              <a:t> - no strong evidence for domain contributions.</a:t>
            </a:r>
          </a:p>
          <a:p>
            <a:pPr algn="ctr"/>
            <a:r>
              <a:rPr lang="en-US" sz="2400" b="1" u="sng" dirty="0"/>
              <a:t>Challenge to the proponents!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1290E-C055-E146-8AC7-E6AC17BF47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19" b="10144"/>
          <a:stretch/>
        </p:blipFill>
        <p:spPr>
          <a:xfrm>
            <a:off x="5882640" y="-52784"/>
            <a:ext cx="6174728" cy="6209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C2BF12-B757-7E44-A501-77ABBE0FDA4D}"/>
              </a:ext>
            </a:extLst>
          </p:cNvPr>
          <p:cNvSpPr txBox="1"/>
          <p:nvPr/>
        </p:nvSpPr>
        <p:spPr>
          <a:xfrm>
            <a:off x="6333880" y="4277278"/>
            <a:ext cx="2020105" cy="15696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Au+Au</a:t>
            </a:r>
            <a:r>
              <a:rPr lang="en-US" sz="3200" dirty="0">
                <a:solidFill>
                  <a:srgbClr val="FF0000"/>
                </a:solidFill>
              </a:rPr>
              <a:t> b=0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IP-</a:t>
            </a:r>
            <a:r>
              <a:rPr lang="en-US" sz="3200" dirty="0" err="1">
                <a:solidFill>
                  <a:srgbClr val="FF0000"/>
                </a:solidFill>
              </a:rPr>
              <a:t>Glasma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/>
              <a:t>IP-</a:t>
            </a:r>
            <a:r>
              <a:rPr lang="en-US" sz="3200" dirty="0" err="1"/>
              <a:t>Jazma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63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00FD-F6B5-424E-A137-F70B6E462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F0E61-1F0D-714A-8BD5-0D3DB4FB0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6" r="8664"/>
          <a:stretch/>
        </p:blipFill>
        <p:spPr>
          <a:xfrm>
            <a:off x="2379246" y="1981792"/>
            <a:ext cx="7505700" cy="461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6B1FC-5865-3F43-B91A-FC290F71BF7C}"/>
              </a:ext>
            </a:extLst>
          </p:cNvPr>
          <p:cNvSpPr txBox="1"/>
          <p:nvPr/>
        </p:nvSpPr>
        <p:spPr>
          <a:xfrm>
            <a:off x="1688098" y="336883"/>
            <a:ext cx="5492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Are those color domains?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396924-5095-1F40-AF84-9E55AF018CD9}"/>
              </a:ext>
            </a:extLst>
          </p:cNvPr>
          <p:cNvCxnSpPr>
            <a:stCxn id="6" idx="2"/>
          </p:cNvCxnSpPr>
          <p:nvPr/>
        </p:nvCxnSpPr>
        <p:spPr>
          <a:xfrm>
            <a:off x="4434331" y="1044769"/>
            <a:ext cx="1296378" cy="178265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BBA9B0-2289-7841-90A1-81DD0BC1BDA5}"/>
              </a:ext>
            </a:extLst>
          </p:cNvPr>
          <p:cNvCxnSpPr>
            <a:cxnSpLocks/>
          </p:cNvCxnSpPr>
          <p:nvPr/>
        </p:nvCxnSpPr>
        <p:spPr>
          <a:xfrm>
            <a:off x="4426848" y="1044769"/>
            <a:ext cx="2830454" cy="22037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82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350BF-6E3F-9147-9E0D-114216A5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6" y="1166150"/>
            <a:ext cx="10137169" cy="54317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E94F-F08E-6140-B8EF-67075087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54249-E040-2F47-AA5F-5C4526349CEF}"/>
              </a:ext>
            </a:extLst>
          </p:cNvPr>
          <p:cNvSpPr txBox="1"/>
          <p:nvPr/>
        </p:nvSpPr>
        <p:spPr>
          <a:xfrm>
            <a:off x="1181400" y="88255"/>
            <a:ext cx="10172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If we do not see domains in 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, can we see other sub-nucleon structure?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D91E0-D54E-1147-A638-331A2F072929}"/>
              </a:ext>
            </a:extLst>
          </p:cNvPr>
          <p:cNvSpPr txBox="1"/>
          <p:nvPr/>
        </p:nvSpPr>
        <p:spPr>
          <a:xfrm>
            <a:off x="2352654" y="596845"/>
            <a:ext cx="7254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run in 3 constituent quark substructure mode.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B89BA-DF27-584F-A45E-A43C8DA7C0B4}"/>
              </a:ext>
            </a:extLst>
          </p:cNvPr>
          <p:cNvSpPr txBox="1"/>
          <p:nvPr/>
        </p:nvSpPr>
        <p:spPr>
          <a:xfrm>
            <a:off x="10507951" y="3195387"/>
            <a:ext cx="93326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Nucleus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2B047-6D82-C740-A62A-F982D29BE083}"/>
              </a:ext>
            </a:extLst>
          </p:cNvPr>
          <p:cNvSpPr txBox="1"/>
          <p:nvPr/>
        </p:nvSpPr>
        <p:spPr>
          <a:xfrm>
            <a:off x="9346856" y="2644099"/>
            <a:ext cx="96532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Nucleon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496B2-9ADC-374B-BDE4-97942491C3CC}"/>
              </a:ext>
            </a:extLst>
          </p:cNvPr>
          <p:cNvSpPr txBox="1"/>
          <p:nvPr/>
        </p:nvSpPr>
        <p:spPr>
          <a:xfrm>
            <a:off x="8775663" y="2036281"/>
            <a:ext cx="195771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 Constituent Quark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F1557-BDA0-BE4F-889F-DBBF0193D130}"/>
              </a:ext>
            </a:extLst>
          </p:cNvPr>
          <p:cNvSpPr txBox="1"/>
          <p:nvPr/>
        </p:nvSpPr>
        <p:spPr>
          <a:xfrm>
            <a:off x="7310313" y="1318312"/>
            <a:ext cx="366427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Lattice Artifacts (</a:t>
            </a:r>
            <a:r>
              <a:rPr lang="en-US" dirty="0" err="1">
                <a:solidFill>
                  <a:srgbClr val="00B050"/>
                </a:solidFill>
              </a:rPr>
              <a:t>exp</a:t>
            </a:r>
            <a:r>
              <a:rPr lang="en-US" dirty="0">
                <a:solidFill>
                  <a:srgbClr val="00B050"/>
                </a:solidFill>
              </a:rPr>
              <a:t> slope = 0.02 </a:t>
            </a:r>
            <a:r>
              <a:rPr lang="en-US" dirty="0" err="1">
                <a:solidFill>
                  <a:srgbClr val="00B050"/>
                </a:solidFill>
              </a:rPr>
              <a:t>fm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96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DD4848-8A0A-B345-91AF-33F77544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69" y="724190"/>
            <a:ext cx="10322931" cy="59169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A2D86-F1CD-EE49-9EBC-FBE5392F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74E8D-36DE-224B-9DD3-9373C24CEFCF}"/>
              </a:ext>
            </a:extLst>
          </p:cNvPr>
          <p:cNvSpPr txBox="1"/>
          <p:nvPr/>
        </p:nvSpPr>
        <p:spPr>
          <a:xfrm>
            <a:off x="1105018" y="136525"/>
            <a:ext cx="1016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Eccentricities (at higher order) very mildly sensitive to sub-nucleon length scales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3E6EA-47C4-B04A-BD5B-3A3995E209B0}"/>
              </a:ext>
            </a:extLst>
          </p:cNvPr>
          <p:cNvSpPr txBox="1"/>
          <p:nvPr/>
        </p:nvSpPr>
        <p:spPr>
          <a:xfrm>
            <a:off x="3209869" y="250338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739A3-B16E-EE43-A695-2C8CD569CF1E}"/>
              </a:ext>
            </a:extLst>
          </p:cNvPr>
          <p:cNvSpPr txBox="1"/>
          <p:nvPr/>
        </p:nvSpPr>
        <p:spPr>
          <a:xfrm>
            <a:off x="6882598" y="2531231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3</a:t>
            </a:r>
            <a:endParaRPr lang="en-US" sz="32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31A01-C54D-4449-B3C2-16D91A83DB27}"/>
              </a:ext>
            </a:extLst>
          </p:cNvPr>
          <p:cNvSpPr txBox="1"/>
          <p:nvPr/>
        </p:nvSpPr>
        <p:spPr>
          <a:xfrm>
            <a:off x="10446997" y="2531231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4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16B80-EC25-9145-8A71-21D38937A3E5}"/>
              </a:ext>
            </a:extLst>
          </p:cNvPr>
          <p:cNvSpPr txBox="1"/>
          <p:nvPr/>
        </p:nvSpPr>
        <p:spPr>
          <a:xfrm>
            <a:off x="3148678" y="5538185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5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AF8F5-82CA-6240-8A24-BF9040D1EE56}"/>
              </a:ext>
            </a:extLst>
          </p:cNvPr>
          <p:cNvSpPr txBox="1"/>
          <p:nvPr/>
        </p:nvSpPr>
        <p:spPr>
          <a:xfrm>
            <a:off x="6821407" y="5568461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6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191255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C4BD76-1442-C442-86A0-A4101DC35223}"/>
              </a:ext>
            </a:extLst>
          </p:cNvPr>
          <p:cNvSpPr/>
          <p:nvPr/>
        </p:nvSpPr>
        <p:spPr>
          <a:xfrm>
            <a:off x="6248400" y="2551425"/>
            <a:ext cx="5775157" cy="4072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EF31E-2B81-AE49-9D33-C31C2858007B}"/>
              </a:ext>
            </a:extLst>
          </p:cNvPr>
          <p:cNvSpPr/>
          <p:nvPr/>
        </p:nvSpPr>
        <p:spPr>
          <a:xfrm>
            <a:off x="0" y="0"/>
            <a:ext cx="12191999" cy="2395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F3724-4A6B-5748-A3F4-BAFFD114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12DF0-D44E-FD48-9D9E-CE8C3BB4C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3959"/>
            <a:ext cx="12192000" cy="11092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7DD536-242F-864D-A544-2006834060E0}"/>
              </a:ext>
            </a:extLst>
          </p:cNvPr>
          <p:cNvSpPr/>
          <p:nvPr/>
        </p:nvSpPr>
        <p:spPr>
          <a:xfrm>
            <a:off x="9923406" y="-38415"/>
            <a:ext cx="2268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https://arxiv.org/abs/1902.07168</a:t>
            </a:r>
            <a:endParaRPr lang="en-US" sz="1200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EB24E-0AD1-5348-A976-72046377B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09" y="2551425"/>
            <a:ext cx="5659166" cy="4072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4DB386-2D8C-534C-84BF-D9727465A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97"/>
          <a:stretch/>
        </p:blipFill>
        <p:spPr>
          <a:xfrm>
            <a:off x="6174218" y="1278149"/>
            <a:ext cx="5992382" cy="111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251706-7786-C34D-A555-CB6B7AFC0E3A}"/>
              </a:ext>
            </a:extLst>
          </p:cNvPr>
          <p:cNvSpPr txBox="1"/>
          <p:nvPr/>
        </p:nvSpPr>
        <p:spPr>
          <a:xfrm>
            <a:off x="188521" y="1421450"/>
            <a:ext cx="560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Claim to describe geometry just from CGC two-point correlator (i.e. no nucleons)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86E7C4-89D9-0B42-A05A-360BA121D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2882111"/>
            <a:ext cx="5775157" cy="37419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EB5203-C947-BA4B-B3C5-7838F6B2D50B}"/>
              </a:ext>
            </a:extLst>
          </p:cNvPr>
          <p:cNvSpPr txBox="1"/>
          <p:nvPr/>
        </p:nvSpPr>
        <p:spPr>
          <a:xfrm>
            <a:off x="6428096" y="2548876"/>
            <a:ext cx="557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/>
              <a:t>Sanghoon</a:t>
            </a:r>
            <a:r>
              <a:rPr lang="en-US" dirty="0"/>
              <a:t> Lim/JN – working with authors on comparisons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7D193-6ED9-014F-9FEB-2C4B7718565B}"/>
              </a:ext>
            </a:extLst>
          </p:cNvPr>
          <p:cNvSpPr txBox="1"/>
          <p:nvPr/>
        </p:nvSpPr>
        <p:spPr>
          <a:xfrm>
            <a:off x="6729846" y="3990947"/>
            <a:ext cx="210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IP-</a:t>
            </a:r>
            <a:r>
              <a:rPr lang="en-US" dirty="0" err="1">
                <a:solidFill>
                  <a:srgbClr val="C00000"/>
                </a:solidFill>
              </a:rPr>
              <a:t>Glasma</a:t>
            </a:r>
            <a:r>
              <a:rPr lang="en-US" dirty="0">
                <a:solidFill>
                  <a:srgbClr val="C00000"/>
                </a:solidFill>
              </a:rPr>
              <a:t> also goes to 0.3 at </a:t>
            </a:r>
            <a:r>
              <a:rPr lang="en-US" dirty="0" err="1">
                <a:solidFill>
                  <a:srgbClr val="C00000"/>
                </a:solidFill>
              </a:rPr>
              <a:t>rQ</a:t>
            </a:r>
            <a:r>
              <a:rPr lang="en-US" baseline="-25000" dirty="0" err="1">
                <a:solidFill>
                  <a:srgbClr val="C00000"/>
                </a:solidFill>
              </a:rPr>
              <a:t>s</a:t>
            </a:r>
            <a:r>
              <a:rPr lang="en-US" dirty="0">
                <a:solidFill>
                  <a:srgbClr val="C00000"/>
                </a:solidFill>
              </a:rPr>
              <a:t>=0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BB45AD-46DE-BE48-80C9-33ADAA303265}"/>
              </a:ext>
            </a:extLst>
          </p:cNvPr>
          <p:cNvCxnSpPr>
            <a:cxnSpLocks/>
          </p:cNvCxnSpPr>
          <p:nvPr/>
        </p:nvCxnSpPr>
        <p:spPr>
          <a:xfrm flipH="1" flipV="1">
            <a:off x="6866038" y="3210128"/>
            <a:ext cx="186516" cy="7808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20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C8C91-40EA-EB47-9170-AD2B7A25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E8889-5C23-344E-8993-8106C661E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6" r="8664"/>
          <a:stretch/>
        </p:blipFill>
        <p:spPr>
          <a:xfrm>
            <a:off x="2379246" y="1892892"/>
            <a:ext cx="7505700" cy="461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58ECA-D5E4-9E45-A4AA-372CC8B08780}"/>
              </a:ext>
            </a:extLst>
          </p:cNvPr>
          <p:cNvSpPr txBox="1"/>
          <p:nvPr/>
        </p:nvSpPr>
        <p:spPr>
          <a:xfrm>
            <a:off x="1688098" y="247983"/>
            <a:ext cx="6234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Are those two QGP droplets?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0D8120-1288-A244-9948-92283D86B8B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805266" y="955869"/>
            <a:ext cx="765355" cy="230001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BC0736-B11C-9142-960D-CFB8A8195121}"/>
              </a:ext>
            </a:extLst>
          </p:cNvPr>
          <p:cNvCxnSpPr>
            <a:cxnSpLocks/>
          </p:cNvCxnSpPr>
          <p:nvPr/>
        </p:nvCxnSpPr>
        <p:spPr>
          <a:xfrm>
            <a:off x="4805265" y="955869"/>
            <a:ext cx="1816116" cy="26609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51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352800"/>
            <a:ext cx="75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http://journals.aps.org/prl/abstract/10.1103/PhysRevLett.113.112301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64396"/>
            <a:ext cx="9144000" cy="203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728394" y="228601"/>
            <a:ext cx="4577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Geometry Tests at RHIC</a:t>
            </a:r>
          </a:p>
        </p:txBody>
      </p:sp>
      <p:pic>
        <p:nvPicPr>
          <p:cNvPr id="9" name="Picture 2" descr="https://www.phenix.bnl.gov/WWW/p/draft/jdok/HydroAnimations/pAu_208/animate208.gif">
            <a:extLst>
              <a:ext uri="{FF2B5EF4-FFF2-40B4-BE49-F238E27FC236}">
                <a16:creationId xmlns:a16="http://schemas.microsoft.com/office/drawing/2014/main" id="{CB0C1426-722C-4CCA-90CF-5F0E803AFA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90" y="3910925"/>
            <a:ext cx="2743200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phenix.bnl.gov/WWW/p/draft/jdok/HydroAnimations/dAu_112/animate112.gif">
            <a:extLst>
              <a:ext uri="{FF2B5EF4-FFF2-40B4-BE49-F238E27FC236}">
                <a16:creationId xmlns:a16="http://schemas.microsoft.com/office/drawing/2014/main" id="{F119D532-273F-4EED-8AD8-9AADF75128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90" y="3910925"/>
            <a:ext cx="2743200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www.phenix.bnl.gov/WWW/p/draft/jdok/HydroAnimations/He3Au_64/animate064.gif">
            <a:extLst>
              <a:ext uri="{FF2B5EF4-FFF2-40B4-BE49-F238E27FC236}">
                <a16:creationId xmlns:a16="http://schemas.microsoft.com/office/drawing/2014/main" id="{8E6A637E-6AEA-4831-B087-8138F3A75E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10925"/>
            <a:ext cx="2743200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0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52501-1A9E-AA46-B307-A3D0E7C5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1A31B-7167-5140-8343-4847A7BABB2C}"/>
              </a:ext>
            </a:extLst>
          </p:cNvPr>
          <p:cNvSpPr txBox="1"/>
          <p:nvPr/>
        </p:nvSpPr>
        <p:spPr>
          <a:xfrm>
            <a:off x="4552950" y="76200"/>
            <a:ext cx="2815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Small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497A3-78CE-2546-8D89-A0032C4F2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82" y="833097"/>
            <a:ext cx="9893300" cy="55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5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3210E5-9B27-6D41-BB4F-E71C45533765}"/>
              </a:ext>
            </a:extLst>
          </p:cNvPr>
          <p:cNvSpPr/>
          <p:nvPr/>
        </p:nvSpPr>
        <p:spPr>
          <a:xfrm>
            <a:off x="1674726" y="819353"/>
            <a:ext cx="8763959" cy="4418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95449D-95A0-4C4F-BEC8-C664AF3A095D}"/>
              </a:ext>
            </a:extLst>
          </p:cNvPr>
          <p:cNvSpPr/>
          <p:nvPr/>
        </p:nvSpPr>
        <p:spPr>
          <a:xfrm>
            <a:off x="1674726" y="819353"/>
            <a:ext cx="8763959" cy="60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FDEB-18DF-4EDC-B0F9-466B0138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26" y="1389043"/>
            <a:ext cx="8763959" cy="348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DF3CB-B75B-483A-9457-4234243A93FD}"/>
              </a:ext>
            </a:extLst>
          </p:cNvPr>
          <p:cNvSpPr txBox="1"/>
          <p:nvPr/>
        </p:nvSpPr>
        <p:spPr>
          <a:xfrm>
            <a:off x="3713748" y="38503"/>
            <a:ext cx="525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Hydrodynamic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40BF9-608B-4BFB-BF9B-DCEE44B42A32}"/>
              </a:ext>
            </a:extLst>
          </p:cNvPr>
          <p:cNvSpPr txBox="1"/>
          <p:nvPr/>
        </p:nvSpPr>
        <p:spPr>
          <a:xfrm>
            <a:off x="2270316" y="5483630"/>
            <a:ext cx="7572779" cy="1161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SONIC good agreement with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, v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) for all three systems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Alternative hydrodynamics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iEBE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-VISHNU confirms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5C7-8F59-41F4-9D5E-A8885D173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5826923" y="819353"/>
            <a:ext cx="779646" cy="65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F51DA-268A-4BB9-A1F8-0F4FB680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8507990" y="840402"/>
            <a:ext cx="842225" cy="707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AB7E0-B6DB-45C5-BE9F-A0D82A05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3088106" y="879359"/>
            <a:ext cx="644893" cy="596766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7B0F8EB5-7BDD-40CC-9820-6C7D4D5F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785" t="28125" r="63104" b="26042"/>
          <a:stretch>
            <a:fillRect/>
          </a:stretch>
        </p:blipFill>
        <p:spPr bwMode="auto">
          <a:xfrm>
            <a:off x="8229600" y="1907505"/>
            <a:ext cx="740714" cy="71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6C128BF-E607-4FDC-8720-909E09F5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370" t="29167" r="61933" b="25000"/>
          <a:stretch>
            <a:fillRect/>
          </a:stretch>
        </p:blipFill>
        <p:spPr bwMode="auto">
          <a:xfrm>
            <a:off x="9448800" y="2692780"/>
            <a:ext cx="762000" cy="73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24E2EF-4538-2A4B-ADC0-C35F50045CBC}"/>
              </a:ext>
            </a:extLst>
          </p:cNvPr>
          <p:cNvSpPr txBox="1"/>
          <p:nvPr/>
        </p:nvSpPr>
        <p:spPr>
          <a:xfrm>
            <a:off x="2646211" y="4864154"/>
            <a:ext cx="739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</a:t>
            </a:r>
            <a:r>
              <a:rPr lang="en-US" b="1" dirty="0"/>
              <a:t>Nature Phys. 15 (2019) no.3, 214-220 - </a:t>
            </a:r>
            <a:r>
              <a:rPr lang="en-US" sz="1600" dirty="0"/>
              <a:t>https://arxiv.org/abs/1805.02973</a:t>
            </a:r>
          </a:p>
        </p:txBody>
      </p:sp>
    </p:spTree>
    <p:extLst>
      <p:ext uri="{BB962C8B-B14F-4D97-AF65-F5344CB8AC3E}">
        <p14:creationId xmlns:p14="http://schemas.microsoft.com/office/powerpoint/2010/main" val="29397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7F5E2-B827-2D49-8FC1-7E80BA40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04E61-DBA2-2249-B969-EEE043052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6" r="8664"/>
          <a:stretch/>
        </p:blipFill>
        <p:spPr>
          <a:xfrm>
            <a:off x="2343150" y="1205623"/>
            <a:ext cx="7505700" cy="4611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1A41E5-BB27-AF4F-86C4-D4D30A706EB1}"/>
              </a:ext>
            </a:extLst>
          </p:cNvPr>
          <p:cNvSpPr txBox="1"/>
          <p:nvPr/>
        </p:nvSpPr>
        <p:spPr>
          <a:xfrm>
            <a:off x="838200" y="156941"/>
            <a:ext cx="10482420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Does not make sense to give a full reprisal of the Rice Workshop IP-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 talk here</a:t>
            </a:r>
          </a:p>
          <a:p>
            <a:pPr algn="ctr"/>
            <a:r>
              <a:rPr lang="en-US" sz="2400" u="sng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https://indico.cern.ch/event/771998/timetable/ - all.detailed</a:t>
            </a:r>
            <a:endParaRPr lang="en-US" sz="2400" u="sng" dirty="0">
              <a:solidFill>
                <a:srgbClr val="00B0F0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 are making good progress working together –  that is what the INT is for!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Highlight some key points and some new points for discussion – not always pretty.</a:t>
            </a:r>
          </a:p>
        </p:txBody>
      </p:sp>
    </p:spTree>
    <p:extLst>
      <p:ext uri="{BB962C8B-B14F-4D97-AF65-F5344CB8AC3E}">
        <p14:creationId xmlns:p14="http://schemas.microsoft.com/office/powerpoint/2010/main" val="24107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ADAE9-8279-0847-B82D-86881914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EB8D7-EFF7-4045-8D98-2BD21E75C0CD}"/>
              </a:ext>
            </a:extLst>
          </p:cNvPr>
          <p:cNvSpPr txBox="1"/>
          <p:nvPr/>
        </p:nvSpPr>
        <p:spPr>
          <a:xfrm>
            <a:off x="392516" y="136525"/>
            <a:ext cx="114069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Important details remain to be explored in this framework – particularly in the early time domain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88648-6BB3-A742-8CE5-3683B5DE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252" y="686648"/>
            <a:ext cx="7402915" cy="1198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0A6D9-7BA1-734C-A069-45B466D5C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77" y="2105536"/>
            <a:ext cx="9644463" cy="376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ABFAF8-B248-7540-9A3B-FBFB9D6CC038}"/>
              </a:ext>
            </a:extLst>
          </p:cNvPr>
          <p:cNvSpPr txBox="1"/>
          <p:nvPr/>
        </p:nvSpPr>
        <p:spPr>
          <a:xfrm>
            <a:off x="139967" y="6023456"/>
            <a:ext cx="11990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Pre-hydro (</a:t>
            </a:r>
            <a:r>
              <a:rPr lang="en-US" sz="2000" dirty="0" err="1">
                <a:solidFill>
                  <a:srgbClr val="FFFF00"/>
                </a:solidFill>
              </a:rPr>
              <a:t>AdS</a:t>
            </a:r>
            <a:r>
              <a:rPr lang="en-US" sz="2000" dirty="0">
                <a:solidFill>
                  <a:srgbClr val="FFFF00"/>
                </a:solidFill>
              </a:rPr>
              <a:t>/CFT) model yields a large increase in v</a:t>
            </a:r>
            <a:r>
              <a:rPr lang="en-US" sz="2000" baseline="-25000" dirty="0">
                <a:solidFill>
                  <a:srgbClr val="FFFF00"/>
                </a:solidFill>
              </a:rPr>
              <a:t>3</a:t>
            </a:r>
            <a:r>
              <a:rPr lang="en-US" sz="2000" dirty="0">
                <a:solidFill>
                  <a:srgbClr val="FFFF00"/>
                </a:solidFill>
              </a:rPr>
              <a:t> in the smallest systems.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Need to double check that the two calculations have identical initial conditions etc. – i.e. only changing one thing.</a:t>
            </a:r>
          </a:p>
        </p:txBody>
      </p:sp>
    </p:spTree>
    <p:extLst>
      <p:ext uri="{BB962C8B-B14F-4D97-AF65-F5344CB8AC3E}">
        <p14:creationId xmlns:p14="http://schemas.microsoft.com/office/powerpoint/2010/main" val="22624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F0C0C-E754-874D-A5B7-0A8E9E186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27B42-93D7-854B-980E-2A681D7C3048}"/>
              </a:ext>
            </a:extLst>
          </p:cNvPr>
          <p:cNvSpPr/>
          <p:nvPr/>
        </p:nvSpPr>
        <p:spPr>
          <a:xfrm>
            <a:off x="352925" y="302204"/>
            <a:ext cx="9777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Also, nicely highlighted in Chun Shen’s Rice Talk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https://indico.cern.ch/event/771998/contributions/3339235/subcontributions/276910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6BBE0-D94D-DB47-9759-890B1B63F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968" y="1396830"/>
            <a:ext cx="9168063" cy="4594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7E1086-B8F5-2546-8D14-F3BBE5D1858D}"/>
              </a:ext>
            </a:extLst>
          </p:cNvPr>
          <p:cNvSpPr txBox="1"/>
          <p:nvPr/>
        </p:nvSpPr>
        <p:spPr>
          <a:xfrm>
            <a:off x="441825" y="6125517"/>
            <a:ext cx="11151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FF00"/>
                </a:solidFill>
              </a:rPr>
              <a:t>Very interesting to compare pre-equilibrium cases:   </a:t>
            </a:r>
            <a:r>
              <a:rPr lang="en-US" sz="2400" dirty="0" err="1">
                <a:solidFill>
                  <a:srgbClr val="FFFF00"/>
                </a:solidFill>
              </a:rPr>
              <a:t>AdS</a:t>
            </a:r>
            <a:r>
              <a:rPr lang="en-US" sz="2400" dirty="0">
                <a:solidFill>
                  <a:srgbClr val="FFFF00"/>
                </a:solidFill>
              </a:rPr>
              <a:t>/CFT, free streaming, IP-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870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A4881-809C-1F46-AA52-73C44344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84C39-D8A6-E445-ACE7-918F086A30C1}"/>
              </a:ext>
            </a:extLst>
          </p:cNvPr>
          <p:cNvSpPr txBox="1"/>
          <p:nvPr/>
        </p:nvSpPr>
        <p:spPr>
          <a:xfrm>
            <a:off x="4581525" y="47122"/>
            <a:ext cx="3406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Flow and Non-Flow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000CA-206F-D64E-B74F-AA9049C0FC8D}"/>
              </a:ext>
            </a:extLst>
          </p:cNvPr>
          <p:cNvSpPr txBox="1"/>
          <p:nvPr/>
        </p:nvSpPr>
        <p:spPr>
          <a:xfrm>
            <a:off x="174158" y="680025"/>
            <a:ext cx="853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https://indico.cern.ch/event/656452/contributions/2869833/attachments/1649479/2637419/QM18-smallsystem-shengli-10.pdf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A78A6-52C5-EF4B-80C3-76351922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84824"/>
            <a:ext cx="4581525" cy="3226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2D0C90-2670-444E-B59D-2E9E68DC94FA}"/>
              </a:ext>
            </a:extLst>
          </p:cNvPr>
          <p:cNvSpPr txBox="1"/>
          <p:nvPr/>
        </p:nvSpPr>
        <p:spPr>
          <a:xfrm>
            <a:off x="5068304" y="1027522"/>
            <a:ext cx="6987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STAR result has a small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ymbol" panose="05050102010706020507" pitchFamily="18" charset="2"/>
              </a:rPr>
              <a:t>Dh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gap, and thus a huge non-flow contribution (even at low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4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  <a:p>
            <a:pPr algn="ctr"/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Hyper-sensitive to non-flow subtraction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Still agreement for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&lt; 1.5 GeV, then divergence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4B59D00-6AB0-2F42-9D13-D83D1F2246A3}"/>
              </a:ext>
            </a:extLst>
          </p:cNvPr>
          <p:cNvSpPr/>
          <p:nvPr/>
        </p:nvSpPr>
        <p:spPr>
          <a:xfrm>
            <a:off x="1238250" y="3200400"/>
            <a:ext cx="3305175" cy="952500"/>
          </a:xfrm>
          <a:custGeom>
            <a:avLst/>
            <a:gdLst>
              <a:gd name="connsiteX0" fmla="*/ 0 w 3305175"/>
              <a:gd name="connsiteY0" fmla="*/ 323850 h 952500"/>
              <a:gd name="connsiteX1" fmla="*/ 552450 w 3305175"/>
              <a:gd name="connsiteY1" fmla="*/ 142875 h 952500"/>
              <a:gd name="connsiteX2" fmla="*/ 1190625 w 3305175"/>
              <a:gd name="connsiteY2" fmla="*/ 0 h 952500"/>
              <a:gd name="connsiteX3" fmla="*/ 1847850 w 3305175"/>
              <a:gd name="connsiteY3" fmla="*/ 133350 h 952500"/>
              <a:gd name="connsiteX4" fmla="*/ 2486025 w 3305175"/>
              <a:gd name="connsiteY4" fmla="*/ 352425 h 952500"/>
              <a:gd name="connsiteX5" fmla="*/ 3305175 w 33051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5175" h="952500">
                <a:moveTo>
                  <a:pt x="0" y="323850"/>
                </a:moveTo>
                <a:lnTo>
                  <a:pt x="552450" y="142875"/>
                </a:lnTo>
                <a:lnTo>
                  <a:pt x="1190625" y="0"/>
                </a:lnTo>
                <a:lnTo>
                  <a:pt x="1847850" y="133350"/>
                </a:lnTo>
                <a:lnTo>
                  <a:pt x="2486025" y="352425"/>
                </a:lnTo>
                <a:lnTo>
                  <a:pt x="3305175" y="9525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EBF6E7-808D-D34B-A66A-C3F3014A6BD0}"/>
              </a:ext>
            </a:extLst>
          </p:cNvPr>
          <p:cNvSpPr/>
          <p:nvPr/>
        </p:nvSpPr>
        <p:spPr>
          <a:xfrm>
            <a:off x="1203333" y="5117169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https://</a:t>
            </a:r>
            <a:r>
              <a:rPr lang="en-US" sz="1400" dirty="0" err="1">
                <a:solidFill>
                  <a:srgbClr val="FFFF00"/>
                </a:solidFill>
              </a:rPr>
              <a:t>arxiv.org</a:t>
            </a:r>
            <a:r>
              <a:rPr lang="en-US" sz="1400" dirty="0">
                <a:solidFill>
                  <a:srgbClr val="FFFF00"/>
                </a:solidFill>
              </a:rPr>
              <a:t>/abs/1902.11290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505707-77C1-FB4D-8A8B-EB9D60655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394958"/>
            <a:ext cx="4581525" cy="722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E83A8D-B7A5-6748-B9E3-48830F756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304" y="3900887"/>
            <a:ext cx="3542296" cy="2905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567B51-89BC-274C-9BBE-00CF39529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704" y="3916068"/>
            <a:ext cx="3542296" cy="2890703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412A12F7-AE06-A449-85B0-83056D1319ED}"/>
              </a:ext>
            </a:extLst>
          </p:cNvPr>
          <p:cNvSpPr/>
          <p:nvPr/>
        </p:nvSpPr>
        <p:spPr>
          <a:xfrm>
            <a:off x="-38100" y="3800475"/>
            <a:ext cx="12239625" cy="485775"/>
          </a:xfrm>
          <a:custGeom>
            <a:avLst/>
            <a:gdLst>
              <a:gd name="connsiteX0" fmla="*/ 0 w 12239625"/>
              <a:gd name="connsiteY0" fmla="*/ 466725 h 485775"/>
              <a:gd name="connsiteX1" fmla="*/ 5019675 w 12239625"/>
              <a:gd name="connsiteY1" fmla="*/ 485775 h 485775"/>
              <a:gd name="connsiteX2" fmla="*/ 5010150 w 12239625"/>
              <a:gd name="connsiteY2" fmla="*/ 0 h 485775"/>
              <a:gd name="connsiteX3" fmla="*/ 12239625 w 12239625"/>
              <a:gd name="connsiteY3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9625" h="485775">
                <a:moveTo>
                  <a:pt x="0" y="466725"/>
                </a:moveTo>
                <a:lnTo>
                  <a:pt x="5019675" y="485775"/>
                </a:lnTo>
                <a:lnTo>
                  <a:pt x="5010150" y="0"/>
                </a:lnTo>
                <a:lnTo>
                  <a:pt x="12239625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46EA2F-A9FC-A643-AB45-32AE50623D3C}"/>
              </a:ext>
            </a:extLst>
          </p:cNvPr>
          <p:cNvSpPr txBox="1"/>
          <p:nvPr/>
        </p:nvSpPr>
        <p:spPr>
          <a:xfrm>
            <a:off x="285750" y="5544343"/>
            <a:ext cx="4677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HIJING and AMPT closure tests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indicate significant over-subtraction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by template method with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STAR kinematics for </a:t>
            </a:r>
            <a:r>
              <a:rPr lang="en-US" sz="2000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>
                <a:solidFill>
                  <a:srgbClr val="FFFF00"/>
                </a:solidFill>
              </a:rPr>
              <a:t>T</a:t>
            </a:r>
            <a:r>
              <a:rPr lang="en-US" sz="2000" dirty="0">
                <a:solidFill>
                  <a:srgbClr val="FFFF00"/>
                </a:solidFill>
              </a:rPr>
              <a:t> &gt; 1-2 GeV</a:t>
            </a:r>
          </a:p>
        </p:txBody>
      </p:sp>
    </p:spTree>
    <p:extLst>
      <p:ext uri="{BB962C8B-B14F-4D97-AF65-F5344CB8AC3E}">
        <p14:creationId xmlns:p14="http://schemas.microsoft.com/office/powerpoint/2010/main" val="71302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B0B6AE-FB6D-6847-BCD7-4B4574BCEA70}"/>
              </a:ext>
            </a:extLst>
          </p:cNvPr>
          <p:cNvSpPr/>
          <p:nvPr/>
        </p:nvSpPr>
        <p:spPr>
          <a:xfrm>
            <a:off x="457200" y="1016985"/>
            <a:ext cx="11277600" cy="3807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B52D0-BAB7-DD41-956D-000628D3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1D4C3-56D0-7041-AE7B-5723AC20CA72}"/>
              </a:ext>
            </a:extLst>
          </p:cNvPr>
          <p:cNvSpPr txBox="1"/>
          <p:nvPr/>
        </p:nvSpPr>
        <p:spPr>
          <a:xfrm>
            <a:off x="4166322" y="156806"/>
            <a:ext cx="3645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MSTV </a:t>
            </a:r>
            <a:r>
              <a:rPr lang="en-US" sz="3600" u="sng" dirty="0" err="1">
                <a:solidFill>
                  <a:schemeClr val="bg1"/>
                </a:solidFill>
              </a:rPr>
              <a:t>Postdictions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701C2-17DA-334B-81F0-1D9CF1C69D3F}"/>
              </a:ext>
            </a:extLst>
          </p:cNvPr>
          <p:cNvSpPr txBox="1"/>
          <p:nvPr/>
        </p:nvSpPr>
        <p:spPr>
          <a:xfrm>
            <a:off x="1730616" y="4968200"/>
            <a:ext cx="8893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Dilute-Dense framework and some additional ingredients (A+B+C+D)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039DE-2DEA-B243-8EDF-55B657D1E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6985"/>
            <a:ext cx="112776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981B94-542C-7844-91F7-053F5D9E1403}"/>
              </a:ext>
            </a:extLst>
          </p:cNvPr>
          <p:cNvSpPr txBox="1"/>
          <p:nvPr/>
        </p:nvSpPr>
        <p:spPr>
          <a:xfrm>
            <a:off x="3181887" y="4097676"/>
            <a:ext cx="7188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[MSTV2]  </a:t>
            </a:r>
            <a:r>
              <a:rPr lang="en-US" dirty="0">
                <a:hlinkClick r:id="rId3"/>
              </a:rPr>
              <a:t>https://arxiv.org/abs/1901.10506</a:t>
            </a:r>
            <a:r>
              <a:rPr lang="en-US" dirty="0"/>
              <a:t> (addition of uncertainty bands)</a:t>
            </a:r>
          </a:p>
          <a:p>
            <a:r>
              <a:rPr lang="en-US" dirty="0"/>
              <a:t>[MSTV]    </a:t>
            </a:r>
            <a:r>
              <a:rPr lang="en-US" dirty="0">
                <a:hlinkClick r:id="rId4"/>
              </a:rPr>
              <a:t>https://arxiv.org/abs/1805.09342</a:t>
            </a:r>
            <a:r>
              <a:rPr lang="en-US" dirty="0"/>
              <a:t> (original </a:t>
            </a:r>
            <a:r>
              <a:rPr lang="en-US" dirty="0" err="1"/>
              <a:t>postdiction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74B6D-3D97-C443-AA8E-EFA669956359}"/>
              </a:ext>
            </a:extLst>
          </p:cNvPr>
          <p:cNvSpPr txBox="1"/>
          <p:nvPr/>
        </p:nvSpPr>
        <p:spPr>
          <a:xfrm>
            <a:off x="609600" y="5584805"/>
            <a:ext cx="10972800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Is it really true that we have no way to discriminate scenarios of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(</a:t>
            </a:r>
            <a:r>
              <a:rPr lang="en-US" sz="2800" dirty="0" err="1">
                <a:solidFill>
                  <a:srgbClr val="FFFF00"/>
                </a:solidFill>
              </a:rPr>
              <a:t>i</a:t>
            </a:r>
            <a:r>
              <a:rPr lang="en-US" sz="2800" dirty="0">
                <a:solidFill>
                  <a:srgbClr val="FFFF00"/>
                </a:solidFill>
              </a:rPr>
              <a:t>) geometry + final state interactions and (ii) all initial state interactions?</a:t>
            </a:r>
          </a:p>
        </p:txBody>
      </p:sp>
    </p:spTree>
    <p:extLst>
      <p:ext uri="{BB962C8B-B14F-4D97-AF65-F5344CB8AC3E}">
        <p14:creationId xmlns:p14="http://schemas.microsoft.com/office/powerpoint/2010/main" val="24834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28B9F-B1D6-B244-B279-5CFA5F47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89525-2F38-0444-BA91-37D93FAC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251" y="1943656"/>
            <a:ext cx="6674289" cy="178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778723-7636-214A-928E-76F46670294E}"/>
              </a:ext>
            </a:extLst>
          </p:cNvPr>
          <p:cNvSpPr txBox="1"/>
          <p:nvPr/>
        </p:nvSpPr>
        <p:spPr>
          <a:xfrm>
            <a:off x="676601" y="3861256"/>
            <a:ext cx="111557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One cannot just take the square-root to get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).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It is not what experiments measure. </a:t>
            </a:r>
          </a:p>
          <a:p>
            <a:pPr algn="ctr"/>
            <a:endParaRPr lang="en-US" sz="2800" u="sng" dirty="0">
              <a:solidFill>
                <a:schemeClr val="bg1"/>
              </a:solidFill>
            </a:endParaRPr>
          </a:p>
          <a:p>
            <a:pPr algn="ctr"/>
            <a:r>
              <a:rPr lang="en-US" sz="2800" u="sng" dirty="0">
                <a:solidFill>
                  <a:srgbClr val="FFC000"/>
                </a:solidFill>
              </a:rPr>
              <a:t>This is just wrong and should be corrected.</a:t>
            </a:r>
          </a:p>
          <a:p>
            <a:pPr algn="ctr"/>
            <a:endParaRPr lang="en-US" sz="2800" u="sng" dirty="0">
              <a:solidFill>
                <a:srgbClr val="FFC000"/>
              </a:solidFill>
            </a:endParaRPr>
          </a:p>
          <a:p>
            <a:pPr algn="ctr"/>
            <a:r>
              <a:rPr lang="en-US" sz="2800" u="sng" dirty="0">
                <a:solidFill>
                  <a:srgbClr val="FFC000"/>
                </a:solidFill>
              </a:rPr>
              <a:t>This led to an interesting discussion about whether CGC results factorize.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ECEBB-48F7-9F4D-8C8F-846EE0109359}"/>
              </a:ext>
            </a:extLst>
          </p:cNvPr>
          <p:cNvSpPr txBox="1"/>
          <p:nvPr/>
        </p:nvSpPr>
        <p:spPr>
          <a:xfrm>
            <a:off x="1259077" y="427277"/>
            <a:ext cx="9990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expression in the MSTV papers (below) is incorrect.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This is the two-particle correlation c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(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 err="1">
                <a:solidFill>
                  <a:schemeClr val="bg1"/>
                </a:solidFill>
              </a:rPr>
              <a:t>,ref</a:t>
            </a:r>
            <a:r>
              <a:rPr lang="en-US" sz="2800" dirty="0">
                <a:solidFill>
                  <a:schemeClr val="bg1"/>
                </a:solidFill>
              </a:rPr>
              <a:t>) between a particle in a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bin and a reference particle between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= 0 and UV cutoff.    </a:t>
            </a:r>
          </a:p>
        </p:txBody>
      </p:sp>
    </p:spTree>
    <p:extLst>
      <p:ext uri="{BB962C8B-B14F-4D97-AF65-F5344CB8AC3E}">
        <p14:creationId xmlns:p14="http://schemas.microsoft.com/office/powerpoint/2010/main" val="2031482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BF519-037A-C844-A97F-7B1879D1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266BA-A085-6541-8B17-216F3A3A65FD}"/>
              </a:ext>
            </a:extLst>
          </p:cNvPr>
          <p:cNvSpPr txBox="1"/>
          <p:nvPr/>
        </p:nvSpPr>
        <p:spPr>
          <a:xfrm>
            <a:off x="1291862" y="2432790"/>
            <a:ext cx="331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https://arxiv.org/abs/1609.06213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E12FD-DBA5-DF47-9D8B-5BAB4405D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76" y="308516"/>
            <a:ext cx="4040075" cy="2124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F06218-0D0F-D547-83B5-BD478E41FC3D}"/>
              </a:ext>
            </a:extLst>
          </p:cNvPr>
          <p:cNvSpPr txBox="1"/>
          <p:nvPr/>
        </p:nvSpPr>
        <p:spPr>
          <a:xfrm>
            <a:off x="249564" y="3128260"/>
            <a:ext cx="56051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p+Pb</a:t>
            </a:r>
            <a:r>
              <a:rPr lang="en-US" sz="2800" dirty="0">
                <a:solidFill>
                  <a:srgbClr val="FFFF00"/>
                </a:solidFill>
              </a:rPr>
              <a:t> correlation data consistent with</a:t>
            </a:r>
          </a:p>
          <a:p>
            <a:pPr algn="ctr"/>
            <a:r>
              <a:rPr lang="en-US" sz="2800" dirty="0" err="1">
                <a:solidFill>
                  <a:srgbClr val="FFFF00"/>
                </a:solidFill>
              </a:rPr>
              <a:t>v</a:t>
            </a:r>
            <a:r>
              <a:rPr lang="en-US" sz="2800" baseline="-25000" dirty="0" err="1">
                <a:solidFill>
                  <a:srgbClr val="FFFF00"/>
                </a:solidFill>
              </a:rPr>
              <a:t>n</a:t>
            </a:r>
            <a:r>
              <a:rPr lang="en-US" sz="2800" dirty="0">
                <a:solidFill>
                  <a:srgbClr val="FFFF00"/>
                </a:solidFill>
              </a:rPr>
              <a:t>(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</a:t>
            </a:r>
            <a:r>
              <a:rPr lang="en-US" sz="2800" dirty="0">
                <a:solidFill>
                  <a:srgbClr val="FFFF00"/>
                </a:solidFill>
              </a:rPr>
              <a:t>) for single particles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(i.e. they factorize)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Models should predict c2(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TA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TA</a:t>
            </a:r>
            <a:r>
              <a:rPr lang="en-US" sz="2800" dirty="0">
                <a:solidFill>
                  <a:srgbClr val="FFFF00"/>
                </a:solidFill>
              </a:rPr>
              <a:t>), c2(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TB</a:t>
            </a:r>
            <a:r>
              <a:rPr lang="en-US" sz="2800" dirty="0" err="1">
                <a:solidFill>
                  <a:srgbClr val="FFFF00"/>
                </a:solidFill>
              </a:rPr>
              <a:t>,p</a:t>
            </a:r>
            <a:r>
              <a:rPr lang="en-US" sz="2800" baseline="-25000" dirty="0" err="1">
                <a:solidFill>
                  <a:srgbClr val="FFFF00"/>
                </a:solidFill>
              </a:rPr>
              <a:t>TB</a:t>
            </a:r>
            <a:r>
              <a:rPr lang="en-US" sz="2800" dirty="0">
                <a:solidFill>
                  <a:srgbClr val="FFFF00"/>
                </a:solidFill>
              </a:rPr>
              <a:t>), c2(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TA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TB</a:t>
            </a:r>
            <a:r>
              <a:rPr lang="en-US" sz="2800" dirty="0">
                <a:solidFill>
                  <a:srgbClr val="FFFF00"/>
                </a:solidFill>
              </a:rPr>
              <a:t>).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Key additional test!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646AAB-19EE-1047-9CFC-AA23B5AF64EE}"/>
              </a:ext>
            </a:extLst>
          </p:cNvPr>
          <p:cNvGrpSpPr/>
          <p:nvPr/>
        </p:nvGrpSpPr>
        <p:grpSpPr>
          <a:xfrm>
            <a:off x="6096000" y="308516"/>
            <a:ext cx="5946130" cy="6412959"/>
            <a:chOff x="6779270" y="436866"/>
            <a:chExt cx="3351810" cy="4159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5EB369-6046-F847-B429-5406086FD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555" b="46112"/>
            <a:stretch/>
          </p:blipFill>
          <p:spPr>
            <a:xfrm>
              <a:off x="6779270" y="436866"/>
              <a:ext cx="3351810" cy="3657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278A12-26F2-A24B-9671-F0909C40D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78148" b="13519"/>
            <a:stretch/>
          </p:blipFill>
          <p:spPr>
            <a:xfrm>
              <a:off x="6779270" y="4024616"/>
              <a:ext cx="3351810" cy="57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2458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920E0-92C2-9245-9FF0-A95D2993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151FB-A513-2E40-9277-6377EB25979B}"/>
              </a:ext>
            </a:extLst>
          </p:cNvPr>
          <p:cNvSpPr txBox="1"/>
          <p:nvPr/>
        </p:nvSpPr>
        <p:spPr>
          <a:xfrm>
            <a:off x="175795" y="75202"/>
            <a:ext cx="5123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Bug found by MSTV…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</a:rPr>
              <a:t>-- see M. Mace talk for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BF225-1160-214A-9F4B-5E79FC172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6" r="8664"/>
          <a:stretch/>
        </p:blipFill>
        <p:spPr>
          <a:xfrm>
            <a:off x="6706817" y="1324233"/>
            <a:ext cx="5175371" cy="3179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5309E-4A6F-D741-88B8-E3DBA6E6316E}"/>
              </a:ext>
            </a:extLst>
          </p:cNvPr>
          <p:cNvSpPr txBox="1"/>
          <p:nvPr/>
        </p:nvSpPr>
        <p:spPr>
          <a:xfrm>
            <a:off x="6706817" y="302187"/>
            <a:ext cx="4805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Is that supposed to be in there?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6BB5DE-4135-1C4F-A6F4-96612F50640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9109687" y="825407"/>
            <a:ext cx="160773" cy="18107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9F53374-85AA-3249-BDE4-E3671AE5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" y="2859108"/>
            <a:ext cx="6028765" cy="3862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5A404C-2FFE-4E46-A3C2-898121CC3594}"/>
              </a:ext>
            </a:extLst>
          </p:cNvPr>
          <p:cNvSpPr txBox="1"/>
          <p:nvPr/>
        </p:nvSpPr>
        <p:spPr>
          <a:xfrm>
            <a:off x="4802507" y="2028111"/>
            <a:ext cx="177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7C80"/>
                </a:solidFill>
              </a:rPr>
              <a:t>Domains resolved </a:t>
            </a:r>
            <a:r>
              <a:rPr lang="en-US" sz="2400" dirty="0">
                <a:solidFill>
                  <a:srgbClr val="FF7C80"/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rgbClr val="FF7C8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BC6F0F-5620-1B40-A699-5E9C3D30648A}"/>
              </a:ext>
            </a:extLst>
          </p:cNvPr>
          <p:cNvSpPr txBox="1"/>
          <p:nvPr/>
        </p:nvSpPr>
        <p:spPr>
          <a:xfrm>
            <a:off x="2471949" y="2056672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Font typeface="Wingdings" pitchFamily="2" charset="2"/>
              <a:buChar char="ß"/>
            </a:pPr>
            <a:r>
              <a:rPr lang="en-US" sz="2400" dirty="0">
                <a:solidFill>
                  <a:srgbClr val="FFFF00"/>
                </a:solidFill>
              </a:rPr>
              <a:t>Domains not </a:t>
            </a:r>
          </a:p>
          <a:p>
            <a:pPr algn="r"/>
            <a:r>
              <a:rPr lang="en-US" sz="2400" dirty="0">
                <a:solidFill>
                  <a:srgbClr val="FFFF00"/>
                </a:solidFill>
              </a:rPr>
              <a:t>resolved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5189F0-FF65-2C4A-8330-FC98CDC76F83}"/>
              </a:ext>
            </a:extLst>
          </p:cNvPr>
          <p:cNvCxnSpPr>
            <a:cxnSpLocks/>
          </p:cNvCxnSpPr>
          <p:nvPr/>
        </p:nvCxnSpPr>
        <p:spPr>
          <a:xfrm flipH="1">
            <a:off x="4726346" y="2085232"/>
            <a:ext cx="48125" cy="3835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46B167-9DDF-9F4E-BA2D-2A01B985BD8A}"/>
              </a:ext>
            </a:extLst>
          </p:cNvPr>
          <p:cNvSpPr txBox="1"/>
          <p:nvPr/>
        </p:nvSpPr>
        <p:spPr>
          <a:xfrm>
            <a:off x="0" y="6505799"/>
            <a:ext cx="352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Mace et al. [MSTV], https://arxiv.org/abs/1805.09342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07C412-B625-7242-9A67-1816DD21EF69}"/>
              </a:ext>
            </a:extLst>
          </p:cNvPr>
          <p:cNvSpPr txBox="1"/>
          <p:nvPr/>
        </p:nvSpPr>
        <p:spPr>
          <a:xfrm>
            <a:off x="6706816" y="4836094"/>
            <a:ext cx="5175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 could never understand the scales and speculated last summer that it would make sense if everything were an order of magnitude lower in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4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53DBE-EF5B-344F-9F86-766B2C2F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FDAB2-7386-EC48-B1D2-E9376D701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89" y="1081108"/>
            <a:ext cx="6028765" cy="386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C17D94-31B6-064D-B6ED-7F22279643C7}"/>
              </a:ext>
            </a:extLst>
          </p:cNvPr>
          <p:cNvSpPr txBox="1"/>
          <p:nvPr/>
        </p:nvSpPr>
        <p:spPr>
          <a:xfrm>
            <a:off x="5132707" y="250111"/>
            <a:ext cx="1778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7C80"/>
                </a:solidFill>
              </a:rPr>
              <a:t>Domains resolved </a:t>
            </a:r>
            <a:r>
              <a:rPr lang="en-US" sz="2400" dirty="0">
                <a:solidFill>
                  <a:srgbClr val="FF7C80"/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rgbClr val="FF7C8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FBAC9-E7C0-884B-8AD7-E4A6B4CFE9B2}"/>
              </a:ext>
            </a:extLst>
          </p:cNvPr>
          <p:cNvSpPr txBox="1"/>
          <p:nvPr/>
        </p:nvSpPr>
        <p:spPr>
          <a:xfrm>
            <a:off x="2802149" y="278672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Font typeface="Wingdings" pitchFamily="2" charset="2"/>
              <a:buChar char="ß"/>
            </a:pPr>
            <a:r>
              <a:rPr lang="en-US" sz="2400" dirty="0">
                <a:solidFill>
                  <a:srgbClr val="FFFF00"/>
                </a:solidFill>
              </a:rPr>
              <a:t>Domains not </a:t>
            </a:r>
          </a:p>
          <a:p>
            <a:pPr algn="r"/>
            <a:r>
              <a:rPr lang="en-US" sz="2400" dirty="0">
                <a:solidFill>
                  <a:srgbClr val="FFFF00"/>
                </a:solidFill>
              </a:rPr>
              <a:t>resolved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2DDF20-79FF-2E43-A3A1-2757BC44D3B1}"/>
              </a:ext>
            </a:extLst>
          </p:cNvPr>
          <p:cNvCxnSpPr>
            <a:cxnSpLocks/>
          </p:cNvCxnSpPr>
          <p:nvPr/>
        </p:nvCxnSpPr>
        <p:spPr>
          <a:xfrm flipH="1">
            <a:off x="5056546" y="307232"/>
            <a:ext cx="48125" cy="3835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5136D2-BC4A-F54F-864D-0D063B3E9EC4}"/>
              </a:ext>
            </a:extLst>
          </p:cNvPr>
          <p:cNvSpPr txBox="1"/>
          <p:nvPr/>
        </p:nvSpPr>
        <p:spPr>
          <a:xfrm>
            <a:off x="330200" y="4727799"/>
            <a:ext cx="352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Mace et al. [MSTV], https://arxiv.org/abs/1805.09342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191DA-0440-234C-ABF4-06910D13F8E6}"/>
              </a:ext>
            </a:extLst>
          </p:cNvPr>
          <p:cNvSpPr txBox="1"/>
          <p:nvPr/>
        </p:nvSpPr>
        <p:spPr>
          <a:xfrm>
            <a:off x="6680200" y="1206331"/>
            <a:ext cx="51094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Makes much more sense that transition between regimes is around 0.5 GeV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Now result clearly disagrees with PHENIX Experimental data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Progress…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307B47-04D9-AC44-B45F-878E061C9AB6}"/>
              </a:ext>
            </a:extLst>
          </p:cNvPr>
          <p:cNvSpPr/>
          <p:nvPr/>
        </p:nvSpPr>
        <p:spPr>
          <a:xfrm>
            <a:off x="1409700" y="4142899"/>
            <a:ext cx="4686300" cy="34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728D36-A156-7C47-BC4B-B2485A2F59B1}"/>
              </a:ext>
            </a:extLst>
          </p:cNvPr>
          <p:cNvSpPr txBox="1"/>
          <p:nvPr/>
        </p:nvSpPr>
        <p:spPr>
          <a:xfrm>
            <a:off x="4405583" y="4051389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0.5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ECBBF-EBF3-8442-8A1F-1D2E20B57758}"/>
              </a:ext>
            </a:extLst>
          </p:cNvPr>
          <p:cNvSpPr txBox="1"/>
          <p:nvPr/>
        </p:nvSpPr>
        <p:spPr>
          <a:xfrm>
            <a:off x="2283834" y="5521801"/>
            <a:ext cx="7624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What are some lessons learned?</a:t>
            </a:r>
          </a:p>
        </p:txBody>
      </p:sp>
    </p:spTree>
    <p:extLst>
      <p:ext uri="{BB962C8B-B14F-4D97-AF65-F5344CB8AC3E}">
        <p14:creationId xmlns:p14="http://schemas.microsoft.com/office/powerpoint/2010/main" val="151885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AE995-B069-E549-9902-9DB85EF8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F12C7-9F7D-8547-ACBC-925F40F8B9AD}"/>
              </a:ext>
            </a:extLst>
          </p:cNvPr>
          <p:cNvSpPr txBox="1"/>
          <p:nvPr/>
        </p:nvSpPr>
        <p:spPr>
          <a:xfrm>
            <a:off x="4213757" y="-28040"/>
            <a:ext cx="370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Fourier Transforms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DCABF-2898-8841-B2C5-8B1548EB3F04}"/>
              </a:ext>
            </a:extLst>
          </p:cNvPr>
          <p:cNvSpPr txBox="1"/>
          <p:nvPr/>
        </p:nvSpPr>
        <p:spPr>
          <a:xfrm>
            <a:off x="-57059" y="618293"/>
            <a:ext cx="1224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These calculations are done entirely in momentum space (immediate FFT of spatial distributions)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23B8A1-24F0-EC49-9E85-39CF90A4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8" y="1150881"/>
            <a:ext cx="9517799" cy="4924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A44A9F-63B0-4941-88C9-C55679CCB2A9}"/>
              </a:ext>
            </a:extLst>
          </p:cNvPr>
          <p:cNvSpPr txBox="1"/>
          <p:nvPr/>
        </p:nvSpPr>
        <p:spPr>
          <a:xfrm>
            <a:off x="9643241" y="1190610"/>
            <a:ext cx="24699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Enormous azimuthal asymmetries in the FFT.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Does this explain the </a:t>
            </a:r>
            <a:r>
              <a:rPr lang="en-US" sz="2400" dirty="0" err="1">
                <a:solidFill>
                  <a:schemeClr val="bg1"/>
                </a:solidFill>
              </a:rPr>
              <a:t>dAu</a:t>
            </a:r>
            <a:r>
              <a:rPr lang="en-US" sz="2400" dirty="0">
                <a:solidFill>
                  <a:schemeClr val="bg1"/>
                </a:solidFill>
              </a:rPr>
              <a:t> larger v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for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&lt; 0.5 GeV?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87516-1E94-5A42-9626-A3960754274C}"/>
              </a:ext>
            </a:extLst>
          </p:cNvPr>
          <p:cNvSpPr txBox="1"/>
          <p:nvPr/>
        </p:nvSpPr>
        <p:spPr>
          <a:xfrm>
            <a:off x="271333" y="6145899"/>
            <a:ext cx="9460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FFFF00"/>
                </a:solidFill>
              </a:rPr>
              <a:t>Test:  Calculate v</a:t>
            </a:r>
            <a:r>
              <a:rPr lang="en-US" sz="3600" baseline="-25000" dirty="0">
                <a:solidFill>
                  <a:srgbClr val="FFFF00"/>
                </a:solidFill>
              </a:rPr>
              <a:t>2</a:t>
            </a:r>
            <a:r>
              <a:rPr lang="en-US" sz="3600" dirty="0">
                <a:solidFill>
                  <a:srgbClr val="FFFF00"/>
                </a:solidFill>
              </a:rPr>
              <a:t> with respect to deuteron axis.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74865-C035-034E-9B2A-7ED0EF43A3D8}"/>
              </a:ext>
            </a:extLst>
          </p:cNvPr>
          <p:cNvSpPr txBox="1"/>
          <p:nvPr/>
        </p:nvSpPr>
        <p:spPr>
          <a:xfrm>
            <a:off x="8152896" y="1688055"/>
            <a:ext cx="110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&lt;cos(2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</a:rPr>
              <a:t>f</a:t>
            </a:r>
            <a:r>
              <a:rPr lang="en-US" dirty="0">
                <a:solidFill>
                  <a:srgbClr val="0070C0"/>
                </a:solidFill>
              </a:rPr>
              <a:t>)&gt;</a:t>
            </a:r>
          </a:p>
        </p:txBody>
      </p:sp>
    </p:spTree>
    <p:extLst>
      <p:ext uri="{BB962C8B-B14F-4D97-AF65-F5344CB8AC3E}">
        <p14:creationId xmlns:p14="http://schemas.microsoft.com/office/powerpoint/2010/main" val="916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5CC2-1F80-4B02-BA76-2487256D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01C47-63B0-4C18-BBBC-0EFE09ABF9CA}"/>
              </a:ext>
            </a:extLst>
          </p:cNvPr>
          <p:cNvSpPr/>
          <p:nvPr/>
        </p:nvSpPr>
        <p:spPr>
          <a:xfrm>
            <a:off x="435429" y="912128"/>
            <a:ext cx="112427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dilute-dense limit implies that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proj</a:t>
            </a:r>
            <a:r>
              <a:rPr lang="en-US" sz="2400" dirty="0">
                <a:solidFill>
                  <a:schemeClr val="bg1"/>
                </a:solidFill>
              </a:rPr>
              <a:t>) &lt; </a:t>
            </a:r>
            <a:r>
              <a:rPr lang="en-US" sz="2400" dirty="0" err="1">
                <a:solidFill>
                  <a:schemeClr val="bg1"/>
                </a:solidFill>
              </a:rPr>
              <a:t>k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&lt;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err="1">
                <a:solidFill>
                  <a:schemeClr val="bg1"/>
                </a:solidFill>
              </a:rPr>
              <a:t>targ</a:t>
            </a:r>
            <a:r>
              <a:rPr lang="en-US" sz="2400" dirty="0">
                <a:solidFill>
                  <a:schemeClr val="bg1"/>
                </a:solidFill>
              </a:rPr>
              <a:t>) and one obtains on average: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where m is the infrared cutoff (= 0.3 GeV in MSTV).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9D16A-F0A3-44E2-85A9-85DBCE5F19A3}"/>
              </a:ext>
            </a:extLst>
          </p:cNvPr>
          <p:cNvSpPr txBox="1"/>
          <p:nvPr/>
        </p:nvSpPr>
        <p:spPr>
          <a:xfrm>
            <a:off x="3718559" y="125129"/>
            <a:ext cx="48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Dilute-Dense Framework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762E59-91BB-4A63-8768-B75DF9F0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59" y="3210867"/>
            <a:ext cx="4288246" cy="3212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968CA7-563B-4A0E-B762-971B19C540C8}"/>
              </a:ext>
            </a:extLst>
          </p:cNvPr>
          <p:cNvSpPr txBox="1"/>
          <p:nvPr/>
        </p:nvSpPr>
        <p:spPr>
          <a:xfrm>
            <a:off x="5397986" y="3501391"/>
            <a:ext cx="3565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Once you hit a thick enough part of the target,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you free all the projectile gluons and no more.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90812C-7266-42E7-9C34-290AD76403DC}"/>
              </a:ext>
            </a:extLst>
          </p:cNvPr>
          <p:cNvGrpSpPr/>
          <p:nvPr/>
        </p:nvGrpSpPr>
        <p:grpSpPr>
          <a:xfrm>
            <a:off x="9032020" y="3615989"/>
            <a:ext cx="1872112" cy="1795118"/>
            <a:chOff x="6205889" y="2849084"/>
            <a:chExt cx="2760042" cy="21945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88625A-754E-4650-AF60-8B5AD3FE6C16}"/>
                </a:ext>
              </a:extLst>
            </p:cNvPr>
            <p:cNvSpPr/>
            <p:nvPr/>
          </p:nvSpPr>
          <p:spPr>
            <a:xfrm>
              <a:off x="7344074" y="2849084"/>
              <a:ext cx="1621857" cy="2194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E71B3A6-822E-4B13-9367-E10008185D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4047" y="2928852"/>
              <a:ext cx="1092467" cy="1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E760C8-49B8-49C7-A37D-88ACB53CE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7827" y="3112631"/>
              <a:ext cx="1092467" cy="1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A72AF2D-2F96-4082-91FE-B4DEBF1BA9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5054" y="3374345"/>
              <a:ext cx="1092467" cy="1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755115C-132F-491E-A39C-42DE27265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5889" y="3949506"/>
              <a:ext cx="1092467" cy="1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E3BBDF-FC7B-344D-9A32-15B5F1E1D3F7}"/>
                  </a:ext>
                </a:extLst>
              </p:cNvPr>
              <p:cNvSpPr txBox="1"/>
              <p:nvPr/>
            </p:nvSpPr>
            <p:spPr>
              <a:xfrm>
                <a:off x="2046512" y="1585294"/>
                <a:ext cx="862148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N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gluon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  g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dirty="0">
                    <a:solidFill>
                      <a:schemeClr val="tx1"/>
                    </a:solidFill>
                  </a:rPr>
                  <a:t> Q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s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proj</a:t>
                </a:r>
                <a:r>
                  <a:rPr lang="en-US" sz="2800" dirty="0">
                    <a:solidFill>
                      <a:schemeClr val="tx1"/>
                    </a:solidFill>
                  </a:rPr>
                  <a:t>) x F( Q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s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targ</a:t>
                </a:r>
                <a:r>
                  <a:rPr lang="en-US" sz="2800" dirty="0">
                    <a:solidFill>
                      <a:schemeClr val="tx1"/>
                    </a:solidFill>
                  </a:rPr>
                  <a:t>)/ m )   (dilute-dense limit)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E3BBDF-FC7B-344D-9A32-15B5F1E1D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12" y="1585294"/>
                <a:ext cx="8621487" cy="523220"/>
              </a:xfrm>
              <a:prstGeom prst="rect">
                <a:avLst/>
              </a:prstGeom>
              <a:blipFill>
                <a:blip r:embed="rId3"/>
                <a:stretch>
                  <a:fillRect l="-1324" t="-11905" r="-13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C9BFF7A-842F-3242-8D3F-8987A2C1FA8E}"/>
              </a:ext>
            </a:extLst>
          </p:cNvPr>
          <p:cNvSpPr txBox="1"/>
          <p:nvPr/>
        </p:nvSpPr>
        <p:spPr>
          <a:xfrm>
            <a:off x="1036798" y="3397345"/>
            <a:ext cx="1748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F( Q</a:t>
            </a:r>
            <a:r>
              <a:rPr lang="en-US" sz="2000" baseline="-25000" dirty="0">
                <a:solidFill>
                  <a:srgbClr val="FF0000"/>
                </a:solidFill>
              </a:rPr>
              <a:t>s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targ</a:t>
            </a:r>
            <a:r>
              <a:rPr lang="en-US" sz="2000" dirty="0">
                <a:solidFill>
                  <a:srgbClr val="FF0000"/>
                </a:solidFill>
              </a:rPr>
              <a:t>)/ m 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F343E-767C-6D44-AC1D-D501F96DD1F1}"/>
              </a:ext>
            </a:extLst>
          </p:cNvPr>
          <p:cNvSpPr txBox="1"/>
          <p:nvPr/>
        </p:nvSpPr>
        <p:spPr>
          <a:xfrm>
            <a:off x="5107347" y="5986067"/>
            <a:ext cx="5071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B0F0"/>
                </a:solidFill>
              </a:rPr>
              <a:t>IP-</a:t>
            </a:r>
            <a:r>
              <a:rPr lang="en-US" sz="2400" dirty="0" err="1">
                <a:solidFill>
                  <a:srgbClr val="00B0F0"/>
                </a:solidFill>
              </a:rPr>
              <a:t>Jazma</a:t>
            </a:r>
            <a:r>
              <a:rPr lang="en-US" sz="2400" dirty="0">
                <a:solidFill>
                  <a:srgbClr val="00B0F0"/>
                </a:solidFill>
              </a:rPr>
              <a:t> code:   bool </a:t>
            </a:r>
            <a:r>
              <a:rPr lang="en-US" sz="2400" dirty="0" err="1">
                <a:solidFill>
                  <a:srgbClr val="00B0F0"/>
                </a:solidFill>
              </a:rPr>
              <a:t>dilutedense</a:t>
            </a:r>
            <a:r>
              <a:rPr lang="en-US" sz="2400" dirty="0">
                <a:solidFill>
                  <a:srgbClr val="00B0F0"/>
                </a:solidFill>
              </a:rPr>
              <a:t>= true</a:t>
            </a:r>
          </a:p>
        </p:txBody>
      </p:sp>
    </p:spTree>
    <p:extLst>
      <p:ext uri="{BB962C8B-B14F-4D97-AF65-F5344CB8AC3E}">
        <p14:creationId xmlns:p14="http://schemas.microsoft.com/office/powerpoint/2010/main" val="347698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DB04B-109B-9D41-A86E-A723736E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E5EB1-BCC0-3044-B81E-11A974FF973D}"/>
              </a:ext>
            </a:extLst>
          </p:cNvPr>
          <p:cNvSpPr txBox="1"/>
          <p:nvPr/>
        </p:nvSpPr>
        <p:spPr>
          <a:xfrm>
            <a:off x="339634" y="68196"/>
            <a:ext cx="3540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FFFF00"/>
                </a:solidFill>
              </a:rPr>
              <a:t>What is IP-</a:t>
            </a:r>
            <a:r>
              <a:rPr lang="en-US" sz="3600" u="sng" dirty="0" err="1">
                <a:solidFill>
                  <a:srgbClr val="FFFF00"/>
                </a:solidFill>
              </a:rPr>
              <a:t>Jazma</a:t>
            </a:r>
            <a:r>
              <a:rPr lang="en-US" sz="3600" u="sng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E90A2-7E40-DE44-828A-3D12FE386FCA}"/>
              </a:ext>
            </a:extLst>
          </p:cNvPr>
          <p:cNvSpPr txBox="1"/>
          <p:nvPr/>
        </p:nvSpPr>
        <p:spPr>
          <a:xfrm>
            <a:off x="339634" y="879462"/>
            <a:ext cx="117914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(dense-dense), MSTV (dilute-dense) calculations have many ingredients (A+B+C+D)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some very phenomenological (A+B+C)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some weakly-coupled effective field theory (D)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How to determine which ingredients are dominant for which observables?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That is the goal of the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framework (A+B+C).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The goal is not to match data, but to understand theory.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is publicly available (https://</a:t>
            </a:r>
            <a:r>
              <a:rPr lang="en-US" sz="2400" dirty="0" err="1">
                <a:solidFill>
                  <a:srgbClr val="FFFF00"/>
                </a:solidFill>
              </a:rPr>
              <a:t>github.com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jamienagle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IPJazma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results shown have </a:t>
            </a:r>
            <a:r>
              <a:rPr lang="en-US" sz="2400" u="sng" dirty="0">
                <a:solidFill>
                  <a:srgbClr val="FFFF00"/>
                </a:solidFill>
              </a:rPr>
              <a:t>zero free parameters</a:t>
            </a:r>
            <a:r>
              <a:rPr lang="en-US" sz="2400" dirty="0">
                <a:solidFill>
                  <a:srgbClr val="FFFF00"/>
                </a:solidFill>
              </a:rPr>
              <a:t>, in the sense that we match exactly the A+B+C parameters from IP-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or MSTV when making comparisons.</a:t>
            </a:r>
          </a:p>
        </p:txBody>
      </p:sp>
    </p:spTree>
    <p:extLst>
      <p:ext uri="{BB962C8B-B14F-4D97-AF65-F5344CB8AC3E}">
        <p14:creationId xmlns:p14="http://schemas.microsoft.com/office/powerpoint/2010/main" val="30175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4AFE6-5548-4432-AF89-6C7425A9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20D61-6988-423B-9A9E-D7054F74EC50}"/>
              </a:ext>
            </a:extLst>
          </p:cNvPr>
          <p:cNvSpPr/>
          <p:nvPr/>
        </p:nvSpPr>
        <p:spPr>
          <a:xfrm>
            <a:off x="466004" y="729683"/>
            <a:ext cx="11521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MSTV includes nucleon-by-nucleon fluctuations in Q</a:t>
            </a:r>
            <a:r>
              <a:rPr lang="en-US" sz="2400" baseline="-25000" dirty="0">
                <a:solidFill>
                  <a:schemeClr val="bg1"/>
                </a:solidFill>
              </a:rPr>
              <a:t>s,0 </a:t>
            </a:r>
            <a:r>
              <a:rPr lang="en-US" sz="2400" baseline="30000" dirty="0">
                <a:solidFill>
                  <a:schemeClr val="bg1"/>
                </a:solidFill>
              </a:rPr>
              <a:t>2 </a:t>
            </a:r>
            <a:r>
              <a:rPr lang="en-US" sz="2400" dirty="0">
                <a:solidFill>
                  <a:schemeClr val="bg1"/>
                </a:solidFill>
              </a:rPr>
              <a:t>(the amplitude of the IP-Sat Gaussian).    Thus, each nucleon is still a perfect Gaussian, just different amplitudes.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Implemented with RMS of 0.5 on log(Q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) – i.e. high side tail.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B64FD-4514-4801-83F8-3AC67EC53889}"/>
              </a:ext>
            </a:extLst>
          </p:cNvPr>
          <p:cNvSpPr txBox="1"/>
          <p:nvPr/>
        </p:nvSpPr>
        <p:spPr>
          <a:xfrm>
            <a:off x="5679601" y="2684145"/>
            <a:ext cx="6423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Non-perturbative on many scales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Not part of the standard CGC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FF00"/>
                </a:solidFill>
              </a:rPr>
              <a:t>Ad hoc  </a:t>
            </a:r>
            <a:r>
              <a:rPr lang="en-US" sz="2400" dirty="0">
                <a:solidFill>
                  <a:srgbClr val="FFFF00"/>
                </a:solidFill>
              </a:rPr>
              <a:t>not 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</a:p>
          <a:p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25E53-E181-4484-9334-C653D5DD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04" y="2645352"/>
            <a:ext cx="4816115" cy="3987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50623-9D54-4DA9-B934-088E78B59E5D}"/>
              </a:ext>
            </a:extLst>
          </p:cNvPr>
          <p:cNvSpPr txBox="1"/>
          <p:nvPr/>
        </p:nvSpPr>
        <p:spPr>
          <a:xfrm>
            <a:off x="4558303" y="49842"/>
            <a:ext cx="307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Q</a:t>
            </a:r>
            <a:r>
              <a:rPr lang="en-US" sz="3600" u="sng" baseline="-25000" dirty="0"/>
              <a:t>s</a:t>
            </a:r>
            <a:r>
              <a:rPr lang="en-US" sz="3600" u="sng" dirty="0"/>
              <a:t> Fluctuations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8FB2C-BBBF-EE40-93A4-B8B7AFCA6F37}"/>
              </a:ext>
            </a:extLst>
          </p:cNvPr>
          <p:cNvSpPr txBox="1"/>
          <p:nvPr/>
        </p:nvSpPr>
        <p:spPr>
          <a:xfrm>
            <a:off x="1649253" y="47361"/>
            <a:ext cx="9154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MSTV Added Ingredients:  Fluctuations put in by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D59C5-A91B-824D-9DAF-C9D03DA9714F}"/>
              </a:ext>
            </a:extLst>
          </p:cNvPr>
          <p:cNvSpPr txBox="1"/>
          <p:nvPr/>
        </p:nvSpPr>
        <p:spPr>
          <a:xfrm>
            <a:off x="5679601" y="4992469"/>
            <a:ext cx="440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B0F0"/>
                </a:solidFill>
              </a:rPr>
              <a:t>IP-</a:t>
            </a:r>
            <a:r>
              <a:rPr lang="en-US" sz="2400" dirty="0" err="1">
                <a:solidFill>
                  <a:srgbClr val="00B0F0"/>
                </a:solidFill>
              </a:rPr>
              <a:t>Jazma</a:t>
            </a:r>
            <a:r>
              <a:rPr lang="en-US" sz="2400" dirty="0">
                <a:solidFill>
                  <a:srgbClr val="00B0F0"/>
                </a:solidFill>
              </a:rPr>
              <a:t> code:   bool </a:t>
            </a:r>
            <a:r>
              <a:rPr lang="en-US" sz="2400" dirty="0" err="1">
                <a:solidFill>
                  <a:srgbClr val="00B0F0"/>
                </a:solidFill>
              </a:rPr>
              <a:t>qsfluc</a:t>
            </a:r>
            <a:r>
              <a:rPr lang="en-US" sz="2400" dirty="0">
                <a:solidFill>
                  <a:srgbClr val="00B0F0"/>
                </a:solidFill>
              </a:rPr>
              <a:t> = true</a:t>
            </a:r>
          </a:p>
        </p:txBody>
      </p:sp>
    </p:spTree>
    <p:extLst>
      <p:ext uri="{BB962C8B-B14F-4D97-AF65-F5344CB8AC3E}">
        <p14:creationId xmlns:p14="http://schemas.microsoft.com/office/powerpoint/2010/main" val="1352217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3951044" y="142893"/>
            <a:ext cx="4091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IP-</a:t>
            </a:r>
            <a:r>
              <a:rPr lang="en-US" sz="3600" u="sng" dirty="0" err="1">
                <a:solidFill>
                  <a:schemeClr val="bg1"/>
                </a:solidFill>
              </a:rPr>
              <a:t>Jazma</a:t>
            </a:r>
            <a:r>
              <a:rPr lang="en-US" sz="3600" u="sng" dirty="0">
                <a:solidFill>
                  <a:schemeClr val="bg1"/>
                </a:solidFill>
              </a:rPr>
              <a:t> </a:t>
            </a:r>
            <a:r>
              <a:rPr lang="en-US" sz="3600" u="sng" dirty="0" err="1">
                <a:solidFill>
                  <a:schemeClr val="bg1"/>
                </a:solidFill>
              </a:rPr>
              <a:t>d+A</a:t>
            </a:r>
            <a:r>
              <a:rPr lang="en-US" sz="3600" u="sng" dirty="0">
                <a:solidFill>
                  <a:schemeClr val="bg1"/>
                </a:solidFill>
              </a:rPr>
              <a:t>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956F5-DCF4-40BB-BFDE-8CDC6E47B865}"/>
              </a:ext>
            </a:extLst>
          </p:cNvPr>
          <p:cNvSpPr txBox="1"/>
          <p:nvPr/>
        </p:nvSpPr>
        <p:spPr>
          <a:xfrm>
            <a:off x="1538067" y="5288771"/>
            <a:ext cx="93925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" dirty="0"/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At this point, none of these fluctuations are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  <a:r>
              <a:rPr lang="en-US" sz="2400" dirty="0">
                <a:solidFill>
                  <a:srgbClr val="FFFF00"/>
                </a:solidFill>
              </a:rPr>
              <a:t>. 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All MC Glauber and “put-in-by-hand”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 (as per MSTV).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9FFD67-45B7-ED4F-AADC-9E00CC72F4E8}"/>
              </a:ext>
            </a:extLst>
          </p:cNvPr>
          <p:cNvGrpSpPr/>
          <p:nvPr/>
        </p:nvGrpSpPr>
        <p:grpSpPr>
          <a:xfrm>
            <a:off x="270702" y="1076797"/>
            <a:ext cx="11590371" cy="3889739"/>
            <a:chOff x="270702" y="1076797"/>
            <a:chExt cx="11590371" cy="38897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10AC92-DF63-4477-81FC-B56C6B94B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11" t="12152" r="4946" b="32456"/>
            <a:stretch/>
          </p:blipFill>
          <p:spPr>
            <a:xfrm>
              <a:off x="270702" y="1076797"/>
              <a:ext cx="11590371" cy="38897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0E8CBB-FBB4-D840-984E-67C8F72D8FC0}"/>
                </a:ext>
              </a:extLst>
            </p:cNvPr>
            <p:cNvSpPr/>
            <p:nvPr/>
          </p:nvSpPr>
          <p:spPr>
            <a:xfrm>
              <a:off x="8513064" y="1399032"/>
              <a:ext cx="649224" cy="192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5136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68BC-923B-BB41-BDE8-475CAFA6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DB2BB-2B76-1943-9822-59F375EA49E2}"/>
              </a:ext>
            </a:extLst>
          </p:cNvPr>
          <p:cNvSpPr txBox="1"/>
          <p:nvPr/>
        </p:nvSpPr>
        <p:spPr>
          <a:xfrm>
            <a:off x="4034753" y="131002"/>
            <a:ext cx="480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Multiplicity Distributions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C41E-EC05-B140-BD65-090FD374AFCC}"/>
              </a:ext>
            </a:extLst>
          </p:cNvPr>
          <p:cNvSpPr txBox="1"/>
          <p:nvPr/>
        </p:nvSpPr>
        <p:spPr>
          <a:xfrm>
            <a:off x="5919849" y="2311928"/>
            <a:ext cx="62721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Counter Proof:  Everything here is just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MC Glauber fluctuations and the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 put in by hand, that are fit to data.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Small differences might be in MSTV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MC Glauber, which could be resolved with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publicly available code.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Other sources of fluctuations are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completely subdominant.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098C6-5E62-5E4E-B841-4D0865E1991D}"/>
              </a:ext>
            </a:extLst>
          </p:cNvPr>
          <p:cNvSpPr txBox="1"/>
          <p:nvPr/>
        </p:nvSpPr>
        <p:spPr>
          <a:xfrm>
            <a:off x="238336" y="932205"/>
            <a:ext cx="1213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“[The figure] shows strikingly that all three systems satisfy </a:t>
            </a:r>
            <a:r>
              <a:rPr lang="en-US" sz="2400" dirty="0" err="1">
                <a:solidFill>
                  <a:schemeClr val="bg1"/>
                </a:solidFill>
              </a:rPr>
              <a:t>Koba</a:t>
            </a:r>
            <a:r>
              <a:rPr lang="en-US" sz="2400" dirty="0">
                <a:solidFill>
                  <a:schemeClr val="bg1"/>
                </a:solidFill>
              </a:rPr>
              <a:t>-Nielsen-Olesen (KNO scaling).”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A098A8-5B52-E248-B62A-46DD9BF97FE3}"/>
              </a:ext>
            </a:extLst>
          </p:cNvPr>
          <p:cNvSpPr/>
          <p:nvPr/>
        </p:nvSpPr>
        <p:spPr>
          <a:xfrm>
            <a:off x="250210" y="1468908"/>
            <a:ext cx="10971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Glittering 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i="1" dirty="0">
                <a:solidFill>
                  <a:schemeClr val="bg1"/>
                </a:solidFill>
              </a:rPr>
              <a:t>ab initio </a:t>
            </a:r>
            <a:r>
              <a:rPr lang="en-US" sz="2400" dirty="0">
                <a:solidFill>
                  <a:schemeClr val="bg1"/>
                </a:solidFill>
              </a:rPr>
              <a:t>result for Negative Binomial Fluctuations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1678D6-D2FA-1043-91D7-90205A2C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34" y="2016209"/>
            <a:ext cx="5511612" cy="4628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BC225-8537-5746-BD97-5A9E29A5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8" y="2016208"/>
            <a:ext cx="5511612" cy="46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D2A7-C2A1-4A14-A1A9-B65B2EED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7FF41-DBEE-4B0D-9352-1192A4AF9830}"/>
              </a:ext>
            </a:extLst>
          </p:cNvPr>
          <p:cNvSpPr txBox="1"/>
          <p:nvPr/>
        </p:nvSpPr>
        <p:spPr>
          <a:xfrm>
            <a:off x="341293" y="5346474"/>
            <a:ext cx="89226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 also obtain a reasonable (slightly worse) description of the data.</a:t>
            </a:r>
          </a:p>
          <a:p>
            <a:r>
              <a:rPr lang="en-US" sz="2400" dirty="0">
                <a:solidFill>
                  <a:schemeClr val="bg1"/>
                </a:solidFill>
              </a:rPr>
              <a:t>Modest adjustment of IP-Sat 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 would allow better tuning.   </a:t>
            </a:r>
          </a:p>
          <a:p>
            <a:r>
              <a:rPr lang="en-US" sz="900" dirty="0">
                <a:solidFill>
                  <a:schemeClr val="bg1"/>
                </a:solidFill>
              </a:rPr>
              <a:t>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N.B. No correlation between Q</a:t>
            </a:r>
            <a:r>
              <a:rPr lang="en-US" sz="2400" baseline="-25000" dirty="0">
                <a:solidFill>
                  <a:schemeClr val="bg1"/>
                </a:solidFill>
              </a:rPr>
              <a:t>s,0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projectile and gluon multiplicity.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A67A3-FCFA-4FA9-9CC2-1D7CB7C7E11D}"/>
              </a:ext>
            </a:extLst>
          </p:cNvPr>
          <p:cNvSpPr txBox="1"/>
          <p:nvPr/>
        </p:nvSpPr>
        <p:spPr>
          <a:xfrm>
            <a:off x="379794" y="10828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d+Au</a:t>
            </a:r>
            <a:r>
              <a:rPr lang="en-US" sz="2800" dirty="0">
                <a:solidFill>
                  <a:schemeClr val="bg1"/>
                </a:solidFill>
              </a:rPr>
              <a:t> @ 200 GeV</a:t>
            </a:r>
          </a:p>
          <a:p>
            <a:r>
              <a:rPr lang="en-US" sz="2800" dirty="0">
                <a:solidFill>
                  <a:schemeClr val="bg1"/>
                </a:solidFill>
              </a:rPr>
              <a:t>Settings:   </a:t>
            </a:r>
            <a:r>
              <a:rPr lang="en-US" sz="2800" b="1" u="sng" dirty="0">
                <a:solidFill>
                  <a:schemeClr val="bg1"/>
                </a:solidFill>
              </a:rPr>
              <a:t>Dense-Dense</a:t>
            </a:r>
            <a:r>
              <a:rPr lang="en-US" sz="2800" dirty="0">
                <a:solidFill>
                  <a:schemeClr val="bg1"/>
                </a:solidFill>
              </a:rPr>
              <a:t>, no Q</a:t>
            </a:r>
            <a:r>
              <a:rPr lang="en-US" sz="2800" baseline="-25000" dirty="0">
                <a:solidFill>
                  <a:schemeClr val="bg1"/>
                </a:solidFill>
              </a:rPr>
              <a:t>s,0 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fluctuations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CC8901-3039-48A6-ADC3-E28C3946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70" y="1076775"/>
            <a:ext cx="4419948" cy="4125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54CE8-B9F8-6348-98C5-7AEE3513FF59}"/>
              </a:ext>
            </a:extLst>
          </p:cNvPr>
          <p:cNvSpPr txBox="1"/>
          <p:nvPr/>
        </p:nvSpPr>
        <p:spPr>
          <a:xfrm>
            <a:off x="7981120" y="440331"/>
            <a:ext cx="3735810" cy="44012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Different CGC choices have big physics implications.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Is it all Q</a:t>
            </a:r>
            <a:r>
              <a:rPr lang="en-US" sz="2800" baseline="-25000" dirty="0">
                <a:solidFill>
                  <a:srgbClr val="FFFF00"/>
                </a:solidFill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 fluctuations in the projectile or fluctuations in the lumpy target?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How do we decide?</a:t>
            </a:r>
          </a:p>
        </p:txBody>
      </p:sp>
    </p:spTree>
    <p:extLst>
      <p:ext uri="{BB962C8B-B14F-4D97-AF65-F5344CB8AC3E}">
        <p14:creationId xmlns:p14="http://schemas.microsoft.com/office/powerpoint/2010/main" val="21545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73B4F-6141-CC4F-9D79-BA40429F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1B1AB-9BCA-9746-B4B1-81739D55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72" y="1186949"/>
            <a:ext cx="6557922" cy="5534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C48EE3-E33E-FF45-AB83-AA93E59F0D12}"/>
              </a:ext>
            </a:extLst>
          </p:cNvPr>
          <p:cNvSpPr txBox="1"/>
          <p:nvPr/>
        </p:nvSpPr>
        <p:spPr>
          <a:xfrm>
            <a:off x="3152273" y="228601"/>
            <a:ext cx="48522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u="sng" dirty="0" err="1">
                <a:solidFill>
                  <a:schemeClr val="bg1"/>
                </a:solidFill>
              </a:rPr>
              <a:t>p+p</a:t>
            </a:r>
            <a:r>
              <a:rPr lang="en-US" sz="4400" u="sng" dirty="0">
                <a:solidFill>
                  <a:schemeClr val="bg1"/>
                </a:solidFill>
              </a:rPr>
              <a:t> Distribution Too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F911-7265-9E4C-82E1-33AED786F5D4}"/>
              </a:ext>
            </a:extLst>
          </p:cNvPr>
          <p:cNvSpPr txBox="1"/>
          <p:nvPr/>
        </p:nvSpPr>
        <p:spPr>
          <a:xfrm>
            <a:off x="7038474" y="1186949"/>
            <a:ext cx="4800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Identical IP-</a:t>
            </a:r>
            <a:r>
              <a:rPr lang="en-US" sz="2800" dirty="0" err="1">
                <a:solidFill>
                  <a:schemeClr val="bg1"/>
                </a:solidFill>
              </a:rPr>
              <a:t>Jazma</a:t>
            </a:r>
            <a:r>
              <a:rPr lang="en-US" sz="2800" dirty="0">
                <a:solidFill>
                  <a:schemeClr val="bg1"/>
                </a:solidFill>
              </a:rPr>
              <a:t> parameters give a good description of the </a:t>
            </a:r>
            <a:r>
              <a:rPr lang="en-US" sz="2800" dirty="0" err="1">
                <a:solidFill>
                  <a:schemeClr val="bg1"/>
                </a:solidFill>
              </a:rPr>
              <a:t>p+p</a:t>
            </a:r>
            <a:r>
              <a:rPr lang="en-US" sz="2800" dirty="0">
                <a:solidFill>
                  <a:schemeClr val="bg1"/>
                </a:solidFill>
              </a:rPr>
              <a:t> multiplicity data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In contrast, MSTV have to remove the log(Q</a:t>
            </a:r>
            <a:r>
              <a:rPr lang="en-US" sz="2800" baseline="-25000" dirty="0">
                <a:solidFill>
                  <a:schemeClr val="bg1"/>
                </a:solidFill>
              </a:rPr>
              <a:t>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) fluctuations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(which makes no sense) because there are other NBD fluctuations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These are just parameters, not really pinned to specific physics</a:t>
            </a:r>
          </a:p>
        </p:txBody>
      </p:sp>
    </p:spTree>
    <p:extLst>
      <p:ext uri="{BB962C8B-B14F-4D97-AF65-F5344CB8AC3E}">
        <p14:creationId xmlns:p14="http://schemas.microsoft.com/office/powerpoint/2010/main" val="1307393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35F7F-401F-9B4B-BD7F-4D630B59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62650"/>
            <a:ext cx="2743200" cy="365125"/>
          </a:xfrm>
        </p:spPr>
        <p:txBody>
          <a:bodyPr/>
          <a:lstStyle/>
          <a:p>
            <a:fld id="{37B7FE74-F5CB-804E-90B9-3090CA086527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0B8F2-DB74-2343-AE97-B9AFAB4500C0}"/>
              </a:ext>
            </a:extLst>
          </p:cNvPr>
          <p:cNvSpPr txBox="1"/>
          <p:nvPr/>
        </p:nvSpPr>
        <p:spPr>
          <a:xfrm>
            <a:off x="348465" y="278786"/>
            <a:ext cx="1149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u="sng" dirty="0">
                <a:solidFill>
                  <a:schemeClr val="bg1"/>
                </a:solidFill>
              </a:rPr>
              <a:t>Earlier speculation:  </a:t>
            </a:r>
            <a:r>
              <a:rPr lang="en-US" sz="2400" dirty="0">
                <a:solidFill>
                  <a:schemeClr val="bg1"/>
                </a:solidFill>
              </a:rPr>
              <a:t>Maybe the full MSTV result enhances cases where the n and p overlap!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6F09B1-27B9-7A4C-8641-6A25141F2B11}"/>
              </a:ext>
            </a:extLst>
          </p:cNvPr>
          <p:cNvSpPr/>
          <p:nvPr/>
        </p:nvSpPr>
        <p:spPr>
          <a:xfrm>
            <a:off x="5213520" y="5227056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878CD2-7894-8545-B9EA-4BF646C2CCE8}"/>
              </a:ext>
            </a:extLst>
          </p:cNvPr>
          <p:cNvSpPr/>
          <p:nvPr/>
        </p:nvSpPr>
        <p:spPr>
          <a:xfrm>
            <a:off x="5338065" y="5227056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25DFAE-AE0E-0C41-BAF7-4878B2D987AC}"/>
              </a:ext>
            </a:extLst>
          </p:cNvPr>
          <p:cNvSpPr/>
          <p:nvPr/>
        </p:nvSpPr>
        <p:spPr>
          <a:xfrm>
            <a:off x="4756552" y="2123132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971B6-11B7-754B-B80B-1F2931AC03F8}"/>
              </a:ext>
            </a:extLst>
          </p:cNvPr>
          <p:cNvSpPr/>
          <p:nvPr/>
        </p:nvSpPr>
        <p:spPr>
          <a:xfrm>
            <a:off x="5784999" y="2135933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9632D2-93BD-E248-9C59-5EE73CDB9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022" y="1074632"/>
            <a:ext cx="5334456" cy="5206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E83045-C1C4-A641-B681-E40CA17C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72" y="1088789"/>
            <a:ext cx="5334456" cy="5206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3F89CF-A127-DC4D-8DCD-A6DBFBF431B8}"/>
              </a:ext>
            </a:extLst>
          </p:cNvPr>
          <p:cNvSpPr txBox="1"/>
          <p:nvPr/>
        </p:nvSpPr>
        <p:spPr>
          <a:xfrm>
            <a:off x="296340" y="1118700"/>
            <a:ext cx="4757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“We have emphasized the quantum statistics of gluons as the dominant cause of the nontrivial many-body correlations that enhance contributions to the tails of the multiplicity distributions from overlapping nucleon configurations”. [MSTV]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3BA4BD-58BF-9B4B-955E-0C113FC34D3D}"/>
              </a:ext>
            </a:extLst>
          </p:cNvPr>
          <p:cNvSpPr/>
          <p:nvPr/>
        </p:nvSpPr>
        <p:spPr>
          <a:xfrm>
            <a:off x="5053603" y="3675094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E2DDE2-E680-CC44-8918-9B82A65092FB}"/>
              </a:ext>
            </a:extLst>
          </p:cNvPr>
          <p:cNvSpPr/>
          <p:nvPr/>
        </p:nvSpPr>
        <p:spPr>
          <a:xfrm>
            <a:off x="5527076" y="3675094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A34B7D-4BDB-1D46-8AF8-DF0CD4750690}"/>
              </a:ext>
            </a:extLst>
          </p:cNvPr>
          <p:cNvSpPr txBox="1"/>
          <p:nvPr/>
        </p:nvSpPr>
        <p:spPr>
          <a:xfrm>
            <a:off x="319125" y="4155976"/>
            <a:ext cx="4370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Prediction:   IP-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 should fail to reproduce the decrease in </a:t>
            </a:r>
            <a:r>
              <a:rPr lang="en-US" sz="2400" dirty="0" err="1">
                <a:solidFill>
                  <a:schemeClr val="bg1"/>
                </a:solidFill>
              </a:rPr>
              <a:t>r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 err="1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False.   This is a minor effect having nothing to do with many-body quantum physics.</a:t>
            </a:r>
          </a:p>
        </p:txBody>
      </p:sp>
    </p:spTree>
    <p:extLst>
      <p:ext uri="{BB962C8B-B14F-4D97-AF65-F5344CB8AC3E}">
        <p14:creationId xmlns:p14="http://schemas.microsoft.com/office/powerpoint/2010/main" val="21626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6" grpId="0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DD7A1-AA4B-4B45-995B-D7991471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8C053-3F58-084A-B42A-99E44D8952F4}"/>
              </a:ext>
            </a:extLst>
          </p:cNvPr>
          <p:cNvSpPr txBox="1"/>
          <p:nvPr/>
        </p:nvSpPr>
        <p:spPr>
          <a:xfrm>
            <a:off x="3024462" y="280828"/>
            <a:ext cx="6349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Not the first ”Identification”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F5194-D502-D448-B700-06E77EFBBA69}"/>
              </a:ext>
            </a:extLst>
          </p:cNvPr>
          <p:cNvSpPr txBox="1"/>
          <p:nvPr/>
        </p:nvSpPr>
        <p:spPr>
          <a:xfrm>
            <a:off x="187036" y="1229194"/>
            <a:ext cx="61388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“The best fit is given by a NBD distribution, as predicted in the 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flux tube framework [37]; our results adds further confirmation to a previous non-perturbative study [38]”</a:t>
            </a:r>
          </a:p>
          <a:p>
            <a:pPr algn="l"/>
            <a:r>
              <a:rPr lang="en-US" sz="2000" i="1" dirty="0">
                <a:solidFill>
                  <a:schemeClr val="bg1"/>
                </a:solidFill>
              </a:rPr>
              <a:t>IP-</a:t>
            </a:r>
            <a:r>
              <a:rPr lang="en-US" sz="2000" i="1" dirty="0" err="1">
                <a:solidFill>
                  <a:schemeClr val="bg1"/>
                </a:solidFill>
              </a:rPr>
              <a:t>Glasma</a:t>
            </a:r>
            <a:r>
              <a:rPr lang="en-US" sz="2000" i="1" dirty="0">
                <a:solidFill>
                  <a:schemeClr val="bg1"/>
                </a:solidFill>
              </a:rPr>
              <a:t> [https://</a:t>
            </a:r>
            <a:r>
              <a:rPr lang="en-US" sz="2000" i="1" dirty="0" err="1">
                <a:solidFill>
                  <a:schemeClr val="bg1"/>
                </a:solidFill>
              </a:rPr>
              <a:t>arxiv.org</a:t>
            </a:r>
            <a:r>
              <a:rPr lang="en-US" sz="2000" i="1" dirty="0">
                <a:solidFill>
                  <a:schemeClr val="bg1"/>
                </a:solidFill>
              </a:rPr>
              <a:t>/abs/1202.6646v2]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Really must be a Gamma (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dirty="0">
                <a:solidFill>
                  <a:schemeClr val="bg1"/>
                </a:solidFill>
              </a:rPr>
              <a:t>) distribution…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Test this confirmation by  using identical </a:t>
            </a:r>
          </a:p>
          <a:p>
            <a:r>
              <a:rPr lang="en-US" sz="2400" dirty="0" err="1">
                <a:solidFill>
                  <a:srgbClr val="00B0F0"/>
                </a:solidFill>
              </a:rPr>
              <a:t>Au+Au</a:t>
            </a:r>
            <a:r>
              <a:rPr lang="en-US" sz="2400" dirty="0">
                <a:solidFill>
                  <a:srgbClr val="00B0F0"/>
                </a:solidFill>
              </a:rPr>
              <a:t> b = 9 </a:t>
            </a:r>
            <a:r>
              <a:rPr lang="en-US" sz="2400" dirty="0" err="1">
                <a:solidFill>
                  <a:srgbClr val="00B0F0"/>
                </a:solidFill>
              </a:rPr>
              <a:t>fm</a:t>
            </a:r>
            <a:r>
              <a:rPr lang="en-US" sz="2400" dirty="0">
                <a:solidFill>
                  <a:srgbClr val="00B0F0"/>
                </a:solidFill>
              </a:rPr>
              <a:t> MC Glauber events run through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IP-</a:t>
            </a:r>
            <a:r>
              <a:rPr lang="en-US" sz="2400" dirty="0" err="1">
                <a:solidFill>
                  <a:srgbClr val="00B0F0"/>
                </a:solidFill>
              </a:rPr>
              <a:t>Jazma</a:t>
            </a:r>
            <a:r>
              <a:rPr lang="en-US" sz="2400" dirty="0">
                <a:solidFill>
                  <a:srgbClr val="00B0F0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No evidence for “Glittering </a:t>
            </a:r>
            <a:r>
              <a:rPr lang="en-US" sz="2400" dirty="0" err="1">
                <a:solidFill>
                  <a:srgbClr val="00B0F0"/>
                </a:solidFill>
              </a:rPr>
              <a:t>Glasma</a:t>
            </a:r>
            <a:r>
              <a:rPr lang="en-US" sz="2400" dirty="0">
                <a:solidFill>
                  <a:srgbClr val="00B0F0"/>
                </a:solidFill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B7385-F4B9-D54B-B12F-D40D4265CF7E}"/>
              </a:ext>
            </a:extLst>
          </p:cNvPr>
          <p:cNvSpPr txBox="1"/>
          <p:nvPr/>
        </p:nvSpPr>
        <p:spPr>
          <a:xfrm>
            <a:off x="7152289" y="4573157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Gaussian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8B4D8-239E-AD46-911A-6A363A9A3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849" y="1333103"/>
            <a:ext cx="5530230" cy="4496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D8FDD-A4D0-9148-A22C-5C16EB4C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49" y="1333103"/>
            <a:ext cx="5530230" cy="4496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E70871-E76F-4E4D-AA70-23AF65128200}"/>
              </a:ext>
            </a:extLst>
          </p:cNvPr>
          <p:cNvSpPr txBox="1"/>
          <p:nvPr/>
        </p:nvSpPr>
        <p:spPr>
          <a:xfrm>
            <a:off x="10236571" y="3237436"/>
            <a:ext cx="102784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Gaussian</a:t>
            </a:r>
          </a:p>
          <a:p>
            <a:pPr algn="ctr"/>
            <a:r>
              <a:rPr lang="en-US" sz="10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Gamma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28F307-974A-304D-B099-2C514F02ABC1}"/>
              </a:ext>
            </a:extLst>
          </p:cNvPr>
          <p:cNvSpPr txBox="1"/>
          <p:nvPr/>
        </p:nvSpPr>
        <p:spPr>
          <a:xfrm>
            <a:off x="1527211" y="6384560"/>
            <a:ext cx="9545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B0F0"/>
                </a:solidFill>
              </a:rPr>
              <a:t>* Note this is a </a:t>
            </a:r>
            <a:r>
              <a:rPr lang="en-US" sz="2000" u="sng" dirty="0">
                <a:solidFill>
                  <a:srgbClr val="00B0F0"/>
                </a:solidFill>
              </a:rPr>
              <a:t>purely</a:t>
            </a:r>
            <a:r>
              <a:rPr lang="en-US" sz="2000" dirty="0">
                <a:solidFill>
                  <a:srgbClr val="00B0F0"/>
                </a:solidFill>
              </a:rPr>
              <a:t> geometric effect.   No Q</a:t>
            </a:r>
            <a:r>
              <a:rPr lang="en-US" sz="2000" baseline="-25000" dirty="0">
                <a:solidFill>
                  <a:srgbClr val="00B0F0"/>
                </a:solidFill>
              </a:rPr>
              <a:t>s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fluctuations are in either calculation here.</a:t>
            </a:r>
          </a:p>
        </p:txBody>
      </p:sp>
    </p:spTree>
    <p:extLst>
      <p:ext uri="{BB962C8B-B14F-4D97-AF65-F5344CB8AC3E}">
        <p14:creationId xmlns:p14="http://schemas.microsoft.com/office/powerpoint/2010/main" val="22546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A5622-6FDC-9447-A845-B0531D61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600" y="6229350"/>
            <a:ext cx="2743200" cy="365125"/>
          </a:xfrm>
        </p:spPr>
        <p:txBody>
          <a:bodyPr/>
          <a:lstStyle/>
          <a:p>
            <a:fld id="{37B7FE74-F5CB-804E-90B9-3090CA086527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987EF-C603-F64D-B8CB-0760D6014ACA}"/>
              </a:ext>
            </a:extLst>
          </p:cNvPr>
          <p:cNvSpPr txBox="1"/>
          <p:nvPr/>
        </p:nvSpPr>
        <p:spPr>
          <a:xfrm>
            <a:off x="3721071" y="6795"/>
            <a:ext cx="4692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solidFill>
                  <a:schemeClr val="bg1"/>
                </a:solidFill>
              </a:rPr>
              <a:t>Gluon Momentum 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9BA6D-8410-AD40-B76E-76EF9302BA57}"/>
              </a:ext>
            </a:extLst>
          </p:cNvPr>
          <p:cNvSpPr txBox="1"/>
          <p:nvPr/>
        </p:nvSpPr>
        <p:spPr>
          <a:xfrm>
            <a:off x="4453488" y="676222"/>
            <a:ext cx="753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 fact, spectrum is almost exactly (within &lt; 3%) just 1/p</a:t>
            </a:r>
            <a:r>
              <a:rPr lang="en-US" sz="2400" baseline="-25000" dirty="0">
                <a:solidFill>
                  <a:schemeClr val="bg1"/>
                </a:solidFill>
              </a:rPr>
              <a:t>T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321F5A-58C1-C249-87B9-574EBAE8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12" y="598190"/>
            <a:ext cx="3853064" cy="37187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8132A75-C8A5-D54D-864A-F88F5FB3720A}"/>
              </a:ext>
            </a:extLst>
          </p:cNvPr>
          <p:cNvGrpSpPr/>
          <p:nvPr/>
        </p:nvGrpSpPr>
        <p:grpSpPr>
          <a:xfrm>
            <a:off x="419412" y="4316965"/>
            <a:ext cx="3853064" cy="2541035"/>
            <a:chOff x="419412" y="4316965"/>
            <a:chExt cx="3853064" cy="25410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73BE50-AC28-2C47-86A6-8A87B3E0C46E}"/>
                </a:ext>
              </a:extLst>
            </p:cNvPr>
            <p:cNvSpPr/>
            <p:nvPr/>
          </p:nvSpPr>
          <p:spPr>
            <a:xfrm>
              <a:off x="419412" y="4316965"/>
              <a:ext cx="3853064" cy="2541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0977FB-6FAA-074B-9943-84523C607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692" y="4375782"/>
              <a:ext cx="2684396" cy="248221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951F62-EE70-9743-912B-BE9D57FA9D36}"/>
                </a:ext>
              </a:extLst>
            </p:cNvPr>
            <p:cNvSpPr/>
            <p:nvPr/>
          </p:nvSpPr>
          <p:spPr>
            <a:xfrm>
              <a:off x="1210618" y="5318976"/>
              <a:ext cx="2273121" cy="405684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2FD4F5-BAB0-1A49-8360-7948A131D877}"/>
              </a:ext>
            </a:extLst>
          </p:cNvPr>
          <p:cNvGrpSpPr/>
          <p:nvPr/>
        </p:nvGrpSpPr>
        <p:grpSpPr>
          <a:xfrm>
            <a:off x="1445702" y="4502520"/>
            <a:ext cx="1513295" cy="689718"/>
            <a:chOff x="4522422" y="849755"/>
            <a:chExt cx="1513295" cy="6897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FD1A71-8E5C-9344-BB34-42A48804F9ED}"/>
                </a:ext>
              </a:extLst>
            </p:cNvPr>
            <p:cNvSpPr txBox="1"/>
            <p:nvPr/>
          </p:nvSpPr>
          <p:spPr>
            <a:xfrm>
              <a:off x="4522422" y="1013033"/>
              <a:ext cx="943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1"/>
                  </a:solidFill>
                </a:rPr>
                <a:t>Ratio =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EDC7F8-136D-8346-82E9-331034AD0763}"/>
                </a:ext>
              </a:extLst>
            </p:cNvPr>
            <p:cNvSpPr txBox="1"/>
            <p:nvPr/>
          </p:nvSpPr>
          <p:spPr>
            <a:xfrm>
              <a:off x="5306030" y="849755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1"/>
                  </a:solidFill>
                </a:rPr>
                <a:t>MSTV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A4E541-AE26-F746-82BF-370CDD6E99BF}"/>
                </a:ext>
              </a:extLst>
            </p:cNvPr>
            <p:cNvSpPr txBox="1"/>
            <p:nvPr/>
          </p:nvSpPr>
          <p:spPr>
            <a:xfrm>
              <a:off x="5324083" y="1170141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accent1"/>
                  </a:solidFill>
                </a:rPr>
                <a:t>1/p</a:t>
              </a:r>
              <a:r>
                <a:rPr lang="en-US" baseline="-25000" dirty="0">
                  <a:solidFill>
                    <a:schemeClr val="accent1"/>
                  </a:solidFill>
                </a:rPr>
                <a:t>T</a:t>
              </a:r>
              <a:r>
                <a:rPr lang="en-US" baseline="30000" dirty="0">
                  <a:solidFill>
                    <a:schemeClr val="accent1"/>
                  </a:solidFill>
                </a:rPr>
                <a:t>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AF61BE-A876-7045-B33D-C043B4FD3834}"/>
                </a:ext>
              </a:extLst>
            </p:cNvPr>
            <p:cNvCxnSpPr>
              <a:cxnSpLocks/>
            </p:cNvCxnSpPr>
            <p:nvPr/>
          </p:nvCxnSpPr>
          <p:spPr>
            <a:xfrm>
              <a:off x="5344053" y="1197699"/>
              <a:ext cx="640757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6D2BB09-7201-9B40-8EA1-910FDA4C9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568"/>
          <a:stretch/>
        </p:blipFill>
        <p:spPr>
          <a:xfrm>
            <a:off x="5762119" y="1627758"/>
            <a:ext cx="5049806" cy="36980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12563F-37AB-634B-878A-D42F8F71EB9A}"/>
              </a:ext>
            </a:extLst>
          </p:cNvPr>
          <p:cNvSpPr txBox="1"/>
          <p:nvPr/>
        </p:nvSpPr>
        <p:spPr>
          <a:xfrm>
            <a:off x="6600214" y="1281563"/>
            <a:ext cx="3373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arxiv.org</a:t>
            </a:r>
            <a:r>
              <a:rPr lang="en-US" sz="1600" dirty="0">
                <a:solidFill>
                  <a:schemeClr val="bg1"/>
                </a:solidFill>
              </a:rPr>
              <a:t>/abs/hep-</a:t>
            </a:r>
            <a:r>
              <a:rPr lang="en-US" sz="1600" dirty="0" err="1">
                <a:solidFill>
                  <a:schemeClr val="bg1"/>
                </a:solidFill>
              </a:rPr>
              <a:t>ph</a:t>
            </a:r>
            <a:r>
              <a:rPr lang="en-US" sz="1600" dirty="0">
                <a:solidFill>
                  <a:schemeClr val="bg1"/>
                </a:solidFill>
              </a:rPr>
              <a:t>/0105268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FB4E90-6ABF-2947-B4AF-E1274CB93DB6}"/>
              </a:ext>
            </a:extLst>
          </p:cNvPr>
          <p:cNvSpPr/>
          <p:nvPr/>
        </p:nvSpPr>
        <p:spPr>
          <a:xfrm>
            <a:off x="5346700" y="5416506"/>
            <a:ext cx="627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1/k</a:t>
            </a:r>
            <a:r>
              <a:rPr lang="en-US" sz="2400" baseline="-25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sz="2400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scaling reflects the perturbative "dilute/dilute" limit; 1/k</a:t>
            </a:r>
            <a:r>
              <a:rPr lang="en-US" sz="2400" baseline="-25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sz="2400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scaling reflects the deep saturation regime k</a:t>
            </a:r>
            <a:r>
              <a:rPr lang="en-US" sz="2400" baseline="-25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sz="2400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&lt;&lt; Q</a:t>
            </a:r>
            <a:r>
              <a:rPr lang="en-US" sz="2400" baseline="-25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sz="2400" baseline="30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 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4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2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F889E-84CF-BE44-A1F6-793034CD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E8958-5ACC-6041-B5B9-BB623857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411" y="780549"/>
            <a:ext cx="8128000" cy="566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B6C8D8-7889-A541-9C42-B88EB1F08DB5}"/>
              </a:ext>
            </a:extLst>
          </p:cNvPr>
          <p:cNvSpPr txBox="1"/>
          <p:nvPr/>
        </p:nvSpPr>
        <p:spPr>
          <a:xfrm>
            <a:off x="95556" y="123825"/>
            <a:ext cx="1208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All explanations need to calculate multitude of features in a consistent framework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2AF91F-0AAE-F647-92ED-E61137B663F6}"/>
              </a:ext>
            </a:extLst>
          </p:cNvPr>
          <p:cNvSpPr txBox="1"/>
          <p:nvPr/>
        </p:nvSpPr>
        <p:spPr>
          <a:xfrm>
            <a:off x="6924174" y="2697956"/>
            <a:ext cx="36335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These photos are composite.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Dilute-dilute lens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Dilute-dense lens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Dense-dense lens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Hadronization model A lens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Hadronization model B lens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etc.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Redo calculations in unified framework rather than just concatenate references.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6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DA74B-62E2-1440-B6A8-FF395E1F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627CE-1F8F-8144-8BE7-A00CD4763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06" y="3592874"/>
            <a:ext cx="4317752" cy="3128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31F47D-E6F3-B34E-ABA5-EB57E491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06" y="204536"/>
            <a:ext cx="11277600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743F0E-DE43-D54A-A8C0-B5DF56519570}"/>
              </a:ext>
            </a:extLst>
          </p:cNvPr>
          <p:cNvSpPr txBox="1"/>
          <p:nvPr/>
        </p:nvSpPr>
        <p:spPr>
          <a:xfrm>
            <a:off x="5366084" y="3765883"/>
            <a:ext cx="64545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Need some time to absorb these changes into the collective conscience of the field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Both of these results cannot be shown anymore as evidence in support of CGC explanation; quite the contrary!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FF3A-568E-3D44-87F7-E2650FB13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244" y="304723"/>
            <a:ext cx="2952750" cy="1911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F3CA3-686A-254E-8D1C-2DC157EEF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3765883"/>
            <a:ext cx="2552700" cy="165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5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5042883" y="18242"/>
            <a:ext cx="180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IP-</a:t>
            </a:r>
            <a:r>
              <a:rPr lang="en-US" sz="3600" u="sng" dirty="0" err="1">
                <a:solidFill>
                  <a:schemeClr val="bg1"/>
                </a:solidFill>
              </a:rPr>
              <a:t>Jazma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591197" y="771383"/>
            <a:ext cx="114005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  MC </a:t>
            </a:r>
            <a:r>
              <a:rPr lang="en-US" sz="2400" dirty="0" err="1">
                <a:solidFill>
                  <a:schemeClr val="bg1"/>
                </a:solidFill>
              </a:rPr>
              <a:t>Glauber</a:t>
            </a:r>
            <a:r>
              <a:rPr lang="en-US" sz="2400" dirty="0">
                <a:solidFill>
                  <a:schemeClr val="bg1"/>
                </a:solidFill>
              </a:rPr>
              <a:t> to obtain nucleon </a:t>
            </a:r>
            <a:r>
              <a:rPr lang="en-US" sz="2400" dirty="0" err="1">
                <a:solidFill>
                  <a:schemeClr val="bg1"/>
                </a:solidFill>
              </a:rPr>
              <a:t>x,y</a:t>
            </a:r>
            <a:r>
              <a:rPr lang="en-US" sz="2400" dirty="0">
                <a:solidFill>
                  <a:schemeClr val="bg1"/>
                </a:solidFill>
              </a:rPr>
              <a:t> positions in each event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>
                <a:solidFill>
                  <a:schemeClr val="bg1"/>
                </a:solidFill>
              </a:rPr>
              <a:t>Use IP-Sat (impact parameter saturation model) to calculate the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distribution on an </a:t>
            </a:r>
            <a:r>
              <a:rPr lang="en-US" sz="2400" dirty="0" err="1">
                <a:solidFill>
                  <a:schemeClr val="bg1"/>
                </a:solidFill>
              </a:rPr>
              <a:t>x,y</a:t>
            </a:r>
            <a:r>
              <a:rPr lang="en-US" sz="2400" dirty="0">
                <a:solidFill>
                  <a:schemeClr val="bg1"/>
                </a:solidFill>
              </a:rPr>
              <a:t> lattice</a:t>
            </a: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   Just a uniform Gaussian with 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 = 0.32 </a:t>
            </a:r>
            <a:r>
              <a:rPr lang="en-US" sz="2400" dirty="0" err="1">
                <a:solidFill>
                  <a:schemeClr val="bg1"/>
                </a:solidFill>
              </a:rPr>
              <a:t>fm</a:t>
            </a:r>
            <a:r>
              <a:rPr lang="en-US" sz="2400" dirty="0">
                <a:solidFill>
                  <a:schemeClr val="bg1"/>
                </a:solidFill>
              </a:rPr>
              <a:t> at RHIC and narrower (0.29) at the LHC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3.    Simple </a:t>
            </a:r>
            <a:r>
              <a:rPr lang="en-US" sz="2400" u="sng" dirty="0">
                <a:solidFill>
                  <a:schemeClr val="bg1"/>
                </a:solidFill>
              </a:rPr>
              <a:t>linear</a:t>
            </a:r>
            <a:r>
              <a:rPr lang="en-US" sz="2400" dirty="0">
                <a:solidFill>
                  <a:schemeClr val="bg1"/>
                </a:solidFill>
              </a:rPr>
              <a:t> sum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(projectile) and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(target)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4.    Then calculate the resulting energy density in the interaction</a:t>
            </a:r>
            <a:endParaRPr lang="en-US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D5670D8-589E-E64B-9406-D3CF95CA9818}"/>
                  </a:ext>
                </a:extLst>
              </p:cNvPr>
              <p:cNvSpPr/>
              <p:nvPr/>
            </p:nvSpPr>
            <p:spPr>
              <a:xfrm>
                <a:off x="2012639" y="6132267"/>
                <a:ext cx="871326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US" sz="28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g</a:t>
                </a:r>
                <a:r>
                  <a:rPr lang="en-US" sz="28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dirty="0">
                    <a:solidFill>
                      <a:schemeClr val="tx1"/>
                    </a:solidFill>
                  </a:rPr>
                  <a:t> T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A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x,y</a:t>
                </a:r>
                <a:r>
                  <a:rPr lang="en-US" sz="2800" dirty="0">
                    <a:solidFill>
                      <a:schemeClr val="tx1"/>
                    </a:solidFill>
                  </a:rPr>
                  <a:t>) x T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B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x,y</a:t>
                </a:r>
                <a:r>
                  <a:rPr lang="en-US" sz="2800" dirty="0">
                    <a:solidFill>
                      <a:schemeClr val="tx1"/>
                    </a:solidFill>
                  </a:rPr>
                  <a:t>)        (</a:t>
                </a:r>
                <a:r>
                  <a:rPr lang="en-US" sz="2800" dirty="0"/>
                  <a:t>when in the </a:t>
                </a:r>
                <a:r>
                  <a:rPr lang="en-US" sz="2800" dirty="0">
                    <a:solidFill>
                      <a:schemeClr val="tx1"/>
                    </a:solidFill>
                  </a:rPr>
                  <a:t>dense-dense limit)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D5670D8-589E-E64B-9406-D3CF95CA98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39" y="6132267"/>
                <a:ext cx="8713260" cy="523220"/>
              </a:xfrm>
              <a:prstGeom prst="rect">
                <a:avLst/>
              </a:prstGeom>
              <a:blipFill>
                <a:blip r:embed="rId2"/>
                <a:stretch>
                  <a:fillRect l="-436" t="-14286" r="-581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ACC96D1-0B86-3E45-AB20-7EE037B92430}"/>
              </a:ext>
            </a:extLst>
          </p:cNvPr>
          <p:cNvSpPr txBox="1"/>
          <p:nvPr/>
        </p:nvSpPr>
        <p:spPr>
          <a:xfrm>
            <a:off x="2012639" y="4744286"/>
            <a:ext cx="892436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</a:t>
            </a:r>
            <a:r>
              <a:rPr lang="en-US" sz="2800" baseline="-25000" dirty="0"/>
              <a:t>A</a:t>
            </a:r>
            <a:r>
              <a:rPr lang="en-US" sz="2800" dirty="0"/>
              <a:t>(</a:t>
            </a:r>
            <a:r>
              <a:rPr lang="en-US" sz="2800" dirty="0" err="1"/>
              <a:t>x,y</a:t>
            </a:r>
            <a:r>
              <a:rPr lang="en-US" sz="2800" dirty="0"/>
              <a:t>) = </a:t>
            </a:r>
            <a:r>
              <a:rPr lang="en-US" sz="2800" dirty="0">
                <a:sym typeface="Symbol" panose="05050102010706020507" pitchFamily="18" charset="2"/>
              </a:rPr>
              <a:t> </a:t>
            </a:r>
            <a:r>
              <a:rPr lang="en-US" sz="2800" dirty="0"/>
              <a:t>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x,y</a:t>
            </a:r>
            <a:r>
              <a:rPr lang="en-US" sz="2800" dirty="0"/>
              <a:t>) [</a:t>
            </a:r>
            <a:r>
              <a:rPr lang="en-US" sz="2800" dirty="0" err="1"/>
              <a:t>proj</a:t>
            </a:r>
            <a:r>
              <a:rPr lang="en-US" sz="2800" dirty="0"/>
              <a:t>]       and      T</a:t>
            </a:r>
            <a:r>
              <a:rPr lang="en-US" sz="2800" baseline="-25000" dirty="0"/>
              <a:t>B</a:t>
            </a:r>
            <a:r>
              <a:rPr lang="en-US" sz="2800" dirty="0"/>
              <a:t>(</a:t>
            </a:r>
            <a:r>
              <a:rPr lang="en-US" sz="2800" dirty="0" err="1"/>
              <a:t>x,y</a:t>
            </a:r>
            <a:r>
              <a:rPr lang="en-US" sz="2800" dirty="0"/>
              <a:t>) = </a:t>
            </a:r>
            <a:r>
              <a:rPr lang="en-US" sz="2800" dirty="0">
                <a:sym typeface="Symbol" panose="05050102010706020507" pitchFamily="18" charset="2"/>
              </a:rPr>
              <a:t> </a:t>
            </a:r>
            <a:r>
              <a:rPr lang="en-US" sz="2800" dirty="0"/>
              <a:t>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 (</a:t>
            </a:r>
            <a:r>
              <a:rPr lang="en-US" sz="2800" dirty="0" err="1"/>
              <a:t>x,y</a:t>
            </a:r>
            <a:r>
              <a:rPr lang="en-US" sz="2800" dirty="0"/>
              <a:t>) [</a:t>
            </a:r>
            <a:r>
              <a:rPr lang="en-US" sz="2800" dirty="0" err="1"/>
              <a:t>targ</a:t>
            </a:r>
            <a:r>
              <a:rPr lang="en-US" sz="2800" dirty="0"/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15E58-E4A1-8141-9E0B-4BE49A0C77DE}"/>
              </a:ext>
            </a:extLst>
          </p:cNvPr>
          <p:cNvSpPr txBox="1"/>
          <p:nvPr/>
        </p:nvSpPr>
        <p:spPr>
          <a:xfrm>
            <a:off x="3767608" y="2333665"/>
            <a:ext cx="48429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 (</a:t>
            </a:r>
            <a:r>
              <a:rPr lang="en-US" sz="2800" dirty="0" err="1"/>
              <a:t>x,y</a:t>
            </a:r>
            <a:r>
              <a:rPr lang="en-US" sz="2800" dirty="0"/>
              <a:t>) = Q</a:t>
            </a:r>
            <a:r>
              <a:rPr lang="en-US" sz="2800" baseline="-25000" dirty="0"/>
              <a:t>s,0</a:t>
            </a:r>
            <a:r>
              <a:rPr lang="en-US" sz="2800" baseline="30000" dirty="0"/>
              <a:t>2</a:t>
            </a:r>
            <a:r>
              <a:rPr lang="en-US" sz="2800" dirty="0"/>
              <a:t> x </a:t>
            </a:r>
            <a:r>
              <a:rPr lang="en-US" sz="2800" dirty="0" err="1"/>
              <a:t>Exp</a:t>
            </a:r>
            <a:r>
              <a:rPr lang="en-US" sz="2800" dirty="0"/>
              <a:t>(-r</a:t>
            </a:r>
            <a:r>
              <a:rPr lang="en-US" sz="2800" baseline="-25000" dirty="0"/>
              <a:t>T</a:t>
            </a:r>
            <a:r>
              <a:rPr lang="en-US" sz="2800" baseline="30000" dirty="0"/>
              <a:t>2</a:t>
            </a:r>
            <a:r>
              <a:rPr lang="en-US" sz="2800" dirty="0"/>
              <a:t>/(2</a:t>
            </a:r>
            <a:r>
              <a:rPr lang="en-US" sz="2800" dirty="0">
                <a:latin typeface="Symbol" pitchFamily="2" charset="2"/>
              </a:rPr>
              <a:t>s</a:t>
            </a:r>
            <a:r>
              <a:rPr lang="en-US" sz="2800" baseline="30000" dirty="0"/>
              <a:t>2</a:t>
            </a:r>
            <a:r>
              <a:rPr lang="en-US" sz="2800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936849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FF8B1-F8CF-6D48-8485-8E15B01B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5615A-D0C1-4940-961D-786399F81C0F}"/>
              </a:ext>
            </a:extLst>
          </p:cNvPr>
          <p:cNvSpPr txBox="1"/>
          <p:nvPr/>
        </p:nvSpPr>
        <p:spPr>
          <a:xfrm>
            <a:off x="3749845" y="64336"/>
            <a:ext cx="4692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Where to go from here?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B647E-5C7F-8142-BF2E-5524BC104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6" r="8664"/>
          <a:stretch/>
        </p:blipFill>
        <p:spPr>
          <a:xfrm>
            <a:off x="2526633" y="1028051"/>
            <a:ext cx="7375357" cy="4531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11619-0135-EB4F-B9A7-5D6A19879228}"/>
              </a:ext>
            </a:extLst>
          </p:cNvPr>
          <p:cNvSpPr txBox="1"/>
          <p:nvPr/>
        </p:nvSpPr>
        <p:spPr>
          <a:xfrm>
            <a:off x="877936" y="5921213"/>
            <a:ext cx="10906575" cy="76944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</a:rPr>
              <a:t>Are we supposed to bring this one back to life?</a:t>
            </a:r>
          </a:p>
        </p:txBody>
      </p:sp>
    </p:spTree>
    <p:extLst>
      <p:ext uri="{BB962C8B-B14F-4D97-AF65-F5344CB8AC3E}">
        <p14:creationId xmlns:p14="http://schemas.microsoft.com/office/powerpoint/2010/main" val="2044082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2F41B-38C6-D248-AC3F-536555F9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1B48F-7891-0247-95AD-C6BAD55B9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821" y="0"/>
            <a:ext cx="5226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08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06503-EC3A-8248-8711-D50298F4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E496E-E566-894C-A93A-6CBA25A13D20}"/>
              </a:ext>
            </a:extLst>
          </p:cNvPr>
          <p:cNvSpPr txBox="1"/>
          <p:nvPr/>
        </p:nvSpPr>
        <p:spPr>
          <a:xfrm>
            <a:off x="2919470" y="2401676"/>
            <a:ext cx="71495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800" dirty="0">
                <a:solidFill>
                  <a:schemeClr val="bg1"/>
                </a:solidFill>
              </a:rPr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3110957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6C213-58CB-D244-AFD2-1E18A603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CE811-4702-E646-9330-67EE3007BBD7}"/>
              </a:ext>
            </a:extLst>
          </p:cNvPr>
          <p:cNvSpPr txBox="1"/>
          <p:nvPr/>
        </p:nvSpPr>
        <p:spPr>
          <a:xfrm>
            <a:off x="3866351" y="0"/>
            <a:ext cx="4459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u="sng" dirty="0">
                <a:solidFill>
                  <a:schemeClr val="bg1"/>
                </a:solidFill>
              </a:rPr>
              <a:t>Gluons versus Hadrons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4C60C-4FA4-AB4A-99C8-793F85F29329}"/>
              </a:ext>
            </a:extLst>
          </p:cNvPr>
          <p:cNvSpPr txBox="1"/>
          <p:nvPr/>
        </p:nvSpPr>
        <p:spPr>
          <a:xfrm>
            <a:off x="6689035" y="889408"/>
            <a:ext cx="5119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“The sole point of our comparison is to note that the shape of the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 distribution in the numerator and denominator of v</a:t>
            </a:r>
            <a:r>
              <a:rPr lang="en-US" sz="2000" baseline="-25000" dirty="0">
                <a:solidFill>
                  <a:schemeClr val="bg1"/>
                </a:solidFill>
              </a:rPr>
              <a:t>2,3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) is similar to that of the data at low </a:t>
            </a:r>
            <a:r>
              <a:rPr lang="en-US" sz="2000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, modulo the overall normalization factor that cancels between numerator and denominator.”  [MSTV]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40217-BAED-6644-85A9-E84A1D44D28A}"/>
              </a:ext>
            </a:extLst>
          </p:cNvPr>
          <p:cNvSpPr txBox="1"/>
          <p:nvPr/>
        </p:nvSpPr>
        <p:spPr>
          <a:xfrm>
            <a:off x="6680462" y="3071477"/>
            <a:ext cx="5127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FF00"/>
                </a:solidFill>
              </a:rPr>
              <a:t>That is an assertion we can test.   </a:t>
            </a:r>
          </a:p>
          <a:p>
            <a:pPr algn="l"/>
            <a:endParaRPr lang="en-US" sz="2000" dirty="0">
              <a:solidFill>
                <a:srgbClr val="FFFF00"/>
              </a:solidFill>
            </a:endParaRPr>
          </a:p>
          <a:p>
            <a:pPr algn="l"/>
            <a:r>
              <a:rPr lang="en-US" sz="2000" dirty="0">
                <a:solidFill>
                  <a:srgbClr val="00B0F0"/>
                </a:solidFill>
              </a:rPr>
              <a:t>Dennis </a:t>
            </a:r>
            <a:r>
              <a:rPr lang="en-US" sz="2000" dirty="0" err="1">
                <a:solidFill>
                  <a:srgbClr val="00B0F0"/>
                </a:solidFill>
              </a:rPr>
              <a:t>Perepelitsa</a:t>
            </a:r>
            <a:r>
              <a:rPr lang="en-US" sz="2000" dirty="0">
                <a:solidFill>
                  <a:srgbClr val="00B0F0"/>
                </a:solidFill>
              </a:rPr>
              <a:t> generated PYTHIA back-to-back gluons via </a:t>
            </a:r>
            <a:r>
              <a:rPr lang="en-US" sz="2000" dirty="0" err="1">
                <a:solidFill>
                  <a:srgbClr val="00B0F0"/>
                </a:solidFill>
              </a:rPr>
              <a:t>HadronLevelStandAlone</a:t>
            </a:r>
            <a:endParaRPr lang="en-US" sz="2000" dirty="0">
              <a:solidFill>
                <a:srgbClr val="00B0F0"/>
              </a:solidFill>
            </a:endParaRPr>
          </a:p>
          <a:p>
            <a:pPr algn="l"/>
            <a:r>
              <a:rPr lang="en-US" sz="2000" dirty="0">
                <a:solidFill>
                  <a:srgbClr val="00B0F0"/>
                </a:solidFill>
              </a:rPr>
              <a:t>and we extract the leading pion distribution, </a:t>
            </a:r>
          </a:p>
          <a:p>
            <a:pPr algn="l"/>
            <a:r>
              <a:rPr lang="en-US" sz="2000" dirty="0">
                <a:solidFill>
                  <a:srgbClr val="00B0F0"/>
                </a:solidFill>
              </a:rPr>
              <a:t>as well as the relative angle between the gluon and pion.</a:t>
            </a:r>
          </a:p>
          <a:p>
            <a:pPr algn="l"/>
            <a:endParaRPr lang="en-US" sz="2000" dirty="0">
              <a:solidFill>
                <a:srgbClr val="00B0F0"/>
              </a:solidFill>
            </a:endParaRPr>
          </a:p>
          <a:p>
            <a:pPr algn="l"/>
            <a:r>
              <a:rPr lang="en-US" sz="2000" dirty="0">
                <a:solidFill>
                  <a:srgbClr val="00B0F0"/>
                </a:solidFill>
              </a:rPr>
              <a:t>Reasonable agreement…. with no tuning.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0A1C4-C2A7-3A41-9196-948DFADAAD17}"/>
              </a:ext>
            </a:extLst>
          </p:cNvPr>
          <p:cNvSpPr txBox="1"/>
          <p:nvPr/>
        </p:nvSpPr>
        <p:spPr>
          <a:xfrm>
            <a:off x="6680462" y="6176876"/>
            <a:ext cx="503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http://</a:t>
            </a:r>
            <a:r>
              <a:rPr lang="en-US" sz="1200" dirty="0" err="1">
                <a:solidFill>
                  <a:srgbClr val="00B0F0"/>
                </a:solidFill>
              </a:rPr>
              <a:t>home.thep.lu.se</a:t>
            </a:r>
            <a:r>
              <a:rPr lang="en-US" sz="1200" dirty="0">
                <a:solidFill>
                  <a:srgbClr val="00B0F0"/>
                </a:solidFill>
              </a:rPr>
              <a:t>/~</a:t>
            </a:r>
            <a:r>
              <a:rPr lang="en-US" sz="1200" dirty="0" err="1">
                <a:solidFill>
                  <a:srgbClr val="00B0F0"/>
                </a:solidFill>
              </a:rPr>
              <a:t>torbjorn</a:t>
            </a:r>
            <a:r>
              <a:rPr lang="en-US" sz="1200" dirty="0">
                <a:solidFill>
                  <a:srgbClr val="00B0F0"/>
                </a:solidFill>
              </a:rPr>
              <a:t>/pythia81html/</a:t>
            </a:r>
            <a:r>
              <a:rPr lang="en-US" sz="1200" dirty="0" err="1">
                <a:solidFill>
                  <a:srgbClr val="00B0F0"/>
                </a:solidFill>
              </a:rPr>
              <a:t>HadronLevelStandalone.html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C80401-D325-224D-929E-C31E1AB7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490" y="659204"/>
            <a:ext cx="5923979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A699B1-E6B2-C845-848F-0808A37CB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7490" y="659203"/>
            <a:ext cx="592398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26C46-311B-1A4D-BCC5-C73003CD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90CB1E-528C-5A43-B807-99839830A04E}"/>
              </a:ext>
            </a:extLst>
          </p:cNvPr>
          <p:cNvSpPr txBox="1"/>
          <p:nvPr/>
        </p:nvSpPr>
        <p:spPr>
          <a:xfrm>
            <a:off x="901858" y="95988"/>
            <a:ext cx="1087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solidFill>
                  <a:schemeClr val="bg1"/>
                </a:solidFill>
              </a:rPr>
              <a:t>Took one hour to code (while watching Avengers Infinity War on airplane)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5FD15-C1DC-3B4E-89AD-029C77BE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73" y="2940377"/>
            <a:ext cx="5597634" cy="3781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A5F2E2-CFA9-C149-B363-36E14D2DF157}"/>
              </a:ext>
            </a:extLst>
          </p:cNvPr>
          <p:cNvSpPr txBox="1"/>
          <p:nvPr/>
        </p:nvSpPr>
        <p:spPr>
          <a:xfrm>
            <a:off x="6234936" y="1051329"/>
            <a:ext cx="6095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Yes, there are uncertainties,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but previous 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papers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(e.g. arXiv:1311.3636) point out huge differences between gluons and hadrons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738EC2-6374-FE4C-899A-6CC256E2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7490" y="659203"/>
            <a:ext cx="592398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4E472-6271-2C4E-88F6-7AAB8F5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95B4C-D9E2-FA45-8869-119781C4A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35" y="857028"/>
            <a:ext cx="6720087" cy="5239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CC6121-2E10-164A-B555-2568191E145D}"/>
              </a:ext>
            </a:extLst>
          </p:cNvPr>
          <p:cNvSpPr txBox="1"/>
          <p:nvPr/>
        </p:nvSpPr>
        <p:spPr>
          <a:xfrm>
            <a:off x="3229870" y="95411"/>
            <a:ext cx="6110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Gluon </a:t>
            </a:r>
            <a:r>
              <a:rPr lang="en-US" sz="3200" u="sng" dirty="0">
                <a:solidFill>
                  <a:schemeClr val="bg1"/>
                </a:solidFill>
                <a:sym typeface="Wingdings" pitchFamily="2" charset="2"/>
              </a:rPr>
              <a:t> Hadron:   </a:t>
            </a:r>
            <a:r>
              <a:rPr lang="en-US" sz="3200" u="sng" dirty="0">
                <a:solidFill>
                  <a:schemeClr val="bg1"/>
                </a:solidFill>
              </a:rPr>
              <a:t>Big Impact on v</a:t>
            </a:r>
            <a:r>
              <a:rPr lang="en-US" sz="3200" u="sng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46BE15-2D4B-8F44-9719-3FFF7EB28FEE}"/>
              </a:ext>
            </a:extLst>
          </p:cNvPr>
          <p:cNvSpPr txBox="1"/>
          <p:nvPr/>
        </p:nvSpPr>
        <p:spPr>
          <a:xfrm>
            <a:off x="7441616" y="1536174"/>
            <a:ext cx="4662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Two substantial effects: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342900" indent="-342900" algn="l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Hadron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&lt; Gluon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endParaRPr lang="en-US" sz="2800" baseline="-25000" dirty="0">
              <a:solidFill>
                <a:schemeClr val="bg1"/>
              </a:solidFill>
            </a:endParaRPr>
          </a:p>
          <a:p>
            <a:pPr marL="342900" indent="-342900" algn="l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Angle </a:t>
            </a:r>
            <a:r>
              <a:rPr lang="en-US" sz="2800" dirty="0" err="1">
                <a:solidFill>
                  <a:schemeClr val="bg1"/>
                </a:solidFill>
                <a:latin typeface="Symbol" pitchFamily="2" charset="2"/>
              </a:rPr>
              <a:t>Df</a:t>
            </a:r>
            <a:r>
              <a:rPr lang="en-US" sz="2800" dirty="0">
                <a:solidFill>
                  <a:schemeClr val="bg1"/>
                </a:solidFill>
              </a:rPr>
              <a:t> (hadron , gluon)</a:t>
            </a:r>
          </a:p>
          <a:p>
            <a:pPr marL="342900" indent="-342900" algn="l">
              <a:buAutoNum type="arabicParenR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 algn="l">
              <a:buAutoNum type="arabicParenR"/>
            </a:pPr>
            <a:endParaRPr lang="en-US" sz="2800" dirty="0">
              <a:solidFill>
                <a:schemeClr val="bg1"/>
              </a:solidFill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Of course all this needs to be redone noting new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scale for these results…</a:t>
            </a:r>
          </a:p>
        </p:txBody>
      </p:sp>
    </p:spTree>
    <p:extLst>
      <p:ext uri="{BB962C8B-B14F-4D97-AF65-F5344CB8AC3E}">
        <p14:creationId xmlns:p14="http://schemas.microsoft.com/office/powerpoint/2010/main" val="570943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8CB41-51A7-3C44-A909-CD598B16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46923-D62C-1547-B067-87ABDC442256}"/>
              </a:ext>
            </a:extLst>
          </p:cNvPr>
          <p:cNvSpPr txBox="1"/>
          <p:nvPr/>
        </p:nvSpPr>
        <p:spPr>
          <a:xfrm>
            <a:off x="4315584" y="42089"/>
            <a:ext cx="4099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Hadronization Schemes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0CB84-CB85-BA45-BAB4-296551BF07F6}"/>
              </a:ext>
            </a:extLst>
          </p:cNvPr>
          <p:cNvSpPr txBox="1"/>
          <p:nvPr/>
        </p:nvSpPr>
        <p:spPr>
          <a:xfrm>
            <a:off x="1834490" y="1698076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arxiv.org</a:t>
            </a:r>
            <a:r>
              <a:rPr lang="en-US" sz="1600" dirty="0">
                <a:solidFill>
                  <a:schemeClr val="bg1"/>
                </a:solidFill>
              </a:rPr>
              <a:t>/abs/1505.03734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8246F-8C10-B24E-BFE7-D7B6DF0FD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32" y="733453"/>
            <a:ext cx="6086067" cy="9592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FFDDB-9AC1-954F-93FB-6A3C66BB3401}"/>
              </a:ext>
            </a:extLst>
          </p:cNvPr>
          <p:cNvSpPr/>
          <p:nvPr/>
        </p:nvSpPr>
        <p:spPr>
          <a:xfrm>
            <a:off x="1875029" y="4268372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arxiv.org</a:t>
            </a:r>
            <a:r>
              <a:rPr lang="en-US" sz="1600" dirty="0">
                <a:solidFill>
                  <a:schemeClr val="bg1"/>
                </a:solidFill>
              </a:rPr>
              <a:t>/abs/1607.02496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E5C436-2B5C-8342-82CF-B87C3BBD3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33" y="3466029"/>
            <a:ext cx="6086066" cy="78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CB5AA-A4BD-C149-833A-9F7DC98C0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073" y="3475535"/>
            <a:ext cx="4274239" cy="2757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B23CB-01D7-1B49-A8A1-E0B3E150A84A}"/>
              </a:ext>
            </a:extLst>
          </p:cNvPr>
          <p:cNvSpPr txBox="1"/>
          <p:nvPr/>
        </p:nvSpPr>
        <p:spPr>
          <a:xfrm>
            <a:off x="434933" y="6144648"/>
            <a:ext cx="60860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Models like AMPT increase v</a:t>
            </a:r>
            <a:r>
              <a:rPr lang="en-US" sz="1400" baseline="-25000" dirty="0"/>
              <a:t>2</a:t>
            </a:r>
            <a:r>
              <a:rPr lang="en-US" sz="1400" dirty="0"/>
              <a:t>(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) via </a:t>
            </a:r>
            <a:r>
              <a:rPr lang="en-US" sz="1400" dirty="0" err="1"/>
              <a:t>parton</a:t>
            </a:r>
            <a:r>
              <a:rPr lang="en-US" sz="1400" dirty="0"/>
              <a:t> coalescence.</a:t>
            </a:r>
          </a:p>
          <a:p>
            <a:pPr algn="ctr"/>
            <a:r>
              <a:rPr lang="en-US" sz="1400" dirty="0"/>
              <a:t>However, if one started with CGC gluons this would have too hard a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spectrum.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772665-114A-3542-895E-55A13B801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073" y="726831"/>
            <a:ext cx="4274239" cy="2549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E05AC4-4D9A-F643-96F0-111D7C1E7663}"/>
              </a:ext>
            </a:extLst>
          </p:cNvPr>
          <p:cNvSpPr txBox="1"/>
          <p:nvPr/>
        </p:nvSpPr>
        <p:spPr>
          <a:xfrm>
            <a:off x="434932" y="2173886"/>
            <a:ext cx="63821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Very large decrease in hadron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relative to gluon v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for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&lt; 2 GeV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Result also depends on gluon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spectrum, which is not shown.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F50D8-3571-454F-A67F-B469041C9889}"/>
              </a:ext>
            </a:extLst>
          </p:cNvPr>
          <p:cNvSpPr txBox="1"/>
          <p:nvPr/>
        </p:nvSpPr>
        <p:spPr>
          <a:xfrm>
            <a:off x="541743" y="4809555"/>
            <a:ext cx="6020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Very different hadronization scheme.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No gluon and hadron 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 spectra shown, only &lt;</a:t>
            </a:r>
            <a:r>
              <a:rPr lang="en-US" dirty="0" err="1">
                <a:solidFill>
                  <a:schemeClr val="bg1"/>
                </a:solidFill>
              </a:rPr>
              <a:t>p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r>
              <a:rPr lang="en-US" dirty="0">
                <a:solidFill>
                  <a:schemeClr val="bg1"/>
                </a:solidFill>
              </a:rPr>
              <a:t>&gt; for hadrons.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It would be great to see that comparison.</a:t>
            </a:r>
          </a:p>
        </p:txBody>
      </p:sp>
    </p:spTree>
    <p:extLst>
      <p:ext uri="{BB962C8B-B14F-4D97-AF65-F5344CB8AC3E}">
        <p14:creationId xmlns:p14="http://schemas.microsoft.com/office/powerpoint/2010/main" val="25066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 animBg="1"/>
      <p:bldP spid="3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B937-4A3E-9B43-A59A-A8E1C74A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31438-59CD-DA43-8BB7-84478919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204" y="876427"/>
            <a:ext cx="3681672" cy="3647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88B9A-D2C8-974A-9E8E-AED775EB05C1}"/>
              </a:ext>
            </a:extLst>
          </p:cNvPr>
          <p:cNvSpPr txBox="1"/>
          <p:nvPr/>
        </p:nvSpPr>
        <p:spPr>
          <a:xfrm>
            <a:off x="139533" y="954019"/>
            <a:ext cx="7934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Many have stated that these color domains effects are calculated </a:t>
            </a:r>
            <a:r>
              <a:rPr lang="en-US" sz="2400" i="1" dirty="0">
                <a:solidFill>
                  <a:schemeClr val="bg1"/>
                </a:solidFill>
              </a:rPr>
              <a:t>ab initio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However, saturation physics in the proton at x &gt; 0.01 challenges the whole picture of the formalism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One estimate has Q</a:t>
            </a:r>
            <a:r>
              <a:rPr lang="en-US" sz="2400" baseline="-25000" dirty="0">
                <a:solidFill>
                  <a:schemeClr val="bg1"/>
                </a:solidFill>
              </a:rPr>
              <a:t>s,0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(gluon) = 0.67 GeV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for x = 0.01 at the very center of the proton, and averaged over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r = 0.67 </a:t>
            </a:r>
            <a:r>
              <a:rPr lang="en-US" sz="2400" dirty="0" err="1">
                <a:solidFill>
                  <a:schemeClr val="bg1"/>
                </a:solidFill>
              </a:rPr>
              <a:t>fm</a:t>
            </a:r>
            <a:r>
              <a:rPr lang="en-US" sz="2400" dirty="0">
                <a:solidFill>
                  <a:schemeClr val="bg1"/>
                </a:solidFill>
              </a:rPr>
              <a:t> the value would be 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(gluon)  = 0.28 GeV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1C809-986B-BC45-BD54-2407CB3CC0B5}"/>
              </a:ext>
            </a:extLst>
          </p:cNvPr>
          <p:cNvSpPr txBox="1"/>
          <p:nvPr/>
        </p:nvSpPr>
        <p:spPr>
          <a:xfrm>
            <a:off x="4092556" y="11292"/>
            <a:ext cx="486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u="sng" dirty="0">
                <a:solidFill>
                  <a:schemeClr val="bg1"/>
                </a:solidFill>
              </a:rPr>
              <a:t>Ab initio  </a:t>
            </a:r>
            <a:r>
              <a:rPr lang="en-US" sz="3600" u="sng" dirty="0">
                <a:solidFill>
                  <a:schemeClr val="bg1"/>
                </a:solidFill>
              </a:rPr>
              <a:t>or  </a:t>
            </a:r>
            <a:r>
              <a:rPr lang="en-US" sz="3600" i="1" u="sng" dirty="0">
                <a:solidFill>
                  <a:schemeClr val="bg1"/>
                </a:solidFill>
              </a:rPr>
              <a:t>non </a:t>
            </a:r>
            <a:r>
              <a:rPr lang="en-US" sz="3600" i="1" u="sng" dirty="0" err="1">
                <a:solidFill>
                  <a:schemeClr val="bg1"/>
                </a:solidFill>
              </a:rPr>
              <a:t>pertinet</a:t>
            </a:r>
            <a:endParaRPr lang="en-US" sz="3600" i="1" u="sng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816E07-6046-F94B-80EC-ECF20479F688}"/>
              </a:ext>
            </a:extLst>
          </p:cNvPr>
          <p:cNvSpPr/>
          <p:nvPr/>
        </p:nvSpPr>
        <p:spPr>
          <a:xfrm>
            <a:off x="9407741" y="4771716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7AEC35-D486-5A48-BA9B-150BD2A5AA87}"/>
              </a:ext>
            </a:extLst>
          </p:cNvPr>
          <p:cNvSpPr/>
          <p:nvPr/>
        </p:nvSpPr>
        <p:spPr>
          <a:xfrm>
            <a:off x="9453953" y="552732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D66B4F-F490-7145-831B-47D0AF4A6C24}"/>
              </a:ext>
            </a:extLst>
          </p:cNvPr>
          <p:cNvSpPr/>
          <p:nvPr/>
        </p:nvSpPr>
        <p:spPr>
          <a:xfrm>
            <a:off x="10164118" y="5962168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F47595-4E48-2C44-A1B2-2AF3CFF0ACD0}"/>
              </a:ext>
            </a:extLst>
          </p:cNvPr>
          <p:cNvSpPr/>
          <p:nvPr/>
        </p:nvSpPr>
        <p:spPr>
          <a:xfrm>
            <a:off x="10156097" y="5250208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CBC1BE-FAC9-A046-B6E3-447FC5971BB8}"/>
              </a:ext>
            </a:extLst>
          </p:cNvPr>
          <p:cNvSpPr/>
          <p:nvPr/>
        </p:nvSpPr>
        <p:spPr>
          <a:xfrm>
            <a:off x="10628536" y="567228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FC2AB3-C0B0-0245-B64C-40855B584652}"/>
              </a:ext>
            </a:extLst>
          </p:cNvPr>
          <p:cNvSpPr/>
          <p:nvPr/>
        </p:nvSpPr>
        <p:spPr>
          <a:xfrm>
            <a:off x="9697093" y="5152491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C1E687-18DA-C44E-9352-F27CCEC3F38A}"/>
              </a:ext>
            </a:extLst>
          </p:cNvPr>
          <p:cNvSpPr/>
          <p:nvPr/>
        </p:nvSpPr>
        <p:spPr>
          <a:xfrm>
            <a:off x="10628536" y="517320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0075BD-51D9-324D-920A-11DA29B9A9E3}"/>
              </a:ext>
            </a:extLst>
          </p:cNvPr>
          <p:cNvSpPr/>
          <p:nvPr/>
        </p:nvSpPr>
        <p:spPr>
          <a:xfrm>
            <a:off x="10416780" y="555748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2C338A-0E13-3241-8183-706F9F213FB9}"/>
              </a:ext>
            </a:extLst>
          </p:cNvPr>
          <p:cNvSpPr/>
          <p:nvPr/>
        </p:nvSpPr>
        <p:spPr>
          <a:xfrm>
            <a:off x="9847284" y="5720984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D88969-3507-D546-94CB-B002FCC48EA9}"/>
              </a:ext>
            </a:extLst>
          </p:cNvPr>
          <p:cNvSpPr/>
          <p:nvPr/>
        </p:nvSpPr>
        <p:spPr>
          <a:xfrm>
            <a:off x="9460874" y="525740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114455-039B-3D47-A3AB-783D2B36C696}"/>
              </a:ext>
            </a:extLst>
          </p:cNvPr>
          <p:cNvSpPr/>
          <p:nvPr/>
        </p:nvSpPr>
        <p:spPr>
          <a:xfrm>
            <a:off x="9693885" y="597774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C77D8D-39B7-5341-806E-40B7D33A21EB}"/>
              </a:ext>
            </a:extLst>
          </p:cNvPr>
          <p:cNvSpPr/>
          <p:nvPr/>
        </p:nvSpPr>
        <p:spPr>
          <a:xfrm>
            <a:off x="10476739" y="4973826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A9182-1760-6345-8C0A-FF0859280E58}"/>
              </a:ext>
            </a:extLst>
          </p:cNvPr>
          <p:cNvSpPr/>
          <p:nvPr/>
        </p:nvSpPr>
        <p:spPr>
          <a:xfrm>
            <a:off x="10092731" y="555585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7F893B-A583-6643-B7D5-66F6A67CCBBD}"/>
              </a:ext>
            </a:extLst>
          </p:cNvPr>
          <p:cNvSpPr/>
          <p:nvPr/>
        </p:nvSpPr>
        <p:spPr>
          <a:xfrm>
            <a:off x="9999686" y="4842551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1F5273-87E1-8742-B59E-C4569477080D}"/>
              </a:ext>
            </a:extLst>
          </p:cNvPr>
          <p:cNvSpPr/>
          <p:nvPr/>
        </p:nvSpPr>
        <p:spPr>
          <a:xfrm>
            <a:off x="10203422" y="5061971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033E9D-A599-6948-8608-07B664E5B379}"/>
              </a:ext>
            </a:extLst>
          </p:cNvPr>
          <p:cNvSpPr/>
          <p:nvPr/>
        </p:nvSpPr>
        <p:spPr>
          <a:xfrm>
            <a:off x="9739304" y="488532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74FFF6-CC6F-7443-9E6C-1F792C184903}"/>
              </a:ext>
            </a:extLst>
          </p:cNvPr>
          <p:cNvSpPr/>
          <p:nvPr/>
        </p:nvSpPr>
        <p:spPr>
          <a:xfrm>
            <a:off x="10476739" y="5945710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D63FFF-DE23-0444-934F-95AFA059D207}"/>
              </a:ext>
            </a:extLst>
          </p:cNvPr>
          <p:cNvSpPr/>
          <p:nvPr/>
        </p:nvSpPr>
        <p:spPr>
          <a:xfrm>
            <a:off x="10662330" y="540971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EE2D82-A5A7-214D-93F8-513A6F8E06D9}"/>
              </a:ext>
            </a:extLst>
          </p:cNvPr>
          <p:cNvSpPr/>
          <p:nvPr/>
        </p:nvSpPr>
        <p:spPr>
          <a:xfrm>
            <a:off x="9672628" y="566662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095D43-BB35-4445-91B5-B716E7C36AC5}"/>
              </a:ext>
            </a:extLst>
          </p:cNvPr>
          <p:cNvSpPr/>
          <p:nvPr/>
        </p:nvSpPr>
        <p:spPr>
          <a:xfrm>
            <a:off x="10385902" y="5323670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A4375E-6BDA-694B-B150-DF15E521226B}"/>
              </a:ext>
            </a:extLst>
          </p:cNvPr>
          <p:cNvSpPr/>
          <p:nvPr/>
        </p:nvSpPr>
        <p:spPr>
          <a:xfrm>
            <a:off x="9967202" y="599216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5F3107-E4F4-974E-9698-1E725C566416}"/>
              </a:ext>
            </a:extLst>
          </p:cNvPr>
          <p:cNvSpPr/>
          <p:nvPr/>
        </p:nvSpPr>
        <p:spPr>
          <a:xfrm>
            <a:off x="9875160" y="5313327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92051D-3EBD-D548-B940-D5EAF71CF630}"/>
              </a:ext>
            </a:extLst>
          </p:cNvPr>
          <p:cNvSpPr txBox="1"/>
          <p:nvPr/>
        </p:nvSpPr>
        <p:spPr>
          <a:xfrm>
            <a:off x="374905" y="4888574"/>
            <a:ext cx="8281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MSTV2 claims that the IP-</a:t>
            </a:r>
            <a:r>
              <a:rPr lang="en-US" sz="2800" dirty="0" err="1">
                <a:solidFill>
                  <a:srgbClr val="FFFF00"/>
                </a:solidFill>
              </a:rPr>
              <a:t>Jazma</a:t>
            </a:r>
            <a:r>
              <a:rPr lang="en-US" sz="2800" dirty="0">
                <a:solidFill>
                  <a:srgbClr val="FFFF00"/>
                </a:solidFill>
              </a:rPr>
              <a:t> saturation scale values differ significantly from theirs.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Prove it – show us the numbers.</a:t>
            </a:r>
          </a:p>
        </p:txBody>
      </p:sp>
    </p:spTree>
    <p:extLst>
      <p:ext uri="{BB962C8B-B14F-4D97-AF65-F5344CB8AC3E}">
        <p14:creationId xmlns:p14="http://schemas.microsoft.com/office/powerpoint/2010/main" val="294695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7AEE274-84F1-644E-9C2A-6EC21F46B1BD}"/>
              </a:ext>
            </a:extLst>
          </p:cNvPr>
          <p:cNvGrpSpPr/>
          <p:nvPr/>
        </p:nvGrpSpPr>
        <p:grpSpPr>
          <a:xfrm>
            <a:off x="6086272" y="1945368"/>
            <a:ext cx="5450504" cy="3874957"/>
            <a:chOff x="6096000" y="2023192"/>
            <a:chExt cx="5450504" cy="38749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D28845-414F-7D43-9B7A-9D60E92F5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7439"/>
            <a:stretch/>
          </p:blipFill>
          <p:spPr>
            <a:xfrm>
              <a:off x="6096000" y="2023192"/>
              <a:ext cx="5450504" cy="360467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3BA153-8E0A-C643-9A9A-7A01462BE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2269"/>
            <a:stretch/>
          </p:blipFill>
          <p:spPr>
            <a:xfrm>
              <a:off x="6096000" y="5367968"/>
              <a:ext cx="5450504" cy="530181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5FB1C-F780-1849-A70A-18EBBB4B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AD42E-4CC1-7A41-BE9B-2241FB9B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3" y="4105133"/>
            <a:ext cx="4967783" cy="2404226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579FDCE7-7DE7-B94C-932C-E185B40544D1}"/>
              </a:ext>
            </a:extLst>
          </p:cNvPr>
          <p:cNvSpPr/>
          <p:nvPr/>
        </p:nvSpPr>
        <p:spPr>
          <a:xfrm>
            <a:off x="6756698" y="4335184"/>
            <a:ext cx="704850" cy="285750"/>
          </a:xfrm>
          <a:custGeom>
            <a:avLst/>
            <a:gdLst>
              <a:gd name="connsiteX0" fmla="*/ 38100 w 704850"/>
              <a:gd name="connsiteY0" fmla="*/ 0 h 285750"/>
              <a:gd name="connsiteX1" fmla="*/ 698500 w 704850"/>
              <a:gd name="connsiteY1" fmla="*/ 215900 h 285750"/>
              <a:gd name="connsiteX2" fmla="*/ 698500 w 704850"/>
              <a:gd name="connsiteY2" fmla="*/ 215900 h 285750"/>
              <a:gd name="connsiteX3" fmla="*/ 704850 w 704850"/>
              <a:gd name="connsiteY3" fmla="*/ 285750 h 285750"/>
              <a:gd name="connsiteX4" fmla="*/ 0 w 704850"/>
              <a:gd name="connsiteY4" fmla="*/ 38100 h 285750"/>
              <a:gd name="connsiteX5" fmla="*/ 0 w 704850"/>
              <a:gd name="connsiteY5" fmla="*/ 3810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4850" h="285750">
                <a:moveTo>
                  <a:pt x="38100" y="0"/>
                </a:moveTo>
                <a:lnTo>
                  <a:pt x="698500" y="215900"/>
                </a:lnTo>
                <a:lnTo>
                  <a:pt x="698500" y="215900"/>
                </a:lnTo>
                <a:lnTo>
                  <a:pt x="704850" y="285750"/>
                </a:lnTo>
                <a:lnTo>
                  <a:pt x="0" y="38100"/>
                </a:lnTo>
                <a:lnTo>
                  <a:pt x="0" y="38100"/>
                </a:ln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89D945D-62A2-A94D-B749-F8ECAA9B65C2}"/>
              </a:ext>
            </a:extLst>
          </p:cNvPr>
          <p:cNvSpPr/>
          <p:nvPr/>
        </p:nvSpPr>
        <p:spPr>
          <a:xfrm>
            <a:off x="6782098" y="4239934"/>
            <a:ext cx="622300" cy="177800"/>
          </a:xfrm>
          <a:custGeom>
            <a:avLst/>
            <a:gdLst>
              <a:gd name="connsiteX0" fmla="*/ 603250 w 622300"/>
              <a:gd name="connsiteY0" fmla="*/ 0 h 177800"/>
              <a:gd name="connsiteX1" fmla="*/ 603250 w 622300"/>
              <a:gd name="connsiteY1" fmla="*/ 0 h 177800"/>
              <a:gd name="connsiteX2" fmla="*/ 546100 w 622300"/>
              <a:gd name="connsiteY2" fmla="*/ 12700 h 177800"/>
              <a:gd name="connsiteX3" fmla="*/ 527050 w 622300"/>
              <a:gd name="connsiteY3" fmla="*/ 19050 h 177800"/>
              <a:gd name="connsiteX4" fmla="*/ 495300 w 622300"/>
              <a:gd name="connsiteY4" fmla="*/ 25400 h 177800"/>
              <a:gd name="connsiteX5" fmla="*/ 476250 w 622300"/>
              <a:gd name="connsiteY5" fmla="*/ 31750 h 177800"/>
              <a:gd name="connsiteX6" fmla="*/ 444500 w 622300"/>
              <a:gd name="connsiteY6" fmla="*/ 38100 h 177800"/>
              <a:gd name="connsiteX7" fmla="*/ 419100 w 622300"/>
              <a:gd name="connsiteY7" fmla="*/ 44450 h 177800"/>
              <a:gd name="connsiteX8" fmla="*/ 304800 w 622300"/>
              <a:gd name="connsiteY8" fmla="*/ 38100 h 177800"/>
              <a:gd name="connsiteX9" fmla="*/ 254000 w 622300"/>
              <a:gd name="connsiteY9" fmla="*/ 31750 h 177800"/>
              <a:gd name="connsiteX10" fmla="*/ 0 w 622300"/>
              <a:gd name="connsiteY10" fmla="*/ 120650 h 177800"/>
              <a:gd name="connsiteX11" fmla="*/ 0 w 622300"/>
              <a:gd name="connsiteY11" fmla="*/ 177800 h 177800"/>
              <a:gd name="connsiteX12" fmla="*/ 273050 w 622300"/>
              <a:gd name="connsiteY12" fmla="*/ 120650 h 177800"/>
              <a:gd name="connsiteX13" fmla="*/ 622300 w 622300"/>
              <a:gd name="connsiteY13" fmla="*/ 76200 h 177800"/>
              <a:gd name="connsiteX14" fmla="*/ 603250 w 622300"/>
              <a:gd name="connsiteY1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2300" h="177800">
                <a:moveTo>
                  <a:pt x="603250" y="0"/>
                </a:moveTo>
                <a:lnTo>
                  <a:pt x="603250" y="0"/>
                </a:lnTo>
                <a:cubicBezTo>
                  <a:pt x="584200" y="4233"/>
                  <a:pt x="565032" y="7967"/>
                  <a:pt x="546100" y="12700"/>
                </a:cubicBezTo>
                <a:cubicBezTo>
                  <a:pt x="539606" y="14323"/>
                  <a:pt x="533544" y="17427"/>
                  <a:pt x="527050" y="19050"/>
                </a:cubicBezTo>
                <a:cubicBezTo>
                  <a:pt x="516579" y="21668"/>
                  <a:pt x="505771" y="22782"/>
                  <a:pt x="495300" y="25400"/>
                </a:cubicBezTo>
                <a:cubicBezTo>
                  <a:pt x="488806" y="27023"/>
                  <a:pt x="482744" y="30127"/>
                  <a:pt x="476250" y="31750"/>
                </a:cubicBezTo>
                <a:cubicBezTo>
                  <a:pt x="465779" y="34368"/>
                  <a:pt x="455036" y="35759"/>
                  <a:pt x="444500" y="38100"/>
                </a:cubicBezTo>
                <a:cubicBezTo>
                  <a:pt x="435981" y="39993"/>
                  <a:pt x="427567" y="42333"/>
                  <a:pt x="419100" y="44450"/>
                </a:cubicBezTo>
                <a:cubicBezTo>
                  <a:pt x="381000" y="42333"/>
                  <a:pt x="342802" y="41555"/>
                  <a:pt x="304800" y="38100"/>
                </a:cubicBezTo>
                <a:cubicBezTo>
                  <a:pt x="212362" y="29697"/>
                  <a:pt x="345195" y="31750"/>
                  <a:pt x="254000" y="31750"/>
                </a:cubicBezTo>
                <a:lnTo>
                  <a:pt x="0" y="120650"/>
                </a:lnTo>
                <a:lnTo>
                  <a:pt x="0" y="177800"/>
                </a:lnTo>
                <a:lnTo>
                  <a:pt x="273050" y="120650"/>
                </a:lnTo>
                <a:lnTo>
                  <a:pt x="622300" y="76200"/>
                </a:lnTo>
                <a:lnTo>
                  <a:pt x="60325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973C3E-B59C-7248-B0EB-0CF7E488B5C5}"/>
              </a:ext>
            </a:extLst>
          </p:cNvPr>
          <p:cNvGrpSpPr/>
          <p:nvPr/>
        </p:nvGrpSpPr>
        <p:grpSpPr>
          <a:xfrm>
            <a:off x="375283" y="765748"/>
            <a:ext cx="4965777" cy="3275641"/>
            <a:chOff x="385011" y="843572"/>
            <a:chExt cx="4965777" cy="3275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E37604-C446-1046-95A7-EEF6973ED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011" y="843572"/>
              <a:ext cx="4965777" cy="3275641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0494C4C-D6DD-1A48-9BC3-686FEE8E0FCB}"/>
                </a:ext>
              </a:extLst>
            </p:cNvPr>
            <p:cNvSpPr/>
            <p:nvPr/>
          </p:nvSpPr>
          <p:spPr>
            <a:xfrm>
              <a:off x="1359369" y="2181504"/>
              <a:ext cx="3019927" cy="962526"/>
            </a:xfrm>
            <a:custGeom>
              <a:avLst/>
              <a:gdLst>
                <a:gd name="connsiteX0" fmla="*/ 3019927 w 3019927"/>
                <a:gd name="connsiteY0" fmla="*/ 0 h 962526"/>
                <a:gd name="connsiteX1" fmla="*/ 3007895 w 3019927"/>
                <a:gd name="connsiteY1" fmla="*/ 192505 h 962526"/>
                <a:gd name="connsiteX2" fmla="*/ 2466474 w 3019927"/>
                <a:gd name="connsiteY2" fmla="*/ 264695 h 962526"/>
                <a:gd name="connsiteX3" fmla="*/ 1744579 w 3019927"/>
                <a:gd name="connsiteY3" fmla="*/ 433137 h 962526"/>
                <a:gd name="connsiteX4" fmla="*/ 1431758 w 3019927"/>
                <a:gd name="connsiteY4" fmla="*/ 433137 h 962526"/>
                <a:gd name="connsiteX5" fmla="*/ 1046748 w 3019927"/>
                <a:gd name="connsiteY5" fmla="*/ 649705 h 962526"/>
                <a:gd name="connsiteX6" fmla="*/ 649706 w 3019927"/>
                <a:gd name="connsiteY6" fmla="*/ 770021 h 962526"/>
                <a:gd name="connsiteX7" fmla="*/ 252663 w 3019927"/>
                <a:gd name="connsiteY7" fmla="*/ 902369 h 962526"/>
                <a:gd name="connsiteX8" fmla="*/ 168442 w 3019927"/>
                <a:gd name="connsiteY8" fmla="*/ 962526 h 962526"/>
                <a:gd name="connsiteX9" fmla="*/ 12032 w 3019927"/>
                <a:gd name="connsiteY9" fmla="*/ 962526 h 962526"/>
                <a:gd name="connsiteX10" fmla="*/ 0 w 3019927"/>
                <a:gd name="connsiteY10" fmla="*/ 770021 h 962526"/>
                <a:gd name="connsiteX11" fmla="*/ 348916 w 3019927"/>
                <a:gd name="connsiteY11" fmla="*/ 577516 h 962526"/>
                <a:gd name="connsiteX12" fmla="*/ 625642 w 3019927"/>
                <a:gd name="connsiteY12" fmla="*/ 457200 h 962526"/>
                <a:gd name="connsiteX13" fmla="*/ 1155032 w 3019927"/>
                <a:gd name="connsiteY13" fmla="*/ 397042 h 962526"/>
                <a:gd name="connsiteX14" fmla="*/ 1431758 w 3019927"/>
                <a:gd name="connsiteY14" fmla="*/ 120316 h 962526"/>
                <a:gd name="connsiteX15" fmla="*/ 1804737 w 3019927"/>
                <a:gd name="connsiteY15" fmla="*/ 156411 h 962526"/>
                <a:gd name="connsiteX16" fmla="*/ 3019927 w 3019927"/>
                <a:gd name="connsiteY16" fmla="*/ 0 h 96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19927" h="962526">
                  <a:moveTo>
                    <a:pt x="3019927" y="0"/>
                  </a:moveTo>
                  <a:lnTo>
                    <a:pt x="3007895" y="192505"/>
                  </a:lnTo>
                  <a:lnTo>
                    <a:pt x="2466474" y="264695"/>
                  </a:lnTo>
                  <a:lnTo>
                    <a:pt x="1744579" y="433137"/>
                  </a:lnTo>
                  <a:lnTo>
                    <a:pt x="1431758" y="433137"/>
                  </a:lnTo>
                  <a:lnTo>
                    <a:pt x="1046748" y="649705"/>
                  </a:lnTo>
                  <a:lnTo>
                    <a:pt x="649706" y="770021"/>
                  </a:lnTo>
                  <a:lnTo>
                    <a:pt x="252663" y="902369"/>
                  </a:lnTo>
                  <a:lnTo>
                    <a:pt x="168442" y="962526"/>
                  </a:lnTo>
                  <a:lnTo>
                    <a:pt x="12032" y="962526"/>
                  </a:lnTo>
                  <a:lnTo>
                    <a:pt x="0" y="770021"/>
                  </a:lnTo>
                  <a:lnTo>
                    <a:pt x="348916" y="577516"/>
                  </a:lnTo>
                  <a:lnTo>
                    <a:pt x="625642" y="457200"/>
                  </a:lnTo>
                  <a:lnTo>
                    <a:pt x="1155032" y="397042"/>
                  </a:lnTo>
                  <a:lnTo>
                    <a:pt x="1431758" y="120316"/>
                  </a:lnTo>
                  <a:lnTo>
                    <a:pt x="1804737" y="156411"/>
                  </a:lnTo>
                  <a:lnTo>
                    <a:pt x="3019927" y="0"/>
                  </a:lnTo>
                  <a:close/>
                </a:path>
              </a:pathLst>
            </a:custGeom>
            <a:solidFill>
              <a:srgbClr val="FF000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27619C-EA51-C747-BB79-9258A6805143}"/>
              </a:ext>
            </a:extLst>
          </p:cNvPr>
          <p:cNvSpPr txBox="1"/>
          <p:nvPr/>
        </p:nvSpPr>
        <p:spPr>
          <a:xfrm>
            <a:off x="2252209" y="-76431"/>
            <a:ext cx="8181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u="sng" dirty="0">
                <a:solidFill>
                  <a:schemeClr val="bg1"/>
                </a:solidFill>
              </a:rPr>
              <a:t>Interesting Puzzle (Good for INT Work)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6F3BB2-A589-ED43-97C6-6EB5BFE66F6F}"/>
              </a:ext>
            </a:extLst>
          </p:cNvPr>
          <p:cNvSpPr txBox="1"/>
          <p:nvPr/>
        </p:nvSpPr>
        <p:spPr>
          <a:xfrm>
            <a:off x="5669177" y="864804"/>
            <a:ext cx="612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3 Quark Proton initial conditions + </a:t>
            </a:r>
            <a:r>
              <a:rPr lang="en-US" sz="2400" dirty="0" err="1">
                <a:solidFill>
                  <a:schemeClr val="bg1"/>
                </a:solidFill>
              </a:rPr>
              <a:t>superSONIC</a:t>
            </a:r>
            <a:r>
              <a:rPr lang="en-US" sz="2400" dirty="0">
                <a:solidFill>
                  <a:schemeClr val="bg1"/>
                </a:solidFill>
              </a:rPr>
              <a:t> has increasing v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multiplicity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1A4E19-8BEB-3843-B6AC-0127AC8F715C}"/>
              </a:ext>
            </a:extLst>
          </p:cNvPr>
          <p:cNvSpPr txBox="1"/>
          <p:nvPr/>
        </p:nvSpPr>
        <p:spPr>
          <a:xfrm>
            <a:off x="5506342" y="6047693"/>
            <a:ext cx="667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B0F0"/>
                </a:solidFill>
              </a:rPr>
              <a:t>But IP-</a:t>
            </a:r>
            <a:r>
              <a:rPr lang="en-US" sz="2400" dirty="0" err="1">
                <a:solidFill>
                  <a:srgbClr val="00B0F0"/>
                </a:solidFill>
              </a:rPr>
              <a:t>Glasma</a:t>
            </a:r>
            <a:r>
              <a:rPr lang="en-US" sz="2400" dirty="0">
                <a:solidFill>
                  <a:srgbClr val="00B0F0"/>
                </a:solidFill>
              </a:rPr>
              <a:t> + MUSIC + </a:t>
            </a:r>
            <a:r>
              <a:rPr lang="en-US" sz="2400" dirty="0" err="1">
                <a:solidFill>
                  <a:srgbClr val="00B0F0"/>
                </a:solidFill>
              </a:rPr>
              <a:t>uRQMD</a:t>
            </a:r>
            <a:r>
              <a:rPr lang="en-US" sz="2400" dirty="0">
                <a:solidFill>
                  <a:srgbClr val="00B0F0"/>
                </a:solidFill>
              </a:rPr>
              <a:t> shows a decrease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F06193-CCFE-0A44-B517-FE946216F50F}"/>
              </a:ext>
            </a:extLst>
          </p:cNvPr>
          <p:cNvSpPr txBox="1"/>
          <p:nvPr/>
        </p:nvSpPr>
        <p:spPr>
          <a:xfrm>
            <a:off x="1134410" y="4239934"/>
            <a:ext cx="389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IP=</a:t>
            </a:r>
            <a:r>
              <a:rPr lang="en-US" dirty="0" err="1">
                <a:solidFill>
                  <a:srgbClr val="00B0F0"/>
                </a:solidFill>
              </a:rPr>
              <a:t>Glasma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eccentricites</a:t>
            </a:r>
            <a:r>
              <a:rPr lang="en-US" dirty="0">
                <a:solidFill>
                  <a:srgbClr val="00B0F0"/>
                </a:solidFill>
              </a:rPr>
              <a:t> pretty constant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9B4122-FD09-5D4B-B03D-9EF8DC9F9AF0}"/>
              </a:ext>
            </a:extLst>
          </p:cNvPr>
          <p:cNvSpPr txBox="1"/>
          <p:nvPr/>
        </p:nvSpPr>
        <p:spPr>
          <a:xfrm>
            <a:off x="352925" y="6436804"/>
            <a:ext cx="11151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FF00"/>
                </a:solidFill>
              </a:rPr>
              <a:t>Very interesting to compare pre-equilibrium cases:   </a:t>
            </a:r>
            <a:r>
              <a:rPr lang="en-US" sz="2400" dirty="0" err="1">
                <a:solidFill>
                  <a:srgbClr val="FFFF00"/>
                </a:solidFill>
              </a:rPr>
              <a:t>AdS</a:t>
            </a:r>
            <a:r>
              <a:rPr lang="en-US" sz="2400" dirty="0">
                <a:solidFill>
                  <a:srgbClr val="FFFF00"/>
                </a:solidFill>
              </a:rPr>
              <a:t>/CFT, free streaming, IP-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36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23" grpId="0"/>
      <p:bldP spid="25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64DA0-989E-014C-A2C5-05AAC641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F4B7E-09F8-CF42-AE1E-993781FA3818}"/>
              </a:ext>
            </a:extLst>
          </p:cNvPr>
          <p:cNvSpPr txBox="1"/>
          <p:nvPr/>
        </p:nvSpPr>
        <p:spPr>
          <a:xfrm>
            <a:off x="4524375" y="104775"/>
            <a:ext cx="3390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Other Geometries?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DD2A3-D00C-F046-B192-B9F24C880752}"/>
              </a:ext>
            </a:extLst>
          </p:cNvPr>
          <p:cNvSpPr txBox="1"/>
          <p:nvPr/>
        </p:nvSpPr>
        <p:spPr>
          <a:xfrm>
            <a:off x="180975" y="3174570"/>
            <a:ext cx="331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arxiv.org</a:t>
            </a:r>
            <a:r>
              <a:rPr lang="en-US" dirty="0">
                <a:solidFill>
                  <a:schemeClr val="bg1"/>
                </a:solidFill>
              </a:rPr>
              <a:t>/abs/1812.08096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03235-175C-CE49-9BD6-C0CE2138A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796925"/>
            <a:ext cx="8131175" cy="2270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2AE7D-4204-414C-B562-6E6A78D8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780920"/>
            <a:ext cx="6511925" cy="2757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84E839-0B59-4B44-B1D6-F929CF183F32}"/>
              </a:ext>
            </a:extLst>
          </p:cNvPr>
          <p:cNvSpPr txBox="1"/>
          <p:nvPr/>
        </p:nvSpPr>
        <p:spPr>
          <a:xfrm>
            <a:off x="7029451" y="3857624"/>
            <a:ext cx="4711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He has a slightly more compact source and thus a slightly larger translation of geometry to flow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Additional studies of </a:t>
            </a:r>
            <a:r>
              <a:rPr lang="en-US" dirty="0" err="1">
                <a:solidFill>
                  <a:schemeClr val="bg1"/>
                </a:solidFill>
              </a:rPr>
              <a:t>p+O</a:t>
            </a:r>
            <a:r>
              <a:rPr lang="en-US" dirty="0">
                <a:solidFill>
                  <a:schemeClr val="bg1"/>
                </a:solidFill>
              </a:rPr>
              <a:t> and O+O are interesting, though not testing a very specific hydrodynamic unique case.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Worth more discussion on different systems at both RHIC and the LHC.</a:t>
            </a:r>
          </a:p>
        </p:txBody>
      </p:sp>
    </p:spTree>
    <p:extLst>
      <p:ext uri="{BB962C8B-B14F-4D97-AF65-F5344CB8AC3E}">
        <p14:creationId xmlns:p14="http://schemas.microsoft.com/office/powerpoint/2010/main" val="299127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54B4B-AFBC-45ED-A53C-ADD50CCE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A2DEE-FD93-4CED-9544-C2FAD6EC28E4}"/>
              </a:ext>
            </a:extLst>
          </p:cNvPr>
          <p:cNvSpPr txBox="1"/>
          <p:nvPr/>
        </p:nvSpPr>
        <p:spPr>
          <a:xfrm>
            <a:off x="3774707" y="218105"/>
            <a:ext cx="4349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IP-</a:t>
            </a:r>
            <a:r>
              <a:rPr lang="en-US" sz="4000" u="sng" dirty="0" err="1">
                <a:solidFill>
                  <a:schemeClr val="bg1"/>
                </a:solidFill>
              </a:rPr>
              <a:t>Jazma</a:t>
            </a:r>
            <a:r>
              <a:rPr lang="en-US" sz="4000" u="sng" dirty="0">
                <a:solidFill>
                  <a:schemeClr val="bg1"/>
                </a:solidFill>
              </a:rPr>
              <a:t> A+A Result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14F37-7511-44CF-BCB4-E74E2DBCB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3" t="33299" r="20737" b="21228"/>
          <a:stretch/>
        </p:blipFill>
        <p:spPr>
          <a:xfrm>
            <a:off x="189347" y="1209403"/>
            <a:ext cx="11813305" cy="4071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DCD0B8-0C3D-44E2-BC1B-8EA869B25171}"/>
                  </a:ext>
                </a:extLst>
              </p:cNvPr>
              <p:cNvSpPr/>
              <p:nvPr/>
            </p:nvSpPr>
            <p:spPr>
              <a:xfrm>
                <a:off x="583475" y="5386987"/>
                <a:ext cx="1170432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T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A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400" dirty="0">
                    <a:solidFill>
                      <a:schemeClr val="bg1"/>
                    </a:solidFill>
                  </a:rPr>
                  <a:t>) = </a:t>
                </a:r>
                <a:r>
                  <a:rPr lang="en-US" sz="2400" dirty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 </a:t>
                </a:r>
                <a:r>
                  <a:rPr lang="en-US" sz="2400" dirty="0">
                    <a:solidFill>
                      <a:schemeClr val="bg1"/>
                    </a:solidFill>
                  </a:rPr>
                  <a:t>Q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s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400" dirty="0">
                    <a:solidFill>
                      <a:schemeClr val="bg1"/>
                    </a:solidFill>
                  </a:rPr>
                  <a:t>) [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proj</a:t>
                </a:r>
                <a:r>
                  <a:rPr lang="en-US" sz="2400" dirty="0">
                    <a:solidFill>
                      <a:schemeClr val="bg1"/>
                    </a:solidFill>
                  </a:rPr>
                  <a:t>]            T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B</a:t>
                </a:r>
                <a:r>
                  <a:rPr lang="en-US" sz="2400" dirty="0">
                    <a:solidFill>
                      <a:schemeClr val="bg1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400" dirty="0">
                    <a:solidFill>
                      <a:schemeClr val="bg1"/>
                    </a:solidFill>
                  </a:rPr>
                  <a:t>) = </a:t>
                </a:r>
                <a:r>
                  <a:rPr lang="en-US" sz="2400" dirty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 </a:t>
                </a:r>
                <a:r>
                  <a:rPr lang="en-US" sz="2400" dirty="0">
                    <a:solidFill>
                      <a:schemeClr val="bg1"/>
                    </a:solidFill>
                  </a:rPr>
                  <a:t>Q</a:t>
                </a:r>
                <a:r>
                  <a:rPr lang="en-US" sz="2400" baseline="-25000" dirty="0">
                    <a:solidFill>
                      <a:schemeClr val="bg1"/>
                    </a:solidFill>
                  </a:rPr>
                  <a:t>s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400" dirty="0">
                    <a:solidFill>
                      <a:schemeClr val="bg1"/>
                    </a:solidFill>
                  </a:rPr>
                  <a:t>) [</a:t>
                </a:r>
                <a:r>
                  <a:rPr lang="en-US" sz="2400" dirty="0" err="1">
                    <a:solidFill>
                      <a:schemeClr val="bg1"/>
                    </a:solidFill>
                  </a:rPr>
                  <a:t>targ</a:t>
                </a:r>
                <a:r>
                  <a:rPr lang="en-US" sz="2400" dirty="0">
                    <a:solidFill>
                      <a:schemeClr val="bg1"/>
                    </a:solidFill>
                  </a:rPr>
                  <a:t>]              </a:t>
                </a:r>
                <a:r>
                  <a:rPr lang="en-US" sz="28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US" sz="2800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g</a:t>
                </a:r>
                <a:r>
                  <a:rPr lang="en-US" sz="28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800" dirty="0">
                    <a:solidFill>
                      <a:schemeClr val="bg1"/>
                    </a:solidFill>
                  </a:rPr>
                  <a:t> T</a:t>
                </a:r>
                <a:r>
                  <a:rPr lang="en-US" sz="2800" baseline="-25000" dirty="0">
                    <a:solidFill>
                      <a:schemeClr val="bg1"/>
                    </a:solidFill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800" dirty="0">
                    <a:solidFill>
                      <a:schemeClr val="bg1"/>
                    </a:solidFill>
                  </a:rPr>
                  <a:t>) x T</a:t>
                </a:r>
                <a:r>
                  <a:rPr lang="en-US" sz="2800" baseline="-25000" dirty="0">
                    <a:solidFill>
                      <a:schemeClr val="bg1"/>
                    </a:solidFill>
                  </a:rPr>
                  <a:t>B</a:t>
                </a:r>
                <a:r>
                  <a:rPr lang="en-US" sz="2800" dirty="0">
                    <a:solidFill>
                      <a:schemeClr val="bg1"/>
                    </a:solidFill>
                  </a:rPr>
                  <a:t>(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x,y</a:t>
                </a:r>
                <a:r>
                  <a:rPr lang="en-US" sz="2800" dirty="0">
                    <a:solidFill>
                      <a:schemeClr val="bg1"/>
                    </a:solidFill>
                  </a:rPr>
                  <a:t>) 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EDCD0B8-0C3D-44E2-BC1B-8EA869B251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75" y="5386987"/>
                <a:ext cx="11704320" cy="523220"/>
              </a:xfrm>
              <a:prstGeom prst="rect">
                <a:avLst/>
              </a:prstGeom>
              <a:blipFill>
                <a:blip r:embed="rId3"/>
                <a:stretch>
                  <a:fillRect l="-758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0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B51E7-E796-2942-A2C9-6ABACAEA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7D5C3-305C-224C-A4EB-0834B1408661}"/>
              </a:ext>
            </a:extLst>
          </p:cNvPr>
          <p:cNvSpPr txBox="1"/>
          <p:nvPr/>
        </p:nvSpPr>
        <p:spPr>
          <a:xfrm>
            <a:off x="182880" y="136525"/>
            <a:ext cx="120091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Start with 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as a positive case…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Recently </a:t>
            </a:r>
            <a:r>
              <a:rPr lang="en-US" sz="2400" dirty="0" err="1">
                <a:solidFill>
                  <a:schemeClr val="bg1"/>
                </a:solidFill>
              </a:rPr>
              <a:t>Bjoern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Schenke</a:t>
            </a:r>
            <a:r>
              <a:rPr lang="en-US" sz="2400" dirty="0">
                <a:solidFill>
                  <a:schemeClr val="bg1"/>
                </a:solidFill>
              </a:rPr>
              <a:t> has made a </a:t>
            </a:r>
            <a:r>
              <a:rPr lang="en-US" sz="2400" dirty="0" err="1">
                <a:solidFill>
                  <a:schemeClr val="bg1"/>
                </a:solidFill>
              </a:rPr>
              <a:t>github</a:t>
            </a:r>
            <a:r>
              <a:rPr lang="en-US" sz="2400" dirty="0">
                <a:solidFill>
                  <a:schemeClr val="bg1"/>
                </a:solidFill>
              </a:rPr>
              <a:t> version of IP-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available - thanks!!!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Reading the code leads to clarity on important issues, and also more meaningful comparisons.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	example (1) – finding important details:  Glauber </a:t>
            </a:r>
            <a:r>
              <a:rPr lang="en-US" sz="2400" dirty="0" err="1">
                <a:solidFill>
                  <a:schemeClr val="bg1"/>
                </a:solidFill>
              </a:rPr>
              <a:t>d</a:t>
            </a:r>
            <a:r>
              <a:rPr lang="en-US" sz="2400" baseline="-25000" dirty="0" err="1">
                <a:solidFill>
                  <a:schemeClr val="bg1"/>
                </a:solidFill>
              </a:rPr>
              <a:t>min</a:t>
            </a:r>
            <a:r>
              <a:rPr lang="en-US" sz="2400" dirty="0">
                <a:solidFill>
                  <a:schemeClr val="bg1"/>
                </a:solidFill>
              </a:rPr>
              <a:t> value (</a:t>
            </a:r>
            <a:r>
              <a:rPr lang="en-US" sz="2400" dirty="0" err="1">
                <a:solidFill>
                  <a:schemeClr val="bg1"/>
                </a:solidFill>
              </a:rPr>
              <a:t>const</a:t>
            </a:r>
            <a:r>
              <a:rPr lang="en-US" sz="2400" dirty="0">
                <a:solidFill>
                  <a:schemeClr val="bg1"/>
                </a:solidFill>
              </a:rPr>
              <a:t> double </a:t>
            </a:r>
            <a:r>
              <a:rPr lang="en-US" sz="2400" dirty="0" err="1">
                <a:solidFill>
                  <a:schemeClr val="bg1"/>
                </a:solidFill>
              </a:rPr>
              <a:t>d_min</a:t>
            </a:r>
            <a:r>
              <a:rPr lang="en-US" sz="2400" dirty="0">
                <a:solidFill>
                  <a:schemeClr val="bg1"/>
                </a:solidFill>
              </a:rPr>
              <a:t> = 0.9)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       	example (2) – regulator –wrong in equation in many papers but right in the code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	example (3) – output of Glauber nucleon positions as input for IP-</a:t>
            </a:r>
            <a:r>
              <a:rPr lang="en-US" sz="2400" dirty="0" err="1">
                <a:solidFill>
                  <a:schemeClr val="bg1"/>
                </a:solidFill>
              </a:rPr>
              <a:t>Jazma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                                       permits true apples-to-apples 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14C9F-9BC6-794B-A5B2-9CE97103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040" y="1518931"/>
            <a:ext cx="5231202" cy="27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66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20054-AC61-C844-8FC6-D9919906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FED23-56C3-7843-BFE7-D7929E872D74}"/>
              </a:ext>
            </a:extLst>
          </p:cNvPr>
          <p:cNvSpPr txBox="1"/>
          <p:nvPr/>
        </p:nvSpPr>
        <p:spPr>
          <a:xfrm>
            <a:off x="1926787" y="836801"/>
            <a:ext cx="353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Glasma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AuAu</a:t>
            </a:r>
            <a:r>
              <a:rPr lang="en-US" dirty="0">
                <a:solidFill>
                  <a:schemeClr val="bg1"/>
                </a:solidFill>
              </a:rPr>
              <a:t> b=0 Energy Density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32A70-81FB-544C-B963-F1761A923682}"/>
              </a:ext>
            </a:extLst>
          </p:cNvPr>
          <p:cNvSpPr txBox="1"/>
          <p:nvPr/>
        </p:nvSpPr>
        <p:spPr>
          <a:xfrm>
            <a:off x="6747951" y="836801"/>
            <a:ext cx="341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IP-</a:t>
            </a:r>
            <a:r>
              <a:rPr lang="en-US" dirty="0" err="1">
                <a:solidFill>
                  <a:schemeClr val="bg1"/>
                </a:solidFill>
              </a:rPr>
              <a:t>Jazma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AuAu</a:t>
            </a:r>
            <a:r>
              <a:rPr lang="en-US" dirty="0">
                <a:solidFill>
                  <a:schemeClr val="bg1"/>
                </a:solidFill>
              </a:rPr>
              <a:t> b=0 Energy Density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400D51-E450-504B-8A70-FFF16018D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96"/>
          <a:stretch/>
        </p:blipFill>
        <p:spPr>
          <a:xfrm>
            <a:off x="1256435" y="1206133"/>
            <a:ext cx="4658456" cy="4720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877C0-ECAA-C741-A8D8-C212852ED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71"/>
          <a:stretch/>
        </p:blipFill>
        <p:spPr>
          <a:xfrm>
            <a:off x="6125890" y="1206133"/>
            <a:ext cx="4658456" cy="4720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251A63-EA7B-144C-B236-BF6778EE9C2E}"/>
              </a:ext>
            </a:extLst>
          </p:cNvPr>
          <p:cNvSpPr txBox="1"/>
          <p:nvPr/>
        </p:nvSpPr>
        <p:spPr>
          <a:xfrm>
            <a:off x="3545836" y="128915"/>
            <a:ext cx="5438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u="sng" dirty="0">
                <a:solidFill>
                  <a:schemeClr val="bg1"/>
                </a:solidFill>
              </a:rPr>
              <a:t>Identical MC Glauber Nucleon 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34766-C090-B64F-8848-62333D846D82}"/>
              </a:ext>
            </a:extLst>
          </p:cNvPr>
          <p:cNvSpPr txBox="1"/>
          <p:nvPr/>
        </p:nvSpPr>
        <p:spPr>
          <a:xfrm>
            <a:off x="2630875" y="6094740"/>
            <a:ext cx="7205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What observables are sensitive to what physics?</a:t>
            </a:r>
          </a:p>
        </p:txBody>
      </p:sp>
    </p:spTree>
    <p:extLst>
      <p:ext uri="{BB962C8B-B14F-4D97-AF65-F5344CB8AC3E}">
        <p14:creationId xmlns:p14="http://schemas.microsoft.com/office/powerpoint/2010/main" val="3420878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DCB30-A6B4-EE4E-90C2-8A26B4BA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69" y="639374"/>
            <a:ext cx="10804861" cy="52726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46BEA-0A1B-B740-915E-68BAF95D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FE74-F5CB-804E-90B9-3090CA086527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336D8-408D-694F-BE7D-1CC0359522D2}"/>
              </a:ext>
            </a:extLst>
          </p:cNvPr>
          <p:cNvSpPr txBox="1"/>
          <p:nvPr/>
        </p:nvSpPr>
        <p:spPr>
          <a:xfrm>
            <a:off x="2522482" y="47377"/>
            <a:ext cx="7325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Apples to Apples Comparison at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=0.000015 </a:t>
            </a:r>
            <a:r>
              <a:rPr lang="en-US" sz="2800" dirty="0" err="1">
                <a:solidFill>
                  <a:schemeClr val="bg1"/>
                </a:solidFill>
              </a:rPr>
              <a:t>fm</a:t>
            </a:r>
            <a:r>
              <a:rPr lang="en-US" sz="2800" dirty="0">
                <a:solidFill>
                  <a:schemeClr val="bg1"/>
                </a:solidFill>
              </a:rPr>
              <a:t>/c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C8B75F-867D-AB4D-9F22-7860C484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3" y="639374"/>
            <a:ext cx="10804861" cy="5272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BC0F5F-7C7B-7A47-A5B0-ABB5E1545101}"/>
              </a:ext>
            </a:extLst>
          </p:cNvPr>
          <p:cNvSpPr txBox="1"/>
          <p:nvPr/>
        </p:nvSpPr>
        <p:spPr>
          <a:xfrm>
            <a:off x="3145526" y="215335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4CF34-9C69-4A4B-8FF6-FB5D273A6E1C}"/>
              </a:ext>
            </a:extLst>
          </p:cNvPr>
          <p:cNvSpPr txBox="1"/>
          <p:nvPr/>
        </p:nvSpPr>
        <p:spPr>
          <a:xfrm>
            <a:off x="6818255" y="218119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3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12DB5-7F4E-FF43-B1D3-6EEF397C0931}"/>
              </a:ext>
            </a:extLst>
          </p:cNvPr>
          <p:cNvSpPr txBox="1"/>
          <p:nvPr/>
        </p:nvSpPr>
        <p:spPr>
          <a:xfrm>
            <a:off x="10382654" y="218119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4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71EC1-0DCB-4D47-ABC4-E5F59B1ECC06}"/>
              </a:ext>
            </a:extLst>
          </p:cNvPr>
          <p:cNvSpPr txBox="1"/>
          <p:nvPr/>
        </p:nvSpPr>
        <p:spPr>
          <a:xfrm>
            <a:off x="3145526" y="4778676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5</a:t>
            </a:r>
            <a:endParaRPr lang="en-US" sz="32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13702-AE73-7144-9CEC-9BEAE8D414C0}"/>
              </a:ext>
            </a:extLst>
          </p:cNvPr>
          <p:cNvSpPr txBox="1"/>
          <p:nvPr/>
        </p:nvSpPr>
        <p:spPr>
          <a:xfrm>
            <a:off x="6818255" y="4808952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6</a:t>
            </a:r>
            <a:endParaRPr lang="en-US" sz="32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B28A87-1F22-EF43-BED2-2B94B9A58EED}"/>
              </a:ext>
            </a:extLst>
          </p:cNvPr>
          <p:cNvSpPr txBox="1"/>
          <p:nvPr/>
        </p:nvSpPr>
        <p:spPr>
          <a:xfrm>
            <a:off x="838200" y="6075144"/>
            <a:ext cx="10340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Example numbers –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mean (IPG 0.104, IPJ 0.105), </a:t>
            </a:r>
            <a:r>
              <a:rPr lang="en-US" dirty="0" err="1">
                <a:solidFill>
                  <a:schemeClr val="bg1"/>
                </a:solidFill>
              </a:rPr>
              <a:t>rms</a:t>
            </a:r>
            <a:r>
              <a:rPr lang="en-US" dirty="0">
                <a:solidFill>
                  <a:schemeClr val="bg1"/>
                </a:solidFill>
              </a:rPr>
              <a:t> (IPG 0.054, IPJ 0.054), kurtosis (IPG   0.27,   IPJ 0.30)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                                   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mean (IPG 0.089, IPJ 0.091), </a:t>
            </a:r>
            <a:r>
              <a:rPr lang="en-US" dirty="0" err="1">
                <a:solidFill>
                  <a:schemeClr val="bg1"/>
                </a:solidFill>
              </a:rPr>
              <a:t>rms</a:t>
            </a:r>
            <a:r>
              <a:rPr lang="en-US" dirty="0">
                <a:solidFill>
                  <a:schemeClr val="bg1"/>
                </a:solidFill>
              </a:rPr>
              <a:t> (IPG 0.047, IPJ 0.047), kurtosis (IPG -0.023, IPJ -0.030)</a:t>
            </a:r>
          </a:p>
        </p:txBody>
      </p:sp>
    </p:spTree>
    <p:extLst>
      <p:ext uri="{BB962C8B-B14F-4D97-AF65-F5344CB8AC3E}">
        <p14:creationId xmlns:p14="http://schemas.microsoft.com/office/powerpoint/2010/main" val="23632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84022-7633-CC4C-8DC0-EFA8E0A0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84952"/>
            <a:ext cx="2743200" cy="365125"/>
          </a:xfrm>
        </p:spPr>
        <p:txBody>
          <a:bodyPr/>
          <a:lstStyle/>
          <a:p>
            <a:fld id="{37B7FE74-F5CB-804E-90B9-3090CA086527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13FCC-A8D0-E740-995E-8A34DFEA7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2" y="674207"/>
            <a:ext cx="11418432" cy="6111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A31D8-6B38-1246-9131-08775D1B25C3}"/>
              </a:ext>
            </a:extLst>
          </p:cNvPr>
          <p:cNvSpPr txBox="1"/>
          <p:nvPr/>
        </p:nvSpPr>
        <p:spPr>
          <a:xfrm>
            <a:off x="2237874" y="72183"/>
            <a:ext cx="851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u="sng" dirty="0">
                <a:solidFill>
                  <a:schemeClr val="bg1"/>
                </a:solidFill>
              </a:rPr>
              <a:t>Trento Style p=0 Comparison (Isolating one effect)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13786-D4A5-7F48-B9EB-A9DF195445F3}"/>
              </a:ext>
            </a:extLst>
          </p:cNvPr>
          <p:cNvSpPr txBox="1"/>
          <p:nvPr/>
        </p:nvSpPr>
        <p:spPr>
          <a:xfrm>
            <a:off x="3357064" y="268413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BF9E7-431D-C34C-9594-559FA0EF561F}"/>
              </a:ext>
            </a:extLst>
          </p:cNvPr>
          <p:cNvSpPr txBox="1"/>
          <p:nvPr/>
        </p:nvSpPr>
        <p:spPr>
          <a:xfrm>
            <a:off x="7029793" y="2711977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3</a:t>
            </a:r>
            <a:endParaRPr lang="en-US" sz="32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B63D4-2578-F848-9FE5-306B70266997}"/>
              </a:ext>
            </a:extLst>
          </p:cNvPr>
          <p:cNvSpPr txBox="1"/>
          <p:nvPr/>
        </p:nvSpPr>
        <p:spPr>
          <a:xfrm>
            <a:off x="11003266" y="2687913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4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B618E-DDC7-AE4E-8F0C-2B47D54F896B}"/>
              </a:ext>
            </a:extLst>
          </p:cNvPr>
          <p:cNvSpPr txBox="1"/>
          <p:nvPr/>
        </p:nvSpPr>
        <p:spPr>
          <a:xfrm>
            <a:off x="3357064" y="5857033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5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517C4-0D6B-8A48-8F79-CE1232BAF544}"/>
              </a:ext>
            </a:extLst>
          </p:cNvPr>
          <p:cNvSpPr txBox="1"/>
          <p:nvPr/>
        </p:nvSpPr>
        <p:spPr>
          <a:xfrm>
            <a:off x="7029793" y="5887309"/>
            <a:ext cx="500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latin typeface="Symbol" pitchFamily="2" charset="2"/>
              </a:rPr>
              <a:t>e</a:t>
            </a:r>
            <a:r>
              <a:rPr lang="en-US" sz="3200" baseline="-25000" dirty="0">
                <a:latin typeface="Symbol" pitchFamily="2" charset="2"/>
              </a:rPr>
              <a:t>6</a:t>
            </a:r>
            <a:endParaRPr lang="en-US" sz="32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9A0E4-5358-124C-B5F7-27728D65B0BA}"/>
              </a:ext>
            </a:extLst>
          </p:cNvPr>
          <p:cNvSpPr txBox="1"/>
          <p:nvPr/>
        </p:nvSpPr>
        <p:spPr>
          <a:xfrm>
            <a:off x="8021653" y="3959255"/>
            <a:ext cx="3732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Trento is only a very approximate match to IP-</a:t>
            </a:r>
            <a:r>
              <a:rPr lang="en-US" sz="3200" dirty="0" err="1">
                <a:solidFill>
                  <a:srgbClr val="FF0000"/>
                </a:solidFill>
              </a:rPr>
              <a:t>Glasma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FBF34-DFA5-4C4C-8DD7-7D6E77B86671}"/>
              </a:ext>
            </a:extLst>
          </p:cNvPr>
          <p:cNvSpPr txBox="1"/>
          <p:nvPr/>
        </p:nvSpPr>
        <p:spPr>
          <a:xfrm>
            <a:off x="8243887" y="5833408"/>
            <a:ext cx="3476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* Highlight this is only the geometric piece, and there will be other differences when adding NBD fluctuations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EA7AD-C91B-4346-9B61-79D72DF3E0E3}"/>
              </a:ext>
            </a:extLst>
          </p:cNvPr>
          <p:cNvSpPr txBox="1"/>
          <p:nvPr/>
        </p:nvSpPr>
        <p:spPr>
          <a:xfrm>
            <a:off x="642608" y="5929996"/>
            <a:ext cx="11077904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Please stop saying Trento (p=0) is </a:t>
            </a:r>
            <a:r>
              <a:rPr lang="en-US" sz="3600" i="1" dirty="0">
                <a:solidFill>
                  <a:schemeClr val="bg1"/>
                </a:solidFill>
              </a:rPr>
              <a:t>ab initio </a:t>
            </a:r>
            <a:r>
              <a:rPr lang="en-US" sz="3600" dirty="0">
                <a:solidFill>
                  <a:schemeClr val="bg1"/>
                </a:solidFill>
              </a:rPr>
              <a:t>QCD motivated.</a:t>
            </a:r>
          </a:p>
        </p:txBody>
      </p:sp>
    </p:spTree>
    <p:extLst>
      <p:ext uri="{BB962C8B-B14F-4D97-AF65-F5344CB8AC3E}">
        <p14:creationId xmlns:p14="http://schemas.microsoft.com/office/powerpoint/2010/main" val="310082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17020</TotalTime>
  <Words>2916</Words>
  <Application>Microsoft Macintosh PowerPoint</Application>
  <PresentationFormat>Widescreen</PresentationFormat>
  <Paragraphs>439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209</cp:revision>
  <dcterms:created xsi:type="dcterms:W3CDTF">2019-02-21T17:03:09Z</dcterms:created>
  <dcterms:modified xsi:type="dcterms:W3CDTF">2019-05-03T14:22:07Z</dcterms:modified>
</cp:coreProperties>
</file>