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548" r:id="rId3"/>
    <p:sldId id="489" r:id="rId4"/>
    <p:sldId id="493" r:id="rId5"/>
    <p:sldId id="410" r:id="rId6"/>
    <p:sldId id="610" r:id="rId7"/>
    <p:sldId id="506" r:id="rId8"/>
    <p:sldId id="498" r:id="rId9"/>
    <p:sldId id="552" r:id="rId10"/>
    <p:sldId id="553" r:id="rId11"/>
    <p:sldId id="535" r:id="rId12"/>
    <p:sldId id="295" r:id="rId13"/>
    <p:sldId id="296" r:id="rId14"/>
    <p:sldId id="778" r:id="rId15"/>
    <p:sldId id="292" r:id="rId16"/>
    <p:sldId id="604" r:id="rId17"/>
    <p:sldId id="594" r:id="rId18"/>
    <p:sldId id="595" r:id="rId19"/>
    <p:sldId id="601" r:id="rId20"/>
    <p:sldId id="606" r:id="rId21"/>
    <p:sldId id="336" r:id="rId22"/>
    <p:sldId id="284" r:id="rId23"/>
    <p:sldId id="781" r:id="rId24"/>
    <p:sldId id="782" r:id="rId25"/>
    <p:sldId id="780" r:id="rId26"/>
    <p:sldId id="427" r:id="rId27"/>
    <p:sldId id="585" r:id="rId28"/>
    <p:sldId id="300" r:id="rId29"/>
    <p:sldId id="608" r:id="rId30"/>
    <p:sldId id="602" r:id="rId31"/>
    <p:sldId id="260" r:id="rId32"/>
    <p:sldId id="32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92897A"/>
    <a:srgbClr val="22FE22"/>
    <a:srgbClr val="FF0000"/>
    <a:srgbClr val="F51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81" autoAdjust="0"/>
    <p:restoredTop sz="94624" autoAdjust="0"/>
  </p:normalViewPr>
  <p:slideViewPr>
    <p:cSldViewPr>
      <p:cViewPr varScale="1">
        <p:scale>
          <a:sx n="225" d="100"/>
          <a:sy n="225" d="100"/>
        </p:scale>
        <p:origin x="1000" y="152"/>
      </p:cViewPr>
      <p:guideLst>
        <p:guide orient="horz" pos="2160"/>
        <p:guide pos="2880"/>
      </p:guideLst>
    </p:cSldViewPr>
  </p:slideViewPr>
  <p:outlineViewPr>
    <p:cViewPr>
      <p:scale>
        <a:sx n="33" d="100"/>
        <a:sy n="33" d="100"/>
      </p:scale>
      <p:origin x="0" y="1218"/>
    </p:cViewPr>
  </p:outlineViewPr>
  <p:notesTextViewPr>
    <p:cViewPr>
      <p:scale>
        <a:sx n="100" d="100"/>
        <a:sy n="100" d="100"/>
      </p:scale>
      <p:origin x="0" y="0"/>
    </p:cViewPr>
  </p:notesTextViewPr>
  <p:sorterViewPr>
    <p:cViewPr varScale="1">
      <p:scale>
        <a:sx n="1" d="1"/>
        <a:sy n="1" d="1"/>
      </p:scale>
      <p:origin x="0" y="-12568"/>
    </p:cViewPr>
  </p:sorterViewPr>
  <p:notesViewPr>
    <p:cSldViewPr>
      <p:cViewPr varScale="1">
        <p:scale>
          <a:sx n="55" d="100"/>
          <a:sy n="55" d="100"/>
        </p:scale>
        <p:origin x="-29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6A7F5F-8397-4642-8CA8-62A78307AFD5}" type="datetimeFigureOut">
              <a:rPr lang="en-US" smtClean="0"/>
              <a:pPr/>
              <a:t>4/9/19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3B0CB1-231F-4F88-B3FC-8005E75AC8C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09DA4-09A1-4FEA-9D11-9ABC7B96A35D}" type="datetimeFigureOut">
              <a:rPr lang="en-US" smtClean="0"/>
              <a:t>4/9/19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D8CB8-7397-4FE9-BA5E-E22FD45C5110}" type="slidenum">
              <a:rPr lang="en-US" smtClean="0"/>
              <a:t>‹#›</a:t>
            </a:fld>
            <a:endParaRPr lang="en-US"/>
          </a:p>
        </p:txBody>
      </p:sp>
    </p:spTree>
    <p:extLst>
      <p:ext uri="{BB962C8B-B14F-4D97-AF65-F5344CB8AC3E}">
        <p14:creationId xmlns:p14="http://schemas.microsoft.com/office/powerpoint/2010/main" val="2915169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711207-3D22-40FA-89C2-408CEF8F0141}" type="datetimeFigureOut">
              <a:rPr lang="en-US" smtClean="0"/>
              <a:pPr/>
              <a:t>4/9/19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4/9/19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4/9/19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4/9/19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711207-3D22-40FA-89C2-408CEF8F0141}" type="datetimeFigureOut">
              <a:rPr lang="en-US" smtClean="0"/>
              <a:pPr/>
              <a:t>4/9/19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711207-3D22-40FA-89C2-408CEF8F0141}" type="datetimeFigureOut">
              <a:rPr lang="en-US" smtClean="0"/>
              <a:pPr/>
              <a:t>4/9/19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711207-3D22-40FA-89C2-408CEF8F0141}" type="datetimeFigureOut">
              <a:rPr lang="en-US" smtClean="0"/>
              <a:pPr/>
              <a:t>4/9/19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711207-3D22-40FA-89C2-408CEF8F0141}" type="datetimeFigureOut">
              <a:rPr lang="en-US" smtClean="0"/>
              <a:pPr/>
              <a:t>4/9/19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11207-3D22-40FA-89C2-408CEF8F0141}" type="datetimeFigureOut">
              <a:rPr lang="en-US" smtClean="0"/>
              <a:pPr/>
              <a:t>4/9/19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4/9/19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4/9/19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11207-3D22-40FA-89C2-408CEF8F0141}" type="datetimeFigureOut">
              <a:rPr lang="en-US" smtClean="0"/>
              <a:pPr/>
              <a:t>4/9/19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EE13E-175B-46ED-911B-514F7D1D65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indico.cern.ch/event/771998/timetable/#al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abs/1901.10506" TargetMode="External"/><Relationship Id="rId7" Type="http://schemas.openxmlformats.org/officeDocument/2006/relationships/image" Target="../media/image41.emf"/><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hyperlink" Target="https://indico.cern.ch/event/771998/contributions/3339224/" TargetMode="External"/><Relationship Id="rId4" Type="http://schemas.openxmlformats.org/officeDocument/2006/relationships/hyperlink" Target="https://arxiv.org/abs/1805.09342"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hyperlink" Target="https://github.com/schenke/ipglasma"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emf"/><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gif"/><Relationship Id="rId1" Type="http://schemas.openxmlformats.org/officeDocument/2006/relationships/slideLayout" Target="../slideLayouts/slideLayout6.xml"/><Relationship Id="rId5" Type="http://schemas.openxmlformats.org/officeDocument/2006/relationships/image" Target="../media/image58.gif"/><Relationship Id="rId4" Type="http://schemas.openxmlformats.org/officeDocument/2006/relationships/image" Target="../media/image57.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6.jpeg"/><Relationship Id="rId4" Type="http://schemas.openxmlformats.org/officeDocument/2006/relationships/image" Target="../media/image12.png"/><Relationship Id="rId9" Type="http://schemas.openxmlformats.org/officeDocument/2006/relationships/image" Target="../media/image10.wmf"/></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43990" y="4724400"/>
            <a:ext cx="4656019" cy="954107"/>
          </a:xfrm>
          <a:prstGeom prst="rect">
            <a:avLst/>
          </a:prstGeom>
          <a:noFill/>
        </p:spPr>
        <p:txBody>
          <a:bodyPr wrap="none" rtlCol="0">
            <a:spAutoFit/>
          </a:bodyPr>
          <a:lstStyle/>
          <a:p>
            <a:pPr algn="ctr"/>
            <a:r>
              <a:rPr lang="en-US" sz="2800" dirty="0">
                <a:solidFill>
                  <a:schemeClr val="tx2">
                    <a:lumMod val="60000"/>
                    <a:lumOff val="40000"/>
                  </a:schemeClr>
                </a:solidFill>
              </a:rPr>
              <a:t>Jamie Nagle</a:t>
            </a:r>
          </a:p>
          <a:p>
            <a:pPr algn="ctr"/>
            <a:r>
              <a:rPr lang="en-US" sz="2800" dirty="0">
                <a:solidFill>
                  <a:schemeClr val="tx2">
                    <a:lumMod val="60000"/>
                    <a:lumOff val="40000"/>
                  </a:schemeClr>
                </a:solidFill>
              </a:rPr>
              <a:t>University of Colorado Boulder</a:t>
            </a:r>
          </a:p>
        </p:txBody>
      </p:sp>
      <p:pic>
        <p:nvPicPr>
          <p:cNvPr id="8" name="Picture 7">
            <a:extLst>
              <a:ext uri="{FF2B5EF4-FFF2-40B4-BE49-F238E27FC236}">
                <a16:creationId xmlns:a16="http://schemas.microsoft.com/office/drawing/2014/main" id="{009FE8AC-EE04-42D2-A462-BE2C97B99128}"/>
              </a:ext>
            </a:extLst>
          </p:cNvPr>
          <p:cNvPicPr/>
          <p:nvPr/>
        </p:nvPicPr>
        <p:blipFill rotWithShape="1">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l="13104" r="7586"/>
          <a:stretch/>
        </p:blipFill>
        <p:spPr>
          <a:xfrm>
            <a:off x="152400" y="1428422"/>
            <a:ext cx="8763000" cy="3844407"/>
          </a:xfrm>
          <a:prstGeom prst="rect">
            <a:avLst/>
          </a:prstGeom>
        </p:spPr>
      </p:pic>
      <p:sp>
        <p:nvSpPr>
          <p:cNvPr id="2" name="TextBox 1">
            <a:extLst>
              <a:ext uri="{FF2B5EF4-FFF2-40B4-BE49-F238E27FC236}">
                <a16:creationId xmlns:a16="http://schemas.microsoft.com/office/drawing/2014/main" id="{42F27B99-64E5-9D48-B226-4259FEA85E36}"/>
              </a:ext>
            </a:extLst>
          </p:cNvPr>
          <p:cNvSpPr txBox="1"/>
          <p:nvPr/>
        </p:nvSpPr>
        <p:spPr>
          <a:xfrm>
            <a:off x="4173921" y="6273225"/>
            <a:ext cx="4970079" cy="584775"/>
          </a:xfrm>
          <a:prstGeom prst="rect">
            <a:avLst/>
          </a:prstGeom>
          <a:noFill/>
        </p:spPr>
        <p:txBody>
          <a:bodyPr wrap="none" rtlCol="0">
            <a:spAutoFit/>
          </a:bodyPr>
          <a:lstStyle/>
          <a:p>
            <a:pPr algn="r"/>
            <a:r>
              <a:rPr lang="en-US" sz="1600" dirty="0">
                <a:solidFill>
                  <a:schemeClr val="tx2">
                    <a:lumMod val="60000"/>
                    <a:lumOff val="40000"/>
                  </a:schemeClr>
                </a:solidFill>
              </a:rPr>
              <a:t>8</a:t>
            </a:r>
            <a:r>
              <a:rPr lang="en-US" sz="1600" baseline="30000" dirty="0">
                <a:solidFill>
                  <a:schemeClr val="tx2">
                    <a:lumMod val="60000"/>
                    <a:lumOff val="40000"/>
                  </a:schemeClr>
                </a:solidFill>
              </a:rPr>
              <a:t>th</a:t>
            </a:r>
            <a:r>
              <a:rPr lang="en-US" sz="1600" dirty="0">
                <a:solidFill>
                  <a:schemeClr val="tx2">
                    <a:lumMod val="60000"/>
                    <a:lumOff val="40000"/>
                  </a:schemeClr>
                </a:solidFill>
              </a:rPr>
              <a:t> Workshop of the APS Topical Group on Hadron Physics</a:t>
            </a:r>
          </a:p>
          <a:p>
            <a:pPr algn="r"/>
            <a:r>
              <a:rPr lang="en-US" sz="1600" dirty="0">
                <a:solidFill>
                  <a:schemeClr val="tx2">
                    <a:lumMod val="60000"/>
                    <a:lumOff val="40000"/>
                  </a:schemeClr>
                </a:solidFill>
              </a:rPr>
              <a:t>April 10-12, 2019, Denver CO</a:t>
            </a:r>
          </a:p>
        </p:txBody>
      </p:sp>
      <p:sp>
        <p:nvSpPr>
          <p:cNvPr id="5" name="TextBox 4"/>
          <p:cNvSpPr txBox="1"/>
          <p:nvPr/>
        </p:nvSpPr>
        <p:spPr>
          <a:xfrm>
            <a:off x="-965" y="228600"/>
            <a:ext cx="9296400" cy="2554545"/>
          </a:xfrm>
          <a:prstGeom prst="rect">
            <a:avLst/>
          </a:prstGeom>
          <a:noFill/>
        </p:spPr>
        <p:txBody>
          <a:bodyPr wrap="square" rtlCol="0">
            <a:spAutoFit/>
          </a:bodyPr>
          <a:lstStyle/>
          <a:p>
            <a:pPr algn="ctr"/>
            <a:r>
              <a:rPr lang="en-US" sz="8000" dirty="0">
                <a:solidFill>
                  <a:schemeClr val="bg1"/>
                </a:solidFill>
              </a:rPr>
              <a:t>Engineering Small QGP Droplets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3352800"/>
            <a:ext cx="7543800" cy="400110"/>
          </a:xfrm>
          <a:prstGeom prst="rect">
            <a:avLst/>
          </a:prstGeom>
        </p:spPr>
        <p:txBody>
          <a:bodyPr wrap="square">
            <a:spAutoFit/>
          </a:bodyPr>
          <a:lstStyle/>
          <a:p>
            <a:r>
              <a:rPr lang="en-US" sz="2000" dirty="0">
                <a:solidFill>
                  <a:schemeClr val="bg1"/>
                </a:solidFill>
              </a:rPr>
              <a:t>http://journals.aps.org/prl/abstract/10.1103/PhysRevLett.113.112301</a:t>
            </a:r>
          </a:p>
        </p:txBody>
      </p:sp>
      <p:pic>
        <p:nvPicPr>
          <p:cNvPr id="14339" name="Picture 3"/>
          <p:cNvPicPr>
            <a:picLocks noChangeAspect="1" noChangeArrowheads="1"/>
          </p:cNvPicPr>
          <p:nvPr/>
        </p:nvPicPr>
        <p:blipFill>
          <a:blip r:embed="rId2" cstate="print"/>
          <a:srcRect/>
          <a:stretch>
            <a:fillRect/>
          </a:stretch>
        </p:blipFill>
        <p:spPr bwMode="auto">
          <a:xfrm>
            <a:off x="0" y="1164396"/>
            <a:ext cx="9144000" cy="2036004"/>
          </a:xfrm>
          <a:prstGeom prst="rect">
            <a:avLst/>
          </a:prstGeom>
          <a:noFill/>
          <a:ln w="9525">
            <a:noFill/>
            <a:miter lim="800000"/>
            <a:headEnd/>
            <a:tailEnd/>
          </a:ln>
        </p:spPr>
      </p:pic>
      <p:sp>
        <p:nvSpPr>
          <p:cNvPr id="8" name="TextBox 7"/>
          <p:cNvSpPr txBox="1"/>
          <p:nvPr/>
        </p:nvSpPr>
        <p:spPr>
          <a:xfrm>
            <a:off x="2204393" y="228600"/>
            <a:ext cx="4577407" cy="646331"/>
          </a:xfrm>
          <a:prstGeom prst="rect">
            <a:avLst/>
          </a:prstGeom>
          <a:noFill/>
        </p:spPr>
        <p:txBody>
          <a:bodyPr wrap="none" rtlCol="0">
            <a:spAutoFit/>
          </a:bodyPr>
          <a:lstStyle/>
          <a:p>
            <a:r>
              <a:rPr lang="en-US" sz="3600" b="0" u="sng" dirty="0">
                <a:solidFill>
                  <a:schemeClr val="bg1"/>
                </a:solidFill>
              </a:rPr>
              <a:t>Geometry Tests at RHIC</a:t>
            </a:r>
          </a:p>
        </p:txBody>
      </p:sp>
      <p:pic>
        <p:nvPicPr>
          <p:cNvPr id="9" name="Picture 2" descr="https://www.phenix.bnl.gov/WWW/p/draft/jdok/HydroAnimations/pAu_208/animate208.gif">
            <a:extLst>
              <a:ext uri="{FF2B5EF4-FFF2-40B4-BE49-F238E27FC236}">
                <a16:creationId xmlns:a16="http://schemas.microsoft.com/office/drawing/2014/main" id="{CB0C1426-722C-4CCA-90CF-5F0E803AFAD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0890" y="3910925"/>
            <a:ext cx="2743200" cy="26376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www.phenix.bnl.gov/WWW/p/draft/jdok/HydroAnimations/dAu_112/animate112.gif">
            <a:extLst>
              <a:ext uri="{FF2B5EF4-FFF2-40B4-BE49-F238E27FC236}">
                <a16:creationId xmlns:a16="http://schemas.microsoft.com/office/drawing/2014/main" id="{F119D532-273F-4EED-8AD8-9AADF751287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20290" y="3910925"/>
            <a:ext cx="2743200" cy="26376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www.phenix.bnl.gov/WWW/p/draft/jdok/HydroAnimations/He3Au_64/animate064.gif">
            <a:extLst>
              <a:ext uri="{FF2B5EF4-FFF2-40B4-BE49-F238E27FC236}">
                <a16:creationId xmlns:a16="http://schemas.microsoft.com/office/drawing/2014/main" id="{8E6A637E-6AEA-4831-B087-8138F3A75EC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910925"/>
            <a:ext cx="2743200" cy="263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81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l="14056" t="15625" r="15081" b="15625"/>
          <a:stretch>
            <a:fillRect/>
          </a:stretch>
        </p:blipFill>
        <p:spPr bwMode="auto">
          <a:xfrm>
            <a:off x="0" y="0"/>
            <a:ext cx="7823201" cy="4267200"/>
          </a:xfrm>
          <a:prstGeom prst="rect">
            <a:avLst/>
          </a:prstGeom>
          <a:noFill/>
          <a:ln w="9525">
            <a:noFill/>
            <a:miter lim="800000"/>
            <a:headEnd/>
            <a:tailEnd/>
          </a:ln>
        </p:spPr>
      </p:pic>
      <p:pic>
        <p:nvPicPr>
          <p:cNvPr id="3" name="Picture 2">
            <a:extLst>
              <a:ext uri="{FF2B5EF4-FFF2-40B4-BE49-F238E27FC236}">
                <a16:creationId xmlns:a16="http://schemas.microsoft.com/office/drawing/2014/main" id="{DB4EEA7A-3444-F443-B3FF-5245AA223B5A}"/>
              </a:ext>
            </a:extLst>
          </p:cNvPr>
          <p:cNvPicPr>
            <a:picLocks noChangeAspect="1"/>
          </p:cNvPicPr>
          <p:nvPr/>
        </p:nvPicPr>
        <p:blipFill>
          <a:blip r:embed="rId3"/>
          <a:stretch>
            <a:fillRect/>
          </a:stretch>
        </p:blipFill>
        <p:spPr>
          <a:xfrm>
            <a:off x="762000" y="2133600"/>
            <a:ext cx="8216900" cy="4587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4C83B2-D0A9-47D8-9856-182692B33461}"/>
              </a:ext>
            </a:extLst>
          </p:cNvPr>
          <p:cNvSpPr/>
          <p:nvPr/>
        </p:nvSpPr>
        <p:spPr>
          <a:xfrm>
            <a:off x="73012" y="735741"/>
            <a:ext cx="736492" cy="56796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4126B63-C342-4FFF-A982-470C6455E0D2}"/>
              </a:ext>
            </a:extLst>
          </p:cNvPr>
          <p:cNvSpPr txBox="1"/>
          <p:nvPr/>
        </p:nvSpPr>
        <p:spPr>
          <a:xfrm>
            <a:off x="2743200" y="-9912"/>
            <a:ext cx="3633687" cy="646331"/>
          </a:xfrm>
          <a:prstGeom prst="rect">
            <a:avLst/>
          </a:prstGeom>
          <a:noFill/>
        </p:spPr>
        <p:txBody>
          <a:bodyPr wrap="none" rtlCol="0">
            <a:spAutoFit/>
          </a:bodyPr>
          <a:lstStyle/>
          <a:p>
            <a:r>
              <a:rPr lang="en-US" sz="3600" u="sng" dirty="0">
                <a:solidFill>
                  <a:schemeClr val="bg1"/>
                </a:solidFill>
              </a:rPr>
              <a:t>Experimental Data</a:t>
            </a:r>
          </a:p>
        </p:txBody>
      </p:sp>
      <p:pic>
        <p:nvPicPr>
          <p:cNvPr id="6" name="Picture 5">
            <a:extLst>
              <a:ext uri="{FF2B5EF4-FFF2-40B4-BE49-F238E27FC236}">
                <a16:creationId xmlns:a16="http://schemas.microsoft.com/office/drawing/2014/main" id="{2AC9356C-A08C-42D6-8FDF-E9DCA6F45B98}"/>
              </a:ext>
            </a:extLst>
          </p:cNvPr>
          <p:cNvPicPr>
            <a:picLocks noChangeAspect="1"/>
          </p:cNvPicPr>
          <p:nvPr/>
        </p:nvPicPr>
        <p:blipFill>
          <a:blip r:embed="rId2"/>
          <a:stretch>
            <a:fillRect/>
          </a:stretch>
        </p:blipFill>
        <p:spPr>
          <a:xfrm>
            <a:off x="609600" y="750359"/>
            <a:ext cx="3516992" cy="5665059"/>
          </a:xfrm>
          <a:prstGeom prst="rect">
            <a:avLst/>
          </a:prstGeom>
        </p:spPr>
      </p:pic>
      <p:sp>
        <p:nvSpPr>
          <p:cNvPr id="7" name="TextBox 6">
            <a:extLst>
              <a:ext uri="{FF2B5EF4-FFF2-40B4-BE49-F238E27FC236}">
                <a16:creationId xmlns:a16="http://schemas.microsoft.com/office/drawing/2014/main" id="{B569D312-CC21-4903-B7D9-7C392CB62DE9}"/>
              </a:ext>
            </a:extLst>
          </p:cNvPr>
          <p:cNvSpPr txBox="1"/>
          <p:nvPr/>
        </p:nvSpPr>
        <p:spPr>
          <a:xfrm>
            <a:off x="1780583" y="6529358"/>
            <a:ext cx="7391639" cy="369332"/>
          </a:xfrm>
          <a:prstGeom prst="rect">
            <a:avLst/>
          </a:prstGeom>
          <a:noFill/>
        </p:spPr>
        <p:txBody>
          <a:bodyPr wrap="none" rtlCol="0">
            <a:spAutoFit/>
          </a:bodyPr>
          <a:lstStyle/>
          <a:p>
            <a:r>
              <a:rPr lang="en-US" sz="1600" dirty="0">
                <a:solidFill>
                  <a:schemeClr val="bg1"/>
                </a:solidFill>
              </a:rPr>
              <a:t>PHENIX, </a:t>
            </a:r>
            <a:r>
              <a:rPr lang="en-US" b="1" dirty="0">
                <a:solidFill>
                  <a:schemeClr val="bg1"/>
                </a:solidFill>
              </a:rPr>
              <a:t>Nature Phys. 15 (2019) no.3, 214-220 - </a:t>
            </a:r>
            <a:r>
              <a:rPr lang="en-US" sz="1600" dirty="0">
                <a:solidFill>
                  <a:schemeClr val="bg1"/>
                </a:solidFill>
              </a:rPr>
              <a:t>https://arxiv.org/abs/1805.02973</a:t>
            </a:r>
          </a:p>
        </p:txBody>
      </p:sp>
      <p:pic>
        <p:nvPicPr>
          <p:cNvPr id="8" name="Picture 7">
            <a:extLst>
              <a:ext uri="{FF2B5EF4-FFF2-40B4-BE49-F238E27FC236}">
                <a16:creationId xmlns:a16="http://schemas.microsoft.com/office/drawing/2014/main" id="{0EC4B06E-74BB-4577-8579-0F4652170F44}"/>
              </a:ext>
            </a:extLst>
          </p:cNvPr>
          <p:cNvPicPr>
            <a:picLocks noChangeAspect="1"/>
          </p:cNvPicPr>
          <p:nvPr/>
        </p:nvPicPr>
        <p:blipFill>
          <a:blip r:embed="rId3"/>
          <a:stretch>
            <a:fillRect/>
          </a:stretch>
        </p:blipFill>
        <p:spPr>
          <a:xfrm>
            <a:off x="4566099" y="1462612"/>
            <a:ext cx="3768397" cy="3950587"/>
          </a:xfrm>
          <a:prstGeom prst="rect">
            <a:avLst/>
          </a:prstGeom>
          <a:ln w="38100">
            <a:solidFill>
              <a:srgbClr val="FFFF00"/>
            </a:solidFill>
          </a:ln>
        </p:spPr>
      </p:pic>
      <p:sp>
        <p:nvSpPr>
          <p:cNvPr id="9" name="TextBox 8">
            <a:extLst>
              <a:ext uri="{FF2B5EF4-FFF2-40B4-BE49-F238E27FC236}">
                <a16:creationId xmlns:a16="http://schemas.microsoft.com/office/drawing/2014/main" id="{6AC7AAAD-8380-4B66-A417-132ABC26AD85}"/>
              </a:ext>
            </a:extLst>
          </p:cNvPr>
          <p:cNvSpPr txBox="1"/>
          <p:nvPr/>
        </p:nvSpPr>
        <p:spPr>
          <a:xfrm>
            <a:off x="4342016" y="866377"/>
            <a:ext cx="4305153" cy="461665"/>
          </a:xfrm>
          <a:prstGeom prst="rect">
            <a:avLst/>
          </a:prstGeom>
          <a:noFill/>
        </p:spPr>
        <p:txBody>
          <a:bodyPr wrap="none" rtlCol="0">
            <a:spAutoFit/>
          </a:bodyPr>
          <a:lstStyle/>
          <a:p>
            <a:pPr algn="ctr"/>
            <a:r>
              <a:rPr lang="en-US" sz="2400" dirty="0">
                <a:solidFill>
                  <a:srgbClr val="FFFF00"/>
                </a:solidFill>
              </a:rPr>
              <a:t>Follows ordering of eccentricities</a:t>
            </a:r>
          </a:p>
        </p:txBody>
      </p:sp>
      <p:sp>
        <p:nvSpPr>
          <p:cNvPr id="10" name="TextBox 9">
            <a:extLst>
              <a:ext uri="{FF2B5EF4-FFF2-40B4-BE49-F238E27FC236}">
                <a16:creationId xmlns:a16="http://schemas.microsoft.com/office/drawing/2014/main" id="{D8F546B9-80EB-4549-A9C7-573A854BC8BE}"/>
              </a:ext>
            </a:extLst>
          </p:cNvPr>
          <p:cNvSpPr txBox="1"/>
          <p:nvPr/>
        </p:nvSpPr>
        <p:spPr>
          <a:xfrm>
            <a:off x="4663180" y="5606902"/>
            <a:ext cx="3641638" cy="461665"/>
          </a:xfrm>
          <a:prstGeom prst="rect">
            <a:avLst/>
          </a:prstGeom>
          <a:noFill/>
        </p:spPr>
        <p:txBody>
          <a:bodyPr wrap="none" rtlCol="0">
            <a:spAutoFit/>
          </a:bodyPr>
          <a:lstStyle/>
          <a:p>
            <a:r>
              <a:rPr lang="en-US" sz="2400" dirty="0">
                <a:solidFill>
                  <a:schemeClr val="bg1"/>
                </a:solidFill>
              </a:rPr>
              <a:t>Multiplicity also plays a role</a:t>
            </a:r>
          </a:p>
        </p:txBody>
      </p:sp>
      <p:sp>
        <p:nvSpPr>
          <p:cNvPr id="2" name="TextBox 1">
            <a:extLst>
              <a:ext uri="{FF2B5EF4-FFF2-40B4-BE49-F238E27FC236}">
                <a16:creationId xmlns:a16="http://schemas.microsoft.com/office/drawing/2014/main" id="{7CC981B4-2FC2-462C-9678-D8A6353D92AF}"/>
              </a:ext>
            </a:extLst>
          </p:cNvPr>
          <p:cNvSpPr txBox="1"/>
          <p:nvPr/>
        </p:nvSpPr>
        <p:spPr>
          <a:xfrm>
            <a:off x="33374" y="646331"/>
            <a:ext cx="808235" cy="1015663"/>
          </a:xfrm>
          <a:prstGeom prst="rect">
            <a:avLst/>
          </a:prstGeom>
          <a:noFill/>
        </p:spPr>
        <p:txBody>
          <a:bodyPr wrap="none" rtlCol="0">
            <a:spAutoFit/>
          </a:bodyPr>
          <a:lstStyle/>
          <a:p>
            <a:r>
              <a:rPr lang="en-US" sz="6000" b="1" dirty="0"/>
              <a:t>v</a:t>
            </a:r>
            <a:r>
              <a:rPr lang="en-US" sz="6000" b="1" baseline="-25000" dirty="0"/>
              <a:t>2</a:t>
            </a:r>
          </a:p>
        </p:txBody>
      </p:sp>
      <p:sp>
        <p:nvSpPr>
          <p:cNvPr id="11" name="TextBox 10">
            <a:extLst>
              <a:ext uri="{FF2B5EF4-FFF2-40B4-BE49-F238E27FC236}">
                <a16:creationId xmlns:a16="http://schemas.microsoft.com/office/drawing/2014/main" id="{9D570752-82BF-4AD5-90BB-1F278ED5A421}"/>
              </a:ext>
            </a:extLst>
          </p:cNvPr>
          <p:cNvSpPr txBox="1"/>
          <p:nvPr/>
        </p:nvSpPr>
        <p:spPr>
          <a:xfrm>
            <a:off x="37872" y="3200400"/>
            <a:ext cx="808235" cy="1015663"/>
          </a:xfrm>
          <a:prstGeom prst="rect">
            <a:avLst/>
          </a:prstGeom>
          <a:noFill/>
        </p:spPr>
        <p:txBody>
          <a:bodyPr wrap="none" rtlCol="0">
            <a:spAutoFit/>
          </a:bodyPr>
          <a:lstStyle/>
          <a:p>
            <a:r>
              <a:rPr lang="en-US" sz="6000" b="1" dirty="0"/>
              <a:t>v</a:t>
            </a:r>
            <a:r>
              <a:rPr lang="en-US" sz="6000" b="1" baseline="-25000" dirty="0"/>
              <a:t>3</a:t>
            </a:r>
          </a:p>
        </p:txBody>
      </p:sp>
      <p:sp>
        <p:nvSpPr>
          <p:cNvPr id="4" name="Rectangle 3">
            <a:extLst>
              <a:ext uri="{FF2B5EF4-FFF2-40B4-BE49-F238E27FC236}">
                <a16:creationId xmlns:a16="http://schemas.microsoft.com/office/drawing/2014/main" id="{940498A3-A703-49E3-89C7-DF9B105FEF39}"/>
              </a:ext>
            </a:extLst>
          </p:cNvPr>
          <p:cNvSpPr/>
          <p:nvPr/>
        </p:nvSpPr>
        <p:spPr>
          <a:xfrm>
            <a:off x="533400" y="1981200"/>
            <a:ext cx="228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C19BF89-BE0D-41AF-A21E-D3352D6D71C1}"/>
              </a:ext>
            </a:extLst>
          </p:cNvPr>
          <p:cNvSpPr/>
          <p:nvPr/>
        </p:nvSpPr>
        <p:spPr>
          <a:xfrm>
            <a:off x="533400" y="4495800"/>
            <a:ext cx="228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
            <a:extLst>
              <a:ext uri="{FF2B5EF4-FFF2-40B4-BE49-F238E27FC236}">
                <a16:creationId xmlns:a16="http://schemas.microsoft.com/office/drawing/2014/main" id="{E60173E5-787D-4250-BFEE-36F0CD0D0A9B}"/>
              </a:ext>
            </a:extLst>
          </p:cNvPr>
          <p:cNvPicPr>
            <a:picLocks noChangeAspect="1" noChangeArrowheads="1"/>
          </p:cNvPicPr>
          <p:nvPr/>
        </p:nvPicPr>
        <p:blipFill>
          <a:blip r:embed="rId4" cstate="print">
            <a:clrChange>
              <a:clrFrom>
                <a:srgbClr val="FFFFFF"/>
              </a:clrFrom>
              <a:clrTo>
                <a:srgbClr val="FFFFFF">
                  <a:alpha val="0"/>
                </a:srgbClr>
              </a:clrTo>
            </a:clrChange>
          </a:blip>
          <a:srcRect l="8785" t="28125" r="63104" b="26042"/>
          <a:stretch>
            <a:fillRect/>
          </a:stretch>
        </p:blipFill>
        <p:spPr bwMode="auto">
          <a:xfrm>
            <a:off x="83808" y="1524000"/>
            <a:ext cx="644893" cy="591152"/>
          </a:xfrm>
          <a:prstGeom prst="rect">
            <a:avLst/>
          </a:prstGeom>
          <a:noFill/>
          <a:ln w="9525">
            <a:noFill/>
            <a:miter lim="800000"/>
            <a:headEnd/>
            <a:tailEnd/>
          </a:ln>
        </p:spPr>
      </p:pic>
      <p:pic>
        <p:nvPicPr>
          <p:cNvPr id="14" name="Picture 2">
            <a:extLst>
              <a:ext uri="{FF2B5EF4-FFF2-40B4-BE49-F238E27FC236}">
                <a16:creationId xmlns:a16="http://schemas.microsoft.com/office/drawing/2014/main" id="{11F55349-DDC4-4EE8-A1E5-AB5241F00FDC}"/>
              </a:ext>
            </a:extLst>
          </p:cNvPr>
          <p:cNvPicPr>
            <a:picLocks noChangeAspect="1" noChangeArrowheads="1"/>
          </p:cNvPicPr>
          <p:nvPr/>
        </p:nvPicPr>
        <p:blipFill>
          <a:blip r:embed="rId5" cstate="print">
            <a:clrChange>
              <a:clrFrom>
                <a:srgbClr val="FFFFFF"/>
              </a:clrFrom>
              <a:clrTo>
                <a:srgbClr val="FFFFFF">
                  <a:alpha val="0"/>
                </a:srgbClr>
              </a:clrTo>
            </a:clrChange>
          </a:blip>
          <a:srcRect l="9370" t="29167" r="61933" b="25000"/>
          <a:stretch>
            <a:fillRect/>
          </a:stretch>
        </p:blipFill>
        <p:spPr bwMode="auto">
          <a:xfrm>
            <a:off x="68334" y="4183691"/>
            <a:ext cx="665018" cy="609600"/>
          </a:xfrm>
          <a:prstGeom prst="rect">
            <a:avLst/>
          </a:prstGeom>
          <a:noFill/>
          <a:ln w="9525">
            <a:noFill/>
            <a:miter lim="800000"/>
            <a:headEnd/>
            <a:tailEnd/>
          </a:ln>
        </p:spPr>
      </p:pic>
    </p:spTree>
    <p:extLst>
      <p:ext uri="{BB962C8B-B14F-4D97-AF65-F5344CB8AC3E}">
        <p14:creationId xmlns:p14="http://schemas.microsoft.com/office/powerpoint/2010/main" val="261508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95449D-95A0-4C4F-BEC8-C664AF3A095D}"/>
              </a:ext>
            </a:extLst>
          </p:cNvPr>
          <p:cNvSpPr/>
          <p:nvPr/>
        </p:nvSpPr>
        <p:spPr>
          <a:xfrm>
            <a:off x="150725" y="819352"/>
            <a:ext cx="8763959" cy="608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FB6FDEB-18DF-4EDC-B0F9-466B01384A3A}"/>
              </a:ext>
            </a:extLst>
          </p:cNvPr>
          <p:cNvPicPr>
            <a:picLocks noChangeAspect="1"/>
          </p:cNvPicPr>
          <p:nvPr/>
        </p:nvPicPr>
        <p:blipFill>
          <a:blip r:embed="rId2"/>
          <a:stretch>
            <a:fillRect/>
          </a:stretch>
        </p:blipFill>
        <p:spPr>
          <a:xfrm>
            <a:off x="150725" y="1389042"/>
            <a:ext cx="8763959" cy="3489347"/>
          </a:xfrm>
          <a:prstGeom prst="rect">
            <a:avLst/>
          </a:prstGeom>
        </p:spPr>
      </p:pic>
      <p:sp>
        <p:nvSpPr>
          <p:cNvPr id="6" name="TextBox 5">
            <a:extLst>
              <a:ext uri="{FF2B5EF4-FFF2-40B4-BE49-F238E27FC236}">
                <a16:creationId xmlns:a16="http://schemas.microsoft.com/office/drawing/2014/main" id="{7BFDF3CB-B75B-483A-9457-4234243A93FD}"/>
              </a:ext>
            </a:extLst>
          </p:cNvPr>
          <p:cNvSpPr txBox="1"/>
          <p:nvPr/>
        </p:nvSpPr>
        <p:spPr>
          <a:xfrm>
            <a:off x="2189747" y="38502"/>
            <a:ext cx="5256567" cy="646331"/>
          </a:xfrm>
          <a:prstGeom prst="rect">
            <a:avLst/>
          </a:prstGeom>
          <a:noFill/>
        </p:spPr>
        <p:txBody>
          <a:bodyPr wrap="none" rtlCol="0">
            <a:spAutoFit/>
          </a:bodyPr>
          <a:lstStyle/>
          <a:p>
            <a:r>
              <a:rPr lang="en-US" sz="3600" u="sng" dirty="0">
                <a:solidFill>
                  <a:schemeClr val="bg1"/>
                </a:solidFill>
              </a:rPr>
              <a:t>Hydrodynamic Comparison</a:t>
            </a:r>
          </a:p>
        </p:txBody>
      </p:sp>
      <p:sp>
        <p:nvSpPr>
          <p:cNvPr id="7" name="TextBox 6">
            <a:extLst>
              <a:ext uri="{FF2B5EF4-FFF2-40B4-BE49-F238E27FC236}">
                <a16:creationId xmlns:a16="http://schemas.microsoft.com/office/drawing/2014/main" id="{80F40BF9-608B-4BFB-BF9B-DCEE44B42A32}"/>
              </a:ext>
            </a:extLst>
          </p:cNvPr>
          <p:cNvSpPr txBox="1"/>
          <p:nvPr/>
        </p:nvSpPr>
        <p:spPr>
          <a:xfrm>
            <a:off x="533400" y="5272921"/>
            <a:ext cx="8250207" cy="1546577"/>
          </a:xfrm>
          <a:prstGeom prst="rect">
            <a:avLst/>
          </a:prstGeom>
          <a:noFill/>
        </p:spPr>
        <p:txBody>
          <a:bodyPr wrap="none" rtlCol="0">
            <a:spAutoFit/>
          </a:bodyPr>
          <a:lstStyle/>
          <a:p>
            <a:pPr algn="ctr"/>
            <a:r>
              <a:rPr lang="en-US" sz="2400" dirty="0">
                <a:solidFill>
                  <a:schemeClr val="bg1"/>
                </a:solidFill>
              </a:rPr>
              <a:t> Agreement with v</a:t>
            </a:r>
            <a:r>
              <a:rPr lang="en-US" sz="2400" baseline="-25000" dirty="0">
                <a:solidFill>
                  <a:schemeClr val="bg1"/>
                </a:solidFill>
              </a:rPr>
              <a:t>2</a:t>
            </a:r>
            <a:r>
              <a:rPr lang="en-US" sz="2400" dirty="0">
                <a:solidFill>
                  <a:schemeClr val="bg1"/>
                </a:solidFill>
              </a:rPr>
              <a:t>, v</a:t>
            </a:r>
            <a:r>
              <a:rPr lang="en-US" sz="2400" baseline="-25000" dirty="0">
                <a:solidFill>
                  <a:schemeClr val="bg1"/>
                </a:solidFill>
              </a:rPr>
              <a:t>3</a:t>
            </a:r>
            <a:r>
              <a:rPr lang="en-US" sz="2400" dirty="0">
                <a:solidFill>
                  <a:schemeClr val="bg1"/>
                </a:solidFill>
              </a:rPr>
              <a:t> (</a:t>
            </a:r>
            <a:r>
              <a:rPr lang="en-US" sz="2400" dirty="0" err="1">
                <a:solidFill>
                  <a:schemeClr val="bg1"/>
                </a:solidFill>
              </a:rPr>
              <a:t>p</a:t>
            </a:r>
            <a:r>
              <a:rPr lang="en-US" sz="2400" baseline="-25000" dirty="0" err="1">
                <a:solidFill>
                  <a:schemeClr val="bg1"/>
                </a:solidFill>
              </a:rPr>
              <a:t>T</a:t>
            </a:r>
            <a:r>
              <a:rPr lang="en-US" sz="2400" dirty="0">
                <a:solidFill>
                  <a:schemeClr val="bg1"/>
                </a:solidFill>
              </a:rPr>
              <a:t>) for all three systems</a:t>
            </a:r>
          </a:p>
          <a:p>
            <a:pPr algn="ctr"/>
            <a:r>
              <a:rPr lang="en-US" sz="1100" dirty="0">
                <a:solidFill>
                  <a:schemeClr val="bg1"/>
                </a:solidFill>
              </a:rPr>
              <a:t> </a:t>
            </a:r>
          </a:p>
          <a:p>
            <a:pPr algn="ctr"/>
            <a:r>
              <a:rPr lang="en-US" sz="2400" dirty="0">
                <a:solidFill>
                  <a:srgbClr val="FF0000"/>
                </a:solidFill>
              </a:rPr>
              <a:t>SONIC hydrodynamic published prediction has very good p-value</a:t>
            </a:r>
          </a:p>
          <a:p>
            <a:pPr algn="ctr"/>
            <a:endParaRPr lang="en-US" sz="1050" dirty="0">
              <a:solidFill>
                <a:schemeClr val="bg1"/>
              </a:solidFill>
            </a:endParaRPr>
          </a:p>
          <a:p>
            <a:pPr algn="ctr"/>
            <a:r>
              <a:rPr lang="en-US" sz="2400" dirty="0">
                <a:solidFill>
                  <a:schemeClr val="accent1">
                    <a:lumMod val="40000"/>
                    <a:lumOff val="60000"/>
                  </a:schemeClr>
                </a:solidFill>
              </a:rPr>
              <a:t>Alternative hydrodynamics </a:t>
            </a:r>
            <a:r>
              <a:rPr lang="en-US" sz="2400" dirty="0" err="1">
                <a:solidFill>
                  <a:schemeClr val="accent1">
                    <a:lumMod val="40000"/>
                    <a:lumOff val="60000"/>
                  </a:schemeClr>
                </a:solidFill>
              </a:rPr>
              <a:t>iEBE</a:t>
            </a:r>
            <a:r>
              <a:rPr lang="en-US" sz="2400" dirty="0">
                <a:solidFill>
                  <a:schemeClr val="accent1">
                    <a:lumMod val="40000"/>
                    <a:lumOff val="60000"/>
                  </a:schemeClr>
                </a:solidFill>
              </a:rPr>
              <a:t>-VISHNU confirms results</a:t>
            </a:r>
          </a:p>
        </p:txBody>
      </p:sp>
      <p:pic>
        <p:nvPicPr>
          <p:cNvPr id="8" name="Picture 7">
            <a:extLst>
              <a:ext uri="{FF2B5EF4-FFF2-40B4-BE49-F238E27FC236}">
                <a16:creationId xmlns:a16="http://schemas.microsoft.com/office/drawing/2014/main" id="{DF0745C7-8F59-41F4-9D5E-A8885D17343A}"/>
              </a:ext>
            </a:extLst>
          </p:cNvPr>
          <p:cNvPicPr>
            <a:picLocks noChangeAspect="1"/>
          </p:cNvPicPr>
          <p:nvPr/>
        </p:nvPicPr>
        <p:blipFill rotWithShape="1">
          <a:blip r:embed="rId3"/>
          <a:srcRect l="66096" t="17143" r="25378" b="57820"/>
          <a:stretch/>
        </p:blipFill>
        <p:spPr>
          <a:xfrm>
            <a:off x="4302923" y="819352"/>
            <a:ext cx="779646" cy="656773"/>
          </a:xfrm>
          <a:prstGeom prst="rect">
            <a:avLst/>
          </a:prstGeom>
        </p:spPr>
      </p:pic>
      <p:pic>
        <p:nvPicPr>
          <p:cNvPr id="9" name="Picture 8">
            <a:extLst>
              <a:ext uri="{FF2B5EF4-FFF2-40B4-BE49-F238E27FC236}">
                <a16:creationId xmlns:a16="http://schemas.microsoft.com/office/drawing/2014/main" id="{C3CF51DA-268A-4BB9-A1F8-0F4FB68046CA}"/>
              </a:ext>
            </a:extLst>
          </p:cNvPr>
          <p:cNvPicPr>
            <a:picLocks noChangeAspect="1"/>
          </p:cNvPicPr>
          <p:nvPr/>
        </p:nvPicPr>
        <p:blipFill rotWithShape="1">
          <a:blip r:embed="rId3"/>
          <a:srcRect l="91052" t="13678" r="1991" b="65958"/>
          <a:stretch/>
        </p:blipFill>
        <p:spPr>
          <a:xfrm>
            <a:off x="6983989" y="840401"/>
            <a:ext cx="842225" cy="707261"/>
          </a:xfrm>
          <a:prstGeom prst="rect">
            <a:avLst/>
          </a:prstGeom>
        </p:spPr>
      </p:pic>
      <p:pic>
        <p:nvPicPr>
          <p:cNvPr id="10" name="Picture 9">
            <a:extLst>
              <a:ext uri="{FF2B5EF4-FFF2-40B4-BE49-F238E27FC236}">
                <a16:creationId xmlns:a16="http://schemas.microsoft.com/office/drawing/2014/main" id="{E26AB7E0-B6DB-45C5-BE9F-A0D82A05EE4C}"/>
              </a:ext>
            </a:extLst>
          </p:cNvPr>
          <p:cNvPicPr>
            <a:picLocks noChangeAspect="1"/>
          </p:cNvPicPr>
          <p:nvPr/>
        </p:nvPicPr>
        <p:blipFill rotWithShape="1">
          <a:blip r:embed="rId3"/>
          <a:srcRect l="44343" t="32085" r="48605" b="45167"/>
          <a:stretch/>
        </p:blipFill>
        <p:spPr>
          <a:xfrm>
            <a:off x="1564105" y="879359"/>
            <a:ext cx="644893" cy="596766"/>
          </a:xfrm>
          <a:prstGeom prst="rect">
            <a:avLst/>
          </a:prstGeom>
        </p:spPr>
      </p:pic>
      <p:pic>
        <p:nvPicPr>
          <p:cNvPr id="16" name="Picture 1">
            <a:extLst>
              <a:ext uri="{FF2B5EF4-FFF2-40B4-BE49-F238E27FC236}">
                <a16:creationId xmlns:a16="http://schemas.microsoft.com/office/drawing/2014/main" id="{7B0F8EB5-7BDD-40CC-9820-6C7D4D5F3E3F}"/>
              </a:ext>
            </a:extLst>
          </p:cNvPr>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l="8785" t="28125" r="63104" b="26042"/>
          <a:stretch>
            <a:fillRect/>
          </a:stretch>
        </p:blipFill>
        <p:spPr bwMode="auto">
          <a:xfrm>
            <a:off x="6705600" y="1907504"/>
            <a:ext cx="740714" cy="715655"/>
          </a:xfrm>
          <a:prstGeom prst="rect">
            <a:avLst/>
          </a:prstGeom>
          <a:noFill/>
          <a:ln w="9525">
            <a:noFill/>
            <a:miter lim="800000"/>
            <a:headEnd/>
            <a:tailEnd/>
          </a:ln>
        </p:spPr>
      </p:pic>
      <p:pic>
        <p:nvPicPr>
          <p:cNvPr id="17" name="Picture 2">
            <a:extLst>
              <a:ext uri="{FF2B5EF4-FFF2-40B4-BE49-F238E27FC236}">
                <a16:creationId xmlns:a16="http://schemas.microsoft.com/office/drawing/2014/main" id="{C6C128BF-E607-4FDC-8720-909E09F54F5A}"/>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2">
                <a:tint val="45000"/>
                <a:satMod val="400000"/>
              </a:schemeClr>
            </a:duotone>
          </a:blip>
          <a:srcRect l="9370" t="29167" r="61933" b="25000"/>
          <a:stretch>
            <a:fillRect/>
          </a:stretch>
        </p:blipFill>
        <p:spPr bwMode="auto">
          <a:xfrm>
            <a:off x="7924800" y="2692780"/>
            <a:ext cx="762000" cy="736220"/>
          </a:xfrm>
          <a:prstGeom prst="rect">
            <a:avLst/>
          </a:prstGeom>
          <a:noFill/>
          <a:ln w="9525">
            <a:noFill/>
            <a:miter lim="800000"/>
            <a:headEnd/>
            <a:tailEnd/>
          </a:ln>
        </p:spPr>
      </p:pic>
      <p:sp>
        <p:nvSpPr>
          <p:cNvPr id="12" name="TextBox 11">
            <a:extLst>
              <a:ext uri="{FF2B5EF4-FFF2-40B4-BE49-F238E27FC236}">
                <a16:creationId xmlns:a16="http://schemas.microsoft.com/office/drawing/2014/main" id="{0124E2EF-4538-2A4B-ADC0-C35F50045CBC}"/>
              </a:ext>
            </a:extLst>
          </p:cNvPr>
          <p:cNvSpPr txBox="1"/>
          <p:nvPr/>
        </p:nvSpPr>
        <p:spPr>
          <a:xfrm>
            <a:off x="1676400" y="4868899"/>
            <a:ext cx="7391639" cy="369332"/>
          </a:xfrm>
          <a:prstGeom prst="rect">
            <a:avLst/>
          </a:prstGeom>
          <a:noFill/>
        </p:spPr>
        <p:txBody>
          <a:bodyPr wrap="none" rtlCol="0">
            <a:spAutoFit/>
          </a:bodyPr>
          <a:lstStyle/>
          <a:p>
            <a:r>
              <a:rPr lang="en-US" sz="1600" dirty="0">
                <a:solidFill>
                  <a:schemeClr val="bg1"/>
                </a:solidFill>
              </a:rPr>
              <a:t>PHENIX, </a:t>
            </a:r>
            <a:r>
              <a:rPr lang="en-US" b="1" dirty="0">
                <a:solidFill>
                  <a:schemeClr val="bg1"/>
                </a:solidFill>
              </a:rPr>
              <a:t>Nature Phys. 15 (2019) no.3, 214-220 - </a:t>
            </a:r>
            <a:r>
              <a:rPr lang="en-US" sz="1600" dirty="0">
                <a:solidFill>
                  <a:schemeClr val="bg1"/>
                </a:solidFill>
              </a:rPr>
              <a:t>https://arxiv.org/abs/1805.02973</a:t>
            </a:r>
          </a:p>
        </p:txBody>
      </p:sp>
    </p:spTree>
    <p:extLst>
      <p:ext uri="{BB962C8B-B14F-4D97-AF65-F5344CB8AC3E}">
        <p14:creationId xmlns:p14="http://schemas.microsoft.com/office/powerpoint/2010/main" val="90062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EA4881-809C-1F46-AA52-73C4434497B3}"/>
              </a:ext>
            </a:extLst>
          </p:cNvPr>
          <p:cNvSpPr>
            <a:spLocks noGrp="1"/>
          </p:cNvSpPr>
          <p:nvPr>
            <p:ph type="sldNum" sz="quarter" idx="12"/>
          </p:nvPr>
        </p:nvSpPr>
        <p:spPr/>
        <p:txBody>
          <a:bodyPr/>
          <a:lstStyle/>
          <a:p>
            <a:fld id="{37B7FE74-F5CB-804E-90B9-3090CA086527}" type="slidenum">
              <a:rPr lang="en-US" smtClean="0"/>
              <a:t>14</a:t>
            </a:fld>
            <a:endParaRPr lang="en-US"/>
          </a:p>
        </p:txBody>
      </p:sp>
      <p:sp>
        <p:nvSpPr>
          <p:cNvPr id="5" name="TextBox 4">
            <a:extLst>
              <a:ext uri="{FF2B5EF4-FFF2-40B4-BE49-F238E27FC236}">
                <a16:creationId xmlns:a16="http://schemas.microsoft.com/office/drawing/2014/main" id="{30684C39-D8A6-E445-ACE7-918F086A30C1}"/>
              </a:ext>
            </a:extLst>
          </p:cNvPr>
          <p:cNvSpPr txBox="1"/>
          <p:nvPr/>
        </p:nvSpPr>
        <p:spPr>
          <a:xfrm>
            <a:off x="2667000" y="-78783"/>
            <a:ext cx="4205831" cy="707886"/>
          </a:xfrm>
          <a:prstGeom prst="rect">
            <a:avLst/>
          </a:prstGeom>
          <a:noFill/>
        </p:spPr>
        <p:txBody>
          <a:bodyPr wrap="none" rtlCol="0">
            <a:spAutoFit/>
          </a:bodyPr>
          <a:lstStyle/>
          <a:p>
            <a:pPr algn="l"/>
            <a:r>
              <a:rPr lang="en-US" sz="4000" u="sng" dirty="0">
                <a:solidFill>
                  <a:schemeClr val="bg1"/>
                </a:solidFill>
              </a:rPr>
              <a:t>Flow and Non-Flow</a:t>
            </a:r>
          </a:p>
        </p:txBody>
      </p:sp>
      <p:sp>
        <p:nvSpPr>
          <p:cNvPr id="6" name="TextBox 5">
            <a:extLst>
              <a:ext uri="{FF2B5EF4-FFF2-40B4-BE49-F238E27FC236}">
                <a16:creationId xmlns:a16="http://schemas.microsoft.com/office/drawing/2014/main" id="{CFB000CA-206F-D64E-B74F-AA9049C0FC8D}"/>
              </a:ext>
            </a:extLst>
          </p:cNvPr>
          <p:cNvSpPr txBox="1"/>
          <p:nvPr/>
        </p:nvSpPr>
        <p:spPr>
          <a:xfrm>
            <a:off x="84072" y="691925"/>
            <a:ext cx="6403206" cy="230832"/>
          </a:xfrm>
          <a:prstGeom prst="rect">
            <a:avLst/>
          </a:prstGeom>
          <a:noFill/>
        </p:spPr>
        <p:txBody>
          <a:bodyPr wrap="square" rtlCol="0">
            <a:spAutoFit/>
          </a:bodyPr>
          <a:lstStyle/>
          <a:p>
            <a:r>
              <a:rPr lang="en-US" sz="900" dirty="0">
                <a:solidFill>
                  <a:schemeClr val="bg1"/>
                </a:solidFill>
              </a:rPr>
              <a:t>https://indico.cern.ch/event/656452/contributions/2869833/attachments/1649479/2637419/QM18-smallsystem-shengli-10.pdf</a:t>
            </a:r>
          </a:p>
        </p:txBody>
      </p:sp>
      <p:pic>
        <p:nvPicPr>
          <p:cNvPr id="7" name="Picture 6">
            <a:extLst>
              <a:ext uri="{FF2B5EF4-FFF2-40B4-BE49-F238E27FC236}">
                <a16:creationId xmlns:a16="http://schemas.microsoft.com/office/drawing/2014/main" id="{CB2A78A6-52C5-EF4B-80C3-763519222DD1}"/>
              </a:ext>
            </a:extLst>
          </p:cNvPr>
          <p:cNvPicPr>
            <a:picLocks noChangeAspect="1"/>
          </p:cNvPicPr>
          <p:nvPr/>
        </p:nvPicPr>
        <p:blipFill>
          <a:blip r:embed="rId2"/>
          <a:stretch>
            <a:fillRect/>
          </a:stretch>
        </p:blipFill>
        <p:spPr>
          <a:xfrm>
            <a:off x="214313" y="998065"/>
            <a:ext cx="4153210" cy="2925241"/>
          </a:xfrm>
          <a:prstGeom prst="rect">
            <a:avLst/>
          </a:prstGeom>
        </p:spPr>
      </p:pic>
      <p:sp>
        <p:nvSpPr>
          <p:cNvPr id="8" name="TextBox 7">
            <a:extLst>
              <a:ext uri="{FF2B5EF4-FFF2-40B4-BE49-F238E27FC236}">
                <a16:creationId xmlns:a16="http://schemas.microsoft.com/office/drawing/2014/main" id="{CB2D0C90-2670-444E-B59D-2E9E68DC94FA}"/>
              </a:ext>
            </a:extLst>
          </p:cNvPr>
          <p:cNvSpPr txBox="1"/>
          <p:nvPr/>
        </p:nvSpPr>
        <p:spPr>
          <a:xfrm>
            <a:off x="4508401" y="945759"/>
            <a:ext cx="4205831" cy="2862322"/>
          </a:xfrm>
          <a:prstGeom prst="rect">
            <a:avLst/>
          </a:prstGeom>
          <a:noFill/>
        </p:spPr>
        <p:txBody>
          <a:bodyPr wrap="square" rtlCol="0">
            <a:spAutoFit/>
          </a:bodyPr>
          <a:lstStyle/>
          <a:p>
            <a:pPr algn="ctr"/>
            <a:r>
              <a:rPr lang="en-US" sz="2000" dirty="0">
                <a:solidFill>
                  <a:srgbClr val="FF0000"/>
                </a:solidFill>
              </a:rPr>
              <a:t>STAR result has a small </a:t>
            </a:r>
            <a:r>
              <a:rPr lang="en-US" sz="2000" dirty="0">
                <a:solidFill>
                  <a:srgbClr val="FF0000"/>
                </a:solidFill>
                <a:latin typeface="Symbol" panose="05050102010706020507" pitchFamily="18" charset="2"/>
              </a:rPr>
              <a:t>Dh</a:t>
            </a:r>
            <a:r>
              <a:rPr lang="en-US" sz="2000" dirty="0">
                <a:solidFill>
                  <a:srgbClr val="FF0000"/>
                </a:solidFill>
              </a:rPr>
              <a:t> gap, and thus a huge non-flow contribution </a:t>
            </a:r>
          </a:p>
          <a:p>
            <a:pPr algn="ctr"/>
            <a:r>
              <a:rPr lang="en-US" sz="2000" dirty="0">
                <a:solidFill>
                  <a:srgbClr val="FF0000"/>
                </a:solidFill>
              </a:rPr>
              <a:t>(even at low </a:t>
            </a:r>
            <a:r>
              <a:rPr lang="en-US" sz="2000" dirty="0" err="1">
                <a:solidFill>
                  <a:srgbClr val="FF0000"/>
                </a:solidFill>
              </a:rPr>
              <a:t>p</a:t>
            </a:r>
            <a:r>
              <a:rPr lang="en-US" sz="2000" baseline="-25000" dirty="0" err="1">
                <a:solidFill>
                  <a:srgbClr val="FF0000"/>
                </a:solidFill>
              </a:rPr>
              <a:t>T</a:t>
            </a:r>
            <a:r>
              <a:rPr lang="en-US" sz="2000" dirty="0">
                <a:solidFill>
                  <a:srgbClr val="FF0000"/>
                </a:solidFill>
              </a:rPr>
              <a:t>).</a:t>
            </a:r>
          </a:p>
          <a:p>
            <a:pPr algn="ctr"/>
            <a:endParaRPr lang="en-US" sz="2000" dirty="0">
              <a:solidFill>
                <a:srgbClr val="FF0000"/>
              </a:solidFill>
            </a:endParaRPr>
          </a:p>
          <a:p>
            <a:pPr algn="ctr"/>
            <a:r>
              <a:rPr lang="en-US" sz="2000" dirty="0">
                <a:solidFill>
                  <a:srgbClr val="FF0000"/>
                </a:solidFill>
              </a:rPr>
              <a:t>That is why they are so sensitive to the non-flow subtraction.   </a:t>
            </a:r>
          </a:p>
          <a:p>
            <a:pPr algn="ctr"/>
            <a:endParaRPr lang="en-US" sz="2000" dirty="0">
              <a:solidFill>
                <a:srgbClr val="FFFF00"/>
              </a:solidFill>
            </a:endParaRPr>
          </a:p>
          <a:p>
            <a:pPr algn="ctr"/>
            <a:r>
              <a:rPr lang="en-US" sz="2000" dirty="0">
                <a:solidFill>
                  <a:schemeClr val="bg1"/>
                </a:solidFill>
              </a:rPr>
              <a:t>PHENIX results checked with </a:t>
            </a:r>
            <a:r>
              <a:rPr lang="en-US" sz="2000" dirty="0">
                <a:solidFill>
                  <a:schemeClr val="bg1"/>
                </a:solidFill>
                <a:latin typeface="Symbol" panose="05050102010706020507" pitchFamily="18" charset="2"/>
              </a:rPr>
              <a:t>Dh</a:t>
            </a:r>
            <a:r>
              <a:rPr lang="en-US" sz="2000" dirty="0">
                <a:solidFill>
                  <a:schemeClr val="bg1"/>
                </a:solidFill>
              </a:rPr>
              <a:t> gap of 3 units and in systematic uncertainties.</a:t>
            </a:r>
          </a:p>
        </p:txBody>
      </p:sp>
      <p:sp>
        <p:nvSpPr>
          <p:cNvPr id="9" name="Freeform 8">
            <a:extLst>
              <a:ext uri="{FF2B5EF4-FFF2-40B4-BE49-F238E27FC236}">
                <a16:creationId xmlns:a16="http://schemas.microsoft.com/office/drawing/2014/main" id="{D4B59D00-6AB0-2F42-9D13-D83D1F2246A3}"/>
              </a:ext>
            </a:extLst>
          </p:cNvPr>
          <p:cNvSpPr/>
          <p:nvPr/>
        </p:nvSpPr>
        <p:spPr>
          <a:xfrm>
            <a:off x="1059820" y="3015722"/>
            <a:ext cx="2978780" cy="863453"/>
          </a:xfrm>
          <a:custGeom>
            <a:avLst/>
            <a:gdLst>
              <a:gd name="connsiteX0" fmla="*/ 0 w 3305175"/>
              <a:gd name="connsiteY0" fmla="*/ 323850 h 952500"/>
              <a:gd name="connsiteX1" fmla="*/ 552450 w 3305175"/>
              <a:gd name="connsiteY1" fmla="*/ 142875 h 952500"/>
              <a:gd name="connsiteX2" fmla="*/ 1190625 w 3305175"/>
              <a:gd name="connsiteY2" fmla="*/ 0 h 952500"/>
              <a:gd name="connsiteX3" fmla="*/ 1847850 w 3305175"/>
              <a:gd name="connsiteY3" fmla="*/ 133350 h 952500"/>
              <a:gd name="connsiteX4" fmla="*/ 2486025 w 3305175"/>
              <a:gd name="connsiteY4" fmla="*/ 352425 h 952500"/>
              <a:gd name="connsiteX5" fmla="*/ 3305175 w 3305175"/>
              <a:gd name="connsiteY5" fmla="*/ 95250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175" h="952500">
                <a:moveTo>
                  <a:pt x="0" y="323850"/>
                </a:moveTo>
                <a:lnTo>
                  <a:pt x="552450" y="142875"/>
                </a:lnTo>
                <a:lnTo>
                  <a:pt x="1190625" y="0"/>
                </a:lnTo>
                <a:lnTo>
                  <a:pt x="1847850" y="133350"/>
                </a:lnTo>
                <a:lnTo>
                  <a:pt x="2486025" y="352425"/>
                </a:lnTo>
                <a:lnTo>
                  <a:pt x="3305175" y="95250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EEBF6E7-808D-D34B-A66A-C3F3014A6BD0}"/>
              </a:ext>
            </a:extLst>
          </p:cNvPr>
          <p:cNvSpPr/>
          <p:nvPr/>
        </p:nvSpPr>
        <p:spPr>
          <a:xfrm>
            <a:off x="902500" y="5181600"/>
            <a:ext cx="2024913" cy="253916"/>
          </a:xfrm>
          <a:prstGeom prst="rect">
            <a:avLst/>
          </a:prstGeom>
        </p:spPr>
        <p:txBody>
          <a:bodyPr wrap="none">
            <a:spAutoFit/>
          </a:bodyPr>
          <a:lstStyle/>
          <a:p>
            <a:r>
              <a:rPr lang="en-US" sz="1050" dirty="0">
                <a:solidFill>
                  <a:srgbClr val="FFFF00"/>
                </a:solidFill>
              </a:rPr>
              <a:t>https://</a:t>
            </a:r>
            <a:r>
              <a:rPr lang="en-US" sz="1050" dirty="0" err="1">
                <a:solidFill>
                  <a:srgbClr val="FFFF00"/>
                </a:solidFill>
              </a:rPr>
              <a:t>arxiv.org</a:t>
            </a:r>
            <a:r>
              <a:rPr lang="en-US" sz="1050" dirty="0">
                <a:solidFill>
                  <a:srgbClr val="FFFF00"/>
                </a:solidFill>
              </a:rPr>
              <a:t>/abs/1902.11290</a:t>
            </a:r>
          </a:p>
        </p:txBody>
      </p:sp>
      <p:pic>
        <p:nvPicPr>
          <p:cNvPr id="11" name="Picture 10">
            <a:extLst>
              <a:ext uri="{FF2B5EF4-FFF2-40B4-BE49-F238E27FC236}">
                <a16:creationId xmlns:a16="http://schemas.microsoft.com/office/drawing/2014/main" id="{89505707-77C1-FB4D-8A8B-EB9D60655A6C}"/>
              </a:ext>
            </a:extLst>
          </p:cNvPr>
          <p:cNvPicPr>
            <a:picLocks noChangeAspect="1"/>
          </p:cNvPicPr>
          <p:nvPr/>
        </p:nvPicPr>
        <p:blipFill>
          <a:blip r:embed="rId3"/>
          <a:stretch>
            <a:fillRect/>
          </a:stretch>
        </p:blipFill>
        <p:spPr>
          <a:xfrm>
            <a:off x="214313" y="4335142"/>
            <a:ext cx="3436144" cy="541658"/>
          </a:xfrm>
          <a:prstGeom prst="rect">
            <a:avLst/>
          </a:prstGeom>
        </p:spPr>
      </p:pic>
      <p:pic>
        <p:nvPicPr>
          <p:cNvPr id="14" name="Picture 13">
            <a:extLst>
              <a:ext uri="{FF2B5EF4-FFF2-40B4-BE49-F238E27FC236}">
                <a16:creationId xmlns:a16="http://schemas.microsoft.com/office/drawing/2014/main" id="{65E83A8D-B7A5-6748-B9E3-48830F756D3D}"/>
              </a:ext>
            </a:extLst>
          </p:cNvPr>
          <p:cNvPicPr>
            <a:picLocks noChangeAspect="1"/>
          </p:cNvPicPr>
          <p:nvPr/>
        </p:nvPicPr>
        <p:blipFill>
          <a:blip r:embed="rId4"/>
          <a:stretch>
            <a:fillRect/>
          </a:stretch>
        </p:blipFill>
        <p:spPr>
          <a:xfrm>
            <a:off x="3722647" y="4590815"/>
            <a:ext cx="2656722" cy="2179413"/>
          </a:xfrm>
          <a:prstGeom prst="rect">
            <a:avLst/>
          </a:prstGeom>
        </p:spPr>
      </p:pic>
      <p:pic>
        <p:nvPicPr>
          <p:cNvPr id="16" name="Picture 15">
            <a:extLst>
              <a:ext uri="{FF2B5EF4-FFF2-40B4-BE49-F238E27FC236}">
                <a16:creationId xmlns:a16="http://schemas.microsoft.com/office/drawing/2014/main" id="{28567B51-89BC-274C-9BBE-00CF39529712}"/>
              </a:ext>
            </a:extLst>
          </p:cNvPr>
          <p:cNvPicPr>
            <a:picLocks noChangeAspect="1"/>
          </p:cNvPicPr>
          <p:nvPr/>
        </p:nvPicPr>
        <p:blipFill>
          <a:blip r:embed="rId5"/>
          <a:stretch>
            <a:fillRect/>
          </a:stretch>
        </p:blipFill>
        <p:spPr>
          <a:xfrm>
            <a:off x="6408697" y="4602202"/>
            <a:ext cx="2656722" cy="2168027"/>
          </a:xfrm>
          <a:prstGeom prst="rect">
            <a:avLst/>
          </a:prstGeom>
        </p:spPr>
      </p:pic>
      <p:sp>
        <p:nvSpPr>
          <p:cNvPr id="17" name="Freeform 16">
            <a:extLst>
              <a:ext uri="{FF2B5EF4-FFF2-40B4-BE49-F238E27FC236}">
                <a16:creationId xmlns:a16="http://schemas.microsoft.com/office/drawing/2014/main" id="{412A12F7-AE06-A449-85B0-83056D1319ED}"/>
              </a:ext>
            </a:extLst>
          </p:cNvPr>
          <p:cNvSpPr/>
          <p:nvPr/>
        </p:nvSpPr>
        <p:spPr>
          <a:xfrm flipV="1">
            <a:off x="-28575" y="4071938"/>
            <a:ext cx="9179719" cy="225223"/>
          </a:xfrm>
          <a:custGeom>
            <a:avLst/>
            <a:gdLst>
              <a:gd name="connsiteX0" fmla="*/ 0 w 12239625"/>
              <a:gd name="connsiteY0" fmla="*/ 466725 h 485775"/>
              <a:gd name="connsiteX1" fmla="*/ 5019675 w 12239625"/>
              <a:gd name="connsiteY1" fmla="*/ 485775 h 485775"/>
              <a:gd name="connsiteX2" fmla="*/ 5010150 w 12239625"/>
              <a:gd name="connsiteY2" fmla="*/ 0 h 485775"/>
              <a:gd name="connsiteX3" fmla="*/ 12239625 w 12239625"/>
              <a:gd name="connsiteY3" fmla="*/ 0 h 485775"/>
            </a:gdLst>
            <a:ahLst/>
            <a:cxnLst>
              <a:cxn ang="0">
                <a:pos x="connsiteX0" y="connsiteY0"/>
              </a:cxn>
              <a:cxn ang="0">
                <a:pos x="connsiteX1" y="connsiteY1"/>
              </a:cxn>
              <a:cxn ang="0">
                <a:pos x="connsiteX2" y="connsiteY2"/>
              </a:cxn>
              <a:cxn ang="0">
                <a:pos x="connsiteX3" y="connsiteY3"/>
              </a:cxn>
            </a:cxnLst>
            <a:rect l="l" t="t" r="r" b="b"/>
            <a:pathLst>
              <a:path w="12239625" h="485775">
                <a:moveTo>
                  <a:pt x="0" y="466725"/>
                </a:moveTo>
                <a:lnTo>
                  <a:pt x="5019675" y="485775"/>
                </a:lnTo>
                <a:lnTo>
                  <a:pt x="5010150" y="0"/>
                </a:lnTo>
                <a:lnTo>
                  <a:pt x="12239625"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4B46EA2F-A9FC-A643-AB45-32AE50623D3C}"/>
              </a:ext>
            </a:extLst>
          </p:cNvPr>
          <p:cNvSpPr txBox="1"/>
          <p:nvPr/>
        </p:nvSpPr>
        <p:spPr>
          <a:xfrm>
            <a:off x="151232" y="5469483"/>
            <a:ext cx="3508334" cy="1200329"/>
          </a:xfrm>
          <a:prstGeom prst="rect">
            <a:avLst/>
          </a:prstGeom>
          <a:noFill/>
        </p:spPr>
        <p:txBody>
          <a:bodyPr wrap="square" rtlCol="0">
            <a:spAutoFit/>
          </a:bodyPr>
          <a:lstStyle/>
          <a:p>
            <a:pPr algn="ctr"/>
            <a:r>
              <a:rPr lang="en-US" dirty="0">
                <a:solidFill>
                  <a:srgbClr val="FFFF00"/>
                </a:solidFill>
              </a:rPr>
              <a:t>HIJING and AMPT closure tests indicate significant over-subtraction by template method with STAR kinematics for </a:t>
            </a:r>
            <a:r>
              <a:rPr lang="en-US" dirty="0" err="1">
                <a:solidFill>
                  <a:srgbClr val="FFFF00"/>
                </a:solidFill>
              </a:rPr>
              <a:t>p</a:t>
            </a:r>
            <a:r>
              <a:rPr lang="en-US" baseline="-25000" dirty="0" err="1">
                <a:solidFill>
                  <a:srgbClr val="FFFF00"/>
                </a:solidFill>
              </a:rPr>
              <a:t>T</a:t>
            </a:r>
            <a:r>
              <a:rPr lang="en-US" dirty="0">
                <a:solidFill>
                  <a:srgbClr val="FFFF00"/>
                </a:solidFill>
              </a:rPr>
              <a:t> &gt; 1-2 GeV</a:t>
            </a:r>
          </a:p>
        </p:txBody>
      </p:sp>
    </p:spTree>
    <p:extLst>
      <p:ext uri="{BB962C8B-B14F-4D97-AF65-F5344CB8AC3E}">
        <p14:creationId xmlns:p14="http://schemas.microsoft.com/office/powerpoint/2010/main" val="98097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F3719A-3FE5-4623-933D-9C876292B7AC}"/>
              </a:ext>
            </a:extLst>
          </p:cNvPr>
          <p:cNvSpPr>
            <a:spLocks noGrp="1"/>
          </p:cNvSpPr>
          <p:nvPr>
            <p:ph type="sldNum" sz="quarter" idx="12"/>
          </p:nvPr>
        </p:nvSpPr>
        <p:spPr/>
        <p:txBody>
          <a:bodyPr/>
          <a:lstStyle/>
          <a:p>
            <a:fld id="{34A7B92C-F870-4A41-8B65-79C9C3836057}" type="slidenum">
              <a:rPr lang="en-US" smtClean="0"/>
              <a:t>15</a:t>
            </a:fld>
            <a:endParaRPr lang="en-US"/>
          </a:p>
        </p:txBody>
      </p:sp>
      <p:sp>
        <p:nvSpPr>
          <p:cNvPr id="5" name="TextBox 4">
            <a:extLst>
              <a:ext uri="{FF2B5EF4-FFF2-40B4-BE49-F238E27FC236}">
                <a16:creationId xmlns:a16="http://schemas.microsoft.com/office/drawing/2014/main" id="{607BF5E7-4471-4551-83F2-D809020CA631}"/>
              </a:ext>
            </a:extLst>
          </p:cNvPr>
          <p:cNvSpPr txBox="1"/>
          <p:nvPr/>
        </p:nvSpPr>
        <p:spPr>
          <a:xfrm>
            <a:off x="2059806" y="96253"/>
            <a:ext cx="5259966" cy="646331"/>
          </a:xfrm>
          <a:prstGeom prst="rect">
            <a:avLst/>
          </a:prstGeom>
          <a:noFill/>
        </p:spPr>
        <p:txBody>
          <a:bodyPr wrap="none" rtlCol="0">
            <a:spAutoFit/>
          </a:bodyPr>
          <a:lstStyle/>
          <a:p>
            <a:r>
              <a:rPr lang="en-US" sz="3600" u="sng" dirty="0">
                <a:solidFill>
                  <a:schemeClr val="bg1"/>
                </a:solidFill>
              </a:rPr>
              <a:t>“One fluid to rule them all”</a:t>
            </a:r>
          </a:p>
        </p:txBody>
      </p:sp>
      <p:sp>
        <p:nvSpPr>
          <p:cNvPr id="6" name="TextBox 5">
            <a:extLst>
              <a:ext uri="{FF2B5EF4-FFF2-40B4-BE49-F238E27FC236}">
                <a16:creationId xmlns:a16="http://schemas.microsoft.com/office/drawing/2014/main" id="{6E0F2A07-22F3-4C12-8008-7CA217138E5B}"/>
              </a:ext>
            </a:extLst>
          </p:cNvPr>
          <p:cNvSpPr txBox="1"/>
          <p:nvPr/>
        </p:nvSpPr>
        <p:spPr>
          <a:xfrm>
            <a:off x="1742348" y="6439301"/>
            <a:ext cx="5577424" cy="369332"/>
          </a:xfrm>
          <a:prstGeom prst="rect">
            <a:avLst/>
          </a:prstGeom>
          <a:noFill/>
        </p:spPr>
        <p:txBody>
          <a:bodyPr wrap="none" rtlCol="0">
            <a:spAutoFit/>
          </a:bodyPr>
          <a:lstStyle/>
          <a:p>
            <a:r>
              <a:rPr lang="en-US" dirty="0">
                <a:solidFill>
                  <a:schemeClr val="bg1"/>
                </a:solidFill>
              </a:rPr>
              <a:t>Weller and </a:t>
            </a:r>
            <a:r>
              <a:rPr lang="en-US" dirty="0" err="1">
                <a:solidFill>
                  <a:schemeClr val="bg1"/>
                </a:solidFill>
              </a:rPr>
              <a:t>Romatschke</a:t>
            </a:r>
            <a:r>
              <a:rPr lang="en-US" dirty="0">
                <a:solidFill>
                  <a:schemeClr val="bg1"/>
                </a:solidFill>
              </a:rPr>
              <a:t>, https://arxiv.org/abs/1701.07145</a:t>
            </a:r>
          </a:p>
        </p:txBody>
      </p:sp>
      <p:pic>
        <p:nvPicPr>
          <p:cNvPr id="7" name="Picture 6">
            <a:extLst>
              <a:ext uri="{FF2B5EF4-FFF2-40B4-BE49-F238E27FC236}">
                <a16:creationId xmlns:a16="http://schemas.microsoft.com/office/drawing/2014/main" id="{2ED752DA-D966-405B-B086-7CB92ADBDF38}"/>
              </a:ext>
            </a:extLst>
          </p:cNvPr>
          <p:cNvPicPr>
            <a:picLocks noChangeAspect="1"/>
          </p:cNvPicPr>
          <p:nvPr/>
        </p:nvPicPr>
        <p:blipFill rotWithShape="1">
          <a:blip r:embed="rId2"/>
          <a:srcRect l="3425" t="9995" b="14355"/>
          <a:stretch/>
        </p:blipFill>
        <p:spPr>
          <a:xfrm rot="10800000">
            <a:off x="262116" y="938295"/>
            <a:ext cx="8659356" cy="2292793"/>
          </a:xfrm>
          <a:prstGeom prst="rect">
            <a:avLst/>
          </a:prstGeom>
        </p:spPr>
      </p:pic>
      <p:pic>
        <p:nvPicPr>
          <p:cNvPr id="9" name="Picture 8">
            <a:extLst>
              <a:ext uri="{FF2B5EF4-FFF2-40B4-BE49-F238E27FC236}">
                <a16:creationId xmlns:a16="http://schemas.microsoft.com/office/drawing/2014/main" id="{F7133941-F304-4A25-A7EA-479DA10F6B97}"/>
              </a:ext>
            </a:extLst>
          </p:cNvPr>
          <p:cNvPicPr>
            <a:picLocks noChangeAspect="1"/>
          </p:cNvPicPr>
          <p:nvPr/>
        </p:nvPicPr>
        <p:blipFill>
          <a:blip r:embed="rId3"/>
          <a:stretch>
            <a:fillRect/>
          </a:stretch>
        </p:blipFill>
        <p:spPr>
          <a:xfrm>
            <a:off x="1281936" y="3835596"/>
            <a:ext cx="7639536" cy="2571456"/>
          </a:xfrm>
          <a:prstGeom prst="rect">
            <a:avLst/>
          </a:prstGeom>
        </p:spPr>
      </p:pic>
      <p:sp>
        <p:nvSpPr>
          <p:cNvPr id="2" name="TextBox 1">
            <a:extLst>
              <a:ext uri="{FF2B5EF4-FFF2-40B4-BE49-F238E27FC236}">
                <a16:creationId xmlns:a16="http://schemas.microsoft.com/office/drawing/2014/main" id="{522EBB33-EC58-4466-8771-C9E310869004}"/>
              </a:ext>
            </a:extLst>
          </p:cNvPr>
          <p:cNvSpPr txBox="1"/>
          <p:nvPr/>
        </p:nvSpPr>
        <p:spPr>
          <a:xfrm>
            <a:off x="2209800" y="3255608"/>
            <a:ext cx="742511" cy="523220"/>
          </a:xfrm>
          <a:prstGeom prst="rect">
            <a:avLst/>
          </a:prstGeom>
          <a:noFill/>
        </p:spPr>
        <p:txBody>
          <a:bodyPr wrap="none" rtlCol="0">
            <a:spAutoFit/>
          </a:bodyPr>
          <a:lstStyle/>
          <a:p>
            <a:r>
              <a:rPr lang="en-US" sz="2800" b="1" dirty="0" err="1">
                <a:solidFill>
                  <a:srgbClr val="FF0000"/>
                </a:solidFill>
              </a:rPr>
              <a:t>p+p</a:t>
            </a:r>
            <a:endParaRPr lang="en-US" sz="2800" b="1" dirty="0">
              <a:solidFill>
                <a:srgbClr val="FF0000"/>
              </a:solidFill>
            </a:endParaRPr>
          </a:p>
        </p:txBody>
      </p:sp>
      <p:sp>
        <p:nvSpPr>
          <p:cNvPr id="8" name="TextBox 7">
            <a:extLst>
              <a:ext uri="{FF2B5EF4-FFF2-40B4-BE49-F238E27FC236}">
                <a16:creationId xmlns:a16="http://schemas.microsoft.com/office/drawing/2014/main" id="{205C2373-47CC-4ACE-A422-9F57AECCF2AB}"/>
              </a:ext>
            </a:extLst>
          </p:cNvPr>
          <p:cNvSpPr txBox="1"/>
          <p:nvPr/>
        </p:nvSpPr>
        <p:spPr>
          <a:xfrm>
            <a:off x="5029200" y="3231089"/>
            <a:ext cx="939681" cy="523220"/>
          </a:xfrm>
          <a:prstGeom prst="rect">
            <a:avLst/>
          </a:prstGeom>
          <a:noFill/>
        </p:spPr>
        <p:txBody>
          <a:bodyPr wrap="none" rtlCol="0">
            <a:spAutoFit/>
          </a:bodyPr>
          <a:lstStyle/>
          <a:p>
            <a:r>
              <a:rPr lang="en-US" sz="2800" b="1" dirty="0" err="1">
                <a:solidFill>
                  <a:srgbClr val="FF0000"/>
                </a:solidFill>
              </a:rPr>
              <a:t>p+Pb</a:t>
            </a:r>
            <a:endParaRPr lang="en-US" sz="2800" b="1" dirty="0">
              <a:solidFill>
                <a:srgbClr val="FF0000"/>
              </a:solidFill>
            </a:endParaRPr>
          </a:p>
        </p:txBody>
      </p:sp>
      <p:sp>
        <p:nvSpPr>
          <p:cNvPr id="10" name="TextBox 9">
            <a:extLst>
              <a:ext uri="{FF2B5EF4-FFF2-40B4-BE49-F238E27FC236}">
                <a16:creationId xmlns:a16="http://schemas.microsoft.com/office/drawing/2014/main" id="{DB6BB9B1-FAD9-487B-A5B3-E41E795228D3}"/>
              </a:ext>
            </a:extLst>
          </p:cNvPr>
          <p:cNvSpPr txBox="1"/>
          <p:nvPr/>
        </p:nvSpPr>
        <p:spPr>
          <a:xfrm>
            <a:off x="7239000" y="3287857"/>
            <a:ext cx="1130438" cy="523220"/>
          </a:xfrm>
          <a:prstGeom prst="rect">
            <a:avLst/>
          </a:prstGeom>
          <a:noFill/>
        </p:spPr>
        <p:txBody>
          <a:bodyPr wrap="none" rtlCol="0">
            <a:spAutoFit/>
          </a:bodyPr>
          <a:lstStyle/>
          <a:p>
            <a:r>
              <a:rPr lang="en-US" sz="2800" b="1" dirty="0" err="1">
                <a:solidFill>
                  <a:srgbClr val="FF0000"/>
                </a:solidFill>
              </a:rPr>
              <a:t>Pb+Pb</a:t>
            </a:r>
            <a:endParaRPr lang="en-US" sz="2800" b="1" dirty="0">
              <a:solidFill>
                <a:srgbClr val="FF0000"/>
              </a:solidFill>
            </a:endParaRPr>
          </a:p>
        </p:txBody>
      </p:sp>
      <p:grpSp>
        <p:nvGrpSpPr>
          <p:cNvPr id="3" name="Group 2">
            <a:extLst>
              <a:ext uri="{FF2B5EF4-FFF2-40B4-BE49-F238E27FC236}">
                <a16:creationId xmlns:a16="http://schemas.microsoft.com/office/drawing/2014/main" id="{42B7B627-89B3-47EA-814A-69F7D67CF745}"/>
              </a:ext>
            </a:extLst>
          </p:cNvPr>
          <p:cNvGrpSpPr/>
          <p:nvPr/>
        </p:nvGrpSpPr>
        <p:grpSpPr>
          <a:xfrm>
            <a:off x="286179" y="3962400"/>
            <a:ext cx="733408" cy="2057400"/>
            <a:chOff x="9482554" y="2896677"/>
            <a:chExt cx="1004454" cy="2665923"/>
          </a:xfrm>
        </p:grpSpPr>
        <p:pic>
          <p:nvPicPr>
            <p:cNvPr id="11" name="Picture 1">
              <a:extLst>
                <a:ext uri="{FF2B5EF4-FFF2-40B4-BE49-F238E27FC236}">
                  <a16:creationId xmlns:a16="http://schemas.microsoft.com/office/drawing/2014/main" id="{D872665E-D501-4BE8-A108-925D2AA796E7}"/>
                </a:ext>
              </a:extLst>
            </p:cNvPr>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l="8785" t="28125" r="63104" b="26042"/>
            <a:stretch>
              <a:fillRect/>
            </a:stretch>
          </p:blipFill>
          <p:spPr bwMode="auto">
            <a:xfrm>
              <a:off x="9489481" y="2896677"/>
              <a:ext cx="997527" cy="914400"/>
            </a:xfrm>
            <a:prstGeom prst="rect">
              <a:avLst/>
            </a:prstGeom>
            <a:noFill/>
            <a:ln w="9525">
              <a:noFill/>
              <a:miter lim="800000"/>
              <a:headEnd/>
              <a:tailEnd/>
            </a:ln>
          </p:spPr>
        </p:pic>
        <p:pic>
          <p:nvPicPr>
            <p:cNvPr id="12" name="Picture 2">
              <a:extLst>
                <a:ext uri="{FF2B5EF4-FFF2-40B4-BE49-F238E27FC236}">
                  <a16:creationId xmlns:a16="http://schemas.microsoft.com/office/drawing/2014/main" id="{A11701F7-F535-49B8-A119-D9E687AB5977}"/>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2">
                  <a:tint val="45000"/>
                  <a:satMod val="400000"/>
                </a:schemeClr>
              </a:duotone>
            </a:blip>
            <a:srcRect l="9370" t="29167" r="61933" b="25000"/>
            <a:stretch>
              <a:fillRect/>
            </a:stretch>
          </p:blipFill>
          <p:spPr bwMode="auto">
            <a:xfrm>
              <a:off x="9482554" y="3733800"/>
              <a:ext cx="997527" cy="914400"/>
            </a:xfrm>
            <a:prstGeom prst="rect">
              <a:avLst/>
            </a:prstGeom>
            <a:noFill/>
            <a:ln w="9525">
              <a:noFill/>
              <a:miter lim="800000"/>
              <a:headEnd/>
              <a:tailEnd/>
            </a:ln>
          </p:spPr>
        </p:pic>
        <p:pic>
          <p:nvPicPr>
            <p:cNvPr id="13" name="Picture 3">
              <a:extLst>
                <a:ext uri="{FF2B5EF4-FFF2-40B4-BE49-F238E27FC236}">
                  <a16:creationId xmlns:a16="http://schemas.microsoft.com/office/drawing/2014/main" id="{CA901701-C622-49F6-B133-8680D04316FD}"/>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3">
                  <a:shade val="45000"/>
                  <a:satMod val="135000"/>
                </a:schemeClr>
                <a:prstClr val="white"/>
              </a:duotone>
            </a:blip>
            <a:srcRect l="8785" t="30208" r="62518" b="23959"/>
            <a:stretch>
              <a:fillRect/>
            </a:stretch>
          </p:blipFill>
          <p:spPr bwMode="auto">
            <a:xfrm>
              <a:off x="9489481" y="4648200"/>
              <a:ext cx="997527" cy="914400"/>
            </a:xfrm>
            <a:prstGeom prst="rect">
              <a:avLst/>
            </a:prstGeom>
            <a:noFill/>
            <a:ln w="9525">
              <a:noFill/>
              <a:miter lim="800000"/>
              <a:headEnd/>
              <a:tailEnd/>
            </a:ln>
          </p:spPr>
        </p:pic>
      </p:grpSp>
    </p:spTree>
    <p:extLst>
      <p:ext uri="{BB962C8B-B14F-4D97-AF65-F5344CB8AC3E}">
        <p14:creationId xmlns:p14="http://schemas.microsoft.com/office/powerpoint/2010/main" val="2132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8226A5-1C72-426C-A93F-B3E76592EBF1}"/>
              </a:ext>
            </a:extLst>
          </p:cNvPr>
          <p:cNvSpPr/>
          <p:nvPr/>
        </p:nvSpPr>
        <p:spPr>
          <a:xfrm>
            <a:off x="228600" y="304800"/>
            <a:ext cx="4572000" cy="646331"/>
          </a:xfrm>
          <a:prstGeom prst="rect">
            <a:avLst/>
          </a:prstGeom>
        </p:spPr>
        <p:txBody>
          <a:bodyPr>
            <a:spAutoFit/>
          </a:bodyPr>
          <a:lstStyle/>
          <a:p>
            <a:r>
              <a:rPr lang="en-US" dirty="0">
                <a:solidFill>
                  <a:schemeClr val="bg1"/>
                </a:solidFill>
              </a:rPr>
              <a:t>https://www.annualreviews.org/doi/10.1146/annurev-nucl-101916-123209</a:t>
            </a:r>
          </a:p>
        </p:txBody>
      </p:sp>
      <p:pic>
        <p:nvPicPr>
          <p:cNvPr id="5" name="Picture 4">
            <a:extLst>
              <a:ext uri="{FF2B5EF4-FFF2-40B4-BE49-F238E27FC236}">
                <a16:creationId xmlns:a16="http://schemas.microsoft.com/office/drawing/2014/main" id="{B915CC8A-53E8-4381-9E62-A2330B4FC056}"/>
              </a:ext>
            </a:extLst>
          </p:cNvPr>
          <p:cNvPicPr>
            <a:picLocks noChangeAspect="1"/>
          </p:cNvPicPr>
          <p:nvPr/>
        </p:nvPicPr>
        <p:blipFill rotWithShape="1">
          <a:blip r:embed="rId2"/>
          <a:srcRect t="14816" r="31667" b="15555"/>
          <a:stretch/>
        </p:blipFill>
        <p:spPr>
          <a:xfrm>
            <a:off x="304800" y="1335359"/>
            <a:ext cx="8305800" cy="4760641"/>
          </a:xfrm>
          <a:prstGeom prst="rect">
            <a:avLst/>
          </a:prstGeom>
        </p:spPr>
      </p:pic>
    </p:spTree>
    <p:extLst>
      <p:ext uri="{BB962C8B-B14F-4D97-AF65-F5344CB8AC3E}">
        <p14:creationId xmlns:p14="http://schemas.microsoft.com/office/powerpoint/2010/main" val="3320204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9F5337-A8BE-453E-B458-F70136D25865}"/>
              </a:ext>
            </a:extLst>
          </p:cNvPr>
          <p:cNvSpPr txBox="1"/>
          <p:nvPr/>
        </p:nvSpPr>
        <p:spPr>
          <a:xfrm>
            <a:off x="2561161" y="101025"/>
            <a:ext cx="4021678" cy="584775"/>
          </a:xfrm>
          <a:prstGeom prst="rect">
            <a:avLst/>
          </a:prstGeom>
          <a:noFill/>
        </p:spPr>
        <p:txBody>
          <a:bodyPr wrap="none" rtlCol="0">
            <a:spAutoFit/>
          </a:bodyPr>
          <a:lstStyle/>
          <a:p>
            <a:r>
              <a:rPr lang="en-US" sz="3200" u="sng" dirty="0">
                <a:solidFill>
                  <a:schemeClr val="bg1"/>
                </a:solidFill>
              </a:rPr>
              <a:t>What does it all mean?</a:t>
            </a:r>
          </a:p>
        </p:txBody>
      </p:sp>
      <p:sp>
        <p:nvSpPr>
          <p:cNvPr id="5" name="TextBox 4">
            <a:extLst>
              <a:ext uri="{FF2B5EF4-FFF2-40B4-BE49-F238E27FC236}">
                <a16:creationId xmlns:a16="http://schemas.microsoft.com/office/drawing/2014/main" id="{54B08FEE-D7B7-4A53-8533-6805991D123E}"/>
              </a:ext>
            </a:extLst>
          </p:cNvPr>
          <p:cNvSpPr txBox="1"/>
          <p:nvPr/>
        </p:nvSpPr>
        <p:spPr>
          <a:xfrm>
            <a:off x="152400" y="685800"/>
            <a:ext cx="8763000" cy="6555641"/>
          </a:xfrm>
          <a:prstGeom prst="rect">
            <a:avLst/>
          </a:prstGeom>
          <a:noFill/>
        </p:spPr>
        <p:txBody>
          <a:bodyPr wrap="square" rtlCol="0">
            <a:spAutoFit/>
          </a:bodyPr>
          <a:lstStyle/>
          <a:p>
            <a:r>
              <a:rPr lang="en-US" sz="2800" dirty="0">
                <a:solidFill>
                  <a:srgbClr val="FFFF00"/>
                </a:solidFill>
              </a:rPr>
              <a:t>I thought hydrodynamics only applies if </a:t>
            </a:r>
          </a:p>
          <a:p>
            <a:pPr marL="514350" indent="-514350">
              <a:buAutoNum type="arabicParenBoth"/>
            </a:pPr>
            <a:r>
              <a:rPr lang="en-US" sz="2800" dirty="0">
                <a:solidFill>
                  <a:srgbClr val="FFFF00"/>
                </a:solidFill>
              </a:rPr>
              <a:t>system is near equilibrium</a:t>
            </a:r>
          </a:p>
          <a:p>
            <a:pPr marL="514350" indent="-514350">
              <a:buAutoNum type="arabicParenBoth"/>
            </a:pPr>
            <a:r>
              <a:rPr lang="en-US" sz="2800" dirty="0">
                <a:solidFill>
                  <a:srgbClr val="FFFF00"/>
                </a:solidFill>
              </a:rPr>
              <a:t>system has a size scale L &gt;&gt; mean free path</a:t>
            </a:r>
          </a:p>
          <a:p>
            <a:endParaRPr lang="en-US" sz="2800" dirty="0">
              <a:solidFill>
                <a:schemeClr val="bg1"/>
              </a:solidFill>
            </a:endParaRPr>
          </a:p>
          <a:p>
            <a:r>
              <a:rPr lang="en-US" sz="2800" dirty="0">
                <a:solidFill>
                  <a:schemeClr val="bg1"/>
                </a:solidFill>
              </a:rPr>
              <a:t>How can these be true in </a:t>
            </a:r>
            <a:r>
              <a:rPr lang="en-US" sz="2800" dirty="0" err="1">
                <a:solidFill>
                  <a:schemeClr val="bg1"/>
                </a:solidFill>
              </a:rPr>
              <a:t>p+p</a:t>
            </a:r>
            <a:r>
              <a:rPr lang="en-US" sz="2800" dirty="0">
                <a:solidFill>
                  <a:schemeClr val="bg1"/>
                </a:solidFill>
              </a:rPr>
              <a:t>, </a:t>
            </a:r>
            <a:r>
              <a:rPr lang="en-US" sz="2800" dirty="0" err="1">
                <a:solidFill>
                  <a:schemeClr val="bg1"/>
                </a:solidFill>
              </a:rPr>
              <a:t>p+Au</a:t>
            </a:r>
            <a:r>
              <a:rPr lang="en-US" sz="2800" dirty="0">
                <a:solidFill>
                  <a:schemeClr val="bg1"/>
                </a:solidFill>
              </a:rPr>
              <a:t>, </a:t>
            </a:r>
            <a:r>
              <a:rPr lang="en-US" sz="2800" dirty="0" err="1">
                <a:solidFill>
                  <a:schemeClr val="bg1"/>
                </a:solidFill>
              </a:rPr>
              <a:t>d+Au</a:t>
            </a:r>
            <a:r>
              <a:rPr lang="en-US" sz="2800" dirty="0">
                <a:solidFill>
                  <a:schemeClr val="bg1"/>
                </a:solidFill>
              </a:rPr>
              <a:t>, etc.?</a:t>
            </a:r>
          </a:p>
          <a:p>
            <a:endParaRPr lang="en-US" sz="2800" dirty="0">
              <a:solidFill>
                <a:schemeClr val="bg1"/>
              </a:solidFill>
            </a:endParaRPr>
          </a:p>
          <a:p>
            <a:r>
              <a:rPr lang="en-US" sz="2800" dirty="0">
                <a:solidFill>
                  <a:srgbClr val="FFFF00"/>
                </a:solidFill>
              </a:rPr>
              <a:t>Maybe they are NOT!</a:t>
            </a:r>
          </a:p>
          <a:p>
            <a:endParaRPr lang="en-US" sz="2800" dirty="0">
              <a:solidFill>
                <a:schemeClr val="bg1"/>
              </a:solidFill>
            </a:endParaRPr>
          </a:p>
          <a:p>
            <a:r>
              <a:rPr lang="en-US" sz="2800" dirty="0">
                <a:solidFill>
                  <a:srgbClr val="FFC000"/>
                </a:solidFill>
              </a:rPr>
              <a:t>String Theory Dual (completely solvable at strong coupling)</a:t>
            </a:r>
          </a:p>
          <a:p>
            <a:r>
              <a:rPr lang="en-US" sz="2800" dirty="0">
                <a:solidFill>
                  <a:srgbClr val="FFC000"/>
                </a:solidFill>
              </a:rPr>
              <a:t>Systems very far from equilibrium still described by hydrodynamics as long as non-hydrodynamic modes are damped </a:t>
            </a:r>
            <a:r>
              <a:rPr lang="en-US" sz="2800" dirty="0">
                <a:solidFill>
                  <a:srgbClr val="FFC000"/>
                </a:solidFill>
                <a:sym typeface="Wingdings" panose="05000000000000000000" pitchFamily="2" charset="2"/>
              </a:rPr>
              <a:t> hydrodynamic attractor.   </a:t>
            </a:r>
          </a:p>
          <a:p>
            <a:endParaRPr lang="en-US" sz="2800" dirty="0">
              <a:solidFill>
                <a:srgbClr val="FFC000"/>
              </a:solidFill>
              <a:sym typeface="Wingdings" panose="05000000000000000000" pitchFamily="2" charset="2"/>
            </a:endParaRPr>
          </a:p>
          <a:p>
            <a:r>
              <a:rPr lang="en-US" sz="2800" dirty="0">
                <a:solidFill>
                  <a:srgbClr val="FFC000"/>
                </a:solidFill>
                <a:sym typeface="Wingdings" panose="05000000000000000000" pitchFamily="2" charset="2"/>
              </a:rPr>
              <a:t>Major re-thinking well beyond field of heavy ion physics.</a:t>
            </a:r>
            <a:endParaRPr lang="en-US" sz="2800" dirty="0">
              <a:solidFill>
                <a:srgbClr val="FFC000"/>
              </a:solidFill>
            </a:endParaRPr>
          </a:p>
          <a:p>
            <a:endParaRPr lang="en-US" sz="2800" dirty="0">
              <a:solidFill>
                <a:schemeClr val="bg1"/>
              </a:solidFill>
            </a:endParaRPr>
          </a:p>
        </p:txBody>
      </p:sp>
    </p:spTree>
    <p:extLst>
      <p:ext uri="{BB962C8B-B14F-4D97-AF65-F5344CB8AC3E}">
        <p14:creationId xmlns:p14="http://schemas.microsoft.com/office/powerpoint/2010/main" val="360678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C6FA8C-BB94-4E9A-BDB9-1D8465D1FA41}"/>
              </a:ext>
            </a:extLst>
          </p:cNvPr>
          <p:cNvPicPr>
            <a:picLocks noChangeAspect="1"/>
          </p:cNvPicPr>
          <p:nvPr/>
        </p:nvPicPr>
        <p:blipFill>
          <a:blip r:embed="rId2"/>
          <a:stretch>
            <a:fillRect/>
          </a:stretch>
        </p:blipFill>
        <p:spPr>
          <a:xfrm>
            <a:off x="946885" y="3779153"/>
            <a:ext cx="7250229" cy="3102910"/>
          </a:xfrm>
          <a:prstGeom prst="rect">
            <a:avLst/>
          </a:prstGeom>
        </p:spPr>
      </p:pic>
      <p:pic>
        <p:nvPicPr>
          <p:cNvPr id="2" name="Picture 1">
            <a:extLst>
              <a:ext uri="{FF2B5EF4-FFF2-40B4-BE49-F238E27FC236}">
                <a16:creationId xmlns:a16="http://schemas.microsoft.com/office/drawing/2014/main" id="{A319557B-430E-43A4-80FF-7C046E3DF199}"/>
              </a:ext>
            </a:extLst>
          </p:cNvPr>
          <p:cNvPicPr>
            <a:picLocks noChangeAspect="1"/>
          </p:cNvPicPr>
          <p:nvPr/>
        </p:nvPicPr>
        <p:blipFill rotWithShape="1">
          <a:blip r:embed="rId3"/>
          <a:srcRect t="29536" r="20710" b="9722"/>
          <a:stretch/>
        </p:blipFill>
        <p:spPr>
          <a:xfrm>
            <a:off x="946885" y="85790"/>
            <a:ext cx="7250229" cy="3124200"/>
          </a:xfrm>
          <a:prstGeom prst="rect">
            <a:avLst/>
          </a:prstGeom>
        </p:spPr>
      </p:pic>
      <p:sp>
        <p:nvSpPr>
          <p:cNvPr id="3" name="Rectangle 2">
            <a:extLst>
              <a:ext uri="{FF2B5EF4-FFF2-40B4-BE49-F238E27FC236}">
                <a16:creationId xmlns:a16="http://schemas.microsoft.com/office/drawing/2014/main" id="{3ADB9444-087D-445B-8581-A2ADB921AE0E}"/>
              </a:ext>
            </a:extLst>
          </p:cNvPr>
          <p:cNvSpPr/>
          <p:nvPr/>
        </p:nvSpPr>
        <p:spPr>
          <a:xfrm>
            <a:off x="5029200" y="3209990"/>
            <a:ext cx="3312702" cy="369332"/>
          </a:xfrm>
          <a:prstGeom prst="rect">
            <a:avLst/>
          </a:prstGeom>
        </p:spPr>
        <p:txBody>
          <a:bodyPr wrap="none">
            <a:spAutoFit/>
          </a:bodyPr>
          <a:lstStyle/>
          <a:p>
            <a:r>
              <a:rPr lang="en-US" dirty="0">
                <a:solidFill>
                  <a:schemeClr val="bg1"/>
                </a:solidFill>
              </a:rPr>
              <a:t>https://arxiv.org/abs/1712.05815</a:t>
            </a:r>
          </a:p>
        </p:txBody>
      </p:sp>
    </p:spTree>
    <p:extLst>
      <p:ext uri="{BB962C8B-B14F-4D97-AF65-F5344CB8AC3E}">
        <p14:creationId xmlns:p14="http://schemas.microsoft.com/office/powerpoint/2010/main" val="3957011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B10902-B0B0-48E2-97F5-9173F15D5509}"/>
              </a:ext>
            </a:extLst>
          </p:cNvPr>
          <p:cNvSpPr txBox="1"/>
          <p:nvPr/>
        </p:nvSpPr>
        <p:spPr>
          <a:xfrm>
            <a:off x="2362199" y="838200"/>
            <a:ext cx="4680769" cy="1200329"/>
          </a:xfrm>
          <a:prstGeom prst="rect">
            <a:avLst/>
          </a:prstGeom>
          <a:noFill/>
        </p:spPr>
        <p:txBody>
          <a:bodyPr wrap="none" rtlCol="0">
            <a:spAutoFit/>
          </a:bodyPr>
          <a:lstStyle/>
          <a:p>
            <a:r>
              <a:rPr lang="en-US" sz="7200" dirty="0">
                <a:solidFill>
                  <a:schemeClr val="bg1"/>
                </a:solidFill>
              </a:rPr>
              <a:t>Alternatives</a:t>
            </a:r>
          </a:p>
        </p:txBody>
      </p:sp>
      <p:sp>
        <p:nvSpPr>
          <p:cNvPr id="2" name="TextBox 1">
            <a:extLst>
              <a:ext uri="{FF2B5EF4-FFF2-40B4-BE49-F238E27FC236}">
                <a16:creationId xmlns:a16="http://schemas.microsoft.com/office/drawing/2014/main" id="{89022CBC-A9F0-4E4F-AE06-71EBA9C3FD5B}"/>
              </a:ext>
            </a:extLst>
          </p:cNvPr>
          <p:cNvSpPr txBox="1"/>
          <p:nvPr/>
        </p:nvSpPr>
        <p:spPr>
          <a:xfrm>
            <a:off x="762000" y="2819400"/>
            <a:ext cx="8158837" cy="954107"/>
          </a:xfrm>
          <a:prstGeom prst="rect">
            <a:avLst/>
          </a:prstGeom>
          <a:noFill/>
        </p:spPr>
        <p:txBody>
          <a:bodyPr wrap="none" rtlCol="0">
            <a:spAutoFit/>
          </a:bodyPr>
          <a:lstStyle/>
          <a:p>
            <a:pPr algn="ctr"/>
            <a:r>
              <a:rPr lang="en-US" sz="2800" dirty="0">
                <a:solidFill>
                  <a:schemeClr val="bg1"/>
                </a:solidFill>
              </a:rPr>
              <a:t>Rice Workshop, March 14-16, 2019 to discuss further…</a:t>
            </a:r>
          </a:p>
          <a:p>
            <a:pPr algn="ctr"/>
            <a:r>
              <a:rPr lang="en-US" sz="2800" dirty="0">
                <a:solidFill>
                  <a:srgbClr val="FFFF00"/>
                </a:solidFill>
                <a:hlinkClick r:id="rId2">
                  <a:extLst>
                    <a:ext uri="{A12FA001-AC4F-418D-AE19-62706E023703}">
                      <ahyp:hlinkClr xmlns:ahyp="http://schemas.microsoft.com/office/drawing/2018/hyperlinkcolor" val="tx"/>
                    </a:ext>
                  </a:extLst>
                </a:hlinkClick>
              </a:rPr>
              <a:t>https://indico.cern.ch/event/771998/timetable/#all</a:t>
            </a:r>
            <a:endParaRPr lang="en-US" sz="2800" dirty="0">
              <a:solidFill>
                <a:srgbClr val="FFFF00"/>
              </a:solidFill>
            </a:endParaRPr>
          </a:p>
        </p:txBody>
      </p:sp>
    </p:spTree>
    <p:extLst>
      <p:ext uri="{BB962C8B-B14F-4D97-AF65-F5344CB8AC3E}">
        <p14:creationId xmlns:p14="http://schemas.microsoft.com/office/powerpoint/2010/main" val="640381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60" name="Picture 4" descr="http://stream1.gifsoup.com/view7/20140505/5030844/starlings-murmuration-flock-of-birds-ytgifs-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6898"/>
            <a:ext cx="9141858" cy="51422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6198" y="5244405"/>
            <a:ext cx="7884402" cy="1538883"/>
          </a:xfrm>
          <a:prstGeom prst="rect">
            <a:avLst/>
          </a:prstGeom>
          <a:noFill/>
        </p:spPr>
        <p:txBody>
          <a:bodyPr wrap="none" rtlCol="0">
            <a:spAutoFit/>
          </a:bodyPr>
          <a:lstStyle/>
          <a:p>
            <a:pPr algn="ctr"/>
            <a:r>
              <a:rPr lang="en-US" sz="2800" b="0" dirty="0">
                <a:solidFill>
                  <a:schemeClr val="bg1"/>
                </a:solidFill>
              </a:rPr>
              <a:t>Emergent Phenomena…   Collectivity…</a:t>
            </a:r>
          </a:p>
          <a:p>
            <a:pPr algn="ctr"/>
            <a:r>
              <a:rPr lang="en-US" sz="2800" b="0" dirty="0">
                <a:solidFill>
                  <a:schemeClr val="bg1"/>
                </a:solidFill>
              </a:rPr>
              <a:t>What is the underlying origin?</a:t>
            </a:r>
          </a:p>
          <a:p>
            <a:pPr algn="ctr"/>
            <a:r>
              <a:rPr lang="en-US" sz="1000" dirty="0">
                <a:solidFill>
                  <a:schemeClr val="bg1"/>
                </a:solidFill>
              </a:rPr>
              <a:t> </a:t>
            </a:r>
            <a:endParaRPr lang="en-US" sz="1000" b="0" dirty="0">
              <a:solidFill>
                <a:schemeClr val="bg1"/>
              </a:solidFill>
            </a:endParaRPr>
          </a:p>
          <a:p>
            <a:pPr algn="ctr"/>
            <a:r>
              <a:rPr lang="en-US" sz="2800" b="0" dirty="0">
                <a:solidFill>
                  <a:srgbClr val="FFFF00"/>
                </a:solidFill>
              </a:rPr>
              <a:t>For this flock of birds, it is all short range interactions</a:t>
            </a:r>
          </a:p>
        </p:txBody>
      </p:sp>
      <p:sp>
        <p:nvSpPr>
          <p:cNvPr id="2" name="TextBox 1"/>
          <p:cNvSpPr txBox="1"/>
          <p:nvPr/>
        </p:nvSpPr>
        <p:spPr>
          <a:xfrm>
            <a:off x="152400" y="76200"/>
            <a:ext cx="4251100" cy="646331"/>
          </a:xfrm>
          <a:prstGeom prst="rect">
            <a:avLst/>
          </a:prstGeom>
          <a:noFill/>
        </p:spPr>
        <p:txBody>
          <a:bodyPr wrap="none" rtlCol="0">
            <a:spAutoFit/>
          </a:bodyPr>
          <a:lstStyle/>
          <a:p>
            <a:r>
              <a:rPr lang="en-US" sz="3600" dirty="0"/>
              <a:t>How does this work?</a:t>
            </a:r>
            <a:endParaRPr lang="en-US" sz="3600" b="0" dirty="0"/>
          </a:p>
        </p:txBody>
      </p:sp>
    </p:spTree>
    <p:extLst>
      <p:ext uri="{BB962C8B-B14F-4D97-AF65-F5344CB8AC3E}">
        <p14:creationId xmlns:p14="http://schemas.microsoft.com/office/powerpoint/2010/main" val="174851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3D390C-83BA-4E1C-9CAC-11718502F3CE}"/>
              </a:ext>
            </a:extLst>
          </p:cNvPr>
          <p:cNvSpPr txBox="1"/>
          <p:nvPr/>
        </p:nvSpPr>
        <p:spPr>
          <a:xfrm>
            <a:off x="2772024" y="76200"/>
            <a:ext cx="3552576" cy="769441"/>
          </a:xfrm>
          <a:prstGeom prst="rect">
            <a:avLst/>
          </a:prstGeom>
          <a:noFill/>
        </p:spPr>
        <p:txBody>
          <a:bodyPr wrap="none" rtlCol="0">
            <a:spAutoFit/>
          </a:bodyPr>
          <a:lstStyle/>
          <a:p>
            <a:r>
              <a:rPr lang="en-US" sz="4400" u="sng" dirty="0">
                <a:solidFill>
                  <a:schemeClr val="bg1"/>
                </a:solidFill>
              </a:rPr>
              <a:t>Color Domains</a:t>
            </a:r>
          </a:p>
        </p:txBody>
      </p:sp>
      <p:pic>
        <p:nvPicPr>
          <p:cNvPr id="5" name="Picture 1">
            <a:extLst>
              <a:ext uri="{FF2B5EF4-FFF2-40B4-BE49-F238E27FC236}">
                <a16:creationId xmlns:a16="http://schemas.microsoft.com/office/drawing/2014/main" id="{9412FFCF-8CC7-44A1-A383-C2CE8BA22D82}"/>
              </a:ext>
            </a:extLst>
          </p:cNvPr>
          <p:cNvPicPr>
            <a:picLocks noChangeAspect="1" noChangeArrowheads="1"/>
          </p:cNvPicPr>
          <p:nvPr/>
        </p:nvPicPr>
        <p:blipFill>
          <a:blip r:embed="rId2" cstate="print">
            <a:clrChange>
              <a:clrFrom>
                <a:srgbClr val="FCE5B2"/>
              </a:clrFrom>
              <a:clrTo>
                <a:srgbClr val="FCE5B2">
                  <a:alpha val="0"/>
                </a:srgbClr>
              </a:clrTo>
            </a:clrChange>
          </a:blip>
          <a:srcRect t="34568" r="58976" b="25926"/>
          <a:stretch>
            <a:fillRect/>
          </a:stretch>
        </p:blipFill>
        <p:spPr bwMode="auto">
          <a:xfrm>
            <a:off x="571738" y="1645143"/>
            <a:ext cx="2671625" cy="1885853"/>
          </a:xfrm>
          <a:prstGeom prst="rect">
            <a:avLst/>
          </a:prstGeom>
          <a:noFill/>
          <a:ln w="9525">
            <a:noFill/>
            <a:miter lim="800000"/>
            <a:headEnd/>
            <a:tailEnd/>
          </a:ln>
        </p:spPr>
      </p:pic>
      <p:sp>
        <p:nvSpPr>
          <p:cNvPr id="6" name="TextBox 5">
            <a:extLst>
              <a:ext uri="{FF2B5EF4-FFF2-40B4-BE49-F238E27FC236}">
                <a16:creationId xmlns:a16="http://schemas.microsoft.com/office/drawing/2014/main" id="{8A94893C-E1EB-4C48-84F1-8C556E5FA93C}"/>
              </a:ext>
            </a:extLst>
          </p:cNvPr>
          <p:cNvSpPr txBox="1"/>
          <p:nvPr/>
        </p:nvSpPr>
        <p:spPr>
          <a:xfrm>
            <a:off x="3505200" y="2084034"/>
            <a:ext cx="5146922" cy="830997"/>
          </a:xfrm>
          <a:prstGeom prst="rect">
            <a:avLst/>
          </a:prstGeom>
          <a:noFill/>
        </p:spPr>
        <p:txBody>
          <a:bodyPr wrap="none" rtlCol="0">
            <a:spAutoFit/>
          </a:bodyPr>
          <a:lstStyle/>
          <a:p>
            <a:r>
              <a:rPr lang="en-US" sz="2400" dirty="0">
                <a:solidFill>
                  <a:schemeClr val="bg1"/>
                </a:solidFill>
              </a:rPr>
              <a:t>Initial state correlations from domains…</a:t>
            </a:r>
          </a:p>
          <a:p>
            <a:r>
              <a:rPr lang="en-US" sz="2400" dirty="0">
                <a:solidFill>
                  <a:schemeClr val="bg1"/>
                </a:solidFill>
              </a:rPr>
              <a:t>Size scale of domains ~ 0.2-0.4 </a:t>
            </a:r>
            <a:r>
              <a:rPr lang="en-US" sz="2400" dirty="0" err="1">
                <a:solidFill>
                  <a:schemeClr val="bg1"/>
                </a:solidFill>
              </a:rPr>
              <a:t>fm</a:t>
            </a:r>
            <a:endParaRPr lang="en-US" sz="2400" dirty="0">
              <a:solidFill>
                <a:schemeClr val="bg1"/>
              </a:solidFill>
            </a:endParaRPr>
          </a:p>
        </p:txBody>
      </p:sp>
      <p:sp>
        <p:nvSpPr>
          <p:cNvPr id="7" name="TextBox 6">
            <a:extLst>
              <a:ext uri="{FF2B5EF4-FFF2-40B4-BE49-F238E27FC236}">
                <a16:creationId xmlns:a16="http://schemas.microsoft.com/office/drawing/2014/main" id="{A92EA614-0F23-4AB0-8755-3CB0EB5FD7BD}"/>
              </a:ext>
            </a:extLst>
          </p:cNvPr>
          <p:cNvSpPr txBox="1"/>
          <p:nvPr/>
        </p:nvSpPr>
        <p:spPr>
          <a:xfrm>
            <a:off x="457200" y="990600"/>
            <a:ext cx="8540736" cy="523220"/>
          </a:xfrm>
          <a:prstGeom prst="rect">
            <a:avLst/>
          </a:prstGeom>
          <a:noFill/>
        </p:spPr>
        <p:txBody>
          <a:bodyPr wrap="none" rtlCol="0">
            <a:spAutoFit/>
          </a:bodyPr>
          <a:lstStyle/>
          <a:p>
            <a:r>
              <a:rPr lang="en-US" sz="2800" dirty="0">
                <a:solidFill>
                  <a:schemeClr val="bg1"/>
                </a:solidFill>
              </a:rPr>
              <a:t>Effective field theory at weak coupling, dense gluon fields</a:t>
            </a:r>
          </a:p>
        </p:txBody>
      </p:sp>
      <p:grpSp>
        <p:nvGrpSpPr>
          <p:cNvPr id="14" name="Group 13">
            <a:extLst>
              <a:ext uri="{FF2B5EF4-FFF2-40B4-BE49-F238E27FC236}">
                <a16:creationId xmlns:a16="http://schemas.microsoft.com/office/drawing/2014/main" id="{3960E7A6-2675-4670-9551-DCA099ACEC0D}"/>
              </a:ext>
            </a:extLst>
          </p:cNvPr>
          <p:cNvGrpSpPr/>
          <p:nvPr/>
        </p:nvGrpSpPr>
        <p:grpSpPr>
          <a:xfrm>
            <a:off x="6705600" y="3942970"/>
            <a:ext cx="1524001" cy="2209800"/>
            <a:chOff x="6705600" y="3942970"/>
            <a:chExt cx="1524001" cy="2209800"/>
          </a:xfrm>
        </p:grpSpPr>
        <p:pic>
          <p:nvPicPr>
            <p:cNvPr id="10" name="Picture 9">
              <a:extLst>
                <a:ext uri="{FF2B5EF4-FFF2-40B4-BE49-F238E27FC236}">
                  <a16:creationId xmlns:a16="http://schemas.microsoft.com/office/drawing/2014/main" id="{910081F5-23CB-4B7B-8304-3B28F0F1B0BA}"/>
                </a:ext>
              </a:extLst>
            </p:cNvPr>
            <p:cNvPicPr>
              <a:picLocks noChangeAspect="1"/>
            </p:cNvPicPr>
            <p:nvPr/>
          </p:nvPicPr>
          <p:blipFill rotWithShape="1">
            <a:blip r:embed="rId3"/>
            <a:srcRect l="54919" t="65295" r="40763" b="23575"/>
            <a:stretch/>
          </p:blipFill>
          <p:spPr>
            <a:xfrm>
              <a:off x="6705600" y="3942970"/>
              <a:ext cx="1524001"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
              <a:extLst>
                <a:ext uri="{FF2B5EF4-FFF2-40B4-BE49-F238E27FC236}">
                  <a16:creationId xmlns:a16="http://schemas.microsoft.com/office/drawing/2014/main" id="{9FF15EA3-6623-4D92-A1EC-6BA65B7A4F14}"/>
                </a:ext>
              </a:extLst>
            </p:cNvPr>
            <p:cNvPicPr>
              <a:picLocks noChangeAspect="1" noChangeArrowheads="1"/>
            </p:cNvPicPr>
            <p:nvPr/>
          </p:nvPicPr>
          <p:blipFill>
            <a:blip r:embed="rId2" cstate="print">
              <a:clrChange>
                <a:clrFrom>
                  <a:srgbClr val="FCE5B2"/>
                </a:clrFrom>
                <a:clrTo>
                  <a:srgbClr val="FCE5B2">
                    <a:alpha val="0"/>
                  </a:srgbClr>
                </a:clrTo>
              </a:clrChange>
            </a:blip>
            <a:srcRect t="34568" r="58976" b="25926"/>
            <a:stretch>
              <a:fillRect/>
            </a:stretch>
          </p:blipFill>
          <p:spPr bwMode="auto">
            <a:xfrm rot="12874928">
              <a:off x="7101098" y="4341745"/>
              <a:ext cx="671998" cy="474352"/>
            </a:xfrm>
            <a:prstGeom prst="rect">
              <a:avLst/>
            </a:prstGeom>
            <a:noFill/>
            <a:ln w="9525">
              <a:noFill/>
              <a:miter lim="800000"/>
              <a:headEnd/>
              <a:tailEnd/>
            </a:ln>
          </p:spPr>
        </p:pic>
        <p:pic>
          <p:nvPicPr>
            <p:cNvPr id="12" name="Picture 1">
              <a:extLst>
                <a:ext uri="{FF2B5EF4-FFF2-40B4-BE49-F238E27FC236}">
                  <a16:creationId xmlns:a16="http://schemas.microsoft.com/office/drawing/2014/main" id="{C5B48861-34C6-4BFE-918E-C01EC8C9A5A8}"/>
                </a:ext>
              </a:extLst>
            </p:cNvPr>
            <p:cNvPicPr>
              <a:picLocks noChangeAspect="1" noChangeArrowheads="1"/>
            </p:cNvPicPr>
            <p:nvPr/>
          </p:nvPicPr>
          <p:blipFill>
            <a:blip r:embed="rId2" cstate="print">
              <a:clrChange>
                <a:clrFrom>
                  <a:srgbClr val="FCE5B2"/>
                </a:clrFrom>
                <a:clrTo>
                  <a:srgbClr val="FCE5B2">
                    <a:alpha val="0"/>
                  </a:srgbClr>
                </a:clrTo>
              </a:clrChange>
            </a:blip>
            <a:srcRect t="34568" r="58976" b="25926"/>
            <a:stretch>
              <a:fillRect/>
            </a:stretch>
          </p:blipFill>
          <p:spPr bwMode="auto">
            <a:xfrm rot="1359618">
              <a:off x="7152432" y="5257179"/>
              <a:ext cx="671998" cy="474352"/>
            </a:xfrm>
            <a:prstGeom prst="rect">
              <a:avLst/>
            </a:prstGeom>
            <a:noFill/>
            <a:ln w="9525">
              <a:noFill/>
              <a:miter lim="800000"/>
              <a:headEnd/>
              <a:tailEnd/>
            </a:ln>
          </p:spPr>
        </p:pic>
      </p:grpSp>
      <p:sp>
        <p:nvSpPr>
          <p:cNvPr id="13" name="TextBox 12">
            <a:extLst>
              <a:ext uri="{FF2B5EF4-FFF2-40B4-BE49-F238E27FC236}">
                <a16:creationId xmlns:a16="http://schemas.microsoft.com/office/drawing/2014/main" id="{E55BB040-F4C4-4344-8F86-BA5FAFC8574C}"/>
              </a:ext>
            </a:extLst>
          </p:cNvPr>
          <p:cNvSpPr txBox="1"/>
          <p:nvPr/>
        </p:nvSpPr>
        <p:spPr>
          <a:xfrm>
            <a:off x="267560" y="3710583"/>
            <a:ext cx="5999694" cy="3046988"/>
          </a:xfrm>
          <a:prstGeom prst="rect">
            <a:avLst/>
          </a:prstGeom>
          <a:noFill/>
        </p:spPr>
        <p:txBody>
          <a:bodyPr wrap="square" rtlCol="0">
            <a:spAutoFit/>
          </a:bodyPr>
          <a:lstStyle/>
          <a:p>
            <a:pPr algn="ctr"/>
            <a:r>
              <a:rPr lang="en-US" sz="2400" dirty="0">
                <a:solidFill>
                  <a:srgbClr val="FFFF00"/>
                </a:solidFill>
              </a:rPr>
              <a:t>Deuteron RMS diameter ~ 4 </a:t>
            </a:r>
            <a:r>
              <a:rPr lang="en-US" sz="2400" dirty="0" err="1">
                <a:solidFill>
                  <a:srgbClr val="FFFF00"/>
                </a:solidFill>
              </a:rPr>
              <a:t>fm</a:t>
            </a:r>
            <a:endParaRPr lang="en-US" sz="2400" dirty="0">
              <a:solidFill>
                <a:srgbClr val="FFFF00"/>
              </a:solidFill>
            </a:endParaRPr>
          </a:p>
          <a:p>
            <a:pPr algn="ctr"/>
            <a:endParaRPr lang="en-US" sz="2400" dirty="0">
              <a:solidFill>
                <a:srgbClr val="FFFF00"/>
              </a:solidFill>
            </a:endParaRPr>
          </a:p>
          <a:p>
            <a:pPr algn="ctr"/>
            <a:r>
              <a:rPr lang="en-US" sz="2400" dirty="0">
                <a:solidFill>
                  <a:srgbClr val="FFFF00"/>
                </a:solidFill>
              </a:rPr>
              <a:t>Domains within each hotspot are uncorrelated</a:t>
            </a:r>
          </a:p>
          <a:p>
            <a:pPr algn="ctr"/>
            <a:r>
              <a:rPr lang="en-US" sz="2400" dirty="0">
                <a:solidFill>
                  <a:srgbClr val="FFFF00"/>
                </a:solidFill>
              </a:rPr>
              <a:t>(large separation of scale)</a:t>
            </a:r>
          </a:p>
          <a:p>
            <a:pPr algn="ctr"/>
            <a:endParaRPr lang="en-US" sz="2400" dirty="0">
              <a:solidFill>
                <a:srgbClr val="FFFF00"/>
              </a:solidFill>
            </a:endParaRPr>
          </a:p>
          <a:p>
            <a:pPr algn="ctr"/>
            <a:r>
              <a:rPr lang="en-US" sz="2400" dirty="0">
                <a:solidFill>
                  <a:srgbClr val="FFFF00"/>
                </a:solidFill>
              </a:rPr>
              <a:t>Individually resolved domains </a:t>
            </a:r>
          </a:p>
          <a:p>
            <a:pPr algn="ctr"/>
            <a:r>
              <a:rPr lang="en-US" sz="2400" dirty="0">
                <a:solidFill>
                  <a:srgbClr val="FFFF00"/>
                </a:solidFill>
              </a:rPr>
              <a:t>v</a:t>
            </a:r>
            <a:r>
              <a:rPr lang="en-US" sz="2400" baseline="-25000" dirty="0">
                <a:solidFill>
                  <a:srgbClr val="FFFF00"/>
                </a:solidFill>
              </a:rPr>
              <a:t>2</a:t>
            </a:r>
            <a:r>
              <a:rPr lang="en-US" sz="2400" dirty="0">
                <a:solidFill>
                  <a:srgbClr val="FFFF00"/>
                </a:solidFill>
              </a:rPr>
              <a:t> (</a:t>
            </a:r>
            <a:r>
              <a:rPr lang="en-US" sz="2400" dirty="0" err="1">
                <a:solidFill>
                  <a:srgbClr val="FFFF00"/>
                </a:solidFill>
              </a:rPr>
              <a:t>dAu</a:t>
            </a:r>
            <a:r>
              <a:rPr lang="en-US" sz="2400" dirty="0">
                <a:solidFill>
                  <a:srgbClr val="FFFF00"/>
                </a:solidFill>
              </a:rPr>
              <a:t>) &lt; v</a:t>
            </a:r>
            <a:r>
              <a:rPr lang="en-US" sz="2400" baseline="-25000" dirty="0">
                <a:solidFill>
                  <a:srgbClr val="FFFF00"/>
                </a:solidFill>
              </a:rPr>
              <a:t>2</a:t>
            </a:r>
            <a:r>
              <a:rPr lang="en-US" sz="2400" dirty="0">
                <a:solidFill>
                  <a:srgbClr val="FFFF00"/>
                </a:solidFill>
              </a:rPr>
              <a:t> (</a:t>
            </a:r>
            <a:r>
              <a:rPr lang="en-US" sz="2400" dirty="0" err="1">
                <a:solidFill>
                  <a:srgbClr val="FFFF00"/>
                </a:solidFill>
              </a:rPr>
              <a:t>pAu</a:t>
            </a:r>
            <a:r>
              <a:rPr lang="en-US" sz="2400" dirty="0">
                <a:solidFill>
                  <a:srgbClr val="FFFF00"/>
                </a:solidFill>
              </a:rPr>
              <a:t>)</a:t>
            </a:r>
          </a:p>
          <a:p>
            <a:pPr algn="ctr"/>
            <a:r>
              <a:rPr lang="en-US" sz="2400" dirty="0">
                <a:solidFill>
                  <a:srgbClr val="FFFF00"/>
                </a:solidFill>
              </a:rPr>
              <a:t>opposite of data ordering!</a:t>
            </a:r>
          </a:p>
        </p:txBody>
      </p:sp>
    </p:spTree>
    <p:extLst>
      <p:ext uri="{BB962C8B-B14F-4D97-AF65-F5344CB8AC3E}">
        <p14:creationId xmlns:p14="http://schemas.microsoft.com/office/powerpoint/2010/main" val="272324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102278-5B1D-1D41-B4BE-EBE30D462242}"/>
              </a:ext>
            </a:extLst>
          </p:cNvPr>
          <p:cNvGrpSpPr/>
          <p:nvPr/>
        </p:nvGrpSpPr>
        <p:grpSpPr>
          <a:xfrm>
            <a:off x="10377" y="614682"/>
            <a:ext cx="9113867" cy="3066078"/>
            <a:chOff x="457200" y="1016985"/>
            <a:chExt cx="11277600" cy="3807263"/>
          </a:xfrm>
        </p:grpSpPr>
        <p:sp>
          <p:nvSpPr>
            <p:cNvPr id="17" name="Rectangle 16">
              <a:extLst>
                <a:ext uri="{FF2B5EF4-FFF2-40B4-BE49-F238E27FC236}">
                  <a16:creationId xmlns:a16="http://schemas.microsoft.com/office/drawing/2014/main" id="{EEFA25A4-D817-C647-B7EF-7B279DD68389}"/>
                </a:ext>
              </a:extLst>
            </p:cNvPr>
            <p:cNvSpPr/>
            <p:nvPr/>
          </p:nvSpPr>
          <p:spPr>
            <a:xfrm>
              <a:off x="457200" y="1016985"/>
              <a:ext cx="11277600" cy="3807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8" name="Picture 17">
              <a:extLst>
                <a:ext uri="{FF2B5EF4-FFF2-40B4-BE49-F238E27FC236}">
                  <a16:creationId xmlns:a16="http://schemas.microsoft.com/office/drawing/2014/main" id="{53A25E6C-956D-7C4A-B4A9-16BBDFD5EB03}"/>
                </a:ext>
              </a:extLst>
            </p:cNvPr>
            <p:cNvPicPr>
              <a:picLocks noChangeAspect="1"/>
            </p:cNvPicPr>
            <p:nvPr/>
          </p:nvPicPr>
          <p:blipFill>
            <a:blip r:embed="rId2"/>
            <a:stretch>
              <a:fillRect/>
            </a:stretch>
          </p:blipFill>
          <p:spPr>
            <a:xfrm>
              <a:off x="457200" y="1016985"/>
              <a:ext cx="11277600" cy="3200400"/>
            </a:xfrm>
            <a:prstGeom prst="rect">
              <a:avLst/>
            </a:prstGeom>
          </p:spPr>
        </p:pic>
        <p:sp>
          <p:nvSpPr>
            <p:cNvPr id="19" name="TextBox 18">
              <a:extLst>
                <a:ext uri="{FF2B5EF4-FFF2-40B4-BE49-F238E27FC236}">
                  <a16:creationId xmlns:a16="http://schemas.microsoft.com/office/drawing/2014/main" id="{63D82D3C-C396-2244-8BC3-0791D237FF5D}"/>
                </a:ext>
              </a:extLst>
            </p:cNvPr>
            <p:cNvSpPr txBox="1"/>
            <p:nvPr/>
          </p:nvSpPr>
          <p:spPr>
            <a:xfrm>
              <a:off x="3181886" y="4097677"/>
              <a:ext cx="6975197" cy="649702"/>
            </a:xfrm>
            <a:prstGeom prst="rect">
              <a:avLst/>
            </a:prstGeom>
            <a:noFill/>
          </p:spPr>
          <p:txBody>
            <a:bodyPr wrap="none" rtlCol="0">
              <a:spAutoFit/>
            </a:bodyPr>
            <a:lstStyle/>
            <a:p>
              <a:r>
                <a:rPr lang="en-US" sz="1400" dirty="0"/>
                <a:t>[MSTV2]  </a:t>
              </a:r>
              <a:r>
                <a:rPr lang="en-US" sz="1400" dirty="0">
                  <a:hlinkClick r:id="rId3"/>
                </a:rPr>
                <a:t>https://arxiv.org/abs/1901.10506</a:t>
              </a:r>
              <a:r>
                <a:rPr lang="en-US" sz="1400" dirty="0"/>
                <a:t> (addition of uncertainty bands)</a:t>
              </a:r>
            </a:p>
            <a:p>
              <a:r>
                <a:rPr lang="en-US" sz="1400" dirty="0"/>
                <a:t>[MSTV]    </a:t>
              </a:r>
              <a:r>
                <a:rPr lang="en-US" sz="1400" dirty="0">
                  <a:hlinkClick r:id="rId4"/>
                </a:rPr>
                <a:t>https://arxiv.org/abs/1805.09342</a:t>
              </a:r>
              <a:r>
                <a:rPr lang="en-US" sz="1400" dirty="0"/>
                <a:t> (original </a:t>
              </a:r>
              <a:r>
                <a:rPr lang="en-US" sz="1400" dirty="0" err="1"/>
                <a:t>postdiction</a:t>
              </a:r>
              <a:r>
                <a:rPr lang="en-US" sz="1400" dirty="0"/>
                <a:t>)</a:t>
              </a:r>
            </a:p>
          </p:txBody>
        </p:sp>
      </p:grpSp>
      <p:sp>
        <p:nvSpPr>
          <p:cNvPr id="7" name="TextBox 6">
            <a:extLst>
              <a:ext uri="{FF2B5EF4-FFF2-40B4-BE49-F238E27FC236}">
                <a16:creationId xmlns:a16="http://schemas.microsoft.com/office/drawing/2014/main" id="{F203E7FD-A000-491D-BDD6-6755D9F4CD13}"/>
              </a:ext>
            </a:extLst>
          </p:cNvPr>
          <p:cNvSpPr txBox="1"/>
          <p:nvPr/>
        </p:nvSpPr>
        <p:spPr>
          <a:xfrm>
            <a:off x="328822" y="144720"/>
            <a:ext cx="8426089" cy="461665"/>
          </a:xfrm>
          <a:prstGeom prst="rect">
            <a:avLst/>
          </a:prstGeom>
          <a:noFill/>
        </p:spPr>
        <p:txBody>
          <a:bodyPr wrap="none" rtlCol="0">
            <a:spAutoFit/>
          </a:bodyPr>
          <a:lstStyle/>
          <a:p>
            <a:r>
              <a:rPr lang="en-US" sz="2400" dirty="0">
                <a:solidFill>
                  <a:schemeClr val="bg1"/>
                </a:solidFill>
              </a:rPr>
              <a:t>15 days after the PHENIX paper was posted, </a:t>
            </a:r>
            <a:r>
              <a:rPr lang="en-US" sz="2400" dirty="0" err="1">
                <a:solidFill>
                  <a:schemeClr val="bg1"/>
                </a:solidFill>
              </a:rPr>
              <a:t>postdictions</a:t>
            </a:r>
            <a:r>
              <a:rPr lang="en-US" sz="2400" dirty="0">
                <a:solidFill>
                  <a:schemeClr val="bg1"/>
                </a:solidFill>
              </a:rPr>
              <a:t> appeared</a:t>
            </a:r>
          </a:p>
        </p:txBody>
      </p:sp>
      <p:sp>
        <p:nvSpPr>
          <p:cNvPr id="8" name="TextBox 7">
            <a:extLst>
              <a:ext uri="{FF2B5EF4-FFF2-40B4-BE49-F238E27FC236}">
                <a16:creationId xmlns:a16="http://schemas.microsoft.com/office/drawing/2014/main" id="{9014DFFE-3061-4264-A7FB-6F691B1E655B}"/>
              </a:ext>
            </a:extLst>
          </p:cNvPr>
          <p:cNvSpPr txBox="1"/>
          <p:nvPr/>
        </p:nvSpPr>
        <p:spPr>
          <a:xfrm>
            <a:off x="86577" y="4277140"/>
            <a:ext cx="9037667" cy="2862322"/>
          </a:xfrm>
          <a:prstGeom prst="rect">
            <a:avLst/>
          </a:prstGeom>
          <a:noFill/>
        </p:spPr>
        <p:txBody>
          <a:bodyPr wrap="square" rtlCol="0">
            <a:spAutoFit/>
          </a:bodyPr>
          <a:lstStyle/>
          <a:p>
            <a:pPr algn="ctr"/>
            <a:r>
              <a:rPr lang="en-US" sz="2000" dirty="0">
                <a:solidFill>
                  <a:srgbClr val="00FF00"/>
                </a:solidFill>
              </a:rPr>
              <a:t>However, JN/Bill </a:t>
            </a:r>
            <a:r>
              <a:rPr lang="en-US" sz="2000" dirty="0" err="1">
                <a:solidFill>
                  <a:srgbClr val="00FF00"/>
                </a:solidFill>
              </a:rPr>
              <a:t>Zajc</a:t>
            </a:r>
            <a:r>
              <a:rPr lang="en-US" sz="2000" dirty="0">
                <a:solidFill>
                  <a:srgbClr val="00FF00"/>
                </a:solidFill>
              </a:rPr>
              <a:t>  determined MSTV are </a:t>
            </a:r>
          </a:p>
          <a:p>
            <a:pPr algn="ctr"/>
            <a:r>
              <a:rPr lang="en-US" sz="2000" dirty="0">
                <a:solidFill>
                  <a:srgbClr val="00FF00"/>
                </a:solidFill>
              </a:rPr>
              <a:t>calculating the wrong quantity </a:t>
            </a:r>
          </a:p>
          <a:p>
            <a:pPr algn="ctr"/>
            <a:r>
              <a:rPr lang="en-US" sz="2000" dirty="0">
                <a:solidFill>
                  <a:srgbClr val="00FF00"/>
                </a:solidFill>
              </a:rPr>
              <a:t>(not what the experiments measure).  </a:t>
            </a:r>
          </a:p>
          <a:p>
            <a:pPr algn="ctr"/>
            <a:r>
              <a:rPr lang="en-US" sz="2000" dirty="0">
                <a:solidFill>
                  <a:srgbClr val="00FF00"/>
                </a:solidFill>
              </a:rPr>
              <a:t> </a:t>
            </a:r>
          </a:p>
          <a:p>
            <a:pPr algn="ctr"/>
            <a:r>
              <a:rPr lang="en-US" sz="2000" dirty="0">
                <a:solidFill>
                  <a:srgbClr val="00FF00"/>
                </a:solidFill>
              </a:rPr>
              <a:t>People should stop showing this comparison until the right quantity is published.</a:t>
            </a:r>
          </a:p>
          <a:p>
            <a:pPr algn="ctr"/>
            <a:endParaRPr lang="en-US" sz="2000" dirty="0">
              <a:solidFill>
                <a:srgbClr val="00FF00"/>
              </a:solidFill>
            </a:endParaRPr>
          </a:p>
          <a:p>
            <a:pPr algn="ctr"/>
            <a:r>
              <a:rPr lang="en-US" sz="2000" dirty="0">
                <a:solidFill>
                  <a:srgbClr val="00FF00"/>
                </a:solidFill>
              </a:rPr>
              <a:t>Full details:</a:t>
            </a:r>
          </a:p>
          <a:p>
            <a:pPr algn="ctr"/>
            <a:r>
              <a:rPr lang="en-US" sz="2000" dirty="0">
                <a:solidFill>
                  <a:srgbClr val="FFFF00"/>
                </a:solidFill>
                <a:hlinkClick r:id="rId5">
                  <a:extLst>
                    <a:ext uri="{A12FA001-AC4F-418D-AE19-62706E023703}">
                      <ahyp:hlinkClr xmlns:ahyp="http://schemas.microsoft.com/office/drawing/2018/hyperlinkcolor" val="tx"/>
                    </a:ext>
                  </a:extLst>
                </a:hlinkClick>
              </a:rPr>
              <a:t>https://indico.cern.ch/event/771998/contributions/3339224/</a:t>
            </a:r>
            <a:endParaRPr lang="en-US" sz="2000" dirty="0">
              <a:solidFill>
                <a:srgbClr val="FFFF00"/>
              </a:solidFill>
            </a:endParaRPr>
          </a:p>
          <a:p>
            <a:pPr algn="ctr"/>
            <a:endParaRPr lang="en-US" sz="2000" dirty="0">
              <a:solidFill>
                <a:srgbClr val="00FF00"/>
              </a:solidFill>
            </a:endParaRPr>
          </a:p>
        </p:txBody>
      </p:sp>
      <p:pic>
        <p:nvPicPr>
          <p:cNvPr id="2" name="Picture 1">
            <a:extLst>
              <a:ext uri="{FF2B5EF4-FFF2-40B4-BE49-F238E27FC236}">
                <a16:creationId xmlns:a16="http://schemas.microsoft.com/office/drawing/2014/main" id="{B07709E0-4F39-C74B-AED4-431E982D4ECB}"/>
              </a:ext>
            </a:extLst>
          </p:cNvPr>
          <p:cNvPicPr>
            <a:picLocks noChangeAspect="1"/>
          </p:cNvPicPr>
          <p:nvPr/>
        </p:nvPicPr>
        <p:blipFill rotWithShape="1">
          <a:blip r:embed="rId6">
            <a:alphaModFix amt="73000"/>
          </a:blip>
          <a:srcRect t="11880"/>
          <a:stretch/>
        </p:blipFill>
        <p:spPr>
          <a:xfrm>
            <a:off x="0" y="108031"/>
            <a:ext cx="9144000" cy="3910353"/>
          </a:xfrm>
          <a:prstGeom prst="rect">
            <a:avLst/>
          </a:prstGeom>
        </p:spPr>
      </p:pic>
      <p:pic>
        <p:nvPicPr>
          <p:cNvPr id="14" name="Picture 13">
            <a:extLst>
              <a:ext uri="{FF2B5EF4-FFF2-40B4-BE49-F238E27FC236}">
                <a16:creationId xmlns:a16="http://schemas.microsoft.com/office/drawing/2014/main" id="{92A27FA9-1951-6C40-B5FA-DF043AC63EF0}"/>
              </a:ext>
            </a:extLst>
          </p:cNvPr>
          <p:cNvPicPr>
            <a:picLocks noChangeAspect="1"/>
          </p:cNvPicPr>
          <p:nvPr/>
        </p:nvPicPr>
        <p:blipFill rotWithShape="1">
          <a:blip r:embed="rId6">
            <a:alphaModFix amt="73000"/>
          </a:blip>
          <a:srcRect t="11880"/>
          <a:stretch/>
        </p:blipFill>
        <p:spPr>
          <a:xfrm>
            <a:off x="0" y="132603"/>
            <a:ext cx="9144000" cy="3910353"/>
          </a:xfrm>
          <a:prstGeom prst="rect">
            <a:avLst/>
          </a:prstGeom>
        </p:spPr>
      </p:pic>
      <p:pic>
        <p:nvPicPr>
          <p:cNvPr id="15" name="Picture 14">
            <a:extLst>
              <a:ext uri="{FF2B5EF4-FFF2-40B4-BE49-F238E27FC236}">
                <a16:creationId xmlns:a16="http://schemas.microsoft.com/office/drawing/2014/main" id="{67CAB41A-132E-E141-AC88-70D6A4D01F93}"/>
              </a:ext>
            </a:extLst>
          </p:cNvPr>
          <p:cNvPicPr>
            <a:picLocks noChangeAspect="1"/>
          </p:cNvPicPr>
          <p:nvPr/>
        </p:nvPicPr>
        <p:blipFill rotWithShape="1">
          <a:blip r:embed="rId6">
            <a:alphaModFix amt="73000"/>
          </a:blip>
          <a:srcRect t="11880"/>
          <a:stretch/>
        </p:blipFill>
        <p:spPr>
          <a:xfrm>
            <a:off x="-10377" y="132603"/>
            <a:ext cx="9144000" cy="3910353"/>
          </a:xfrm>
          <a:prstGeom prst="rect">
            <a:avLst/>
          </a:prstGeom>
        </p:spPr>
      </p:pic>
      <p:sp>
        <p:nvSpPr>
          <p:cNvPr id="3" name="TextBox 2">
            <a:extLst>
              <a:ext uri="{FF2B5EF4-FFF2-40B4-BE49-F238E27FC236}">
                <a16:creationId xmlns:a16="http://schemas.microsoft.com/office/drawing/2014/main" id="{8D9B99DC-57F0-434E-8D04-DA0FDDE5EA9E}"/>
              </a:ext>
            </a:extLst>
          </p:cNvPr>
          <p:cNvSpPr txBox="1"/>
          <p:nvPr/>
        </p:nvSpPr>
        <p:spPr>
          <a:xfrm>
            <a:off x="1168400" y="5644"/>
            <a:ext cx="184731" cy="523220"/>
          </a:xfrm>
          <a:prstGeom prst="rect">
            <a:avLst/>
          </a:prstGeom>
          <a:noFill/>
        </p:spPr>
        <p:txBody>
          <a:bodyPr wrap="none" rtlCol="0">
            <a:spAutoFit/>
          </a:bodyPr>
          <a:lstStyle/>
          <a:p>
            <a:endParaRPr lang="en-US" sz="2800" dirty="0">
              <a:solidFill>
                <a:schemeClr val="bg1"/>
              </a:solidFill>
            </a:endParaRPr>
          </a:p>
        </p:txBody>
      </p:sp>
      <p:pic>
        <p:nvPicPr>
          <p:cNvPr id="20" name="Picture 19">
            <a:extLst>
              <a:ext uri="{FF2B5EF4-FFF2-40B4-BE49-F238E27FC236}">
                <a16:creationId xmlns:a16="http://schemas.microsoft.com/office/drawing/2014/main" id="{95D59CC6-75AC-0248-8F8A-BB18E0FB35A4}"/>
              </a:ext>
            </a:extLst>
          </p:cNvPr>
          <p:cNvPicPr>
            <a:picLocks noChangeAspect="1"/>
          </p:cNvPicPr>
          <p:nvPr/>
        </p:nvPicPr>
        <p:blipFill>
          <a:blip r:embed="rId7"/>
          <a:stretch>
            <a:fillRect/>
          </a:stretch>
        </p:blipFill>
        <p:spPr>
          <a:xfrm>
            <a:off x="6858000" y="4724400"/>
            <a:ext cx="2102289" cy="562259"/>
          </a:xfrm>
          <a:prstGeom prst="rect">
            <a:avLst/>
          </a:prstGeom>
        </p:spPr>
      </p:pic>
    </p:spTree>
    <p:extLst>
      <p:ext uri="{BB962C8B-B14F-4D97-AF65-F5344CB8AC3E}">
        <p14:creationId xmlns:p14="http://schemas.microsoft.com/office/powerpoint/2010/main" val="94557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6500A3-3315-41F3-A53F-9BEFF8008364}"/>
              </a:ext>
            </a:extLst>
          </p:cNvPr>
          <p:cNvSpPr>
            <a:spLocks noGrp="1"/>
          </p:cNvSpPr>
          <p:nvPr>
            <p:ph type="sldNum" sz="quarter" idx="12"/>
          </p:nvPr>
        </p:nvSpPr>
        <p:spPr/>
        <p:txBody>
          <a:bodyPr/>
          <a:lstStyle/>
          <a:p>
            <a:fld id="{34A7B92C-F870-4A41-8B65-79C9C3836057}" type="slidenum">
              <a:rPr lang="en-US" smtClean="0"/>
              <a:t>22</a:t>
            </a:fld>
            <a:endParaRPr lang="en-US"/>
          </a:p>
        </p:txBody>
      </p:sp>
      <p:sp>
        <p:nvSpPr>
          <p:cNvPr id="2" name="TextBox 1">
            <a:extLst>
              <a:ext uri="{FF2B5EF4-FFF2-40B4-BE49-F238E27FC236}">
                <a16:creationId xmlns:a16="http://schemas.microsoft.com/office/drawing/2014/main" id="{28D0C1DC-D170-4A6C-81B4-ECF75B49A2B5}"/>
              </a:ext>
            </a:extLst>
          </p:cNvPr>
          <p:cNvSpPr txBox="1"/>
          <p:nvPr/>
        </p:nvSpPr>
        <p:spPr>
          <a:xfrm>
            <a:off x="124498" y="175088"/>
            <a:ext cx="8895003" cy="3108543"/>
          </a:xfrm>
          <a:prstGeom prst="rect">
            <a:avLst/>
          </a:prstGeom>
          <a:noFill/>
        </p:spPr>
        <p:txBody>
          <a:bodyPr wrap="square" rtlCol="0">
            <a:spAutoFit/>
          </a:bodyPr>
          <a:lstStyle/>
          <a:p>
            <a:r>
              <a:rPr lang="en-US" sz="2800" dirty="0">
                <a:solidFill>
                  <a:schemeClr val="bg1"/>
                </a:solidFill>
              </a:rPr>
              <a:t>Additional scientific scrutiny is healthy.</a:t>
            </a:r>
          </a:p>
          <a:p>
            <a:endParaRPr lang="en-US" sz="2800" dirty="0">
              <a:solidFill>
                <a:schemeClr val="bg1"/>
              </a:solidFill>
            </a:endParaRPr>
          </a:p>
          <a:p>
            <a:r>
              <a:rPr lang="en-US" sz="2800" dirty="0">
                <a:solidFill>
                  <a:schemeClr val="bg1"/>
                </a:solidFill>
              </a:rPr>
              <a:t>To that end, Bill </a:t>
            </a:r>
            <a:r>
              <a:rPr lang="en-US" sz="2800" dirty="0" err="1">
                <a:solidFill>
                  <a:schemeClr val="bg1"/>
                </a:solidFill>
              </a:rPr>
              <a:t>Zajc</a:t>
            </a:r>
            <a:r>
              <a:rPr lang="en-US" sz="2800" dirty="0">
                <a:solidFill>
                  <a:schemeClr val="bg1"/>
                </a:solidFill>
              </a:rPr>
              <a:t> and I wrote the IP-</a:t>
            </a:r>
            <a:r>
              <a:rPr lang="en-US" sz="2800" dirty="0" err="1">
                <a:solidFill>
                  <a:schemeClr val="bg1"/>
                </a:solidFill>
              </a:rPr>
              <a:t>Jazma</a:t>
            </a:r>
            <a:r>
              <a:rPr lang="en-US" sz="2800" dirty="0">
                <a:solidFill>
                  <a:schemeClr val="bg1"/>
                </a:solidFill>
              </a:rPr>
              <a:t> model.</a:t>
            </a:r>
          </a:p>
          <a:p>
            <a:r>
              <a:rPr lang="en-US" sz="2800" dirty="0">
                <a:solidFill>
                  <a:schemeClr val="bg1"/>
                </a:solidFill>
              </a:rPr>
              <a:t>It tests what features are geometric and which require deeper physics.</a:t>
            </a:r>
          </a:p>
          <a:p>
            <a:endParaRPr lang="en-US" sz="2800" dirty="0">
              <a:solidFill>
                <a:schemeClr val="bg1"/>
              </a:solidFill>
            </a:endParaRPr>
          </a:p>
          <a:p>
            <a:endParaRPr lang="en-US" sz="2800" dirty="0">
              <a:solidFill>
                <a:schemeClr val="bg1"/>
              </a:solidFill>
            </a:endParaRPr>
          </a:p>
        </p:txBody>
      </p:sp>
      <p:sp>
        <p:nvSpPr>
          <p:cNvPr id="3" name="TextBox 2">
            <a:extLst>
              <a:ext uri="{FF2B5EF4-FFF2-40B4-BE49-F238E27FC236}">
                <a16:creationId xmlns:a16="http://schemas.microsoft.com/office/drawing/2014/main" id="{BED0585F-F837-44FF-AA10-E91D3ED18961}"/>
              </a:ext>
            </a:extLst>
          </p:cNvPr>
          <p:cNvSpPr txBox="1"/>
          <p:nvPr/>
        </p:nvSpPr>
        <p:spPr>
          <a:xfrm>
            <a:off x="1676400" y="2593027"/>
            <a:ext cx="5966185" cy="954107"/>
          </a:xfrm>
          <a:prstGeom prst="rect">
            <a:avLst/>
          </a:prstGeom>
          <a:solidFill>
            <a:schemeClr val="tx1"/>
          </a:solidFill>
          <a:ln>
            <a:solidFill>
              <a:srgbClr val="92D050"/>
            </a:solidFill>
          </a:ln>
        </p:spPr>
        <p:txBody>
          <a:bodyPr wrap="none" rtlCol="0">
            <a:spAutoFit/>
          </a:bodyPr>
          <a:lstStyle/>
          <a:p>
            <a:r>
              <a:rPr lang="en-US" sz="2800" dirty="0">
                <a:solidFill>
                  <a:srgbClr val="92D050"/>
                </a:solidFill>
              </a:rPr>
              <a:t>https://arxiv.org/abs/1808.01276</a:t>
            </a:r>
          </a:p>
          <a:p>
            <a:r>
              <a:rPr lang="en-US" sz="2800" dirty="0">
                <a:solidFill>
                  <a:srgbClr val="92D050"/>
                </a:solidFill>
              </a:rPr>
              <a:t>https://github.com/jamienagle/IPJazma</a:t>
            </a:r>
          </a:p>
        </p:txBody>
      </p:sp>
      <p:pic>
        <p:nvPicPr>
          <p:cNvPr id="6" name="Picture 5">
            <a:extLst>
              <a:ext uri="{FF2B5EF4-FFF2-40B4-BE49-F238E27FC236}">
                <a16:creationId xmlns:a16="http://schemas.microsoft.com/office/drawing/2014/main" id="{F6776A13-6DFA-B74E-B897-616A242E982C}"/>
              </a:ext>
            </a:extLst>
          </p:cNvPr>
          <p:cNvPicPr>
            <a:picLocks noChangeAspect="1"/>
          </p:cNvPicPr>
          <p:nvPr/>
        </p:nvPicPr>
        <p:blipFill rotWithShape="1">
          <a:blip r:embed="rId2"/>
          <a:srcRect l="5053" t="33299" r="20737" b="21228"/>
          <a:stretch/>
        </p:blipFill>
        <p:spPr>
          <a:xfrm>
            <a:off x="0" y="3706237"/>
            <a:ext cx="9144000" cy="3151763"/>
          </a:xfrm>
          <a:prstGeom prst="rect">
            <a:avLst/>
          </a:prstGeom>
        </p:spPr>
      </p:pic>
    </p:spTree>
    <p:extLst>
      <p:ext uri="{BB962C8B-B14F-4D97-AF65-F5344CB8AC3E}">
        <p14:creationId xmlns:p14="http://schemas.microsoft.com/office/powerpoint/2010/main" val="202234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E97BF-2413-AB42-8034-3256F5983B9D}"/>
              </a:ext>
            </a:extLst>
          </p:cNvPr>
          <p:cNvPicPr>
            <a:picLocks noChangeAspect="1"/>
          </p:cNvPicPr>
          <p:nvPr/>
        </p:nvPicPr>
        <p:blipFill>
          <a:blip r:embed="rId2"/>
          <a:stretch>
            <a:fillRect/>
          </a:stretch>
        </p:blipFill>
        <p:spPr>
          <a:xfrm>
            <a:off x="457200" y="2590800"/>
            <a:ext cx="4219966" cy="3543806"/>
          </a:xfrm>
          <a:prstGeom prst="rect">
            <a:avLst/>
          </a:prstGeom>
        </p:spPr>
      </p:pic>
      <p:pic>
        <p:nvPicPr>
          <p:cNvPr id="5" name="Picture 4">
            <a:extLst>
              <a:ext uri="{FF2B5EF4-FFF2-40B4-BE49-F238E27FC236}">
                <a16:creationId xmlns:a16="http://schemas.microsoft.com/office/drawing/2014/main" id="{1A005B19-DDF7-2646-8472-7DF97CF8B248}"/>
              </a:ext>
            </a:extLst>
          </p:cNvPr>
          <p:cNvPicPr>
            <a:picLocks noChangeAspect="1"/>
          </p:cNvPicPr>
          <p:nvPr/>
        </p:nvPicPr>
        <p:blipFill>
          <a:blip r:embed="rId3"/>
          <a:stretch>
            <a:fillRect/>
          </a:stretch>
        </p:blipFill>
        <p:spPr>
          <a:xfrm>
            <a:off x="457200" y="2590800"/>
            <a:ext cx="4219966" cy="3543806"/>
          </a:xfrm>
          <a:prstGeom prst="rect">
            <a:avLst/>
          </a:prstGeom>
        </p:spPr>
      </p:pic>
      <p:pic>
        <p:nvPicPr>
          <p:cNvPr id="7" name="Picture 6">
            <a:extLst>
              <a:ext uri="{FF2B5EF4-FFF2-40B4-BE49-F238E27FC236}">
                <a16:creationId xmlns:a16="http://schemas.microsoft.com/office/drawing/2014/main" id="{D1C3D891-E287-C84E-883F-CB28F7031FC1}"/>
              </a:ext>
            </a:extLst>
          </p:cNvPr>
          <p:cNvPicPr>
            <a:picLocks noChangeAspect="1"/>
          </p:cNvPicPr>
          <p:nvPr/>
        </p:nvPicPr>
        <p:blipFill>
          <a:blip r:embed="rId4"/>
          <a:stretch>
            <a:fillRect/>
          </a:stretch>
        </p:blipFill>
        <p:spPr>
          <a:xfrm>
            <a:off x="5086350" y="2616317"/>
            <a:ext cx="3590476" cy="3504132"/>
          </a:xfrm>
          <a:prstGeom prst="rect">
            <a:avLst/>
          </a:prstGeom>
        </p:spPr>
      </p:pic>
      <p:pic>
        <p:nvPicPr>
          <p:cNvPr id="8" name="Picture 7">
            <a:extLst>
              <a:ext uri="{FF2B5EF4-FFF2-40B4-BE49-F238E27FC236}">
                <a16:creationId xmlns:a16="http://schemas.microsoft.com/office/drawing/2014/main" id="{D1AC2A7D-5BD9-7C42-B055-C1200D5C9D01}"/>
              </a:ext>
            </a:extLst>
          </p:cNvPr>
          <p:cNvPicPr>
            <a:picLocks noChangeAspect="1"/>
          </p:cNvPicPr>
          <p:nvPr/>
        </p:nvPicPr>
        <p:blipFill>
          <a:blip r:embed="rId5"/>
          <a:stretch>
            <a:fillRect/>
          </a:stretch>
        </p:blipFill>
        <p:spPr>
          <a:xfrm>
            <a:off x="5086350" y="2616317"/>
            <a:ext cx="3590476" cy="3518289"/>
          </a:xfrm>
          <a:prstGeom prst="rect">
            <a:avLst/>
          </a:prstGeom>
        </p:spPr>
      </p:pic>
      <p:sp>
        <p:nvSpPr>
          <p:cNvPr id="9" name="TextBox 8">
            <a:extLst>
              <a:ext uri="{FF2B5EF4-FFF2-40B4-BE49-F238E27FC236}">
                <a16:creationId xmlns:a16="http://schemas.microsoft.com/office/drawing/2014/main" id="{3CA41262-159E-9C4B-B5BF-1FD5135F1B84}"/>
              </a:ext>
            </a:extLst>
          </p:cNvPr>
          <p:cNvSpPr txBox="1"/>
          <p:nvPr/>
        </p:nvSpPr>
        <p:spPr>
          <a:xfrm>
            <a:off x="2286000" y="86380"/>
            <a:ext cx="4800353" cy="523220"/>
          </a:xfrm>
          <a:prstGeom prst="rect">
            <a:avLst/>
          </a:prstGeom>
          <a:noFill/>
        </p:spPr>
        <p:txBody>
          <a:bodyPr wrap="none" rtlCol="0">
            <a:spAutoFit/>
          </a:bodyPr>
          <a:lstStyle/>
          <a:p>
            <a:r>
              <a:rPr lang="en-US" sz="2800" u="sng" dirty="0">
                <a:solidFill>
                  <a:schemeClr val="bg1"/>
                </a:solidFill>
              </a:rPr>
              <a:t>Exposing Identification Problem</a:t>
            </a:r>
          </a:p>
        </p:txBody>
      </p:sp>
      <p:sp>
        <p:nvSpPr>
          <p:cNvPr id="10" name="TextBox 9">
            <a:extLst>
              <a:ext uri="{FF2B5EF4-FFF2-40B4-BE49-F238E27FC236}">
                <a16:creationId xmlns:a16="http://schemas.microsoft.com/office/drawing/2014/main" id="{22C94297-A488-C042-9CDF-7184F8827331}"/>
              </a:ext>
            </a:extLst>
          </p:cNvPr>
          <p:cNvSpPr txBox="1"/>
          <p:nvPr/>
        </p:nvSpPr>
        <p:spPr>
          <a:xfrm>
            <a:off x="457200" y="857071"/>
            <a:ext cx="4114800" cy="1200329"/>
          </a:xfrm>
          <a:prstGeom prst="rect">
            <a:avLst/>
          </a:prstGeom>
          <a:noFill/>
        </p:spPr>
        <p:txBody>
          <a:bodyPr wrap="square" rtlCol="0">
            <a:spAutoFit/>
          </a:bodyPr>
          <a:lstStyle/>
          <a:p>
            <a:pPr algn="ctr"/>
            <a:r>
              <a:rPr lang="en-US" sz="2400" dirty="0">
                <a:solidFill>
                  <a:schemeClr val="accent3">
                    <a:lumMod val="40000"/>
                    <a:lumOff val="60000"/>
                  </a:schemeClr>
                </a:solidFill>
              </a:rPr>
              <a:t>Multiplicity distribution </a:t>
            </a:r>
            <a:r>
              <a:rPr lang="en-US" sz="2400" u="sng" dirty="0">
                <a:solidFill>
                  <a:schemeClr val="accent3">
                    <a:lumMod val="40000"/>
                    <a:lumOff val="60000"/>
                  </a:schemeClr>
                </a:solidFill>
              </a:rPr>
              <a:t>reveals</a:t>
            </a:r>
            <a:r>
              <a:rPr lang="en-US" sz="2400" dirty="0">
                <a:solidFill>
                  <a:schemeClr val="accent3">
                    <a:lumMod val="40000"/>
                    <a:lumOff val="60000"/>
                  </a:schemeClr>
                </a:solidFill>
              </a:rPr>
              <a:t> </a:t>
            </a:r>
            <a:r>
              <a:rPr lang="en-US" sz="2400" i="1" dirty="0">
                <a:solidFill>
                  <a:schemeClr val="accent3">
                    <a:lumMod val="40000"/>
                    <a:lumOff val="60000"/>
                  </a:schemeClr>
                </a:solidFill>
              </a:rPr>
              <a:t>ab initio </a:t>
            </a:r>
            <a:r>
              <a:rPr lang="en-US" sz="2400" dirty="0">
                <a:solidFill>
                  <a:schemeClr val="accent3">
                    <a:lumMod val="40000"/>
                    <a:lumOff val="60000"/>
                  </a:schemeClr>
                </a:solidFill>
              </a:rPr>
              <a:t>NBD in </a:t>
            </a:r>
          </a:p>
          <a:p>
            <a:pPr algn="ctr"/>
            <a:r>
              <a:rPr lang="en-US" sz="2400" dirty="0" err="1">
                <a:solidFill>
                  <a:schemeClr val="accent3">
                    <a:lumMod val="40000"/>
                    <a:lumOff val="60000"/>
                  </a:schemeClr>
                </a:solidFill>
              </a:rPr>
              <a:t>glasma</a:t>
            </a:r>
            <a:r>
              <a:rPr lang="en-US" sz="2400" dirty="0">
                <a:solidFill>
                  <a:schemeClr val="accent3">
                    <a:lumMod val="40000"/>
                    <a:lumOff val="60000"/>
                  </a:schemeClr>
                </a:solidFill>
              </a:rPr>
              <a:t> framework</a:t>
            </a:r>
          </a:p>
        </p:txBody>
      </p:sp>
      <p:sp>
        <p:nvSpPr>
          <p:cNvPr id="11" name="TextBox 10">
            <a:extLst>
              <a:ext uri="{FF2B5EF4-FFF2-40B4-BE49-F238E27FC236}">
                <a16:creationId xmlns:a16="http://schemas.microsoft.com/office/drawing/2014/main" id="{8C6ED7B9-47F5-904F-9AF7-186A1C3E485E}"/>
              </a:ext>
            </a:extLst>
          </p:cNvPr>
          <p:cNvSpPr txBox="1"/>
          <p:nvPr/>
        </p:nvSpPr>
        <p:spPr>
          <a:xfrm>
            <a:off x="4648200" y="612717"/>
            <a:ext cx="4572000" cy="1938992"/>
          </a:xfrm>
          <a:prstGeom prst="rect">
            <a:avLst/>
          </a:prstGeom>
          <a:noFill/>
        </p:spPr>
        <p:txBody>
          <a:bodyPr wrap="square" rtlCol="0">
            <a:spAutoFit/>
          </a:bodyPr>
          <a:lstStyle/>
          <a:p>
            <a:pPr algn="ctr"/>
            <a:r>
              <a:rPr lang="en-US" sz="2400" dirty="0">
                <a:solidFill>
                  <a:schemeClr val="tx2">
                    <a:lumMod val="20000"/>
                    <a:lumOff val="80000"/>
                  </a:schemeClr>
                </a:solidFill>
              </a:rPr>
              <a:t>Bias to smaller deuteron configurations at </a:t>
            </a:r>
          </a:p>
          <a:p>
            <a:pPr algn="ctr"/>
            <a:r>
              <a:rPr lang="en-US" sz="2400" dirty="0">
                <a:solidFill>
                  <a:schemeClr val="tx2">
                    <a:lumMod val="20000"/>
                    <a:lumOff val="80000"/>
                  </a:schemeClr>
                </a:solidFill>
              </a:rPr>
              <a:t>high multiplicity </a:t>
            </a:r>
            <a:r>
              <a:rPr lang="en-US" sz="2400" u="sng" dirty="0">
                <a:solidFill>
                  <a:schemeClr val="tx2">
                    <a:lumMod val="20000"/>
                    <a:lumOff val="80000"/>
                  </a:schemeClr>
                </a:solidFill>
              </a:rPr>
              <a:t>reveals</a:t>
            </a:r>
            <a:r>
              <a:rPr lang="en-US" sz="2400" dirty="0">
                <a:solidFill>
                  <a:schemeClr val="tx2">
                    <a:lumMod val="20000"/>
                    <a:lumOff val="80000"/>
                  </a:schemeClr>
                </a:solidFill>
              </a:rPr>
              <a:t> </a:t>
            </a:r>
          </a:p>
          <a:p>
            <a:pPr algn="ctr"/>
            <a:r>
              <a:rPr lang="en-US" sz="2400" dirty="0">
                <a:solidFill>
                  <a:schemeClr val="tx2">
                    <a:lumMod val="20000"/>
                    <a:lumOff val="80000"/>
                  </a:schemeClr>
                </a:solidFill>
              </a:rPr>
              <a:t>non-trivial many body correlations in </a:t>
            </a:r>
            <a:r>
              <a:rPr lang="en-US" sz="2400" dirty="0" err="1">
                <a:solidFill>
                  <a:schemeClr val="tx2">
                    <a:lumMod val="20000"/>
                    <a:lumOff val="80000"/>
                  </a:schemeClr>
                </a:solidFill>
              </a:rPr>
              <a:t>glasma</a:t>
            </a:r>
            <a:r>
              <a:rPr lang="en-US" sz="2400" dirty="0">
                <a:solidFill>
                  <a:schemeClr val="tx2">
                    <a:lumMod val="20000"/>
                    <a:lumOff val="80000"/>
                  </a:schemeClr>
                </a:solidFill>
              </a:rPr>
              <a:t> framework</a:t>
            </a:r>
          </a:p>
        </p:txBody>
      </p:sp>
      <p:sp>
        <p:nvSpPr>
          <p:cNvPr id="12" name="TextBox 11">
            <a:extLst>
              <a:ext uri="{FF2B5EF4-FFF2-40B4-BE49-F238E27FC236}">
                <a16:creationId xmlns:a16="http://schemas.microsoft.com/office/drawing/2014/main" id="{2D7F1767-F707-2047-90C3-68164C78921A}"/>
              </a:ext>
            </a:extLst>
          </p:cNvPr>
          <p:cNvSpPr txBox="1"/>
          <p:nvPr/>
        </p:nvSpPr>
        <p:spPr>
          <a:xfrm>
            <a:off x="1979694" y="6245283"/>
            <a:ext cx="5708935" cy="461665"/>
          </a:xfrm>
          <a:prstGeom prst="rect">
            <a:avLst/>
          </a:prstGeom>
          <a:noFill/>
        </p:spPr>
        <p:txBody>
          <a:bodyPr wrap="none" rtlCol="0">
            <a:spAutoFit/>
          </a:bodyPr>
          <a:lstStyle/>
          <a:p>
            <a:r>
              <a:rPr lang="en-US" sz="2400" i="1" dirty="0">
                <a:solidFill>
                  <a:schemeClr val="bg1"/>
                </a:solidFill>
              </a:rPr>
              <a:t>IP-</a:t>
            </a:r>
            <a:r>
              <a:rPr lang="en-US" sz="2400" i="1" dirty="0" err="1">
                <a:solidFill>
                  <a:schemeClr val="bg1"/>
                </a:solidFill>
              </a:rPr>
              <a:t>Jazma</a:t>
            </a:r>
            <a:r>
              <a:rPr lang="en-US" sz="2400" i="1" dirty="0">
                <a:solidFill>
                  <a:schemeClr val="bg1"/>
                </a:solidFill>
              </a:rPr>
              <a:t> proves these identifications wrong.</a:t>
            </a:r>
          </a:p>
        </p:txBody>
      </p:sp>
    </p:spTree>
    <p:extLst>
      <p:ext uri="{BB962C8B-B14F-4D97-AF65-F5344CB8AC3E}">
        <p14:creationId xmlns:p14="http://schemas.microsoft.com/office/powerpoint/2010/main" val="280830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3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4DF17F-2A2C-604C-A752-C06B9B8AA2A0}"/>
              </a:ext>
            </a:extLst>
          </p:cNvPr>
          <p:cNvSpPr txBox="1"/>
          <p:nvPr/>
        </p:nvSpPr>
        <p:spPr>
          <a:xfrm>
            <a:off x="2286000" y="86380"/>
            <a:ext cx="4800353" cy="523220"/>
          </a:xfrm>
          <a:prstGeom prst="rect">
            <a:avLst/>
          </a:prstGeom>
          <a:noFill/>
        </p:spPr>
        <p:txBody>
          <a:bodyPr wrap="none" rtlCol="0">
            <a:spAutoFit/>
          </a:bodyPr>
          <a:lstStyle/>
          <a:p>
            <a:r>
              <a:rPr lang="en-US" sz="2800" u="sng" dirty="0">
                <a:solidFill>
                  <a:schemeClr val="bg1"/>
                </a:solidFill>
              </a:rPr>
              <a:t>Exposing Identification Problem</a:t>
            </a:r>
          </a:p>
        </p:txBody>
      </p:sp>
      <p:grpSp>
        <p:nvGrpSpPr>
          <p:cNvPr id="2" name="Group 1">
            <a:extLst>
              <a:ext uri="{FF2B5EF4-FFF2-40B4-BE49-F238E27FC236}">
                <a16:creationId xmlns:a16="http://schemas.microsoft.com/office/drawing/2014/main" id="{45CB0B3F-B37D-FF47-80A5-E73F89FBBC9E}"/>
              </a:ext>
            </a:extLst>
          </p:cNvPr>
          <p:cNvGrpSpPr/>
          <p:nvPr/>
        </p:nvGrpSpPr>
        <p:grpSpPr>
          <a:xfrm>
            <a:off x="228600" y="685800"/>
            <a:ext cx="8480559" cy="4212563"/>
            <a:chOff x="304800" y="926068"/>
            <a:chExt cx="8480559" cy="4212563"/>
          </a:xfrm>
        </p:grpSpPr>
        <p:sp>
          <p:nvSpPr>
            <p:cNvPr id="3" name="TextBox 2">
              <a:extLst>
                <a:ext uri="{FF2B5EF4-FFF2-40B4-BE49-F238E27FC236}">
                  <a16:creationId xmlns:a16="http://schemas.microsoft.com/office/drawing/2014/main" id="{8F5BB34E-B801-964A-810A-D2687126450D}"/>
                </a:ext>
              </a:extLst>
            </p:cNvPr>
            <p:cNvSpPr txBox="1"/>
            <p:nvPr/>
          </p:nvSpPr>
          <p:spPr>
            <a:xfrm>
              <a:off x="441752" y="926068"/>
              <a:ext cx="3537763" cy="369332"/>
            </a:xfrm>
            <a:prstGeom prst="rect">
              <a:avLst/>
            </a:prstGeom>
            <a:noFill/>
          </p:spPr>
          <p:txBody>
            <a:bodyPr wrap="none" rtlCol="0">
              <a:spAutoFit/>
            </a:bodyPr>
            <a:lstStyle/>
            <a:p>
              <a:r>
                <a:rPr lang="en-US" dirty="0">
                  <a:solidFill>
                    <a:schemeClr val="bg1"/>
                  </a:solidFill>
                </a:rPr>
                <a:t>IP-</a:t>
              </a:r>
              <a:r>
                <a:rPr lang="en-US" dirty="0" err="1">
                  <a:solidFill>
                    <a:schemeClr val="bg1"/>
                  </a:solidFill>
                </a:rPr>
                <a:t>Glasma</a:t>
              </a:r>
              <a:r>
                <a:rPr lang="en-US" dirty="0">
                  <a:solidFill>
                    <a:schemeClr val="bg1"/>
                  </a:solidFill>
                </a:rPr>
                <a:t> </a:t>
              </a:r>
              <a:r>
                <a:rPr lang="en-US" dirty="0" err="1">
                  <a:solidFill>
                    <a:schemeClr val="bg1"/>
                  </a:solidFill>
                </a:rPr>
                <a:t>AuAu</a:t>
              </a:r>
              <a:r>
                <a:rPr lang="en-US" dirty="0">
                  <a:solidFill>
                    <a:schemeClr val="bg1"/>
                  </a:solidFill>
                </a:rPr>
                <a:t> b=0 Energy Density</a:t>
              </a:r>
            </a:p>
          </p:txBody>
        </p:sp>
        <p:sp>
          <p:nvSpPr>
            <p:cNvPr id="5" name="TextBox 4">
              <a:extLst>
                <a:ext uri="{FF2B5EF4-FFF2-40B4-BE49-F238E27FC236}">
                  <a16:creationId xmlns:a16="http://schemas.microsoft.com/office/drawing/2014/main" id="{943873B8-5587-F74B-873D-DC7B05B144CA}"/>
                </a:ext>
              </a:extLst>
            </p:cNvPr>
            <p:cNvSpPr txBox="1"/>
            <p:nvPr/>
          </p:nvSpPr>
          <p:spPr>
            <a:xfrm>
              <a:off x="5262916" y="926068"/>
              <a:ext cx="3414333" cy="369332"/>
            </a:xfrm>
            <a:prstGeom prst="rect">
              <a:avLst/>
            </a:prstGeom>
            <a:noFill/>
          </p:spPr>
          <p:txBody>
            <a:bodyPr wrap="none" rtlCol="0">
              <a:spAutoFit/>
            </a:bodyPr>
            <a:lstStyle/>
            <a:p>
              <a:r>
                <a:rPr lang="en-US" dirty="0">
                  <a:solidFill>
                    <a:schemeClr val="bg1"/>
                  </a:solidFill>
                </a:rPr>
                <a:t>IP-</a:t>
              </a:r>
              <a:r>
                <a:rPr lang="en-US" dirty="0" err="1">
                  <a:solidFill>
                    <a:schemeClr val="bg1"/>
                  </a:solidFill>
                </a:rPr>
                <a:t>Jazma</a:t>
              </a:r>
              <a:r>
                <a:rPr lang="en-US" dirty="0">
                  <a:solidFill>
                    <a:schemeClr val="bg1"/>
                  </a:solidFill>
                </a:rPr>
                <a:t> </a:t>
              </a:r>
              <a:r>
                <a:rPr lang="en-US" dirty="0" err="1">
                  <a:solidFill>
                    <a:schemeClr val="bg1"/>
                  </a:solidFill>
                </a:rPr>
                <a:t>AuAu</a:t>
              </a:r>
              <a:r>
                <a:rPr lang="en-US" dirty="0">
                  <a:solidFill>
                    <a:schemeClr val="bg1"/>
                  </a:solidFill>
                </a:rPr>
                <a:t> b=0 Energy Density</a:t>
              </a:r>
            </a:p>
          </p:txBody>
        </p:sp>
        <p:pic>
          <p:nvPicPr>
            <p:cNvPr id="6" name="Picture 5">
              <a:extLst>
                <a:ext uri="{FF2B5EF4-FFF2-40B4-BE49-F238E27FC236}">
                  <a16:creationId xmlns:a16="http://schemas.microsoft.com/office/drawing/2014/main" id="{5E96EACE-E1FA-7945-9E30-4D277658C55E}"/>
                </a:ext>
              </a:extLst>
            </p:cNvPr>
            <p:cNvPicPr>
              <a:picLocks noChangeAspect="1"/>
            </p:cNvPicPr>
            <p:nvPr/>
          </p:nvPicPr>
          <p:blipFill rotWithShape="1">
            <a:blip r:embed="rId2"/>
            <a:srcRect r="48496"/>
            <a:stretch/>
          </p:blipFill>
          <p:spPr>
            <a:xfrm>
              <a:off x="304800" y="1332089"/>
              <a:ext cx="3756159" cy="3806542"/>
            </a:xfrm>
            <a:prstGeom prst="rect">
              <a:avLst/>
            </a:prstGeom>
          </p:spPr>
        </p:pic>
        <p:pic>
          <p:nvPicPr>
            <p:cNvPr id="7" name="Picture 6">
              <a:extLst>
                <a:ext uri="{FF2B5EF4-FFF2-40B4-BE49-F238E27FC236}">
                  <a16:creationId xmlns:a16="http://schemas.microsoft.com/office/drawing/2014/main" id="{7EE0BB9A-F7C9-D74C-8A9C-1333C29FE166}"/>
                </a:ext>
              </a:extLst>
            </p:cNvPr>
            <p:cNvPicPr>
              <a:picLocks noChangeAspect="1"/>
            </p:cNvPicPr>
            <p:nvPr/>
          </p:nvPicPr>
          <p:blipFill rotWithShape="1">
            <a:blip r:embed="rId3"/>
            <a:srcRect r="47871"/>
            <a:stretch/>
          </p:blipFill>
          <p:spPr>
            <a:xfrm>
              <a:off x="5029200" y="1312333"/>
              <a:ext cx="3756159" cy="3806542"/>
            </a:xfrm>
            <a:prstGeom prst="rect">
              <a:avLst/>
            </a:prstGeom>
          </p:spPr>
        </p:pic>
      </p:grpSp>
      <p:pic>
        <p:nvPicPr>
          <p:cNvPr id="8" name="Picture 7">
            <a:extLst>
              <a:ext uri="{FF2B5EF4-FFF2-40B4-BE49-F238E27FC236}">
                <a16:creationId xmlns:a16="http://schemas.microsoft.com/office/drawing/2014/main" id="{E282A9BA-69BB-8840-8E2A-43B6A3645F50}"/>
              </a:ext>
            </a:extLst>
          </p:cNvPr>
          <p:cNvPicPr>
            <a:picLocks noChangeAspect="1"/>
          </p:cNvPicPr>
          <p:nvPr/>
        </p:nvPicPr>
        <p:blipFill>
          <a:blip r:embed="rId4"/>
          <a:stretch>
            <a:fillRect/>
          </a:stretch>
        </p:blipFill>
        <p:spPr>
          <a:xfrm>
            <a:off x="140855" y="1072065"/>
            <a:ext cx="8861742" cy="4324424"/>
          </a:xfrm>
          <a:prstGeom prst="rect">
            <a:avLst/>
          </a:prstGeom>
        </p:spPr>
      </p:pic>
      <p:pic>
        <p:nvPicPr>
          <p:cNvPr id="9" name="Picture 8">
            <a:extLst>
              <a:ext uri="{FF2B5EF4-FFF2-40B4-BE49-F238E27FC236}">
                <a16:creationId xmlns:a16="http://schemas.microsoft.com/office/drawing/2014/main" id="{A3DA27C9-D410-F248-8F3B-AD379D5EF14E}"/>
              </a:ext>
            </a:extLst>
          </p:cNvPr>
          <p:cNvPicPr>
            <a:picLocks noChangeAspect="1"/>
          </p:cNvPicPr>
          <p:nvPr/>
        </p:nvPicPr>
        <p:blipFill>
          <a:blip r:embed="rId5"/>
          <a:stretch>
            <a:fillRect/>
          </a:stretch>
        </p:blipFill>
        <p:spPr>
          <a:xfrm>
            <a:off x="140855" y="1072065"/>
            <a:ext cx="8861742" cy="4324424"/>
          </a:xfrm>
          <a:prstGeom prst="rect">
            <a:avLst/>
          </a:prstGeom>
        </p:spPr>
      </p:pic>
      <p:sp>
        <p:nvSpPr>
          <p:cNvPr id="10" name="TextBox 9">
            <a:extLst>
              <a:ext uri="{FF2B5EF4-FFF2-40B4-BE49-F238E27FC236}">
                <a16:creationId xmlns:a16="http://schemas.microsoft.com/office/drawing/2014/main" id="{D7C16BD4-DCB3-F247-82CF-06A6B651C1E9}"/>
              </a:ext>
            </a:extLst>
          </p:cNvPr>
          <p:cNvSpPr txBox="1"/>
          <p:nvPr/>
        </p:nvSpPr>
        <p:spPr>
          <a:xfrm>
            <a:off x="2195248" y="2380025"/>
            <a:ext cx="413086" cy="369332"/>
          </a:xfrm>
          <a:prstGeom prst="rect">
            <a:avLst/>
          </a:prstGeom>
          <a:noFill/>
        </p:spPr>
        <p:txBody>
          <a:bodyPr wrap="square" rtlCol="0">
            <a:spAutoFit/>
          </a:bodyPr>
          <a:lstStyle/>
          <a:p>
            <a:pPr algn="l"/>
            <a:r>
              <a:rPr lang="en-US" dirty="0">
                <a:latin typeface="Symbol" pitchFamily="2" charset="2"/>
              </a:rPr>
              <a:t>e</a:t>
            </a:r>
            <a:r>
              <a:rPr lang="en-US" baseline="-25000" dirty="0"/>
              <a:t>2</a:t>
            </a:r>
          </a:p>
        </p:txBody>
      </p:sp>
      <p:sp>
        <p:nvSpPr>
          <p:cNvPr id="11" name="TextBox 10">
            <a:extLst>
              <a:ext uri="{FF2B5EF4-FFF2-40B4-BE49-F238E27FC236}">
                <a16:creationId xmlns:a16="http://schemas.microsoft.com/office/drawing/2014/main" id="{B7B2073F-4F2A-1D4D-AB50-F85A3F7EA4AB}"/>
              </a:ext>
            </a:extLst>
          </p:cNvPr>
          <p:cNvSpPr txBox="1"/>
          <p:nvPr/>
        </p:nvSpPr>
        <p:spPr>
          <a:xfrm>
            <a:off x="5186716" y="2407868"/>
            <a:ext cx="410456" cy="369332"/>
          </a:xfrm>
          <a:prstGeom prst="rect">
            <a:avLst/>
          </a:prstGeom>
          <a:noFill/>
        </p:spPr>
        <p:txBody>
          <a:bodyPr wrap="square" rtlCol="0">
            <a:spAutoFit/>
          </a:bodyPr>
          <a:lstStyle/>
          <a:p>
            <a:pPr algn="l"/>
            <a:r>
              <a:rPr lang="en-US" dirty="0">
                <a:latin typeface="Symbol" pitchFamily="2" charset="2"/>
              </a:rPr>
              <a:t>e</a:t>
            </a:r>
            <a:r>
              <a:rPr lang="en-US" baseline="-25000" dirty="0">
                <a:latin typeface="Symbol" pitchFamily="2" charset="2"/>
              </a:rPr>
              <a:t>3</a:t>
            </a:r>
            <a:endParaRPr lang="en-US" baseline="-25000" dirty="0"/>
          </a:p>
        </p:txBody>
      </p:sp>
      <p:sp>
        <p:nvSpPr>
          <p:cNvPr id="12" name="TextBox 11">
            <a:extLst>
              <a:ext uri="{FF2B5EF4-FFF2-40B4-BE49-F238E27FC236}">
                <a16:creationId xmlns:a16="http://schemas.microsoft.com/office/drawing/2014/main" id="{4CEE362C-E6C8-D140-B585-C9B19AB79032}"/>
              </a:ext>
            </a:extLst>
          </p:cNvPr>
          <p:cNvSpPr txBox="1"/>
          <p:nvPr/>
        </p:nvSpPr>
        <p:spPr>
          <a:xfrm>
            <a:off x="8093612" y="2416847"/>
            <a:ext cx="410456" cy="369332"/>
          </a:xfrm>
          <a:prstGeom prst="rect">
            <a:avLst/>
          </a:prstGeom>
          <a:noFill/>
        </p:spPr>
        <p:txBody>
          <a:bodyPr wrap="square" rtlCol="0">
            <a:spAutoFit/>
          </a:bodyPr>
          <a:lstStyle/>
          <a:p>
            <a:pPr algn="l"/>
            <a:r>
              <a:rPr lang="en-US" dirty="0">
                <a:latin typeface="Symbol" pitchFamily="2" charset="2"/>
              </a:rPr>
              <a:t>e</a:t>
            </a:r>
            <a:r>
              <a:rPr lang="en-US" baseline="-25000" dirty="0">
                <a:latin typeface="Symbol" pitchFamily="2" charset="2"/>
              </a:rPr>
              <a:t>4</a:t>
            </a:r>
            <a:endParaRPr lang="en-US" baseline="-25000" dirty="0"/>
          </a:p>
        </p:txBody>
      </p:sp>
      <p:sp>
        <p:nvSpPr>
          <p:cNvPr id="13" name="TextBox 12">
            <a:extLst>
              <a:ext uri="{FF2B5EF4-FFF2-40B4-BE49-F238E27FC236}">
                <a16:creationId xmlns:a16="http://schemas.microsoft.com/office/drawing/2014/main" id="{8DF7B0F0-E165-3447-89C3-74FC200EA43F}"/>
              </a:ext>
            </a:extLst>
          </p:cNvPr>
          <p:cNvSpPr txBox="1"/>
          <p:nvPr/>
        </p:nvSpPr>
        <p:spPr>
          <a:xfrm>
            <a:off x="2183959" y="4548786"/>
            <a:ext cx="410456" cy="369332"/>
          </a:xfrm>
          <a:prstGeom prst="rect">
            <a:avLst/>
          </a:prstGeom>
          <a:noFill/>
        </p:spPr>
        <p:txBody>
          <a:bodyPr wrap="square" rtlCol="0">
            <a:spAutoFit/>
          </a:bodyPr>
          <a:lstStyle/>
          <a:p>
            <a:pPr algn="l"/>
            <a:r>
              <a:rPr lang="en-US" dirty="0">
                <a:latin typeface="Symbol" pitchFamily="2" charset="2"/>
              </a:rPr>
              <a:t>e</a:t>
            </a:r>
            <a:r>
              <a:rPr lang="en-US" baseline="-25000" dirty="0">
                <a:latin typeface="Symbol" pitchFamily="2" charset="2"/>
              </a:rPr>
              <a:t>5</a:t>
            </a:r>
            <a:endParaRPr lang="en-US" baseline="-25000" dirty="0"/>
          </a:p>
        </p:txBody>
      </p:sp>
      <p:sp>
        <p:nvSpPr>
          <p:cNvPr id="14" name="TextBox 13">
            <a:extLst>
              <a:ext uri="{FF2B5EF4-FFF2-40B4-BE49-F238E27FC236}">
                <a16:creationId xmlns:a16="http://schemas.microsoft.com/office/drawing/2014/main" id="{12EAE485-82B6-1448-8F3B-8DA5D59DFD35}"/>
              </a:ext>
            </a:extLst>
          </p:cNvPr>
          <p:cNvSpPr txBox="1"/>
          <p:nvPr/>
        </p:nvSpPr>
        <p:spPr>
          <a:xfrm>
            <a:off x="5125376" y="4526208"/>
            <a:ext cx="410456" cy="369332"/>
          </a:xfrm>
          <a:prstGeom prst="rect">
            <a:avLst/>
          </a:prstGeom>
          <a:noFill/>
        </p:spPr>
        <p:txBody>
          <a:bodyPr wrap="square" rtlCol="0">
            <a:spAutoFit/>
          </a:bodyPr>
          <a:lstStyle/>
          <a:p>
            <a:pPr algn="l"/>
            <a:r>
              <a:rPr lang="en-US" dirty="0">
                <a:latin typeface="Symbol" pitchFamily="2" charset="2"/>
              </a:rPr>
              <a:t>e</a:t>
            </a:r>
            <a:r>
              <a:rPr lang="en-US" baseline="-25000" dirty="0">
                <a:latin typeface="Symbol" pitchFamily="2" charset="2"/>
              </a:rPr>
              <a:t>6</a:t>
            </a:r>
            <a:endParaRPr lang="en-US" baseline="-25000" dirty="0"/>
          </a:p>
        </p:txBody>
      </p:sp>
      <p:sp>
        <p:nvSpPr>
          <p:cNvPr id="15" name="TextBox 14">
            <a:extLst>
              <a:ext uri="{FF2B5EF4-FFF2-40B4-BE49-F238E27FC236}">
                <a16:creationId xmlns:a16="http://schemas.microsoft.com/office/drawing/2014/main" id="{001C7D5A-8269-914A-88DA-C7683E35D102}"/>
              </a:ext>
            </a:extLst>
          </p:cNvPr>
          <p:cNvSpPr txBox="1"/>
          <p:nvPr/>
        </p:nvSpPr>
        <p:spPr>
          <a:xfrm>
            <a:off x="152400" y="5638800"/>
            <a:ext cx="8973034" cy="1015663"/>
          </a:xfrm>
          <a:prstGeom prst="rect">
            <a:avLst/>
          </a:prstGeom>
          <a:noFill/>
        </p:spPr>
        <p:txBody>
          <a:bodyPr wrap="none" rtlCol="0">
            <a:spAutoFit/>
          </a:bodyPr>
          <a:lstStyle/>
          <a:p>
            <a:r>
              <a:rPr lang="en-US" sz="2000" dirty="0">
                <a:solidFill>
                  <a:schemeClr val="bg1"/>
                </a:solidFill>
              </a:rPr>
              <a:t>Great benefit of publicly available IP-</a:t>
            </a:r>
            <a:r>
              <a:rPr lang="en-US" sz="2000" dirty="0" err="1">
                <a:solidFill>
                  <a:schemeClr val="bg1"/>
                </a:solidFill>
              </a:rPr>
              <a:t>Glasma</a:t>
            </a:r>
            <a:r>
              <a:rPr lang="en-US" sz="2000" dirty="0">
                <a:solidFill>
                  <a:schemeClr val="bg1"/>
                </a:solidFill>
              </a:rPr>
              <a:t>:   </a:t>
            </a:r>
            <a:r>
              <a:rPr lang="en-US" sz="2000" dirty="0">
                <a:solidFill>
                  <a:srgbClr val="FFFF00"/>
                </a:solidFill>
                <a:hlinkClick r:id="rId6">
                  <a:extLst>
                    <a:ext uri="{A12FA001-AC4F-418D-AE19-62706E023703}">
                      <ahyp:hlinkClr xmlns:ahyp="http://schemas.microsoft.com/office/drawing/2018/hyperlinkcolor" val="tx"/>
                    </a:ext>
                  </a:extLst>
                </a:hlinkClick>
              </a:rPr>
              <a:t>https://github.com/schenke/ipglasma</a:t>
            </a:r>
            <a:endParaRPr lang="en-US" sz="2000" dirty="0">
              <a:solidFill>
                <a:srgbClr val="FFFF00"/>
              </a:solidFill>
            </a:endParaRPr>
          </a:p>
          <a:p>
            <a:endParaRPr lang="en-US" sz="2000" dirty="0">
              <a:solidFill>
                <a:schemeClr val="bg1"/>
              </a:solidFill>
            </a:endParaRPr>
          </a:p>
          <a:p>
            <a:r>
              <a:rPr lang="en-US" sz="2000" dirty="0">
                <a:solidFill>
                  <a:schemeClr val="bg1"/>
                </a:solidFill>
              </a:rPr>
              <a:t>More detailed investigations underway looking for domains (JN / </a:t>
            </a:r>
            <a:r>
              <a:rPr lang="en-US" sz="2000" dirty="0" err="1">
                <a:solidFill>
                  <a:schemeClr val="bg1"/>
                </a:solidFill>
              </a:rPr>
              <a:t>Sanghoon</a:t>
            </a:r>
            <a:r>
              <a:rPr lang="en-US" sz="2000" dirty="0">
                <a:solidFill>
                  <a:schemeClr val="bg1"/>
                </a:solidFill>
              </a:rPr>
              <a:t> Lim)</a:t>
            </a:r>
          </a:p>
        </p:txBody>
      </p:sp>
    </p:spTree>
    <p:extLst>
      <p:ext uri="{BB962C8B-B14F-4D97-AF65-F5344CB8AC3E}">
        <p14:creationId xmlns:p14="http://schemas.microsoft.com/office/powerpoint/2010/main" val="402707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3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861356-FC06-A945-9C57-BD9D8A2D8C2B}"/>
              </a:ext>
            </a:extLst>
          </p:cNvPr>
          <p:cNvSpPr txBox="1"/>
          <p:nvPr/>
        </p:nvSpPr>
        <p:spPr>
          <a:xfrm>
            <a:off x="228600" y="2057400"/>
            <a:ext cx="4202290" cy="4154984"/>
          </a:xfrm>
          <a:prstGeom prst="rect">
            <a:avLst/>
          </a:prstGeom>
          <a:noFill/>
        </p:spPr>
        <p:txBody>
          <a:bodyPr wrap="square" rtlCol="0">
            <a:spAutoFit/>
          </a:bodyPr>
          <a:lstStyle/>
          <a:p>
            <a:pPr algn="ctr"/>
            <a:r>
              <a:rPr lang="en-US" sz="2400" dirty="0" err="1">
                <a:solidFill>
                  <a:srgbClr val="FFFF00"/>
                </a:solidFill>
              </a:rPr>
              <a:t>sPHENIX</a:t>
            </a:r>
            <a:r>
              <a:rPr lang="en-US" sz="2400" dirty="0">
                <a:solidFill>
                  <a:srgbClr val="FFFF00"/>
                </a:solidFill>
              </a:rPr>
              <a:t> is designed to answer these questions.</a:t>
            </a:r>
          </a:p>
          <a:p>
            <a:pPr algn="ctr"/>
            <a:endParaRPr lang="en-US" sz="2400" dirty="0">
              <a:solidFill>
                <a:srgbClr val="FFFF00"/>
              </a:solidFill>
            </a:endParaRPr>
          </a:p>
          <a:p>
            <a:pPr algn="ctr"/>
            <a:r>
              <a:rPr lang="en-US" sz="2400" dirty="0">
                <a:solidFill>
                  <a:srgbClr val="FFFF00"/>
                </a:solidFill>
              </a:rPr>
              <a:t>BNL Director’s Review happening </a:t>
            </a:r>
            <a:r>
              <a:rPr lang="en-US" sz="2400" i="1" dirty="0">
                <a:solidFill>
                  <a:srgbClr val="FFFF00"/>
                </a:solidFill>
              </a:rPr>
              <a:t>literally</a:t>
            </a:r>
            <a:r>
              <a:rPr lang="en-US" sz="2400" dirty="0">
                <a:solidFill>
                  <a:srgbClr val="FFFF00"/>
                </a:solidFill>
              </a:rPr>
              <a:t> right now.</a:t>
            </a:r>
          </a:p>
          <a:p>
            <a:pPr algn="ctr"/>
            <a:endParaRPr lang="en-US" sz="2400" dirty="0">
              <a:solidFill>
                <a:srgbClr val="FFFF00"/>
              </a:solidFill>
            </a:endParaRPr>
          </a:p>
          <a:p>
            <a:pPr algn="ctr"/>
            <a:r>
              <a:rPr lang="en-US" sz="2400" dirty="0">
                <a:solidFill>
                  <a:srgbClr val="FFFF00"/>
                </a:solidFill>
              </a:rPr>
              <a:t>PD2-3 Review in May.</a:t>
            </a:r>
          </a:p>
          <a:p>
            <a:pPr algn="ctr"/>
            <a:endParaRPr lang="en-US" sz="2400" dirty="0">
              <a:solidFill>
                <a:srgbClr val="FFFF00"/>
              </a:solidFill>
            </a:endParaRPr>
          </a:p>
          <a:p>
            <a:pPr algn="ctr"/>
            <a:r>
              <a:rPr lang="en-US" sz="2400" dirty="0">
                <a:solidFill>
                  <a:srgbClr val="FFFF00"/>
                </a:solidFill>
              </a:rPr>
              <a:t>Hard to believe it started almost nine years ago with </a:t>
            </a:r>
          </a:p>
          <a:p>
            <a:pPr algn="ctr"/>
            <a:r>
              <a:rPr lang="en-US" sz="2400" dirty="0">
                <a:solidFill>
                  <a:srgbClr val="FFFF00"/>
                </a:solidFill>
              </a:rPr>
              <a:t>napkin drawings.</a:t>
            </a:r>
          </a:p>
        </p:txBody>
      </p:sp>
      <p:sp>
        <p:nvSpPr>
          <p:cNvPr id="2" name="TextBox 1">
            <a:extLst>
              <a:ext uri="{FF2B5EF4-FFF2-40B4-BE49-F238E27FC236}">
                <a16:creationId xmlns:a16="http://schemas.microsoft.com/office/drawing/2014/main" id="{97ED4E72-0F90-D54A-9610-7FCD451637AC}"/>
              </a:ext>
            </a:extLst>
          </p:cNvPr>
          <p:cNvSpPr txBox="1"/>
          <p:nvPr/>
        </p:nvSpPr>
        <p:spPr>
          <a:xfrm>
            <a:off x="2133600" y="76200"/>
            <a:ext cx="5198859" cy="523220"/>
          </a:xfrm>
          <a:prstGeom prst="rect">
            <a:avLst/>
          </a:prstGeom>
          <a:noFill/>
        </p:spPr>
        <p:txBody>
          <a:bodyPr wrap="none" rtlCol="0">
            <a:spAutoFit/>
          </a:bodyPr>
          <a:lstStyle/>
          <a:p>
            <a:r>
              <a:rPr lang="en-US" sz="2800" u="sng" dirty="0">
                <a:solidFill>
                  <a:schemeClr val="bg1"/>
                </a:solidFill>
              </a:rPr>
              <a:t>The Future of Perfect Fluid Studies</a:t>
            </a:r>
          </a:p>
        </p:txBody>
      </p:sp>
      <p:sp>
        <p:nvSpPr>
          <p:cNvPr id="3" name="TextBox 2">
            <a:extLst>
              <a:ext uri="{FF2B5EF4-FFF2-40B4-BE49-F238E27FC236}">
                <a16:creationId xmlns:a16="http://schemas.microsoft.com/office/drawing/2014/main" id="{DF309522-5FDC-AD42-A89A-66376AC5C267}"/>
              </a:ext>
            </a:extLst>
          </p:cNvPr>
          <p:cNvSpPr txBox="1"/>
          <p:nvPr/>
        </p:nvSpPr>
        <p:spPr>
          <a:xfrm>
            <a:off x="293511" y="685800"/>
            <a:ext cx="6302623" cy="1015663"/>
          </a:xfrm>
          <a:prstGeom prst="rect">
            <a:avLst/>
          </a:prstGeom>
          <a:noFill/>
        </p:spPr>
        <p:txBody>
          <a:bodyPr wrap="none" rtlCol="0">
            <a:spAutoFit/>
          </a:bodyPr>
          <a:lstStyle/>
          <a:p>
            <a:r>
              <a:rPr lang="en-US" sz="2000" dirty="0">
                <a:solidFill>
                  <a:schemeClr val="bg1"/>
                </a:solidFill>
              </a:rPr>
              <a:t>Is QGP not fully equilibrated even in A+A?</a:t>
            </a:r>
          </a:p>
          <a:p>
            <a:r>
              <a:rPr lang="en-US" sz="2000" dirty="0">
                <a:solidFill>
                  <a:schemeClr val="bg1"/>
                </a:solidFill>
              </a:rPr>
              <a:t>Why does it still behave as a nearly perfect fluid?</a:t>
            </a:r>
          </a:p>
          <a:p>
            <a:r>
              <a:rPr lang="en-US" sz="2000" dirty="0">
                <a:solidFill>
                  <a:schemeClr val="bg1"/>
                </a:solidFill>
              </a:rPr>
              <a:t>At what scale do quasiparticle excitation become relevant?</a:t>
            </a:r>
          </a:p>
        </p:txBody>
      </p:sp>
      <p:grpSp>
        <p:nvGrpSpPr>
          <p:cNvPr id="8" name="Group 7">
            <a:extLst>
              <a:ext uri="{FF2B5EF4-FFF2-40B4-BE49-F238E27FC236}">
                <a16:creationId xmlns:a16="http://schemas.microsoft.com/office/drawing/2014/main" id="{AD3E8825-574A-D84E-B865-37046AF37D79}"/>
              </a:ext>
            </a:extLst>
          </p:cNvPr>
          <p:cNvGrpSpPr/>
          <p:nvPr/>
        </p:nvGrpSpPr>
        <p:grpSpPr>
          <a:xfrm>
            <a:off x="4648200" y="1756799"/>
            <a:ext cx="4439100" cy="5017469"/>
            <a:chOff x="4648200" y="1756799"/>
            <a:chExt cx="4439100" cy="5017469"/>
          </a:xfrm>
        </p:grpSpPr>
        <p:pic>
          <p:nvPicPr>
            <p:cNvPr id="5" name="Picture 4">
              <a:extLst>
                <a:ext uri="{FF2B5EF4-FFF2-40B4-BE49-F238E27FC236}">
                  <a16:creationId xmlns:a16="http://schemas.microsoft.com/office/drawing/2014/main" id="{03D904A0-2B4F-354B-AA50-C9213008251F}"/>
                </a:ext>
              </a:extLst>
            </p:cNvPr>
            <p:cNvPicPr>
              <a:picLocks noChangeAspect="1"/>
            </p:cNvPicPr>
            <p:nvPr/>
          </p:nvPicPr>
          <p:blipFill>
            <a:blip r:embed="rId2"/>
            <a:stretch>
              <a:fillRect/>
            </a:stretch>
          </p:blipFill>
          <p:spPr>
            <a:xfrm>
              <a:off x="4648200" y="1756799"/>
              <a:ext cx="4439100" cy="5017469"/>
            </a:xfrm>
            <a:prstGeom prst="rect">
              <a:avLst/>
            </a:prstGeom>
          </p:spPr>
        </p:pic>
        <p:pic>
          <p:nvPicPr>
            <p:cNvPr id="6" name="Picture 5" descr="sPHENIX_front.jpg">
              <a:extLst>
                <a:ext uri="{FF2B5EF4-FFF2-40B4-BE49-F238E27FC236}">
                  <a16:creationId xmlns:a16="http://schemas.microsoft.com/office/drawing/2014/main" id="{B54F1FEC-42B1-894B-8360-12C019632227}"/>
                </a:ext>
              </a:extLst>
            </p:cNvPr>
            <p:cNvPicPr>
              <a:picLocks noChangeAspect="1"/>
            </p:cNvPicPr>
            <p:nvPr/>
          </p:nvPicPr>
          <p:blipFill>
            <a:blip r:embed="rId3" cstate="print"/>
            <a:stretch>
              <a:fillRect/>
            </a:stretch>
          </p:blipFill>
          <p:spPr>
            <a:xfrm>
              <a:off x="6705600" y="5961984"/>
              <a:ext cx="2362200" cy="717977"/>
            </a:xfrm>
            <a:prstGeom prst="rect">
              <a:avLst/>
            </a:prstGeom>
          </p:spPr>
        </p:pic>
        <p:sp>
          <p:nvSpPr>
            <p:cNvPr id="7" name="Rectangle 6">
              <a:extLst>
                <a:ext uri="{FF2B5EF4-FFF2-40B4-BE49-F238E27FC236}">
                  <a16:creationId xmlns:a16="http://schemas.microsoft.com/office/drawing/2014/main" id="{D64FB653-2B06-584E-B9A8-7CA109755B9F}"/>
                </a:ext>
              </a:extLst>
            </p:cNvPr>
            <p:cNvSpPr/>
            <p:nvPr/>
          </p:nvSpPr>
          <p:spPr>
            <a:xfrm>
              <a:off x="4648200" y="2667000"/>
              <a:ext cx="228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2">
            <a:extLst>
              <a:ext uri="{FF2B5EF4-FFF2-40B4-BE49-F238E27FC236}">
                <a16:creationId xmlns:a16="http://schemas.microsoft.com/office/drawing/2014/main" id="{E919181F-7F90-5142-ADB0-EEE5DFD12039}"/>
              </a:ext>
            </a:extLst>
          </p:cNvPr>
          <p:cNvPicPr>
            <a:picLocks noChangeAspect="1" noChangeArrowheads="1"/>
          </p:cNvPicPr>
          <p:nvPr/>
        </p:nvPicPr>
        <p:blipFill>
          <a:blip r:embed="rId4" cstate="print"/>
          <a:srcRect/>
          <a:stretch>
            <a:fillRect/>
          </a:stretch>
        </p:blipFill>
        <p:spPr bwMode="auto">
          <a:xfrm>
            <a:off x="4688599" y="1775542"/>
            <a:ext cx="4379201" cy="4916311"/>
          </a:xfrm>
          <a:prstGeom prst="rect">
            <a:avLst/>
          </a:prstGeom>
          <a:noFill/>
          <a:ln w="9525">
            <a:noFill/>
            <a:miter lim="800000"/>
            <a:headEnd/>
            <a:tailEnd/>
          </a:ln>
        </p:spPr>
      </p:pic>
      <p:pic>
        <p:nvPicPr>
          <p:cNvPr id="10" name="Picture 2" descr="http://www.greatkrypton.com/wordpress/wp-content/uploads/2011/01/walljump.jpg">
            <a:extLst>
              <a:ext uri="{FF2B5EF4-FFF2-40B4-BE49-F238E27FC236}">
                <a16:creationId xmlns:a16="http://schemas.microsoft.com/office/drawing/2014/main" id="{4DC8F11F-568D-D148-8462-3F234D56EFD6}"/>
              </a:ext>
            </a:extLst>
          </p:cNvPr>
          <p:cNvPicPr>
            <a:picLocks noChangeAspect="1" noChangeArrowheads="1"/>
          </p:cNvPicPr>
          <p:nvPr/>
        </p:nvPicPr>
        <p:blipFill>
          <a:blip r:embed="rId5" cstate="print"/>
          <a:srcRect/>
          <a:stretch>
            <a:fillRect/>
          </a:stretch>
        </p:blipFill>
        <p:spPr bwMode="auto">
          <a:xfrm>
            <a:off x="4634089" y="3338418"/>
            <a:ext cx="4509911" cy="3454593"/>
          </a:xfrm>
          <a:prstGeom prst="rect">
            <a:avLst/>
          </a:prstGeom>
          <a:noFill/>
        </p:spPr>
      </p:pic>
    </p:spTree>
    <p:extLst>
      <p:ext uri="{BB962C8B-B14F-4D97-AF65-F5344CB8AC3E}">
        <p14:creationId xmlns:p14="http://schemas.microsoft.com/office/powerpoint/2010/main" val="109909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8719" y="76200"/>
            <a:ext cx="2170081" cy="707886"/>
          </a:xfrm>
          <a:prstGeom prst="rect">
            <a:avLst/>
          </a:prstGeom>
          <a:noFill/>
        </p:spPr>
        <p:txBody>
          <a:bodyPr wrap="none" rtlCol="0">
            <a:spAutoFit/>
          </a:bodyPr>
          <a:lstStyle/>
          <a:p>
            <a:r>
              <a:rPr lang="en-US" sz="4000" u="sng" dirty="0">
                <a:solidFill>
                  <a:schemeClr val="bg1"/>
                </a:solidFill>
              </a:rPr>
              <a:t>Summary</a:t>
            </a:r>
          </a:p>
        </p:txBody>
      </p:sp>
      <p:grpSp>
        <p:nvGrpSpPr>
          <p:cNvPr id="26" name="Group 25"/>
          <p:cNvGrpSpPr/>
          <p:nvPr/>
        </p:nvGrpSpPr>
        <p:grpSpPr>
          <a:xfrm>
            <a:off x="-609600" y="152400"/>
            <a:ext cx="10515600" cy="7772400"/>
            <a:chOff x="1676400" y="559420"/>
            <a:chExt cx="5943601" cy="3707780"/>
          </a:xfrm>
        </p:grpSpPr>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1447800" y="1066800"/>
            <a:ext cx="6172200" cy="5016758"/>
          </a:xfrm>
          <a:prstGeom prst="rect">
            <a:avLst/>
          </a:prstGeom>
          <a:solidFill>
            <a:schemeClr val="tx1">
              <a:lumMod val="95000"/>
              <a:lumOff val="5000"/>
              <a:alpha val="90000"/>
            </a:schemeClr>
          </a:solidFill>
        </p:spPr>
        <p:txBody>
          <a:bodyPr wrap="square" rtlCol="0">
            <a:spAutoFit/>
          </a:bodyPr>
          <a:lstStyle/>
          <a:p>
            <a:pPr algn="ctr"/>
            <a:r>
              <a:rPr lang="en-US" sz="3200" dirty="0">
                <a:solidFill>
                  <a:schemeClr val="bg1"/>
                </a:solidFill>
              </a:rPr>
              <a:t>Discovery of Quark-Gluon Plasma as Perfect Fluid</a:t>
            </a:r>
          </a:p>
          <a:p>
            <a:pPr algn="ctr"/>
            <a:endParaRPr lang="en-US" sz="3200" dirty="0">
              <a:solidFill>
                <a:schemeClr val="bg1"/>
              </a:solidFill>
            </a:endParaRPr>
          </a:p>
          <a:p>
            <a:pPr algn="ctr"/>
            <a:r>
              <a:rPr lang="en-US" sz="3200" dirty="0">
                <a:solidFill>
                  <a:schemeClr val="bg1"/>
                </a:solidFill>
              </a:rPr>
              <a:t>Precision Description of Flow</a:t>
            </a:r>
          </a:p>
          <a:p>
            <a:pPr algn="ctr"/>
            <a:r>
              <a:rPr lang="en-US" sz="3200" dirty="0">
                <a:solidFill>
                  <a:schemeClr val="bg1"/>
                </a:solidFill>
              </a:rPr>
              <a:t>“Little Bang” Standard Model</a:t>
            </a:r>
          </a:p>
          <a:p>
            <a:pPr algn="ctr"/>
            <a:endParaRPr lang="en-US" sz="3200" dirty="0">
              <a:solidFill>
                <a:schemeClr val="bg1"/>
              </a:solidFill>
            </a:endParaRPr>
          </a:p>
          <a:p>
            <a:pPr algn="ctr"/>
            <a:r>
              <a:rPr lang="en-US" sz="3200" dirty="0">
                <a:solidFill>
                  <a:schemeClr val="bg1"/>
                </a:solidFill>
              </a:rPr>
              <a:t>Small QGP Droplets Flow Too</a:t>
            </a:r>
          </a:p>
          <a:p>
            <a:pPr algn="ctr"/>
            <a:endParaRPr lang="en-US" sz="3200" dirty="0">
              <a:solidFill>
                <a:schemeClr val="bg1"/>
              </a:solidFill>
            </a:endParaRPr>
          </a:p>
          <a:p>
            <a:pPr algn="ctr"/>
            <a:r>
              <a:rPr lang="en-US" sz="3200" dirty="0">
                <a:solidFill>
                  <a:schemeClr val="bg1"/>
                </a:solidFill>
              </a:rPr>
              <a:t>New Opportunities to Discover the How and Why of the QGP</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387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505A4A-2553-4429-85E2-520CBA70E9B6}"/>
              </a:ext>
            </a:extLst>
          </p:cNvPr>
          <p:cNvPicPr>
            <a:picLocks noChangeAspect="1"/>
          </p:cNvPicPr>
          <p:nvPr/>
        </p:nvPicPr>
        <p:blipFill>
          <a:blip r:embed="rId2"/>
          <a:stretch>
            <a:fillRect/>
          </a:stretch>
        </p:blipFill>
        <p:spPr>
          <a:xfrm>
            <a:off x="0" y="902074"/>
            <a:ext cx="9144000" cy="2623330"/>
          </a:xfrm>
          <a:prstGeom prst="rect">
            <a:avLst/>
          </a:prstGeom>
        </p:spPr>
      </p:pic>
      <p:sp>
        <p:nvSpPr>
          <p:cNvPr id="6" name="TextBox 5">
            <a:extLst>
              <a:ext uri="{FF2B5EF4-FFF2-40B4-BE49-F238E27FC236}">
                <a16:creationId xmlns:a16="http://schemas.microsoft.com/office/drawing/2014/main" id="{C84D7DAD-B340-41A4-A680-68C342B1324D}"/>
              </a:ext>
            </a:extLst>
          </p:cNvPr>
          <p:cNvSpPr txBox="1"/>
          <p:nvPr/>
        </p:nvSpPr>
        <p:spPr>
          <a:xfrm>
            <a:off x="2283512" y="3930312"/>
            <a:ext cx="4410182" cy="1938992"/>
          </a:xfrm>
          <a:prstGeom prst="rect">
            <a:avLst/>
          </a:prstGeom>
          <a:noFill/>
        </p:spPr>
        <p:txBody>
          <a:bodyPr wrap="none" rtlCol="0">
            <a:spAutoFit/>
          </a:bodyPr>
          <a:lstStyle/>
          <a:p>
            <a:pPr algn="ctr"/>
            <a:r>
              <a:rPr lang="en-US" sz="2800" u="sng" dirty="0">
                <a:solidFill>
                  <a:srgbClr val="FFFF00"/>
                </a:solidFill>
              </a:rPr>
              <a:t>Midrapidity Values</a:t>
            </a:r>
          </a:p>
          <a:p>
            <a:pPr algn="ctr"/>
            <a:r>
              <a:rPr lang="en-US" sz="600" dirty="0">
                <a:solidFill>
                  <a:srgbClr val="FFFF00"/>
                </a:solidFill>
              </a:rPr>
              <a:t> </a:t>
            </a:r>
          </a:p>
          <a:p>
            <a:r>
              <a:rPr lang="en-US" sz="2800" dirty="0" err="1">
                <a:solidFill>
                  <a:srgbClr val="FFFF00"/>
                </a:solidFill>
              </a:rPr>
              <a:t>dN</a:t>
            </a:r>
            <a:r>
              <a:rPr lang="en-US" sz="2800" baseline="-25000" dirty="0" err="1">
                <a:solidFill>
                  <a:srgbClr val="FFFF00"/>
                </a:solidFill>
              </a:rPr>
              <a:t>ch</a:t>
            </a:r>
            <a:r>
              <a:rPr lang="en-US" sz="2800" dirty="0">
                <a:solidFill>
                  <a:srgbClr val="FFFF00"/>
                </a:solidFill>
              </a:rPr>
              <a:t>/d</a:t>
            </a:r>
            <a:r>
              <a:rPr lang="en-US" sz="2800" dirty="0">
                <a:solidFill>
                  <a:srgbClr val="FFFF00"/>
                </a:solidFill>
                <a:latin typeface="Symbol" panose="05050102010706020507" pitchFamily="18" charset="2"/>
              </a:rPr>
              <a:t>h</a:t>
            </a:r>
            <a:r>
              <a:rPr lang="en-US" sz="2800" dirty="0">
                <a:solidFill>
                  <a:srgbClr val="FFFF00"/>
                </a:solidFill>
              </a:rPr>
              <a:t> ~ 12         </a:t>
            </a:r>
            <a:r>
              <a:rPr lang="en-US" sz="2800" dirty="0" err="1">
                <a:solidFill>
                  <a:srgbClr val="FFFF00"/>
                </a:solidFill>
              </a:rPr>
              <a:t>p+Au</a:t>
            </a:r>
            <a:r>
              <a:rPr lang="en-US" sz="2800" dirty="0">
                <a:solidFill>
                  <a:srgbClr val="FFFF00"/>
                </a:solidFill>
              </a:rPr>
              <a:t> 0-5%</a:t>
            </a:r>
          </a:p>
          <a:p>
            <a:r>
              <a:rPr lang="en-US" sz="2800" dirty="0" err="1">
                <a:solidFill>
                  <a:srgbClr val="FFFF00"/>
                </a:solidFill>
              </a:rPr>
              <a:t>dN</a:t>
            </a:r>
            <a:r>
              <a:rPr lang="en-US" sz="2800" baseline="-25000" dirty="0" err="1">
                <a:solidFill>
                  <a:srgbClr val="FFFF00"/>
                </a:solidFill>
              </a:rPr>
              <a:t>ch</a:t>
            </a:r>
            <a:r>
              <a:rPr lang="en-US" sz="2800" dirty="0">
                <a:solidFill>
                  <a:srgbClr val="FFFF00"/>
                </a:solidFill>
              </a:rPr>
              <a:t>/d</a:t>
            </a:r>
            <a:r>
              <a:rPr lang="en-US" sz="2800" dirty="0">
                <a:solidFill>
                  <a:srgbClr val="FFFF00"/>
                </a:solidFill>
                <a:latin typeface="Symbol" panose="05050102010706020507" pitchFamily="18" charset="2"/>
              </a:rPr>
              <a:t>h </a:t>
            </a:r>
            <a:r>
              <a:rPr lang="en-US" sz="2800" dirty="0">
                <a:solidFill>
                  <a:srgbClr val="FFFF00"/>
                </a:solidFill>
              </a:rPr>
              <a:t>~ 18         </a:t>
            </a:r>
            <a:r>
              <a:rPr lang="en-US" sz="2800" dirty="0" err="1">
                <a:solidFill>
                  <a:srgbClr val="FFFF00"/>
                </a:solidFill>
              </a:rPr>
              <a:t>d+Au</a:t>
            </a:r>
            <a:r>
              <a:rPr lang="en-US" sz="2800" dirty="0">
                <a:solidFill>
                  <a:srgbClr val="FFFF00"/>
                </a:solidFill>
              </a:rPr>
              <a:t> 0-5%</a:t>
            </a:r>
          </a:p>
          <a:p>
            <a:r>
              <a:rPr lang="en-US" sz="2800" dirty="0" err="1">
                <a:solidFill>
                  <a:srgbClr val="FFFF00"/>
                </a:solidFill>
              </a:rPr>
              <a:t>dN</a:t>
            </a:r>
            <a:r>
              <a:rPr lang="en-US" sz="2800" baseline="-25000" dirty="0" err="1">
                <a:solidFill>
                  <a:srgbClr val="FFFF00"/>
                </a:solidFill>
              </a:rPr>
              <a:t>ch</a:t>
            </a:r>
            <a:r>
              <a:rPr lang="en-US" sz="2800" dirty="0">
                <a:solidFill>
                  <a:srgbClr val="FFFF00"/>
                </a:solidFill>
              </a:rPr>
              <a:t>/d</a:t>
            </a:r>
            <a:r>
              <a:rPr lang="en-US" sz="2800" dirty="0">
                <a:solidFill>
                  <a:srgbClr val="FFFF00"/>
                </a:solidFill>
                <a:latin typeface="Symbol" panose="05050102010706020507" pitchFamily="18" charset="2"/>
              </a:rPr>
              <a:t>h</a:t>
            </a:r>
            <a:r>
              <a:rPr lang="en-US" sz="2800" dirty="0">
                <a:solidFill>
                  <a:srgbClr val="FFFF00"/>
                </a:solidFill>
              </a:rPr>
              <a:t> ~ 22     </a:t>
            </a:r>
            <a:r>
              <a:rPr lang="en-US" sz="2800" baseline="30000" dirty="0">
                <a:solidFill>
                  <a:srgbClr val="FFFF00"/>
                </a:solidFill>
              </a:rPr>
              <a:t>3</a:t>
            </a:r>
            <a:r>
              <a:rPr lang="en-US" sz="2800" dirty="0">
                <a:solidFill>
                  <a:srgbClr val="FFFF00"/>
                </a:solidFill>
              </a:rPr>
              <a:t>He+Au 0-5%</a:t>
            </a:r>
          </a:p>
        </p:txBody>
      </p:sp>
      <p:sp>
        <p:nvSpPr>
          <p:cNvPr id="7" name="TextBox 6">
            <a:extLst>
              <a:ext uri="{FF2B5EF4-FFF2-40B4-BE49-F238E27FC236}">
                <a16:creationId xmlns:a16="http://schemas.microsoft.com/office/drawing/2014/main" id="{388D745E-6B2C-4BF7-A30D-B09F87D56524}"/>
              </a:ext>
            </a:extLst>
          </p:cNvPr>
          <p:cNvSpPr txBox="1"/>
          <p:nvPr/>
        </p:nvSpPr>
        <p:spPr>
          <a:xfrm>
            <a:off x="2513743" y="39652"/>
            <a:ext cx="4116512" cy="646331"/>
          </a:xfrm>
          <a:prstGeom prst="rect">
            <a:avLst/>
          </a:prstGeom>
          <a:noFill/>
        </p:spPr>
        <p:txBody>
          <a:bodyPr wrap="none" rtlCol="0">
            <a:spAutoFit/>
          </a:bodyPr>
          <a:lstStyle/>
          <a:p>
            <a:r>
              <a:rPr lang="en-US" sz="3600" u="sng" dirty="0">
                <a:solidFill>
                  <a:schemeClr val="bg1"/>
                </a:solidFill>
              </a:rPr>
              <a:t>Particle Multiplicities</a:t>
            </a:r>
          </a:p>
        </p:txBody>
      </p:sp>
      <p:sp>
        <p:nvSpPr>
          <p:cNvPr id="8" name="TextBox 7">
            <a:extLst>
              <a:ext uri="{FF2B5EF4-FFF2-40B4-BE49-F238E27FC236}">
                <a16:creationId xmlns:a16="http://schemas.microsoft.com/office/drawing/2014/main" id="{214C0CF6-B6B3-42FA-A857-A5B72A5BF341}"/>
              </a:ext>
            </a:extLst>
          </p:cNvPr>
          <p:cNvSpPr txBox="1"/>
          <p:nvPr/>
        </p:nvSpPr>
        <p:spPr>
          <a:xfrm>
            <a:off x="264694" y="5924170"/>
            <a:ext cx="8614611" cy="830997"/>
          </a:xfrm>
          <a:prstGeom prst="rect">
            <a:avLst/>
          </a:prstGeom>
          <a:noFill/>
        </p:spPr>
        <p:txBody>
          <a:bodyPr wrap="square" rtlCol="0">
            <a:spAutoFit/>
          </a:bodyPr>
          <a:lstStyle/>
          <a:p>
            <a:pPr algn="ctr"/>
            <a:r>
              <a:rPr lang="en-US" sz="2400" dirty="0">
                <a:solidFill>
                  <a:schemeClr val="bg1"/>
                </a:solidFill>
              </a:rPr>
              <a:t>Hydrodynamic calculations include the initial geometry differences and match the particle multiplicity for each system</a:t>
            </a:r>
          </a:p>
        </p:txBody>
      </p:sp>
      <p:sp>
        <p:nvSpPr>
          <p:cNvPr id="2" name="TextBox 1">
            <a:extLst>
              <a:ext uri="{FF2B5EF4-FFF2-40B4-BE49-F238E27FC236}">
                <a16:creationId xmlns:a16="http://schemas.microsoft.com/office/drawing/2014/main" id="{E458194F-236D-4174-A657-D3E023896C62}"/>
              </a:ext>
            </a:extLst>
          </p:cNvPr>
          <p:cNvSpPr txBox="1"/>
          <p:nvPr/>
        </p:nvSpPr>
        <p:spPr>
          <a:xfrm>
            <a:off x="3924275" y="3505200"/>
            <a:ext cx="5257850" cy="338554"/>
          </a:xfrm>
          <a:prstGeom prst="rect">
            <a:avLst/>
          </a:prstGeom>
          <a:noFill/>
        </p:spPr>
        <p:txBody>
          <a:bodyPr wrap="none" rtlCol="0">
            <a:spAutoFit/>
          </a:bodyPr>
          <a:lstStyle/>
          <a:p>
            <a:r>
              <a:rPr lang="en-US" sz="1600" dirty="0">
                <a:solidFill>
                  <a:schemeClr val="bg1"/>
                </a:solidFill>
              </a:rPr>
              <a:t>https://arxiv.org/abs/1807.11928, accepted at Phys. Rev. Lett.</a:t>
            </a:r>
          </a:p>
        </p:txBody>
      </p:sp>
    </p:spTree>
    <p:extLst>
      <p:ext uri="{BB962C8B-B14F-4D97-AF65-F5344CB8AC3E}">
        <p14:creationId xmlns:p14="http://schemas.microsoft.com/office/powerpoint/2010/main" val="354046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7E267C-D376-4D9E-A188-92DB9C66AF82}"/>
              </a:ext>
            </a:extLst>
          </p:cNvPr>
          <p:cNvSpPr/>
          <p:nvPr/>
        </p:nvSpPr>
        <p:spPr>
          <a:xfrm>
            <a:off x="55281" y="1073421"/>
            <a:ext cx="5486400" cy="278676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EB2A06-E6DC-4397-A441-E50106030E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881" y="1654105"/>
            <a:ext cx="1910315" cy="1855256"/>
          </a:xfrm>
          <a:prstGeom prst="rect">
            <a:avLst/>
          </a:prstGeom>
        </p:spPr>
      </p:pic>
      <p:sp>
        <p:nvSpPr>
          <p:cNvPr id="4" name="TextBox 3">
            <a:extLst>
              <a:ext uri="{FF2B5EF4-FFF2-40B4-BE49-F238E27FC236}">
                <a16:creationId xmlns:a16="http://schemas.microsoft.com/office/drawing/2014/main" id="{5AFCC84D-1D81-47C8-879D-8C3810970E80}"/>
              </a:ext>
            </a:extLst>
          </p:cNvPr>
          <p:cNvSpPr txBox="1"/>
          <p:nvPr/>
        </p:nvSpPr>
        <p:spPr>
          <a:xfrm>
            <a:off x="0" y="3522846"/>
            <a:ext cx="2854820" cy="338554"/>
          </a:xfrm>
          <a:prstGeom prst="rect">
            <a:avLst/>
          </a:prstGeom>
          <a:noFill/>
        </p:spPr>
        <p:txBody>
          <a:bodyPr wrap="none" rtlCol="0">
            <a:spAutoFit/>
          </a:bodyPr>
          <a:lstStyle/>
          <a:p>
            <a:r>
              <a:rPr lang="en-US" sz="1600" dirty="0">
                <a:solidFill>
                  <a:schemeClr val="bg1"/>
                </a:solidFill>
              </a:rPr>
              <a:t>Calculations from </a:t>
            </a:r>
            <a:r>
              <a:rPr lang="en-US" sz="1600" dirty="0" err="1">
                <a:solidFill>
                  <a:schemeClr val="bg1"/>
                </a:solidFill>
              </a:rPr>
              <a:t>Sanghoon</a:t>
            </a:r>
            <a:r>
              <a:rPr lang="en-US" sz="1600" dirty="0">
                <a:solidFill>
                  <a:schemeClr val="bg1"/>
                </a:solidFill>
              </a:rPr>
              <a:t> Lim</a:t>
            </a:r>
          </a:p>
        </p:txBody>
      </p:sp>
      <p:sp>
        <p:nvSpPr>
          <p:cNvPr id="5" name="TextBox 4">
            <a:extLst>
              <a:ext uri="{FF2B5EF4-FFF2-40B4-BE49-F238E27FC236}">
                <a16:creationId xmlns:a16="http://schemas.microsoft.com/office/drawing/2014/main" id="{812D0CD5-4696-4124-AF74-C6A5CD3C7692}"/>
              </a:ext>
            </a:extLst>
          </p:cNvPr>
          <p:cNvSpPr txBox="1"/>
          <p:nvPr/>
        </p:nvSpPr>
        <p:spPr>
          <a:xfrm>
            <a:off x="1524000" y="152400"/>
            <a:ext cx="6533840" cy="584775"/>
          </a:xfrm>
          <a:prstGeom prst="rect">
            <a:avLst/>
          </a:prstGeom>
          <a:noFill/>
        </p:spPr>
        <p:txBody>
          <a:bodyPr wrap="none" rtlCol="0">
            <a:spAutoFit/>
          </a:bodyPr>
          <a:lstStyle/>
          <a:p>
            <a:r>
              <a:rPr lang="en-US" sz="3200" u="sng" dirty="0">
                <a:solidFill>
                  <a:schemeClr val="bg1"/>
                </a:solidFill>
              </a:rPr>
              <a:t>New Geometries Under Consideration</a:t>
            </a:r>
          </a:p>
        </p:txBody>
      </p:sp>
      <p:sp>
        <p:nvSpPr>
          <p:cNvPr id="6" name="TextBox 5">
            <a:extLst>
              <a:ext uri="{FF2B5EF4-FFF2-40B4-BE49-F238E27FC236}">
                <a16:creationId xmlns:a16="http://schemas.microsoft.com/office/drawing/2014/main" id="{5031B1E1-7CAA-4860-81D1-759B248DF5A9}"/>
              </a:ext>
            </a:extLst>
          </p:cNvPr>
          <p:cNvSpPr txBox="1"/>
          <p:nvPr/>
        </p:nvSpPr>
        <p:spPr>
          <a:xfrm>
            <a:off x="131481" y="1073421"/>
            <a:ext cx="5338321" cy="523220"/>
          </a:xfrm>
          <a:prstGeom prst="rect">
            <a:avLst/>
          </a:prstGeom>
          <a:noFill/>
        </p:spPr>
        <p:txBody>
          <a:bodyPr wrap="none" rtlCol="0">
            <a:spAutoFit/>
          </a:bodyPr>
          <a:lstStyle/>
          <a:p>
            <a:r>
              <a:rPr lang="en-US" sz="2800" dirty="0">
                <a:solidFill>
                  <a:schemeClr val="bg1"/>
                </a:solidFill>
              </a:rPr>
              <a:t>Oxygen + Oxygen, p + Oxygen (LHC)</a:t>
            </a:r>
          </a:p>
        </p:txBody>
      </p:sp>
      <p:pic>
        <p:nvPicPr>
          <p:cNvPr id="9" name="Picture 8">
            <a:extLst>
              <a:ext uri="{FF2B5EF4-FFF2-40B4-BE49-F238E27FC236}">
                <a16:creationId xmlns:a16="http://schemas.microsoft.com/office/drawing/2014/main" id="{5470823D-A2F4-4232-BEBE-3DD255948A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681" y="1680561"/>
            <a:ext cx="2139857" cy="1828800"/>
          </a:xfrm>
          <a:prstGeom prst="rect">
            <a:avLst/>
          </a:prstGeom>
        </p:spPr>
      </p:pic>
      <p:sp>
        <p:nvSpPr>
          <p:cNvPr id="12" name="Rectangle 11">
            <a:extLst>
              <a:ext uri="{FF2B5EF4-FFF2-40B4-BE49-F238E27FC236}">
                <a16:creationId xmlns:a16="http://schemas.microsoft.com/office/drawing/2014/main" id="{637B7918-54B3-4062-A19C-3D603D9A2ECC}"/>
              </a:ext>
            </a:extLst>
          </p:cNvPr>
          <p:cNvSpPr/>
          <p:nvPr/>
        </p:nvSpPr>
        <p:spPr>
          <a:xfrm>
            <a:off x="4474881" y="2035619"/>
            <a:ext cx="4648200" cy="278676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E414526-0EFC-4187-9E10-28542D825408}"/>
              </a:ext>
            </a:extLst>
          </p:cNvPr>
          <p:cNvSpPr txBox="1"/>
          <p:nvPr/>
        </p:nvSpPr>
        <p:spPr>
          <a:xfrm>
            <a:off x="5271932" y="1955182"/>
            <a:ext cx="3644460" cy="954107"/>
          </a:xfrm>
          <a:prstGeom prst="rect">
            <a:avLst/>
          </a:prstGeom>
          <a:noFill/>
        </p:spPr>
        <p:txBody>
          <a:bodyPr wrap="none" rtlCol="0">
            <a:spAutoFit/>
          </a:bodyPr>
          <a:lstStyle/>
          <a:p>
            <a:pPr algn="ctr"/>
            <a:r>
              <a:rPr lang="en-US" sz="2800" dirty="0">
                <a:solidFill>
                  <a:schemeClr val="bg1"/>
                </a:solidFill>
              </a:rPr>
              <a:t>ALD Berndt Muller </a:t>
            </a:r>
          </a:p>
          <a:p>
            <a:pPr algn="ctr"/>
            <a:r>
              <a:rPr lang="en-US" sz="2800" dirty="0">
                <a:solidFill>
                  <a:schemeClr val="bg1"/>
                </a:solidFill>
              </a:rPr>
              <a:t>suggested </a:t>
            </a:r>
            <a:r>
              <a:rPr lang="en-US" sz="2800" baseline="30000" dirty="0">
                <a:solidFill>
                  <a:schemeClr val="bg1"/>
                </a:solidFill>
              </a:rPr>
              <a:t>4</a:t>
            </a:r>
            <a:r>
              <a:rPr lang="en-US" sz="2800" dirty="0">
                <a:solidFill>
                  <a:schemeClr val="bg1"/>
                </a:solidFill>
              </a:rPr>
              <a:t>He+A (RHIC)</a:t>
            </a:r>
          </a:p>
        </p:txBody>
      </p:sp>
      <p:pic>
        <p:nvPicPr>
          <p:cNvPr id="11" name="Picture 10">
            <a:extLst>
              <a:ext uri="{FF2B5EF4-FFF2-40B4-BE49-F238E27FC236}">
                <a16:creationId xmlns:a16="http://schemas.microsoft.com/office/drawing/2014/main" id="{9D7F3A1E-83F3-4B97-951A-9B898EF600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1" y="2949238"/>
            <a:ext cx="2139857" cy="1828800"/>
          </a:xfrm>
          <a:prstGeom prst="rect">
            <a:avLst/>
          </a:prstGeom>
        </p:spPr>
      </p:pic>
      <p:pic>
        <p:nvPicPr>
          <p:cNvPr id="13" name="Picture 12">
            <a:extLst>
              <a:ext uri="{FF2B5EF4-FFF2-40B4-BE49-F238E27FC236}">
                <a16:creationId xmlns:a16="http://schemas.microsoft.com/office/drawing/2014/main" id="{29D1F397-C16B-49DC-A43B-A9B79B45BF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4786" y="2949238"/>
            <a:ext cx="2139857" cy="1828800"/>
          </a:xfrm>
          <a:prstGeom prst="rect">
            <a:avLst/>
          </a:prstGeom>
        </p:spPr>
      </p:pic>
      <p:sp>
        <p:nvSpPr>
          <p:cNvPr id="14" name="TextBox 13">
            <a:extLst>
              <a:ext uri="{FF2B5EF4-FFF2-40B4-BE49-F238E27FC236}">
                <a16:creationId xmlns:a16="http://schemas.microsoft.com/office/drawing/2014/main" id="{6ACA7DD6-9ADF-4766-AD9C-445F43DE5B8C}"/>
              </a:ext>
            </a:extLst>
          </p:cNvPr>
          <p:cNvSpPr txBox="1"/>
          <p:nvPr/>
        </p:nvSpPr>
        <p:spPr>
          <a:xfrm>
            <a:off x="342900" y="4636309"/>
            <a:ext cx="8305800" cy="1815882"/>
          </a:xfrm>
          <a:prstGeom prst="rect">
            <a:avLst/>
          </a:prstGeom>
          <a:solidFill>
            <a:srgbClr val="FFFF00"/>
          </a:solidFill>
        </p:spPr>
        <p:txBody>
          <a:bodyPr wrap="square" rtlCol="0">
            <a:spAutoFit/>
          </a:bodyPr>
          <a:lstStyle/>
          <a:p>
            <a:r>
              <a:rPr lang="en-US" sz="2800" dirty="0"/>
              <a:t>Recent proposal (https://arxiv.org/abs/1808.09840) </a:t>
            </a:r>
          </a:p>
          <a:p>
            <a:r>
              <a:rPr lang="en-US" sz="2800" dirty="0"/>
              <a:t>for polarized </a:t>
            </a:r>
            <a:r>
              <a:rPr lang="en-US" sz="2800" dirty="0" err="1"/>
              <a:t>deuteron+A</a:t>
            </a:r>
            <a:r>
              <a:rPr lang="en-US" sz="2800" dirty="0"/>
              <a:t> collisions.</a:t>
            </a:r>
          </a:p>
          <a:p>
            <a:r>
              <a:rPr lang="en-US" sz="2800" dirty="0"/>
              <a:t>Unfortunately, at RHIC C-AD does not believe they can maintain this small polarization through acceleration.</a:t>
            </a:r>
          </a:p>
        </p:txBody>
      </p:sp>
    </p:spTree>
    <p:extLst>
      <p:ext uri="{BB962C8B-B14F-4D97-AF65-F5344CB8AC3E}">
        <p14:creationId xmlns:p14="http://schemas.microsoft.com/office/powerpoint/2010/main" val="273053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12" grpId="0" animBg="1"/>
      <p:bldP spid="7"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4789487" y="1447800"/>
            <a:ext cx="3973513" cy="3886200"/>
            <a:chOff x="2969" y="816"/>
            <a:chExt cx="2503" cy="2448"/>
          </a:xfrm>
        </p:grpSpPr>
        <p:pic>
          <p:nvPicPr>
            <p:cNvPr id="334853" name="Picture 5" descr="lattice_masses_quench"/>
            <p:cNvPicPr>
              <a:picLocks noChangeAspect="1" noChangeArrowheads="1"/>
            </p:cNvPicPr>
            <p:nvPr/>
          </p:nvPicPr>
          <p:blipFill>
            <a:blip r:embed="rId2" cstate="print"/>
            <a:srcRect l="4898" r="6938"/>
            <a:stretch>
              <a:fillRect/>
            </a:stretch>
          </p:blipFill>
          <p:spPr bwMode="auto">
            <a:xfrm>
              <a:off x="2969" y="816"/>
              <a:ext cx="2503" cy="2448"/>
            </a:xfrm>
            <a:prstGeom prst="rect">
              <a:avLst/>
            </a:prstGeom>
            <a:noFill/>
            <a:ln w="9525">
              <a:solidFill>
                <a:schemeClr val="tx1"/>
              </a:solidFill>
              <a:miter lim="800000"/>
              <a:headEnd/>
              <a:tailEnd/>
            </a:ln>
          </p:spPr>
        </p:pic>
        <p:pic>
          <p:nvPicPr>
            <p:cNvPr id="334854" name="Picture 6"/>
            <p:cNvPicPr>
              <a:picLocks noChangeAspect="1" noChangeArrowheads="1"/>
            </p:cNvPicPr>
            <p:nvPr/>
          </p:nvPicPr>
          <p:blipFill>
            <a:blip r:embed="rId3" cstate="print"/>
            <a:srcRect/>
            <a:stretch>
              <a:fillRect/>
            </a:stretch>
          </p:blipFill>
          <p:spPr bwMode="auto">
            <a:xfrm>
              <a:off x="3456" y="1152"/>
              <a:ext cx="624" cy="624"/>
            </a:xfrm>
            <a:prstGeom prst="rect">
              <a:avLst/>
            </a:prstGeom>
            <a:noFill/>
            <a:ln w="9525">
              <a:noFill/>
              <a:miter lim="800000"/>
              <a:headEnd/>
              <a:tailEnd/>
            </a:ln>
            <a:effectLst/>
          </p:spPr>
        </p:pic>
      </p:grpSp>
      <p:sp>
        <p:nvSpPr>
          <p:cNvPr id="334857" name="Text Box 9"/>
          <p:cNvSpPr txBox="1">
            <a:spLocks noChangeArrowheads="1"/>
          </p:cNvSpPr>
          <p:nvPr/>
        </p:nvSpPr>
        <p:spPr bwMode="auto">
          <a:xfrm>
            <a:off x="304800" y="-10418"/>
            <a:ext cx="8686800" cy="1077218"/>
          </a:xfrm>
          <a:prstGeom prst="rect">
            <a:avLst/>
          </a:prstGeom>
          <a:noFill/>
          <a:ln w="9525" algn="ctr">
            <a:noFill/>
            <a:miter lim="800000"/>
            <a:headEnd/>
            <a:tailEnd/>
          </a:ln>
          <a:effectLst/>
        </p:spPr>
        <p:txBody>
          <a:bodyPr>
            <a:spAutoFit/>
          </a:bodyPr>
          <a:lstStyle/>
          <a:p>
            <a:pPr algn="ctr"/>
            <a:r>
              <a:rPr lang="en-US" sz="3200" dirty="0">
                <a:solidFill>
                  <a:schemeClr val="bg2"/>
                </a:solidFill>
              </a:rPr>
              <a:t>Strong evidence that QCD is the </a:t>
            </a:r>
          </a:p>
          <a:p>
            <a:pPr algn="ctr"/>
            <a:r>
              <a:rPr lang="en-US" sz="3200" dirty="0">
                <a:solidFill>
                  <a:schemeClr val="bg2"/>
                </a:solidFill>
              </a:rPr>
              <a:t>correct theory of the strong interaction</a:t>
            </a:r>
          </a:p>
        </p:txBody>
      </p:sp>
      <p:sp>
        <p:nvSpPr>
          <p:cNvPr id="334858" name="Text Box 10"/>
          <p:cNvSpPr txBox="1">
            <a:spLocks noChangeArrowheads="1"/>
          </p:cNvSpPr>
          <p:nvPr/>
        </p:nvSpPr>
        <p:spPr bwMode="auto">
          <a:xfrm>
            <a:off x="914400" y="1066800"/>
            <a:ext cx="3008312" cy="396875"/>
          </a:xfrm>
          <a:prstGeom prst="rect">
            <a:avLst/>
          </a:prstGeom>
          <a:noFill/>
          <a:ln w="9525" algn="ctr">
            <a:noFill/>
            <a:miter lim="800000"/>
            <a:headEnd/>
            <a:tailEnd/>
          </a:ln>
          <a:effectLst/>
        </p:spPr>
        <p:txBody>
          <a:bodyPr wrap="none">
            <a:spAutoFit/>
          </a:bodyPr>
          <a:lstStyle/>
          <a:p>
            <a:r>
              <a:rPr lang="en-US" sz="2000" dirty="0">
                <a:solidFill>
                  <a:srgbClr val="FFFF66"/>
                </a:solidFill>
              </a:rPr>
              <a:t>Perturbative Calculations</a:t>
            </a:r>
          </a:p>
        </p:txBody>
      </p:sp>
      <p:sp>
        <p:nvSpPr>
          <p:cNvPr id="334859" name="Text Box 11"/>
          <p:cNvSpPr txBox="1">
            <a:spLocks noChangeArrowheads="1"/>
          </p:cNvSpPr>
          <p:nvPr/>
        </p:nvSpPr>
        <p:spPr bwMode="auto">
          <a:xfrm>
            <a:off x="5613400" y="1066800"/>
            <a:ext cx="2387600" cy="396875"/>
          </a:xfrm>
          <a:prstGeom prst="rect">
            <a:avLst/>
          </a:prstGeom>
          <a:noFill/>
          <a:ln w="9525" algn="ctr">
            <a:noFill/>
            <a:miter lim="800000"/>
            <a:headEnd/>
            <a:tailEnd/>
          </a:ln>
          <a:effectLst/>
        </p:spPr>
        <p:txBody>
          <a:bodyPr wrap="none">
            <a:spAutoFit/>
          </a:bodyPr>
          <a:lstStyle/>
          <a:p>
            <a:r>
              <a:rPr lang="en-US" sz="2000" dirty="0">
                <a:solidFill>
                  <a:srgbClr val="FFFF66"/>
                </a:solidFill>
              </a:rPr>
              <a:t>Lattice Calculations</a:t>
            </a:r>
          </a:p>
        </p:txBody>
      </p:sp>
      <p:pic>
        <p:nvPicPr>
          <p:cNvPr id="4" name="Picture 3"/>
          <p:cNvPicPr>
            <a:picLocks noChangeAspect="1"/>
          </p:cNvPicPr>
          <p:nvPr/>
        </p:nvPicPr>
        <p:blipFill>
          <a:blip r:embed="rId4"/>
          <a:stretch>
            <a:fillRect/>
          </a:stretch>
        </p:blipFill>
        <p:spPr>
          <a:xfrm>
            <a:off x="360630" y="1447801"/>
            <a:ext cx="4135170" cy="3857886"/>
          </a:xfrm>
          <a:prstGeom prst="rect">
            <a:avLst/>
          </a:prstGeom>
        </p:spPr>
      </p:pic>
      <p:sp>
        <p:nvSpPr>
          <p:cNvPr id="13" name="Text Box 12"/>
          <p:cNvSpPr txBox="1">
            <a:spLocks noChangeArrowheads="1"/>
          </p:cNvSpPr>
          <p:nvPr/>
        </p:nvSpPr>
        <p:spPr bwMode="auto">
          <a:xfrm>
            <a:off x="609600" y="5396805"/>
            <a:ext cx="7884845" cy="1446550"/>
          </a:xfrm>
          <a:prstGeom prst="rect">
            <a:avLst/>
          </a:prstGeom>
          <a:solidFill>
            <a:schemeClr val="bg1"/>
          </a:solidFill>
          <a:ln w="9525" algn="ctr">
            <a:noFill/>
            <a:miter lim="800000"/>
            <a:headEnd/>
            <a:tailEnd/>
          </a:ln>
          <a:effectLst/>
        </p:spPr>
        <p:txBody>
          <a:bodyPr wrap="square">
            <a:spAutoFit/>
          </a:bodyPr>
          <a:lstStyle/>
          <a:p>
            <a:pPr algn="ctr"/>
            <a:r>
              <a:rPr lang="en-US" sz="2800" dirty="0"/>
              <a:t>The field is about understanding </a:t>
            </a:r>
          </a:p>
          <a:p>
            <a:pPr algn="ctr"/>
            <a:r>
              <a:rPr lang="en-US" sz="3200" b="1" i="1" dirty="0">
                <a:solidFill>
                  <a:srgbClr val="FF0000"/>
                </a:solidFill>
              </a:rPr>
              <a:t>emergent phenomena from QCD</a:t>
            </a:r>
            <a:r>
              <a:rPr lang="en-US" sz="2800" dirty="0"/>
              <a:t>, </a:t>
            </a:r>
          </a:p>
          <a:p>
            <a:pPr algn="ctr"/>
            <a:r>
              <a:rPr lang="en-US" sz="2800" dirty="0"/>
              <a:t>just like condensed matter physics from QED.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48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48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8" grpId="0"/>
      <p:bldP spid="334859"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72F778-1FE9-4B56-BA36-3DDA532B8DE3}"/>
              </a:ext>
            </a:extLst>
          </p:cNvPr>
          <p:cNvSpPr txBox="1"/>
          <p:nvPr/>
        </p:nvSpPr>
        <p:spPr>
          <a:xfrm>
            <a:off x="99461" y="161099"/>
            <a:ext cx="7890045" cy="523220"/>
          </a:xfrm>
          <a:prstGeom prst="rect">
            <a:avLst/>
          </a:prstGeom>
          <a:noFill/>
        </p:spPr>
        <p:txBody>
          <a:bodyPr wrap="none" rtlCol="0">
            <a:spAutoFit/>
          </a:bodyPr>
          <a:lstStyle/>
          <a:p>
            <a:r>
              <a:rPr lang="en-US" sz="2800" dirty="0">
                <a:solidFill>
                  <a:srgbClr val="FFFF00"/>
                </a:solidFill>
              </a:rPr>
              <a:t>Is there a dual particle description to fluid dynamics?</a:t>
            </a:r>
          </a:p>
        </p:txBody>
      </p:sp>
      <p:pic>
        <p:nvPicPr>
          <p:cNvPr id="3" name="Picture 2">
            <a:extLst>
              <a:ext uri="{FF2B5EF4-FFF2-40B4-BE49-F238E27FC236}">
                <a16:creationId xmlns:a16="http://schemas.microsoft.com/office/drawing/2014/main" id="{3754BEC0-55E8-405B-8843-33E6FE458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371600"/>
            <a:ext cx="6019800" cy="9168812"/>
          </a:xfrm>
          <a:prstGeom prst="rect">
            <a:avLst/>
          </a:prstGeom>
        </p:spPr>
      </p:pic>
      <p:sp>
        <p:nvSpPr>
          <p:cNvPr id="5" name="TextBox 4">
            <a:extLst>
              <a:ext uri="{FF2B5EF4-FFF2-40B4-BE49-F238E27FC236}">
                <a16:creationId xmlns:a16="http://schemas.microsoft.com/office/drawing/2014/main" id="{35DE31B6-6048-4655-B701-305D7AC90B3E}"/>
              </a:ext>
            </a:extLst>
          </p:cNvPr>
          <p:cNvSpPr txBox="1"/>
          <p:nvPr/>
        </p:nvSpPr>
        <p:spPr>
          <a:xfrm>
            <a:off x="90638" y="762000"/>
            <a:ext cx="8218147" cy="954107"/>
          </a:xfrm>
          <a:prstGeom prst="rect">
            <a:avLst/>
          </a:prstGeom>
          <a:noFill/>
        </p:spPr>
        <p:txBody>
          <a:bodyPr wrap="none" rtlCol="0">
            <a:spAutoFit/>
          </a:bodyPr>
          <a:lstStyle/>
          <a:p>
            <a:r>
              <a:rPr lang="en-US" sz="2800" dirty="0">
                <a:solidFill>
                  <a:schemeClr val="bg1"/>
                </a:solidFill>
              </a:rPr>
              <a:t>Some systems really have no quasiparticles</a:t>
            </a:r>
          </a:p>
          <a:p>
            <a:r>
              <a:rPr lang="en-US" sz="2800" dirty="0">
                <a:solidFill>
                  <a:schemeClr val="bg1"/>
                </a:solidFill>
              </a:rPr>
              <a:t>Near perfect fluidity implies uncertainty principle scales</a:t>
            </a:r>
          </a:p>
        </p:txBody>
      </p:sp>
      <p:sp>
        <p:nvSpPr>
          <p:cNvPr id="6" name="TextBox 5">
            <a:extLst>
              <a:ext uri="{FF2B5EF4-FFF2-40B4-BE49-F238E27FC236}">
                <a16:creationId xmlns:a16="http://schemas.microsoft.com/office/drawing/2014/main" id="{FADE3841-1FAF-432F-AA36-CF3E1A22FDAE}"/>
              </a:ext>
            </a:extLst>
          </p:cNvPr>
          <p:cNvSpPr txBox="1"/>
          <p:nvPr/>
        </p:nvSpPr>
        <p:spPr>
          <a:xfrm>
            <a:off x="5562600" y="2209800"/>
            <a:ext cx="3581400" cy="954107"/>
          </a:xfrm>
          <a:prstGeom prst="rect">
            <a:avLst/>
          </a:prstGeom>
          <a:noFill/>
        </p:spPr>
        <p:txBody>
          <a:bodyPr wrap="square" rtlCol="0">
            <a:spAutoFit/>
          </a:bodyPr>
          <a:lstStyle/>
          <a:p>
            <a:pPr algn="ctr"/>
            <a:r>
              <a:rPr lang="en-US" sz="2800" baseline="30000" dirty="0">
                <a:solidFill>
                  <a:srgbClr val="FF33CC"/>
                </a:solidFill>
              </a:rPr>
              <a:t>3</a:t>
            </a:r>
            <a:r>
              <a:rPr lang="en-US" sz="2800" dirty="0">
                <a:solidFill>
                  <a:srgbClr val="FF33CC"/>
                </a:solidFill>
              </a:rPr>
              <a:t>He+Au Collision</a:t>
            </a:r>
          </a:p>
          <a:p>
            <a:pPr algn="ctr"/>
            <a:r>
              <a:rPr lang="en-US" sz="2800" dirty="0">
                <a:solidFill>
                  <a:srgbClr val="FF33CC"/>
                </a:solidFill>
              </a:rPr>
              <a:t>AMPT Parton Cascade</a:t>
            </a:r>
          </a:p>
        </p:txBody>
      </p:sp>
      <p:sp>
        <p:nvSpPr>
          <p:cNvPr id="7" name="TextBox 6">
            <a:extLst>
              <a:ext uri="{FF2B5EF4-FFF2-40B4-BE49-F238E27FC236}">
                <a16:creationId xmlns:a16="http://schemas.microsoft.com/office/drawing/2014/main" id="{6488E7DA-A3A6-4B73-8686-1CD43131548A}"/>
              </a:ext>
            </a:extLst>
          </p:cNvPr>
          <p:cNvSpPr txBox="1"/>
          <p:nvPr/>
        </p:nvSpPr>
        <p:spPr>
          <a:xfrm>
            <a:off x="5594546" y="5033614"/>
            <a:ext cx="3549454" cy="1323439"/>
          </a:xfrm>
          <a:prstGeom prst="rect">
            <a:avLst/>
          </a:prstGeom>
          <a:noFill/>
        </p:spPr>
        <p:txBody>
          <a:bodyPr wrap="square" rtlCol="0">
            <a:spAutoFit/>
          </a:bodyPr>
          <a:lstStyle/>
          <a:p>
            <a:pPr algn="ctr"/>
            <a:r>
              <a:rPr lang="en-US" sz="1600" dirty="0">
                <a:solidFill>
                  <a:schemeClr val="bg1"/>
                </a:solidFill>
              </a:rPr>
              <a:t>Nagle et al., arXiv:1707.02307,  </a:t>
            </a:r>
          </a:p>
          <a:p>
            <a:pPr algn="ctr"/>
            <a:r>
              <a:rPr lang="en-US" sz="1600" dirty="0" err="1">
                <a:solidFill>
                  <a:schemeClr val="bg1"/>
                </a:solidFill>
              </a:rPr>
              <a:t>Orjuela</a:t>
            </a:r>
            <a:r>
              <a:rPr lang="en-US" sz="1600" dirty="0">
                <a:solidFill>
                  <a:schemeClr val="bg1"/>
                </a:solidFill>
              </a:rPr>
              <a:t> Koop et al., arXiv:1512.06949,  arXiv:1501.06880</a:t>
            </a:r>
          </a:p>
          <a:p>
            <a:pPr algn="ctr"/>
            <a:r>
              <a:rPr lang="en-US" sz="1600" dirty="0" err="1">
                <a:solidFill>
                  <a:schemeClr val="bg1"/>
                </a:solidFill>
              </a:rPr>
              <a:t>Bozek</a:t>
            </a:r>
            <a:r>
              <a:rPr lang="en-US" sz="1600" dirty="0">
                <a:solidFill>
                  <a:schemeClr val="bg1"/>
                </a:solidFill>
              </a:rPr>
              <a:t>, </a:t>
            </a:r>
            <a:r>
              <a:rPr lang="en-US" sz="1600" dirty="0" err="1">
                <a:solidFill>
                  <a:schemeClr val="bg1"/>
                </a:solidFill>
              </a:rPr>
              <a:t>Bzdak</a:t>
            </a:r>
            <a:r>
              <a:rPr lang="en-US" sz="1600" dirty="0">
                <a:solidFill>
                  <a:schemeClr val="bg1"/>
                </a:solidFill>
              </a:rPr>
              <a:t>, Ma,  arXiv:1503.03655</a:t>
            </a:r>
          </a:p>
          <a:p>
            <a:endParaRPr lang="en-US" sz="1600" dirty="0">
              <a:solidFill>
                <a:schemeClr val="bg1"/>
              </a:solidFill>
            </a:endParaRPr>
          </a:p>
        </p:txBody>
      </p:sp>
    </p:spTree>
    <p:extLst>
      <p:ext uri="{BB962C8B-B14F-4D97-AF65-F5344CB8AC3E}">
        <p14:creationId xmlns:p14="http://schemas.microsoft.com/office/powerpoint/2010/main" val="29181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D4724D-BAA4-47B3-9391-40CA11FDE6D7}"/>
              </a:ext>
            </a:extLst>
          </p:cNvPr>
          <p:cNvSpPr txBox="1"/>
          <p:nvPr/>
        </p:nvSpPr>
        <p:spPr>
          <a:xfrm>
            <a:off x="91768" y="4876800"/>
            <a:ext cx="9176155" cy="1938992"/>
          </a:xfrm>
          <a:prstGeom prst="rect">
            <a:avLst/>
          </a:prstGeom>
          <a:noFill/>
        </p:spPr>
        <p:txBody>
          <a:bodyPr wrap="square" rtlCol="0">
            <a:spAutoFit/>
          </a:bodyPr>
          <a:lstStyle/>
          <a:p>
            <a:pPr algn="ctr"/>
            <a:r>
              <a:rPr lang="en-US" sz="1100" dirty="0">
                <a:solidFill>
                  <a:srgbClr val="FFFF00"/>
                </a:solidFill>
              </a:rPr>
              <a:t> </a:t>
            </a:r>
            <a:r>
              <a:rPr lang="en-US" sz="2400" dirty="0">
                <a:solidFill>
                  <a:srgbClr val="FFFF00"/>
                </a:solidFill>
              </a:rPr>
              <a:t>Poor quantitative description, but rough agreement with </a:t>
            </a:r>
            <a:r>
              <a:rPr lang="en-US" sz="2400" dirty="0" err="1">
                <a:solidFill>
                  <a:srgbClr val="FFFF00"/>
                </a:solidFill>
              </a:rPr>
              <a:t>v</a:t>
            </a:r>
            <a:r>
              <a:rPr lang="en-US" sz="2400" baseline="-25000" dirty="0" err="1">
                <a:solidFill>
                  <a:srgbClr val="FFFF00"/>
                </a:solidFill>
              </a:rPr>
              <a:t>n</a:t>
            </a:r>
            <a:r>
              <a:rPr lang="en-US" sz="2400" dirty="0">
                <a:solidFill>
                  <a:srgbClr val="FFFF00"/>
                </a:solidFill>
              </a:rPr>
              <a:t> ordering</a:t>
            </a:r>
          </a:p>
          <a:p>
            <a:pPr algn="ctr"/>
            <a:endParaRPr lang="en-US" sz="2400" dirty="0">
              <a:solidFill>
                <a:srgbClr val="FFFF00"/>
              </a:solidFill>
            </a:endParaRPr>
          </a:p>
          <a:p>
            <a:pPr algn="ctr"/>
            <a:r>
              <a:rPr lang="en-US" sz="2400" dirty="0">
                <a:solidFill>
                  <a:srgbClr val="FFFF00"/>
                </a:solidFill>
              </a:rPr>
              <a:t>Problem with proving/disproving quasiparticle picture …</a:t>
            </a:r>
          </a:p>
          <a:p>
            <a:pPr algn="ctr"/>
            <a:r>
              <a:rPr lang="en-US" sz="2400" dirty="0">
                <a:solidFill>
                  <a:srgbClr val="FFFF00"/>
                </a:solidFill>
              </a:rPr>
              <a:t>Cannot calculate QCD 2</a:t>
            </a:r>
            <a:r>
              <a:rPr lang="en-US" sz="2400" dirty="0">
                <a:solidFill>
                  <a:srgbClr val="FFFF00"/>
                </a:solidFill>
                <a:sym typeface="Wingdings" panose="05000000000000000000" pitchFamily="2" charset="2"/>
              </a:rPr>
              <a:t>2 cross section, angular distributions, etc.</a:t>
            </a:r>
          </a:p>
          <a:p>
            <a:pPr algn="ctr"/>
            <a:r>
              <a:rPr lang="en-US" sz="2400" dirty="0">
                <a:solidFill>
                  <a:srgbClr val="FFFF00"/>
                </a:solidFill>
                <a:sym typeface="Wingdings" panose="05000000000000000000" pitchFamily="2" charset="2"/>
              </a:rPr>
              <a:t>Many free parameters to match the data if desired</a:t>
            </a:r>
            <a:endParaRPr lang="en-US" sz="3200" dirty="0">
              <a:solidFill>
                <a:srgbClr val="FFFF00"/>
              </a:solidFill>
            </a:endParaRPr>
          </a:p>
        </p:txBody>
      </p:sp>
      <p:pic>
        <p:nvPicPr>
          <p:cNvPr id="13" name="Picture 12">
            <a:extLst>
              <a:ext uri="{FF2B5EF4-FFF2-40B4-BE49-F238E27FC236}">
                <a16:creationId xmlns:a16="http://schemas.microsoft.com/office/drawing/2014/main" id="{A96E338C-8A98-4D74-AB4B-EAEB4654A61A}"/>
              </a:ext>
            </a:extLst>
          </p:cNvPr>
          <p:cNvPicPr>
            <a:picLocks noChangeAspect="1"/>
          </p:cNvPicPr>
          <p:nvPr/>
        </p:nvPicPr>
        <p:blipFill>
          <a:blip r:embed="rId2"/>
          <a:stretch>
            <a:fillRect/>
          </a:stretch>
        </p:blipFill>
        <p:spPr>
          <a:xfrm>
            <a:off x="150725" y="1493756"/>
            <a:ext cx="8755505" cy="3282204"/>
          </a:xfrm>
          <a:prstGeom prst="rect">
            <a:avLst/>
          </a:prstGeom>
        </p:spPr>
      </p:pic>
      <p:sp>
        <p:nvSpPr>
          <p:cNvPr id="14" name="Rectangle 13">
            <a:extLst>
              <a:ext uri="{FF2B5EF4-FFF2-40B4-BE49-F238E27FC236}">
                <a16:creationId xmlns:a16="http://schemas.microsoft.com/office/drawing/2014/main" id="{1977FD0A-61D8-4037-B8DC-5CA8CA6D8A4D}"/>
              </a:ext>
            </a:extLst>
          </p:cNvPr>
          <p:cNvSpPr/>
          <p:nvPr/>
        </p:nvSpPr>
        <p:spPr>
          <a:xfrm>
            <a:off x="150725" y="961818"/>
            <a:ext cx="8755505" cy="608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5" name="Picture 14">
            <a:extLst>
              <a:ext uri="{FF2B5EF4-FFF2-40B4-BE49-F238E27FC236}">
                <a16:creationId xmlns:a16="http://schemas.microsoft.com/office/drawing/2014/main" id="{9DDFD790-F559-4B1B-9118-6FFB3770EE53}"/>
              </a:ext>
            </a:extLst>
          </p:cNvPr>
          <p:cNvPicPr>
            <a:picLocks noChangeAspect="1"/>
          </p:cNvPicPr>
          <p:nvPr/>
        </p:nvPicPr>
        <p:blipFill rotWithShape="1">
          <a:blip r:embed="rId3"/>
          <a:srcRect l="66096" t="17143" r="25378" b="57820"/>
          <a:stretch/>
        </p:blipFill>
        <p:spPr>
          <a:xfrm>
            <a:off x="4302923" y="961818"/>
            <a:ext cx="779646" cy="656773"/>
          </a:xfrm>
          <a:prstGeom prst="rect">
            <a:avLst/>
          </a:prstGeom>
        </p:spPr>
      </p:pic>
      <p:pic>
        <p:nvPicPr>
          <p:cNvPr id="16" name="Picture 15">
            <a:extLst>
              <a:ext uri="{FF2B5EF4-FFF2-40B4-BE49-F238E27FC236}">
                <a16:creationId xmlns:a16="http://schemas.microsoft.com/office/drawing/2014/main" id="{360874FD-7453-4ED3-8530-72E65B8C954B}"/>
              </a:ext>
            </a:extLst>
          </p:cNvPr>
          <p:cNvPicPr>
            <a:picLocks noChangeAspect="1"/>
          </p:cNvPicPr>
          <p:nvPr/>
        </p:nvPicPr>
        <p:blipFill rotWithShape="1">
          <a:blip r:embed="rId3"/>
          <a:srcRect l="91052" t="13678" r="1991" b="65958"/>
          <a:stretch/>
        </p:blipFill>
        <p:spPr>
          <a:xfrm>
            <a:off x="6983989" y="982867"/>
            <a:ext cx="842225" cy="707261"/>
          </a:xfrm>
          <a:prstGeom prst="rect">
            <a:avLst/>
          </a:prstGeom>
        </p:spPr>
      </p:pic>
      <p:pic>
        <p:nvPicPr>
          <p:cNvPr id="17" name="Picture 16">
            <a:extLst>
              <a:ext uri="{FF2B5EF4-FFF2-40B4-BE49-F238E27FC236}">
                <a16:creationId xmlns:a16="http://schemas.microsoft.com/office/drawing/2014/main" id="{8574EA0E-5F41-40B3-9457-73B858002C36}"/>
              </a:ext>
            </a:extLst>
          </p:cNvPr>
          <p:cNvPicPr>
            <a:picLocks noChangeAspect="1"/>
          </p:cNvPicPr>
          <p:nvPr/>
        </p:nvPicPr>
        <p:blipFill rotWithShape="1">
          <a:blip r:embed="rId3"/>
          <a:srcRect l="44343" t="32085" r="48605" b="45167"/>
          <a:stretch/>
        </p:blipFill>
        <p:spPr>
          <a:xfrm>
            <a:off x="1564105" y="1021825"/>
            <a:ext cx="644893" cy="596766"/>
          </a:xfrm>
          <a:prstGeom prst="rect">
            <a:avLst/>
          </a:prstGeom>
        </p:spPr>
      </p:pic>
      <p:sp>
        <p:nvSpPr>
          <p:cNvPr id="2" name="TextBox 1">
            <a:extLst>
              <a:ext uri="{FF2B5EF4-FFF2-40B4-BE49-F238E27FC236}">
                <a16:creationId xmlns:a16="http://schemas.microsoft.com/office/drawing/2014/main" id="{EF322421-7183-4172-A79D-EB84571AE8B1}"/>
              </a:ext>
            </a:extLst>
          </p:cNvPr>
          <p:cNvSpPr txBox="1"/>
          <p:nvPr/>
        </p:nvSpPr>
        <p:spPr>
          <a:xfrm>
            <a:off x="2155148" y="152400"/>
            <a:ext cx="4845685" cy="646331"/>
          </a:xfrm>
          <a:prstGeom prst="rect">
            <a:avLst/>
          </a:prstGeom>
          <a:noFill/>
        </p:spPr>
        <p:txBody>
          <a:bodyPr wrap="none" rtlCol="0">
            <a:spAutoFit/>
          </a:bodyPr>
          <a:lstStyle/>
          <a:p>
            <a:r>
              <a:rPr lang="en-US" sz="3600" u="sng" dirty="0">
                <a:solidFill>
                  <a:schemeClr val="bg1"/>
                </a:solidFill>
              </a:rPr>
              <a:t>Parton Scattering Results</a:t>
            </a:r>
          </a:p>
        </p:txBody>
      </p:sp>
    </p:spTree>
    <p:extLst>
      <p:ext uri="{BB962C8B-B14F-4D97-AF65-F5344CB8AC3E}">
        <p14:creationId xmlns:p14="http://schemas.microsoft.com/office/powerpoint/2010/main" val="626906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B398C4-5831-4D7E-8B02-62C8DDD0C65F}"/>
              </a:ext>
            </a:extLst>
          </p:cNvPr>
          <p:cNvSpPr txBox="1"/>
          <p:nvPr/>
        </p:nvSpPr>
        <p:spPr>
          <a:xfrm>
            <a:off x="2135756" y="23386"/>
            <a:ext cx="4872488" cy="646331"/>
          </a:xfrm>
          <a:prstGeom prst="rect">
            <a:avLst/>
          </a:prstGeom>
          <a:noFill/>
        </p:spPr>
        <p:txBody>
          <a:bodyPr wrap="none" rtlCol="0">
            <a:spAutoFit/>
          </a:bodyPr>
          <a:lstStyle/>
          <a:p>
            <a:r>
              <a:rPr lang="en-US" sz="3600" u="sng" dirty="0">
                <a:solidFill>
                  <a:schemeClr val="bg1"/>
                </a:solidFill>
              </a:rPr>
              <a:t>Cornucopia of </a:t>
            </a:r>
            <a:r>
              <a:rPr lang="en-US" sz="3600" u="sng" dirty="0" err="1">
                <a:solidFill>
                  <a:schemeClr val="bg1"/>
                </a:solidFill>
              </a:rPr>
              <a:t>d+Au</a:t>
            </a:r>
            <a:r>
              <a:rPr lang="en-US" sz="3600" u="sng" dirty="0">
                <a:solidFill>
                  <a:schemeClr val="bg1"/>
                </a:solidFill>
              </a:rPr>
              <a:t> Data</a:t>
            </a:r>
          </a:p>
        </p:txBody>
      </p:sp>
      <p:pic>
        <p:nvPicPr>
          <p:cNvPr id="6" name="Picture 5">
            <a:extLst>
              <a:ext uri="{FF2B5EF4-FFF2-40B4-BE49-F238E27FC236}">
                <a16:creationId xmlns:a16="http://schemas.microsoft.com/office/drawing/2014/main" id="{B2C3436B-724E-4765-955C-3820F496A90A}"/>
              </a:ext>
            </a:extLst>
          </p:cNvPr>
          <p:cNvPicPr>
            <a:picLocks noChangeAspect="1"/>
          </p:cNvPicPr>
          <p:nvPr/>
        </p:nvPicPr>
        <p:blipFill rotWithShape="1">
          <a:blip r:embed="rId2"/>
          <a:srcRect r="72316"/>
          <a:stretch/>
        </p:blipFill>
        <p:spPr>
          <a:xfrm>
            <a:off x="7148736" y="807547"/>
            <a:ext cx="1942321" cy="2033612"/>
          </a:xfrm>
          <a:prstGeom prst="rect">
            <a:avLst/>
          </a:prstGeom>
        </p:spPr>
      </p:pic>
      <p:pic>
        <p:nvPicPr>
          <p:cNvPr id="7" name="Picture 6">
            <a:extLst>
              <a:ext uri="{FF2B5EF4-FFF2-40B4-BE49-F238E27FC236}">
                <a16:creationId xmlns:a16="http://schemas.microsoft.com/office/drawing/2014/main" id="{DFC8C7FC-F510-47F0-B7B9-29440FA941B3}"/>
              </a:ext>
            </a:extLst>
          </p:cNvPr>
          <p:cNvPicPr>
            <a:picLocks noChangeAspect="1"/>
          </p:cNvPicPr>
          <p:nvPr/>
        </p:nvPicPr>
        <p:blipFill>
          <a:blip r:embed="rId3"/>
          <a:stretch>
            <a:fillRect/>
          </a:stretch>
        </p:blipFill>
        <p:spPr>
          <a:xfrm>
            <a:off x="5168221" y="807546"/>
            <a:ext cx="1942321" cy="2033613"/>
          </a:xfrm>
          <a:prstGeom prst="rect">
            <a:avLst/>
          </a:prstGeom>
        </p:spPr>
      </p:pic>
      <p:pic>
        <p:nvPicPr>
          <p:cNvPr id="8" name="Picture 7">
            <a:extLst>
              <a:ext uri="{FF2B5EF4-FFF2-40B4-BE49-F238E27FC236}">
                <a16:creationId xmlns:a16="http://schemas.microsoft.com/office/drawing/2014/main" id="{6EE6FDC5-6018-4A6C-9593-052A051D64AF}"/>
              </a:ext>
            </a:extLst>
          </p:cNvPr>
          <p:cNvPicPr>
            <a:picLocks noChangeAspect="1"/>
          </p:cNvPicPr>
          <p:nvPr/>
        </p:nvPicPr>
        <p:blipFill rotWithShape="1">
          <a:blip r:embed="rId4"/>
          <a:srcRect t="4898" r="23205"/>
          <a:stretch/>
        </p:blipFill>
        <p:spPr>
          <a:xfrm>
            <a:off x="63441" y="807547"/>
            <a:ext cx="2424685" cy="2033613"/>
          </a:xfrm>
          <a:prstGeom prst="rect">
            <a:avLst/>
          </a:prstGeom>
        </p:spPr>
      </p:pic>
      <p:pic>
        <p:nvPicPr>
          <p:cNvPr id="9" name="Picture 8">
            <a:extLst>
              <a:ext uri="{FF2B5EF4-FFF2-40B4-BE49-F238E27FC236}">
                <a16:creationId xmlns:a16="http://schemas.microsoft.com/office/drawing/2014/main" id="{560D314C-4B41-477D-89F5-9DFF326873D0}"/>
              </a:ext>
            </a:extLst>
          </p:cNvPr>
          <p:cNvPicPr>
            <a:picLocks noChangeAspect="1"/>
          </p:cNvPicPr>
          <p:nvPr/>
        </p:nvPicPr>
        <p:blipFill>
          <a:blip r:embed="rId5"/>
          <a:stretch>
            <a:fillRect/>
          </a:stretch>
        </p:blipFill>
        <p:spPr>
          <a:xfrm>
            <a:off x="2570007" y="807547"/>
            <a:ext cx="2516333" cy="2036831"/>
          </a:xfrm>
          <a:prstGeom prst="rect">
            <a:avLst/>
          </a:prstGeom>
        </p:spPr>
      </p:pic>
      <p:pic>
        <p:nvPicPr>
          <p:cNvPr id="10" name="Picture 9">
            <a:extLst>
              <a:ext uri="{FF2B5EF4-FFF2-40B4-BE49-F238E27FC236}">
                <a16:creationId xmlns:a16="http://schemas.microsoft.com/office/drawing/2014/main" id="{313DC1F4-FFA0-4794-86A6-CC492DA4B8F1}"/>
              </a:ext>
            </a:extLst>
          </p:cNvPr>
          <p:cNvPicPr>
            <a:picLocks noChangeAspect="1"/>
          </p:cNvPicPr>
          <p:nvPr/>
        </p:nvPicPr>
        <p:blipFill rotWithShape="1">
          <a:blip r:embed="rId6"/>
          <a:srcRect b="48962"/>
          <a:stretch/>
        </p:blipFill>
        <p:spPr>
          <a:xfrm>
            <a:off x="63441" y="3444408"/>
            <a:ext cx="9027616" cy="2603076"/>
          </a:xfrm>
          <a:prstGeom prst="rect">
            <a:avLst/>
          </a:prstGeom>
        </p:spPr>
      </p:pic>
      <p:sp>
        <p:nvSpPr>
          <p:cNvPr id="2" name="TextBox 1">
            <a:extLst>
              <a:ext uri="{FF2B5EF4-FFF2-40B4-BE49-F238E27FC236}">
                <a16:creationId xmlns:a16="http://schemas.microsoft.com/office/drawing/2014/main" id="{B23C2AA7-05F9-4A7D-8AC3-33EFB5159647}"/>
              </a:ext>
            </a:extLst>
          </p:cNvPr>
          <p:cNvSpPr txBox="1"/>
          <p:nvPr/>
        </p:nvSpPr>
        <p:spPr>
          <a:xfrm>
            <a:off x="7526953" y="2841159"/>
            <a:ext cx="1500732" cy="400110"/>
          </a:xfrm>
          <a:prstGeom prst="rect">
            <a:avLst/>
          </a:prstGeom>
          <a:noFill/>
        </p:spPr>
        <p:txBody>
          <a:bodyPr wrap="none" rtlCol="0">
            <a:spAutoFit/>
          </a:bodyPr>
          <a:lstStyle/>
          <a:p>
            <a:r>
              <a:rPr lang="en-US" sz="2000" dirty="0">
                <a:solidFill>
                  <a:srgbClr val="FF7C80"/>
                </a:solidFill>
              </a:rPr>
              <a:t>v</a:t>
            </a:r>
            <a:r>
              <a:rPr lang="en-US" sz="2000" baseline="-25000" dirty="0">
                <a:solidFill>
                  <a:srgbClr val="FF7C80"/>
                </a:solidFill>
              </a:rPr>
              <a:t>2</a:t>
            </a:r>
            <a:r>
              <a:rPr lang="en-US" sz="2000" dirty="0">
                <a:solidFill>
                  <a:srgbClr val="FF7C80"/>
                </a:solidFill>
              </a:rPr>
              <a:t>{2}, </a:t>
            </a:r>
            <a:r>
              <a:rPr lang="en-US" sz="2000" dirty="0">
                <a:solidFill>
                  <a:schemeClr val="accent1">
                    <a:lumMod val="40000"/>
                    <a:lumOff val="60000"/>
                  </a:schemeClr>
                </a:solidFill>
              </a:rPr>
              <a:t>{4},</a:t>
            </a:r>
            <a:r>
              <a:rPr lang="en-US" sz="2000" dirty="0">
                <a:solidFill>
                  <a:schemeClr val="bg1"/>
                </a:solidFill>
              </a:rPr>
              <a:t> {6}</a:t>
            </a:r>
          </a:p>
        </p:txBody>
      </p:sp>
      <p:sp>
        <p:nvSpPr>
          <p:cNvPr id="12" name="TextBox 11">
            <a:extLst>
              <a:ext uri="{FF2B5EF4-FFF2-40B4-BE49-F238E27FC236}">
                <a16:creationId xmlns:a16="http://schemas.microsoft.com/office/drawing/2014/main" id="{4A5CA88E-6797-48C6-9CAE-669DF95A311F}"/>
              </a:ext>
            </a:extLst>
          </p:cNvPr>
          <p:cNvSpPr txBox="1"/>
          <p:nvPr/>
        </p:nvSpPr>
        <p:spPr>
          <a:xfrm>
            <a:off x="599972" y="2911608"/>
            <a:ext cx="1381660" cy="400110"/>
          </a:xfrm>
          <a:prstGeom prst="rect">
            <a:avLst/>
          </a:prstGeom>
          <a:noFill/>
        </p:spPr>
        <p:txBody>
          <a:bodyPr wrap="none" rtlCol="0">
            <a:spAutoFit/>
          </a:bodyPr>
          <a:lstStyle/>
          <a:p>
            <a:r>
              <a:rPr lang="en-US" sz="2000" dirty="0">
                <a:solidFill>
                  <a:schemeClr val="accent6">
                    <a:lumMod val="60000"/>
                    <a:lumOff val="40000"/>
                  </a:schemeClr>
                </a:solidFill>
              </a:rPr>
              <a:t>PID Spectra</a:t>
            </a:r>
          </a:p>
        </p:txBody>
      </p:sp>
      <p:sp>
        <p:nvSpPr>
          <p:cNvPr id="13" name="TextBox 12">
            <a:extLst>
              <a:ext uri="{FF2B5EF4-FFF2-40B4-BE49-F238E27FC236}">
                <a16:creationId xmlns:a16="http://schemas.microsoft.com/office/drawing/2014/main" id="{B5FB845D-E608-4878-88E4-EBDAAEE9A9F9}"/>
              </a:ext>
            </a:extLst>
          </p:cNvPr>
          <p:cNvSpPr txBox="1"/>
          <p:nvPr/>
        </p:nvSpPr>
        <p:spPr>
          <a:xfrm>
            <a:off x="3369789" y="2900703"/>
            <a:ext cx="1212191" cy="400110"/>
          </a:xfrm>
          <a:prstGeom prst="rect">
            <a:avLst/>
          </a:prstGeom>
          <a:noFill/>
        </p:spPr>
        <p:txBody>
          <a:bodyPr wrap="none" rtlCol="0">
            <a:spAutoFit/>
          </a:bodyPr>
          <a:lstStyle/>
          <a:p>
            <a:r>
              <a:rPr lang="en-US" sz="2000" dirty="0">
                <a:solidFill>
                  <a:schemeClr val="accent1">
                    <a:lumMod val="40000"/>
                    <a:lumOff val="60000"/>
                  </a:schemeClr>
                </a:solidFill>
              </a:rPr>
              <a:t>v</a:t>
            </a:r>
            <a:r>
              <a:rPr lang="en-US" sz="2000" baseline="-25000" dirty="0">
                <a:solidFill>
                  <a:schemeClr val="accent1">
                    <a:lumMod val="40000"/>
                    <a:lumOff val="60000"/>
                  </a:schemeClr>
                </a:solidFill>
              </a:rPr>
              <a:t>2</a:t>
            </a:r>
            <a:r>
              <a:rPr lang="en-US" sz="2000" dirty="0">
                <a:solidFill>
                  <a:schemeClr val="accent1">
                    <a:lumMod val="40000"/>
                    <a:lumOff val="60000"/>
                  </a:schemeClr>
                </a:solidFill>
              </a:rPr>
              <a:t>(</a:t>
            </a:r>
            <a:r>
              <a:rPr lang="en-US" sz="2000" dirty="0" err="1">
                <a:solidFill>
                  <a:schemeClr val="accent1">
                    <a:lumMod val="40000"/>
                    <a:lumOff val="60000"/>
                  </a:schemeClr>
                </a:solidFill>
              </a:rPr>
              <a:t>p</a:t>
            </a:r>
            <a:r>
              <a:rPr lang="en-US" sz="2000" baseline="-25000" dirty="0" err="1">
                <a:solidFill>
                  <a:schemeClr val="accent1">
                    <a:lumMod val="40000"/>
                    <a:lumOff val="60000"/>
                  </a:schemeClr>
                </a:solidFill>
              </a:rPr>
              <a:t>T</a:t>
            </a:r>
            <a:r>
              <a:rPr lang="en-US" sz="2000" dirty="0">
                <a:solidFill>
                  <a:schemeClr val="accent1">
                    <a:lumMod val="40000"/>
                    <a:lumOff val="60000"/>
                  </a:schemeClr>
                </a:solidFill>
              </a:rPr>
              <a:t>) PID</a:t>
            </a:r>
            <a:r>
              <a:rPr lang="en-US" sz="2000" baseline="-25000" dirty="0">
                <a:solidFill>
                  <a:schemeClr val="accent1">
                    <a:lumMod val="40000"/>
                    <a:lumOff val="60000"/>
                  </a:schemeClr>
                </a:solidFill>
              </a:rPr>
              <a:t> </a:t>
            </a:r>
            <a:endParaRPr lang="en-US" sz="2000" dirty="0">
              <a:solidFill>
                <a:schemeClr val="accent1">
                  <a:lumMod val="40000"/>
                  <a:lumOff val="60000"/>
                </a:schemeClr>
              </a:solidFill>
            </a:endParaRPr>
          </a:p>
        </p:txBody>
      </p:sp>
      <p:sp>
        <p:nvSpPr>
          <p:cNvPr id="14" name="TextBox 13">
            <a:extLst>
              <a:ext uri="{FF2B5EF4-FFF2-40B4-BE49-F238E27FC236}">
                <a16:creationId xmlns:a16="http://schemas.microsoft.com/office/drawing/2014/main" id="{152014A1-8138-4741-BEE0-03B8DF4801B4}"/>
              </a:ext>
            </a:extLst>
          </p:cNvPr>
          <p:cNvSpPr txBox="1"/>
          <p:nvPr/>
        </p:nvSpPr>
        <p:spPr>
          <a:xfrm>
            <a:off x="5898671" y="2867326"/>
            <a:ext cx="736099" cy="400110"/>
          </a:xfrm>
          <a:prstGeom prst="rect">
            <a:avLst/>
          </a:prstGeom>
          <a:noFill/>
        </p:spPr>
        <p:txBody>
          <a:bodyPr wrap="none" rtlCol="0">
            <a:spAutoFit/>
          </a:bodyPr>
          <a:lstStyle/>
          <a:p>
            <a:r>
              <a:rPr lang="en-US" sz="2000" dirty="0">
                <a:solidFill>
                  <a:schemeClr val="bg1"/>
                </a:solidFill>
              </a:rPr>
              <a:t>v</a:t>
            </a:r>
            <a:r>
              <a:rPr lang="en-US" sz="2000" baseline="-25000" dirty="0">
                <a:solidFill>
                  <a:schemeClr val="bg1"/>
                </a:solidFill>
              </a:rPr>
              <a:t>2</a:t>
            </a:r>
            <a:r>
              <a:rPr lang="en-US" sz="2000" dirty="0">
                <a:solidFill>
                  <a:schemeClr val="bg1"/>
                </a:solidFill>
              </a:rPr>
              <a:t>(</a:t>
            </a:r>
            <a:r>
              <a:rPr lang="en-US" sz="2000" dirty="0">
                <a:solidFill>
                  <a:schemeClr val="bg1"/>
                </a:solidFill>
                <a:latin typeface="Symbol" panose="05050102010706020507" pitchFamily="18" charset="2"/>
              </a:rPr>
              <a:t>h</a:t>
            </a:r>
            <a:r>
              <a:rPr lang="en-US" sz="2000" dirty="0">
                <a:solidFill>
                  <a:schemeClr val="bg1"/>
                </a:solidFill>
              </a:rPr>
              <a:t>)</a:t>
            </a:r>
            <a:r>
              <a:rPr lang="en-US" sz="2000" baseline="-25000" dirty="0">
                <a:solidFill>
                  <a:schemeClr val="bg1"/>
                </a:solidFill>
              </a:rPr>
              <a:t> </a:t>
            </a:r>
            <a:endParaRPr lang="en-US" sz="2000" dirty="0">
              <a:solidFill>
                <a:schemeClr val="bg1"/>
              </a:solidFill>
            </a:endParaRPr>
          </a:p>
        </p:txBody>
      </p:sp>
      <p:sp>
        <p:nvSpPr>
          <p:cNvPr id="3" name="TextBox 2">
            <a:extLst>
              <a:ext uri="{FF2B5EF4-FFF2-40B4-BE49-F238E27FC236}">
                <a16:creationId xmlns:a16="http://schemas.microsoft.com/office/drawing/2014/main" id="{E37CD293-E89E-45E7-AEED-021342C001AE}"/>
              </a:ext>
            </a:extLst>
          </p:cNvPr>
          <p:cNvSpPr txBox="1"/>
          <p:nvPr/>
        </p:nvSpPr>
        <p:spPr>
          <a:xfrm>
            <a:off x="1066800" y="6191079"/>
            <a:ext cx="6940683" cy="400110"/>
          </a:xfrm>
          <a:prstGeom prst="rect">
            <a:avLst/>
          </a:prstGeom>
          <a:noFill/>
        </p:spPr>
        <p:txBody>
          <a:bodyPr wrap="none" rtlCol="0">
            <a:spAutoFit/>
          </a:bodyPr>
          <a:lstStyle/>
          <a:p>
            <a:r>
              <a:rPr lang="en-US" sz="2000" dirty="0" err="1">
                <a:solidFill>
                  <a:schemeClr val="bg1"/>
                </a:solidFill>
              </a:rPr>
              <a:t>d+Au</a:t>
            </a:r>
            <a:r>
              <a:rPr lang="en-US" sz="2000" dirty="0">
                <a:solidFill>
                  <a:schemeClr val="bg1"/>
                </a:solidFill>
              </a:rPr>
              <a:t> beam energy scan </a:t>
            </a:r>
            <a:r>
              <a:rPr lang="en-US" sz="2000" dirty="0">
                <a:solidFill>
                  <a:schemeClr val="bg1"/>
                </a:solidFill>
                <a:sym typeface="Wingdings" panose="05000000000000000000" pitchFamily="2" charset="2"/>
              </a:rPr>
              <a:t> 200 GeV, 62.4, GeV, 39 GeV, 19.6 GeV</a:t>
            </a:r>
            <a:endParaRPr lang="en-US" sz="2000" dirty="0">
              <a:solidFill>
                <a:schemeClr val="bg1"/>
              </a:solidFill>
            </a:endParaRPr>
          </a:p>
        </p:txBody>
      </p:sp>
    </p:spTree>
    <p:extLst>
      <p:ext uri="{BB962C8B-B14F-4D97-AF65-F5344CB8AC3E}">
        <p14:creationId xmlns:p14="http://schemas.microsoft.com/office/powerpoint/2010/main" val="4051719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734908" y="5551172"/>
            <a:ext cx="5884047" cy="1200329"/>
          </a:xfrm>
          <a:prstGeom prst="rect">
            <a:avLst/>
          </a:prstGeom>
          <a:noFill/>
          <a:ln w="9525">
            <a:noFill/>
            <a:miter lim="800000"/>
            <a:headEnd/>
            <a:tailEnd/>
          </a:ln>
          <a:effectLst/>
        </p:spPr>
        <p:txBody>
          <a:bodyPr wrap="none">
            <a:spAutoFit/>
          </a:bodyPr>
          <a:lstStyle/>
          <a:p>
            <a:pPr algn="ctr" eaLnBrk="0" hangingPunct="0"/>
            <a:endParaRPr lang="en-US" sz="3600" dirty="0">
              <a:solidFill>
                <a:schemeClr val="bg1"/>
              </a:solidFill>
              <a:cs typeface="Arial" charset="0"/>
            </a:endParaRPr>
          </a:p>
          <a:p>
            <a:pPr algn="ctr" eaLnBrk="0" hangingPunct="0"/>
            <a:r>
              <a:rPr lang="en-US" sz="3600" dirty="0">
                <a:solidFill>
                  <a:schemeClr val="bg1"/>
                </a:solidFill>
                <a:cs typeface="Arial" charset="0"/>
              </a:rPr>
              <a:t>How does this matter behave?</a:t>
            </a:r>
            <a:endParaRPr lang="en-US" sz="4400" dirty="0">
              <a:solidFill>
                <a:schemeClr val="bg1"/>
              </a:solidFill>
              <a:cs typeface="Arial" charset="0"/>
            </a:endParaRPr>
          </a:p>
        </p:txBody>
      </p:sp>
      <p:grpSp>
        <p:nvGrpSpPr>
          <p:cNvPr id="5" name="Group 4"/>
          <p:cNvGrpSpPr>
            <a:grpSpLocks/>
          </p:cNvGrpSpPr>
          <p:nvPr/>
        </p:nvGrpSpPr>
        <p:grpSpPr bwMode="auto">
          <a:xfrm>
            <a:off x="27272" y="1600200"/>
            <a:ext cx="9144000" cy="4343400"/>
            <a:chOff x="384" y="864"/>
            <a:chExt cx="5088" cy="1968"/>
          </a:xfrm>
        </p:grpSpPr>
        <p:sp>
          <p:nvSpPr>
            <p:cNvPr id="6" name="Rectangle 5"/>
            <p:cNvSpPr>
              <a:spLocks noChangeArrowheads="1"/>
            </p:cNvSpPr>
            <p:nvPr/>
          </p:nvSpPr>
          <p:spPr bwMode="auto">
            <a:xfrm>
              <a:off x="384" y="864"/>
              <a:ext cx="5088" cy="1968"/>
            </a:xfrm>
            <a:prstGeom prst="rect">
              <a:avLst/>
            </a:prstGeom>
            <a:solidFill>
              <a:schemeClr val="bg1"/>
            </a:solidFill>
            <a:ln w="9525" algn="ctr">
              <a:noFill/>
              <a:miter lim="800000"/>
              <a:headEnd/>
              <a:tailEnd/>
            </a:ln>
            <a:effectLst/>
          </p:spPr>
          <p:txBody>
            <a:bodyPr wrap="none" anchor="ctr">
              <a:spAutoFit/>
            </a:bodyPr>
            <a:lstStyle/>
            <a:p>
              <a:endParaRPr lang="en-US"/>
            </a:p>
          </p:txBody>
        </p:sp>
        <p:grpSp>
          <p:nvGrpSpPr>
            <p:cNvPr id="7" name="Group 6"/>
            <p:cNvGrpSpPr>
              <a:grpSpLocks/>
            </p:cNvGrpSpPr>
            <p:nvPr/>
          </p:nvGrpSpPr>
          <p:grpSpPr bwMode="auto">
            <a:xfrm>
              <a:off x="720" y="1056"/>
              <a:ext cx="768" cy="1488"/>
              <a:chOff x="432" y="2592"/>
              <a:chExt cx="768" cy="1488"/>
            </a:xfrm>
          </p:grpSpPr>
          <p:sp>
            <p:nvSpPr>
              <p:cNvPr id="36" name="Line 7"/>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37" name="Line 8"/>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38" name="Line 9"/>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39" name="Line 10"/>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40" name="Line 11"/>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1" name="Line 12"/>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2" name="Line 13"/>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43" name="Line 14"/>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44" name="Line 15"/>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45" name="Line 16"/>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46" name="Line 17"/>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7" name="Line 18"/>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8" name="Line 19"/>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9" name="Line 20"/>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50" name="Line 21"/>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51" name="Line 22"/>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2" name="Line 23"/>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3" name="Line 24"/>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4" name="Line 25"/>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5" name="Line 26"/>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6" name="Line 27"/>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57" name="Line 28"/>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grpSp>
          <p:nvGrpSpPr>
            <p:cNvPr id="8" name="Group 29"/>
            <p:cNvGrpSpPr>
              <a:grpSpLocks/>
            </p:cNvGrpSpPr>
            <p:nvPr/>
          </p:nvGrpSpPr>
          <p:grpSpPr bwMode="auto">
            <a:xfrm>
              <a:off x="4416" y="1008"/>
              <a:ext cx="768" cy="1488"/>
              <a:chOff x="432" y="2592"/>
              <a:chExt cx="768" cy="1488"/>
            </a:xfrm>
          </p:grpSpPr>
          <p:sp>
            <p:nvSpPr>
              <p:cNvPr id="14" name="Line 30"/>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15" name="Line 31"/>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16" name="Line 32"/>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17" name="Line 33"/>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18" name="Line 34"/>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19" name="Line 35"/>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0" name="Line 36"/>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1" name="Line 37"/>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22" name="Line 38"/>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23" name="Line 39"/>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24" name="Line 40"/>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 name="Line 41"/>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6" name="Line 42"/>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7" name="Line 43"/>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8" name="Line 44"/>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29" name="Line 45"/>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0" name="Line 46"/>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1" name="Line 47"/>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2" name="Line 48"/>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3" name="Line 49"/>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4" name="Line 50"/>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35" name="Line 51"/>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sp>
          <p:nvSpPr>
            <p:cNvPr id="9" name="Line 52"/>
            <p:cNvSpPr>
              <a:spLocks noChangeShapeType="1"/>
            </p:cNvSpPr>
            <p:nvPr/>
          </p:nvSpPr>
          <p:spPr bwMode="auto">
            <a:xfrm>
              <a:off x="1488" y="1680"/>
              <a:ext cx="576"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0" name="Line 53"/>
            <p:cNvSpPr>
              <a:spLocks noChangeShapeType="1"/>
            </p:cNvSpPr>
            <p:nvPr/>
          </p:nvSpPr>
          <p:spPr bwMode="auto">
            <a:xfrm>
              <a:off x="3840" y="1824"/>
              <a:ext cx="576" cy="0"/>
            </a:xfrm>
            <a:prstGeom prst="line">
              <a:avLst/>
            </a:prstGeom>
            <a:noFill/>
            <a:ln w="38100">
              <a:solidFill>
                <a:schemeClr val="tx1"/>
              </a:solidFill>
              <a:round/>
              <a:headEnd type="triangle" w="med" len="med"/>
              <a:tailEnd/>
            </a:ln>
            <a:effectLst/>
          </p:spPr>
          <p:txBody>
            <a:bodyPr wrap="none" anchor="ctr"/>
            <a:lstStyle/>
            <a:p>
              <a:endParaRPr lang="en-US"/>
            </a:p>
          </p:txBody>
        </p:sp>
        <p:pic>
          <p:nvPicPr>
            <p:cNvPr id="11" name="Picture 54"/>
            <p:cNvPicPr>
              <a:picLocks noChangeAspect="1" noChangeArrowheads="1"/>
            </p:cNvPicPr>
            <p:nvPr/>
          </p:nvPicPr>
          <p:blipFill>
            <a:blip r:embed="rId2" cstate="print"/>
            <a:srcRect l="35001" r="34999"/>
            <a:stretch>
              <a:fillRect/>
            </a:stretch>
          </p:blipFill>
          <p:spPr bwMode="auto">
            <a:xfrm>
              <a:off x="2631" y="1008"/>
              <a:ext cx="636" cy="1680"/>
            </a:xfrm>
            <a:prstGeom prst="rect">
              <a:avLst/>
            </a:prstGeom>
            <a:noFill/>
          </p:spPr>
        </p:pic>
        <p:pic>
          <p:nvPicPr>
            <p:cNvPr id="12" name="Picture 55"/>
            <p:cNvPicPr>
              <a:picLocks noChangeAspect="1" noChangeArrowheads="1"/>
            </p:cNvPicPr>
            <p:nvPr/>
          </p:nvPicPr>
          <p:blipFill>
            <a:blip r:embed="rId2" cstate="print"/>
            <a:srcRect l="35001" r="34999"/>
            <a:stretch>
              <a:fillRect/>
            </a:stretch>
          </p:blipFill>
          <p:spPr bwMode="auto">
            <a:xfrm>
              <a:off x="2250" y="1008"/>
              <a:ext cx="630" cy="1680"/>
            </a:xfrm>
            <a:prstGeom prst="rect">
              <a:avLst/>
            </a:prstGeom>
            <a:noFill/>
          </p:spPr>
        </p:pic>
        <p:pic>
          <p:nvPicPr>
            <p:cNvPr id="13" name="Picture 56"/>
            <p:cNvPicPr>
              <a:picLocks noChangeAspect="1" noChangeArrowheads="1"/>
            </p:cNvPicPr>
            <p:nvPr/>
          </p:nvPicPr>
          <p:blipFill>
            <a:blip r:embed="rId2" cstate="print"/>
            <a:srcRect l="35001" r="34999"/>
            <a:stretch>
              <a:fillRect/>
            </a:stretch>
          </p:blipFill>
          <p:spPr bwMode="auto">
            <a:xfrm>
              <a:off x="3013" y="1008"/>
              <a:ext cx="539" cy="1680"/>
            </a:xfrm>
            <a:prstGeom prst="rect">
              <a:avLst/>
            </a:prstGeom>
            <a:noFill/>
          </p:spPr>
        </p:pic>
      </p:grpSp>
      <p:pic>
        <p:nvPicPr>
          <p:cNvPr id="5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37272" y="1981200"/>
            <a:ext cx="969034" cy="3707780"/>
          </a:xfrm>
          <a:prstGeom prst="rect">
            <a:avLst/>
          </a:prstGeom>
          <a:noFill/>
        </p:spPr>
      </p:pic>
      <p:pic>
        <p:nvPicPr>
          <p:cNvPr id="5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316038" y="2233593"/>
            <a:ext cx="969034" cy="3707780"/>
          </a:xfrm>
          <a:prstGeom prst="rect">
            <a:avLst/>
          </a:prstGeom>
          <a:noFill/>
        </p:spPr>
      </p:pic>
      <p:pic>
        <p:nvPicPr>
          <p:cNvPr id="6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102478" y="1214395"/>
            <a:ext cx="969034" cy="3707780"/>
          </a:xfrm>
          <a:prstGeom prst="rect">
            <a:avLst/>
          </a:prstGeom>
          <a:noFill/>
        </p:spPr>
      </p:pic>
      <p:pic>
        <p:nvPicPr>
          <p:cNvPr id="6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94472" y="1981200"/>
            <a:ext cx="969034" cy="3707780"/>
          </a:xfrm>
          <a:prstGeom prst="rect">
            <a:avLst/>
          </a:prstGeom>
          <a:noFill/>
        </p:spPr>
      </p:pic>
      <p:sp>
        <p:nvSpPr>
          <p:cNvPr id="2" name="Rectangle 1">
            <a:extLst>
              <a:ext uri="{FF2B5EF4-FFF2-40B4-BE49-F238E27FC236}">
                <a16:creationId xmlns:a16="http://schemas.microsoft.com/office/drawing/2014/main" id="{0CE28B5C-0B75-45A9-8C7A-4CD90684F39D}"/>
              </a:ext>
            </a:extLst>
          </p:cNvPr>
          <p:cNvSpPr/>
          <p:nvPr/>
        </p:nvSpPr>
        <p:spPr>
          <a:xfrm>
            <a:off x="933045" y="207794"/>
            <a:ext cx="7374185" cy="1200329"/>
          </a:xfrm>
          <a:prstGeom prst="rect">
            <a:avLst/>
          </a:prstGeom>
        </p:spPr>
        <p:txBody>
          <a:bodyPr wrap="square">
            <a:spAutoFit/>
          </a:bodyPr>
          <a:lstStyle/>
          <a:p>
            <a:pPr algn="ctr" eaLnBrk="0" hangingPunct="0"/>
            <a:r>
              <a:rPr lang="en-US" sz="3600" dirty="0">
                <a:solidFill>
                  <a:schemeClr val="bg1"/>
                </a:solidFill>
                <a:cs typeface="Arial" charset="0"/>
              </a:rPr>
              <a:t>Multi-</a:t>
            </a:r>
            <a:r>
              <a:rPr lang="en-US" sz="3600" dirty="0" err="1">
                <a:solidFill>
                  <a:schemeClr val="bg1"/>
                </a:solidFill>
                <a:cs typeface="Arial" charset="0"/>
              </a:rPr>
              <a:t>TeV</a:t>
            </a:r>
            <a:r>
              <a:rPr lang="en-US" sz="3600" dirty="0">
                <a:solidFill>
                  <a:schemeClr val="bg1"/>
                </a:solidFill>
                <a:cs typeface="Arial" charset="0"/>
              </a:rPr>
              <a:t> Kinetic Energy </a:t>
            </a:r>
            <a:r>
              <a:rPr lang="en-US" sz="3600" dirty="0">
                <a:solidFill>
                  <a:schemeClr val="bg1"/>
                </a:solidFill>
                <a:cs typeface="Arial" charset="0"/>
                <a:sym typeface="Wingdings" panose="05000000000000000000" pitchFamily="2" charset="2"/>
              </a:rPr>
              <a:t> Heat</a:t>
            </a:r>
          </a:p>
          <a:p>
            <a:pPr algn="ctr" eaLnBrk="0" hangingPunct="0"/>
            <a:r>
              <a:rPr lang="en-US" sz="3600" dirty="0">
                <a:solidFill>
                  <a:schemeClr val="bg1"/>
                </a:solidFill>
                <a:cs typeface="Arial" charset="0"/>
              </a:rPr>
              <a:t>10,000</a:t>
            </a:r>
            <a:r>
              <a:rPr lang="en-US" sz="3200" baseline="30000" dirty="0">
                <a:solidFill>
                  <a:schemeClr val="bg1"/>
                </a:solidFill>
                <a:cs typeface="Arial" charset="0"/>
              </a:rPr>
              <a:t>++</a:t>
            </a:r>
            <a:r>
              <a:rPr lang="en-US" sz="3600" dirty="0">
                <a:solidFill>
                  <a:schemeClr val="bg1"/>
                </a:solidFill>
                <a:cs typeface="Arial" charset="0"/>
              </a:rPr>
              <a:t> gluons, quarks, antiquarks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 y="-76200"/>
            <a:ext cx="8991600" cy="838200"/>
          </a:xfrm>
        </p:spPr>
        <p:txBody>
          <a:bodyPr/>
          <a:lstStyle/>
          <a:p>
            <a:r>
              <a:rPr lang="en-US" u="sng" dirty="0">
                <a:solidFill>
                  <a:schemeClr val="bg1"/>
                </a:solidFill>
              </a:rPr>
              <a:t>Non-Central A+A Geometry</a:t>
            </a:r>
          </a:p>
        </p:txBody>
      </p:sp>
      <p:pic>
        <p:nvPicPr>
          <p:cNvPr id="6" name="Picture 3"/>
          <p:cNvPicPr>
            <a:picLocks noChangeAspect="1" noChangeArrowheads="1"/>
          </p:cNvPicPr>
          <p:nvPr/>
        </p:nvPicPr>
        <p:blipFill>
          <a:blip r:embed="rId2" cstate="print"/>
          <a:srcRect/>
          <a:stretch>
            <a:fillRect/>
          </a:stretch>
        </p:blipFill>
        <p:spPr bwMode="auto">
          <a:xfrm>
            <a:off x="2514600" y="838200"/>
            <a:ext cx="4191000" cy="4156747"/>
          </a:xfrm>
          <a:prstGeom prst="rect">
            <a:avLst/>
          </a:prstGeom>
          <a:noFill/>
        </p:spPr>
      </p:pic>
      <p:pic>
        <p:nvPicPr>
          <p:cNvPr id="8" name="Picture 5"/>
          <p:cNvPicPr>
            <a:picLocks noChangeAspect="1" noChangeArrowheads="1"/>
          </p:cNvPicPr>
          <p:nvPr/>
        </p:nvPicPr>
        <p:blipFill>
          <a:blip r:embed="rId3" cstate="print"/>
          <a:srcRect/>
          <a:stretch>
            <a:fillRect/>
          </a:stretch>
        </p:blipFill>
        <p:spPr bwMode="auto">
          <a:xfrm>
            <a:off x="228600" y="5145088"/>
            <a:ext cx="8736013" cy="798512"/>
          </a:xfrm>
          <a:prstGeom prst="rect">
            <a:avLst/>
          </a:prstGeom>
          <a:noFill/>
        </p:spPr>
      </p:pic>
      <p:grpSp>
        <p:nvGrpSpPr>
          <p:cNvPr id="9" name="Group 8"/>
          <p:cNvGrpSpPr>
            <a:grpSpLocks/>
          </p:cNvGrpSpPr>
          <p:nvPr/>
        </p:nvGrpSpPr>
        <p:grpSpPr bwMode="auto">
          <a:xfrm>
            <a:off x="4800600" y="1219200"/>
            <a:ext cx="1949450" cy="1524000"/>
            <a:chOff x="1549" y="1568"/>
            <a:chExt cx="1228" cy="960"/>
          </a:xfrm>
        </p:grpSpPr>
        <p:sp>
          <p:nvSpPr>
            <p:cNvPr id="11" name="Line 7"/>
            <p:cNvSpPr>
              <a:spLocks noChangeShapeType="1"/>
            </p:cNvSpPr>
            <p:nvPr/>
          </p:nvSpPr>
          <p:spPr bwMode="auto">
            <a:xfrm>
              <a:off x="1591" y="2433"/>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2" name="Line 8"/>
            <p:cNvSpPr>
              <a:spLocks noChangeShapeType="1"/>
            </p:cNvSpPr>
            <p:nvPr/>
          </p:nvSpPr>
          <p:spPr bwMode="auto">
            <a:xfrm rot="-5400000">
              <a:off x="1184" y="2048"/>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3" name="Line 9"/>
            <p:cNvSpPr>
              <a:spLocks noChangeShapeType="1"/>
            </p:cNvSpPr>
            <p:nvPr/>
          </p:nvSpPr>
          <p:spPr bwMode="auto">
            <a:xfrm rot="-2664560">
              <a:off x="1549" y="1974"/>
              <a:ext cx="1228" cy="118"/>
            </a:xfrm>
            <a:prstGeom prst="line">
              <a:avLst/>
            </a:prstGeom>
            <a:noFill/>
            <a:ln w="38100">
              <a:solidFill>
                <a:srgbClr val="FF0000"/>
              </a:solidFill>
              <a:round/>
              <a:headEnd/>
              <a:tailEnd type="triangle" w="med" len="med"/>
            </a:ln>
            <a:effectLst/>
          </p:spPr>
          <p:txBody>
            <a:bodyPr wrap="none" anchor="ctr"/>
            <a:lstStyle/>
            <a:p>
              <a:endParaRPr lang="en-US"/>
            </a:p>
          </p:txBody>
        </p:sp>
        <p:pic>
          <p:nvPicPr>
            <p:cNvPr id="14" name="Picture 10"/>
            <p:cNvPicPr>
              <a:picLocks noChangeAspect="1" noChangeArrowheads="1"/>
            </p:cNvPicPr>
            <p:nvPr/>
          </p:nvPicPr>
          <p:blipFill>
            <a:blip r:embed="rId4" cstate="print"/>
            <a:srcRect/>
            <a:stretch>
              <a:fillRect/>
            </a:stretch>
          </p:blipFill>
          <p:spPr bwMode="auto">
            <a:xfrm>
              <a:off x="2119" y="2145"/>
              <a:ext cx="248" cy="200"/>
            </a:xfrm>
            <a:prstGeom prst="rect">
              <a:avLst/>
            </a:prstGeom>
            <a:noFill/>
          </p:spPr>
        </p:pic>
        <p:sp>
          <p:nvSpPr>
            <p:cNvPr id="15" name="Arc 11"/>
            <p:cNvSpPr>
              <a:spLocks/>
            </p:cNvSpPr>
            <p:nvPr/>
          </p:nvSpPr>
          <p:spPr bwMode="auto">
            <a:xfrm>
              <a:off x="2104" y="2000"/>
              <a:ext cx="288" cy="439"/>
            </a:xfrm>
            <a:custGeom>
              <a:avLst/>
              <a:gdLst>
                <a:gd name="G0" fmla="+- 0 0 0"/>
                <a:gd name="G1" fmla="+- 19610 0 0"/>
                <a:gd name="G2" fmla="+- 21600 0 0"/>
                <a:gd name="T0" fmla="*/ 9054 w 21595"/>
                <a:gd name="T1" fmla="*/ 0 h 19610"/>
                <a:gd name="T2" fmla="*/ 21595 w 21595"/>
                <a:gd name="T3" fmla="*/ 19188 h 19610"/>
                <a:gd name="T4" fmla="*/ 0 w 21595"/>
                <a:gd name="T5" fmla="*/ 19610 h 19610"/>
              </a:gdLst>
              <a:ahLst/>
              <a:cxnLst>
                <a:cxn ang="0">
                  <a:pos x="T0" y="T1"/>
                </a:cxn>
                <a:cxn ang="0">
                  <a:pos x="T2" y="T3"/>
                </a:cxn>
                <a:cxn ang="0">
                  <a:pos x="T4" y="T5"/>
                </a:cxn>
              </a:cxnLst>
              <a:rect l="0" t="0" r="r" b="b"/>
              <a:pathLst>
                <a:path w="21595" h="19610" fill="none" extrusionOk="0">
                  <a:moveTo>
                    <a:pt x="9054" y="-1"/>
                  </a:moveTo>
                  <a:cubicBezTo>
                    <a:pt x="16564" y="3466"/>
                    <a:pt x="21434" y="10918"/>
                    <a:pt x="21595" y="19187"/>
                  </a:cubicBezTo>
                </a:path>
                <a:path w="21595" h="19610" stroke="0" extrusionOk="0">
                  <a:moveTo>
                    <a:pt x="9054" y="-1"/>
                  </a:moveTo>
                  <a:cubicBezTo>
                    <a:pt x="16564" y="3466"/>
                    <a:pt x="21434" y="10918"/>
                    <a:pt x="21595" y="19187"/>
                  </a:cubicBezTo>
                  <a:lnTo>
                    <a:pt x="0" y="19610"/>
                  </a:lnTo>
                  <a:close/>
                </a:path>
              </a:pathLst>
            </a:custGeom>
            <a:noFill/>
            <a:ln w="38100">
              <a:solidFill>
                <a:srgbClr val="FF0000"/>
              </a:solidFill>
              <a:round/>
              <a:headEnd/>
              <a:tailEnd/>
            </a:ln>
            <a:effectLst/>
          </p:spPr>
          <p:txBody>
            <a:bodyPr wrap="none" anchor="ctr"/>
            <a:lstStyle/>
            <a:p>
              <a:endParaRPr lang="en-US"/>
            </a:p>
          </p:txBody>
        </p:sp>
      </p:grpSp>
      <p:sp>
        <p:nvSpPr>
          <p:cNvPr id="10" name="Line 12"/>
          <p:cNvSpPr>
            <a:spLocks noChangeShapeType="1"/>
          </p:cNvSpPr>
          <p:nvPr/>
        </p:nvSpPr>
        <p:spPr bwMode="auto">
          <a:xfrm>
            <a:off x="5943600" y="5791200"/>
            <a:ext cx="304800" cy="0"/>
          </a:xfrm>
          <a:prstGeom prst="line">
            <a:avLst/>
          </a:prstGeom>
          <a:noFill/>
          <a:ln w="38100">
            <a:solidFill>
              <a:srgbClr val="FF0000"/>
            </a:solidFill>
            <a:round/>
            <a:headEnd/>
            <a:tailEnd/>
          </a:ln>
          <a:effectLst/>
        </p:spPr>
        <p:txBody>
          <a:bodyPr>
            <a:spAutoFit/>
          </a:bodyPr>
          <a:lstStyle/>
          <a:p>
            <a:endParaRPr lang="en-US"/>
          </a:p>
        </p:txBody>
      </p:sp>
      <p:sp>
        <p:nvSpPr>
          <p:cNvPr id="51" name="TextBox 50"/>
          <p:cNvSpPr txBox="1"/>
          <p:nvPr/>
        </p:nvSpPr>
        <p:spPr>
          <a:xfrm>
            <a:off x="2867782" y="6096000"/>
            <a:ext cx="3533018" cy="646331"/>
          </a:xfrm>
          <a:prstGeom prst="rect">
            <a:avLst/>
          </a:prstGeom>
          <a:solidFill>
            <a:schemeClr val="bg2"/>
          </a:solidFill>
        </p:spPr>
        <p:txBody>
          <a:bodyPr wrap="none" rtlCol="0">
            <a:spAutoFit/>
          </a:bodyPr>
          <a:lstStyle/>
          <a:p>
            <a:r>
              <a:rPr lang="en-US" sz="3600" dirty="0">
                <a:solidFill>
                  <a:srgbClr val="FF0000"/>
                </a:solidFill>
              </a:rPr>
              <a:t>v</a:t>
            </a:r>
            <a:r>
              <a:rPr lang="en-US" sz="3600" baseline="-25000" dirty="0">
                <a:solidFill>
                  <a:srgbClr val="FF0000"/>
                </a:solidFill>
              </a:rPr>
              <a:t>2</a:t>
            </a:r>
            <a:r>
              <a:rPr lang="en-US" sz="3600" dirty="0">
                <a:solidFill>
                  <a:srgbClr val="FF0000"/>
                </a:solidFill>
              </a:rPr>
              <a:t> = “elliptic flow”</a:t>
            </a:r>
          </a:p>
        </p:txBody>
      </p:sp>
    </p:spTree>
    <p:extLst>
      <p:ext uri="{BB962C8B-B14F-4D97-AF65-F5344CB8AC3E}">
        <p14:creationId xmlns:p14="http://schemas.microsoft.com/office/powerpoint/2010/main" val="810198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E3981DA-9253-4E03-BAA3-156102E1C80A}"/>
              </a:ext>
            </a:extLst>
          </p:cNvPr>
          <p:cNvPicPr>
            <a:picLocks noChangeAspect="1" noChangeArrowheads="1"/>
          </p:cNvPicPr>
          <p:nvPr/>
        </p:nvPicPr>
        <p:blipFill>
          <a:blip r:embed="rId3" cstate="print"/>
          <a:srcRect/>
          <a:stretch>
            <a:fillRect/>
          </a:stretch>
        </p:blipFill>
        <p:spPr bwMode="auto">
          <a:xfrm>
            <a:off x="609600" y="1281772"/>
            <a:ext cx="7427091" cy="4065856"/>
          </a:xfrm>
          <a:prstGeom prst="rect">
            <a:avLst/>
          </a:prstGeom>
          <a:noFill/>
          <a:ln w="9525">
            <a:noFill/>
            <a:miter lim="800000"/>
            <a:headEnd/>
            <a:tailEnd/>
          </a:ln>
        </p:spPr>
      </p:pic>
      <p:pic>
        <p:nvPicPr>
          <p:cNvPr id="5" name="Picture 1">
            <a:extLst>
              <a:ext uri="{FF2B5EF4-FFF2-40B4-BE49-F238E27FC236}">
                <a16:creationId xmlns:a16="http://schemas.microsoft.com/office/drawing/2014/main" id="{1AB9AD9A-878E-457B-8DC1-5DE2F1D787D3}"/>
              </a:ext>
            </a:extLst>
          </p:cNvPr>
          <p:cNvPicPr>
            <a:picLocks noChangeAspect="1" noChangeArrowheads="1"/>
          </p:cNvPicPr>
          <p:nvPr/>
        </p:nvPicPr>
        <p:blipFill>
          <a:blip r:embed="rId4" cstate="print">
            <a:clrChange>
              <a:clrFrom>
                <a:srgbClr val="FFFFFF"/>
              </a:clrFrom>
              <a:clrTo>
                <a:srgbClr val="FFFFFF">
                  <a:alpha val="0"/>
                </a:srgbClr>
              </a:clrTo>
            </a:clrChange>
          </a:blip>
          <a:srcRect l="8785" t="28125" r="63104" b="26042"/>
          <a:stretch>
            <a:fillRect/>
          </a:stretch>
        </p:blipFill>
        <p:spPr bwMode="auto">
          <a:xfrm>
            <a:off x="8070273" y="1447800"/>
            <a:ext cx="997527" cy="914400"/>
          </a:xfrm>
          <a:prstGeom prst="rect">
            <a:avLst/>
          </a:prstGeom>
          <a:noFill/>
          <a:ln w="9525">
            <a:noFill/>
            <a:miter lim="800000"/>
            <a:headEnd/>
            <a:tailEnd/>
          </a:ln>
        </p:spPr>
      </p:pic>
      <p:pic>
        <p:nvPicPr>
          <p:cNvPr id="6" name="Picture 2">
            <a:extLst>
              <a:ext uri="{FF2B5EF4-FFF2-40B4-BE49-F238E27FC236}">
                <a16:creationId xmlns:a16="http://schemas.microsoft.com/office/drawing/2014/main" id="{EE72E91F-CEBB-4B3D-AA2D-1A69734233F8}"/>
              </a:ext>
            </a:extLst>
          </p:cNvPr>
          <p:cNvPicPr>
            <a:picLocks noChangeAspect="1" noChangeArrowheads="1"/>
          </p:cNvPicPr>
          <p:nvPr/>
        </p:nvPicPr>
        <p:blipFill>
          <a:blip r:embed="rId5" cstate="print">
            <a:clrChange>
              <a:clrFrom>
                <a:srgbClr val="FFFFFF"/>
              </a:clrFrom>
              <a:clrTo>
                <a:srgbClr val="FFFFFF">
                  <a:alpha val="0"/>
                </a:srgbClr>
              </a:clrTo>
            </a:clrChange>
          </a:blip>
          <a:srcRect l="9370" t="29167" r="61933" b="25000"/>
          <a:stretch>
            <a:fillRect/>
          </a:stretch>
        </p:blipFill>
        <p:spPr bwMode="auto">
          <a:xfrm>
            <a:off x="8070273" y="2286000"/>
            <a:ext cx="997527" cy="914400"/>
          </a:xfrm>
          <a:prstGeom prst="rect">
            <a:avLst/>
          </a:prstGeom>
          <a:noFill/>
          <a:ln w="9525">
            <a:noFill/>
            <a:miter lim="800000"/>
            <a:headEnd/>
            <a:tailEnd/>
          </a:ln>
        </p:spPr>
      </p:pic>
      <p:pic>
        <p:nvPicPr>
          <p:cNvPr id="7" name="Picture 3">
            <a:extLst>
              <a:ext uri="{FF2B5EF4-FFF2-40B4-BE49-F238E27FC236}">
                <a16:creationId xmlns:a16="http://schemas.microsoft.com/office/drawing/2014/main" id="{F0A33234-6892-4E27-83D0-4E653E43691F}"/>
              </a:ext>
            </a:extLst>
          </p:cNvPr>
          <p:cNvPicPr>
            <a:picLocks noChangeAspect="1" noChangeArrowheads="1"/>
          </p:cNvPicPr>
          <p:nvPr/>
        </p:nvPicPr>
        <p:blipFill>
          <a:blip r:embed="rId6" cstate="print">
            <a:clrChange>
              <a:clrFrom>
                <a:srgbClr val="FFFFFF"/>
              </a:clrFrom>
              <a:clrTo>
                <a:srgbClr val="FFFFFF">
                  <a:alpha val="0"/>
                </a:srgbClr>
              </a:clrTo>
            </a:clrChange>
          </a:blip>
          <a:srcRect l="8785" t="30208" r="62518" b="23959"/>
          <a:stretch>
            <a:fillRect/>
          </a:stretch>
        </p:blipFill>
        <p:spPr bwMode="auto">
          <a:xfrm>
            <a:off x="8077200" y="3200400"/>
            <a:ext cx="997527" cy="914400"/>
          </a:xfrm>
          <a:prstGeom prst="rect">
            <a:avLst/>
          </a:prstGeom>
          <a:noFill/>
          <a:ln w="9525">
            <a:noFill/>
            <a:miter lim="800000"/>
            <a:headEnd/>
            <a:tailEnd/>
          </a:ln>
        </p:spPr>
      </p:pic>
      <p:pic>
        <p:nvPicPr>
          <p:cNvPr id="8" name="Picture 4">
            <a:extLst>
              <a:ext uri="{FF2B5EF4-FFF2-40B4-BE49-F238E27FC236}">
                <a16:creationId xmlns:a16="http://schemas.microsoft.com/office/drawing/2014/main" id="{463CE3F9-0B98-4E39-9021-AF6A84076465}"/>
              </a:ext>
            </a:extLst>
          </p:cNvPr>
          <p:cNvPicPr>
            <a:picLocks noChangeAspect="1" noChangeArrowheads="1"/>
          </p:cNvPicPr>
          <p:nvPr/>
        </p:nvPicPr>
        <p:blipFill>
          <a:blip r:embed="rId7" cstate="print">
            <a:clrChange>
              <a:clrFrom>
                <a:srgbClr val="FFFFFF"/>
              </a:clrFrom>
              <a:clrTo>
                <a:srgbClr val="FFFFFF">
                  <a:alpha val="0"/>
                </a:srgbClr>
              </a:clrTo>
            </a:clrChange>
          </a:blip>
          <a:srcRect l="8200" t="28126" r="63104" b="26042"/>
          <a:stretch>
            <a:fillRect/>
          </a:stretch>
        </p:blipFill>
        <p:spPr bwMode="auto">
          <a:xfrm>
            <a:off x="8070273" y="3962400"/>
            <a:ext cx="997527" cy="914400"/>
          </a:xfrm>
          <a:prstGeom prst="rect">
            <a:avLst/>
          </a:prstGeom>
          <a:noFill/>
          <a:ln w="9525">
            <a:noFill/>
            <a:miter lim="800000"/>
            <a:headEnd/>
            <a:tailEnd/>
          </a:ln>
        </p:spPr>
      </p:pic>
      <p:grpSp>
        <p:nvGrpSpPr>
          <p:cNvPr id="9" name="Group 8">
            <a:extLst>
              <a:ext uri="{FF2B5EF4-FFF2-40B4-BE49-F238E27FC236}">
                <a16:creationId xmlns:a16="http://schemas.microsoft.com/office/drawing/2014/main" id="{122DDBDC-6307-4F15-96A2-CC1162D3A401}"/>
              </a:ext>
            </a:extLst>
          </p:cNvPr>
          <p:cNvGrpSpPr/>
          <p:nvPr/>
        </p:nvGrpSpPr>
        <p:grpSpPr>
          <a:xfrm>
            <a:off x="0" y="5486400"/>
            <a:ext cx="9144000" cy="1371600"/>
            <a:chOff x="0" y="5105400"/>
            <a:chExt cx="9144000" cy="1371600"/>
          </a:xfrm>
        </p:grpSpPr>
        <p:sp>
          <p:nvSpPr>
            <p:cNvPr id="10" name="Rectangle 9">
              <a:extLst>
                <a:ext uri="{FF2B5EF4-FFF2-40B4-BE49-F238E27FC236}">
                  <a16:creationId xmlns:a16="http://schemas.microsoft.com/office/drawing/2014/main" id="{2B50F5DF-C234-4328-8A1D-4C5455D9A19D}"/>
                </a:ext>
              </a:extLst>
            </p:cNvPr>
            <p:cNvSpPr/>
            <p:nvPr/>
          </p:nvSpPr>
          <p:spPr>
            <a:xfrm>
              <a:off x="0" y="5105400"/>
              <a:ext cx="9144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DF42785E-5C78-4C66-B0B2-CF9783AEF052}"/>
                </a:ext>
              </a:extLst>
            </p:cNvPr>
            <p:cNvGraphicFramePr>
              <a:graphicFrameLocks noChangeAspect="1"/>
            </p:cNvGraphicFramePr>
            <p:nvPr/>
          </p:nvGraphicFramePr>
          <p:xfrm>
            <a:off x="152400" y="5105400"/>
            <a:ext cx="8915400" cy="685800"/>
          </p:xfrm>
          <a:graphic>
            <a:graphicData uri="http://schemas.openxmlformats.org/presentationml/2006/ole">
              <mc:AlternateContent xmlns:mc="http://schemas.openxmlformats.org/markup-compatibility/2006">
                <mc:Choice xmlns:v="urn:schemas-microsoft-com:vml" Requires="v">
                  <p:oleObj spid="_x0000_s174136" name="Equation" r:id="rId8" imgW="4787640" imgH="368280" progId="Equation.3">
                    <p:embed/>
                  </p:oleObj>
                </mc:Choice>
                <mc:Fallback>
                  <p:oleObj name="Equation" r:id="rId8" imgW="4787640" imgH="368280" progId="Equation.3">
                    <p:embed/>
                    <p:pic>
                      <p:nvPicPr>
                        <p:cNvPr id="68" name="Object 6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5105400"/>
                          <a:ext cx="89154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
              <a:extLst>
                <a:ext uri="{FF2B5EF4-FFF2-40B4-BE49-F238E27FC236}">
                  <a16:creationId xmlns:a16="http://schemas.microsoft.com/office/drawing/2014/main" id="{04115B2C-9979-43E0-A791-FD9E611292C2}"/>
                </a:ext>
              </a:extLst>
            </p:cNvPr>
            <p:cNvPicPr>
              <a:picLocks noChangeAspect="1" noChangeArrowheads="1"/>
            </p:cNvPicPr>
            <p:nvPr/>
          </p:nvPicPr>
          <p:blipFill>
            <a:blip r:embed="rId4" cstate="print">
              <a:clrChange>
                <a:clrFrom>
                  <a:srgbClr val="FFFFFF"/>
                </a:clrFrom>
                <a:clrTo>
                  <a:srgbClr val="FFFFFF">
                    <a:alpha val="0"/>
                  </a:srgbClr>
                </a:clrTo>
              </a:clrChange>
            </a:blip>
            <a:srcRect l="8785" t="28125" r="63104" b="26042"/>
            <a:stretch>
              <a:fillRect/>
            </a:stretch>
          </p:blipFill>
          <p:spPr bwMode="auto">
            <a:xfrm>
              <a:off x="1364673" y="5562600"/>
              <a:ext cx="997527" cy="914400"/>
            </a:xfrm>
            <a:prstGeom prst="rect">
              <a:avLst/>
            </a:prstGeom>
            <a:noFill/>
            <a:ln w="9525">
              <a:noFill/>
              <a:miter lim="800000"/>
              <a:headEnd/>
              <a:tailEnd/>
            </a:ln>
          </p:spPr>
        </p:pic>
        <p:pic>
          <p:nvPicPr>
            <p:cNvPr id="13" name="Picture 2">
              <a:extLst>
                <a:ext uri="{FF2B5EF4-FFF2-40B4-BE49-F238E27FC236}">
                  <a16:creationId xmlns:a16="http://schemas.microsoft.com/office/drawing/2014/main" id="{4CBBF6C7-7D0B-4173-BA66-1D4391AD1819}"/>
                </a:ext>
              </a:extLst>
            </p:cNvPr>
            <p:cNvPicPr>
              <a:picLocks noChangeAspect="1" noChangeArrowheads="1"/>
            </p:cNvPicPr>
            <p:nvPr/>
          </p:nvPicPr>
          <p:blipFill>
            <a:blip r:embed="rId5" cstate="print">
              <a:clrChange>
                <a:clrFrom>
                  <a:srgbClr val="FFFFFF"/>
                </a:clrFrom>
                <a:clrTo>
                  <a:srgbClr val="FFFFFF">
                    <a:alpha val="0"/>
                  </a:srgbClr>
                </a:clrTo>
              </a:clrChange>
            </a:blip>
            <a:srcRect l="9370" t="29167" r="61933" b="25000"/>
            <a:stretch>
              <a:fillRect/>
            </a:stretch>
          </p:blipFill>
          <p:spPr bwMode="auto">
            <a:xfrm>
              <a:off x="3422073" y="5562600"/>
              <a:ext cx="997527" cy="914400"/>
            </a:xfrm>
            <a:prstGeom prst="rect">
              <a:avLst/>
            </a:prstGeom>
            <a:noFill/>
            <a:ln w="9525">
              <a:noFill/>
              <a:miter lim="800000"/>
              <a:headEnd/>
              <a:tailEnd/>
            </a:ln>
          </p:spPr>
        </p:pic>
        <p:pic>
          <p:nvPicPr>
            <p:cNvPr id="14" name="Picture 3">
              <a:extLst>
                <a:ext uri="{FF2B5EF4-FFF2-40B4-BE49-F238E27FC236}">
                  <a16:creationId xmlns:a16="http://schemas.microsoft.com/office/drawing/2014/main" id="{E1384172-D569-4EB1-99D5-E68AE55B2771}"/>
                </a:ext>
              </a:extLst>
            </p:cNvPr>
            <p:cNvPicPr>
              <a:picLocks noChangeAspect="1" noChangeArrowheads="1"/>
            </p:cNvPicPr>
            <p:nvPr/>
          </p:nvPicPr>
          <p:blipFill>
            <a:blip r:embed="rId6" cstate="print">
              <a:clrChange>
                <a:clrFrom>
                  <a:srgbClr val="FFFFFF"/>
                </a:clrFrom>
                <a:clrTo>
                  <a:srgbClr val="FFFFFF">
                    <a:alpha val="0"/>
                  </a:srgbClr>
                </a:clrTo>
              </a:clrChange>
            </a:blip>
            <a:srcRect l="8785" t="30208" r="62518" b="23959"/>
            <a:stretch>
              <a:fillRect/>
            </a:stretch>
          </p:blipFill>
          <p:spPr bwMode="auto">
            <a:xfrm>
              <a:off x="5410200" y="5562600"/>
              <a:ext cx="997527" cy="914400"/>
            </a:xfrm>
            <a:prstGeom prst="rect">
              <a:avLst/>
            </a:prstGeom>
            <a:noFill/>
            <a:ln w="9525">
              <a:noFill/>
              <a:miter lim="800000"/>
              <a:headEnd/>
              <a:tailEnd/>
            </a:ln>
          </p:spPr>
        </p:pic>
        <p:pic>
          <p:nvPicPr>
            <p:cNvPr id="15" name="Picture 4">
              <a:extLst>
                <a:ext uri="{FF2B5EF4-FFF2-40B4-BE49-F238E27FC236}">
                  <a16:creationId xmlns:a16="http://schemas.microsoft.com/office/drawing/2014/main" id="{C2029BA7-A2E8-4922-AE18-EC7FAB5DDD16}"/>
                </a:ext>
              </a:extLst>
            </p:cNvPr>
            <p:cNvPicPr>
              <a:picLocks noChangeAspect="1" noChangeArrowheads="1"/>
            </p:cNvPicPr>
            <p:nvPr/>
          </p:nvPicPr>
          <p:blipFill>
            <a:blip r:embed="rId7" cstate="print">
              <a:clrChange>
                <a:clrFrom>
                  <a:srgbClr val="FFFFFF"/>
                </a:clrFrom>
                <a:clrTo>
                  <a:srgbClr val="FFFFFF">
                    <a:alpha val="0"/>
                  </a:srgbClr>
                </a:clrTo>
              </a:clrChange>
            </a:blip>
            <a:srcRect l="8200" t="28126" r="63104" b="26042"/>
            <a:stretch>
              <a:fillRect/>
            </a:stretch>
          </p:blipFill>
          <p:spPr bwMode="auto">
            <a:xfrm>
              <a:off x="7308273" y="5562600"/>
              <a:ext cx="997527" cy="914400"/>
            </a:xfrm>
            <a:prstGeom prst="rect">
              <a:avLst/>
            </a:prstGeom>
            <a:noFill/>
            <a:ln w="9525">
              <a:noFill/>
              <a:miter lim="800000"/>
              <a:headEnd/>
              <a:tailEnd/>
            </a:ln>
          </p:spPr>
        </p:pic>
      </p:grpSp>
      <p:sp>
        <p:nvSpPr>
          <p:cNvPr id="16" name="TextBox 15">
            <a:extLst>
              <a:ext uri="{FF2B5EF4-FFF2-40B4-BE49-F238E27FC236}">
                <a16:creationId xmlns:a16="http://schemas.microsoft.com/office/drawing/2014/main" id="{474010FC-2C3C-4B25-8E8A-9A60464740F6}"/>
              </a:ext>
            </a:extLst>
          </p:cNvPr>
          <p:cNvSpPr txBox="1"/>
          <p:nvPr/>
        </p:nvSpPr>
        <p:spPr>
          <a:xfrm>
            <a:off x="1447800" y="191869"/>
            <a:ext cx="6454075" cy="646331"/>
          </a:xfrm>
          <a:prstGeom prst="rect">
            <a:avLst/>
          </a:prstGeom>
          <a:noFill/>
        </p:spPr>
        <p:txBody>
          <a:bodyPr wrap="none" rtlCol="0">
            <a:spAutoFit/>
          </a:bodyPr>
          <a:lstStyle/>
          <a:p>
            <a:r>
              <a:rPr lang="en-US" sz="3600" u="sng" dirty="0">
                <a:solidFill>
                  <a:schemeClr val="bg1"/>
                </a:solidFill>
              </a:rPr>
              <a:t>Detailed Fingerprint of Early Time</a:t>
            </a:r>
          </a:p>
        </p:txBody>
      </p:sp>
      <p:pic>
        <p:nvPicPr>
          <p:cNvPr id="17" name="Picture 2" descr="cmb_Edensities_horizontal_v1">
            <a:extLst>
              <a:ext uri="{FF2B5EF4-FFF2-40B4-BE49-F238E27FC236}">
                <a16:creationId xmlns:a16="http://schemas.microsoft.com/office/drawing/2014/main" id="{D697DCCE-317F-4841-8EA8-A6F869BBC001}"/>
              </a:ext>
            </a:extLst>
          </p:cNvPr>
          <p:cNvPicPr>
            <a:picLocks noChangeAspect="1" noChangeArrowheads="1"/>
          </p:cNvPicPr>
          <p:nvPr/>
        </p:nvPicPr>
        <p:blipFill rotWithShape="1">
          <a:blip r:embed="rId10" cstate="print"/>
          <a:srcRect l="62584" r="20518" b="47775"/>
          <a:stretch/>
        </p:blipFill>
        <p:spPr bwMode="auto">
          <a:xfrm>
            <a:off x="0" y="802"/>
            <a:ext cx="1066800" cy="1143000"/>
          </a:xfrm>
          <a:prstGeom prst="rect">
            <a:avLst/>
          </a:prstGeom>
          <a:noFill/>
          <a:ln w="9525">
            <a:noFill/>
            <a:miter lim="800000"/>
            <a:headEnd/>
            <a:tailEnd/>
          </a:ln>
        </p:spPr>
      </p:pic>
      <p:pic>
        <p:nvPicPr>
          <p:cNvPr id="18" name="Picture 2" descr="cmb_Edensities_horizontal_v1">
            <a:extLst>
              <a:ext uri="{FF2B5EF4-FFF2-40B4-BE49-F238E27FC236}">
                <a16:creationId xmlns:a16="http://schemas.microsoft.com/office/drawing/2014/main" id="{21F39041-7A7C-4C8B-B4E9-C8F7A24C7F1B}"/>
              </a:ext>
            </a:extLst>
          </p:cNvPr>
          <p:cNvPicPr>
            <a:picLocks noChangeAspect="1" noChangeArrowheads="1"/>
          </p:cNvPicPr>
          <p:nvPr/>
        </p:nvPicPr>
        <p:blipFill>
          <a:blip r:embed="rId10" cstate="print"/>
          <a:srcRect l="80689" t="4081" r="1207" b="49736"/>
          <a:stretch>
            <a:fillRect/>
          </a:stretch>
        </p:blipFill>
        <p:spPr bwMode="auto">
          <a:xfrm rot="16200000">
            <a:off x="8077202" y="76202"/>
            <a:ext cx="1142998" cy="990598"/>
          </a:xfrm>
          <a:prstGeom prst="rect">
            <a:avLst/>
          </a:prstGeom>
          <a:noFill/>
          <a:ln w="9525">
            <a:noFill/>
            <a:miter lim="800000"/>
            <a:headEnd/>
            <a:tailEnd/>
          </a:ln>
        </p:spPr>
      </p:pic>
      <p:sp>
        <p:nvSpPr>
          <p:cNvPr id="2" name="TextBox 1">
            <a:extLst>
              <a:ext uri="{FF2B5EF4-FFF2-40B4-BE49-F238E27FC236}">
                <a16:creationId xmlns:a16="http://schemas.microsoft.com/office/drawing/2014/main" id="{86148C1D-EB77-B84D-A554-450C138F87B3}"/>
              </a:ext>
            </a:extLst>
          </p:cNvPr>
          <p:cNvSpPr txBox="1"/>
          <p:nvPr/>
        </p:nvSpPr>
        <p:spPr>
          <a:xfrm>
            <a:off x="6929257" y="5133201"/>
            <a:ext cx="1147943" cy="276999"/>
          </a:xfrm>
          <a:prstGeom prst="rect">
            <a:avLst/>
          </a:prstGeom>
          <a:noFill/>
        </p:spPr>
        <p:txBody>
          <a:bodyPr wrap="none" rtlCol="0">
            <a:spAutoFit/>
          </a:bodyPr>
          <a:lstStyle/>
          <a:p>
            <a:r>
              <a:rPr lang="en-US" sz="1200" dirty="0" err="1"/>
              <a:t>Bjoern</a:t>
            </a:r>
            <a:r>
              <a:rPr lang="en-US" sz="1200" dirty="0"/>
              <a:t> </a:t>
            </a:r>
            <a:r>
              <a:rPr lang="en-US" sz="1200" dirty="0" err="1"/>
              <a:t>Schenke</a:t>
            </a:r>
            <a:endParaRPr lang="en-US" sz="1200" dirty="0"/>
          </a:p>
        </p:txBody>
      </p:sp>
    </p:spTree>
    <p:extLst>
      <p:ext uri="{BB962C8B-B14F-4D97-AF65-F5344CB8AC3E}">
        <p14:creationId xmlns:p14="http://schemas.microsoft.com/office/powerpoint/2010/main" val="281156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101025"/>
            <a:ext cx="5259068" cy="584775"/>
          </a:xfrm>
          <a:prstGeom prst="rect">
            <a:avLst/>
          </a:prstGeom>
          <a:noFill/>
        </p:spPr>
        <p:txBody>
          <a:bodyPr wrap="none" rtlCol="0">
            <a:spAutoFit/>
          </a:bodyPr>
          <a:lstStyle/>
          <a:p>
            <a:r>
              <a:rPr lang="en-US" sz="3200" u="sng" dirty="0">
                <a:solidFill>
                  <a:schemeClr val="bg1"/>
                </a:solidFill>
              </a:rPr>
              <a:t>“Little Bang” Standard Model</a:t>
            </a:r>
          </a:p>
        </p:txBody>
      </p:sp>
      <p:pic>
        <p:nvPicPr>
          <p:cNvPr id="5" name="Picture 2" descr="cmb_Edensities_horizontal_v1"/>
          <p:cNvPicPr>
            <a:picLocks noChangeAspect="1" noChangeArrowheads="1"/>
          </p:cNvPicPr>
          <p:nvPr/>
        </p:nvPicPr>
        <p:blipFill>
          <a:blip r:embed="rId2" cstate="print"/>
          <a:srcRect/>
          <a:stretch>
            <a:fillRect/>
          </a:stretch>
        </p:blipFill>
        <p:spPr bwMode="auto">
          <a:xfrm>
            <a:off x="304800" y="762000"/>
            <a:ext cx="8522898" cy="2895600"/>
          </a:xfrm>
          <a:prstGeom prst="rect">
            <a:avLst/>
          </a:prstGeom>
          <a:noFill/>
          <a:ln w="9525">
            <a:noFill/>
            <a:miter lim="800000"/>
            <a:headEnd/>
            <a:tailEnd/>
          </a:ln>
        </p:spPr>
      </p:pic>
      <p:sp>
        <p:nvSpPr>
          <p:cNvPr id="13" name="TextBox 12"/>
          <p:cNvSpPr txBox="1"/>
          <p:nvPr/>
        </p:nvSpPr>
        <p:spPr>
          <a:xfrm>
            <a:off x="688727" y="3733800"/>
            <a:ext cx="7836312" cy="3062377"/>
          </a:xfrm>
          <a:prstGeom prst="rect">
            <a:avLst/>
          </a:prstGeom>
          <a:noFill/>
        </p:spPr>
        <p:txBody>
          <a:bodyPr wrap="none" rtlCol="0">
            <a:spAutoFit/>
          </a:bodyPr>
          <a:lstStyle/>
          <a:p>
            <a:pPr algn="ctr"/>
            <a:r>
              <a:rPr lang="en-US" sz="2800" i="1" u="sng" dirty="0">
                <a:solidFill>
                  <a:schemeClr val="bg1"/>
                </a:solidFill>
              </a:rPr>
              <a:t>Discovery</a:t>
            </a:r>
            <a:r>
              <a:rPr lang="en-US" sz="2800" i="1" dirty="0">
                <a:solidFill>
                  <a:schemeClr val="bg1"/>
                </a:solidFill>
              </a:rPr>
              <a:t>:   </a:t>
            </a:r>
            <a:r>
              <a:rPr lang="en-US" sz="2800" dirty="0">
                <a:solidFill>
                  <a:schemeClr val="bg1"/>
                </a:solidFill>
              </a:rPr>
              <a:t>Quark Gluon Plasma = Near Perfect Fluid</a:t>
            </a:r>
          </a:p>
          <a:p>
            <a:pPr algn="ctr"/>
            <a:r>
              <a:rPr lang="en-US" sz="2800" dirty="0">
                <a:solidFill>
                  <a:schemeClr val="bg1"/>
                </a:solidFill>
              </a:rPr>
              <a:t>Standard Model with Hydrodynamic Evolution</a:t>
            </a:r>
          </a:p>
          <a:p>
            <a:pPr algn="ctr"/>
            <a:r>
              <a:rPr lang="en-US" sz="2800" i="1" u="sng" dirty="0">
                <a:solidFill>
                  <a:schemeClr val="bg1"/>
                </a:solidFill>
              </a:rPr>
              <a:t>Precision</a:t>
            </a:r>
            <a:r>
              <a:rPr lang="en-US" sz="2800" i="1" dirty="0">
                <a:solidFill>
                  <a:schemeClr val="bg1"/>
                </a:solidFill>
              </a:rPr>
              <a:t>:   </a:t>
            </a:r>
            <a:r>
              <a:rPr lang="en-US" sz="2800" dirty="0">
                <a:solidFill>
                  <a:schemeClr val="bg1"/>
                </a:solidFill>
              </a:rPr>
              <a:t>Predictions of Flow Patterns</a:t>
            </a:r>
          </a:p>
          <a:p>
            <a:pPr algn="ctr"/>
            <a:r>
              <a:rPr lang="en-US" sz="1100" dirty="0">
                <a:solidFill>
                  <a:schemeClr val="bg1"/>
                </a:solidFill>
              </a:rPr>
              <a:t> </a:t>
            </a:r>
          </a:p>
          <a:p>
            <a:pPr algn="ctr"/>
            <a:r>
              <a:rPr lang="en-US" sz="2800" dirty="0">
                <a:solidFill>
                  <a:schemeClr val="bg1"/>
                </a:solidFill>
              </a:rPr>
              <a:t>but…</a:t>
            </a:r>
          </a:p>
          <a:p>
            <a:pPr algn="ctr"/>
            <a:r>
              <a:rPr lang="en-US" sz="1100" dirty="0">
                <a:solidFill>
                  <a:schemeClr val="bg1"/>
                </a:solidFill>
              </a:rPr>
              <a:t> </a:t>
            </a:r>
          </a:p>
          <a:p>
            <a:pPr algn="ctr"/>
            <a:r>
              <a:rPr lang="en-US" sz="2800" dirty="0">
                <a:solidFill>
                  <a:srgbClr val="FFFF00"/>
                </a:solidFill>
              </a:rPr>
              <a:t>How does it equilibrate so quickly (or does it)?</a:t>
            </a:r>
          </a:p>
          <a:p>
            <a:pPr algn="ctr"/>
            <a:r>
              <a:rPr lang="en-US" sz="2800" dirty="0">
                <a:solidFill>
                  <a:srgbClr val="FFFF00"/>
                </a:solidFill>
              </a:rPr>
              <a:t>What are the degrees of freedom or </a:t>
            </a:r>
            <a:r>
              <a:rPr lang="en-US" sz="2800" dirty="0" err="1">
                <a:solidFill>
                  <a:srgbClr val="FFFF00"/>
                </a:solidFill>
              </a:rPr>
              <a:t>quasiparticles</a:t>
            </a:r>
            <a:r>
              <a:rPr lang="en-US" sz="2800" dirty="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0"/>
            <a:ext cx="3472617" cy="646331"/>
          </a:xfrm>
          <a:prstGeom prst="rect">
            <a:avLst/>
          </a:prstGeom>
          <a:noFill/>
        </p:spPr>
        <p:txBody>
          <a:bodyPr wrap="none" rtlCol="0">
            <a:spAutoFit/>
          </a:bodyPr>
          <a:lstStyle/>
          <a:p>
            <a:r>
              <a:rPr lang="en-US" sz="3600" u="sng" dirty="0">
                <a:solidFill>
                  <a:schemeClr val="bg1"/>
                </a:solidFill>
              </a:rPr>
              <a:t>Back to Discovery</a:t>
            </a:r>
          </a:p>
        </p:txBody>
      </p:sp>
      <p:pic>
        <p:nvPicPr>
          <p:cNvPr id="5"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2227" y="3531220"/>
            <a:ext cx="969034" cy="3707780"/>
          </a:xfrm>
          <a:prstGeom prst="rect">
            <a:avLst/>
          </a:prstGeom>
          <a:noFill/>
        </p:spPr>
      </p:pic>
      <p:pic>
        <p:nvPicPr>
          <p:cNvPr id="1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90993" y="3783613"/>
            <a:ext cx="969034" cy="3707780"/>
          </a:xfrm>
          <a:prstGeom prst="rect">
            <a:avLst/>
          </a:prstGeom>
          <a:noFill/>
        </p:spPr>
      </p:pic>
      <p:pic>
        <p:nvPicPr>
          <p:cNvPr id="1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7433" y="2764415"/>
            <a:ext cx="969034" cy="3707780"/>
          </a:xfrm>
          <a:prstGeom prst="rect">
            <a:avLst/>
          </a:prstGeom>
          <a:noFill/>
        </p:spPr>
      </p:pic>
      <p:pic>
        <p:nvPicPr>
          <p:cNvPr id="12"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9427" y="3531220"/>
            <a:ext cx="969034" cy="3707780"/>
          </a:xfrm>
          <a:prstGeom prst="rect">
            <a:avLst/>
          </a:prstGeom>
          <a:noFill/>
        </p:spPr>
      </p:pic>
      <p:sp>
        <p:nvSpPr>
          <p:cNvPr id="13" name="Rectangle 12"/>
          <p:cNvSpPr/>
          <p:nvPr/>
        </p:nvSpPr>
        <p:spPr>
          <a:xfrm>
            <a:off x="2438400" y="3733800"/>
            <a:ext cx="4191000" cy="1143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362200" y="5181600"/>
            <a:ext cx="4191000" cy="16764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10400" y="39624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6248400" y="48006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2438400" y="4724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752600" y="4800600"/>
            <a:ext cx="381000" cy="4572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86000" y="2348805"/>
            <a:ext cx="4800600" cy="1569660"/>
          </a:xfrm>
          <a:prstGeom prst="rect">
            <a:avLst/>
          </a:prstGeom>
          <a:noFill/>
        </p:spPr>
        <p:txBody>
          <a:bodyPr wrap="square" rtlCol="0">
            <a:spAutoFit/>
          </a:bodyPr>
          <a:lstStyle/>
          <a:p>
            <a:pPr algn="ctr"/>
            <a:r>
              <a:rPr lang="en-US" sz="4000" b="1" dirty="0">
                <a:solidFill>
                  <a:schemeClr val="bg1"/>
                </a:solidFill>
              </a:rPr>
              <a:t>A+A</a:t>
            </a:r>
          </a:p>
          <a:p>
            <a:pPr algn="ctr"/>
            <a:r>
              <a:rPr lang="en-US" sz="2800" b="1" dirty="0">
                <a:solidFill>
                  <a:schemeClr val="bg1"/>
                </a:solidFill>
                <a:sym typeface="Wingdings" pitchFamily="2" charset="2"/>
              </a:rPr>
              <a:t>Enough particles to equilibrate, QGP, collective motion</a:t>
            </a:r>
            <a:endParaRPr lang="en-US" sz="2800" b="1" dirty="0">
              <a:solidFill>
                <a:schemeClr val="bg1"/>
              </a:solidFill>
            </a:endParaRPr>
          </a:p>
        </p:txBody>
      </p:sp>
      <p:sp>
        <p:nvSpPr>
          <p:cNvPr id="25" name="TextBox 24"/>
          <p:cNvSpPr txBox="1"/>
          <p:nvPr/>
        </p:nvSpPr>
        <p:spPr>
          <a:xfrm>
            <a:off x="2133600" y="5288340"/>
            <a:ext cx="4800600" cy="1569660"/>
          </a:xfrm>
          <a:prstGeom prst="rect">
            <a:avLst/>
          </a:prstGeom>
          <a:noFill/>
        </p:spPr>
        <p:txBody>
          <a:bodyPr wrap="square" rtlCol="0">
            <a:spAutoFit/>
          </a:bodyPr>
          <a:lstStyle/>
          <a:p>
            <a:pPr algn="ctr"/>
            <a:r>
              <a:rPr lang="en-US" sz="4000" b="1" dirty="0" err="1">
                <a:solidFill>
                  <a:schemeClr val="bg1"/>
                </a:solidFill>
              </a:rPr>
              <a:t>p+p</a:t>
            </a:r>
            <a:r>
              <a:rPr lang="en-US" sz="4000" b="1" dirty="0">
                <a:solidFill>
                  <a:schemeClr val="bg1"/>
                </a:solidFill>
              </a:rPr>
              <a:t>, </a:t>
            </a:r>
            <a:r>
              <a:rPr lang="en-US" sz="4000" b="1" dirty="0" err="1">
                <a:solidFill>
                  <a:schemeClr val="bg1"/>
                </a:solidFill>
              </a:rPr>
              <a:t>p+A</a:t>
            </a:r>
            <a:endParaRPr lang="en-US" sz="4000" b="1" dirty="0">
              <a:solidFill>
                <a:schemeClr val="bg1"/>
              </a:solidFill>
            </a:endParaRPr>
          </a:p>
          <a:p>
            <a:pPr algn="ctr"/>
            <a:r>
              <a:rPr lang="en-US" sz="2800" b="1" dirty="0">
                <a:solidFill>
                  <a:schemeClr val="bg1"/>
                </a:solidFill>
                <a:sym typeface="Wingdings" pitchFamily="2" charset="2"/>
              </a:rPr>
              <a:t>Not enough particles to equilibrate, control experiment</a:t>
            </a:r>
            <a:endParaRPr lang="en-US"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7226850" cy="646331"/>
          </a:xfrm>
          <a:prstGeom prst="rect">
            <a:avLst/>
          </a:prstGeom>
          <a:noFill/>
        </p:spPr>
        <p:txBody>
          <a:bodyPr wrap="none" rtlCol="0">
            <a:spAutoFit/>
          </a:bodyPr>
          <a:lstStyle/>
          <a:p>
            <a:r>
              <a:rPr lang="en-US" sz="3600" b="0" u="sng" dirty="0">
                <a:solidFill>
                  <a:schemeClr val="bg1"/>
                </a:solidFill>
              </a:rPr>
              <a:t>Fall 2012 Revolution – </a:t>
            </a:r>
            <a:r>
              <a:rPr lang="en-US" sz="3600" b="0" u="sng" dirty="0" err="1">
                <a:solidFill>
                  <a:schemeClr val="bg1"/>
                </a:solidFill>
              </a:rPr>
              <a:t>p+Pb</a:t>
            </a:r>
            <a:r>
              <a:rPr lang="en-US" sz="3600" b="0" u="sng" dirty="0">
                <a:solidFill>
                  <a:schemeClr val="bg1"/>
                </a:solidFill>
              </a:rPr>
              <a:t> Collisions</a:t>
            </a:r>
          </a:p>
        </p:txBody>
      </p:sp>
      <p:sp>
        <p:nvSpPr>
          <p:cNvPr id="5" name="TextBox 4"/>
          <p:cNvSpPr txBox="1"/>
          <p:nvPr/>
        </p:nvSpPr>
        <p:spPr>
          <a:xfrm>
            <a:off x="5244901" y="1473429"/>
            <a:ext cx="3886200" cy="4401205"/>
          </a:xfrm>
          <a:prstGeom prst="rect">
            <a:avLst/>
          </a:prstGeom>
          <a:noFill/>
        </p:spPr>
        <p:txBody>
          <a:bodyPr wrap="square" rtlCol="0">
            <a:spAutoFit/>
          </a:bodyPr>
          <a:lstStyle/>
          <a:p>
            <a:pPr algn="ctr"/>
            <a:r>
              <a:rPr lang="en-US" sz="2800" dirty="0">
                <a:solidFill>
                  <a:schemeClr val="bg1"/>
                </a:solidFill>
              </a:rPr>
              <a:t>Signal similar to that seen in A+A</a:t>
            </a:r>
          </a:p>
          <a:p>
            <a:pPr algn="ctr"/>
            <a:endParaRPr lang="en-US" sz="2800" b="0" dirty="0">
              <a:solidFill>
                <a:schemeClr val="bg1"/>
              </a:solidFill>
            </a:endParaRPr>
          </a:p>
          <a:p>
            <a:pPr algn="ctr"/>
            <a:r>
              <a:rPr lang="en-US" sz="2800" dirty="0">
                <a:solidFill>
                  <a:schemeClr val="bg1"/>
                </a:solidFill>
              </a:rPr>
              <a:t>Could it be flow?</a:t>
            </a:r>
          </a:p>
          <a:p>
            <a:pPr algn="ctr"/>
            <a:endParaRPr lang="en-US" sz="2800" b="0" dirty="0">
              <a:solidFill>
                <a:schemeClr val="bg1"/>
              </a:solidFill>
            </a:endParaRPr>
          </a:p>
          <a:p>
            <a:pPr algn="ctr"/>
            <a:r>
              <a:rPr lang="en-US" sz="2800" dirty="0">
                <a:solidFill>
                  <a:schemeClr val="bg1"/>
                </a:solidFill>
              </a:rPr>
              <a:t>Alternative proposal of initial state </a:t>
            </a:r>
          </a:p>
          <a:p>
            <a:pPr algn="ctr"/>
            <a:r>
              <a:rPr lang="en-US" sz="2800" dirty="0">
                <a:solidFill>
                  <a:schemeClr val="bg1"/>
                </a:solidFill>
              </a:rPr>
              <a:t>momentum domains – </a:t>
            </a:r>
            <a:r>
              <a:rPr lang="en-US" sz="2800" i="1" dirty="0">
                <a:solidFill>
                  <a:srgbClr val="FFFF00"/>
                </a:solidFill>
              </a:rPr>
              <a:t>nothing to do with geometry!</a:t>
            </a:r>
            <a:endParaRPr lang="en-US" sz="2800" b="0" i="1" dirty="0">
              <a:solidFill>
                <a:srgbClr val="FFFF00"/>
              </a:solidFill>
            </a:endParaRPr>
          </a:p>
        </p:txBody>
      </p:sp>
      <p:grpSp>
        <p:nvGrpSpPr>
          <p:cNvPr id="13" name="Group 12"/>
          <p:cNvGrpSpPr/>
          <p:nvPr/>
        </p:nvGrpSpPr>
        <p:grpSpPr>
          <a:xfrm>
            <a:off x="381000" y="1157288"/>
            <a:ext cx="4800600" cy="5243512"/>
            <a:chOff x="76200" y="914400"/>
            <a:chExt cx="5181600" cy="5505450"/>
          </a:xfrm>
        </p:grpSpPr>
        <p:pic>
          <p:nvPicPr>
            <p:cNvPr id="11266" name="Picture 2" descr="These three plots show the correlation between pairs of particles seen in the CMS detector. (&lt;i&gt;a&lt;/i&gt;) shows proton–proton collisions, and the arrow points to the ridge; (&lt;i&gt;b&lt;/i&gt;) shows the lead–lead collisions where a similar ridge emerged once more; and (&lt;i&gt;c&lt;/i&gt;) denotes the most recent proton–lead collisions where the ridge is seen once more. Δη is the angle in that plane measured between the two particles in the longitudinal plane. ΔΦ represents the difference between the angles of the two particles in question in the transverse plane. &lt;i&gt;R&lt;/i&gt; is a function of both Δη and ΔΦ. (Courtesy: CERN/CMS collaboration)"/>
            <p:cNvPicPr>
              <a:picLocks noChangeAspect="1" noChangeArrowheads="1"/>
            </p:cNvPicPr>
            <p:nvPr/>
          </p:nvPicPr>
          <p:blipFill>
            <a:blip r:embed="rId2" cstate="print"/>
            <a:srcRect l="39941" t="6972" r="3671" b="4139"/>
            <a:stretch>
              <a:fillRect/>
            </a:stretch>
          </p:blipFill>
          <p:spPr bwMode="auto">
            <a:xfrm>
              <a:off x="76200" y="914400"/>
              <a:ext cx="5181600" cy="5505450"/>
            </a:xfrm>
            <a:prstGeom prst="rect">
              <a:avLst/>
            </a:prstGeom>
            <a:noFill/>
          </p:spPr>
        </p:pic>
        <p:sp>
          <p:nvSpPr>
            <p:cNvPr id="9" name="Rectangle 8"/>
            <p:cNvSpPr/>
            <p:nvPr/>
          </p:nvSpPr>
          <p:spPr>
            <a:xfrm>
              <a:off x="228600" y="1143000"/>
              <a:ext cx="838200" cy="5232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0" name="Rectangle 9"/>
            <p:cNvSpPr/>
            <p:nvPr/>
          </p:nvSpPr>
          <p:spPr>
            <a:xfrm>
              <a:off x="76200" y="5867400"/>
              <a:ext cx="838200" cy="5232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1" name="Rectangle 10"/>
            <p:cNvSpPr/>
            <p:nvPr/>
          </p:nvSpPr>
          <p:spPr>
            <a:xfrm>
              <a:off x="4419600" y="6126480"/>
              <a:ext cx="838200" cy="2743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2" name="Rectangle 11"/>
            <p:cNvSpPr/>
            <p:nvPr/>
          </p:nvSpPr>
          <p:spPr>
            <a:xfrm>
              <a:off x="4419600" y="914400"/>
              <a:ext cx="838200" cy="2743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grpSp>
    </p:spTree>
    <p:extLst>
      <p:ext uri="{BB962C8B-B14F-4D97-AF65-F5344CB8AC3E}">
        <p14:creationId xmlns:p14="http://schemas.microsoft.com/office/powerpoint/2010/main" val="208092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44494</TotalTime>
  <Words>1283</Words>
  <Application>Microsoft Macintosh PowerPoint</Application>
  <PresentationFormat>On-screen Show (4:3)</PresentationFormat>
  <Paragraphs>201</Paragraphs>
  <Slides>32</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7" baseType="lpstr">
      <vt:lpstr>Arial</vt:lpstr>
      <vt:lpstr>Calibri</vt:lpstr>
      <vt:lpstr>Symbol</vt:lpstr>
      <vt:lpstr>Office Theme</vt:lpstr>
      <vt:lpstr>Equation</vt:lpstr>
      <vt:lpstr>PowerPoint Presentation</vt:lpstr>
      <vt:lpstr>PowerPoint Presentation</vt:lpstr>
      <vt:lpstr>PowerPoint Presentation</vt:lpstr>
      <vt:lpstr>PowerPoint Presentation</vt:lpstr>
      <vt:lpstr>Non-Central A+A Geometry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James L Nagle</cp:lastModifiedBy>
  <cp:revision>408</cp:revision>
  <dcterms:created xsi:type="dcterms:W3CDTF">2011-04-24T10:36:49Z</dcterms:created>
  <dcterms:modified xsi:type="dcterms:W3CDTF">2019-04-09T20:30:01Z</dcterms:modified>
</cp:coreProperties>
</file>