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7"/>
  </p:notesMasterIdLst>
  <p:sldIdLst>
    <p:sldId id="256" r:id="rId2"/>
    <p:sldId id="619" r:id="rId3"/>
    <p:sldId id="326" r:id="rId4"/>
    <p:sldId id="339" r:id="rId5"/>
    <p:sldId id="340" r:id="rId6"/>
    <p:sldId id="341" r:id="rId7"/>
    <p:sldId id="292" r:id="rId8"/>
    <p:sldId id="294" r:id="rId9"/>
    <p:sldId id="342" r:id="rId10"/>
    <p:sldId id="343" r:id="rId11"/>
    <p:sldId id="344" r:id="rId12"/>
    <p:sldId id="345" r:id="rId13"/>
    <p:sldId id="594" r:id="rId14"/>
    <p:sldId id="595" r:id="rId15"/>
    <p:sldId id="346" r:id="rId16"/>
    <p:sldId id="290" r:id="rId17"/>
    <p:sldId id="604" r:id="rId18"/>
    <p:sldId id="605" r:id="rId19"/>
    <p:sldId id="606" r:id="rId20"/>
    <p:sldId id="607" r:id="rId21"/>
    <p:sldId id="608" r:id="rId22"/>
    <p:sldId id="609" r:id="rId23"/>
    <p:sldId id="596" r:id="rId24"/>
    <p:sldId id="600" r:id="rId25"/>
    <p:sldId id="599" r:id="rId26"/>
    <p:sldId id="602" r:id="rId27"/>
    <p:sldId id="260" r:id="rId28"/>
    <p:sldId id="601" r:id="rId29"/>
    <p:sldId id="257" r:id="rId30"/>
    <p:sldId id="603" r:id="rId31"/>
    <p:sldId id="597" r:id="rId32"/>
    <p:sldId id="616" r:id="rId33"/>
    <p:sldId id="614" r:id="rId34"/>
    <p:sldId id="598" r:id="rId35"/>
    <p:sldId id="610" r:id="rId36"/>
    <p:sldId id="617" r:id="rId37"/>
    <p:sldId id="611" r:id="rId38"/>
    <p:sldId id="613" r:id="rId39"/>
    <p:sldId id="612" r:id="rId40"/>
    <p:sldId id="618" r:id="rId41"/>
    <p:sldId id="615" r:id="rId42"/>
    <p:sldId id="325" r:id="rId43"/>
    <p:sldId id="316" r:id="rId44"/>
    <p:sldId id="300" r:id="rId45"/>
    <p:sldId id="289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2DFB"/>
    <a:srgbClr val="FF7C80"/>
    <a:srgbClr val="E6E6E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6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152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9776"/>
    </p:cViewPr>
  </p:sorterViewPr>
  <p:notesViewPr>
    <p:cSldViewPr snapToGrid="0">
      <p:cViewPr varScale="1">
        <p:scale>
          <a:sx n="105" d="100"/>
          <a:sy n="105" d="100"/>
        </p:scale>
        <p:origin x="447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D6A0E-00F0-4E2C-AF05-D92B9981882B}" type="datetimeFigureOut">
              <a:rPr lang="en-US" smtClean="0"/>
              <a:t>6/18/19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6C40F-3F65-4C38-B040-264C186B5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0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6C40F-3F65-4C38-B040-264C186B5CA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74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819A1-1585-4CF6-B1E3-C116397C8720}" type="datetime1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1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705C5-BE1C-4AC7-B1B6-03A07BD4A23A}" type="datetime1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99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A0E7-14DD-4501-910B-8B60085464F3}" type="datetime1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0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AF60-7630-42FB-A0B2-C49148CEC657}" type="datetime1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0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A086-A35B-470B-89CC-A59B3D6BEECC}" type="datetime1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09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EF1D-8390-4D2D-A857-061495B9B40F}" type="datetime1">
              <a:rPr lang="en-US" smtClean="0"/>
              <a:t>6/18/19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5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39DB3-C4EE-4B49-A5E6-FE45C1DDDBE0}" type="datetime1">
              <a:rPr lang="en-US" smtClean="0"/>
              <a:t>6/18/19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90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43FD5-A271-49D0-98CA-0D0B09DF6B1D}" type="datetime1">
              <a:rPr lang="en-US" smtClean="0"/>
              <a:t>6/18/19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09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95EA-1BA8-43D8-9FAF-629B2163F298}" type="datetime1">
              <a:rPr lang="en-US" smtClean="0"/>
              <a:t>6/18/19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1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80F4-3836-4098-819F-902F9093721A}" type="datetime1">
              <a:rPr lang="en-US" smtClean="0"/>
              <a:t>6/18/19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7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0758-318B-44A3-BC57-404D8AA5ACFF}" type="datetime1">
              <a:rPr lang="en-US" smtClean="0"/>
              <a:t>6/18/19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68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E5FB8-E172-482E-B257-DCBBDE399983}" type="datetime1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73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.washington.edu/talks/WorkShops/int_19_1b/People/Mace_M/Mace.pdf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3.01790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hyperlink" Target="https://arxiv.org/pdf/1901.04378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5.05139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l.gov/aum2018/content/workshops/Workshop_1f/XU_OpenJFTransport.pdf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gif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8.wmf"/><Relationship Id="rId10" Type="http://schemas.openxmlformats.org/officeDocument/2006/relationships/image" Target="../media/image1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yu.edu/classes/tuckerman/stat.mech/lectures/lecture_21/node6.html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gif"/><Relationship Id="rId10" Type="http://schemas.openxmlformats.org/officeDocument/2006/relationships/image" Target="../media/image20.png"/><Relationship Id="rId4" Type="http://schemas.openxmlformats.org/officeDocument/2006/relationships/image" Target="../media/image17.gif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FE94B5-77DC-4D4A-9A23-9E067CF0C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77" b="9795"/>
          <a:stretch/>
        </p:blipFill>
        <p:spPr>
          <a:xfrm>
            <a:off x="1472221" y="1657350"/>
            <a:ext cx="7561088" cy="4572000"/>
          </a:xfrm>
          <a:prstGeom prst="rect">
            <a:avLst/>
          </a:prstGeom>
        </p:spPr>
      </p:pic>
      <p:pic>
        <p:nvPicPr>
          <p:cNvPr id="2050" name="Picture 2" descr="University of JyvÃ¤skylÃ¤ logo.png">
            <a:extLst>
              <a:ext uri="{FF2B5EF4-FFF2-40B4-BE49-F238E27FC236}">
                <a16:creationId xmlns:a16="http://schemas.microsoft.com/office/drawing/2014/main" id="{AB896E7E-387B-411A-A40E-38A65C023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1" y="6292374"/>
            <a:ext cx="957713" cy="46927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B674FC-9699-4143-80B9-41C10A0596E6}"/>
              </a:ext>
            </a:extLst>
          </p:cNvPr>
          <p:cNvSpPr txBox="1"/>
          <p:nvPr/>
        </p:nvSpPr>
        <p:spPr>
          <a:xfrm>
            <a:off x="1121343" y="6445944"/>
            <a:ext cx="2603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Seminar on June 18,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C3C9CB-2BD0-B343-866D-D338ED99E20C}"/>
              </a:ext>
            </a:extLst>
          </p:cNvPr>
          <p:cNvSpPr txBox="1"/>
          <p:nvPr/>
        </p:nvSpPr>
        <p:spPr>
          <a:xfrm>
            <a:off x="325481" y="131798"/>
            <a:ext cx="81898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Pulling on the Threads of Small </a:t>
            </a:r>
          </a:p>
          <a:p>
            <a:r>
              <a:rPr lang="en-US" sz="4400" dirty="0"/>
              <a:t>Quark-Gluon Plasma Explanations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B1FB44-6785-624C-A336-5B0CA022AE2C}"/>
              </a:ext>
            </a:extLst>
          </p:cNvPr>
          <p:cNvSpPr txBox="1"/>
          <p:nvPr/>
        </p:nvSpPr>
        <p:spPr>
          <a:xfrm>
            <a:off x="924385" y="1757250"/>
            <a:ext cx="51635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arial" panose="020B0604020202020204" pitchFamily="34" charset="0"/>
              </a:rPr>
              <a:t>Jamie Nagle </a:t>
            </a:r>
          </a:p>
          <a:p>
            <a:r>
              <a:rPr lang="en-US" sz="2800" i="1" dirty="0">
                <a:latin typeface="arial" panose="020B0604020202020204" pitchFamily="34" charset="0"/>
              </a:rPr>
              <a:t>University of Colorado Boulder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8074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7FF042-DD89-6343-9C57-11EC93C3A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10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1CB6FE-54DE-E042-9AE1-DA9CE5DBC1F4}"/>
              </a:ext>
            </a:extLst>
          </p:cNvPr>
          <p:cNvSpPr/>
          <p:nvPr/>
        </p:nvSpPr>
        <p:spPr>
          <a:xfrm>
            <a:off x="73012" y="735741"/>
            <a:ext cx="736492" cy="56796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A9767-8D32-0B4B-B8DC-66ED76670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50359"/>
            <a:ext cx="3516992" cy="56650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FC25B5-6E1F-DD49-89EA-E48283F715BA}"/>
              </a:ext>
            </a:extLst>
          </p:cNvPr>
          <p:cNvSpPr txBox="1"/>
          <p:nvPr/>
        </p:nvSpPr>
        <p:spPr>
          <a:xfrm>
            <a:off x="0" y="6481438"/>
            <a:ext cx="443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PHENIX, </a:t>
            </a:r>
            <a:r>
              <a:rPr lang="en-US" b="1" dirty="0"/>
              <a:t>Nature Phys. 15 (2019) no.3, 214-220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F39FC0-6765-1445-8DCA-6287D72C3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099" y="1462612"/>
            <a:ext cx="3768397" cy="395058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F45482-19C2-6B42-8E10-E049B0C92B34}"/>
              </a:ext>
            </a:extLst>
          </p:cNvPr>
          <p:cNvSpPr txBox="1"/>
          <p:nvPr/>
        </p:nvSpPr>
        <p:spPr>
          <a:xfrm>
            <a:off x="4342016" y="866377"/>
            <a:ext cx="4305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Follows ordering of eccentricities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CA63D4-383E-D74D-85A5-25B02A86B439}"/>
              </a:ext>
            </a:extLst>
          </p:cNvPr>
          <p:cNvSpPr txBox="1"/>
          <p:nvPr/>
        </p:nvSpPr>
        <p:spPr>
          <a:xfrm>
            <a:off x="4663180" y="5606902"/>
            <a:ext cx="364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Multiplicity also plays a role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B7839B-42C9-0143-B36C-7E48E804B5E5}"/>
              </a:ext>
            </a:extLst>
          </p:cNvPr>
          <p:cNvSpPr txBox="1"/>
          <p:nvPr/>
        </p:nvSpPr>
        <p:spPr>
          <a:xfrm>
            <a:off x="33374" y="646331"/>
            <a:ext cx="8082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v</a:t>
            </a:r>
            <a:r>
              <a:rPr lang="en-US" sz="6000" b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D6A61D-A466-DD48-B8CC-EBDB08F2705D}"/>
              </a:ext>
            </a:extLst>
          </p:cNvPr>
          <p:cNvSpPr txBox="1"/>
          <p:nvPr/>
        </p:nvSpPr>
        <p:spPr>
          <a:xfrm>
            <a:off x="37872" y="3200400"/>
            <a:ext cx="8082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v</a:t>
            </a:r>
            <a:r>
              <a:rPr lang="en-US" sz="6000" b="1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0BEA0B-666D-1E48-A7FF-4DE4BE4682A6}"/>
              </a:ext>
            </a:extLst>
          </p:cNvPr>
          <p:cNvSpPr/>
          <p:nvPr/>
        </p:nvSpPr>
        <p:spPr>
          <a:xfrm>
            <a:off x="544760" y="1981200"/>
            <a:ext cx="2286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765465-FFCD-B549-A1E7-BD65768C8602}"/>
              </a:ext>
            </a:extLst>
          </p:cNvPr>
          <p:cNvSpPr/>
          <p:nvPr/>
        </p:nvSpPr>
        <p:spPr>
          <a:xfrm>
            <a:off x="544760" y="4495800"/>
            <a:ext cx="2286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DFE2A8DA-48F7-3142-B021-C65D760A0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785" t="28125" r="63104" b="26042"/>
          <a:stretch>
            <a:fillRect/>
          </a:stretch>
        </p:blipFill>
        <p:spPr bwMode="auto">
          <a:xfrm>
            <a:off x="83808" y="1524000"/>
            <a:ext cx="644893" cy="591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752AA15-A6ED-ED4E-B2F8-24A87F17B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370" t="29167" r="61933" b="25000"/>
          <a:stretch>
            <a:fillRect/>
          </a:stretch>
        </p:blipFill>
        <p:spPr bwMode="auto">
          <a:xfrm>
            <a:off x="68334" y="4183691"/>
            <a:ext cx="66501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570218-1FF1-7242-9BE0-98ECCC680A84}"/>
              </a:ext>
            </a:extLst>
          </p:cNvPr>
          <p:cNvSpPr txBox="1"/>
          <p:nvPr/>
        </p:nvSpPr>
        <p:spPr>
          <a:xfrm>
            <a:off x="2743200" y="-9912"/>
            <a:ext cx="3633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Experimental Data</a:t>
            </a:r>
          </a:p>
        </p:txBody>
      </p:sp>
    </p:spTree>
    <p:extLst>
      <p:ext uri="{BB962C8B-B14F-4D97-AF65-F5344CB8AC3E}">
        <p14:creationId xmlns:p14="http://schemas.microsoft.com/office/powerpoint/2010/main" val="360366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6D7E70-E1B3-6F4A-A2B1-5A2AB703F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63E7FF-A73F-AC4B-A596-9A99250BAC94}"/>
              </a:ext>
            </a:extLst>
          </p:cNvPr>
          <p:cNvSpPr/>
          <p:nvPr/>
        </p:nvSpPr>
        <p:spPr>
          <a:xfrm>
            <a:off x="150725" y="819352"/>
            <a:ext cx="8763959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95F72-CF75-7748-92D8-CE9D75296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5" y="1389042"/>
            <a:ext cx="8763959" cy="34893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DA2217-58F8-8245-99D3-6DD1E9432677}"/>
              </a:ext>
            </a:extLst>
          </p:cNvPr>
          <p:cNvSpPr txBox="1"/>
          <p:nvPr/>
        </p:nvSpPr>
        <p:spPr>
          <a:xfrm>
            <a:off x="533400" y="5272921"/>
            <a:ext cx="8250207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 Agreement with v</a:t>
            </a:r>
            <a:r>
              <a:rPr lang="en-US" sz="2400" baseline="-25000" dirty="0"/>
              <a:t>2</a:t>
            </a:r>
            <a:r>
              <a:rPr lang="en-US" sz="2400" dirty="0"/>
              <a:t>, v</a:t>
            </a:r>
            <a:r>
              <a:rPr lang="en-US" sz="2400" baseline="-25000" dirty="0"/>
              <a:t>3</a:t>
            </a:r>
            <a:r>
              <a:rPr lang="en-US" sz="2400" dirty="0"/>
              <a:t> (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) for all three systems</a:t>
            </a:r>
          </a:p>
          <a:p>
            <a:pPr algn="ctr"/>
            <a:r>
              <a:rPr lang="en-US" sz="1100" dirty="0"/>
              <a:t>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SONIC hydrodynamic published prediction has very good p-value</a:t>
            </a: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Alternative hydrodynamics </a:t>
            </a:r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iEBE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-VISHNU confirms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3A51CE-D92C-F64D-A307-771B121664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6" t="17143" r="25378" b="57820"/>
          <a:stretch/>
        </p:blipFill>
        <p:spPr>
          <a:xfrm>
            <a:off x="4302923" y="819352"/>
            <a:ext cx="779646" cy="656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A1B7CC-E502-9547-AAB4-CF5C125914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52" t="13678" r="1991" b="65958"/>
          <a:stretch/>
        </p:blipFill>
        <p:spPr>
          <a:xfrm>
            <a:off x="6983989" y="840401"/>
            <a:ext cx="842225" cy="707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5CF99D-391D-0A48-98CD-7663451661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43" t="32085" r="48605" b="45167"/>
          <a:stretch/>
        </p:blipFill>
        <p:spPr>
          <a:xfrm>
            <a:off x="1564105" y="879359"/>
            <a:ext cx="644893" cy="596766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D7CEE1EF-2EFE-8849-91B6-6BB2A082B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785" t="28125" r="63104" b="26042"/>
          <a:stretch>
            <a:fillRect/>
          </a:stretch>
        </p:blipFill>
        <p:spPr bwMode="auto">
          <a:xfrm>
            <a:off x="6705600" y="1907504"/>
            <a:ext cx="740714" cy="71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AB3F028-5D60-CE43-8BF9-69C52547D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9370" t="29167" r="61933" b="25000"/>
          <a:stretch>
            <a:fillRect/>
          </a:stretch>
        </p:blipFill>
        <p:spPr bwMode="auto">
          <a:xfrm>
            <a:off x="7924800" y="2692780"/>
            <a:ext cx="762000" cy="73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F2E2AB-06D6-7A4C-B4BF-DB02568957BD}"/>
              </a:ext>
            </a:extLst>
          </p:cNvPr>
          <p:cNvSpPr txBox="1"/>
          <p:nvPr/>
        </p:nvSpPr>
        <p:spPr>
          <a:xfrm>
            <a:off x="4572000" y="4890989"/>
            <a:ext cx="443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PHENIX, </a:t>
            </a:r>
            <a:r>
              <a:rPr lang="en-US" b="1" dirty="0"/>
              <a:t>Nature Phys. 15 (2019) no.3, 214-220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E9B3E9-B39C-8248-964C-E6816C4B2F50}"/>
              </a:ext>
            </a:extLst>
          </p:cNvPr>
          <p:cNvSpPr txBox="1"/>
          <p:nvPr/>
        </p:nvSpPr>
        <p:spPr>
          <a:xfrm>
            <a:off x="2294006" y="116211"/>
            <a:ext cx="5152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Hydrodynamic – Data Comparison</a:t>
            </a:r>
          </a:p>
        </p:txBody>
      </p:sp>
    </p:spTree>
    <p:extLst>
      <p:ext uri="{BB962C8B-B14F-4D97-AF65-F5344CB8AC3E}">
        <p14:creationId xmlns:p14="http://schemas.microsoft.com/office/powerpoint/2010/main" val="390045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B08F5E3-DF20-B746-A026-2D51A56AA9E1}"/>
              </a:ext>
            </a:extLst>
          </p:cNvPr>
          <p:cNvSpPr/>
          <p:nvPr/>
        </p:nvSpPr>
        <p:spPr>
          <a:xfrm>
            <a:off x="6408697" y="2422789"/>
            <a:ext cx="2656722" cy="434744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DEA987-FF6B-CD4F-9928-9D9A14404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12</a:t>
            </a:fld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FE3D81F-680B-1942-AEAC-41E28BE14C07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B7FE74-F5CB-804E-90B9-3090CA08652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D6AB98-621F-F647-8358-D341282FBA09}"/>
              </a:ext>
            </a:extLst>
          </p:cNvPr>
          <p:cNvSpPr txBox="1"/>
          <p:nvPr/>
        </p:nvSpPr>
        <p:spPr>
          <a:xfrm>
            <a:off x="2859883" y="16331"/>
            <a:ext cx="3406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u="sng" dirty="0"/>
              <a:t>Flow and Non-Flow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5FA68A-6757-6B4C-B1A2-AC2787257787}"/>
              </a:ext>
            </a:extLst>
          </p:cNvPr>
          <p:cNvSpPr txBox="1"/>
          <p:nvPr/>
        </p:nvSpPr>
        <p:spPr>
          <a:xfrm>
            <a:off x="151232" y="3598325"/>
            <a:ext cx="421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https://indico.cern.ch/event/656452/contributions/2869833/attachments/1649479/2637419/QM18-smallsystem-shengli-10.pdf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7FFFDB-29CB-6149-AA12-265490471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3" y="691366"/>
            <a:ext cx="4153210" cy="29252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1F62A7-0BDB-A840-ADE2-C1ABDB543563}"/>
              </a:ext>
            </a:extLst>
          </p:cNvPr>
          <p:cNvSpPr txBox="1"/>
          <p:nvPr/>
        </p:nvSpPr>
        <p:spPr>
          <a:xfrm>
            <a:off x="4508401" y="673941"/>
            <a:ext cx="4557018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Recent STAR preliminary result with small </a:t>
            </a:r>
            <a:r>
              <a:rPr lang="en-US" sz="2000" dirty="0">
                <a:solidFill>
                  <a:srgbClr val="FF0000"/>
                </a:solidFill>
                <a:latin typeface="Symbol" panose="05050102010706020507" pitchFamily="18" charset="2"/>
              </a:rPr>
              <a:t>Dh</a:t>
            </a:r>
            <a:r>
              <a:rPr lang="en-US" sz="2000" dirty="0">
                <a:solidFill>
                  <a:srgbClr val="FF0000"/>
                </a:solidFill>
              </a:rPr>
              <a:t> gap, thus huge non-flow subtraction!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Very sensitive to non-flow subtraction.  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1A83B17-B64F-9F4A-BBCD-604F517ACADC}"/>
              </a:ext>
            </a:extLst>
          </p:cNvPr>
          <p:cNvSpPr/>
          <p:nvPr/>
        </p:nvSpPr>
        <p:spPr>
          <a:xfrm>
            <a:off x="1059820" y="2709023"/>
            <a:ext cx="2978780" cy="863453"/>
          </a:xfrm>
          <a:custGeom>
            <a:avLst/>
            <a:gdLst>
              <a:gd name="connsiteX0" fmla="*/ 0 w 3305175"/>
              <a:gd name="connsiteY0" fmla="*/ 323850 h 952500"/>
              <a:gd name="connsiteX1" fmla="*/ 552450 w 3305175"/>
              <a:gd name="connsiteY1" fmla="*/ 142875 h 952500"/>
              <a:gd name="connsiteX2" fmla="*/ 1190625 w 3305175"/>
              <a:gd name="connsiteY2" fmla="*/ 0 h 952500"/>
              <a:gd name="connsiteX3" fmla="*/ 1847850 w 3305175"/>
              <a:gd name="connsiteY3" fmla="*/ 133350 h 952500"/>
              <a:gd name="connsiteX4" fmla="*/ 2486025 w 3305175"/>
              <a:gd name="connsiteY4" fmla="*/ 352425 h 952500"/>
              <a:gd name="connsiteX5" fmla="*/ 3305175 w 3305175"/>
              <a:gd name="connsiteY5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5175" h="952500">
                <a:moveTo>
                  <a:pt x="0" y="323850"/>
                </a:moveTo>
                <a:lnTo>
                  <a:pt x="552450" y="142875"/>
                </a:lnTo>
                <a:lnTo>
                  <a:pt x="1190625" y="0"/>
                </a:lnTo>
                <a:lnTo>
                  <a:pt x="1847850" y="133350"/>
                </a:lnTo>
                <a:lnTo>
                  <a:pt x="2486025" y="352425"/>
                </a:lnTo>
                <a:lnTo>
                  <a:pt x="3305175" y="95250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05FC19-476C-714B-9036-7C1A96CA3E73}"/>
              </a:ext>
            </a:extLst>
          </p:cNvPr>
          <p:cNvSpPr/>
          <p:nvPr/>
        </p:nvSpPr>
        <p:spPr>
          <a:xfrm>
            <a:off x="2257417" y="5053659"/>
            <a:ext cx="202491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FFFF00"/>
                </a:solidFill>
              </a:rPr>
              <a:t>https://</a:t>
            </a:r>
            <a:r>
              <a:rPr lang="en-US" sz="1050" dirty="0" err="1">
                <a:solidFill>
                  <a:srgbClr val="FFFF00"/>
                </a:solidFill>
              </a:rPr>
              <a:t>arxiv.org</a:t>
            </a:r>
            <a:r>
              <a:rPr lang="en-US" sz="1050" dirty="0">
                <a:solidFill>
                  <a:srgbClr val="FFFF00"/>
                </a:solidFill>
              </a:rPr>
              <a:t>/abs/1902.11290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44A864-B051-E045-9755-124476C4E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21" y="4146775"/>
            <a:ext cx="5855396" cy="923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8F1155-5E09-F84F-989B-3BDEE372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697" y="2422789"/>
            <a:ext cx="2656722" cy="21794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2E00FE-223C-A34B-A542-4A226F4A4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8697" y="4602202"/>
            <a:ext cx="2656722" cy="21680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8B484A-B27F-ED44-8FC6-DF85B1E26AF1}"/>
              </a:ext>
            </a:extLst>
          </p:cNvPr>
          <p:cNvSpPr txBox="1"/>
          <p:nvPr/>
        </p:nvSpPr>
        <p:spPr>
          <a:xfrm>
            <a:off x="245639" y="5464974"/>
            <a:ext cx="5784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HIJING and AMPT closure tests indicate significant 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over-subtraction by template method with STAR kinematics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dirty="0">
                <a:solidFill>
                  <a:srgbClr val="FFFF00"/>
                </a:solidFill>
              </a:rPr>
              <a:t>Useful discussion moving forward, and the details matter…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BA01C145-3DFB-2F4B-BB16-488E71FB5A1E}"/>
              </a:ext>
            </a:extLst>
          </p:cNvPr>
          <p:cNvSpPr/>
          <p:nvPr/>
        </p:nvSpPr>
        <p:spPr>
          <a:xfrm>
            <a:off x="3399782" y="1492706"/>
            <a:ext cx="223741" cy="166547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1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3" grpId="0"/>
      <p:bldP spid="8" grpId="0" animBg="1"/>
      <p:bldP spid="9" grpId="0"/>
      <p:bldP spid="14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9F5337-A8BE-453E-B458-F70136D25865}"/>
              </a:ext>
            </a:extLst>
          </p:cNvPr>
          <p:cNvSpPr txBox="1"/>
          <p:nvPr/>
        </p:nvSpPr>
        <p:spPr>
          <a:xfrm>
            <a:off x="2561161" y="101025"/>
            <a:ext cx="4021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What does it all mean?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B08FEE-D7B7-4A53-8533-6805991D123E}"/>
              </a:ext>
            </a:extLst>
          </p:cNvPr>
          <p:cNvSpPr txBox="1"/>
          <p:nvPr/>
        </p:nvSpPr>
        <p:spPr>
          <a:xfrm>
            <a:off x="152400" y="685800"/>
            <a:ext cx="8763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I thought hydrodynamics only applies if </a:t>
            </a:r>
          </a:p>
          <a:p>
            <a:pPr marL="514350" indent="-514350">
              <a:buAutoNum type="arabicParenBoth"/>
            </a:pPr>
            <a:r>
              <a:rPr lang="en-US" sz="2800" dirty="0">
                <a:solidFill>
                  <a:srgbClr val="FFFF00"/>
                </a:solidFill>
              </a:rPr>
              <a:t>system is near equilibrium</a:t>
            </a:r>
          </a:p>
          <a:p>
            <a:pPr marL="514350" indent="-514350">
              <a:buAutoNum type="arabicParenBoth"/>
            </a:pPr>
            <a:r>
              <a:rPr lang="en-US" sz="2800" dirty="0">
                <a:solidFill>
                  <a:srgbClr val="FFFF00"/>
                </a:solidFill>
              </a:rPr>
              <a:t>system has a size scale L &gt;&gt; mean free path</a:t>
            </a:r>
          </a:p>
          <a:p>
            <a:endParaRPr lang="en-US" sz="2800" dirty="0"/>
          </a:p>
          <a:p>
            <a:r>
              <a:rPr lang="en-US" sz="2800" dirty="0"/>
              <a:t>How can these be true in </a:t>
            </a:r>
            <a:r>
              <a:rPr lang="en-US" sz="2800" dirty="0" err="1"/>
              <a:t>p+p</a:t>
            </a:r>
            <a:r>
              <a:rPr lang="en-US" sz="2800" dirty="0"/>
              <a:t>, </a:t>
            </a:r>
            <a:r>
              <a:rPr lang="en-US" sz="2800" dirty="0" err="1"/>
              <a:t>p+Au</a:t>
            </a:r>
            <a:r>
              <a:rPr lang="en-US" sz="2800" dirty="0"/>
              <a:t>, </a:t>
            </a:r>
            <a:r>
              <a:rPr lang="en-US" sz="2800" dirty="0" err="1"/>
              <a:t>d+Au</a:t>
            </a:r>
            <a:r>
              <a:rPr lang="en-US" sz="2800" dirty="0"/>
              <a:t>, etc.?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Maybe they are NOT!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rgbClr val="FFC000"/>
                </a:solidFill>
              </a:rPr>
              <a:t>String Theory Dual (completely solvable at strong coupling)</a:t>
            </a:r>
          </a:p>
          <a:p>
            <a:r>
              <a:rPr lang="en-US" sz="2800" dirty="0">
                <a:solidFill>
                  <a:srgbClr val="FFC000"/>
                </a:solidFill>
              </a:rPr>
              <a:t>Systems very far from equilibrium still described by hydrodynamics as long as non-hydrodynamic modes are damped </a:t>
            </a:r>
            <a:r>
              <a:rPr lang="en-US" sz="2800" dirty="0">
                <a:solidFill>
                  <a:srgbClr val="FFC000"/>
                </a:solidFill>
                <a:sym typeface="Wingdings" panose="05000000000000000000" pitchFamily="2" charset="2"/>
              </a:rPr>
              <a:t> hydrodynamic attractor.   </a:t>
            </a:r>
          </a:p>
          <a:p>
            <a:endParaRPr lang="en-US" sz="2800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r>
              <a:rPr lang="en-US" sz="2800" dirty="0">
                <a:solidFill>
                  <a:srgbClr val="FFC000"/>
                </a:solidFill>
                <a:sym typeface="Wingdings" panose="05000000000000000000" pitchFamily="2" charset="2"/>
              </a:rPr>
              <a:t>Major re-thinking well beyond field of heavy ion physics.</a:t>
            </a:r>
            <a:endParaRPr lang="en-US" sz="2800" dirty="0">
              <a:solidFill>
                <a:srgbClr val="FFC000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0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C6FA8C-BB94-4E9A-BDB9-1D8465D1F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151" y="2749304"/>
            <a:ext cx="7250229" cy="31029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19557B-430E-43A4-80FF-7C046E3DF1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6" r="20710" b="9722"/>
          <a:stretch/>
        </p:blipFill>
        <p:spPr>
          <a:xfrm>
            <a:off x="1814987" y="97364"/>
            <a:ext cx="5708558" cy="24598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DB9444-087D-445B-8581-A2ADB921AE0E}"/>
              </a:ext>
            </a:extLst>
          </p:cNvPr>
          <p:cNvSpPr/>
          <p:nvPr/>
        </p:nvSpPr>
        <p:spPr>
          <a:xfrm>
            <a:off x="4669266" y="941351"/>
            <a:ext cx="22711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https://arxiv.org/abs/1712.05815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337797-63C1-F943-9C02-D7326F669FE2}"/>
              </a:ext>
            </a:extLst>
          </p:cNvPr>
          <p:cNvSpPr txBox="1"/>
          <p:nvPr/>
        </p:nvSpPr>
        <p:spPr>
          <a:xfrm>
            <a:off x="763928" y="5905376"/>
            <a:ext cx="8090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Not a proof for QCD, but a plausible explanation for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perfect fluidity in small systems</a:t>
            </a:r>
          </a:p>
        </p:txBody>
      </p:sp>
    </p:spTree>
    <p:extLst>
      <p:ext uri="{BB962C8B-B14F-4D97-AF65-F5344CB8AC3E}">
        <p14:creationId xmlns:p14="http://schemas.microsoft.com/office/powerpoint/2010/main" val="31380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1E4D4D-67EA-2B43-A96F-B5197E44F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B289B-14FE-F842-B01B-ECB9AAE8F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77" b="9795"/>
          <a:stretch/>
        </p:blipFill>
        <p:spPr>
          <a:xfrm>
            <a:off x="629258" y="1600200"/>
            <a:ext cx="7561088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9BF4E6-DAF3-B64B-90C1-D3C61974CE17}"/>
              </a:ext>
            </a:extLst>
          </p:cNvPr>
          <p:cNvSpPr txBox="1"/>
          <p:nvPr/>
        </p:nvSpPr>
        <p:spPr>
          <a:xfrm>
            <a:off x="1021669" y="296560"/>
            <a:ext cx="71006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/>
              <a:t>Thread #1</a:t>
            </a:r>
          </a:p>
          <a:p>
            <a:pPr algn="ctr"/>
            <a:r>
              <a:rPr lang="en-US" sz="5400" dirty="0"/>
              <a:t>Initial State Correlations </a:t>
            </a:r>
          </a:p>
        </p:txBody>
      </p:sp>
    </p:spTree>
    <p:extLst>
      <p:ext uri="{BB962C8B-B14F-4D97-AF65-F5344CB8AC3E}">
        <p14:creationId xmlns:p14="http://schemas.microsoft.com/office/powerpoint/2010/main" val="2556612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DBFD1-79C3-40DE-BE9D-D64E8E72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CF74F-DE8F-463F-AD7E-1D46CAC5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00" y="799842"/>
            <a:ext cx="8024200" cy="59216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4891B7-25AA-454B-BBEB-9546FA4575DA}"/>
              </a:ext>
            </a:extLst>
          </p:cNvPr>
          <p:cNvSpPr txBox="1"/>
          <p:nvPr/>
        </p:nvSpPr>
        <p:spPr>
          <a:xfrm>
            <a:off x="2128897" y="63841"/>
            <a:ext cx="4738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Initial State Explanations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03FC49-37A3-495F-A2F9-29AC57EF693B}"/>
              </a:ext>
            </a:extLst>
          </p:cNvPr>
          <p:cNvSpPr/>
          <p:nvPr/>
        </p:nvSpPr>
        <p:spPr>
          <a:xfrm>
            <a:off x="4442059" y="6487427"/>
            <a:ext cx="221381" cy="1443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1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7816A1-DD4B-9449-A947-0F49EF68A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F76590-4805-D841-8BF0-68FC408CE799}"/>
              </a:ext>
            </a:extLst>
          </p:cNvPr>
          <p:cNvSpPr txBox="1"/>
          <p:nvPr/>
        </p:nvSpPr>
        <p:spPr>
          <a:xfrm>
            <a:off x="2568905" y="109503"/>
            <a:ext cx="4302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All Initial State Correlations?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AF7065-3018-0846-9904-39C4294CB25C}"/>
              </a:ext>
            </a:extLst>
          </p:cNvPr>
          <p:cNvSpPr txBox="1"/>
          <p:nvPr/>
        </p:nvSpPr>
        <p:spPr>
          <a:xfrm>
            <a:off x="2824213" y="3345536"/>
            <a:ext cx="3495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Recently found “bug” in calculation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221C36-6734-FC4F-BF26-8873FC06B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7"/>
          <a:stretch/>
        </p:blipFill>
        <p:spPr>
          <a:xfrm>
            <a:off x="506499" y="3729965"/>
            <a:ext cx="7911548" cy="21298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72EA64-861A-6742-B078-DFC0BDDD3175}"/>
              </a:ext>
            </a:extLst>
          </p:cNvPr>
          <p:cNvSpPr/>
          <p:nvPr/>
        </p:nvSpPr>
        <p:spPr>
          <a:xfrm>
            <a:off x="1664095" y="5831078"/>
            <a:ext cx="86214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http://www.int.washington.edu/talks/WorkShops/int_19_1b/People/Mace_M/Mace.pdf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D09DA3-BF41-424A-A79D-EFBAE2539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99" y="708354"/>
            <a:ext cx="7442200" cy="2489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2963C1-8431-A941-AB8D-A8A0D02EDFC6}"/>
              </a:ext>
            </a:extLst>
          </p:cNvPr>
          <p:cNvSpPr/>
          <p:nvPr/>
        </p:nvSpPr>
        <p:spPr>
          <a:xfrm>
            <a:off x="5367130" y="2771598"/>
            <a:ext cx="2055981" cy="3748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5F658E-FDFE-6E47-B7CA-B5856C5E311D}"/>
              </a:ext>
            </a:extLst>
          </p:cNvPr>
          <p:cNvSpPr txBox="1"/>
          <p:nvPr/>
        </p:nvSpPr>
        <p:spPr>
          <a:xfrm>
            <a:off x="1345201" y="6149646"/>
            <a:ext cx="6234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Now predicts v</a:t>
            </a:r>
            <a:r>
              <a:rPr lang="en-US" baseline="-25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p+Au</a:t>
            </a:r>
            <a:r>
              <a:rPr lang="en-US" dirty="0">
                <a:solidFill>
                  <a:srgbClr val="FFFF00"/>
                </a:solidFill>
              </a:rPr>
              <a:t> &gt; v</a:t>
            </a:r>
            <a:r>
              <a:rPr lang="en-US" baseline="-25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d+Au</a:t>
            </a:r>
            <a:r>
              <a:rPr lang="en-US" dirty="0">
                <a:solidFill>
                  <a:srgbClr val="FFFF00"/>
                </a:solidFill>
              </a:rPr>
              <a:t> (opposite the data)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Now indicates v</a:t>
            </a:r>
            <a:r>
              <a:rPr lang="en-US" baseline="-25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decreasing with </a:t>
            </a:r>
            <a:r>
              <a:rPr lang="en-US" dirty="0" err="1">
                <a:solidFill>
                  <a:srgbClr val="FFFF00"/>
                </a:solidFill>
              </a:rPr>
              <a:t>p</a:t>
            </a:r>
            <a:r>
              <a:rPr lang="en-US" baseline="-25000" dirty="0" err="1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 &gt; 1 GeV (opposite the data)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596960-96D9-7044-8E87-19E8E43F82A6}"/>
              </a:ext>
            </a:extLst>
          </p:cNvPr>
          <p:cNvSpPr txBox="1"/>
          <p:nvPr/>
        </p:nvSpPr>
        <p:spPr>
          <a:xfrm>
            <a:off x="6820594" y="104264"/>
            <a:ext cx="2090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Answer = no.</a:t>
            </a:r>
          </a:p>
        </p:txBody>
      </p:sp>
    </p:spTree>
    <p:extLst>
      <p:ext uri="{BB962C8B-B14F-4D97-AF65-F5344CB8AC3E}">
        <p14:creationId xmlns:p14="http://schemas.microsoft.com/office/powerpoint/2010/main" val="194202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2E96C5-7205-804D-918F-30AB2E8FC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20F0D7-EA6D-D74F-B200-A56491243C0E}"/>
              </a:ext>
            </a:extLst>
          </p:cNvPr>
          <p:cNvSpPr txBox="1"/>
          <p:nvPr/>
        </p:nvSpPr>
        <p:spPr>
          <a:xfrm>
            <a:off x="121047" y="0"/>
            <a:ext cx="8901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Could there be an interplay of both (initial state and hydrodynamic) contributions?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019BB2-B2EA-584F-899F-811B4FCD67FA}"/>
              </a:ext>
            </a:extLst>
          </p:cNvPr>
          <p:cNvSpPr txBox="1"/>
          <p:nvPr/>
        </p:nvSpPr>
        <p:spPr>
          <a:xfrm>
            <a:off x="1134428" y="5068716"/>
            <a:ext cx="6488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https://www.bnl.gov/aum2019/content/workshops/Workshop_1d/SCHENKE-AUM.pdf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B6DA18-A947-A241-98A8-033F7F94E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1044619"/>
            <a:ext cx="9144000" cy="40240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60F048-C797-5446-92C0-12A0DAFEE5BE}"/>
              </a:ext>
            </a:extLst>
          </p:cNvPr>
          <p:cNvSpPr txBox="1"/>
          <p:nvPr/>
        </p:nvSpPr>
        <p:spPr>
          <a:xfrm>
            <a:off x="265176" y="5411450"/>
            <a:ext cx="87577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Orientation of correlations from IP-</a:t>
            </a:r>
            <a:r>
              <a:rPr lang="en-US" sz="2400" dirty="0" err="1">
                <a:solidFill>
                  <a:srgbClr val="FFFF00"/>
                </a:solidFill>
              </a:rPr>
              <a:t>Glasma</a:t>
            </a:r>
            <a:r>
              <a:rPr lang="en-US" sz="2400" dirty="0">
                <a:solidFill>
                  <a:srgbClr val="FFFF00"/>
                </a:solidFill>
              </a:rPr>
              <a:t> phase are uncorrelated with geometry and so there can be a complicated interplay.   </a:t>
            </a:r>
          </a:p>
          <a:p>
            <a:pPr algn="ctr"/>
            <a:r>
              <a:rPr lang="en-US" sz="16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How to disentangle what really drives the physics?  </a:t>
            </a:r>
          </a:p>
        </p:txBody>
      </p:sp>
    </p:spTree>
    <p:extLst>
      <p:ext uri="{BB962C8B-B14F-4D97-AF65-F5344CB8AC3E}">
        <p14:creationId xmlns:p14="http://schemas.microsoft.com/office/powerpoint/2010/main" val="362129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8D755E-B972-924A-935F-C408EC34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19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7E067D-C98F-814B-B452-18706B026B2F}"/>
              </a:ext>
            </a:extLst>
          </p:cNvPr>
          <p:cNvGrpSpPr/>
          <p:nvPr/>
        </p:nvGrpSpPr>
        <p:grpSpPr>
          <a:xfrm>
            <a:off x="1181844" y="641785"/>
            <a:ext cx="7093192" cy="4960990"/>
            <a:chOff x="6096000" y="2023192"/>
            <a:chExt cx="5450504" cy="38749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1415BE-6334-804B-AC81-E8CC945E2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7439"/>
            <a:stretch/>
          </p:blipFill>
          <p:spPr>
            <a:xfrm>
              <a:off x="6096000" y="2023192"/>
              <a:ext cx="5450504" cy="360467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355A826-6CFA-4644-87B4-BD0BF3706C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2269"/>
            <a:stretch/>
          </p:blipFill>
          <p:spPr>
            <a:xfrm>
              <a:off x="6096000" y="5367968"/>
              <a:ext cx="5450504" cy="530181"/>
            </a:xfrm>
            <a:prstGeom prst="rect">
              <a:avLst/>
            </a:prstGeom>
          </p:spPr>
        </p:pic>
      </p:grpSp>
      <p:sp>
        <p:nvSpPr>
          <p:cNvPr id="6" name="Freeform 5">
            <a:extLst>
              <a:ext uri="{FF2B5EF4-FFF2-40B4-BE49-F238E27FC236}">
                <a16:creationId xmlns:a16="http://schemas.microsoft.com/office/drawing/2014/main" id="{5A4A19FE-67EA-304D-980D-3863D661D0BC}"/>
              </a:ext>
            </a:extLst>
          </p:cNvPr>
          <p:cNvSpPr/>
          <p:nvPr/>
        </p:nvSpPr>
        <p:spPr>
          <a:xfrm>
            <a:off x="2045457" y="3689295"/>
            <a:ext cx="917280" cy="365837"/>
          </a:xfrm>
          <a:custGeom>
            <a:avLst/>
            <a:gdLst>
              <a:gd name="connsiteX0" fmla="*/ 38100 w 704850"/>
              <a:gd name="connsiteY0" fmla="*/ 0 h 285750"/>
              <a:gd name="connsiteX1" fmla="*/ 698500 w 704850"/>
              <a:gd name="connsiteY1" fmla="*/ 215900 h 285750"/>
              <a:gd name="connsiteX2" fmla="*/ 698500 w 704850"/>
              <a:gd name="connsiteY2" fmla="*/ 215900 h 285750"/>
              <a:gd name="connsiteX3" fmla="*/ 704850 w 704850"/>
              <a:gd name="connsiteY3" fmla="*/ 285750 h 285750"/>
              <a:gd name="connsiteX4" fmla="*/ 0 w 704850"/>
              <a:gd name="connsiteY4" fmla="*/ 38100 h 285750"/>
              <a:gd name="connsiteX5" fmla="*/ 0 w 704850"/>
              <a:gd name="connsiteY5" fmla="*/ 3810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4850" h="285750">
                <a:moveTo>
                  <a:pt x="38100" y="0"/>
                </a:moveTo>
                <a:lnTo>
                  <a:pt x="698500" y="215900"/>
                </a:lnTo>
                <a:lnTo>
                  <a:pt x="698500" y="215900"/>
                </a:lnTo>
                <a:lnTo>
                  <a:pt x="704850" y="285750"/>
                </a:lnTo>
                <a:lnTo>
                  <a:pt x="0" y="38100"/>
                </a:lnTo>
                <a:lnTo>
                  <a:pt x="0" y="38100"/>
                </a:lnTo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23CA978-1459-1F4B-A4BF-89AD3B2008B6}"/>
              </a:ext>
            </a:extLst>
          </p:cNvPr>
          <p:cNvSpPr/>
          <p:nvPr/>
        </p:nvSpPr>
        <p:spPr>
          <a:xfrm>
            <a:off x="2076451" y="3555286"/>
            <a:ext cx="863565" cy="227632"/>
          </a:xfrm>
          <a:custGeom>
            <a:avLst/>
            <a:gdLst>
              <a:gd name="connsiteX0" fmla="*/ 603250 w 622300"/>
              <a:gd name="connsiteY0" fmla="*/ 0 h 177800"/>
              <a:gd name="connsiteX1" fmla="*/ 603250 w 622300"/>
              <a:gd name="connsiteY1" fmla="*/ 0 h 177800"/>
              <a:gd name="connsiteX2" fmla="*/ 546100 w 622300"/>
              <a:gd name="connsiteY2" fmla="*/ 12700 h 177800"/>
              <a:gd name="connsiteX3" fmla="*/ 527050 w 622300"/>
              <a:gd name="connsiteY3" fmla="*/ 19050 h 177800"/>
              <a:gd name="connsiteX4" fmla="*/ 495300 w 622300"/>
              <a:gd name="connsiteY4" fmla="*/ 25400 h 177800"/>
              <a:gd name="connsiteX5" fmla="*/ 476250 w 622300"/>
              <a:gd name="connsiteY5" fmla="*/ 31750 h 177800"/>
              <a:gd name="connsiteX6" fmla="*/ 444500 w 622300"/>
              <a:gd name="connsiteY6" fmla="*/ 38100 h 177800"/>
              <a:gd name="connsiteX7" fmla="*/ 419100 w 622300"/>
              <a:gd name="connsiteY7" fmla="*/ 44450 h 177800"/>
              <a:gd name="connsiteX8" fmla="*/ 304800 w 622300"/>
              <a:gd name="connsiteY8" fmla="*/ 38100 h 177800"/>
              <a:gd name="connsiteX9" fmla="*/ 254000 w 622300"/>
              <a:gd name="connsiteY9" fmla="*/ 31750 h 177800"/>
              <a:gd name="connsiteX10" fmla="*/ 0 w 622300"/>
              <a:gd name="connsiteY10" fmla="*/ 120650 h 177800"/>
              <a:gd name="connsiteX11" fmla="*/ 0 w 622300"/>
              <a:gd name="connsiteY11" fmla="*/ 177800 h 177800"/>
              <a:gd name="connsiteX12" fmla="*/ 273050 w 622300"/>
              <a:gd name="connsiteY12" fmla="*/ 120650 h 177800"/>
              <a:gd name="connsiteX13" fmla="*/ 622300 w 622300"/>
              <a:gd name="connsiteY13" fmla="*/ 76200 h 177800"/>
              <a:gd name="connsiteX14" fmla="*/ 603250 w 622300"/>
              <a:gd name="connsiteY14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2300" h="177800">
                <a:moveTo>
                  <a:pt x="603250" y="0"/>
                </a:moveTo>
                <a:lnTo>
                  <a:pt x="603250" y="0"/>
                </a:lnTo>
                <a:cubicBezTo>
                  <a:pt x="584200" y="4233"/>
                  <a:pt x="565032" y="7967"/>
                  <a:pt x="546100" y="12700"/>
                </a:cubicBezTo>
                <a:cubicBezTo>
                  <a:pt x="539606" y="14323"/>
                  <a:pt x="533544" y="17427"/>
                  <a:pt x="527050" y="19050"/>
                </a:cubicBezTo>
                <a:cubicBezTo>
                  <a:pt x="516579" y="21668"/>
                  <a:pt x="505771" y="22782"/>
                  <a:pt x="495300" y="25400"/>
                </a:cubicBezTo>
                <a:cubicBezTo>
                  <a:pt x="488806" y="27023"/>
                  <a:pt x="482744" y="30127"/>
                  <a:pt x="476250" y="31750"/>
                </a:cubicBezTo>
                <a:cubicBezTo>
                  <a:pt x="465779" y="34368"/>
                  <a:pt x="455036" y="35759"/>
                  <a:pt x="444500" y="38100"/>
                </a:cubicBezTo>
                <a:cubicBezTo>
                  <a:pt x="435981" y="39993"/>
                  <a:pt x="427567" y="42333"/>
                  <a:pt x="419100" y="44450"/>
                </a:cubicBezTo>
                <a:cubicBezTo>
                  <a:pt x="381000" y="42333"/>
                  <a:pt x="342802" y="41555"/>
                  <a:pt x="304800" y="38100"/>
                </a:cubicBezTo>
                <a:cubicBezTo>
                  <a:pt x="212362" y="29697"/>
                  <a:pt x="345195" y="31750"/>
                  <a:pt x="254000" y="31750"/>
                </a:cubicBezTo>
                <a:lnTo>
                  <a:pt x="0" y="120650"/>
                </a:lnTo>
                <a:lnTo>
                  <a:pt x="0" y="177800"/>
                </a:lnTo>
                <a:lnTo>
                  <a:pt x="273050" y="120650"/>
                </a:lnTo>
                <a:lnTo>
                  <a:pt x="622300" y="76200"/>
                </a:lnTo>
                <a:lnTo>
                  <a:pt x="60325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36F935-5576-8D4F-898C-D2EEB4B0ABB4}"/>
              </a:ext>
            </a:extLst>
          </p:cNvPr>
          <p:cNvSpPr txBox="1"/>
          <p:nvPr/>
        </p:nvSpPr>
        <p:spPr>
          <a:xfrm>
            <a:off x="3057525" y="29269"/>
            <a:ext cx="3162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A thread to pull on…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2745C9-CEC5-8F49-B3DA-0E77A8F88AE6}"/>
              </a:ext>
            </a:extLst>
          </p:cNvPr>
          <p:cNvSpPr/>
          <p:nvPr/>
        </p:nvSpPr>
        <p:spPr>
          <a:xfrm>
            <a:off x="1181844" y="5294998"/>
            <a:ext cx="2623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https://arxiv.org/abs/1903.01790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16AC2F-8031-6F48-AFFF-6D915FC76CB6}"/>
              </a:ext>
            </a:extLst>
          </p:cNvPr>
          <p:cNvSpPr txBox="1"/>
          <p:nvPr/>
        </p:nvSpPr>
        <p:spPr>
          <a:xfrm>
            <a:off x="354005" y="5657671"/>
            <a:ext cx="87488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p+p</a:t>
            </a:r>
            <a:r>
              <a:rPr lang="en-US" sz="2400" dirty="0"/>
              <a:t> with three-quark geometry + hydrodynamics + hadronic cascade</a:t>
            </a:r>
          </a:p>
          <a:p>
            <a:pPr algn="ctr"/>
            <a:r>
              <a:rPr lang="en-US" sz="2400" dirty="0">
                <a:solidFill>
                  <a:srgbClr val="00B0F0"/>
                </a:solidFill>
              </a:rPr>
              <a:t>IP-GLASMA + MUSIC + URQMD ↓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Glauber + SONIC + B3D ↑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0E7C83D-D9D4-C34B-BBFD-A0C7989A5ABA}"/>
              </a:ext>
            </a:extLst>
          </p:cNvPr>
          <p:cNvSpPr/>
          <p:nvPr/>
        </p:nvSpPr>
        <p:spPr>
          <a:xfrm>
            <a:off x="3016251" y="1231900"/>
            <a:ext cx="469900" cy="702100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9A1454E-F7D3-FC4D-A020-09EF67554C03}"/>
              </a:ext>
            </a:extLst>
          </p:cNvPr>
          <p:cNvSpPr/>
          <p:nvPr/>
        </p:nvSpPr>
        <p:spPr>
          <a:xfrm>
            <a:off x="4863359" y="1231900"/>
            <a:ext cx="469900" cy="702100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1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8F03FB-92B2-A54B-823F-CAF060E77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1F1C87-4C47-4240-8B09-5A2E5F36A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1982913"/>
            <a:ext cx="6553200" cy="42638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925917-7E56-AA47-AFFB-BF0B7489F4C0}"/>
              </a:ext>
            </a:extLst>
          </p:cNvPr>
          <p:cNvSpPr txBox="1"/>
          <p:nvPr/>
        </p:nvSpPr>
        <p:spPr>
          <a:xfrm>
            <a:off x="241300" y="6242395"/>
            <a:ext cx="7401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Kurt Hill and Javier </a:t>
            </a:r>
            <a:r>
              <a:rPr lang="en-US" dirty="0" err="1"/>
              <a:t>Orjuela</a:t>
            </a:r>
            <a:r>
              <a:rPr lang="en-US" dirty="0"/>
              <a:t>-Koop (not in photo).</a:t>
            </a:r>
          </a:p>
          <a:p>
            <a:r>
              <a:rPr lang="en-US" dirty="0"/>
              <a:t>Javier just won RHIC &amp; AGS Thesis Award in part for small system collectivity.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8242F4-5569-5B44-AF32-1C331CA74121}"/>
              </a:ext>
            </a:extLst>
          </p:cNvPr>
          <p:cNvSpPr txBox="1"/>
          <p:nvPr/>
        </p:nvSpPr>
        <p:spPr>
          <a:xfrm>
            <a:off x="349250" y="209550"/>
            <a:ext cx="83766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Talk Outline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Brief review of standard evolution model of heavy ion collisions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Extension of model to small collision systems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Skeptic view, pulling at the threads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0B46D3-DC42-224C-90CA-569C30F70F21}"/>
              </a:ext>
            </a:extLst>
          </p:cNvPr>
          <p:cNvSpPr txBox="1"/>
          <p:nvPr/>
        </p:nvSpPr>
        <p:spPr>
          <a:xfrm>
            <a:off x="349250" y="2063750"/>
            <a:ext cx="37046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University of Colorado Boulder Group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177139-26D4-554B-B883-DBAA1B73E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650" y="1982913"/>
            <a:ext cx="2070100" cy="5802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D0C40F-CA16-1B45-8304-7D67C49B7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650" y="3196443"/>
            <a:ext cx="2070100" cy="5159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6992CC-E16E-834E-8ADD-0AF36157AB90}"/>
              </a:ext>
            </a:extLst>
          </p:cNvPr>
          <p:cNvSpPr txBox="1"/>
          <p:nvPr/>
        </p:nvSpPr>
        <p:spPr>
          <a:xfrm>
            <a:off x="7301803" y="2849904"/>
            <a:ext cx="1449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JLN on Sabbatical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48C71E-1EB8-EF47-B39C-EE8253E58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650" y="4191507"/>
            <a:ext cx="2108493" cy="11807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9DB0EA-75C4-EE43-8939-11D7CCFD3907}"/>
              </a:ext>
            </a:extLst>
          </p:cNvPr>
          <p:cNvSpPr txBox="1"/>
          <p:nvPr/>
        </p:nvSpPr>
        <p:spPr>
          <a:xfrm>
            <a:off x="7219069" y="3737756"/>
            <a:ext cx="1577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College Scholar Award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E4FAE8-4EF1-6B4C-8DEB-1685A4298EF8}"/>
              </a:ext>
            </a:extLst>
          </p:cNvPr>
          <p:cNvSpPr txBox="1"/>
          <p:nvPr/>
        </p:nvSpPr>
        <p:spPr>
          <a:xfrm>
            <a:off x="7301803" y="5391830"/>
            <a:ext cx="149462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Emilie du Chatelet grant from P2IO at CEA / </a:t>
            </a:r>
            <a:r>
              <a:rPr lang="en-US" sz="1200" dirty="0" err="1"/>
              <a:t>Saclay</a:t>
            </a:r>
            <a:endParaRPr lang="en-US" sz="1000" dirty="0"/>
          </a:p>
          <a:p>
            <a:pPr algn="ctr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543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1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7D6C5C-D492-2D4B-9623-69BEE22C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055511-9898-594F-B288-3A20A0BEDC2D}"/>
              </a:ext>
            </a:extLst>
          </p:cNvPr>
          <p:cNvSpPr txBox="1"/>
          <p:nvPr/>
        </p:nvSpPr>
        <p:spPr>
          <a:xfrm>
            <a:off x="3685065" y="0"/>
            <a:ext cx="2166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Bulk Viscosity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2E772-885B-3D4B-84CA-078E4C3D8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06" y="610688"/>
            <a:ext cx="2794280" cy="26330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49D515-4B10-AD44-98DE-C1654CB94E12}"/>
              </a:ext>
            </a:extLst>
          </p:cNvPr>
          <p:cNvSpPr/>
          <p:nvPr/>
        </p:nvSpPr>
        <p:spPr>
          <a:xfrm>
            <a:off x="196931" y="3217816"/>
            <a:ext cx="28214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https://journals.aps.org/prc/pdf/10.1103/PhysRevC.97.034910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A8F382-90C0-0D45-80B7-C9BEE196F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640" y="3615339"/>
            <a:ext cx="2835003" cy="30607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F2C154-8BBA-234D-9531-A5F9F7CEB564}"/>
              </a:ext>
            </a:extLst>
          </p:cNvPr>
          <p:cNvSpPr/>
          <p:nvPr/>
        </p:nvSpPr>
        <p:spPr>
          <a:xfrm>
            <a:off x="283833" y="3595568"/>
            <a:ext cx="5675652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Schenke </a:t>
            </a:r>
            <a:r>
              <a:rPr lang="en-US" sz="2000" i="1" dirty="0"/>
              <a:t>et al. </a:t>
            </a:r>
            <a:r>
              <a:rPr lang="en-US" sz="2000" dirty="0">
                <a:hlinkClick r:id="rId4"/>
              </a:rPr>
              <a:t>https://arxiv.org/pdf/1901.04378.pdf</a:t>
            </a:r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To better match peripheral A+A, introduced new parameterization of bulk</a:t>
            </a:r>
          </a:p>
          <a:p>
            <a:pPr algn="ctr"/>
            <a:r>
              <a:rPr lang="en-US" sz="1000" dirty="0"/>
              <a:t> </a:t>
            </a:r>
          </a:p>
          <a:p>
            <a:pPr algn="ctr"/>
            <a:r>
              <a:rPr lang="en-US" sz="2400" dirty="0"/>
              <a:t>Huge difference</a:t>
            </a:r>
          </a:p>
          <a:p>
            <a:pPr algn="ctr"/>
            <a:r>
              <a:rPr lang="en-US" sz="2000" dirty="0"/>
              <a:t>At T = 0.2 -0.4 GeV the </a:t>
            </a:r>
            <a:r>
              <a:rPr lang="en-US" sz="2000" dirty="0">
                <a:latin typeface="Symbol" pitchFamily="2" charset="2"/>
              </a:rPr>
              <a:t>z</a:t>
            </a:r>
            <a:r>
              <a:rPr lang="en-US" sz="2000" dirty="0"/>
              <a:t>/s &gt; 0.1 </a:t>
            </a:r>
          </a:p>
          <a:p>
            <a:pPr algn="ctr"/>
            <a:r>
              <a:rPr lang="en-US" sz="2000" dirty="0"/>
              <a:t>whereas above plot has </a:t>
            </a:r>
            <a:r>
              <a:rPr lang="en-US" sz="2000" dirty="0">
                <a:latin typeface="Symbol" pitchFamily="2" charset="2"/>
              </a:rPr>
              <a:t>z</a:t>
            </a:r>
            <a:r>
              <a:rPr lang="en-US" sz="2000" dirty="0"/>
              <a:t>/s ~ 0.01</a:t>
            </a:r>
          </a:p>
          <a:p>
            <a:pPr algn="ctr"/>
            <a:r>
              <a:rPr lang="en-US" sz="1100" dirty="0"/>
              <a:t> </a:t>
            </a:r>
          </a:p>
          <a:p>
            <a:pPr algn="ctr"/>
            <a:r>
              <a:rPr lang="en-US" sz="2000" dirty="0"/>
              <a:t>IP-</a:t>
            </a:r>
            <a:r>
              <a:rPr lang="en-US" sz="2000" dirty="0" err="1"/>
              <a:t>Glasma</a:t>
            </a:r>
            <a:r>
              <a:rPr lang="en-US" sz="2000" dirty="0"/>
              <a:t> initial conditions, more compact source, initial velocities (?) require strong damping.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E331B9-AD44-C345-8419-E6C1AB745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6457" y="136524"/>
            <a:ext cx="1384186" cy="13276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ACFBF1-D72E-7348-9D16-A5523AEA2C1E}"/>
              </a:ext>
            </a:extLst>
          </p:cNvPr>
          <p:cNvSpPr txBox="1"/>
          <p:nvPr/>
        </p:nvSpPr>
        <p:spPr>
          <a:xfrm>
            <a:off x="3146608" y="614009"/>
            <a:ext cx="41176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General notion that it should be peaked and become small  as QCD becomes more conformal (high T)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>
                <a:solidFill>
                  <a:srgbClr val="FF2DFB"/>
                </a:solidFill>
              </a:rPr>
              <a:t>Important note that QGP sum-rule method for extracted </a:t>
            </a:r>
            <a:r>
              <a:rPr lang="en-US" sz="2000" dirty="0">
                <a:solidFill>
                  <a:srgbClr val="FF2DFB"/>
                </a:solidFill>
                <a:latin typeface="Symbol" pitchFamily="2" charset="2"/>
              </a:rPr>
              <a:t>z</a:t>
            </a:r>
            <a:r>
              <a:rPr lang="en-US" sz="2000" dirty="0">
                <a:solidFill>
                  <a:srgbClr val="FF2DFB"/>
                </a:solidFill>
              </a:rPr>
              <a:t>/s calculation has been proven incorrect </a:t>
            </a:r>
          </a:p>
          <a:p>
            <a:pPr algn="ctr"/>
            <a:r>
              <a:rPr lang="en-US" sz="2000" dirty="0" err="1"/>
              <a:t>Romatschke</a:t>
            </a:r>
            <a:r>
              <a:rPr lang="en-US" sz="2000" dirty="0"/>
              <a:t> and Son</a:t>
            </a:r>
          </a:p>
          <a:p>
            <a:pPr algn="ctr"/>
            <a:r>
              <a:rPr lang="en-US" sz="1600" dirty="0"/>
              <a:t>https://arxiv.org/pdf/0903.3946.pdf</a:t>
            </a:r>
          </a:p>
        </p:txBody>
      </p:sp>
    </p:spTree>
    <p:extLst>
      <p:ext uri="{BB962C8B-B14F-4D97-AF65-F5344CB8AC3E}">
        <p14:creationId xmlns:p14="http://schemas.microsoft.com/office/powerpoint/2010/main" val="362358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A5A16B-B8AE-964D-951E-4FF9C92D8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FC46AA-2382-664D-861C-B10A297708FF}"/>
              </a:ext>
            </a:extLst>
          </p:cNvPr>
          <p:cNvSpPr txBox="1"/>
          <p:nvPr/>
        </p:nvSpPr>
        <p:spPr>
          <a:xfrm>
            <a:off x="3055078" y="150019"/>
            <a:ext cx="3033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Bulk Viscosity in SONIC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64289D-8DB6-F64D-A481-F545928888BF}"/>
              </a:ext>
            </a:extLst>
          </p:cNvPr>
          <p:cNvSpPr txBox="1"/>
          <p:nvPr/>
        </p:nvSpPr>
        <p:spPr>
          <a:xfrm>
            <a:off x="214312" y="794957"/>
            <a:ext cx="8727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Simple test case:   Gaussian initial condition, change only one thing…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75802D-76D1-6140-A86D-39A2B2E7DD3D}"/>
              </a:ext>
            </a:extLst>
          </p:cNvPr>
          <p:cNvSpPr txBox="1"/>
          <p:nvPr/>
        </p:nvSpPr>
        <p:spPr>
          <a:xfrm>
            <a:off x="0" y="6523315"/>
            <a:ext cx="5507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SONIC results from Megan Byers, Jeff </a:t>
            </a:r>
            <a:r>
              <a:rPr lang="en-US" dirty="0" err="1"/>
              <a:t>Oullette</a:t>
            </a:r>
            <a:r>
              <a:rPr lang="en-US" dirty="0"/>
              <a:t> (Colorado)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479AAB-170E-BF41-BA60-17D42B903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" y="1459443"/>
            <a:ext cx="4305300" cy="340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D180FD-5298-764B-BFA3-271231271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74" y="1459443"/>
            <a:ext cx="4305300" cy="340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F3F268-4F23-8B44-AE05-A9768493426A}"/>
              </a:ext>
            </a:extLst>
          </p:cNvPr>
          <p:cNvSpPr txBox="1"/>
          <p:nvPr/>
        </p:nvSpPr>
        <p:spPr>
          <a:xfrm>
            <a:off x="1010340" y="4817940"/>
            <a:ext cx="2779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Symbol" pitchFamily="2" charset="2"/>
              </a:rPr>
              <a:t>z</a:t>
            </a:r>
            <a:r>
              <a:rPr lang="en-US" sz="2400" dirty="0">
                <a:solidFill>
                  <a:srgbClr val="FFFF00"/>
                </a:solidFill>
              </a:rPr>
              <a:t>/s = 0.0    </a:t>
            </a:r>
            <a:r>
              <a:rPr lang="en-US" sz="2400" dirty="0">
                <a:solidFill>
                  <a:srgbClr val="FFFF00"/>
                </a:solidFill>
                <a:latin typeface="Symbol" pitchFamily="2" charset="2"/>
              </a:rPr>
              <a:t>h</a:t>
            </a:r>
            <a:r>
              <a:rPr lang="en-US" sz="2400" dirty="0">
                <a:solidFill>
                  <a:srgbClr val="FFFF00"/>
                </a:solidFill>
              </a:rPr>
              <a:t>/s = 0.08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CE2B32-E565-FC4E-BE6E-82F59A6DD65F}"/>
              </a:ext>
            </a:extLst>
          </p:cNvPr>
          <p:cNvSpPr txBox="1"/>
          <p:nvPr/>
        </p:nvSpPr>
        <p:spPr>
          <a:xfrm>
            <a:off x="5354183" y="4861650"/>
            <a:ext cx="2934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Symbol" pitchFamily="2" charset="2"/>
              </a:rPr>
              <a:t>z</a:t>
            </a:r>
            <a:r>
              <a:rPr lang="en-US" sz="2400" dirty="0">
                <a:solidFill>
                  <a:srgbClr val="FFFF00"/>
                </a:solidFill>
              </a:rPr>
              <a:t>/s = 0.08    </a:t>
            </a:r>
            <a:r>
              <a:rPr lang="en-US" sz="2400" dirty="0">
                <a:solidFill>
                  <a:srgbClr val="FFFF00"/>
                </a:solidFill>
                <a:latin typeface="Symbol" pitchFamily="2" charset="2"/>
              </a:rPr>
              <a:t>h</a:t>
            </a:r>
            <a:r>
              <a:rPr lang="en-US" sz="2400" dirty="0">
                <a:solidFill>
                  <a:srgbClr val="FFFF00"/>
                </a:solidFill>
              </a:rPr>
              <a:t>/s = 0.08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EDF9B-C8DE-8949-9618-BC3606A77A8C}"/>
              </a:ext>
            </a:extLst>
          </p:cNvPr>
          <p:cNvSpPr txBox="1"/>
          <p:nvPr/>
        </p:nvSpPr>
        <p:spPr>
          <a:xfrm>
            <a:off x="247430" y="5462878"/>
            <a:ext cx="8689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 want to keep pulling on this thread.    Large bulk also leads to matching issues:   pre-hydro and hydro and hadronization stages.</a:t>
            </a:r>
          </a:p>
        </p:txBody>
      </p:sp>
    </p:spTree>
    <p:extLst>
      <p:ext uri="{BB962C8B-B14F-4D97-AF65-F5344CB8AC3E}">
        <p14:creationId xmlns:p14="http://schemas.microsoft.com/office/powerpoint/2010/main" val="371768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512CD3-DD05-E246-B099-2754C467A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F0C72A-AC06-064B-B495-FEF916FED4C2}"/>
              </a:ext>
            </a:extLst>
          </p:cNvPr>
          <p:cNvSpPr txBox="1"/>
          <p:nvPr/>
        </p:nvSpPr>
        <p:spPr>
          <a:xfrm>
            <a:off x="321469" y="271462"/>
            <a:ext cx="2207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Next steps…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91AEB0-CCA3-9645-99CE-3D15F19AEC00}"/>
              </a:ext>
            </a:extLst>
          </p:cNvPr>
          <p:cNvSpPr txBox="1"/>
          <p:nvPr/>
        </p:nvSpPr>
        <p:spPr>
          <a:xfrm>
            <a:off x="368889" y="1133856"/>
            <a:ext cx="772435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Change only one thing at a time, see what happens…</a:t>
            </a:r>
          </a:p>
          <a:p>
            <a:endParaRPr lang="en-US" sz="2400" dirty="0"/>
          </a:p>
          <a:p>
            <a:r>
              <a:rPr lang="en-US" sz="2400" dirty="0"/>
              <a:t>Map out bulk viscosity effects with simple single droplet first</a:t>
            </a:r>
          </a:p>
          <a:p>
            <a:endParaRPr lang="en-US" sz="2400" dirty="0"/>
          </a:p>
          <a:p>
            <a:r>
              <a:rPr lang="en-US" sz="2400" dirty="0"/>
              <a:t>Run SONIC and MUSIC hydro codes for single droplets</a:t>
            </a:r>
          </a:p>
          <a:p>
            <a:endParaRPr lang="en-US" sz="2400" dirty="0"/>
          </a:p>
          <a:p>
            <a:r>
              <a:rPr lang="en-US" sz="2400" dirty="0"/>
              <a:t>Run IP-</a:t>
            </a:r>
            <a:r>
              <a:rPr lang="en-US" sz="2400" dirty="0" err="1"/>
              <a:t>Glasma</a:t>
            </a:r>
            <a:r>
              <a:rPr lang="en-US" sz="2400" dirty="0"/>
              <a:t> initial condition check in both codes</a:t>
            </a:r>
          </a:p>
        </p:txBody>
      </p:sp>
    </p:spTree>
    <p:extLst>
      <p:ext uri="{BB962C8B-B14F-4D97-AF65-F5344CB8AC3E}">
        <p14:creationId xmlns:p14="http://schemas.microsoft.com/office/powerpoint/2010/main" val="1571980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1E4D4D-67EA-2B43-A96F-B5197E44F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B289B-14FE-F842-B01B-ECB9AAE8F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77" b="9795"/>
          <a:stretch/>
        </p:blipFill>
        <p:spPr>
          <a:xfrm>
            <a:off x="629258" y="1600200"/>
            <a:ext cx="7561088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9BF4E6-DAF3-B64B-90C1-D3C61974CE17}"/>
              </a:ext>
            </a:extLst>
          </p:cNvPr>
          <p:cNvSpPr txBox="1"/>
          <p:nvPr/>
        </p:nvSpPr>
        <p:spPr>
          <a:xfrm>
            <a:off x="891179" y="259837"/>
            <a:ext cx="71611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/>
              <a:t>Thread #2</a:t>
            </a:r>
          </a:p>
          <a:p>
            <a:pPr algn="ctr"/>
            <a:r>
              <a:rPr lang="en-US" sz="5400" dirty="0"/>
              <a:t>Quasiparticle Alternative</a:t>
            </a:r>
          </a:p>
        </p:txBody>
      </p:sp>
    </p:spTree>
    <p:extLst>
      <p:ext uri="{BB962C8B-B14F-4D97-AF65-F5344CB8AC3E}">
        <p14:creationId xmlns:p14="http://schemas.microsoft.com/office/powerpoint/2010/main" val="931931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DD052B-BB78-4847-A4FA-6842C09BC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24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6D4E75-1205-6648-8DDC-819A851BC9F6}"/>
              </a:ext>
            </a:extLst>
          </p:cNvPr>
          <p:cNvSpPr/>
          <p:nvPr/>
        </p:nvSpPr>
        <p:spPr>
          <a:xfrm>
            <a:off x="3327460" y="136524"/>
            <a:ext cx="2435192" cy="20068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AA130B-1736-9043-8544-FFB843BF3829}"/>
              </a:ext>
            </a:extLst>
          </p:cNvPr>
          <p:cNvSpPr txBox="1"/>
          <p:nvPr/>
        </p:nvSpPr>
        <p:spPr>
          <a:xfrm>
            <a:off x="100587" y="497367"/>
            <a:ext cx="25026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/>
              <a:t>Initial Condition</a:t>
            </a:r>
          </a:p>
          <a:p>
            <a:pPr algn="ctr"/>
            <a:r>
              <a:rPr lang="en-US" sz="2800" dirty="0"/>
              <a:t>Geometry</a:t>
            </a:r>
          </a:p>
          <a:p>
            <a:pPr algn="ctr"/>
            <a:r>
              <a:rPr lang="en-US" sz="2800" dirty="0"/>
              <a:t>and entropy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C5066F-55BB-1F4F-8BA2-753C9F1AA4FC}"/>
              </a:ext>
            </a:extLst>
          </p:cNvPr>
          <p:cNvSpPr txBox="1"/>
          <p:nvPr/>
        </p:nvSpPr>
        <p:spPr>
          <a:xfrm>
            <a:off x="6680106" y="632125"/>
            <a:ext cx="24136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/>
              <a:t>Final Condition</a:t>
            </a:r>
          </a:p>
          <a:p>
            <a:pPr algn="ctr"/>
            <a:r>
              <a:rPr lang="en-US" sz="2800" dirty="0" err="1"/>
              <a:t>E,p</a:t>
            </a:r>
            <a:r>
              <a:rPr lang="en-US" sz="2800" dirty="0"/>
              <a:t> distribution</a:t>
            </a:r>
          </a:p>
          <a:p>
            <a:pPr algn="ctr"/>
            <a:r>
              <a:rPr lang="en-US" sz="2800" dirty="0"/>
              <a:t>of hadrons</a:t>
            </a:r>
          </a:p>
        </p:txBody>
      </p:sp>
      <p:sp>
        <p:nvSpPr>
          <p:cNvPr id="16" name="Arrow: Right 7">
            <a:extLst>
              <a:ext uri="{FF2B5EF4-FFF2-40B4-BE49-F238E27FC236}">
                <a16:creationId xmlns:a16="http://schemas.microsoft.com/office/drawing/2014/main" id="{D040F83C-203F-5548-8AB0-76515F8C8BD1}"/>
              </a:ext>
            </a:extLst>
          </p:cNvPr>
          <p:cNvSpPr/>
          <p:nvPr/>
        </p:nvSpPr>
        <p:spPr>
          <a:xfrm>
            <a:off x="2552628" y="940234"/>
            <a:ext cx="693019" cy="481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9">
            <a:extLst>
              <a:ext uri="{FF2B5EF4-FFF2-40B4-BE49-F238E27FC236}">
                <a16:creationId xmlns:a16="http://schemas.microsoft.com/office/drawing/2014/main" id="{7AADBBD5-A17E-9C40-9B1A-A98318AD3F08}"/>
              </a:ext>
            </a:extLst>
          </p:cNvPr>
          <p:cNvSpPr/>
          <p:nvPr/>
        </p:nvSpPr>
        <p:spPr>
          <a:xfrm>
            <a:off x="5855978" y="940233"/>
            <a:ext cx="693019" cy="481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888F972-6B60-E748-A87C-00FF708199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66"/>
              </a:clrFrom>
              <a:clrTo>
                <a:srgbClr val="0000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098" y="196846"/>
            <a:ext cx="1943356" cy="18686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F499E3E-B00D-764B-8BF3-FC1B68319844}"/>
              </a:ext>
            </a:extLst>
          </p:cNvPr>
          <p:cNvSpPr/>
          <p:nvPr/>
        </p:nvSpPr>
        <p:spPr>
          <a:xfrm>
            <a:off x="3334596" y="2591689"/>
            <a:ext cx="2435192" cy="20068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5E48A5-77EC-3D41-8FEF-111657D482CE}"/>
              </a:ext>
            </a:extLst>
          </p:cNvPr>
          <p:cNvSpPr txBox="1"/>
          <p:nvPr/>
        </p:nvSpPr>
        <p:spPr>
          <a:xfrm>
            <a:off x="107723" y="2952532"/>
            <a:ext cx="25026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/>
              <a:t>Initial Condition</a:t>
            </a:r>
          </a:p>
          <a:p>
            <a:pPr algn="ctr"/>
            <a:r>
              <a:rPr lang="en-US" sz="2800" dirty="0"/>
              <a:t>Geometry</a:t>
            </a:r>
          </a:p>
          <a:p>
            <a:pPr algn="ctr"/>
            <a:r>
              <a:rPr lang="en-US" sz="2800" dirty="0"/>
              <a:t>and entropy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91CC80-B61F-684E-9294-DA8029F17381}"/>
              </a:ext>
            </a:extLst>
          </p:cNvPr>
          <p:cNvSpPr txBox="1"/>
          <p:nvPr/>
        </p:nvSpPr>
        <p:spPr>
          <a:xfrm>
            <a:off x="6687242" y="3087290"/>
            <a:ext cx="24136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/>
              <a:t>Final Condition</a:t>
            </a:r>
          </a:p>
          <a:p>
            <a:pPr algn="ctr"/>
            <a:r>
              <a:rPr lang="en-US" sz="2800" dirty="0" err="1"/>
              <a:t>E,p</a:t>
            </a:r>
            <a:r>
              <a:rPr lang="en-US" sz="2800" dirty="0"/>
              <a:t> distribution</a:t>
            </a:r>
          </a:p>
          <a:p>
            <a:pPr algn="ctr"/>
            <a:r>
              <a:rPr lang="en-US" sz="2800" dirty="0"/>
              <a:t>of hadrons</a:t>
            </a:r>
          </a:p>
        </p:txBody>
      </p:sp>
      <p:sp>
        <p:nvSpPr>
          <p:cNvPr id="22" name="Arrow: Right 7">
            <a:extLst>
              <a:ext uri="{FF2B5EF4-FFF2-40B4-BE49-F238E27FC236}">
                <a16:creationId xmlns:a16="http://schemas.microsoft.com/office/drawing/2014/main" id="{0B40EC70-B714-2F46-A6F3-D3C572981664}"/>
              </a:ext>
            </a:extLst>
          </p:cNvPr>
          <p:cNvSpPr/>
          <p:nvPr/>
        </p:nvSpPr>
        <p:spPr>
          <a:xfrm>
            <a:off x="2559764" y="3395399"/>
            <a:ext cx="693019" cy="481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9">
            <a:extLst>
              <a:ext uri="{FF2B5EF4-FFF2-40B4-BE49-F238E27FC236}">
                <a16:creationId xmlns:a16="http://schemas.microsoft.com/office/drawing/2014/main" id="{74799CD0-F6D6-A74C-AF8E-D9F1EF5EF394}"/>
              </a:ext>
            </a:extLst>
          </p:cNvPr>
          <p:cNvSpPr/>
          <p:nvPr/>
        </p:nvSpPr>
        <p:spPr>
          <a:xfrm>
            <a:off x="5863114" y="3395398"/>
            <a:ext cx="693019" cy="481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F38558-DC4F-B74A-9D3C-8A4D7D118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69" y="2626636"/>
            <a:ext cx="2024304" cy="19269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BEDFA2D-CF7C-A24A-AE86-EC4426C0EE9A}"/>
              </a:ext>
            </a:extLst>
          </p:cNvPr>
          <p:cNvSpPr txBox="1"/>
          <p:nvPr/>
        </p:nvSpPr>
        <p:spPr>
          <a:xfrm>
            <a:off x="369536" y="4529520"/>
            <a:ext cx="8436769" cy="24314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FF00"/>
                </a:solidFill>
              </a:rPr>
              <a:t>Hydrodynamics can be an effective description dual to a particle picture.</a:t>
            </a:r>
          </a:p>
          <a:p>
            <a:pPr algn="ctr"/>
            <a:r>
              <a:rPr lang="en-US" sz="600" dirty="0"/>
              <a:t> </a:t>
            </a:r>
          </a:p>
          <a:p>
            <a:pPr algn="ctr"/>
            <a:r>
              <a:rPr lang="en-US" sz="2800" dirty="0"/>
              <a:t>However, that is not always the case.   </a:t>
            </a:r>
          </a:p>
          <a:p>
            <a:pPr algn="ctr"/>
            <a:r>
              <a:rPr lang="en-US" sz="2800" dirty="0" err="1"/>
              <a:t>AdS</a:t>
            </a:r>
            <a:r>
              <a:rPr lang="en-US" sz="2800" dirty="0"/>
              <a:t>/CFT strong coupling examples at </a:t>
            </a:r>
          </a:p>
          <a:p>
            <a:pPr algn="ctr"/>
            <a:r>
              <a:rPr lang="en-US" sz="2800" dirty="0">
                <a:latin typeface="Symbol" pitchFamily="2" charset="2"/>
              </a:rPr>
              <a:t>h</a:t>
            </a:r>
            <a:r>
              <a:rPr lang="en-US" sz="2800" dirty="0"/>
              <a:t>/s = 1/4</a:t>
            </a:r>
            <a:r>
              <a:rPr lang="en-US" sz="2800" dirty="0">
                <a:latin typeface="Symbol" pitchFamily="2" charset="2"/>
              </a:rPr>
              <a:t>p</a:t>
            </a:r>
            <a:r>
              <a:rPr lang="en-US" sz="2800" dirty="0"/>
              <a:t> simply have no particle excitations at all.</a:t>
            </a:r>
          </a:p>
        </p:txBody>
      </p:sp>
    </p:spTree>
    <p:extLst>
      <p:ext uri="{BB962C8B-B14F-4D97-AF65-F5344CB8AC3E}">
        <p14:creationId xmlns:p14="http://schemas.microsoft.com/office/powerpoint/2010/main" val="341311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9F5120-12DF-B44C-AE64-6950A7569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25</a:t>
            </a:fld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FD8D9D6-8471-8144-97B0-C893B4923D7A}"/>
              </a:ext>
            </a:extLst>
          </p:cNvPr>
          <p:cNvSpPr txBox="1">
            <a:spLocks/>
          </p:cNvSpPr>
          <p:nvPr/>
        </p:nvSpPr>
        <p:spPr>
          <a:xfrm>
            <a:off x="6827722" y="62163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334939-05E1-4CA9-B6F5-2D2401CF14B7}" type="slidenum">
              <a:rPr lang="en-US" sz="1050" smtClean="0"/>
              <a:pPr/>
              <a:t>25</a:t>
            </a:fld>
            <a:endParaRPr lang="en-US" sz="10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1D0D17-CB02-CD45-9A03-6C4875341789}"/>
              </a:ext>
            </a:extLst>
          </p:cNvPr>
          <p:cNvSpPr txBox="1"/>
          <p:nvPr/>
        </p:nvSpPr>
        <p:spPr>
          <a:xfrm>
            <a:off x="199691" y="642341"/>
            <a:ext cx="87446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Danielewicz</a:t>
            </a:r>
            <a:r>
              <a:rPr lang="en-US" sz="2000" dirty="0"/>
              <a:t> and </a:t>
            </a:r>
            <a:r>
              <a:rPr lang="en-US" sz="2000" dirty="0" err="1"/>
              <a:t>Gyulassy</a:t>
            </a:r>
            <a:r>
              <a:rPr lang="en-US" sz="2000" dirty="0"/>
              <a:t> (1985)</a:t>
            </a:r>
          </a:p>
          <a:p>
            <a:endParaRPr lang="en-US" sz="1200" dirty="0"/>
          </a:p>
          <a:p>
            <a:r>
              <a:rPr lang="en-US" sz="2000" dirty="0"/>
              <a:t>“By imposing the physical constraints that the mean free path must be larger than both the interparticle spacing and the thermal Compton wavelength, we obtain an approximate lower bound [on shear viscosity].”    </a:t>
            </a:r>
            <a:r>
              <a:rPr lang="en-US" sz="2000" dirty="0">
                <a:sym typeface="Wingdings" panose="05000000000000000000" pitchFamily="2" charset="2"/>
              </a:rPr>
              <a:t>   </a:t>
            </a:r>
            <a:r>
              <a:rPr lang="en-US" sz="2000" dirty="0">
                <a:latin typeface="Symbol" panose="05050102010706020507" pitchFamily="18" charset="2"/>
                <a:sym typeface="Wingdings" panose="05000000000000000000" pitchFamily="2" charset="2"/>
              </a:rPr>
              <a:t>h</a:t>
            </a:r>
            <a:r>
              <a:rPr lang="en-US" sz="2000" dirty="0">
                <a:sym typeface="Wingdings" panose="05000000000000000000" pitchFamily="2" charset="2"/>
              </a:rPr>
              <a:t>/s &gt; 1/4</a:t>
            </a:r>
            <a:r>
              <a:rPr lang="en-US" sz="2000" dirty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endParaRPr lang="en-US" sz="2000" dirty="0">
              <a:latin typeface="Symbol" panose="05050102010706020507" pitchFamily="18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142F9E-3C9B-4248-9B6A-7530FEB0E7D1}"/>
              </a:ext>
            </a:extLst>
          </p:cNvPr>
          <p:cNvSpPr txBox="1"/>
          <p:nvPr/>
        </p:nvSpPr>
        <p:spPr>
          <a:xfrm>
            <a:off x="233323" y="2388871"/>
            <a:ext cx="6470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1)   There is no such thing as a thermal Compton wavelength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AB2AC8-A0B0-6147-97A3-D4C3C74E18C3}"/>
              </a:ext>
            </a:extLst>
          </p:cNvPr>
          <p:cNvSpPr txBox="1"/>
          <p:nvPr/>
        </p:nvSpPr>
        <p:spPr>
          <a:xfrm>
            <a:off x="233323" y="2844666"/>
            <a:ext cx="6338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2)   Probably they meant the thermal </a:t>
            </a:r>
            <a:r>
              <a:rPr lang="en-US" sz="2000" dirty="0" err="1">
                <a:solidFill>
                  <a:srgbClr val="FF0000"/>
                </a:solidFill>
              </a:rPr>
              <a:t>deBroglie</a:t>
            </a:r>
            <a:r>
              <a:rPr lang="en-US" sz="2000" dirty="0">
                <a:solidFill>
                  <a:srgbClr val="FF0000"/>
                </a:solidFill>
              </a:rPr>
              <a:t> wavelength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B65A28-8722-304B-8C14-608742C63922}"/>
              </a:ext>
            </a:extLst>
          </p:cNvPr>
          <p:cNvSpPr txBox="1"/>
          <p:nvPr/>
        </p:nvSpPr>
        <p:spPr>
          <a:xfrm>
            <a:off x="233323" y="3377425"/>
            <a:ext cx="933759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 startAt="3"/>
            </a:pPr>
            <a:r>
              <a:rPr lang="en-US" sz="2000" dirty="0">
                <a:solidFill>
                  <a:schemeClr val="accent1"/>
                </a:solidFill>
              </a:rPr>
              <a:t>However, later in the paper they actually seem to just 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      use the uncertainty principle (very hand waving) </a:t>
            </a:r>
          </a:p>
          <a:p>
            <a:endParaRPr lang="en-US" sz="28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If they had used the thermal </a:t>
            </a:r>
            <a:r>
              <a:rPr lang="en-US" sz="2000" dirty="0" err="1"/>
              <a:t>deBroglie</a:t>
            </a:r>
            <a:r>
              <a:rPr lang="en-US" sz="2000" dirty="0"/>
              <a:t> wavelength, would have gotten </a:t>
            </a:r>
            <a:r>
              <a:rPr lang="en-US" sz="2000" dirty="0">
                <a:latin typeface="Symbol" panose="05050102010706020507" pitchFamily="18" charset="2"/>
              </a:rPr>
              <a:t>h</a:t>
            </a:r>
            <a:r>
              <a:rPr lang="en-US" sz="2000" dirty="0"/>
              <a:t>/s &gt; 1/2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67F5E8-78F9-5044-AC43-26B514C91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532" y="2239110"/>
            <a:ext cx="1705817" cy="54813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224FCB-9C34-FF45-90CE-D866F7FEE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532" y="2922682"/>
            <a:ext cx="1705817" cy="56775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24A99C-4750-8D4E-8A9A-2EEC41BEC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409" y="4256364"/>
            <a:ext cx="4927938" cy="79488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4CAE19-C232-5740-AD75-E6CB46064F23}"/>
              </a:ext>
            </a:extLst>
          </p:cNvPr>
          <p:cNvSpPr txBox="1"/>
          <p:nvPr/>
        </p:nvSpPr>
        <p:spPr>
          <a:xfrm>
            <a:off x="69208" y="6427572"/>
            <a:ext cx="907479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* Ignoring factors of </a:t>
            </a:r>
            <a:r>
              <a:rPr lang="en-US" sz="1600" dirty="0">
                <a:latin typeface="Symbol" panose="05050102010706020507" pitchFamily="18" charset="2"/>
              </a:rPr>
              <a:t>p</a:t>
            </a:r>
            <a:r>
              <a:rPr lang="en-US" sz="1600" dirty="0"/>
              <a:t>, 2</a:t>
            </a:r>
            <a:r>
              <a:rPr lang="en-US" sz="1600" dirty="0">
                <a:latin typeface="Symbol" panose="05050102010706020507" pitchFamily="18" charset="2"/>
              </a:rPr>
              <a:t>p</a:t>
            </a:r>
            <a:r>
              <a:rPr lang="en-US" sz="1600" dirty="0"/>
              <a:t>, or saying the </a:t>
            </a:r>
            <a:r>
              <a:rPr lang="en-US" sz="1600" dirty="0" err="1"/>
              <a:t>deBroglie</a:t>
            </a:r>
            <a:r>
              <a:rPr lang="en-US" sz="1600" dirty="0"/>
              <a:t> wavelength =  </a:t>
            </a:r>
            <a:r>
              <a:rPr lang="en-US" sz="1600" dirty="0" err="1"/>
              <a:t>hbar</a:t>
            </a:r>
            <a:r>
              <a:rPr lang="en-US" sz="1600" dirty="0"/>
              <a:t>/p seems common in the literature </a:t>
            </a:r>
            <a:r>
              <a:rPr lang="en-US" sz="1600" dirty="0">
                <a:sym typeface="Wingdings" panose="05000000000000000000" pitchFamily="2" charset="2"/>
              </a:rPr>
              <a:t>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F3B444-73BA-1F4E-8D9D-F95E2F97BDEB}"/>
              </a:ext>
            </a:extLst>
          </p:cNvPr>
          <p:cNvSpPr txBox="1"/>
          <p:nvPr/>
        </p:nvSpPr>
        <p:spPr>
          <a:xfrm>
            <a:off x="2204598" y="33381"/>
            <a:ext cx="5144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Before </a:t>
            </a:r>
            <a:r>
              <a:rPr lang="en-US" sz="3200" u="sng" dirty="0" err="1"/>
              <a:t>AdS</a:t>
            </a:r>
            <a:r>
              <a:rPr lang="en-US" sz="3200" u="sng" dirty="0"/>
              <a:t>/CFT 1/4</a:t>
            </a:r>
            <a:r>
              <a:rPr lang="en-US" sz="3200" u="sng" dirty="0">
                <a:latin typeface="Symbol" pitchFamily="2" charset="2"/>
              </a:rPr>
              <a:t>p</a:t>
            </a:r>
            <a:r>
              <a:rPr lang="en-US" sz="3200" u="sng" dirty="0"/>
              <a:t> Bound…</a:t>
            </a:r>
          </a:p>
        </p:txBody>
      </p:sp>
    </p:spTree>
    <p:extLst>
      <p:ext uri="{BB962C8B-B14F-4D97-AF65-F5344CB8AC3E}">
        <p14:creationId xmlns:p14="http://schemas.microsoft.com/office/powerpoint/2010/main" val="142974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82B6F0-9C67-AD46-9184-6B8CCB10C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26</a:t>
            </a:fld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AEF69B1-9C70-314C-8521-D5821B2E7FA9}"/>
              </a:ext>
            </a:extLst>
          </p:cNvPr>
          <p:cNvSpPr txBox="1">
            <a:spLocks/>
          </p:cNvSpPr>
          <p:nvPr/>
        </p:nvSpPr>
        <p:spPr>
          <a:xfrm>
            <a:off x="9448800" y="65377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334939-05E1-4CA9-B6F5-2D2401CF14B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389FD5-70C2-7240-8E84-7132E64D2A60}"/>
              </a:ext>
            </a:extLst>
          </p:cNvPr>
          <p:cNvSpPr txBox="1"/>
          <p:nvPr/>
        </p:nvSpPr>
        <p:spPr>
          <a:xfrm>
            <a:off x="320227" y="8845"/>
            <a:ext cx="8712065" cy="1177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u="sng" dirty="0"/>
              <a:t>A-Multi-Phase-Transport (AMPT)</a:t>
            </a:r>
          </a:p>
          <a:p>
            <a:pPr algn="ctr"/>
            <a:endParaRPr lang="en-US" sz="1050" dirty="0"/>
          </a:p>
          <a:p>
            <a:pPr algn="ctr"/>
            <a:r>
              <a:rPr lang="en-US" sz="2400" dirty="0"/>
              <a:t>Success in describing small, medium, large system collectivity signals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1364FF-4B3B-864E-9F5D-BF19D58F878B}"/>
              </a:ext>
            </a:extLst>
          </p:cNvPr>
          <p:cNvSpPr txBox="1"/>
          <p:nvPr/>
        </p:nvSpPr>
        <p:spPr>
          <a:xfrm>
            <a:off x="702832" y="6150114"/>
            <a:ext cx="7738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Code is publicly available:  http://myweb.ecu.edu/linz/ampt/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Extra thanks to Zi-Wei Lin for answering our many (</a:t>
            </a:r>
            <a:r>
              <a:rPr lang="en-US" dirty="0">
                <a:solidFill>
                  <a:srgbClr val="FF0000"/>
                </a:solidFill>
              </a:rPr>
              <a:t>∞)</a:t>
            </a:r>
            <a:r>
              <a:rPr lang="en-US" sz="2000" dirty="0">
                <a:solidFill>
                  <a:srgbClr val="FF0000"/>
                </a:solidFill>
              </a:rPr>
              <a:t> detailed questions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DCCF52-FB45-4F47-8D55-31F147EA2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905" y="1209297"/>
            <a:ext cx="5352089" cy="1885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C449CD-99F5-5C4F-AE46-69CBED371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665" y="3950707"/>
            <a:ext cx="4839675" cy="21210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F4466B-8ED3-514E-BD8A-005962231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660" y="3086956"/>
            <a:ext cx="6539400" cy="302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5D2428-B5AF-2647-AA1F-9CA54F698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429" y="1226407"/>
            <a:ext cx="5482631" cy="1764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648785-90C1-4241-94F1-7312A68655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1905" y="2630023"/>
            <a:ext cx="5281529" cy="2058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95E4D2-53F3-9246-B0E0-F1A63DB036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032" y="1990619"/>
            <a:ext cx="4474012" cy="26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4E5420D-88C2-448B-9E2D-AABB54E1E197}"/>
              </a:ext>
            </a:extLst>
          </p:cNvPr>
          <p:cNvSpPr txBox="1"/>
          <p:nvPr/>
        </p:nvSpPr>
        <p:spPr>
          <a:xfrm>
            <a:off x="453465" y="37407"/>
            <a:ext cx="84527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/>
              <a:t>Small system studies with AMPT</a:t>
            </a:r>
            <a:r>
              <a:rPr lang="en-US" sz="1050" dirty="0"/>
              <a:t> </a:t>
            </a:r>
          </a:p>
          <a:p>
            <a:pPr algn="ctr"/>
            <a:r>
              <a:rPr lang="en-US" dirty="0"/>
              <a:t>Nagle et al., arXiv:1707.02307,  </a:t>
            </a:r>
            <a:r>
              <a:rPr lang="en-US" dirty="0" err="1"/>
              <a:t>Orjuela</a:t>
            </a:r>
            <a:r>
              <a:rPr lang="en-US" dirty="0"/>
              <a:t> Koop et al., arXiv:1512.06949,  arXiv:1501.06880</a:t>
            </a:r>
          </a:p>
          <a:p>
            <a:pPr algn="ctr"/>
            <a:r>
              <a:rPr lang="en-US" dirty="0" err="1"/>
              <a:t>Bozek</a:t>
            </a:r>
            <a:r>
              <a:rPr lang="en-US" dirty="0"/>
              <a:t>, </a:t>
            </a:r>
            <a:r>
              <a:rPr lang="en-US" dirty="0" err="1"/>
              <a:t>Bzdak</a:t>
            </a:r>
            <a:r>
              <a:rPr lang="en-US" dirty="0"/>
              <a:t>, Ma,  arXiv:1503.03655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D4724D-BAA4-47B3-9391-40CA11FDE6D7}"/>
              </a:ext>
            </a:extLst>
          </p:cNvPr>
          <p:cNvSpPr txBox="1"/>
          <p:nvPr/>
        </p:nvSpPr>
        <p:spPr>
          <a:xfrm>
            <a:off x="91770" y="5177626"/>
            <a:ext cx="9176155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AMPT v2.25t5 relative to true geometry defined by initial nucleons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string melting mode, </a:t>
            </a:r>
            <a:r>
              <a:rPr lang="en-US" sz="2400" dirty="0" err="1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sz="2400" baseline="-25000" dirty="0" err="1">
                <a:solidFill>
                  <a:srgbClr val="FFFF00"/>
                </a:solidFill>
              </a:rPr>
              <a:t>parton</a:t>
            </a:r>
            <a:r>
              <a:rPr lang="en-US" sz="2400" dirty="0">
                <a:solidFill>
                  <a:srgbClr val="FFFF00"/>
                </a:solidFill>
              </a:rPr>
              <a:t> = 0.75 </a:t>
            </a:r>
            <a:r>
              <a:rPr lang="en-US" sz="2400" dirty="0" err="1">
                <a:solidFill>
                  <a:srgbClr val="FFFF00"/>
                </a:solidFill>
              </a:rPr>
              <a:t>mb</a:t>
            </a:r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11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Poor quantitative agreement with data,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but rough agreement with system </a:t>
            </a:r>
            <a:r>
              <a:rPr lang="en-US" sz="2400" dirty="0" err="1">
                <a:solidFill>
                  <a:srgbClr val="FFFF00"/>
                </a:solidFill>
              </a:rPr>
              <a:t>v</a:t>
            </a:r>
            <a:r>
              <a:rPr lang="en-US" sz="2400" baseline="-25000" dirty="0" err="1">
                <a:solidFill>
                  <a:srgbClr val="FFFF00"/>
                </a:solidFill>
              </a:rPr>
              <a:t>n</a:t>
            </a:r>
            <a:r>
              <a:rPr lang="en-US" sz="2400" dirty="0">
                <a:solidFill>
                  <a:srgbClr val="FFFF00"/>
                </a:solidFill>
              </a:rPr>
              <a:t> ordering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6E338C-8A98-4D74-AB4B-EAEB4654A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5" y="1832548"/>
            <a:ext cx="8755505" cy="32822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77FD0A-61D8-4037-B8DC-5CA8CA6D8A4D}"/>
              </a:ext>
            </a:extLst>
          </p:cNvPr>
          <p:cNvSpPr/>
          <p:nvPr/>
        </p:nvSpPr>
        <p:spPr>
          <a:xfrm>
            <a:off x="150725" y="1300610"/>
            <a:ext cx="8755505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DFD790-F559-4B1B-9118-6FFB3770E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6" t="17143" r="25378" b="57820"/>
          <a:stretch/>
        </p:blipFill>
        <p:spPr>
          <a:xfrm>
            <a:off x="4302923" y="1300610"/>
            <a:ext cx="779646" cy="656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874FD-7453-4ED3-8530-72E65B8C9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52" t="13678" r="1991" b="65958"/>
          <a:stretch/>
        </p:blipFill>
        <p:spPr>
          <a:xfrm>
            <a:off x="6983989" y="1321659"/>
            <a:ext cx="842225" cy="7072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74EA0E-5F41-40B3-9457-73B858002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43" t="32085" r="48605" b="45167"/>
          <a:stretch/>
        </p:blipFill>
        <p:spPr>
          <a:xfrm>
            <a:off x="1564105" y="1360617"/>
            <a:ext cx="644893" cy="59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43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08EBA2-2FC0-0B43-977D-51BAA62AA700}"/>
              </a:ext>
            </a:extLst>
          </p:cNvPr>
          <p:cNvSpPr/>
          <p:nvPr/>
        </p:nvSpPr>
        <p:spPr>
          <a:xfrm>
            <a:off x="740664" y="159636"/>
            <a:ext cx="7653528" cy="37037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F81BF-637A-684D-B1E1-06B402CB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A6EA0-C2F1-BF48-898B-A9E340D9A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794" y="582858"/>
            <a:ext cx="6902700" cy="3113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9DA8CD-45EC-A640-85AA-7F62F78B068A}"/>
              </a:ext>
            </a:extLst>
          </p:cNvPr>
          <p:cNvSpPr txBox="1"/>
          <p:nvPr/>
        </p:nvSpPr>
        <p:spPr>
          <a:xfrm>
            <a:off x="6502457" y="594414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 = 0.81 GeV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28669-97D0-0F41-91FB-4FBB52AE81C6}"/>
              </a:ext>
            </a:extLst>
          </p:cNvPr>
          <p:cNvSpPr txBox="1"/>
          <p:nvPr/>
        </p:nvSpPr>
        <p:spPr>
          <a:xfrm>
            <a:off x="1084785" y="159636"/>
            <a:ext cx="3278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de Broglie Wavelength Radius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BE7469-5E7E-CF42-827B-80BCB5A2EDAE}"/>
              </a:ext>
            </a:extLst>
          </p:cNvPr>
          <p:cNvSpPr txBox="1"/>
          <p:nvPr/>
        </p:nvSpPr>
        <p:spPr>
          <a:xfrm>
            <a:off x="4798419" y="171192"/>
            <a:ext cx="3127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Uncertainty Principle Radius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AE0AD-BCF7-3742-A19F-3F09D426A8EF}"/>
              </a:ext>
            </a:extLst>
          </p:cNvPr>
          <p:cNvSpPr txBox="1"/>
          <p:nvPr/>
        </p:nvSpPr>
        <p:spPr>
          <a:xfrm>
            <a:off x="1022794" y="3863360"/>
            <a:ext cx="7202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Not a very good approximation for only 2 </a:t>
            </a:r>
            <a:r>
              <a:rPr lang="en-US" sz="2400" dirty="0">
                <a:sym typeface="Wingdings" pitchFamily="2" charset="2"/>
              </a:rPr>
              <a:t> 2 scattering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AD7151-10A8-6046-A297-6CCD108EF1EE}"/>
              </a:ext>
            </a:extLst>
          </p:cNvPr>
          <p:cNvSpPr txBox="1"/>
          <p:nvPr/>
        </p:nvSpPr>
        <p:spPr>
          <a:xfrm>
            <a:off x="51972" y="4325025"/>
            <a:ext cx="9144000" cy="2308324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Two major questions:</a:t>
            </a:r>
          </a:p>
          <a:p>
            <a:r>
              <a:rPr lang="en-US" sz="1200" dirty="0">
                <a:solidFill>
                  <a:srgbClr val="FFFF00"/>
                </a:solidFill>
              </a:rPr>
              <a:t>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1). What good is a particle picture calculation with only quarks at m=0.015 GeV that ignores important many-body effects (and </a:t>
            </a:r>
            <a:r>
              <a:rPr lang="en-US" sz="2400" dirty="0">
                <a:solidFill>
                  <a:srgbClr val="FFFF00"/>
                </a:solidFill>
                <a:latin typeface="Symbol" pitchFamily="2" charset="2"/>
              </a:rPr>
              <a:t>a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~0.5)?</a:t>
            </a:r>
          </a:p>
          <a:p>
            <a:r>
              <a:rPr lang="en-US" sz="1200" dirty="0">
                <a:solidFill>
                  <a:srgbClr val="FFFF00"/>
                </a:solidFill>
              </a:rPr>
              <a:t>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2)  What does it mean that 2 </a:t>
            </a:r>
            <a:r>
              <a:rPr lang="en-US" sz="2400" dirty="0">
                <a:solidFill>
                  <a:srgbClr val="FFFF00"/>
                </a:solidFill>
                <a:sym typeface="Wingdings" pitchFamily="2" charset="2"/>
              </a:rPr>
              <a:t> 2 calculations get some qualitative features right (i.e. translation of geometry into flow coefficients)?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5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2222A-6693-4770-B02D-B03EB8ABF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5AE513-EF7D-4A0F-9FDB-84ED544B2300}"/>
              </a:ext>
            </a:extLst>
          </p:cNvPr>
          <p:cNvSpPr txBox="1"/>
          <p:nvPr/>
        </p:nvSpPr>
        <p:spPr>
          <a:xfrm>
            <a:off x="2592082" y="0"/>
            <a:ext cx="3748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“Single-hit” Theory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2F273F-14E0-4F83-9B5E-AA1E0CCD6BCC}"/>
              </a:ext>
            </a:extLst>
          </p:cNvPr>
          <p:cNvSpPr txBox="1"/>
          <p:nvPr/>
        </p:nvSpPr>
        <p:spPr>
          <a:xfrm>
            <a:off x="329865" y="782063"/>
            <a:ext cx="86816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Recent analytic approach generates significant v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with single scatter 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000" dirty="0" err="1">
                <a:solidFill>
                  <a:srgbClr val="FFFF00"/>
                </a:solidFill>
              </a:rPr>
              <a:t>Kurkela</a:t>
            </a:r>
            <a:r>
              <a:rPr lang="en-US" sz="2000" dirty="0">
                <a:solidFill>
                  <a:srgbClr val="FFFF00"/>
                </a:solidFill>
              </a:rPr>
              <a:t>, Wiedemann, Wu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arXiv:1805.04081</a:t>
            </a:r>
          </a:p>
          <a:p>
            <a:r>
              <a:rPr lang="en-US" sz="2000" dirty="0" err="1">
                <a:solidFill>
                  <a:srgbClr val="FFFF00"/>
                </a:solidFill>
              </a:rPr>
              <a:t>arXiv</a:t>
            </a:r>
            <a:r>
              <a:rPr lang="en-US" sz="2000" dirty="0">
                <a:solidFill>
                  <a:srgbClr val="FFFF00"/>
                </a:solidFill>
              </a:rPr>
              <a:t>: 1803.02072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3F799-54CC-6C4D-A030-1C6ABAEF860C}"/>
              </a:ext>
            </a:extLst>
          </p:cNvPr>
          <p:cNvSpPr txBox="1"/>
          <p:nvPr/>
        </p:nvSpPr>
        <p:spPr>
          <a:xfrm>
            <a:off x="259798" y="3425835"/>
            <a:ext cx="8984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is a good avenue to pursue; however, it is just at the start </a:t>
            </a:r>
          </a:p>
          <a:p>
            <a:r>
              <a:rPr lang="en-US" sz="2400" dirty="0"/>
              <a:t>(only working with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integrated v</a:t>
            </a:r>
            <a:r>
              <a:rPr lang="en-US" sz="2400" baseline="-25000" dirty="0"/>
              <a:t>2</a:t>
            </a:r>
            <a:r>
              <a:rPr lang="en-US" sz="2400" dirty="0"/>
              <a:t>) – avoid early strong conclusions!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41D11-F7E3-8741-A9FD-A8EB34644C46}"/>
              </a:ext>
            </a:extLst>
          </p:cNvPr>
          <p:cNvSpPr txBox="1"/>
          <p:nvPr/>
        </p:nvSpPr>
        <p:spPr>
          <a:xfrm>
            <a:off x="244030" y="4331355"/>
            <a:ext cx="8899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Using eremitic expansion (i.e. around free streaming f</a:t>
            </a:r>
            <a:r>
              <a:rPr lang="en-US" sz="2400" baseline="-25000" dirty="0"/>
              <a:t>0</a:t>
            </a:r>
            <a:r>
              <a:rPr lang="en-US" sz="2400" dirty="0"/>
              <a:t> +  first collision correction f</a:t>
            </a:r>
            <a:r>
              <a:rPr lang="en-US" sz="2400" baseline="-25000" dirty="0"/>
              <a:t>1</a:t>
            </a:r>
            <a:r>
              <a:rPr lang="en-US" sz="2400" dirty="0"/>
              <a:t>), </a:t>
            </a:r>
            <a:r>
              <a:rPr lang="en-US" sz="2400" dirty="0" err="1"/>
              <a:t>Romatschke</a:t>
            </a:r>
            <a:r>
              <a:rPr lang="en-US" sz="2400" dirty="0"/>
              <a:t> (arXiv:1802.06804) points out there is a divergence in the </a:t>
            </a:r>
            <a:r>
              <a:rPr lang="en-US" sz="2400" dirty="0" err="1"/>
              <a:t>v</a:t>
            </a:r>
            <a:r>
              <a:rPr lang="en-US" sz="2400" baseline="-25000" dirty="0" err="1"/>
              <a:t>n</a:t>
            </a:r>
            <a:r>
              <a:rPr lang="en-US" sz="2400" dirty="0"/>
              <a:t> integral – how is this handled in all cases?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5F8EA3-BC30-784B-A803-6028CFDA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92" y="5707175"/>
            <a:ext cx="6102758" cy="838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F2D50D-0C14-7148-BAF6-EFEF183AD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803" y="1375068"/>
            <a:ext cx="5227332" cy="194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1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Picture 519">
            <a:extLst>
              <a:ext uri="{FF2B5EF4-FFF2-40B4-BE49-F238E27FC236}">
                <a16:creationId xmlns:a16="http://schemas.microsoft.com/office/drawing/2014/main" id="{5F8108C8-636D-407E-9A40-1FC828692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5" t="30117" r="18495" b="11497"/>
          <a:stretch/>
        </p:blipFill>
        <p:spPr>
          <a:xfrm>
            <a:off x="86627" y="843706"/>
            <a:ext cx="9002708" cy="60385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A0F6C-9E2A-4CA8-826E-2116CA30E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56377"/>
            <a:ext cx="2057400" cy="365125"/>
          </a:xfrm>
        </p:spPr>
        <p:txBody>
          <a:bodyPr/>
          <a:lstStyle/>
          <a:p>
            <a:fld id="{34A7B92C-F870-4A41-8B65-79C9C3836057}" type="slidenum">
              <a:rPr lang="en-US" smtClean="0">
                <a:solidFill>
                  <a:schemeClr val="tx1"/>
                </a:solidFill>
              </a:rPr>
              <a:t>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16A25FA-CB99-4189-8CEB-459E9A9C4593}"/>
              </a:ext>
            </a:extLst>
          </p:cNvPr>
          <p:cNvSpPr txBox="1">
            <a:spLocks/>
          </p:cNvSpPr>
          <p:nvPr/>
        </p:nvSpPr>
        <p:spPr>
          <a:xfrm>
            <a:off x="6553200" y="6301691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6F6FE4-8F63-428E-8AD0-6A2BC5AE0FBE}" type="slidenum">
              <a:rPr lang="en-US" smtClean="0">
                <a:solidFill>
                  <a:schemeClr val="tx1"/>
                </a:solidFill>
              </a:rPr>
              <a:pPr/>
              <a:t>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18" name="TextBox 517">
            <a:extLst>
              <a:ext uri="{FF2B5EF4-FFF2-40B4-BE49-F238E27FC236}">
                <a16:creationId xmlns:a16="http://schemas.microsoft.com/office/drawing/2014/main" id="{82AE33D6-A5B6-4B65-8030-8EFA00F58D73}"/>
              </a:ext>
            </a:extLst>
          </p:cNvPr>
          <p:cNvSpPr txBox="1"/>
          <p:nvPr/>
        </p:nvSpPr>
        <p:spPr>
          <a:xfrm>
            <a:off x="383858" y="1104462"/>
            <a:ext cx="8009693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Initial State – </a:t>
            </a:r>
            <a:r>
              <a:rPr lang="en-US" sz="2800" dirty="0" err="1"/>
              <a:t>nPDF</a:t>
            </a:r>
            <a:r>
              <a:rPr lang="en-US" sz="2800" dirty="0"/>
              <a:t>, saturation physics, color domains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D53C9E-A9F8-4C4D-8CFC-F47B2CE9D607}"/>
              </a:ext>
            </a:extLst>
          </p:cNvPr>
          <p:cNvSpPr/>
          <p:nvPr/>
        </p:nvSpPr>
        <p:spPr>
          <a:xfrm rot="19553594">
            <a:off x="8147573" y="6318879"/>
            <a:ext cx="778014" cy="563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47583C-0757-41FF-8C78-0FDCF3A4CAE9}"/>
              </a:ext>
            </a:extLst>
          </p:cNvPr>
          <p:cNvSpPr txBox="1"/>
          <p:nvPr/>
        </p:nvSpPr>
        <p:spPr>
          <a:xfrm>
            <a:off x="86627" y="2562856"/>
            <a:ext cx="6884770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QGP State – hydrodynamics, </a:t>
            </a:r>
            <a:r>
              <a:rPr lang="en-US" sz="2800" dirty="0" err="1"/>
              <a:t>parton</a:t>
            </a:r>
            <a:r>
              <a:rPr lang="en-US" sz="2800" dirty="0"/>
              <a:t> scattering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9441E4-073C-48ED-BB0C-794586B1FA94}"/>
              </a:ext>
            </a:extLst>
          </p:cNvPr>
          <p:cNvSpPr txBox="1"/>
          <p:nvPr/>
        </p:nvSpPr>
        <p:spPr>
          <a:xfrm>
            <a:off x="1733353" y="3731754"/>
            <a:ext cx="7181325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Hadron State – hadronization, hadron scattering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DF94F-8FC3-49E7-96C3-BE46BF86708A}"/>
              </a:ext>
            </a:extLst>
          </p:cNvPr>
          <p:cNvSpPr txBox="1"/>
          <p:nvPr/>
        </p:nvSpPr>
        <p:spPr>
          <a:xfrm>
            <a:off x="438675" y="5606806"/>
            <a:ext cx="7196778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Free Streaming State – measured by experiment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4D8B35-03F4-FC46-880B-D48E490C6A94}"/>
              </a:ext>
            </a:extLst>
          </p:cNvPr>
          <p:cNvSpPr txBox="1"/>
          <p:nvPr/>
        </p:nvSpPr>
        <p:spPr>
          <a:xfrm>
            <a:off x="675433" y="42126"/>
            <a:ext cx="8128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Standard Time Evolution Model of Heavy Ion Collisions</a:t>
            </a:r>
          </a:p>
        </p:txBody>
      </p:sp>
    </p:spTree>
    <p:extLst>
      <p:ext uri="{BB962C8B-B14F-4D97-AF65-F5344CB8AC3E}">
        <p14:creationId xmlns:p14="http://schemas.microsoft.com/office/powerpoint/2010/main" val="194509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" grpId="0" animBg="1"/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C11FB7-F1DB-2F41-AF3D-7A35A317D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FD501A-F99D-7946-B390-64FB5A865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3" y="0"/>
            <a:ext cx="9144000" cy="39391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C7A869-1383-7543-AFD2-068A67705AFC}"/>
              </a:ext>
            </a:extLst>
          </p:cNvPr>
          <p:cNvSpPr/>
          <p:nvPr/>
        </p:nvSpPr>
        <p:spPr>
          <a:xfrm>
            <a:off x="-2413" y="3939173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https://arxiv.org/abs/1905.05139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5E1207-7AF0-D140-A693-3CE0072B91B8}"/>
              </a:ext>
            </a:extLst>
          </p:cNvPr>
          <p:cNvSpPr txBox="1"/>
          <p:nvPr/>
        </p:nvSpPr>
        <p:spPr>
          <a:xfrm>
            <a:off x="1853316" y="4474707"/>
            <a:ext cx="56333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Needs careful examination…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If </a:t>
            </a:r>
            <a:r>
              <a:rPr lang="en-US" sz="2800" dirty="0" err="1"/>
              <a:t>p+Pb</a:t>
            </a:r>
            <a:r>
              <a:rPr lang="en-US" sz="2800" dirty="0"/>
              <a:t>, </a:t>
            </a:r>
            <a:r>
              <a:rPr lang="en-US" sz="2800" dirty="0" err="1"/>
              <a:t>d+Au</a:t>
            </a:r>
            <a:r>
              <a:rPr lang="en-US" sz="2800" dirty="0"/>
              <a:t> completely dominated by non-hydrodynamic excitations, </a:t>
            </a:r>
          </a:p>
          <a:p>
            <a:pPr algn="ctr"/>
            <a:r>
              <a:rPr lang="en-US" sz="2800" dirty="0"/>
              <a:t>why do the patterns look so similar?</a:t>
            </a:r>
          </a:p>
        </p:txBody>
      </p:sp>
    </p:spTree>
    <p:extLst>
      <p:ext uri="{BB962C8B-B14F-4D97-AF65-F5344CB8AC3E}">
        <p14:creationId xmlns:p14="http://schemas.microsoft.com/office/powerpoint/2010/main" val="159176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1E4D4D-67EA-2B43-A96F-B5197E44F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B289B-14FE-F842-B01B-ECB9AAE8F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77" b="9795"/>
          <a:stretch/>
        </p:blipFill>
        <p:spPr>
          <a:xfrm>
            <a:off x="629258" y="1600200"/>
            <a:ext cx="7561088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9BF4E6-DAF3-B64B-90C1-D3C61974CE17}"/>
              </a:ext>
            </a:extLst>
          </p:cNvPr>
          <p:cNvSpPr txBox="1"/>
          <p:nvPr/>
        </p:nvSpPr>
        <p:spPr>
          <a:xfrm>
            <a:off x="1711593" y="136524"/>
            <a:ext cx="59252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/>
              <a:t>Thread #3</a:t>
            </a:r>
          </a:p>
          <a:p>
            <a:pPr algn="ctr"/>
            <a:r>
              <a:rPr lang="en-US" sz="5400" dirty="0"/>
              <a:t>Hard Process Probes</a:t>
            </a:r>
          </a:p>
        </p:txBody>
      </p:sp>
    </p:spTree>
    <p:extLst>
      <p:ext uri="{BB962C8B-B14F-4D97-AF65-F5344CB8AC3E}">
        <p14:creationId xmlns:p14="http://schemas.microsoft.com/office/powerpoint/2010/main" val="1164610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7D34306F-808E-EF43-8002-70754781C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92" y="24195"/>
            <a:ext cx="8564499" cy="677075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E9A76B-7C49-9847-82ED-3F29A0F3D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32</a:t>
            </a:fld>
            <a:endParaRPr lang="en-US"/>
          </a:p>
        </p:txBody>
      </p:sp>
      <p:pic>
        <p:nvPicPr>
          <p:cNvPr id="62" name="Picture 61" descr="super_anim3.gif">
            <a:extLst>
              <a:ext uri="{FF2B5EF4-FFF2-40B4-BE49-F238E27FC236}">
                <a16:creationId xmlns:a16="http://schemas.microsoft.com/office/drawing/2014/main" id="{74B4DD5B-30AC-C942-AB0B-EFFA9B844A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351261">
            <a:off x="2452285" y="1299939"/>
            <a:ext cx="3686472" cy="3508094"/>
          </a:xfrm>
          <a:prstGeom prst="rect">
            <a:avLst/>
          </a:prstGeom>
        </p:spPr>
      </p:pic>
      <p:pic>
        <p:nvPicPr>
          <p:cNvPr id="63" name="Picture 62" descr="super_anim3.gif">
            <a:extLst>
              <a:ext uri="{FF2B5EF4-FFF2-40B4-BE49-F238E27FC236}">
                <a16:creationId xmlns:a16="http://schemas.microsoft.com/office/drawing/2014/main" id="{5E7B6FE7-A913-C749-ACFC-B3CEC75BD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4205456">
            <a:off x="2443449" y="1509379"/>
            <a:ext cx="3686472" cy="3508094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B11FEF7-C9DA-AD40-A5B3-78691388563C}"/>
              </a:ext>
            </a:extLst>
          </p:cNvPr>
          <p:cNvSpPr txBox="1"/>
          <p:nvPr/>
        </p:nvSpPr>
        <p:spPr>
          <a:xfrm>
            <a:off x="1691640" y="0"/>
            <a:ext cx="5504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Jet Quenching Signature of QGP</a:t>
            </a:r>
          </a:p>
        </p:txBody>
      </p:sp>
    </p:spTree>
    <p:extLst>
      <p:ext uri="{BB962C8B-B14F-4D97-AF65-F5344CB8AC3E}">
        <p14:creationId xmlns:p14="http://schemas.microsoft.com/office/powerpoint/2010/main" val="4187906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F2553A-773B-D84A-9571-78C6D8925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518F6-2336-CD46-B3F3-29F4B7749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266"/>
          <a:stretch/>
        </p:blipFill>
        <p:spPr>
          <a:xfrm>
            <a:off x="224521" y="2689325"/>
            <a:ext cx="3597178" cy="15983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F7ADA2-15EA-3F40-9D35-ECE604863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4028"/>
            <a:ext cx="9144000" cy="2353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4A3AE6-95EC-4847-8731-621C1033E799}"/>
              </a:ext>
            </a:extLst>
          </p:cNvPr>
          <p:cNvSpPr txBox="1"/>
          <p:nvPr/>
        </p:nvSpPr>
        <p:spPr>
          <a:xfrm>
            <a:off x="1917881" y="91084"/>
            <a:ext cx="53471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An Ancient (15 year old) Puzzle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2DC69A-8DA0-B743-B9E5-DB17CE504A1B}"/>
              </a:ext>
            </a:extLst>
          </p:cNvPr>
          <p:cNvSpPr txBox="1"/>
          <p:nvPr/>
        </p:nvSpPr>
        <p:spPr>
          <a:xfrm>
            <a:off x="3776473" y="777827"/>
            <a:ext cx="54294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Jet quenching suppressed high 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 hadrons (R</a:t>
            </a:r>
            <a:r>
              <a:rPr lang="en-US" sz="2000" baseline="-25000" dirty="0"/>
              <a:t>AA</a:t>
            </a:r>
            <a:r>
              <a:rPr lang="en-US" sz="2000" dirty="0"/>
              <a:t> ↓)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Differential jet quenching generates “flow” (v</a:t>
            </a:r>
            <a:r>
              <a:rPr lang="en-US" sz="2000" baseline="-25000" dirty="0"/>
              <a:t>2</a:t>
            </a:r>
            <a:r>
              <a:rPr lang="en-US" sz="2000" dirty="0"/>
              <a:t> ↑)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>
                <a:solidFill>
                  <a:srgbClr val="00FF00"/>
                </a:solidFill>
              </a:rPr>
              <a:t>However, jet quenching calculations have great difficulty matching both!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Simple reason – different paths from the middle see very similar fluid until late times (at lower 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CE0F2D-89EA-E94C-AAAA-196E0A7BCF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939"/>
          <a:stretch/>
        </p:blipFill>
        <p:spPr>
          <a:xfrm>
            <a:off x="224521" y="797961"/>
            <a:ext cx="3597178" cy="181470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93C3510-3878-3244-B8E1-71FFED86AE6E}"/>
              </a:ext>
            </a:extLst>
          </p:cNvPr>
          <p:cNvCxnSpPr/>
          <p:nvPr/>
        </p:nvCxnSpPr>
        <p:spPr>
          <a:xfrm>
            <a:off x="1115568" y="5681014"/>
            <a:ext cx="585216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196287-2604-BC4E-AF7E-BC7B0263E3B8}"/>
              </a:ext>
            </a:extLst>
          </p:cNvPr>
          <p:cNvCxnSpPr>
            <a:cxnSpLocks/>
          </p:cNvCxnSpPr>
          <p:nvPr/>
        </p:nvCxnSpPr>
        <p:spPr>
          <a:xfrm flipV="1">
            <a:off x="1121664" y="4974336"/>
            <a:ext cx="0" cy="706678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55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97EDBC-FCAE-1648-8E4B-7E94C55D1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34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DA14F1-5337-6C42-9697-7D23F48A6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635"/>
          <a:stretch/>
        </p:blipFill>
        <p:spPr>
          <a:xfrm>
            <a:off x="402337" y="1366576"/>
            <a:ext cx="4096512" cy="3905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FDD8EB-FF71-6741-9B64-8DA861641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24" t="3510"/>
          <a:stretch/>
        </p:blipFill>
        <p:spPr>
          <a:xfrm>
            <a:off x="4700016" y="1366577"/>
            <a:ext cx="4039760" cy="39053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859936-1EB3-F945-A152-9B6AD659428D}"/>
              </a:ext>
            </a:extLst>
          </p:cNvPr>
          <p:cNvSpPr txBox="1"/>
          <p:nvPr/>
        </p:nvSpPr>
        <p:spPr>
          <a:xfrm>
            <a:off x="1860751" y="136524"/>
            <a:ext cx="5625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/>
              <a:t>Pb+Pb</a:t>
            </a:r>
            <a:r>
              <a:rPr lang="en-US" sz="2800" u="sng" dirty="0"/>
              <a:t> Tension </a:t>
            </a:r>
            <a:r>
              <a:rPr lang="en-US" sz="2800" u="sng" dirty="0">
                <a:sym typeface="Wingdings" pitchFamily="2" charset="2"/>
              </a:rPr>
              <a:t> </a:t>
            </a:r>
            <a:r>
              <a:rPr lang="en-US" sz="2800" u="sng" dirty="0" err="1">
                <a:sym typeface="Wingdings" pitchFamily="2" charset="2"/>
              </a:rPr>
              <a:t>p+Pb</a:t>
            </a:r>
            <a:r>
              <a:rPr lang="en-US" sz="2800" u="sng" dirty="0">
                <a:sym typeface="Wingdings" pitchFamily="2" charset="2"/>
              </a:rPr>
              <a:t> Contradiction</a:t>
            </a:r>
            <a:endParaRPr lang="en-US" sz="2800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B55960-D4C6-D048-B71A-BD4BC0468AB1}"/>
              </a:ext>
            </a:extLst>
          </p:cNvPr>
          <p:cNvSpPr txBox="1"/>
          <p:nvPr/>
        </p:nvSpPr>
        <p:spPr>
          <a:xfrm>
            <a:off x="175989" y="813105"/>
            <a:ext cx="9048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B0F0"/>
                </a:solidFill>
              </a:rPr>
              <a:t>p+Pb</a:t>
            </a:r>
            <a:r>
              <a:rPr lang="en-US" sz="2000" dirty="0">
                <a:solidFill>
                  <a:srgbClr val="00B0F0"/>
                </a:solidFill>
              </a:rPr>
              <a:t> shows no clear </a:t>
            </a:r>
            <a:r>
              <a:rPr lang="en-US" sz="2000" dirty="0" err="1">
                <a:solidFill>
                  <a:srgbClr val="00B0F0"/>
                </a:solidFill>
              </a:rPr>
              <a:t>R</a:t>
            </a:r>
            <a:r>
              <a:rPr lang="en-US" sz="2000" baseline="-25000" dirty="0" err="1">
                <a:solidFill>
                  <a:srgbClr val="00B0F0"/>
                </a:solidFill>
              </a:rPr>
              <a:t>pPb</a:t>
            </a:r>
            <a:r>
              <a:rPr lang="en-US" sz="2000" dirty="0">
                <a:solidFill>
                  <a:srgbClr val="00B0F0"/>
                </a:solidFill>
              </a:rPr>
              <a:t> modification, but there is an indication of high </a:t>
            </a:r>
            <a:r>
              <a:rPr lang="en-US" sz="2000" dirty="0" err="1">
                <a:solidFill>
                  <a:srgbClr val="00B0F0"/>
                </a:solidFill>
              </a:rPr>
              <a:t>p</a:t>
            </a:r>
            <a:r>
              <a:rPr lang="en-US" sz="2000" baseline="-25000" dirty="0" err="1">
                <a:solidFill>
                  <a:srgbClr val="00B0F0"/>
                </a:solidFill>
              </a:rPr>
              <a:t>T</a:t>
            </a:r>
            <a:r>
              <a:rPr lang="en-US" sz="2000" dirty="0">
                <a:solidFill>
                  <a:srgbClr val="00B0F0"/>
                </a:solidFill>
              </a:rPr>
              <a:t> v</a:t>
            </a:r>
            <a:r>
              <a:rPr lang="en-US" sz="2000" baseline="-25000" dirty="0">
                <a:solidFill>
                  <a:srgbClr val="00B0F0"/>
                </a:solidFill>
              </a:rPr>
              <a:t>2</a:t>
            </a:r>
            <a:r>
              <a:rPr lang="en-US" sz="2000" dirty="0">
                <a:solidFill>
                  <a:srgbClr val="00B0F0"/>
                </a:solidFill>
              </a:rPr>
              <a:t> (!?#$%)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4A2120-66D6-0440-9752-9C7F03EEF499}"/>
              </a:ext>
            </a:extLst>
          </p:cNvPr>
          <p:cNvSpPr txBox="1"/>
          <p:nvPr/>
        </p:nvSpPr>
        <p:spPr>
          <a:xfrm>
            <a:off x="387242" y="5455692"/>
            <a:ext cx="8352534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Two take-aways…</a:t>
            </a:r>
          </a:p>
          <a:p>
            <a:r>
              <a:rPr lang="en-US" sz="12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Maybe high </a:t>
            </a:r>
            <a:r>
              <a:rPr lang="en-US" sz="2000" dirty="0" err="1">
                <a:solidFill>
                  <a:schemeClr val="bg1"/>
                </a:solidFill>
              </a:rPr>
              <a:t>p</a:t>
            </a:r>
            <a:r>
              <a:rPr lang="en-US" sz="2000" baseline="-25000" dirty="0" err="1">
                <a:solidFill>
                  <a:schemeClr val="bg1"/>
                </a:solidFill>
              </a:rPr>
              <a:t>T</a:t>
            </a:r>
            <a:r>
              <a:rPr lang="en-US" sz="2000" dirty="0">
                <a:solidFill>
                  <a:schemeClr val="bg1"/>
                </a:solidFill>
              </a:rPr>
              <a:t> &gt; 10 GeV v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is not differential jet quenching (even in A+A)!</a:t>
            </a: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Need </a:t>
            </a:r>
            <a:r>
              <a:rPr lang="en-US" sz="2000" dirty="0" err="1">
                <a:solidFill>
                  <a:schemeClr val="bg1"/>
                </a:solidFill>
              </a:rPr>
              <a:t>p+Pb</a:t>
            </a:r>
            <a:r>
              <a:rPr lang="en-US" sz="2000" dirty="0">
                <a:solidFill>
                  <a:schemeClr val="bg1"/>
                </a:solidFill>
              </a:rPr>
              <a:t> v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measurement out to 25-50 GeV 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 Colorado results soon!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60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04262C-A9BA-CC46-8737-A9EA4ECF9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36954D-5138-3C48-8C57-12EB1B678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78" y="754705"/>
            <a:ext cx="4153405" cy="42108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739A07-786A-4940-8462-CC8A51DA254F}"/>
              </a:ext>
            </a:extLst>
          </p:cNvPr>
          <p:cNvSpPr txBox="1"/>
          <p:nvPr/>
        </p:nvSpPr>
        <p:spPr>
          <a:xfrm>
            <a:off x="153523" y="5011388"/>
            <a:ext cx="4512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Again key constraint of R</a:t>
            </a:r>
            <a:r>
              <a:rPr lang="en-US" sz="2400" baseline="-25000" dirty="0"/>
              <a:t>AA</a:t>
            </a:r>
            <a:r>
              <a:rPr lang="en-US" sz="2400" dirty="0"/>
              <a:t> and v</a:t>
            </a:r>
            <a:r>
              <a:rPr lang="en-US" sz="2400" baseline="-25000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D662A9-A0BF-6E4E-8752-2380459B1BE2}"/>
              </a:ext>
            </a:extLst>
          </p:cNvPr>
          <p:cNvSpPr txBox="1"/>
          <p:nvPr/>
        </p:nvSpPr>
        <p:spPr>
          <a:xfrm>
            <a:off x="4973828" y="5011388"/>
            <a:ext cx="3811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Drag &amp; Diffusion Calculations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5D61E-D7A8-9C41-B794-42B4421F4C7C}"/>
              </a:ext>
            </a:extLst>
          </p:cNvPr>
          <p:cNvSpPr txBox="1"/>
          <p:nvPr/>
        </p:nvSpPr>
        <p:spPr>
          <a:xfrm>
            <a:off x="1368591" y="0"/>
            <a:ext cx="6406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A Less Ancient Puzzle – Heavy Quarks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ADB510-AC8C-1F4A-B9C0-6DF449AE80C6}"/>
              </a:ext>
            </a:extLst>
          </p:cNvPr>
          <p:cNvSpPr txBox="1"/>
          <p:nvPr/>
        </p:nvSpPr>
        <p:spPr>
          <a:xfrm>
            <a:off x="745203" y="5518869"/>
            <a:ext cx="767755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2DFB"/>
                </a:solidFill>
              </a:rPr>
              <a:t>Already one could see a tension</a:t>
            </a:r>
          </a:p>
          <a:p>
            <a:pPr algn="ctr"/>
            <a:endParaRPr lang="en-US" sz="2400" dirty="0">
              <a:solidFill>
                <a:srgbClr val="FF2DFB"/>
              </a:solidFill>
            </a:endParaRPr>
          </a:p>
          <a:p>
            <a:pPr algn="ctr"/>
            <a:r>
              <a:rPr lang="en-US" sz="2400" dirty="0">
                <a:solidFill>
                  <a:srgbClr val="FF2DFB"/>
                </a:solidFill>
              </a:rPr>
              <a:t>Stronger coupling to match v</a:t>
            </a:r>
            <a:r>
              <a:rPr lang="en-US" sz="2400" baseline="-25000" dirty="0">
                <a:solidFill>
                  <a:srgbClr val="FF2DFB"/>
                </a:solidFill>
              </a:rPr>
              <a:t>2</a:t>
            </a:r>
            <a:r>
              <a:rPr lang="en-US" sz="2400" dirty="0">
                <a:solidFill>
                  <a:srgbClr val="FF2DFB"/>
                </a:solidFill>
              </a:rPr>
              <a:t> has too much suppression R</a:t>
            </a:r>
            <a:r>
              <a:rPr lang="en-US" sz="2400" baseline="-25000" dirty="0">
                <a:solidFill>
                  <a:srgbClr val="FF2DFB"/>
                </a:solidFill>
              </a:rPr>
              <a:t>AA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7557C2-CF25-064B-B5E4-64138583F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12" y="754704"/>
            <a:ext cx="4407408" cy="421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1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3BEC67-A3A8-AF4D-A9F0-00EC11BB7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024403-771A-DF44-AE7F-C71C577B9988}"/>
              </a:ext>
            </a:extLst>
          </p:cNvPr>
          <p:cNvSpPr/>
          <p:nvPr/>
        </p:nvSpPr>
        <p:spPr>
          <a:xfrm>
            <a:off x="252495" y="522147"/>
            <a:ext cx="32736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Yingru </a:t>
            </a:r>
            <a:r>
              <a:rPr lang="en-US" sz="1100" i="1" dirty="0"/>
              <a:t>et al. </a:t>
            </a:r>
            <a:r>
              <a:rPr lang="en-US" sz="1100" dirty="0"/>
              <a:t>(Duke)  https://arxiv.org/abs/1510.07520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637A01-6387-0248-B73F-FF9B9860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85" y="755171"/>
            <a:ext cx="4308290" cy="307570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9495128-0683-824A-8B33-134D7A647B51}"/>
              </a:ext>
            </a:extLst>
          </p:cNvPr>
          <p:cNvGrpSpPr/>
          <p:nvPr/>
        </p:nvGrpSpPr>
        <p:grpSpPr>
          <a:xfrm>
            <a:off x="5055910" y="740517"/>
            <a:ext cx="3915004" cy="3088384"/>
            <a:chOff x="5055910" y="621243"/>
            <a:chExt cx="3915004" cy="30883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41AE1AC-30C6-4148-9AB3-308A477B7ABD}"/>
                </a:ext>
              </a:extLst>
            </p:cNvPr>
            <p:cNvSpPr/>
            <p:nvPr/>
          </p:nvSpPr>
          <p:spPr>
            <a:xfrm>
              <a:off x="5055910" y="621243"/>
              <a:ext cx="3915004" cy="308838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6E91BC-7A94-2F40-90AC-6B5B4DA75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586" r="47353"/>
            <a:stretch/>
          </p:blipFill>
          <p:spPr>
            <a:xfrm>
              <a:off x="5055910" y="2923583"/>
              <a:ext cx="3450486" cy="67522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E46B50-D3C0-2346-9F2F-C977CEED7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4368" b="54261"/>
            <a:stretch/>
          </p:blipFill>
          <p:spPr>
            <a:xfrm>
              <a:off x="5055910" y="621243"/>
              <a:ext cx="3646156" cy="230234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0A5A504-58B8-A541-9C0B-F5FC93263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910" y="3935766"/>
            <a:ext cx="3913942" cy="258430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CD711C1-E79B-D94B-824F-CAFDF407B547}"/>
              </a:ext>
            </a:extLst>
          </p:cNvPr>
          <p:cNvSpPr/>
          <p:nvPr/>
        </p:nvSpPr>
        <p:spPr>
          <a:xfrm>
            <a:off x="6821083" y="2731845"/>
            <a:ext cx="124949" cy="1022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D19CC4-21EC-D243-AD3E-4452EACCC3DE}"/>
              </a:ext>
            </a:extLst>
          </p:cNvPr>
          <p:cNvSpPr/>
          <p:nvPr/>
        </p:nvSpPr>
        <p:spPr>
          <a:xfrm>
            <a:off x="7138189" y="2612126"/>
            <a:ext cx="124949" cy="1022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6DCB384-5A2D-7542-9079-959527113E1F}"/>
              </a:ext>
            </a:extLst>
          </p:cNvPr>
          <p:cNvSpPr/>
          <p:nvPr/>
        </p:nvSpPr>
        <p:spPr>
          <a:xfrm>
            <a:off x="7378741" y="2406315"/>
            <a:ext cx="124949" cy="1022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4CCF043-9A96-B64A-867D-2F39C3C19336}"/>
              </a:ext>
            </a:extLst>
          </p:cNvPr>
          <p:cNvSpPr/>
          <p:nvPr/>
        </p:nvSpPr>
        <p:spPr>
          <a:xfrm>
            <a:off x="7616339" y="2382645"/>
            <a:ext cx="124949" cy="1022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F95ECD3-6981-824E-AEC5-AA8DF9FBEEBF}"/>
              </a:ext>
            </a:extLst>
          </p:cNvPr>
          <p:cNvSpPr/>
          <p:nvPr/>
        </p:nvSpPr>
        <p:spPr>
          <a:xfrm>
            <a:off x="7973205" y="2347617"/>
            <a:ext cx="124949" cy="1022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61264B-2FA9-C74E-8CE2-AD8E11E66938}"/>
              </a:ext>
            </a:extLst>
          </p:cNvPr>
          <p:cNvSpPr/>
          <p:nvPr/>
        </p:nvSpPr>
        <p:spPr>
          <a:xfrm>
            <a:off x="8364149" y="2346663"/>
            <a:ext cx="124949" cy="1022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BDF5FB0-3C4C-F046-A4A2-D01C62EBC478}"/>
              </a:ext>
            </a:extLst>
          </p:cNvPr>
          <p:cNvSpPr/>
          <p:nvPr/>
        </p:nvSpPr>
        <p:spPr>
          <a:xfrm>
            <a:off x="8845965" y="2277557"/>
            <a:ext cx="124949" cy="1022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CBB4D4-6345-334E-A59B-E1FBA1B88AFF}"/>
              </a:ext>
            </a:extLst>
          </p:cNvPr>
          <p:cNvSpPr txBox="1"/>
          <p:nvPr/>
        </p:nvSpPr>
        <p:spPr>
          <a:xfrm>
            <a:off x="2281688" y="-82734"/>
            <a:ext cx="4918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Heavy Flavor </a:t>
            </a:r>
            <a:r>
              <a:rPr lang="en-US" sz="3600" u="sng" dirty="0" err="1"/>
              <a:t>p+Pb</a:t>
            </a:r>
            <a:r>
              <a:rPr lang="en-US" sz="3600" u="sng" dirty="0"/>
              <a:t> Puzzle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253CEF-AECA-954B-9BE7-5A212D96A7A3}"/>
              </a:ext>
            </a:extLst>
          </p:cNvPr>
          <p:cNvSpPr/>
          <p:nvPr/>
        </p:nvSpPr>
        <p:spPr>
          <a:xfrm>
            <a:off x="834077" y="6488668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https://arxiv.org/abs/1906.03425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7A4A91C-F8A5-444E-A68F-FB6D1A09F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81" y="3935767"/>
            <a:ext cx="4288094" cy="2584304"/>
          </a:xfrm>
          <a:prstGeom prst="rect">
            <a:avLst/>
          </a:prstGeom>
        </p:spPr>
      </p:pic>
      <p:sp>
        <p:nvSpPr>
          <p:cNvPr id="23" name="Right Arrow 22">
            <a:extLst>
              <a:ext uri="{FF2B5EF4-FFF2-40B4-BE49-F238E27FC236}">
                <a16:creationId xmlns:a16="http://schemas.microsoft.com/office/drawing/2014/main" id="{8AAF386B-2DD3-6B41-BB2B-FFFAE882F010}"/>
              </a:ext>
            </a:extLst>
          </p:cNvPr>
          <p:cNvSpPr/>
          <p:nvPr/>
        </p:nvSpPr>
        <p:spPr>
          <a:xfrm>
            <a:off x="3386295" y="2216745"/>
            <a:ext cx="2919044" cy="19497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10x Stronger Coupling</a:t>
            </a:r>
          </a:p>
        </p:txBody>
      </p:sp>
    </p:spTree>
    <p:extLst>
      <p:ext uri="{BB962C8B-B14F-4D97-AF65-F5344CB8AC3E}">
        <p14:creationId xmlns:p14="http://schemas.microsoft.com/office/powerpoint/2010/main" val="212591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237F05-DDF9-A04F-9BB6-E66E7A76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0C97B3-ABA6-CB4A-8EDA-33B3C185F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50" y="4288536"/>
            <a:ext cx="4517135" cy="22585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D3ED86-0A14-DE43-AA05-3672E87AF186}"/>
              </a:ext>
            </a:extLst>
          </p:cNvPr>
          <p:cNvSpPr txBox="1"/>
          <p:nvPr/>
        </p:nvSpPr>
        <p:spPr>
          <a:xfrm>
            <a:off x="225250" y="755408"/>
            <a:ext cx="883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https://www.bnl.gov/aum2018/content/workshops/Workshop_1f/XU_OpenJFTransport.pdf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2DD347-DA84-B146-ACF1-201493DB7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573" y="4288535"/>
            <a:ext cx="4103895" cy="22585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FCBA40-779E-6340-8BC4-4599A249F5B9}"/>
              </a:ext>
            </a:extLst>
          </p:cNvPr>
          <p:cNvSpPr txBox="1"/>
          <p:nvPr/>
        </p:nvSpPr>
        <p:spPr>
          <a:xfrm>
            <a:off x="5040105" y="1202537"/>
            <a:ext cx="3739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Bayesian determination of heavy quark coupling D(</a:t>
            </a:r>
            <a:r>
              <a:rPr lang="en-US" sz="2400" dirty="0" err="1"/>
              <a:t>p,T</a:t>
            </a:r>
            <a:r>
              <a:rPr lang="en-US" sz="2400" dirty="0"/>
              <a:t>)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10x stronger coupling near T=0.15 GeV compared with T = 0.50 GeV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D70E80-EE51-9C42-9BB9-313A683B0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251" y="1202537"/>
            <a:ext cx="4529629" cy="2441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50D05D-128C-B548-A6C9-9EEEC0773A6C}"/>
              </a:ext>
            </a:extLst>
          </p:cNvPr>
          <p:cNvSpPr txBox="1"/>
          <p:nvPr/>
        </p:nvSpPr>
        <p:spPr>
          <a:xfrm>
            <a:off x="2569464" y="30909"/>
            <a:ext cx="4296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Attempts to Reconcile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A0E1DD-08F6-B44D-B1CC-3087DE5A99E8}"/>
              </a:ext>
            </a:extLst>
          </p:cNvPr>
          <p:cNvSpPr txBox="1"/>
          <p:nvPr/>
        </p:nvSpPr>
        <p:spPr>
          <a:xfrm>
            <a:off x="225250" y="3754126"/>
            <a:ext cx="8846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Improved agreement, but still tension in </a:t>
            </a:r>
            <a:r>
              <a:rPr lang="en-US" sz="2400" dirty="0" err="1">
                <a:solidFill>
                  <a:srgbClr val="FFFF00"/>
                </a:solidFill>
              </a:rPr>
              <a:t>Pb+Pb</a:t>
            </a:r>
            <a:r>
              <a:rPr lang="en-US" sz="2400" dirty="0">
                <a:solidFill>
                  <a:srgbClr val="FFFF00"/>
                </a:solidFill>
              </a:rPr>
              <a:t> and problems in </a:t>
            </a:r>
            <a:r>
              <a:rPr lang="en-US" sz="2400" dirty="0" err="1">
                <a:solidFill>
                  <a:srgbClr val="FFFF00"/>
                </a:solidFill>
              </a:rPr>
              <a:t>p+Pb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A50D4-D630-6643-9DF9-CC15315B714D}"/>
              </a:ext>
            </a:extLst>
          </p:cNvPr>
          <p:cNvSpPr txBox="1"/>
          <p:nvPr/>
        </p:nvSpPr>
        <p:spPr>
          <a:xfrm>
            <a:off x="1212850" y="4326221"/>
            <a:ext cx="1563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Pb+Pb</a:t>
            </a:r>
            <a:r>
              <a:rPr lang="en-US" sz="1600" dirty="0">
                <a:solidFill>
                  <a:srgbClr val="FF0000"/>
                </a:solidFill>
              </a:rPr>
              <a:t> collisions</a:t>
            </a:r>
          </a:p>
        </p:txBody>
      </p:sp>
    </p:spTree>
    <p:extLst>
      <p:ext uri="{BB962C8B-B14F-4D97-AF65-F5344CB8AC3E}">
        <p14:creationId xmlns:p14="http://schemas.microsoft.com/office/powerpoint/2010/main" val="35816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73A827-E455-4445-B243-E8BA6E694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0D3DAA-7602-1045-B73C-B8C746ED5FFC}"/>
              </a:ext>
            </a:extLst>
          </p:cNvPr>
          <p:cNvSpPr txBox="1"/>
          <p:nvPr/>
        </p:nvSpPr>
        <p:spPr>
          <a:xfrm>
            <a:off x="372364" y="192251"/>
            <a:ext cx="4397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about even in </a:t>
            </a:r>
            <a:r>
              <a:rPr lang="en-US" sz="3200" dirty="0" err="1"/>
              <a:t>p+p</a:t>
            </a:r>
            <a:r>
              <a:rPr lang="en-US" sz="3200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B8A16E-6480-504A-A8A0-3F2526E6A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97" y="885952"/>
            <a:ext cx="4305300" cy="340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EF4318-0F05-8A45-B2F8-F7C50565AD99}"/>
              </a:ext>
            </a:extLst>
          </p:cNvPr>
          <p:cNvSpPr txBox="1"/>
          <p:nvPr/>
        </p:nvSpPr>
        <p:spPr>
          <a:xfrm>
            <a:off x="673600" y="4398478"/>
            <a:ext cx="379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SONIC with proton (3 quark) geometry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D9E3D-D233-084D-A468-98C1591CA551}"/>
              </a:ext>
            </a:extLst>
          </p:cNvPr>
          <p:cNvSpPr txBox="1"/>
          <p:nvPr/>
        </p:nvSpPr>
        <p:spPr>
          <a:xfrm>
            <a:off x="4315968" y="5440680"/>
            <a:ext cx="3845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Do the experiment!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8BCA2-2F83-914E-A3BB-5115C807A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352" y="885952"/>
            <a:ext cx="3914108" cy="34394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A2381A-706E-D244-B546-6991823B9BB2}"/>
              </a:ext>
            </a:extLst>
          </p:cNvPr>
          <p:cNvSpPr txBox="1"/>
          <p:nvPr/>
        </p:nvSpPr>
        <p:spPr>
          <a:xfrm>
            <a:off x="5874843" y="1061430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6CC596-D35F-2A4E-B75C-B3F55FC71B89}"/>
              </a:ext>
            </a:extLst>
          </p:cNvPr>
          <p:cNvSpPr txBox="1"/>
          <p:nvPr/>
        </p:nvSpPr>
        <p:spPr>
          <a:xfrm>
            <a:off x="5955889" y="2903684"/>
            <a:ext cx="8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Bottom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702D3B-715A-F74A-8D3F-047F4A0EBFEA}"/>
              </a:ext>
            </a:extLst>
          </p:cNvPr>
          <p:cNvSpPr txBox="1"/>
          <p:nvPr/>
        </p:nvSpPr>
        <p:spPr>
          <a:xfrm>
            <a:off x="5559219" y="4424144"/>
            <a:ext cx="3000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Heavy Quark Langevin (Nagle)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A2F976-20EA-FA49-84B3-6F692E5D9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90" y="1037081"/>
            <a:ext cx="4262511" cy="33697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775CA8-DDDD-204E-A6C7-39ACF8FF29E0}"/>
              </a:ext>
            </a:extLst>
          </p:cNvPr>
          <p:cNvSpPr txBox="1"/>
          <p:nvPr/>
        </p:nvSpPr>
        <p:spPr>
          <a:xfrm>
            <a:off x="5270500" y="540329"/>
            <a:ext cx="1653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modification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434EEE-8862-AF4B-A5E8-B11776001AAD}"/>
              </a:ext>
            </a:extLst>
          </p:cNvPr>
          <p:cNvSpPr txBox="1"/>
          <p:nvPr/>
        </p:nvSpPr>
        <p:spPr>
          <a:xfrm>
            <a:off x="7232650" y="534634"/>
            <a:ext cx="150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elliptic flow v</a:t>
            </a:r>
            <a:r>
              <a:rPr lang="en-US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7652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4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7578EE-7132-B04A-B3F3-E73C87FBC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227486-3347-1A4A-88FE-C240B914B44C}"/>
              </a:ext>
            </a:extLst>
          </p:cNvPr>
          <p:cNvSpPr txBox="1"/>
          <p:nvPr/>
        </p:nvSpPr>
        <p:spPr>
          <a:xfrm>
            <a:off x="3004798" y="28397"/>
            <a:ext cx="3288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The Final Thread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7A79C-D561-FA4C-8FE4-4BD97022A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77" b="9795"/>
          <a:stretch/>
        </p:blipFill>
        <p:spPr>
          <a:xfrm>
            <a:off x="3049250" y="3900570"/>
            <a:ext cx="1451218" cy="877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D4DDFF-AB17-224F-840F-182EBA5BE1F9}"/>
              </a:ext>
            </a:extLst>
          </p:cNvPr>
          <p:cNvSpPr txBox="1"/>
          <p:nvPr/>
        </p:nvSpPr>
        <p:spPr>
          <a:xfrm>
            <a:off x="527901" y="4182002"/>
            <a:ext cx="3067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#1 Initial State Correlations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EE19F-28B9-F94F-A672-D1DC19B73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77" b="9795"/>
          <a:stretch/>
        </p:blipFill>
        <p:spPr>
          <a:xfrm>
            <a:off x="3445367" y="5917593"/>
            <a:ext cx="1451218" cy="877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227064-2530-5940-8A0A-895C327FD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77" b="9795"/>
          <a:stretch/>
        </p:blipFill>
        <p:spPr>
          <a:xfrm>
            <a:off x="3392424" y="4974058"/>
            <a:ext cx="1451218" cy="8775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AD4166-72B2-0841-BA52-FDCEE8EC5C93}"/>
              </a:ext>
            </a:extLst>
          </p:cNvPr>
          <p:cNvSpPr txBox="1"/>
          <p:nvPr/>
        </p:nvSpPr>
        <p:spPr>
          <a:xfrm>
            <a:off x="758285" y="5210549"/>
            <a:ext cx="3092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#2 Quasiparticle Alternative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3B9019-B896-F841-9FA5-C80D10E100A3}"/>
              </a:ext>
            </a:extLst>
          </p:cNvPr>
          <p:cNvSpPr txBox="1"/>
          <p:nvPr/>
        </p:nvSpPr>
        <p:spPr>
          <a:xfrm>
            <a:off x="1220848" y="6276942"/>
            <a:ext cx="2630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#3 Hard Process Probes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279A73-1F73-3A44-9F1D-9DECA4EFE6D3}"/>
              </a:ext>
            </a:extLst>
          </p:cNvPr>
          <p:cNvSpPr txBox="1"/>
          <p:nvPr/>
        </p:nvSpPr>
        <p:spPr>
          <a:xfrm>
            <a:off x="118872" y="762862"/>
            <a:ext cx="90251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Standard time evolution model of heavy ion collisions </a:t>
            </a:r>
          </a:p>
          <a:p>
            <a:r>
              <a:rPr lang="en-US" sz="2800" dirty="0"/>
              <a:t>(quark-gluon plasma as perfect fluid) remains compelling.</a:t>
            </a:r>
          </a:p>
          <a:p>
            <a:endParaRPr lang="en-US" sz="2800" dirty="0"/>
          </a:p>
          <a:p>
            <a:r>
              <a:rPr lang="en-US" sz="2800" dirty="0"/>
              <a:t>Small system similarities are striking (not yet compelling).</a:t>
            </a:r>
          </a:p>
          <a:p>
            <a:endParaRPr lang="en-US" sz="2800" dirty="0"/>
          </a:p>
          <a:p>
            <a:r>
              <a:rPr lang="en-US" sz="2800" dirty="0"/>
              <a:t>It is worth pulling on various threads to see where it leads!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8E21B7-792B-F84B-8CD9-090250EFA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609" y="3939457"/>
            <a:ext cx="3681799" cy="276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6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A56F1F-F1AF-1246-8404-B623BBF1B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617EF9-CB48-E648-AC91-247F4FA9DBFC}"/>
              </a:ext>
            </a:extLst>
          </p:cNvPr>
          <p:cNvSpPr txBox="1"/>
          <p:nvPr/>
        </p:nvSpPr>
        <p:spPr>
          <a:xfrm>
            <a:off x="675433" y="42126"/>
            <a:ext cx="8128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Standard Time Evolution Model of Heavy Ion Collisions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A5473A-B017-EE49-A80F-088191D864C3}"/>
              </a:ext>
            </a:extLst>
          </p:cNvPr>
          <p:cNvSpPr txBox="1"/>
          <p:nvPr/>
        </p:nvSpPr>
        <p:spPr>
          <a:xfrm>
            <a:off x="456912" y="6075145"/>
            <a:ext cx="8565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Hydrodynamic simulation (SONIC from Paul </a:t>
            </a:r>
            <a:r>
              <a:rPr lang="en-US" dirty="0" err="1"/>
              <a:t>Romatschke</a:t>
            </a:r>
            <a:r>
              <a:rPr lang="en-US" dirty="0"/>
              <a:t>) run with </a:t>
            </a:r>
          </a:p>
          <a:p>
            <a:pPr algn="ctr"/>
            <a:r>
              <a:rPr lang="en-US" dirty="0">
                <a:latin typeface="Symbol" pitchFamily="2" charset="2"/>
              </a:rPr>
              <a:t>h</a:t>
            </a:r>
            <a:r>
              <a:rPr lang="en-US" dirty="0"/>
              <a:t>/s = 0.08 ~ 1/4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 and </a:t>
            </a:r>
            <a:r>
              <a:rPr lang="en-US" dirty="0">
                <a:latin typeface="Symbol" pitchFamily="2" charset="2"/>
              </a:rPr>
              <a:t>z</a:t>
            </a:r>
            <a:r>
              <a:rPr lang="en-US" dirty="0"/>
              <a:t>/s = 0.01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481415-CD1D-584C-ADE3-38EFFF6DF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382" y="846552"/>
            <a:ext cx="6313170" cy="49909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207FEA6-3F71-7043-85D8-6B2880A3CD2F}"/>
              </a:ext>
            </a:extLst>
          </p:cNvPr>
          <p:cNvGrpSpPr/>
          <p:nvPr/>
        </p:nvGrpSpPr>
        <p:grpSpPr>
          <a:xfrm>
            <a:off x="0" y="5486400"/>
            <a:ext cx="9144000" cy="1371600"/>
            <a:chOff x="0" y="5105400"/>
            <a:chExt cx="9144000" cy="1371600"/>
          </a:xfrm>
          <a:solidFill>
            <a:schemeClr val="tx1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89A225-244F-8E44-B9F4-1891D76107C7}"/>
                </a:ext>
              </a:extLst>
            </p:cNvPr>
            <p:cNvSpPr/>
            <p:nvPr/>
          </p:nvSpPr>
          <p:spPr>
            <a:xfrm>
              <a:off x="0" y="5105400"/>
              <a:ext cx="9144000" cy="13716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1D359539-28D2-F947-9441-BA324E971A0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2400" y="5105400"/>
            <a:ext cx="8915400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4" name="Equation" r:id="rId4" imgW="4787640" imgH="368280" progId="Equation.3">
                    <p:embed/>
                  </p:oleObj>
                </mc:Choice>
                <mc:Fallback>
                  <p:oleObj name="Equation" r:id="rId4" imgW="4787640" imgH="368280" progId="Equation.3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DF42785E-5C78-4C66-B0B2-CF9783AEF05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400" y="5105400"/>
                          <a:ext cx="8915400" cy="685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37774EFC-6372-5944-9167-D5D0873515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785" t="28125" r="63104" b="26042"/>
            <a:stretch>
              <a:fillRect/>
            </a:stretch>
          </p:blipFill>
          <p:spPr bwMode="auto">
            <a:xfrm>
              <a:off x="1364673" y="5562600"/>
              <a:ext cx="997527" cy="914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3792C7DD-F884-AD47-A6C6-E3E273EF3F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370" t="29167" r="61933" b="25000"/>
            <a:stretch>
              <a:fillRect/>
            </a:stretch>
          </p:blipFill>
          <p:spPr bwMode="auto">
            <a:xfrm>
              <a:off x="3422073" y="5562600"/>
              <a:ext cx="997527" cy="914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55AAB2EB-E963-354D-911E-14BE07567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785" t="30208" r="62518" b="23959"/>
            <a:stretch>
              <a:fillRect/>
            </a:stretch>
          </p:blipFill>
          <p:spPr bwMode="auto">
            <a:xfrm>
              <a:off x="5410200" y="5562600"/>
              <a:ext cx="997527" cy="914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12E61701-57F6-3544-8976-CD4792E863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200" t="28126" r="63104" b="26042"/>
            <a:stretch>
              <a:fillRect/>
            </a:stretch>
          </p:blipFill>
          <p:spPr bwMode="auto">
            <a:xfrm>
              <a:off x="7308273" y="5562600"/>
              <a:ext cx="997527" cy="914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Picture 1">
            <a:extLst>
              <a:ext uri="{FF2B5EF4-FFF2-40B4-BE49-F238E27FC236}">
                <a16:creationId xmlns:a16="http://schemas.microsoft.com/office/drawing/2014/main" id="{5C253103-1B81-2144-B316-B5AEA8BB2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12208" y="2000250"/>
            <a:ext cx="6333344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08A02B-D34A-CB46-98FB-F8DBEBB457F1}"/>
              </a:ext>
            </a:extLst>
          </p:cNvPr>
          <p:cNvSpPr txBox="1"/>
          <p:nvPr/>
        </p:nvSpPr>
        <p:spPr>
          <a:xfrm>
            <a:off x="6553200" y="2000250"/>
            <a:ext cx="1147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Bjoern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Schenke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8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770FC1-CA3D-1F43-9A8C-BBFAE9DB8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D5DE9-B817-7546-BD74-B355CB94EE1B}"/>
              </a:ext>
            </a:extLst>
          </p:cNvPr>
          <p:cNvSpPr txBox="1"/>
          <p:nvPr/>
        </p:nvSpPr>
        <p:spPr>
          <a:xfrm>
            <a:off x="-42116" y="749300"/>
            <a:ext cx="922823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30708646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ECFC2D-FEE0-B442-B743-A859D2E36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34A7B92C-F870-4A41-8B65-79C9C3836057}" type="slidenum">
              <a:rPr lang="en-US" smtClean="0"/>
              <a:t>41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E7B6D0-ABF3-1D42-B94B-6F27333AB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9248"/>
            <a:ext cx="9144000" cy="419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424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82B7D-64B2-4C22-A8A1-B1C15E546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2" descr="https://www.phenix.bnl.gov/WWW/p/draft/jdok/HydroAnimations/pAu_208/animate208.gif">
            <a:extLst>
              <a:ext uri="{FF2B5EF4-FFF2-40B4-BE49-F238E27FC236}">
                <a16:creationId xmlns:a16="http://schemas.microsoft.com/office/drawing/2014/main" id="{C5D719A0-346F-485F-BE1E-94909A68B8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19063"/>
            <a:ext cx="3318510" cy="31908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www.phenix.bnl.gov/WWW/p/draft/jdok/HydroAnimations/dAu_112/animate112.gif">
            <a:extLst>
              <a:ext uri="{FF2B5EF4-FFF2-40B4-BE49-F238E27FC236}">
                <a16:creationId xmlns:a16="http://schemas.microsoft.com/office/drawing/2014/main" id="{41AD3B74-7B93-46F8-9027-52EC0EF10F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17077"/>
            <a:ext cx="3352800" cy="32238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www.phenix.bnl.gov/WWW/p/draft/jdok/HydroAnimations/He3Au_64/animate064.gif">
            <a:extLst>
              <a:ext uri="{FF2B5EF4-FFF2-40B4-BE49-F238E27FC236}">
                <a16:creationId xmlns:a16="http://schemas.microsoft.com/office/drawing/2014/main" id="{69D1E31A-C1D2-4DB1-A88E-7AC4000D1B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300" y="3601052"/>
            <a:ext cx="3352800" cy="32238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7025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2884B-1097-4AF2-9DEB-054AACD97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320FE-8B0D-4BD3-A7CF-D52634B1BDF6}"/>
              </a:ext>
            </a:extLst>
          </p:cNvPr>
          <p:cNvSpPr txBox="1"/>
          <p:nvPr/>
        </p:nvSpPr>
        <p:spPr>
          <a:xfrm>
            <a:off x="134755" y="4900341"/>
            <a:ext cx="89466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AMPT fully modeling the Event Plane method in PHENIX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Better agreement in </a:t>
            </a:r>
            <a:r>
              <a:rPr lang="en-US" sz="2400" baseline="30000" dirty="0">
                <a:solidFill>
                  <a:srgbClr val="FFFF00"/>
                </a:solidFill>
              </a:rPr>
              <a:t>3</a:t>
            </a:r>
            <a:r>
              <a:rPr lang="en-US" sz="2400" dirty="0">
                <a:solidFill>
                  <a:srgbClr val="FFFF00"/>
                </a:solidFill>
              </a:rPr>
              <a:t>He+Au, but much worse in </a:t>
            </a:r>
            <a:r>
              <a:rPr lang="en-US" sz="2400" dirty="0" err="1">
                <a:solidFill>
                  <a:srgbClr val="FFFF00"/>
                </a:solidFill>
              </a:rPr>
              <a:t>p+Au</a:t>
            </a:r>
            <a:r>
              <a:rPr lang="en-US" sz="2400" dirty="0">
                <a:solidFill>
                  <a:srgbClr val="FFFF00"/>
                </a:solidFill>
              </a:rPr>
              <a:t> (non-flow),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insufficient statistics for v</a:t>
            </a:r>
            <a:r>
              <a:rPr lang="en-US" sz="2400" baseline="-25000" dirty="0">
                <a:solidFill>
                  <a:srgbClr val="FFFF00"/>
                </a:solidFill>
              </a:rPr>
              <a:t>3</a:t>
            </a:r>
            <a:r>
              <a:rPr lang="en-US" sz="2400" dirty="0">
                <a:solidFill>
                  <a:srgbClr val="FFFF00"/>
                </a:solidFill>
              </a:rPr>
              <a:t> in the smaller systems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7CEBFA-D040-478F-8A04-8C75EFFA076C}"/>
              </a:ext>
            </a:extLst>
          </p:cNvPr>
          <p:cNvSpPr/>
          <p:nvPr/>
        </p:nvSpPr>
        <p:spPr>
          <a:xfrm>
            <a:off x="134755" y="896822"/>
            <a:ext cx="8755505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2B70CC-D420-4816-9727-AD6FAB6D3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6" t="17143" r="25378" b="57820"/>
          <a:stretch/>
        </p:blipFill>
        <p:spPr>
          <a:xfrm>
            <a:off x="4286953" y="896822"/>
            <a:ext cx="779646" cy="6567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17471-9D8A-4AE4-817E-2FC894613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52" t="13678" r="1991" b="65958"/>
          <a:stretch/>
        </p:blipFill>
        <p:spPr>
          <a:xfrm>
            <a:off x="6968019" y="917871"/>
            <a:ext cx="842225" cy="707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E0934A-8739-45B9-991B-D53FF06A0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43" t="32085" r="48605" b="45167"/>
          <a:stretch/>
        </p:blipFill>
        <p:spPr>
          <a:xfrm>
            <a:off x="1548135" y="956829"/>
            <a:ext cx="644893" cy="5967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769B03-2E64-43E1-8481-939D968CB5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95" t="24560" r="11842" b="25252"/>
          <a:stretch/>
        </p:blipFill>
        <p:spPr>
          <a:xfrm>
            <a:off x="134755" y="1504969"/>
            <a:ext cx="8755505" cy="3241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675361-D925-4556-B6E0-4EC1ED08E6DA}"/>
              </a:ext>
            </a:extLst>
          </p:cNvPr>
          <p:cNvSpPr txBox="1"/>
          <p:nvPr/>
        </p:nvSpPr>
        <p:spPr>
          <a:xfrm>
            <a:off x="1104496" y="72361"/>
            <a:ext cx="7197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Apples-to-Apples Comparison</a:t>
            </a:r>
          </a:p>
        </p:txBody>
      </p:sp>
    </p:spTree>
    <p:extLst>
      <p:ext uri="{BB962C8B-B14F-4D97-AF65-F5344CB8AC3E}">
        <p14:creationId xmlns:p14="http://schemas.microsoft.com/office/powerpoint/2010/main" val="15540040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340112-C27C-C342-9546-C97F4B2F2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778"/>
            <a:ext cx="9144000" cy="27356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96E66-8188-4023-92F2-CA820AB8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4D7DAD-B340-41A4-A680-68C342B1324D}"/>
              </a:ext>
            </a:extLst>
          </p:cNvPr>
          <p:cNvSpPr txBox="1"/>
          <p:nvPr/>
        </p:nvSpPr>
        <p:spPr>
          <a:xfrm>
            <a:off x="2283512" y="3930312"/>
            <a:ext cx="44101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FFFF00"/>
                </a:solidFill>
              </a:rPr>
              <a:t>Midrapidity Values</a:t>
            </a:r>
          </a:p>
          <a:p>
            <a:pPr algn="ctr"/>
            <a:r>
              <a:rPr lang="en-US" sz="600" dirty="0">
                <a:solidFill>
                  <a:srgbClr val="FFFF00"/>
                </a:solidFill>
              </a:rPr>
              <a:t> 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dN</a:t>
            </a:r>
            <a:r>
              <a:rPr lang="en-US" sz="2800" baseline="-25000" dirty="0" err="1">
                <a:solidFill>
                  <a:srgbClr val="FFFF00"/>
                </a:solidFill>
              </a:rPr>
              <a:t>ch</a:t>
            </a:r>
            <a:r>
              <a:rPr lang="en-US" sz="2800" dirty="0">
                <a:solidFill>
                  <a:srgbClr val="FFFF00"/>
                </a:solidFill>
              </a:rPr>
              <a:t>/d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lang="en-US" sz="2800" dirty="0">
                <a:solidFill>
                  <a:srgbClr val="FFFF00"/>
                </a:solidFill>
              </a:rPr>
              <a:t> ~ 12         </a:t>
            </a:r>
            <a:r>
              <a:rPr lang="en-US" sz="2800" dirty="0" err="1">
                <a:solidFill>
                  <a:srgbClr val="FFFF00"/>
                </a:solidFill>
              </a:rPr>
              <a:t>p+Au</a:t>
            </a:r>
            <a:r>
              <a:rPr lang="en-US" sz="2800" dirty="0">
                <a:solidFill>
                  <a:srgbClr val="FFFF00"/>
                </a:solidFill>
              </a:rPr>
              <a:t> 0-5%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dN</a:t>
            </a:r>
            <a:r>
              <a:rPr lang="en-US" sz="2800" baseline="-25000" dirty="0" err="1">
                <a:solidFill>
                  <a:srgbClr val="FFFF00"/>
                </a:solidFill>
              </a:rPr>
              <a:t>ch</a:t>
            </a:r>
            <a:r>
              <a:rPr lang="en-US" sz="2800" dirty="0">
                <a:solidFill>
                  <a:srgbClr val="FFFF00"/>
                </a:solidFill>
              </a:rPr>
              <a:t>/d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 </a:t>
            </a:r>
            <a:r>
              <a:rPr lang="en-US" sz="2800" dirty="0">
                <a:solidFill>
                  <a:srgbClr val="FFFF00"/>
                </a:solidFill>
              </a:rPr>
              <a:t>~ 18         </a:t>
            </a:r>
            <a:r>
              <a:rPr lang="en-US" sz="2800" dirty="0" err="1">
                <a:solidFill>
                  <a:srgbClr val="FFFF00"/>
                </a:solidFill>
              </a:rPr>
              <a:t>d+Au</a:t>
            </a:r>
            <a:r>
              <a:rPr lang="en-US" sz="2800" dirty="0">
                <a:solidFill>
                  <a:srgbClr val="FFFF00"/>
                </a:solidFill>
              </a:rPr>
              <a:t> 0-5%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dN</a:t>
            </a:r>
            <a:r>
              <a:rPr lang="en-US" sz="2800" baseline="-25000" dirty="0" err="1">
                <a:solidFill>
                  <a:srgbClr val="FFFF00"/>
                </a:solidFill>
              </a:rPr>
              <a:t>ch</a:t>
            </a:r>
            <a:r>
              <a:rPr lang="en-US" sz="2800" dirty="0">
                <a:solidFill>
                  <a:srgbClr val="FFFF00"/>
                </a:solidFill>
              </a:rPr>
              <a:t>/d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lang="en-US" sz="2800" dirty="0">
                <a:solidFill>
                  <a:srgbClr val="FFFF00"/>
                </a:solidFill>
              </a:rPr>
              <a:t> ~ 22     </a:t>
            </a:r>
            <a:r>
              <a:rPr lang="en-US" sz="2800" baseline="30000" dirty="0">
                <a:solidFill>
                  <a:srgbClr val="FFFF00"/>
                </a:solidFill>
              </a:rPr>
              <a:t>3</a:t>
            </a:r>
            <a:r>
              <a:rPr lang="en-US" sz="2800" dirty="0">
                <a:solidFill>
                  <a:srgbClr val="FFFF00"/>
                </a:solidFill>
              </a:rPr>
              <a:t>He+Au 0-5%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8D745E-6B2C-4BF7-A30D-B09F87D56524}"/>
              </a:ext>
            </a:extLst>
          </p:cNvPr>
          <p:cNvSpPr txBox="1"/>
          <p:nvPr/>
        </p:nvSpPr>
        <p:spPr>
          <a:xfrm>
            <a:off x="2513743" y="39652"/>
            <a:ext cx="4116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Particle Multiplicities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4C0CF6-B6B3-42FA-A857-A5B72A5BF341}"/>
              </a:ext>
            </a:extLst>
          </p:cNvPr>
          <p:cNvSpPr txBox="1"/>
          <p:nvPr/>
        </p:nvSpPr>
        <p:spPr>
          <a:xfrm>
            <a:off x="264694" y="5924170"/>
            <a:ext cx="8614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Hydrodynamic calculations include the initial geometry differences and match the particle multiplicity for each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58194F-236D-4174-A657-D3E023896C62}"/>
              </a:ext>
            </a:extLst>
          </p:cNvPr>
          <p:cNvSpPr txBox="1"/>
          <p:nvPr/>
        </p:nvSpPr>
        <p:spPr>
          <a:xfrm>
            <a:off x="5650181" y="3555681"/>
            <a:ext cx="3521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Phys.Rev.Lett</a:t>
            </a:r>
            <a:r>
              <a:rPr lang="en-US" sz="1600" dirty="0"/>
              <a:t>. 121 (2018) no.22, 222301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E99C8C-0595-3E47-B0B0-6F7388DAAC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6" t="17143" r="25378" b="57820"/>
          <a:stretch/>
        </p:blipFill>
        <p:spPr>
          <a:xfrm>
            <a:off x="6132156" y="1311111"/>
            <a:ext cx="651587" cy="548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D96233-4C7E-594A-AA2E-0C695DAF1F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1052" t="13678" r="1991" b="65958"/>
          <a:stretch/>
        </p:blipFill>
        <p:spPr>
          <a:xfrm>
            <a:off x="8278690" y="1280544"/>
            <a:ext cx="654310" cy="5494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D6F222-75DA-5645-9E58-C251C0CCBD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43" t="32085" r="48605" b="45167"/>
          <a:stretch/>
        </p:blipFill>
        <p:spPr>
          <a:xfrm>
            <a:off x="4064630" y="1311111"/>
            <a:ext cx="560739" cy="5188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C8A7EC-05E5-F742-90D7-BDD566EC8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16622" r="72700" b="64289"/>
          <a:stretch/>
        </p:blipFill>
        <p:spPr>
          <a:xfrm>
            <a:off x="1953004" y="1409345"/>
            <a:ext cx="560739" cy="42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7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0DEEF-EC59-423F-9125-ECFB4AB14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45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99CDE8-2923-48F5-BC17-A05102A93B96}"/>
              </a:ext>
            </a:extLst>
          </p:cNvPr>
          <p:cNvSpPr txBox="1"/>
          <p:nvPr/>
        </p:nvSpPr>
        <p:spPr>
          <a:xfrm>
            <a:off x="2567464" y="5729"/>
            <a:ext cx="4142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ym typeface="Wingdings" panose="05000000000000000000" pitchFamily="2" charset="2"/>
              </a:rPr>
              <a:t>Angular Distributions</a:t>
            </a:r>
            <a:endParaRPr lang="en-US" sz="36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A28155-0D14-498D-9BA4-5A9BA723DC63}"/>
              </a:ext>
            </a:extLst>
          </p:cNvPr>
          <p:cNvSpPr txBox="1"/>
          <p:nvPr/>
        </p:nvSpPr>
        <p:spPr>
          <a:xfrm>
            <a:off x="268986" y="5338584"/>
            <a:ext cx="8606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Note that these distributions are not directly calculable in QCD!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Counting number of </a:t>
            </a:r>
            <a:r>
              <a:rPr lang="en-US" sz="2400" dirty="0" err="1"/>
              <a:t>parton-parton</a:t>
            </a:r>
            <a:r>
              <a:rPr lang="en-US" sz="2400" dirty="0"/>
              <a:t> scatters is only part of the story.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802B21-9BD4-4D3C-8181-F40D9135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185" y="848684"/>
            <a:ext cx="4815530" cy="43851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7A1DC3-3234-4FAA-8C69-184822147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21" y="2627653"/>
            <a:ext cx="2978612" cy="14170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4D706C-EEA8-4D28-B5DB-76DE1DBFC1C1}"/>
              </a:ext>
            </a:extLst>
          </p:cNvPr>
          <p:cNvSpPr txBox="1"/>
          <p:nvPr/>
        </p:nvSpPr>
        <p:spPr>
          <a:xfrm>
            <a:off x="305110" y="874311"/>
            <a:ext cx="35010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Larger screening mass (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/>
              <a:t>), smaller cross section but more isotropic angular distribution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266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996794-610C-484A-BB15-D169970FE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2FB7FF-443B-0046-A1A8-AACE52C04167}"/>
              </a:ext>
            </a:extLst>
          </p:cNvPr>
          <p:cNvSpPr txBox="1"/>
          <p:nvPr/>
        </p:nvSpPr>
        <p:spPr>
          <a:xfrm>
            <a:off x="1985959" y="65084"/>
            <a:ext cx="5390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Shear Viscosity and Strong Coupling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5B3C5-818D-5B46-B15D-827D899D63BC}"/>
              </a:ext>
            </a:extLst>
          </p:cNvPr>
          <p:cNvSpPr txBox="1">
            <a:spLocks/>
          </p:cNvSpPr>
          <p:nvPr/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43C922-EF3A-469E-A8EE-DA95480D0E6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13CE29AD-156E-EF42-98AD-E7CC4D04C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686580"/>
            <a:ext cx="320145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Weak coupling (</a:t>
            </a:r>
            <a:r>
              <a:rPr lang="en-US" sz="2800" dirty="0">
                <a:solidFill>
                  <a:srgbClr val="FFFF00"/>
                </a:solidFill>
                <a:latin typeface="Symbol" pitchFamily="18" charset="2"/>
              </a:rPr>
              <a:t>s</a:t>
            </a:r>
            <a:r>
              <a:rPr lang="en-US" sz="2800" dirty="0">
                <a:solidFill>
                  <a:srgbClr val="FFFF00"/>
                </a:solidFill>
              </a:rPr>
              <a:t>=0)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57D80431-BF7E-8343-9C49-96EC41A35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267200"/>
            <a:ext cx="337874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Strong coupling (</a:t>
            </a:r>
            <a:r>
              <a:rPr lang="en-US" sz="2800" dirty="0">
                <a:solidFill>
                  <a:srgbClr val="FFFF00"/>
                </a:solidFill>
                <a:latin typeface="Symbol" pitchFamily="18" charset="2"/>
              </a:rPr>
              <a:t>s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  <a:cs typeface="Arial" pitchFamily="34" charset="0"/>
              </a:rPr>
              <a:t>↑</a:t>
            </a:r>
            <a:r>
              <a:rPr lang="en-US" sz="28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E36B887F-9377-C54C-ACBC-36FEC53BE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048000"/>
            <a:ext cx="26035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&lt;p</a:t>
            </a:r>
            <a:r>
              <a:rPr lang="en-US" baseline="-25000">
                <a:solidFill>
                  <a:srgbClr val="FFFF00"/>
                </a:solidFill>
              </a:rPr>
              <a:t>x</a:t>
            </a:r>
            <a:r>
              <a:rPr lang="en-US">
                <a:solidFill>
                  <a:srgbClr val="FFFF00"/>
                </a:solidFill>
              </a:rPr>
              <a:t>&gt; top region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BEB5A163-C2A0-5A48-B286-8A452BA54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519488"/>
            <a:ext cx="319722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FF33"/>
                </a:solidFill>
              </a:rPr>
              <a:t>&lt;</a:t>
            </a:r>
            <a:r>
              <a:rPr lang="en-US" dirty="0" err="1">
                <a:solidFill>
                  <a:srgbClr val="66FF33"/>
                </a:solidFill>
              </a:rPr>
              <a:t>p</a:t>
            </a:r>
            <a:r>
              <a:rPr lang="en-US" baseline="-25000" dirty="0" err="1">
                <a:solidFill>
                  <a:srgbClr val="66FF33"/>
                </a:solidFill>
              </a:rPr>
              <a:t>x</a:t>
            </a:r>
            <a:r>
              <a:rPr lang="en-US" dirty="0">
                <a:solidFill>
                  <a:srgbClr val="66FF33"/>
                </a:solidFill>
              </a:rPr>
              <a:t>&gt; bottom region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8BD467F2-0E07-624D-B919-601233517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762000"/>
            <a:ext cx="7940675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/>
              <a:t>Honey – viscosity decreases at higher temperatures</a:t>
            </a:r>
          </a:p>
          <a:p>
            <a:r>
              <a:rPr lang="en-US" sz="2400" dirty="0"/>
              <a:t>                viscosity increases with stronger coupling</a:t>
            </a:r>
          </a:p>
        </p:txBody>
      </p:sp>
      <p:sp>
        <p:nvSpPr>
          <p:cNvPr id="10" name="Line 17">
            <a:extLst>
              <a:ext uri="{FF2B5EF4-FFF2-40B4-BE49-F238E27FC236}">
                <a16:creationId xmlns:a16="http://schemas.microsoft.com/office/drawing/2014/main" id="{2617457C-467B-F244-A224-0153513AE14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6002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12" name="Picture 22">
            <a:extLst>
              <a:ext uri="{FF2B5EF4-FFF2-40B4-BE49-F238E27FC236}">
                <a16:creationId xmlns:a16="http://schemas.microsoft.com/office/drawing/2014/main" id="{AB1CAC53-69EE-CA49-907B-5FE60FAB8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0"/>
            <a:ext cx="1676400" cy="1600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3" name="Picture 4" descr="http://up.colorado.edu/~nagle/temp/foo2.gif">
            <a:extLst>
              <a:ext uri="{FF2B5EF4-FFF2-40B4-BE49-F238E27FC236}">
                <a16:creationId xmlns:a16="http://schemas.microsoft.com/office/drawing/2014/main" id="{5988BDA9-A2DA-8140-AF08-92E9DDE6B0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43450"/>
            <a:ext cx="5676900" cy="2114550"/>
          </a:xfrm>
          <a:prstGeom prst="rect">
            <a:avLst/>
          </a:prstGeom>
          <a:noFill/>
        </p:spPr>
      </p:pic>
      <p:pic>
        <p:nvPicPr>
          <p:cNvPr id="14" name="Picture 6" descr="http://up.colorado.edu/~nagle/temp/foo.gif">
            <a:extLst>
              <a:ext uri="{FF2B5EF4-FFF2-40B4-BE49-F238E27FC236}">
                <a16:creationId xmlns:a16="http://schemas.microsoft.com/office/drawing/2014/main" id="{492D4626-E332-C34D-BAC0-45B070FE95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09800"/>
            <a:ext cx="5676900" cy="2114550"/>
          </a:xfrm>
          <a:prstGeom prst="rect">
            <a:avLst/>
          </a:prstGeom>
          <a:noFill/>
        </p:spPr>
      </p:pic>
      <p:graphicFrame>
        <p:nvGraphicFramePr>
          <p:cNvPr id="15" name="Object 13">
            <a:extLst>
              <a:ext uri="{FF2B5EF4-FFF2-40B4-BE49-F238E27FC236}">
                <a16:creationId xmlns:a16="http://schemas.microsoft.com/office/drawing/2014/main" id="{B6AD45E8-5D25-3045-96F4-02193BE97B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236169"/>
              </p:ext>
            </p:extLst>
          </p:nvPr>
        </p:nvGraphicFramePr>
        <p:xfrm>
          <a:off x="6451994" y="4100611"/>
          <a:ext cx="1981200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Equation" r:id="rId6" imgW="799920" imgH="419040" progId="Equation.3">
                  <p:embed/>
                </p:oleObj>
              </mc:Choice>
              <mc:Fallback>
                <p:oleObj name="Equation" r:id="rId6" imgW="799920" imgH="419040" progId="Equation.3">
                  <p:embed/>
                  <p:pic>
                    <p:nvPicPr>
                      <p:cNvPr id="9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1994" y="4100611"/>
                        <a:ext cx="1981200" cy="1036638"/>
                      </a:xfrm>
                      <a:prstGeom prst="rect">
                        <a:avLst/>
                      </a:prstGeom>
                      <a:solidFill>
                        <a:srgbClr val="F3F3F3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21" descr="figure265">
            <a:hlinkClick r:id="rId8"/>
            <a:extLst>
              <a:ext uri="{FF2B5EF4-FFF2-40B4-BE49-F238E27FC236}">
                <a16:creationId xmlns:a16="http://schemas.microsoft.com/office/drawing/2014/main" id="{600045E0-B6E2-6A43-8BF8-47168E729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51994" y="5257703"/>
            <a:ext cx="1981200" cy="1356916"/>
          </a:xfrm>
          <a:prstGeom prst="rect">
            <a:avLst/>
          </a:prstGeom>
          <a:noFill/>
        </p:spPr>
      </p:pic>
      <p:sp>
        <p:nvSpPr>
          <p:cNvPr id="11" name="Text Box 20">
            <a:extLst>
              <a:ext uri="{FF2B5EF4-FFF2-40B4-BE49-F238E27FC236}">
                <a16:creationId xmlns:a16="http://schemas.microsoft.com/office/drawing/2014/main" id="{3639187C-B086-564A-A3E1-3D2DDA7CF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837" y="3105966"/>
            <a:ext cx="3311525" cy="3508653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en-US" sz="14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Inhibited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diffusion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↓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Small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 viscosity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↓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Perfect fluid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8FBFCEC-6B36-8648-B6CF-08062F4224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0966" y="1666294"/>
            <a:ext cx="2542491" cy="108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77FC92-C6BF-0345-96CC-F0599E671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08140B-6C23-3D4B-BA2D-117F64DDF584}"/>
              </a:ext>
            </a:extLst>
          </p:cNvPr>
          <p:cNvSpPr txBox="1"/>
          <p:nvPr/>
        </p:nvSpPr>
        <p:spPr>
          <a:xfrm>
            <a:off x="1462850" y="42796"/>
            <a:ext cx="6248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Nearly Perfect Fluid (but not a Superfluid)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D2D3F91-7C61-B446-A983-E01205B57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4844" t="29167" r="14063" b="14583"/>
          <a:stretch>
            <a:fillRect/>
          </a:stretch>
        </p:blipFill>
        <p:spPr bwMode="auto">
          <a:xfrm>
            <a:off x="1769269" y="699340"/>
            <a:ext cx="5707856" cy="3575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31F7E3D8-48D8-F54B-9B38-1ED4FD212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4333" y="4395110"/>
            <a:ext cx="360733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Gas-Liquid Phase Transition</a:t>
            </a:r>
          </a:p>
        </p:txBody>
      </p:sp>
      <p:sp>
        <p:nvSpPr>
          <p:cNvPr id="10" name="Line 10">
            <a:extLst>
              <a:ext uri="{FF2B5EF4-FFF2-40B4-BE49-F238E27FC236}">
                <a16:creationId xmlns:a16="http://schemas.microsoft.com/office/drawing/2014/main" id="{7D855726-15CD-554B-8AE1-4FA1B6A9E49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45671" y="3648071"/>
            <a:ext cx="558662" cy="9810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8C05F88F-B709-7546-90C7-7809C991D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871" y="4819697"/>
            <a:ext cx="380841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Superfluidity Transition</a:t>
            </a:r>
          </a:p>
        </p:txBody>
      </p:sp>
      <p:sp>
        <p:nvSpPr>
          <p:cNvPr id="12" name="Line 12">
            <a:extLst>
              <a:ext uri="{FF2B5EF4-FFF2-40B4-BE49-F238E27FC236}">
                <a16:creationId xmlns:a16="http://schemas.microsoft.com/office/drawing/2014/main" id="{7FE7AE13-885B-5F49-B794-180CD51C13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40870" y="3571871"/>
            <a:ext cx="466725" cy="1247826"/>
          </a:xfrm>
          <a:prstGeom prst="line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394AE1-1A7E-F04A-8E23-DE4D800D889D}"/>
              </a:ext>
            </a:extLst>
          </p:cNvPr>
          <p:cNvSpPr txBox="1"/>
          <p:nvPr/>
        </p:nvSpPr>
        <p:spPr>
          <a:xfrm>
            <a:off x="175021" y="5301300"/>
            <a:ext cx="860821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A </a:t>
            </a:r>
            <a:r>
              <a:rPr lang="en-US" sz="2400" dirty="0" err="1">
                <a:solidFill>
                  <a:srgbClr val="00B0F0"/>
                </a:solidFill>
              </a:rPr>
              <a:t>roton</a:t>
            </a:r>
            <a:r>
              <a:rPr lang="en-US" sz="2400" dirty="0">
                <a:solidFill>
                  <a:srgbClr val="00B0F0"/>
                </a:solidFill>
              </a:rPr>
              <a:t> is a collective excitation (quasiparticle) associated with the rotation of a fluid (often a superfluid).   It is a quantum of a vortex.</a:t>
            </a:r>
          </a:p>
          <a:p>
            <a:pPr algn="ctr"/>
            <a:r>
              <a:rPr lang="en-US" sz="2400" dirty="0"/>
              <a:t>Quark-Gluon Plasma is very hot, so low level quantum states </a:t>
            </a:r>
          </a:p>
          <a:p>
            <a:pPr algn="ctr"/>
            <a:r>
              <a:rPr lang="en-US" sz="2400" dirty="0"/>
              <a:t>(e.g. these kinds of quasiparticles) are not expected to play a role.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187657-E893-E04B-B4EB-C18C13A13B52}"/>
              </a:ext>
            </a:extLst>
          </p:cNvPr>
          <p:cNvSpPr txBox="1"/>
          <p:nvPr/>
        </p:nvSpPr>
        <p:spPr>
          <a:xfrm>
            <a:off x="6825854" y="3228733"/>
            <a:ext cx="2102820" cy="369332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Quark-Gluon Plasma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264C1A-AE90-A449-ADAC-747F6C06C4CC}"/>
              </a:ext>
            </a:extLst>
          </p:cNvPr>
          <p:cNvCxnSpPr/>
          <p:nvPr/>
        </p:nvCxnSpPr>
        <p:spPr>
          <a:xfrm>
            <a:off x="6825854" y="3755231"/>
            <a:ext cx="224670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76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3719A-3FE5-4623-933D-9C876292B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BF5E7-4471-4551-83F2-D809020CA631}"/>
              </a:ext>
            </a:extLst>
          </p:cNvPr>
          <p:cNvSpPr txBox="1"/>
          <p:nvPr/>
        </p:nvSpPr>
        <p:spPr>
          <a:xfrm>
            <a:off x="2059806" y="96253"/>
            <a:ext cx="5259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“One fluid to rule them all”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F2A07-22F3-4C12-8008-7CA217138E5B}"/>
              </a:ext>
            </a:extLst>
          </p:cNvPr>
          <p:cNvSpPr txBox="1"/>
          <p:nvPr/>
        </p:nvSpPr>
        <p:spPr>
          <a:xfrm>
            <a:off x="1742348" y="6439301"/>
            <a:ext cx="557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Weller and </a:t>
            </a:r>
            <a:r>
              <a:rPr lang="en-US" dirty="0" err="1"/>
              <a:t>Romatschke</a:t>
            </a:r>
            <a:r>
              <a:rPr lang="en-US" dirty="0"/>
              <a:t>, https://arxiv.org/abs/1701.07145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D752DA-D966-405B-B086-7CB92ADBD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64" y="825533"/>
            <a:ext cx="8620599" cy="2913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133941-F304-4A25-A7EA-479DA10F6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64" y="3867845"/>
            <a:ext cx="8624629" cy="25377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FF387C-EB6A-1441-B1C7-3AE683DAF5F2}"/>
              </a:ext>
            </a:extLst>
          </p:cNvPr>
          <p:cNvSpPr txBox="1"/>
          <p:nvPr/>
        </p:nvSpPr>
        <p:spPr>
          <a:xfrm>
            <a:off x="5779008" y="2646315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p+p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3FC85-F7E3-FD4E-B6F6-CE9E8FA2C76F}"/>
              </a:ext>
            </a:extLst>
          </p:cNvPr>
          <p:cNvSpPr txBox="1"/>
          <p:nvPr/>
        </p:nvSpPr>
        <p:spPr>
          <a:xfrm>
            <a:off x="3901440" y="2693991"/>
            <a:ext cx="1034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p+Pb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CD7489-D3C4-3640-AE9C-CEDB96A63610}"/>
              </a:ext>
            </a:extLst>
          </p:cNvPr>
          <p:cNvSpPr txBox="1"/>
          <p:nvPr/>
        </p:nvSpPr>
        <p:spPr>
          <a:xfrm>
            <a:off x="1545259" y="2721864"/>
            <a:ext cx="1245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Pb+Pb</a:t>
            </a:r>
            <a:endParaRPr lang="en-US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E819FD-716E-A746-9863-006BD1CB128D}"/>
              </a:ext>
            </a:extLst>
          </p:cNvPr>
          <p:cNvSpPr/>
          <p:nvPr/>
        </p:nvSpPr>
        <p:spPr>
          <a:xfrm>
            <a:off x="1316736" y="834677"/>
            <a:ext cx="5141214" cy="2900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4F67D-CD7F-4C6D-BAA4-CFAE3476D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EB304-F9D4-4C8C-B49F-C8AF15E2AD7B}"/>
              </a:ext>
            </a:extLst>
          </p:cNvPr>
          <p:cNvSpPr txBox="1"/>
          <p:nvPr/>
        </p:nvSpPr>
        <p:spPr>
          <a:xfrm>
            <a:off x="251744" y="-38500"/>
            <a:ext cx="877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RHIC Geometry Scan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3176C-99CB-4AE6-99CA-B12F69B8E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88"/>
          <a:stretch/>
        </p:blipFill>
        <p:spPr>
          <a:xfrm>
            <a:off x="1475640" y="713473"/>
            <a:ext cx="6330448" cy="1303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75DDE5-4648-4BCF-B2B1-89477EDB58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97" r="3118" b="5693"/>
          <a:stretch/>
        </p:blipFill>
        <p:spPr>
          <a:xfrm>
            <a:off x="1475640" y="2160871"/>
            <a:ext cx="6330448" cy="449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24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FDC61B-1CC9-4949-BB2B-779CC777F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05C517-4D42-8144-B7C9-E7C256D64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4056" t="15625" r="15081" b="15625"/>
          <a:stretch>
            <a:fillRect/>
          </a:stretch>
        </p:blipFill>
        <p:spPr bwMode="auto">
          <a:xfrm>
            <a:off x="0" y="0"/>
            <a:ext cx="7823201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4F01A8-E9DD-6643-A0CD-32CF0D538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133600"/>
            <a:ext cx="8216900" cy="458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1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2101</Words>
  <Application>Microsoft Macintosh PowerPoint</Application>
  <PresentationFormat>On-screen Show (4:3)</PresentationFormat>
  <Paragraphs>330</Paragraphs>
  <Slides>45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Arial</vt:lpstr>
      <vt:lpstr>Calibri</vt:lpstr>
      <vt:lpstr>Calibri Light</vt:lpstr>
      <vt:lpstr>Symbol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 Nagle</dc:creator>
  <cp:lastModifiedBy>James L Nagle</cp:lastModifiedBy>
  <cp:revision>11</cp:revision>
  <dcterms:created xsi:type="dcterms:W3CDTF">2019-06-14T19:43:06Z</dcterms:created>
  <dcterms:modified xsi:type="dcterms:W3CDTF">2019-06-18T18:29:11Z</dcterms:modified>
</cp:coreProperties>
</file>