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8" r:id="rId7"/>
    <p:sldId id="262" r:id="rId8"/>
    <p:sldId id="274" r:id="rId9"/>
    <p:sldId id="263" r:id="rId10"/>
    <p:sldId id="272" r:id="rId11"/>
    <p:sldId id="273" r:id="rId12"/>
    <p:sldId id="266"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p:restoredTop sz="94694"/>
  </p:normalViewPr>
  <p:slideViewPr>
    <p:cSldViewPr>
      <p:cViewPr varScale="1">
        <p:scale>
          <a:sx n="121" d="100"/>
          <a:sy n="121" d="100"/>
        </p:scale>
        <p:origin x="192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81C2EF-64DD-447F-B90C-C73573AA8527}" type="datetimeFigureOut">
              <a:rPr lang="en-US" smtClean="0"/>
              <a:pPr/>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81C2EF-64DD-447F-B90C-C73573AA8527}" type="datetimeFigureOut">
              <a:rPr lang="en-US" smtClean="0"/>
              <a:pPr/>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81C2EF-64DD-447F-B90C-C73573AA8527}" type="datetimeFigureOut">
              <a:rPr lang="en-US" smtClean="0"/>
              <a:pPr/>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81C2EF-64DD-447F-B90C-C73573AA8527}" type="datetimeFigureOut">
              <a:rPr lang="en-US" smtClean="0"/>
              <a:pPr/>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81C2EF-64DD-447F-B90C-C73573AA8527}" type="datetimeFigureOut">
              <a:rPr lang="en-US" smtClean="0"/>
              <a:pPr/>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81C2EF-64DD-447F-B90C-C73573AA8527}" type="datetimeFigureOut">
              <a:rPr lang="en-US" smtClean="0"/>
              <a:pPr/>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81C2EF-64DD-447F-B90C-C73573AA8527}" type="datetimeFigureOut">
              <a:rPr lang="en-US" smtClean="0"/>
              <a:pPr/>
              <a:t>6/19/19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81C2EF-64DD-447F-B90C-C73573AA8527}" type="datetimeFigureOut">
              <a:rPr lang="en-US" smtClean="0"/>
              <a:pPr/>
              <a:t>6/19/19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81C2EF-64DD-447F-B90C-C73573AA8527}" type="datetimeFigureOut">
              <a:rPr lang="en-US" smtClean="0"/>
              <a:pPr/>
              <a:t>6/19/19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1C2EF-64DD-447F-B90C-C73573AA8527}" type="datetimeFigureOut">
              <a:rPr lang="en-US" smtClean="0"/>
              <a:pPr/>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81C2EF-64DD-447F-B90C-C73573AA8527}" type="datetimeFigureOut">
              <a:rPr lang="en-US" smtClean="0"/>
              <a:pPr/>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6F1F7F-98B0-4B71-B634-8A13FC996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1C2EF-64DD-447F-B90C-C73573AA8527}" type="datetimeFigureOut">
              <a:rPr lang="en-US" smtClean="0"/>
              <a:pPr/>
              <a:t>6/19/19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F1F7F-98B0-4B71-B634-8A13FC996542}" type="slidenum">
              <a:rPr lang="en-US" smtClean="0"/>
              <a:pPr/>
              <a:t>‹#›</a:t>
            </a:fld>
            <a:endParaRPr lang="en-US"/>
          </a:p>
        </p:txBody>
      </p:sp>
      <p:pic>
        <p:nvPicPr>
          <p:cNvPr id="7" name="Picture 8" descr="Picture1"/>
          <p:cNvPicPr>
            <a:picLocks noChangeAspect="1" noChangeArrowheads="1"/>
          </p:cNvPicPr>
          <p:nvPr userDrawn="1"/>
        </p:nvPicPr>
        <p:blipFill>
          <a:blip r:embed="rId13" cstate="print">
            <a:lum bright="-32000" contrast="-28000"/>
          </a:blip>
          <a:srcRect/>
          <a:stretch>
            <a:fillRect/>
          </a:stretch>
        </p:blipFill>
        <p:spPr bwMode="auto">
          <a:xfrm>
            <a:off x="0" y="0"/>
            <a:ext cx="9144000" cy="6858000"/>
          </a:xfrm>
          <a:prstGeom prst="rect">
            <a:avLst/>
          </a:prstGeom>
          <a:solidFill>
            <a:schemeClr val="tx2"/>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dustbunny.physics.indiana.edu/HallD/Overview.html"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jpeg"/><Relationship Id="rId9" Type="http://schemas.openxmlformats.org/officeDocument/2006/relationships/image" Target="../media/image24.tiff"/></Relationships>
</file>

<file path=ppt/slides/_rels/slide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arah Szabo’s piece, “Quark Gluon Plasma Entering Hadronization,” from her “Glamorous Gluons” exhibit. "/>
          <p:cNvPicPr>
            <a:picLocks noChangeAspect="1" noChangeArrowheads="1"/>
          </p:cNvPicPr>
          <p:nvPr/>
        </p:nvPicPr>
        <p:blipFill>
          <a:blip r:embed="rId2" cstate="print"/>
          <a:srcRect/>
          <a:stretch>
            <a:fillRect/>
          </a:stretch>
        </p:blipFill>
        <p:spPr bwMode="auto">
          <a:xfrm>
            <a:off x="0" y="0"/>
            <a:ext cx="9144000" cy="5928360"/>
          </a:xfrm>
          <a:prstGeom prst="rect">
            <a:avLst/>
          </a:prstGeom>
          <a:noFill/>
        </p:spPr>
      </p:pic>
      <p:sp>
        <p:nvSpPr>
          <p:cNvPr id="5" name="TextBox 4"/>
          <p:cNvSpPr txBox="1"/>
          <p:nvPr/>
        </p:nvSpPr>
        <p:spPr>
          <a:xfrm>
            <a:off x="5527222" y="6027003"/>
            <a:ext cx="2707023" cy="707886"/>
          </a:xfrm>
          <a:prstGeom prst="rect">
            <a:avLst/>
          </a:prstGeom>
          <a:noFill/>
        </p:spPr>
        <p:txBody>
          <a:bodyPr wrap="none" rtlCol="0">
            <a:spAutoFit/>
          </a:bodyPr>
          <a:lstStyle/>
          <a:p>
            <a:pPr algn="r"/>
            <a:r>
              <a:rPr lang="en-US" sz="2000" dirty="0">
                <a:solidFill>
                  <a:schemeClr val="bg1"/>
                </a:solidFill>
              </a:rPr>
              <a:t>Jamie Nagle (Opponent)</a:t>
            </a:r>
          </a:p>
          <a:p>
            <a:pPr algn="r"/>
            <a:r>
              <a:rPr lang="en-US" sz="2000" dirty="0">
                <a:solidFill>
                  <a:schemeClr val="bg1"/>
                </a:solidFill>
              </a:rPr>
              <a:t>University of Colorado</a:t>
            </a:r>
          </a:p>
        </p:txBody>
      </p:sp>
      <p:sp>
        <p:nvSpPr>
          <p:cNvPr id="12290" name="AutoShape 2" descr="Image result for lund university"/>
          <p:cNvSpPr>
            <a:spLocks noChangeAspect="1" noChangeArrowheads="1"/>
          </p:cNvSpPr>
          <p:nvPr/>
        </p:nvSpPr>
        <p:spPr bwMode="auto">
          <a:xfrm>
            <a:off x="1555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Image result for lund university"/>
          <p:cNvSpPr>
            <a:spLocks noChangeAspect="1" noChangeArrowheads="1"/>
          </p:cNvSpPr>
          <p:nvPr/>
        </p:nvSpPr>
        <p:spPr bwMode="auto">
          <a:xfrm>
            <a:off x="1555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241639" y="6038671"/>
            <a:ext cx="3254161" cy="1015663"/>
          </a:xfrm>
          <a:prstGeom prst="rect">
            <a:avLst/>
          </a:prstGeom>
          <a:noFill/>
        </p:spPr>
        <p:txBody>
          <a:bodyPr wrap="none" rtlCol="0">
            <a:spAutoFit/>
          </a:bodyPr>
          <a:lstStyle/>
          <a:p>
            <a:r>
              <a:rPr lang="en-US" sz="2000" dirty="0">
                <a:solidFill>
                  <a:schemeClr val="bg1"/>
                </a:solidFill>
              </a:rPr>
              <a:t>Tomas </a:t>
            </a:r>
            <a:r>
              <a:rPr lang="en-US" sz="2000" dirty="0" err="1">
                <a:solidFill>
                  <a:schemeClr val="bg1"/>
                </a:solidFill>
              </a:rPr>
              <a:t>Snellman</a:t>
            </a:r>
            <a:endParaRPr lang="en-US" sz="2000" dirty="0">
              <a:solidFill>
                <a:schemeClr val="bg1"/>
              </a:solidFill>
            </a:endParaRPr>
          </a:p>
          <a:p>
            <a:r>
              <a:rPr lang="en-US" sz="2000" dirty="0">
                <a:solidFill>
                  <a:schemeClr val="bg1"/>
                </a:solidFill>
              </a:rPr>
              <a:t>Ph.D. Defense , June 19, 2019</a:t>
            </a:r>
          </a:p>
          <a:p>
            <a:endParaRPr lang="en-US" sz="2000" dirty="0">
              <a:solidFill>
                <a:schemeClr val="bg1"/>
              </a:solidFill>
            </a:endParaRPr>
          </a:p>
        </p:txBody>
      </p:sp>
      <p:pic>
        <p:nvPicPr>
          <p:cNvPr id="12296" name="Picture 8" descr="Image result for CU logo"/>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073757" y="6019800"/>
            <a:ext cx="1222643" cy="762000"/>
          </a:xfrm>
          <a:prstGeom prst="rect">
            <a:avLst/>
          </a:prstGeom>
          <a:noFill/>
        </p:spPr>
      </p:pic>
      <p:sp>
        <p:nvSpPr>
          <p:cNvPr id="11" name="Rectangle 10"/>
          <p:cNvSpPr/>
          <p:nvPr/>
        </p:nvSpPr>
        <p:spPr>
          <a:xfrm>
            <a:off x="-935666" y="-48692"/>
            <a:ext cx="7440719"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C00000"/>
                </a:solidFill>
                <a:effectLst>
                  <a:outerShdw blurRad="76200" dist="50800" dir="5400000" algn="tl" rotWithShape="0">
                    <a:srgbClr val="000000">
                      <a:alpha val="65000"/>
                    </a:srgbClr>
                  </a:outerShdw>
                </a:effectLst>
              </a:rPr>
              <a:t>Quark-Gluon Soup</a:t>
            </a:r>
          </a:p>
        </p:txBody>
      </p:sp>
      <p:sp>
        <p:nvSpPr>
          <p:cNvPr id="14" name="Rectangle 13"/>
          <p:cNvSpPr/>
          <p:nvPr/>
        </p:nvSpPr>
        <p:spPr>
          <a:xfrm>
            <a:off x="2784694" y="4888468"/>
            <a:ext cx="6340070" cy="830997"/>
          </a:xfrm>
          <a:prstGeom prst="rect">
            <a:avLst/>
          </a:prstGeom>
          <a:noFill/>
        </p:spPr>
        <p:txBody>
          <a:bodyPr wrap="none" lIns="91440" tIns="45720" rIns="91440" bIns="45720">
            <a:spAutoFit/>
          </a:bodyPr>
          <a:lstStyle/>
          <a:p>
            <a:pPr algn="ctr"/>
            <a:r>
              <a:rPr lang="en-US" sz="4800" b="1" dirty="0">
                <a:ln w="17780" cmpd="sng">
                  <a:solidFill>
                    <a:schemeClr val="accent1">
                      <a:tint val="3000"/>
                    </a:schemeClr>
                  </a:solidFill>
                  <a:prstDash val="solid"/>
                  <a:miter lim="800000"/>
                </a:ln>
                <a:effectLst>
                  <a:outerShdw blurRad="55000" dist="50800" dir="5400000" algn="tl">
                    <a:srgbClr val="000000">
                      <a:alpha val="33000"/>
                    </a:srgbClr>
                  </a:outerShdw>
                </a:effectLst>
              </a:rPr>
              <a:t>Jet probes of the matter</a:t>
            </a:r>
          </a:p>
        </p:txBody>
      </p:sp>
      <p:sp>
        <p:nvSpPr>
          <p:cNvPr id="12" name="Rectangle 11"/>
          <p:cNvSpPr/>
          <p:nvPr/>
        </p:nvSpPr>
        <p:spPr>
          <a:xfrm>
            <a:off x="6858000" y="5650468"/>
            <a:ext cx="2399375" cy="369332"/>
          </a:xfrm>
          <a:prstGeom prst="rect">
            <a:avLst/>
          </a:prstGeom>
        </p:spPr>
        <p:txBody>
          <a:bodyPr wrap="none">
            <a:spAutoFit/>
          </a:bodyPr>
          <a:lstStyle/>
          <a:p>
            <a:r>
              <a:rPr lang="en-US" dirty="0"/>
              <a:t>Artwork by Sarah </a:t>
            </a:r>
            <a:r>
              <a:rPr lang="en-US" dirty="0" err="1"/>
              <a:t>Szabo</a:t>
            </a:r>
            <a:endParaRPr lang="en-US" dirty="0"/>
          </a:p>
        </p:txBody>
      </p:sp>
      <p:pic>
        <p:nvPicPr>
          <p:cNvPr id="3" name="Picture 2">
            <a:extLst>
              <a:ext uri="{FF2B5EF4-FFF2-40B4-BE49-F238E27FC236}">
                <a16:creationId xmlns:a16="http://schemas.microsoft.com/office/drawing/2014/main" id="{3EB6F78A-A4C2-354A-8CB1-62949B15932D}"/>
              </a:ext>
            </a:extLst>
          </p:cNvPr>
          <p:cNvPicPr>
            <a:picLocks noChangeAspect="1"/>
          </p:cNvPicPr>
          <p:nvPr/>
        </p:nvPicPr>
        <p:blipFill>
          <a:blip r:embed="rId4"/>
          <a:stretch>
            <a:fillRect/>
          </a:stretch>
        </p:blipFill>
        <p:spPr>
          <a:xfrm>
            <a:off x="0" y="5977052"/>
            <a:ext cx="1222643" cy="9053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E4A413A-6743-B048-9B5E-8394FA944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92" y="24195"/>
            <a:ext cx="8564499" cy="6770755"/>
          </a:xfrm>
          <a:prstGeom prst="rect">
            <a:avLst/>
          </a:prstGeom>
        </p:spPr>
      </p:pic>
      <p:pic>
        <p:nvPicPr>
          <p:cNvPr id="70" name="Picture 69" descr="super_anim3.gif">
            <a:extLst>
              <a:ext uri="{FF2B5EF4-FFF2-40B4-BE49-F238E27FC236}">
                <a16:creationId xmlns:a16="http://schemas.microsoft.com/office/drawing/2014/main" id="{19FCF6EC-1603-F048-A670-BA3265A4F76E}"/>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2452285" y="1299939"/>
            <a:ext cx="3686472" cy="3508094"/>
          </a:xfrm>
          <a:prstGeom prst="rect">
            <a:avLst/>
          </a:prstGeom>
        </p:spPr>
      </p:pic>
      <p:pic>
        <p:nvPicPr>
          <p:cNvPr id="71" name="Picture 70" descr="super_anim3.gif">
            <a:extLst>
              <a:ext uri="{FF2B5EF4-FFF2-40B4-BE49-F238E27FC236}">
                <a16:creationId xmlns:a16="http://schemas.microsoft.com/office/drawing/2014/main" id="{43296FDB-3896-3F4D-BBE5-AB4A35433D10}"/>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443449" y="1509379"/>
            <a:ext cx="3686472" cy="3508094"/>
          </a:xfrm>
          <a:prstGeom prst="rect">
            <a:avLst/>
          </a:prstGeom>
        </p:spPr>
      </p:pic>
      <p:sp>
        <p:nvSpPr>
          <p:cNvPr id="72" name="TextBox 71">
            <a:extLst>
              <a:ext uri="{FF2B5EF4-FFF2-40B4-BE49-F238E27FC236}">
                <a16:creationId xmlns:a16="http://schemas.microsoft.com/office/drawing/2014/main" id="{F55492C8-AC48-424E-A932-00D8AB9FDED2}"/>
              </a:ext>
            </a:extLst>
          </p:cNvPr>
          <p:cNvSpPr txBox="1"/>
          <p:nvPr/>
        </p:nvSpPr>
        <p:spPr>
          <a:xfrm>
            <a:off x="1691640" y="0"/>
            <a:ext cx="5504905" cy="584775"/>
          </a:xfrm>
          <a:prstGeom prst="rect">
            <a:avLst/>
          </a:prstGeom>
          <a:noFill/>
        </p:spPr>
        <p:txBody>
          <a:bodyPr wrap="none" rtlCol="0">
            <a:spAutoFit/>
          </a:bodyPr>
          <a:lstStyle/>
          <a:p>
            <a:r>
              <a:rPr lang="en-US" sz="3200" dirty="0">
                <a:solidFill>
                  <a:srgbClr val="FFFF00"/>
                </a:solidFill>
              </a:rPr>
              <a:t>Jet Quenching Signature of QGP</a:t>
            </a:r>
          </a:p>
        </p:txBody>
      </p:sp>
      <p:sp>
        <p:nvSpPr>
          <p:cNvPr id="68" name="TextBox 67"/>
          <p:cNvSpPr txBox="1"/>
          <p:nvPr/>
        </p:nvSpPr>
        <p:spPr>
          <a:xfrm>
            <a:off x="457200" y="5094982"/>
            <a:ext cx="8305800" cy="1077218"/>
          </a:xfrm>
          <a:prstGeom prst="rect">
            <a:avLst/>
          </a:prstGeom>
          <a:solidFill>
            <a:schemeClr val="tx1"/>
          </a:solidFill>
          <a:ln>
            <a:solidFill>
              <a:schemeClr val="bg1"/>
            </a:solidFill>
          </a:ln>
        </p:spPr>
        <p:txBody>
          <a:bodyPr wrap="square" rtlCol="0">
            <a:spAutoFit/>
          </a:bodyPr>
          <a:lstStyle/>
          <a:p>
            <a:pPr algn="ctr"/>
            <a:r>
              <a:rPr lang="en-US" sz="3200" dirty="0">
                <a:solidFill>
                  <a:schemeClr val="bg1"/>
                </a:solidFill>
              </a:rPr>
              <a:t>High energy back-to-back quarks (jets) can blast out through the fluid.</a:t>
            </a:r>
          </a:p>
        </p:txBody>
      </p:sp>
      <p:sp>
        <p:nvSpPr>
          <p:cNvPr id="69" name="TextBox 68"/>
          <p:cNvSpPr txBox="1"/>
          <p:nvPr/>
        </p:nvSpPr>
        <p:spPr>
          <a:xfrm>
            <a:off x="457199" y="6197025"/>
            <a:ext cx="8305800" cy="584775"/>
          </a:xfrm>
          <a:prstGeom prst="rect">
            <a:avLst/>
          </a:prstGeom>
          <a:solidFill>
            <a:schemeClr val="tx1"/>
          </a:solidFill>
          <a:ln>
            <a:solidFill>
              <a:schemeClr val="bg1"/>
            </a:solidFill>
          </a:ln>
        </p:spPr>
        <p:txBody>
          <a:bodyPr wrap="square" rtlCol="0">
            <a:spAutoFit/>
          </a:bodyPr>
          <a:lstStyle/>
          <a:p>
            <a:pPr algn="ctr"/>
            <a:r>
              <a:rPr lang="en-US" sz="3200" dirty="0">
                <a:solidFill>
                  <a:schemeClr val="bg1"/>
                </a:solidFill>
              </a:rPr>
              <a:t>How do these jets interact with the fluid?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902255B-C736-E44C-A5DB-3E073F25CCAA}"/>
              </a:ext>
            </a:extLst>
          </p:cNvPr>
          <p:cNvPicPr>
            <a:picLocks noChangeAspect="1" noChangeArrowheads="1"/>
          </p:cNvPicPr>
          <p:nvPr/>
        </p:nvPicPr>
        <p:blipFill>
          <a:blip r:embed="rId2" cstate="print"/>
          <a:srcRect l="26940" t="13542" r="26794" b="20833"/>
          <a:stretch>
            <a:fillRect/>
          </a:stretch>
        </p:blipFill>
        <p:spPr bwMode="auto">
          <a:xfrm>
            <a:off x="5438491" y="155028"/>
            <a:ext cx="3438802" cy="2742336"/>
          </a:xfrm>
          <a:prstGeom prst="rect">
            <a:avLst/>
          </a:prstGeom>
          <a:noFill/>
          <a:ln w="9525">
            <a:noFill/>
            <a:miter lim="800000"/>
            <a:headEnd/>
            <a:tailEnd/>
          </a:ln>
        </p:spPr>
      </p:pic>
      <p:pic>
        <p:nvPicPr>
          <p:cNvPr id="6" name="Picture 5">
            <a:extLst>
              <a:ext uri="{FF2B5EF4-FFF2-40B4-BE49-F238E27FC236}">
                <a16:creationId xmlns:a16="http://schemas.microsoft.com/office/drawing/2014/main" id="{39E0B977-52D5-2045-9FAE-AD7B23527B9F}"/>
              </a:ext>
            </a:extLst>
          </p:cNvPr>
          <p:cNvPicPr>
            <a:picLocks noChangeAspect="1"/>
          </p:cNvPicPr>
          <p:nvPr/>
        </p:nvPicPr>
        <p:blipFill>
          <a:blip r:embed="rId3"/>
          <a:stretch>
            <a:fillRect/>
          </a:stretch>
        </p:blipFill>
        <p:spPr>
          <a:xfrm>
            <a:off x="177674" y="152400"/>
            <a:ext cx="5143500" cy="889000"/>
          </a:xfrm>
          <a:prstGeom prst="rect">
            <a:avLst/>
          </a:prstGeom>
        </p:spPr>
      </p:pic>
      <p:pic>
        <p:nvPicPr>
          <p:cNvPr id="7" name="Picture 6">
            <a:extLst>
              <a:ext uri="{FF2B5EF4-FFF2-40B4-BE49-F238E27FC236}">
                <a16:creationId xmlns:a16="http://schemas.microsoft.com/office/drawing/2014/main" id="{C8454358-60B6-0243-8243-04A1B1C8D507}"/>
              </a:ext>
            </a:extLst>
          </p:cNvPr>
          <p:cNvPicPr>
            <a:picLocks noChangeAspect="1"/>
          </p:cNvPicPr>
          <p:nvPr/>
        </p:nvPicPr>
        <p:blipFill>
          <a:blip r:embed="rId4"/>
          <a:stretch>
            <a:fillRect/>
          </a:stretch>
        </p:blipFill>
        <p:spPr>
          <a:xfrm>
            <a:off x="4868957" y="3960636"/>
            <a:ext cx="4008335" cy="2639639"/>
          </a:xfrm>
          <a:prstGeom prst="rect">
            <a:avLst/>
          </a:prstGeom>
        </p:spPr>
      </p:pic>
      <p:sp>
        <p:nvSpPr>
          <p:cNvPr id="2" name="TextBox 1">
            <a:extLst>
              <a:ext uri="{FF2B5EF4-FFF2-40B4-BE49-F238E27FC236}">
                <a16:creationId xmlns:a16="http://schemas.microsoft.com/office/drawing/2014/main" id="{491F4860-6DC3-ED49-A755-A7AC02162CF8}"/>
              </a:ext>
            </a:extLst>
          </p:cNvPr>
          <p:cNvSpPr txBox="1"/>
          <p:nvPr/>
        </p:nvSpPr>
        <p:spPr>
          <a:xfrm>
            <a:off x="177674" y="1219200"/>
            <a:ext cx="5080126" cy="1815882"/>
          </a:xfrm>
          <a:prstGeom prst="rect">
            <a:avLst/>
          </a:prstGeom>
          <a:noFill/>
        </p:spPr>
        <p:txBody>
          <a:bodyPr wrap="square" rtlCol="0">
            <a:spAutoFit/>
          </a:bodyPr>
          <a:lstStyle/>
          <a:p>
            <a:pPr algn="ctr"/>
            <a:r>
              <a:rPr lang="en-US" sz="2800" dirty="0">
                <a:solidFill>
                  <a:schemeClr val="bg1"/>
                </a:solidFill>
              </a:rPr>
              <a:t>Thesis studies how these “jets” crash through the fluid.</a:t>
            </a:r>
          </a:p>
          <a:p>
            <a:pPr algn="ctr"/>
            <a:endParaRPr lang="en-US" sz="2800" dirty="0">
              <a:solidFill>
                <a:schemeClr val="bg1"/>
              </a:solidFill>
            </a:endParaRPr>
          </a:p>
          <a:p>
            <a:pPr algn="ctr"/>
            <a:r>
              <a:rPr lang="en-US" sz="2800" dirty="0">
                <a:solidFill>
                  <a:schemeClr val="bg1"/>
                </a:solidFill>
              </a:rPr>
              <a:t>Using proton + lead collisions.</a:t>
            </a:r>
          </a:p>
        </p:txBody>
      </p:sp>
      <p:sp>
        <p:nvSpPr>
          <p:cNvPr id="3" name="TextBox 2">
            <a:extLst>
              <a:ext uri="{FF2B5EF4-FFF2-40B4-BE49-F238E27FC236}">
                <a16:creationId xmlns:a16="http://schemas.microsoft.com/office/drawing/2014/main" id="{250CBEFB-D15A-9A4A-93B5-1EDAE0826C9D}"/>
              </a:ext>
            </a:extLst>
          </p:cNvPr>
          <p:cNvSpPr txBox="1"/>
          <p:nvPr/>
        </p:nvSpPr>
        <p:spPr>
          <a:xfrm>
            <a:off x="193440" y="3299698"/>
            <a:ext cx="8211735" cy="523220"/>
          </a:xfrm>
          <a:prstGeom prst="rect">
            <a:avLst/>
          </a:prstGeom>
          <a:noFill/>
        </p:spPr>
        <p:txBody>
          <a:bodyPr wrap="none" rtlCol="0">
            <a:spAutoFit/>
          </a:bodyPr>
          <a:lstStyle/>
          <a:p>
            <a:r>
              <a:rPr lang="en-US" sz="2800" dirty="0">
                <a:solidFill>
                  <a:srgbClr val="FFFF00"/>
                </a:solidFill>
              </a:rPr>
              <a:t>If you ”shake” an electron it will radiate photons (light).</a:t>
            </a:r>
          </a:p>
        </p:txBody>
      </p:sp>
      <p:sp>
        <p:nvSpPr>
          <p:cNvPr id="5" name="TextBox 4">
            <a:extLst>
              <a:ext uri="{FF2B5EF4-FFF2-40B4-BE49-F238E27FC236}">
                <a16:creationId xmlns:a16="http://schemas.microsoft.com/office/drawing/2014/main" id="{184A000F-0C70-A148-8FFF-56BFA651E144}"/>
              </a:ext>
            </a:extLst>
          </p:cNvPr>
          <p:cNvSpPr txBox="1"/>
          <p:nvPr/>
        </p:nvSpPr>
        <p:spPr>
          <a:xfrm>
            <a:off x="193440" y="3960636"/>
            <a:ext cx="4378560" cy="2677656"/>
          </a:xfrm>
          <a:prstGeom prst="rect">
            <a:avLst/>
          </a:prstGeom>
          <a:noFill/>
        </p:spPr>
        <p:txBody>
          <a:bodyPr wrap="square" rtlCol="0">
            <a:spAutoFit/>
          </a:bodyPr>
          <a:lstStyle/>
          <a:p>
            <a:pPr algn="ctr"/>
            <a:r>
              <a:rPr lang="en-US" sz="2800" dirty="0">
                <a:solidFill>
                  <a:srgbClr val="FFFF00"/>
                </a:solidFill>
              </a:rPr>
              <a:t>If you “shake” a quark it will radiate gluons!</a:t>
            </a:r>
          </a:p>
          <a:p>
            <a:pPr algn="ctr"/>
            <a:endParaRPr lang="en-US" sz="2800" dirty="0">
              <a:solidFill>
                <a:srgbClr val="FFFF00"/>
              </a:solidFill>
            </a:endParaRPr>
          </a:p>
          <a:p>
            <a:pPr algn="ctr"/>
            <a:r>
              <a:rPr lang="en-US" sz="2800" dirty="0">
                <a:solidFill>
                  <a:srgbClr val="FFFF00"/>
                </a:solidFill>
              </a:rPr>
              <a:t>Measuring the pattern of these gluons tells you about the fluid!</a:t>
            </a:r>
          </a:p>
        </p:txBody>
      </p:sp>
    </p:spTree>
    <p:extLst>
      <p:ext uri="{BB962C8B-B14F-4D97-AF65-F5344CB8AC3E}">
        <p14:creationId xmlns:p14="http://schemas.microsoft.com/office/powerpoint/2010/main" val="238558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94"/>
          <p:cNvSpPr txBox="1"/>
          <p:nvPr/>
        </p:nvSpPr>
        <p:spPr>
          <a:xfrm>
            <a:off x="3048000" y="0"/>
            <a:ext cx="3075457" cy="707886"/>
          </a:xfrm>
          <a:prstGeom prst="rect">
            <a:avLst/>
          </a:prstGeom>
          <a:noFill/>
        </p:spPr>
        <p:txBody>
          <a:bodyPr wrap="none" rtlCol="0">
            <a:spAutoFit/>
          </a:bodyPr>
          <a:lstStyle/>
          <a:p>
            <a:r>
              <a:rPr lang="en-US" sz="4000" u="sng" dirty="0">
                <a:solidFill>
                  <a:schemeClr val="bg1"/>
                </a:solidFill>
              </a:rPr>
              <a:t>Thesis Results</a:t>
            </a:r>
          </a:p>
        </p:txBody>
      </p:sp>
      <p:pic>
        <p:nvPicPr>
          <p:cNvPr id="97" name="Picture 96">
            <a:extLst>
              <a:ext uri="{FF2B5EF4-FFF2-40B4-BE49-F238E27FC236}">
                <a16:creationId xmlns:a16="http://schemas.microsoft.com/office/drawing/2014/main" id="{98675D99-5B32-5245-B172-1BE660282910}"/>
              </a:ext>
            </a:extLst>
          </p:cNvPr>
          <p:cNvPicPr>
            <a:picLocks noChangeAspect="1"/>
          </p:cNvPicPr>
          <p:nvPr/>
        </p:nvPicPr>
        <p:blipFill>
          <a:blip r:embed="rId2"/>
          <a:stretch>
            <a:fillRect/>
          </a:stretch>
        </p:blipFill>
        <p:spPr>
          <a:xfrm>
            <a:off x="166128" y="707886"/>
            <a:ext cx="3796272" cy="4409644"/>
          </a:xfrm>
          <a:prstGeom prst="rect">
            <a:avLst/>
          </a:prstGeom>
        </p:spPr>
      </p:pic>
      <p:pic>
        <p:nvPicPr>
          <p:cNvPr id="4" name="Picture 3">
            <a:extLst>
              <a:ext uri="{FF2B5EF4-FFF2-40B4-BE49-F238E27FC236}">
                <a16:creationId xmlns:a16="http://schemas.microsoft.com/office/drawing/2014/main" id="{16EEBC73-5E35-E343-B005-8FCDD86FB36A}"/>
              </a:ext>
            </a:extLst>
          </p:cNvPr>
          <p:cNvPicPr>
            <a:picLocks noChangeAspect="1"/>
          </p:cNvPicPr>
          <p:nvPr/>
        </p:nvPicPr>
        <p:blipFill>
          <a:blip r:embed="rId3"/>
          <a:stretch>
            <a:fillRect/>
          </a:stretch>
        </p:blipFill>
        <p:spPr>
          <a:xfrm>
            <a:off x="166128" y="5257800"/>
            <a:ext cx="3796272" cy="1384300"/>
          </a:xfrm>
          <a:prstGeom prst="rect">
            <a:avLst/>
          </a:prstGeom>
        </p:spPr>
      </p:pic>
      <p:sp>
        <p:nvSpPr>
          <p:cNvPr id="2" name="TextBox 1">
            <a:extLst>
              <a:ext uri="{FF2B5EF4-FFF2-40B4-BE49-F238E27FC236}">
                <a16:creationId xmlns:a16="http://schemas.microsoft.com/office/drawing/2014/main" id="{97087035-BEF7-C24B-9CE6-585EDE88E4B5}"/>
              </a:ext>
            </a:extLst>
          </p:cNvPr>
          <p:cNvSpPr txBox="1"/>
          <p:nvPr/>
        </p:nvSpPr>
        <p:spPr>
          <a:xfrm>
            <a:off x="4343400" y="914400"/>
            <a:ext cx="4343400" cy="3539430"/>
          </a:xfrm>
          <a:prstGeom prst="rect">
            <a:avLst/>
          </a:prstGeom>
          <a:noFill/>
        </p:spPr>
        <p:txBody>
          <a:bodyPr wrap="square" rtlCol="0">
            <a:spAutoFit/>
          </a:bodyPr>
          <a:lstStyle/>
          <a:p>
            <a:pPr algn="ctr"/>
            <a:r>
              <a:rPr lang="en-US" sz="2800" dirty="0">
                <a:solidFill>
                  <a:schemeClr val="bg1"/>
                </a:solidFill>
              </a:rPr>
              <a:t>Brand new results on gluon emission pattern from quarks passing through a trillion degree fluid!</a:t>
            </a:r>
          </a:p>
          <a:p>
            <a:pPr algn="ctr"/>
            <a:endParaRPr lang="en-US" sz="2800" dirty="0">
              <a:solidFill>
                <a:schemeClr val="bg1"/>
              </a:solidFill>
            </a:endParaRPr>
          </a:p>
          <a:p>
            <a:pPr algn="ctr"/>
            <a:r>
              <a:rPr lang="en-US" sz="2800" dirty="0">
                <a:solidFill>
                  <a:schemeClr val="bg1"/>
                </a:solidFill>
              </a:rPr>
              <a:t>Tomas </a:t>
            </a:r>
            <a:r>
              <a:rPr lang="en-US" sz="2800" dirty="0" err="1">
                <a:solidFill>
                  <a:schemeClr val="bg1"/>
                </a:solidFill>
              </a:rPr>
              <a:t>Snellman</a:t>
            </a:r>
            <a:r>
              <a:rPr lang="en-US" sz="2800" dirty="0">
                <a:solidFill>
                  <a:schemeClr val="bg1"/>
                </a:solidFill>
              </a:rPr>
              <a:t> is a </a:t>
            </a:r>
          </a:p>
          <a:p>
            <a:pPr algn="ctr"/>
            <a:r>
              <a:rPr lang="en-US" sz="2800" dirty="0">
                <a:solidFill>
                  <a:schemeClr val="bg1"/>
                </a:solidFill>
              </a:rPr>
              <a:t>world expert on this topic as detailed in his thesis!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9469"/>
            <a:ext cx="4420184" cy="646331"/>
          </a:xfrm>
          <a:prstGeom prst="rect">
            <a:avLst/>
          </a:prstGeom>
          <a:noFill/>
        </p:spPr>
        <p:txBody>
          <a:bodyPr wrap="none" rtlCol="0">
            <a:spAutoFit/>
          </a:bodyPr>
          <a:lstStyle/>
          <a:p>
            <a:r>
              <a:rPr lang="en-US" sz="3600" dirty="0">
                <a:solidFill>
                  <a:schemeClr val="bg1"/>
                </a:solidFill>
              </a:rPr>
              <a:t>Breaking Down Matter</a:t>
            </a:r>
          </a:p>
        </p:txBody>
      </p:sp>
      <p:grpSp>
        <p:nvGrpSpPr>
          <p:cNvPr id="13" name="Group 12"/>
          <p:cNvGrpSpPr/>
          <p:nvPr/>
        </p:nvGrpSpPr>
        <p:grpSpPr>
          <a:xfrm>
            <a:off x="685800" y="838200"/>
            <a:ext cx="7848600" cy="5867400"/>
            <a:chOff x="685800" y="838200"/>
            <a:chExt cx="7848600" cy="5867400"/>
          </a:xfrm>
        </p:grpSpPr>
        <p:sp>
          <p:nvSpPr>
            <p:cNvPr id="10" name="Rectangle 9"/>
            <p:cNvSpPr/>
            <p:nvPr/>
          </p:nvSpPr>
          <p:spPr>
            <a:xfrm>
              <a:off x="685800" y="838200"/>
              <a:ext cx="7848600" cy="58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ttp://sciencepark.etacude.com/particle/matter.gif"/>
            <p:cNvPicPr>
              <a:picLocks noChangeAspect="1" noChangeArrowheads="1"/>
            </p:cNvPicPr>
            <p:nvPr/>
          </p:nvPicPr>
          <p:blipFill>
            <a:blip r:embed="rId2" cstate="print"/>
            <a:srcRect/>
            <a:stretch>
              <a:fillRect/>
            </a:stretch>
          </p:blipFill>
          <p:spPr bwMode="auto">
            <a:xfrm>
              <a:off x="762000" y="914400"/>
              <a:ext cx="7620000" cy="5753253"/>
            </a:xfrm>
            <a:prstGeom prst="rect">
              <a:avLst/>
            </a:prstGeom>
            <a:noFill/>
          </p:spPr>
        </p:pic>
        <p:sp>
          <p:nvSpPr>
            <p:cNvPr id="7" name="Rectangle 6"/>
            <p:cNvSpPr/>
            <p:nvPr/>
          </p:nvSpPr>
          <p:spPr>
            <a:xfrm>
              <a:off x="8001000" y="3048000"/>
              <a:ext cx="304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24800" y="2895600"/>
              <a:ext cx="304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24800" y="2971800"/>
              <a:ext cx="457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4800600"/>
              <a:ext cx="1219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62200" y="3505200"/>
              <a:ext cx="3352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38" name="AutoShape 2" descr="Image result for hamm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Image result for hamm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xATERUSEhMSExMWGBgVFhgSGBYfHRgXHRUXGBUYGhYbHiggGxolIBUXITEhJSkrMC4uGB8zODMuNygtLisBCgoKDg0OGhAQGyslICYtLS0tLTctLSs1NS0tLS0tLS0tLS01LS8xLS0tLTUtLTUtNS8tLS0tLS0tLy0tLS0tLf/AABEIAKcBLgMBIgACEQEDEQH/xAAcAAEAAgMBAQEAAAAAAAAAAAAABgcDBAUIAQL/xAA/EAABAgQCBwQIBAUEAwAAAAABAAIDBBEhBTESQVFhcYGRBiKh8AcTMkJSscHRM2KS8RQjgqLhCBVy0lNjsv/EABkBAQADAQEAAAAAAAAAAAAAAAACAwQBBf/EACsRAQACAQQAAwgDAQEAAAAAAAABAgMEESExMkFREiJhcZGh0fBCscEzE//aAAwDAQACEQMRAD8AvFERARF8JQfVimZlkNpfEc1jRmXEAdSofjnpBgNqyVLYzhYvr/LB10I9s21W3qtcb7SRYz6veYjtW7bQZN5KUVc3WTi/pGl2VEFpiUFdJ/db0PePMDioHinbqemCdCIYbM+7YHg0d53M0URnJ1jO9HeCcxDZc5eblfiQw+exB7WsaYUI5BtSXDld+QuaN6KcViEd92vO4iWPIhzMeJEJNSxzqFxrWrmuqdtG14hTXB5vtFNHuTDxQABjA1rWjVWjbDV3ipj2T9GECCA+Pd3w1qf6n6uDaZZlWBLS7IbQxjWsaMg0ABRmYdiHM7LSs5Dlw2djNjRiSSWgANFBRlQBpUoTpUGe5dhEUEhERAREQEREBERAREQEREBERAREQEREBERAREQEREBERAREQY5mYZDY6JEc1jGAuc5xADWgVJJOQACoHt96R4s84wJcuhylSKXDo35n6ww6mddg63pu7XF8T/bYLu4yjpkj3n2cyFwFnHeWjUQq3wuUaXVfZrRU8Bc+C7EIzLZOIOgwhDZUxHGo2NBIFTuz8VozuK+qqxlHxT7TjkDtI1nd+yxuil5e8kte/X8Opo4AUHJbPY3s0+Ym4UFpq97qVIs1oGk99NdACeNBrU+UeHf9HnYSLORdN4rQ1e992s2Aj3309zIa16DwTBIEqzRhNv7z3Xc7idm4WWbCMMhS0FkGC3RYwUG0nW4nW45krcUZlOIERFF0REQEREBERAREQEREBERAREQEREBERAREQEREBERAREQEREBcntXjTZOTjTLgD6thLWn3nnuw213uLRzXWVSenfFa/wAPJNOZMxEAOoVZCBGsEmIeLAgqFhe97okRxe97i97jm57iXOceJJPNdWBL6THsFtNjmiuolpH1WOFAFFvQWbFZCCDPDobnMiNe1zTQjSINVZX+n2Ow4nE0iQf4d+gHGtT6yFWlddAeVVoTsjBjNpFZpECgeLOFqZ6+BqFr4Nh7pWIIkCkR7XabCXere00p3XeydeZbmVz2XXqBFWGF+lmDDcIM+10J9K6ejS20j2TxaeAVhYRi0vNQ/Wy8VkaHWmlDINDrB2G4sb3UZjZJuoiLgIiICIiAiIgIiICIiAiIgIiICIiAiIgIiICIiAiIgIiICIiAvN/bzEjMYnMRAata/wBSzc2H3DTcXBzv6l6MmHkMcWipAJA2mlgvK0gHOaHE6Rdck6yczxK7DktyGLLZrxWNkPJZgpw4esX7YarWAOq4X6ZQd42AueAzSR9hyzI0eK6I1kQNLYTQ8Vs0VdQn8znZKb9hpr+Fa9suGs0yC8EEguAoDna2yyiGDwyIIJpV3fNNTnHSPG5W3LTTmGtbV1at68bPmtFpmJnv1exhw1msRMR0tmW7UxheJDY9v/rqD0cSD1CkGHYpBjCsN19bSCHDi0355KpJHG9uXnX+67cKcYaGpadtcjtrqUMWsvXz3+ff1MujpPXCzUUUwzHYrRR5EUDXk7rrXdlMVgxLB2i74X2P2PKq9HHqKX+EvPyYL0byIivUiIiAiIgIiICIiAiIgIiICIiAiIgIiICIiAiIgIiIC839tmQZXEJmA2wbEDmimQiMbFoKahp05L0gvLfpbnw/GZsihDXMZzbCY0+IPRdhyWdk9CDQ5zmgcz4C6QMSl3mjYg0jqIcPmFEQ9dvstgsWbmYcCEaRHnOhoxou57twHU0GZCsRd4QXUqBUZ1GytCeF/FYo0EFhFS3SIYKbTf5Ar0F2cwCBJwBBhAkU7zn3c863OPM2yFbALHiXZXD4/wCNKwX3rXRANcq1FDVV2neJiE68TEypR8KjaUFduXC+3nyWsxrhv42/wrlnewsk9oENphECgLSSOYcT4EKM4h2Bjt/DDYg/IdE/pdbxK8rLp7+m71MWppPnsgYi3vbz4ral5tzTY22H6FbmI4JGh/iQ3tH5mmnX91zIkqRl55LJbE1xk3dyTxil7jb9F25bFmOpUg11HI/580UEa9wz8K/JbEOIcwRv861GYtXhL3bLKksUiwz3IlW/C+9Nw3brLsynaZpOjFYWna24O8fa5VXSWIOAzqNddXM/I0XXgYofeBI3XpxGaspqb04idvvH78lN9PS/cLSlp6FE9h7SdmvobrYVZwsQY69QfPULsSuKRW+xFJGx1x436LZTX7+KPp+JYr6LbqfqmiKNM7TlorEh1AzMP/qfuujK4/LvA7xbX4wR45eK001eG3HtfXj+1FtNlrzt/rqIvzDiNcKtII2g1X6WhQIiICIiAiIgIiICIiAiIgIiICIiAiIg4va/tFCkJV8xEIsKMbre+ndaPOS8hzky+JEfGeS5z3ue47SSSVaXprmnzWIugNd3ILGMaCTTTI03nidJor+QKA4l2aiwmMcS12nU9ytG7ASRncHrsUohzdzpeLU3V4/6fMKGjMzhA0i4S7TsAa2JEpuOnD/QqM9S5jhpAbLEHxGteivQFMNdhsRozZMPB5shuB8ackno81loiKLoiIg+OANjcLjz/ZeTi1rCa0nXD7p40FjzC7KLk1i3cOxaa9Sr/FPR4c4EQO/LEsf1DPoFEcSwGPAP8yG5n5iKj9YsruXxzQRQgEHMFZr6WluuGmmqvXvl58fCINRUFfYUcjX9KcDqVw4r2NlItS1phO2w8ubMulFDMY7DTEOpYPWt2sz5sz6VWPJpbV8m3HqqWR1kyc6g022d1Gfm635abOYJG2n1C48WWcytRSljXzZYgXbCDu+hCxWw+jVF4lLYGKuyrpU2WdzaVnZiLQdnnW37KHCaOvVt825UWZs4dtRsOY4H79VXPtwlFaynMtNMzBcw7Wn6hdiUxSOMogfuiAf/AEPuq8kZwk2JB2U+n2XWl8Rp7QptIrTnRWY8vs/D5cKsmGLfFPoePAfiMLd7bjjtXRlZ+FE9h7XbtfQ3UHl8StcgjkQtj1UN96EH8ppTkVvpqcvlMW+0/Xr7MV9NT4x905RROXnJmH7LvWt+F4Nepv8ANdCS7TwXHRiB0F+x4NP1fei1U1dJ4t7s/H89M9tLeOa8x8Px27iL8w3hwq0gg5EGo6r9LUzCIiAiIgIiICIiAiIgIiIPNWJy0b/cI5jtLYhivJB3uJsdlF1YzABTVRXXjXZ6Wmh/NZ3hk9tnDnr51USxD0cuNfVRWHYIgI6kVr0CnEw5sqHFMPhOZTRAre1ulMlbvoRwkQZB0QCnrojiN4b3K9Q7wXAnPRdPuPdfKgbTEi25eqv1CtTBMNbLS8KXaaiGxrKn3iBdxG0mp5qMjeREXHRERAREQEREBERBz8UwWXjj+YwE/ELO66+BsoPjPYGI2roB9Y34TQOH0PhwVkIqr4aX7W4816dSoObw+I0kOaQRahBBHI3C0y05XFM1fmI4XBjikVgdsOscHC6hONdg3iroB9YPhNA7rkfDgsOTSWjrlvxays98K274y40y5rahYi8Wvzv+62ZzDnsJa5rmkZtcCD4rRiwTvWK2KGyLtyDiY0vhJtVpz88V0JfGHA2PXyCoxEZt8fujYrhv8VCcc16T9qJ7WHJdoG2DiWn833y8V1mz7XZ6L28iqvZiO0cbnxt810JTE9G4II2Ot0cP8qUai9eLRuhbBWeYWNLgA6UKI6GdYGXMFdSFjEZntsEQfEzPp+ygMpjA1kt/5XH6m5cwF2JfFaCtbbagjqrseaseCZr/AF9OmfJgmfFG/wC+qayuMQH5O0TsfY+NlvqFwpyG/MNPgVlhucy8KK5g2G7emS2V1OSPFET8uPtP5ZLaavlO3zS9FHIeOR2U9ZDD2/Ez56wfBdCVx2Xf72idj7eOXirq6vFM7TO0+k8f2ptp8ledt/ly6aL41wIqDUbl9WlQIiICIiAiIgIiICIiAiIgIiICIiAiIgIiICIiAiIg1Z/D4MZujFY1435jgcxyUPxXsADUwIlPyxPo4fbmp0irvipfuFlMt6dSpPFOz0xB/FhuaPizb+oVC5UWTOoAr0AQuJiXZOTjVJh6Dj70LunoLHmFkvpJ/jLZTWR/KFIxJM0yKwmWIy8+easzEuwMZtTBiMij4YndPI3afBRbEcGjQvxYT2byLfqyPIrLfFavihrpmrbwy4MOM5uYr586lswJ9w9lxG438RfqVkfJ6xbl9FgfBO4+d6zWwxPS+Mnq60viZoKjpl1A+i60pjgHvkbn/wDbLqVEAHC4K+maeM/oobXp07MVt2sWBioF7tr7zcudLdVuCMx4qQ1wOsWPXI9VWcGd0btJbwNB9l04GL76E66Z8QM+ZVkam22143Vzp47rKdMg6N4UV0M7K0B+hW9BxWbZ7QZFG6x6j7KGyeOCl676XHT/AAupKYk03Y4cAbdNXRXY74/4TNf30nhTkxWnxRE/vqkrO1suDoxdKE78wJHUfZdiUnoUQVhxGP8A+JB8FEzMwn+20HjT5rG7DoBPdAadVM+S11zZ49Lfaf8AYZrYMU+sfeE4RRCF/FQ/w4rnD4Yl/E1PQrbh9oorbRYXNlfka/NWRrKx/wBImv3j6wpnS2/jMT+/FJEXKl+0Ms7N+gdkS3jl4rqNcCKggg5ELTTJS8b1mJZ7UtXxRs+oiKaIiIgIiICIiAiIgIiICIiAiIgIiICIiAiIgL44A2NxvX1EHDxHspKRanQ9W7bCt/b7J6KKYr2EjtvCLYw2ey7xND1HBWOiovp8dvLZfTUZK+ajJvD3sdova5rvheC0+OY4LRjSw1j5fLLor6m5SHFboRWMiN2PAI431qK4n2CguqYD3Q/yv7zeVe8Op4LLfSWjw8tePWVnxcKkdL7Kjz1WLQdf5j/H2Utxjs3MwK+sh9342Xb11DjorgxoHn/Kx2pztMbS21ybxvE7tFkwRu3hbcOeINjfaK14VFD1WtFlzs55+OawGDx5fZVzhhZ7aRS+NvGZB87R9QuvJ9oQbGvA0PQ59QFCGGmYDh4/v0X79a38zePn6rlfbrPEkxW3ay5fGW6nFp2H6VseS34eI1zuN32zVVw5yIz2XGnUfddKXx6KB7pO+/O1/FaKai3UqLYK9wkva7EIbGgMAMRxAAA87V87IY4+Xe5rnFwLalnuh1RQjfQmu3kFD5SYdHe6M410ahg1aVhb9Q6qV9jcMEaM5uZEPSJvnpBtP7StuHFX2v8A0iOZY89/d9jyhbKIi2vPEREBERAREQEREBERAREQEREBERAREQEREBERAREQEREBR/FuyEpGqQ0wnn3oVBU72eyeld6kCKNqVtG1oSre1Z3rKp8Y7ETMGpa31zNsIX5w7mv/AB0lFYkC53WO7dx40XoJczFsBlpi8WGC7U9tnDZ3hcjcahZL6TzpLZj1k9XhQ0SBXesToRH2Nf3VjY32AjNq6A4R2/C7Ra/rZrv7VC5mWLHFj2uY8e7EBBG+jqGm8FZb0tXxQ2Uy1tzWXI0CMh0WGZiu0aW+XRdSJC225/dab4JLgNVQOSUpG7t78Onh/wDLgtFqgFzttbajvFFZnozknCHFjOpV5awUyowXoeLiP6VVkkx0SLoNq5ziGsAGZNdEbhUhX5hEgIECHBF9BoBO12bncySea9Kjy8s8NxERWqBERAREQEREBERAREQEREBERAREQEREBERAREQEREBERAREQEREBamI4bAjt0I0NsRurSGW8HNp3hESY3InZBca9HLgdOUeCP8Axxif7YgHg4c1AsVkY0B+jFhGE+tgXMN/6HEIizXw1j3oa8ee9vdnlOfRl2PiQ3/xkwA11CILKtNARQxCRUVpYCuRNb5WSiLREbQy2mZl/9k="/>
          <p:cNvSpPr>
            <a:spLocks noChangeAspect="1" noChangeArrowheads="1"/>
          </p:cNvSpPr>
          <p:nvPr/>
        </p:nvSpPr>
        <p:spPr bwMode="auto">
          <a:xfrm>
            <a:off x="155575" y="-1989138"/>
            <a:ext cx="7477125" cy="4143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4" name="AutoShape 8" descr="data:image/jpeg;base64,/9j/4AAQSkZJRgABAQAAAQABAAD/2wCEAAkGBxATERUSEhMSExMWGBgVFhgSGBYfHRgXHRUXGBUYGhYbHiggGxolIBUXITEhJSkrMC4uGB8zODMuNygtLisBCgoKDg0OGhAQGyslICYtLS0tLTctLSs1NS0tLS0tLS0tLS01LS8xLS0tLTUtLTUtNS8tLS0tLS0tLy0tLS0tLf/AABEIAKcBLgMBIgACEQEDEQH/xAAcAAEAAgMBAQEAAAAAAAAAAAAABgcDBAUIAQL/xAA/EAABAgQCBwQIBAUEAwAAAAABAAIDBBEhBTESQVFhcYGRBiKh8AcTMkJSscHRM2KS8RQjgqLhCBVy0lNjsv/EABkBAQADAQEAAAAAAAAAAAAAAAACAwQBBf/EACsRAQACAQQAAwgDAQEAAAAAAAABAgMEESExMkFREiJhcZGh0fBCscEzE//aAAwDAQACEQMRAD8AvFERARF8JQfVimZlkNpfEc1jRmXEAdSofjnpBgNqyVLYzhYvr/LB10I9s21W3qtcb7SRYz6veYjtW7bQZN5KUVc3WTi/pGl2VEFpiUFdJ/db0PePMDioHinbqemCdCIYbM+7YHg0d53M0URnJ1jO9HeCcxDZc5eblfiQw+exB7WsaYUI5BtSXDld+QuaN6KcViEd92vO4iWPIhzMeJEJNSxzqFxrWrmuqdtG14hTXB5vtFNHuTDxQABjA1rWjVWjbDV3ipj2T9GECCA+Pd3w1qf6n6uDaZZlWBLS7IbQxjWsaMg0ABRmYdiHM7LSs5Dlw2djNjRiSSWgANFBRlQBpUoTpUGe5dhEUEhERAREQEREBERAREQEREBERAREQEREBERAREQEREBERAREQY5mYZDY6JEc1jGAuc5xADWgVJJOQACoHt96R4s84wJcuhylSKXDo35n6ww6mddg63pu7XF8T/bYLu4yjpkj3n2cyFwFnHeWjUQq3wuUaXVfZrRU8Bc+C7EIzLZOIOgwhDZUxHGo2NBIFTuz8VozuK+qqxlHxT7TjkDtI1nd+yxuil5e8kte/X8Opo4AUHJbPY3s0+Ym4UFpq97qVIs1oGk99NdACeNBrU+UeHf9HnYSLORdN4rQ1e992s2Aj3309zIa16DwTBIEqzRhNv7z3Xc7idm4WWbCMMhS0FkGC3RYwUG0nW4nW45krcUZlOIERFF0REQEREBERAREQEREBERAREQEREBERAREQEREBERAREQEREBcntXjTZOTjTLgD6thLWn3nnuw213uLRzXWVSenfFa/wAPJNOZMxEAOoVZCBGsEmIeLAgqFhe97okRxe97i97jm57iXOceJJPNdWBL6THsFtNjmiuolpH1WOFAFFvQWbFZCCDPDobnMiNe1zTQjSINVZX+n2Ow4nE0iQf4d+gHGtT6yFWlddAeVVoTsjBjNpFZpECgeLOFqZ6+BqFr4Nh7pWIIkCkR7XabCXere00p3XeydeZbmVz2XXqBFWGF+lmDDcIM+10J9K6ejS20j2TxaeAVhYRi0vNQ/Wy8VkaHWmlDINDrB2G4sb3UZjZJuoiLgIiICIiAiIgIiICIiAiIgIiICIiAiIgIiICIiAiIgIiICIiAvN/bzEjMYnMRAata/wBSzc2H3DTcXBzv6l6MmHkMcWipAJA2mlgvK0gHOaHE6Rdck6yczxK7DktyGLLZrxWNkPJZgpw4esX7YarWAOq4X6ZQd42AueAzSR9hyzI0eK6I1kQNLYTQ8Vs0VdQn8znZKb9hpr+Fa9suGs0yC8EEguAoDna2yyiGDwyIIJpV3fNNTnHSPG5W3LTTmGtbV1at68bPmtFpmJnv1exhw1msRMR0tmW7UxheJDY9v/rqD0cSD1CkGHYpBjCsN19bSCHDi0355KpJHG9uXnX+67cKcYaGpadtcjtrqUMWsvXz3+ff1MujpPXCzUUUwzHYrRR5EUDXk7rrXdlMVgxLB2i74X2P2PKq9HHqKX+EvPyYL0byIivUiIiAiIgIiICIiAiIgIiICIiAiIgIiICIiAiIgIiIC839tmQZXEJmA2wbEDmimQiMbFoKahp05L0gvLfpbnw/GZsihDXMZzbCY0+IPRdhyWdk9CDQ5zmgcz4C6QMSl3mjYg0jqIcPmFEQ9dvstgsWbmYcCEaRHnOhoxou57twHU0GZCsRd4QXUqBUZ1GytCeF/FYo0EFhFS3SIYKbTf5Ar0F2cwCBJwBBhAkU7zn3c863OPM2yFbALHiXZXD4/wCNKwX3rXRANcq1FDVV2neJiE68TEypR8KjaUFduXC+3nyWsxrhv42/wrlnewsk9oENphECgLSSOYcT4EKM4h2Bjt/DDYg/IdE/pdbxK8rLp7+m71MWppPnsgYi3vbz4ral5tzTY22H6FbmI4JGh/iQ3tH5mmnX91zIkqRl55LJbE1xk3dyTxil7jb9F25bFmOpUg11HI/580UEa9wz8K/JbEOIcwRv861GYtXhL3bLKksUiwz3IlW/C+9Nw3brLsynaZpOjFYWna24O8fa5VXSWIOAzqNddXM/I0XXgYofeBI3XpxGaspqb04idvvH78lN9PS/cLSlp6FE9h7SdmvobrYVZwsQY69QfPULsSuKRW+xFJGx1x436LZTX7+KPp+JYr6LbqfqmiKNM7TlorEh1AzMP/qfuujK4/LvA7xbX4wR45eK001eG3HtfXj+1FtNlrzt/rqIvzDiNcKtII2g1X6WhQIiICIiAiIgIiICIiAiIgIiICIiAiIg4va/tFCkJV8xEIsKMbre+ndaPOS8hzky+JEfGeS5z3ue47SSSVaXprmnzWIugNd3ILGMaCTTTI03nidJor+QKA4l2aiwmMcS12nU9ytG7ASRncHrsUohzdzpeLU3V4/6fMKGjMzhA0i4S7TsAa2JEpuOnD/QqM9S5jhpAbLEHxGteivQFMNdhsRozZMPB5shuB8ackno81loiKLoiIg+OANjcLjz/ZeTi1rCa0nXD7p40FjzC7KLk1i3cOxaa9Sr/FPR4c4EQO/LEsf1DPoFEcSwGPAP8yG5n5iKj9YsruXxzQRQgEHMFZr6WluuGmmqvXvl58fCINRUFfYUcjX9KcDqVw4r2NlItS1phO2w8ubMulFDMY7DTEOpYPWt2sz5sz6VWPJpbV8m3HqqWR1kyc6g022d1Gfm635abOYJG2n1C48WWcytRSljXzZYgXbCDu+hCxWw+jVF4lLYGKuyrpU2WdzaVnZiLQdnnW37KHCaOvVt825UWZs4dtRsOY4H79VXPtwlFaynMtNMzBcw7Wn6hdiUxSOMogfuiAf/AEPuq8kZwk2JB2U+n2XWl8Rp7QptIrTnRWY8vs/D5cKsmGLfFPoePAfiMLd7bjjtXRlZ+FE9h7XbtfQ3UHl8StcgjkQtj1UN96EH8ppTkVvpqcvlMW+0/Xr7MV9NT4x905RROXnJmH7LvWt+F4Nepv8ANdCS7TwXHRiB0F+x4NP1fei1U1dJ4t7s/H89M9tLeOa8x8Px27iL8w3hwq0gg5EGo6r9LUzCIiAiIgIiICIiAiIgIiIPNWJy0b/cI5jtLYhivJB3uJsdlF1YzABTVRXXjXZ6Wmh/NZ3hk9tnDnr51USxD0cuNfVRWHYIgI6kVr0CnEw5sqHFMPhOZTRAre1ulMlbvoRwkQZB0QCnrojiN4b3K9Q7wXAnPRdPuPdfKgbTEi25eqv1CtTBMNbLS8KXaaiGxrKn3iBdxG0mp5qMjeREXHRERAREQEREBERBz8UwWXjj+YwE/ELO66+BsoPjPYGI2roB9Y34TQOH0PhwVkIqr4aX7W4816dSoObw+I0kOaQRahBBHI3C0y05XFM1fmI4XBjikVgdsOscHC6hONdg3iroB9YPhNA7rkfDgsOTSWjrlvxays98K274y40y5rahYi8Wvzv+62ZzDnsJa5rmkZtcCD4rRiwTvWK2KGyLtyDiY0vhJtVpz88V0JfGHA2PXyCoxEZt8fujYrhv8VCcc16T9qJ7WHJdoG2DiWn833y8V1mz7XZ6L28iqvZiO0cbnxt810JTE9G4II2Ot0cP8qUai9eLRuhbBWeYWNLgA6UKI6GdYGXMFdSFjEZntsEQfEzPp+ygMpjA1kt/5XH6m5cwF2JfFaCtbbagjqrseaseCZr/AF9OmfJgmfFG/wC+qayuMQH5O0TsfY+NlvqFwpyG/MNPgVlhucy8KK5g2G7emS2V1OSPFET8uPtP5ZLaavlO3zS9FHIeOR2U9ZDD2/Ez56wfBdCVx2Xf72idj7eOXirq6vFM7TO0+k8f2ptp8ledt/ly6aL41wIqDUbl9WlQIiICIiAiIgIiICIiAiIgIiICIiAiIgIiICIiAiIg1Z/D4MZujFY1435jgcxyUPxXsADUwIlPyxPo4fbmp0irvipfuFlMt6dSpPFOz0xB/FhuaPizb+oVC5UWTOoAr0AQuJiXZOTjVJh6Dj70LunoLHmFkvpJ/jLZTWR/KFIxJM0yKwmWIy8+easzEuwMZtTBiMij4YndPI3afBRbEcGjQvxYT2byLfqyPIrLfFavihrpmrbwy4MOM5uYr586lswJ9w9lxG438RfqVkfJ6xbl9FgfBO4+d6zWwxPS+Mnq60viZoKjpl1A+i60pjgHvkbn/wDbLqVEAHC4K+maeM/oobXp07MVt2sWBioF7tr7zcudLdVuCMx4qQ1wOsWPXI9VWcGd0btJbwNB9l04GL76E66Z8QM+ZVkam22143Vzp47rKdMg6N4UV0M7K0B+hW9BxWbZ7QZFG6x6j7KGyeOCl676XHT/AAupKYk03Y4cAbdNXRXY74/4TNf30nhTkxWnxRE/vqkrO1suDoxdKE78wJHUfZdiUnoUQVhxGP8A+JB8FEzMwn+20HjT5rG7DoBPdAadVM+S11zZ49Lfaf8AYZrYMU+sfeE4RRCF/FQ/w4rnD4Yl/E1PQrbh9oorbRYXNlfka/NWRrKx/wBImv3j6wpnS2/jMT+/FJEXKl+0Ms7N+gdkS3jl4rqNcCKggg5ELTTJS8b1mJZ7UtXxRs+oiKaIiIgIiICIiAiIgIiICIiAiIgIiICIiAiIgL44A2NxvX1EHDxHspKRanQ9W7bCt/b7J6KKYr2EjtvCLYw2ey7xND1HBWOiovp8dvLZfTUZK+ajJvD3sdova5rvheC0+OY4LRjSw1j5fLLor6m5SHFboRWMiN2PAI431qK4n2CguqYD3Q/yv7zeVe8Op4LLfSWjw8tePWVnxcKkdL7Kjz1WLQdf5j/H2Utxjs3MwK+sh9342Xb11DjorgxoHn/Kx2pztMbS21ybxvE7tFkwRu3hbcOeINjfaK14VFD1WtFlzs55+OawGDx5fZVzhhZ7aRS+NvGZB87R9QuvJ9oQbGvA0PQ59QFCGGmYDh4/v0X79a38zePn6rlfbrPEkxW3ay5fGW6nFp2H6VseS34eI1zuN32zVVw5yIz2XGnUfddKXx6KB7pO+/O1/FaKai3UqLYK9wkva7EIbGgMAMRxAAA87V87IY4+Xe5rnFwLalnuh1RQjfQmu3kFD5SYdHe6M410ahg1aVhb9Q6qV9jcMEaM5uZEPSJvnpBtP7StuHFX2v8A0iOZY89/d9jyhbKIi2vPEREBERAREQEREBERAREQEREBERAREQEREBERAREQEREBR/FuyEpGqQ0wnn3oVBU72eyeld6kCKNqVtG1oSre1Z3rKp8Y7ETMGpa31zNsIX5w7mv/AB0lFYkC53WO7dx40XoJczFsBlpi8WGC7U9tnDZ3hcjcahZL6TzpLZj1k9XhQ0SBXesToRH2Nf3VjY32AjNq6A4R2/C7Ra/rZrv7VC5mWLHFj2uY8e7EBBG+jqGm8FZb0tXxQ2Uy1tzWXI0CMh0WGZiu0aW+XRdSJC225/dab4JLgNVQOSUpG7t78Onh/wDLgtFqgFzttbajvFFZnozknCHFjOpV5awUyowXoeLiP6VVkkx0SLoNq5ziGsAGZNdEbhUhX5hEgIECHBF9BoBO12bncySea9Kjy8s8NxERWqBERAREQEREBERAREQEREBERAREQEREBERAREQEREBERAREQEREBamI4bAjt0I0NsRurSGW8HNp3hESY3InZBca9HLgdOUeCP8Axxif7YgHg4c1AsVkY0B+jFhGE+tgXMN/6HEIizXw1j3oa8ee9vdnlOfRl2PiQ3/xkwA11CILKtNARQxCRUVpYCuRNb5WSiLREbQy2mZl/9k="/>
          <p:cNvSpPr>
            <a:spLocks noChangeAspect="1" noChangeArrowheads="1"/>
          </p:cNvSpPr>
          <p:nvPr/>
        </p:nvSpPr>
        <p:spPr bwMode="auto">
          <a:xfrm>
            <a:off x="155575" y="-1989138"/>
            <a:ext cx="7477125" cy="4143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6" name="AutoShape 10" descr="data:image/jpeg;base64,/9j/4AAQSkZJRgABAQAAAQABAAD/2wCEAAkGBxMHERUTBxITEhMWGBUYFhgWGB0eGxkVHRYbHhYcGB4bHCgiGh0xGxUaIjEjJSkrLy4uFx8zOTMsOCgtLisBCgoKDg0OGhAQGi0jHyUtLS0tLystLS0tLS0tLS0tLS0tLS0vLS0tLS0tLS0tLS0tLS0tLS0tLS0tLS0tLS0tLf/AABEIAMABBwMBIgACEQEDEQH/xAAcAAEAAgIDAQAAAAAAAAAAAAAABgcDBAIFCAH/xAA+EAACAQIEAgcEBwcEAwAAAAAAAQIDEQQFITEGEgciQVFhcYETMlKRI0JTYnKCoRQVQ5KisfAlwdHhJDM1/8QAGAEBAAMBAAAAAAAAAAAAAAAAAAECAwT/xAAiEQEBAAICAQQDAQAAAAAAAAAAAQIxAxEhEkFRYQQycVL/2gAMAwEAAhEDEQA/ALxAAAAAAAAAAAAAAAAAAAAAAAAAAAAAAAAAAAAAAAAAAAAAAAAAOM5qmm6jSSTbb0SS3b7gORixGIhhYuWJnGEVvKTSS82yv+JekW0nS4eXM9vayXb9yPb5vu2a1NPC8POtH9s44qycYrmUKktl3y+BfdiBNKXFmHxUnHLPaYmS39jTlKP87Sh/UbbzZUIOeZKOHivjqR0X3muqv5mVXjOPMTmE1huDKPJH6qhTvNx25lH3acdd5XNvAdG2NziSqcTYjke9r+1qLvSb6lP8qaHYk+YdJWCwt/YylWt8EXb+eVov0Z0D6RcVnU4w4bw05fSQUmlzWjzK6k1Hlguxu7sn2bkryngDAZbZuiq81br1+u796T6sX5JEmhBU1amkktktiByABIAAAAAAAAAAAAAAAAAAAAAAAAAAAAAAAAFVdIXFEsdUeGy9/Rxdnb68k9W++KeiXa1fXQmHHud/ujDctGXLVq3jFreMbfSTXkna/fKJCeAspVRzxmNS5KdlTi9nO3V2volr5vwIoz5XgKXB1H9rzqN6trwg/qt+e8/7EVxeaYvpBxMKUOrGUn7On9WKW9So+2y/4Su9eHSJxBLPq7VLSlTTXfr9Z6e89lp+lzruCuJnwjivbSpurTlCVOUdFLl5k7029L3irq9n4WuR6pU9VfnDXD1HhyiqWAjro6k379SdtZTfa/DZbKyO2Oo4c4kw3ElPnymqp296D0nB904vVeez7GztyyAAAAAAAAAAAAAAAAAAAAAAAAAAAAAAAAAAAAABSvHubvNcXP2esYydGmvCD+kfrUur9qiiS8V13wrl1OnQly2g1LZ81SWsrprvu013epCuGcH7THUaVfX2Up878INtt+sTD0p508wrezg+rFX/ADS7ytnhMvSMVm6fPJ3cnJwh5Xa0S8bu3bZGGND2r693eyWt7Pl670fxaeehxr4mVXmVG6i5Sd3vr2K2y1tp2X8jcw9PRPm5Y25Utm4JdZvXW97a9i7bFNLbcKUqmWVI1cFOVKe9OUHaajfS/ZqktNU1vfUu7gfjmGY4eCz+rTpV7tJytBVYp2jNfVTfw38UlexSODg80rqNPqp2v4RS6z07km/MlleEai5ZRXKrKMexJbW9CMs7jE44+pfMXzK8dUz6efsHicRk81+569SlG7bipXj4vlacXr3p9pPci6RrNQz2Gn2kE/nKH+8fkMebG7MuKxYgMOExUMZBTwk4zg9pRd0zMbMwAAAAAAAAAAAAAAAAAAAAAAAAAAAAANfH4uOApTq4h2hCMpS8kr6eJmq1FRi5VWoxSbbeyS3b8CmOOuO/379BgbwoJ3k3vK3bJdi7VF63s3tZRaI9RxVRVlVoycJXdSo1eyg5ddNdqd2reRGsc3iqknq5Tk+3vexNsVUp5TgLVF9PiLN/doxs1H10+RudDGRQzLE1MViFeNG3IntzttJ+nK/XlfYR79DjkPRBXxtJTzCusM2rqLhzSWmnMuaPL5b+TOoz7o2zLK3/AOPSWKhspUZapdl4ys16XXiehgT0PPGAyDEZDRVTNaE6TrK0XJbK92n2xk7LR62j5m23fcvfFYaGMg4YqMZwkrOMldNFY8V8DVsuvVyBOtT7ab1nBfd+0Xh734jn5eO29xtx5zrqom5W+Xy/yxx97fU1YV9bVbqS0femt0/+DPGomcl26JG3lmbVsmnz5bUcG/ejvGX4ls/PddjLE4d6Q6OPtDNbUKnxN/Rt+b9z108SsdzFOlzF8OXLHSuXHjk9DxkpK8XdPZruPpQmUZ9isif+nVWo7uEtYPv6r281Z+JP8k6TKGItHN4OjP4opyg/l1o/J+Z14c+OX058uLKJ4DDhMXTxsVPBzjUg9pRaa+aMxszAAAAAAAAAAAAAAAAAAAAAAAAQPpizt5TgeShfmry5F3WWrXq3HTu5irMFlNLC4bnzJyUEuepJe81daK+8pScYq/bK+yPQGeZPRz2i6OZQ54PXxjJbSi+xr/NGVTxVwBjcM6f7IljcNTnzuEbRqycU/ZqpFtRnFXd3F3fO7R2I6EF4mlVnL2mI0vGC5F/DvFNQS8E1fxuuwtLoKhKlha0asbWnHXxaba80mn+YriWAxGNrqNTD4jmjryypTUpVJPVuLinvd+pfvCuTLIsLToq3MlzVGu2o9ZPy7F4JEQduACwAADq834ew2c//AEaMJv4rWmvKSs/1IVm/RfvLJa7X3Ku3pKK0XnF+ZZIKZYY5bi0ys0oTNckxWS65pRnGHxq0oeF5Rul5O3kaMKnNsz0RJcytLVMiGe9HeFzK8sEnhqnfTXUb8Ybfy2OfP8b/AC2x5vlVDlf3jHOkpa/2O24g4UxeQXlioe0pL+JTu0vxdsPXTXdnSxrJ6vtOe42eK2mUumTAY2vlU+fLqk6ctLuLtdfeW0l4NMmmSdKNWlaOcUlVXxQ6s/Nr3Zf0kGxtd0I80VFq/Wu2ko9stE7pf21Ot/eccS5qM6cOR6twk09rNScku3S+9mzTjuc0plMbt6GyTi3CZ1ZYSqlN/Un1ZeiekvytneHmfDSdXmjVs5R3ttJPaSXZ3eDT8CS5NxjjMl6tOo6kF9Sr1l6O/MvR28DbH8j2yZXi+F5ghWSdJGGx1o5gnh5971hf8S1X5kl4kxoV44iKlh5RnF7OLTTXg1udEyl0yss2yAAlAAAAAAAAAAAAAAAAAAAAAAAAAAAAAAAAARDiPo/w2bXngbYat8UF1JfihovVWffcl4IuMvipls0oPPOHsTw5L/UIXpvRVIXlTfm7dV+Dt4Ed/ZKavGpR9pHeDjy80d+q+ZrRN3i9bbdmvpycFUTU0mno09mu25A+Jejani71MiaoT39m/wD1vytrD0uvBHPlw2ecWs5O/wBlK4SlKjUcaCqOcIx5IycFHkekr2k73t89e5LvXHtsmvDf/s5Znga+UT5Mzpypy7LrR+MWtGvIx063ec+dtvmNcfpwSUvd9UbOV5rXyeXPltSVN9ttn+KL0fqcoTVTf/vY41aNvdTa7+y/cRJZ5ib1drD4f6TI1rRzyCg/tKd3H80dWvNX9CfYTFQxsFPCTjOD2lF3T+R53qUWvej8rGxlWcVsnlzZbVlTfbbWL/FF6S9TfDns8ZMsuL4ehgV5w/0mwrWhnsPZv7SF3B+cfej+voT7DYmGLip4WcZwlqpRaafk0dOOUy0xss2ygAsgAAAAAAAAAAAAAAAAAAAAAAAAAAAAAAABgxuDp4+DhjYRqQe8ZJNfr2kAz/owjO8+H6jpv7Obbi/CMt1639CxgVyxmW0y2aed80y/EZPLkzWlKk3s3s/wyTs/RmPD4txejuj0PicPDFxcMVCM4PRxkk014p7kFz7owo4q8slm8PP4XeVNv+8f1Xgc+XBZ5xbTl+UBp4iFeyqdXzX9jhicv06mv+d4znh3FZBd5nRfIv4kOtTt33Xu/mSNLDYnl1pyM748ZRefVY50XD3V+huZRndfJJc2W1JU7+9HeMvxRej8914GWniYVdKiS7v87D5VwKq60iJjZ5xTbPdYfD/SZRxVo51H2E/jjd03/vH9V4k6w9eOJip4aUZxeqlFpprwa3POVbDul73qZMrzfEZFJyyqpOG10ndP8UXo/No2x5r7ssuP4ejQVpw90rQq2hn9P2b+0gm4/mj7y9ObyRYGXZnRzSPNl1WFWPa4STt4PufgzeZS6ZWWbbYALIAAAAAAAAAAAAAAAAAAAAAAAAAAAAAAAAGr7kVzzgHB5teUIewqP69Hq6+Mfdfna/iSoEWS7TL0pfOuj/GZVeWESxVNfArT9YPV/lbIzDESoSaV4yWji9Gn3NPY9HHU55w5hs9X+pUoyl2TWk15SWvpt4GOXBN4tJy/KlIY+NRcuJj6nypl8a2tB3JPnvRpXwV5ZJNYiPwTtGpbwfuy/p8mQqftMDNwrxnRqK14zTT33szO9z9o0ll0+1sI6Ok1fuMFGUsJJTwcpU5rZxbT8bSVmjsaWYc2lVXOboRr+4yvXvE/13WTdJeLwHVx6jiYr4urP+aKs/WLZYPD3HOEzyUYU5SpVZbQqK1391q8X5Xv4FMVsC4bI1JQlDWN007pp6prZ+dy85cptS8cunpkEY6PM8qZ7hOfG2c4TdNyX1rRi02ux2nr5EnOmXudsLOgAEgAAAAAAAAAAAAAAAAAAAAAAAAAAAAAAAAaGb5PQzqHJmdKNSPZfdPvjJaxfkzfAFUcQdGVXC3nkE/ax+ym0pr8MtpetvNkErQngZuGJjOlUjvGSafyfYekjrs7yOhnkOTMqcZr6r2lF98Zbp/4zHLhl00x5LNqHoZm46VVcyV6lKtBvt7Fpe/oSHPOjLF4eb/c8oV6b1XNJRmvB30fmnr3I2uFOjSrVmp8RfR04tfRJpyqWf1pRbUYeGravtu6enPVjT1Y7TDo1yp5XgYe1VpVW6zX4klDy6kY6eZKglbYHRJ1OmFvd7AASgAAAAAAAAAAAAAAAAAAAAAAAAAAAAAAAAAAAAAAAAAAAAAAAAAAAAAAAAAAAAAAAAAAAAAAAAAAAAAAAAAAAAAAAAAAH//Z"/>
          <p:cNvSpPr>
            <a:spLocks noChangeAspect="1" noChangeArrowheads="1"/>
          </p:cNvSpPr>
          <p:nvPr/>
        </p:nvSpPr>
        <p:spPr bwMode="auto">
          <a:xfrm>
            <a:off x="155575" y="-1989138"/>
            <a:ext cx="5676900" cy="4143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8" name="AutoShape 12" descr="data:image/jpeg;base64,/9j/4AAQSkZJRgABAQAAAQABAAD/2wCEAAkGBxMHERUTBxITEhMWGBUYFhgWGB0eGxkVHRYbHhYcGB4bHCgiGh0xGxUaIjEjJSkrLy4uFx8zOTMsOCgtLisBCgoKDg0OGhAQGi0jHyUtLS0tLystLS0tLS0tLS0tLS0tLS0vLS0tLS0tLS0tLS0tLS0tLS0tLS0tLS0tLS0tLf/AABEIAMABBwMBIgACEQEDEQH/xAAcAAEAAgIDAQAAAAAAAAAAAAAABgcDBAIFCAH/xAA+EAACAQIEAgcEBwcEAwAAAAAAAQIDEQQFITEGEgciQVFhcYETMlKRI0JTYnKCoRQVQ5KisfAlwdHhJDM1/8QAGAEBAAMBAAAAAAAAAAAAAAAAAAECAwT/xAAiEQEBAAICAQQDAQAAAAAAAAAAAQIxAxEhEkFRYQQycVL/2gAMAwEAAhEDEQA/ALxAAAAAAAAAAAAAAAAAAAAAAAAAAAAAAAAAAAAAAAAAAAAAAAAAOM5qmm6jSSTbb0SS3b7gORixGIhhYuWJnGEVvKTSS82yv+JekW0nS4eXM9vayXb9yPb5vu2a1NPC8POtH9s44qycYrmUKktl3y+BfdiBNKXFmHxUnHLPaYmS39jTlKP87Sh/UbbzZUIOeZKOHivjqR0X3muqv5mVXjOPMTmE1huDKPJH6qhTvNx25lH3acdd5XNvAdG2NziSqcTYjke9r+1qLvSb6lP8qaHYk+YdJWCwt/YylWt8EXb+eVov0Z0D6RcVnU4w4bw05fSQUmlzWjzK6k1Hlguxu7sn2bkryngDAZbZuiq81br1+u796T6sX5JEmhBU1amkktktiByABIAAAAAAAAAAAAAAAAAAAAAAAAAAAAAAAAFVdIXFEsdUeGy9/Rxdnb68k9W++KeiXa1fXQmHHud/ujDctGXLVq3jFreMbfSTXkna/fKJCeAspVRzxmNS5KdlTi9nO3V2volr5vwIoz5XgKXB1H9rzqN6trwg/qt+e8/7EVxeaYvpBxMKUOrGUn7On9WKW9So+2y/4Su9eHSJxBLPq7VLSlTTXfr9Z6e89lp+lzruCuJnwjivbSpurTlCVOUdFLl5k7029L3irq9n4WuR6pU9VfnDXD1HhyiqWAjro6k379SdtZTfa/DZbKyO2Oo4c4kw3ElPnymqp296D0nB904vVeez7GztyyAAAAAAAAAAAAAAAAAAAAAAAAAAAAAAAAAAAAABSvHubvNcXP2esYydGmvCD+kfrUur9qiiS8V13wrl1OnQly2g1LZ81SWsrprvu013epCuGcH7THUaVfX2Up878INtt+sTD0p508wrezg+rFX/ADS7ytnhMvSMVm6fPJ3cnJwh5Xa0S8bu3bZGGND2r693eyWt7Pl670fxaeehxr4mVXmVG6i5Sd3vr2K2y1tp2X8jcw9PRPm5Y25Utm4JdZvXW97a9i7bFNLbcKUqmWVI1cFOVKe9OUHaajfS/ZqktNU1vfUu7gfjmGY4eCz+rTpV7tJytBVYp2jNfVTfw38UlexSODg80rqNPqp2v4RS6z07km/MlleEai5ZRXKrKMexJbW9CMs7jE44+pfMXzK8dUz6efsHicRk81+569SlG7bipXj4vlacXr3p9pPci6RrNQz2Gn2kE/nKH+8fkMebG7MuKxYgMOExUMZBTwk4zg9pRd0zMbMwAAAAAAAAAAAAAAAAAAAAAAAAAAAAANfH4uOApTq4h2hCMpS8kr6eJmq1FRi5VWoxSbbeyS3b8CmOOuO/379BgbwoJ3k3vK3bJdi7VF63s3tZRaI9RxVRVlVoycJXdSo1eyg5ddNdqd2reRGsc3iqknq5Tk+3vexNsVUp5TgLVF9PiLN/doxs1H10+RudDGRQzLE1MViFeNG3IntzttJ+nK/XlfYR79DjkPRBXxtJTzCusM2rqLhzSWmnMuaPL5b+TOoz7o2zLK3/AOPSWKhspUZapdl4ys16XXiehgT0PPGAyDEZDRVTNaE6TrK0XJbK92n2xk7LR62j5m23fcvfFYaGMg4YqMZwkrOMldNFY8V8DVsuvVyBOtT7ab1nBfd+0Xh734jn5eO29xtx5zrqom5W+Xy/yxx97fU1YV9bVbqS0femt0/+DPGomcl26JG3lmbVsmnz5bUcG/ejvGX4ls/PddjLE4d6Q6OPtDNbUKnxN/Rt+b9z108SsdzFOlzF8OXLHSuXHjk9DxkpK8XdPZruPpQmUZ9isif+nVWo7uEtYPv6r281Z+JP8k6TKGItHN4OjP4opyg/l1o/J+Z14c+OX058uLKJ4DDhMXTxsVPBzjUg9pRaa+aMxszAAAAAAAAAAAAAAAAAAAAAAAAQPpizt5TgeShfmry5F3WWrXq3HTu5irMFlNLC4bnzJyUEuepJe81daK+8pScYq/bK+yPQGeZPRz2i6OZQ54PXxjJbSi+xr/NGVTxVwBjcM6f7IljcNTnzuEbRqycU/ZqpFtRnFXd3F3fO7R2I6EF4mlVnL2mI0vGC5F/DvFNQS8E1fxuuwtLoKhKlha0asbWnHXxaba80mn+YriWAxGNrqNTD4jmjryypTUpVJPVuLinvd+pfvCuTLIsLToq3MlzVGu2o9ZPy7F4JEQduACwAADq834ew2c//AEaMJv4rWmvKSs/1IVm/RfvLJa7X3Ku3pKK0XnF+ZZIKZYY5bi0ys0oTNckxWS65pRnGHxq0oeF5Rul5O3kaMKnNsz0RJcytLVMiGe9HeFzK8sEnhqnfTXUb8Ybfy2OfP8b/AC2x5vlVDlf3jHOkpa/2O24g4UxeQXlioe0pL+JTu0vxdsPXTXdnSxrJ6vtOe42eK2mUumTAY2vlU+fLqk6ctLuLtdfeW0l4NMmmSdKNWlaOcUlVXxQ6s/Nr3Zf0kGxtd0I80VFq/Wu2ko9stE7pf21Ot/eccS5qM6cOR6twk09rNScku3S+9mzTjuc0plMbt6GyTi3CZ1ZYSqlN/Un1ZeiekvytneHmfDSdXmjVs5R3ttJPaSXZ3eDT8CS5NxjjMl6tOo6kF9Sr1l6O/MvR28DbH8j2yZXi+F5ghWSdJGGx1o5gnh5971hf8S1X5kl4kxoV44iKlh5RnF7OLTTXg1udEyl0yss2yAAlAAAAAAAAAAAAAAAAAAAAAAAAAAAAAAAAARDiPo/w2bXngbYat8UF1JfihovVWffcl4IuMvipls0oPPOHsTw5L/UIXpvRVIXlTfm7dV+Dt4Ed/ZKavGpR9pHeDjy80d+q+ZrRN3i9bbdmvpycFUTU0mno09mu25A+Jejani71MiaoT39m/wD1vytrD0uvBHPlw2ecWs5O/wBlK4SlKjUcaCqOcIx5IycFHkekr2k73t89e5LvXHtsmvDf/s5Znga+UT5Mzpypy7LrR+MWtGvIx063ec+dtvmNcfpwSUvd9UbOV5rXyeXPltSVN9ttn+KL0fqcoTVTf/vY41aNvdTa7+y/cRJZ5ib1drD4f6TI1rRzyCg/tKd3H80dWvNX9CfYTFQxsFPCTjOD2lF3T+R53qUWvej8rGxlWcVsnlzZbVlTfbbWL/FF6S9TfDns8ZMsuL4ehgV5w/0mwrWhnsPZv7SF3B+cfej+voT7DYmGLip4WcZwlqpRaafk0dOOUy0xss2ygAsgAAAAAAAAAAAAAAAAAAAAAAAAAAAAAAABgxuDp4+DhjYRqQe8ZJNfr2kAz/owjO8+H6jpv7Obbi/CMt1639CxgVyxmW0y2aed80y/EZPLkzWlKk3s3s/wyTs/RmPD4txejuj0PicPDFxcMVCM4PRxkk014p7kFz7owo4q8slm8PP4XeVNv+8f1Xgc+XBZ5xbTl+UBp4iFeyqdXzX9jhicv06mv+d4znh3FZBd5nRfIv4kOtTt33Xu/mSNLDYnl1pyM748ZRefVY50XD3V+huZRndfJJc2W1JU7+9HeMvxRej8914GWniYVdKiS7v87D5VwKq60iJjZ5xTbPdYfD/SZRxVo51H2E/jjd03/vH9V4k6w9eOJip4aUZxeqlFpprwa3POVbDul73qZMrzfEZFJyyqpOG10ndP8UXo/No2x5r7ssuP4ejQVpw90rQq2hn9P2b+0gm4/mj7y9ObyRYGXZnRzSPNl1WFWPa4STt4PufgzeZS6ZWWbbYALIAAAAAAAAAAAAAAAAAAAAAAAAAAAAAAAAGr7kVzzgHB5teUIewqP69Hq6+Mfdfna/iSoEWS7TL0pfOuj/GZVeWESxVNfArT9YPV/lbIzDESoSaV4yWji9Gn3NPY9HHU55w5hs9X+pUoyl2TWk15SWvpt4GOXBN4tJy/KlIY+NRcuJj6nypl8a2tB3JPnvRpXwV5ZJNYiPwTtGpbwfuy/p8mQqftMDNwrxnRqK14zTT33szO9z9o0ll0+1sI6Ok1fuMFGUsJJTwcpU5rZxbT8bSVmjsaWYc2lVXOboRr+4yvXvE/13WTdJeLwHVx6jiYr4urP+aKs/WLZYPD3HOEzyUYU5SpVZbQqK1391q8X5Xv4FMVsC4bI1JQlDWN007pp6prZ+dy85cptS8cunpkEY6PM8qZ7hOfG2c4TdNyX1rRi02ux2nr5EnOmXudsLOgAEgAAAAAAAAAAAAAAAAAAAAAAAAAAAAAAAAaGb5PQzqHJmdKNSPZfdPvjJaxfkzfAFUcQdGVXC3nkE/ax+ym0pr8MtpetvNkErQngZuGJjOlUjvGSafyfYekjrs7yOhnkOTMqcZr6r2lF98Zbp/4zHLhl00x5LNqHoZm46VVcyV6lKtBvt7Fpe/oSHPOjLF4eb/c8oV6b1XNJRmvB30fmnr3I2uFOjSrVmp8RfR04tfRJpyqWf1pRbUYeGravtu6enPVjT1Y7TDo1yp5XgYe1VpVW6zX4klDy6kY6eZKglbYHRJ1OmFvd7AASgAAAAAAAAAAAAAAAAAAAAAAAAAAAAAAAAAAAAAAAAAAAAAAAAAAAAAAAAAAAAAAAAAAAAAAAAAAAAAAAAAAAAAAAAAAH//Z"/>
          <p:cNvSpPr>
            <a:spLocks noChangeAspect="1" noChangeArrowheads="1"/>
          </p:cNvSpPr>
          <p:nvPr/>
        </p:nvSpPr>
        <p:spPr bwMode="auto">
          <a:xfrm>
            <a:off x="155575" y="-1989138"/>
            <a:ext cx="5676900" cy="4143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50" name="Picture 14" descr="http://www.nuplacorp.com/product_images/1333660694Claw%20Hammer%20Angled.jpg"/>
          <p:cNvPicPr>
            <a:picLocks noChangeAspect="1" noChangeArrowheads="1"/>
          </p:cNvPicPr>
          <p:nvPr/>
        </p:nvPicPr>
        <p:blipFill rotWithShape="1">
          <a:blip r:embed="rId3" cstate="print">
            <a:clrChange>
              <a:clrFrom>
                <a:srgbClr val="FFFFFF"/>
              </a:clrFrom>
              <a:clrTo>
                <a:srgbClr val="FFFFFF">
                  <a:alpha val="0"/>
                </a:srgbClr>
              </a:clrTo>
            </a:clrChange>
          </a:blip>
          <a:srcRect l="1858" t="5128" r="-1"/>
          <a:stretch/>
        </p:blipFill>
        <p:spPr bwMode="auto">
          <a:xfrm>
            <a:off x="2285416" y="457200"/>
            <a:ext cx="3994140" cy="2819400"/>
          </a:xfrm>
          <a:prstGeom prst="rect">
            <a:avLst/>
          </a:prstGeom>
          <a:noFill/>
        </p:spPr>
      </p:pic>
      <p:sp>
        <p:nvSpPr>
          <p:cNvPr id="14352" name="AutoShape 16" descr="data:image/jpeg;base64,/9j/4AAQSkZJRgABAQAAAQABAAD/2wCEAAkGBxQTDRUUEhQVFRUUFg8YFBQUFRAVFBQXFBQWFxQUFxQYHCggGBolGxUUITEhJSkrLi4uFx8zODMsNygtLisBCgoKDg0OGxAQGywkHyQsLCwsLCwsLCwsLCwsLCwsLCwsLCwsLCwsLCwsLCwsLCwsLCwsLCwsLCwsLCwsLCwsLP/AABEIAKgBLAMBEQACEQEDEQH/xAAcAAEAAQUBAQAAAAAAAAAAAAAABgIDBAUHAQj/xAA6EAACAQMDAgMFBwIEBwAAAAAAAQIDBBEFITEGEgdBcRNRYYGxIjJCkcHR8HKhFIKS8SMkMzRSVNL/xAAaAQEAAgMBAAAAAAAAAAAAAAAABAUBAgMG/8QAKBEBAAICAgICAgICAwEAAAAAAAECAxEEEiExBUETURQiQlIyYXEj/9oADAMBAAIRAxEAPwDiBlkAAAAAAAAAAAGfp8Thll1xwkFpT2IGSyVSE803T1Ws+PLBVXv1vtKiNw51renuFSSfvLrj5u1YlDy01KOVqeGT4naHMaUGzAAAAAAAAAAAAAAAAAAAAAAAAAAAAAAAAAAAAAA2mmxI2Z2xpPY0ytySmVT/AKHmvtQfnwVfJ97SatP1/onbPvS2ZJ4ebXhzy07RuHNr60LvFkQL0amcMMlRKPMKDIAAAAAAAAAAAAAAAAAAAAAAAAAAAAAAAAAAAAbjSFnBEzu+JLNOpblXklOrCV9PVPZ14v38lfm8wkVhPOotJVe0ylvgj0t18o+O/wDaaS4dqVg4zcWuGXmLLuu2t6edI9qNlhN4LDFl34Q70008ljYlODwyAAAAAAAAAAAAAAAAAAAAAAAAAAAAAAAAAAAN/oMMtEHkyk4YTTTrYqMt06kJHStXhP0IHZ3dE6drd9BJ+WzOdY7ShcmvW24c78QtD9nV70tnySuLl1PWXeLd67hBry1ysFljyTEuV6bRfU7Bx3LLDliyHkppqmiU4AAAAAAAAAAAAAAAAAAAAAAAAAAAAAAAAAAGBKOlYZqL+eZX8v0l4fbplrYYqL4qL/sUGSyxrCX2el5hwRN+S2SKs7R4eyqY8mb1nTlniL02yuptMVa3ksb42Ol46z3hG4+TrOnGLy17Kji1wTKX3G02a+Wr1Gx7oknFl1LlfHtD9Ss3FlviydoV+SmmvO7iAAAAAAAAAAAAAAAAAAAAAAAAAAAAAAAAD1cmBKukNqkfVfUr+Z6S8Ht3Swsu5U5efajzlvcrGbxEJfZW+IJEji8Wcu1XmybttYvrXzRx5GC2OfLrhy/Ur9vLugbYZi9es+3K8dbOd9faL21PaRWz5NMd+lppKxwX71RBUcrjkkdtO2mi1rTMpvBO4+fUo2bFuEJvaHbIucd+0Ky9dSxzo0AAAAAAAAAAAAAAAAAAAAAAAAAAAAAAAD2PJghI+m6nbKPr+pB5UbhKwz5fRPRtRTox+EV/bKPPTG7zCTyPFYS6nHCPR8TBGOistO3laOUcufh703DNJ1LVUp9k8Hl8VumRNtHeu1Ot2iq0Wn7jfPO/7Qca/Szl95p7hUawbUy9oWcwxLq07o/I60yaliYQPqLTcNvBd8TPuNK7PiRSUcFpCBMPDIAAAAAAAAAAAAAAAAAAAAAAAAAAAAAAPY8mJIbnS54aIueNw7458u7eGd/3RUc+R57JXrk2nZf7Y3TY8HpcXmkKmRo3tHaNMQ0+pU98ni+RXpl0sMFvpVbz7oYZpM7hi9etto1rNhmWfM4TOpWWG+4aWVk8f7mfyxt3RvqLSsxbxuWXE5GpcMtNw5Vq1q4TZ6jBki1VNlpqWAd3EAAAAAAAAAAAAAAAAAAAAAAAAAAAAAAXqMco1kZ1u8YOV426Uny6b4aal214rJRc2mp2scf9qzDvNCWYr0RccO3bFEqq8atK4SWrBvaeTyvymPrm2k4raa+knF7lZtKtMWhVeW/cjEwxiydZYltYJ5ycbV7RqHe+eY9MHV9BzFuKybR3xzv6b4uTFvFnHOuNAcW2kek+N5kW8NOTh3G4c7nBp4PQRO1RMaUmQAAAAAAAAAAAAAAAAAAAAAAAAAAAAAybThmsi8pYNZjbaEj6Sv8AsrxfxX1K3m491TePfzp9OaFcd9vCXvS+hn42+8ev0jcmvXJLYFkjrVaGSt5/GjJG3Sk6Ys6Z5y+CYl2izzBp18aZ28UDT8cxPhnbJjhovsP4cuPraPLjO4lGep+nI1oPCXHHvKbNhvxb9q+lhx+TGut3Bur+j6lKblGLxl+/P85L/gfJUyRETLXk8X/KqFVINPDWH8S5iYn0rpjSkywAAAAAAAAAAAAAAAAAAAAAAAAAAAAybP8AU1liVdbkwzDI0qv2zRxz13V3x21L6V8MNS9rZpZ3jj6FXwZ/Hmms/bty43EWTUukAZiY3GhblTIOXhxPpvFlqVMq83Dms7iG8WU4I/49+G2zBtOOYnwxtUlnkkVpN69bsemt1PSadRPuinnnYp+Zwr4J74/CVh5Nq+EL1rwztq6ePsy38jXjfLcjF43t1tkpf/lVy/q3wwubVOcE6lNea3x6o9Rxfk65PF41KLfBE/8ACdoFOLTw+fiWsTE+keY0pMsAAAAAAAAAAAAAAAAAAAAAAAC5QXJiQlT3Av2y3MSxKq62f5Aj0t2cvtGt48OlXZfCTWOyqoye0tig5O8eWLwn6/Jj07fF5L3HeL1i0KyY1L03YADRiaxPsW5UyFk4m53DeLHszEcQ7KlElVw1hrsnHIzYa5KzWYInUtdcw7WeC+S4duNlTMduy9ayU4tNJp8p7pl78JyK56TivHmHLLE1ncOIeMnQEaP/ADVvHFOT/wCJFfhbzv6F3SZxW6TPifTO4y13Htx1omuAAAAAAAAAAAAAAAAAAAAAAAArovcxIufz6GBft1uGJ9KLp7sQQs273/IW9N6px0vcuEoteWCl5ldrHBOn0T0xqHtraMvPh/I2+Lyz1mk/SJy8fW/ht3ItbXivtF09NgAAAAACzc08xK35Ti/nwzr3Hp0x26ysafbuK3K/4XhXxzOTJHl0z5O3p7q+nQuLedGaTjOLT+fDL+9IvGnGlprO4fH3UGnuhdVKT/BJx/Lgzit2ruW+SNS1x1aAAAAAAAAAAAAAAAAAAAAAAFyjyYkXlEwLkZYMCxV4ZmBahyZlmEu0KX2EVPJjyn4Z8O3eHGor/DuLfD/Yp/zWwZO0OnIxzeIlJdR1dRnFZWGZ53NnLatqfThh40zWdtvQqqUU0eg4fJjPjifv7Q71ms6lcJbQAAAAAAAA+avHLS/ZatKaW1VRl88bnHFOr2qkTG8cWc3fJIcXhkAAAAAAAAAAAAAAAGQPMgVxg3wm/RNmNwK42s3xCf8Apl+xjtH7Z1K5HTqz4pVP9E/2Hev7NSzKGh3P/r1t8b+zn+xpOSn7g1LMp9N3bW1vV+ccfU1/Nj/2g6z+iPSd63n/AA8l69q/U1/k4v8AZt+O36Xl0PfSW1B4/qiuPmY/l4Y/yZ/Ff9LlDw7v5NYpJfFzgkvi/cazzsMfbP4bpBo3Rl1TWJ+zX+dv6Ir+RysV5/qmYqWiPKa9N2c6LalOKT53f6oqc/8A9PSXWde1nXuoIxq+z5ku37WUorPk98+X0LHhfC2z17ZLahB5HydcM6rG286a6untFxjKK7ctZysySzz5Z3fkWtOBx+JO4vuVb/Jy8i2+unQbW5U45Xw5/nodq5K29S31Me183YAAAAAAAcn8dtG9pbRqxW9Pn0KrJyPx86KT9wm4ad8Ux+nz1JbluiPDIAAAAAAAAAAADuT6G0yL/wCgv81ev/8AW5Ufyssu/wCOGXS6Q09t4tqLxwu6b+e73XmazyMv7IpC7DpzT4y/7OhvxmMml/cxOfJ92bdIZVCys4JJWdu0/NQSfJj8t/8AZjpC/wB9FSSjRp4ecLEcLHpH+ZNJm3vbetYe+1gvuwpr3PtgabmftvqsMiFfzxDh8RX7fzJpP/pEVlTXv+2Kivs4e+/0NfLbrDGuNeiuZNbbPue3Hx/mTbpazPiGquuroRlvWivdu2YnBefUNomse5ae661gptd693D+uRHEyz9NvyY4aup1wk3ieePr6naOFk+4azloxanWzf4lj5/ubxwbfpj81Y9LVTrKX/mvlkz/AAZ/RGeq7T6rllOKk3vnCeDSeH+5bfm/UMCvrvbeqvLMZwVNwjOLUZOM+JfAseNE1x9YlBz0ib7mG30bq6EJ93ZJQwnJ005OLjB5lh5w+74438jFsc/bFf8ApO9F6xSnBObiqs4KPtMxlLtUXJNbYWJ8rKbePeR/NZdpjs6Hpl/GpFNSUmku7CaWd/wvg3jlVraNy4Wx6bBTRKrnx29S5alVk69oYDIAAAGm6ksVWozptZUotHk/m7zTkVyV+kzi26y+U+qNKdvczg1w2ej4XIjNji0HJxdLNMyYigAAAAAAAAAAAntTxOqvijFe/M3L9CF/Dr+2/wCSVuXiXW2xSprHxk8/Iz/Dr+zvK0/Em5w/s09/hL9zP8Oh3lYr+Il5LzhH0T3+TZmOJSDvKxDru7X4oc53gt/U2/jUY7yT67vnxVUf6adP9UP42P8AR3lal1jeybbrvfGcQpeS/pMxgxx9Hef2s1OpruXNep8nGP0Rn8OP9He37YNxqdWX3qk5P3uTZtGKsfR3t+2JKo3y2/Vm8REMblSZYACMDYWNJtnHJbTtSE16bu3Tkk+GU/Lp2jcJ+Cde0yubSNSnnCe3mk+foU1Mtsdk61ItDTW2jUlmOOxNxy4bfd44e/LLD+XkjzvaLOCn6TaOi0HGDUcqH3FltLjL9W1n1ZwnkXt7lmKRH03NjfOMO1JRxsklwkcbRMtbYazO2Zaax9rDMRe9fUuV+NGtw29O4zwdcfPyTOtodsel9TZa4+TfW9ucxC5CRYcfNN/EtJhWSWqzOthlTyPkfxZejpWm4YtWeWed5fI/PebO9Y1Dh3jPpKVT2iXPP5IsPgORMxNJSs0d8UWciZ6pWBkAAAAAAAAAAAAAAMgAGQK/aMxoUuQHhkAABgVU1uYlmPbf6VT4IGeyZjhIaFIr7WS4jwl3Tl7+CXBV8vF/lCRjnxqWdqNl5xOGHL9S3tXb3SNXdKXbP7v0JM1iXKU+0p0KsVKLi36r6HTFSlp1edIGW+Sq/W0KLeYvBJy/F5NbxzEtac2Y8SyadJRWCq6Rit/dpa028r0ZE/HmrPqXKYVwe5MwXtF48tZ9MgvNuSxc08rKKb5Xifkp3pHl1x217YeDyXS8RO4SNub+MVFOyz6k74O0/n0lV84bPn2XJ7pVS8MgAAAAAAAAAAAAAAAAAAAAAAAeQFy3W/5GtvTavtKdKhsiszyn44b2jHYgykw2Nm8PPxI9/LrHhLdPuu6OH/PgVWXHqfDtE7heraXCW6OdeTaviSYiXtppcoSzCWPTP7mbcrftrNa/aX6Rezxibz7mb8f5TJhnW9wruTgp7q2VRKSJfIinJp3hErussNSaePIoIyXpPiUiYiY2yKdfcseL8jelo25WptnRqbntcXLpe3X7RZrpcJbVh3XJ5T5fdbTFa+EjG5b40XSjZKPm8kT4HHM59pu9YbPn9nuFYGQAAAAAAAAAAAAAAAAAAAAAAAexRgXrVfa/I1v6b09pbpkfsoqc0+VhjbujEh2lIiGbQRws6Q29jUwRctdt6z5bu3uOCFekS3bO3rkS9NNbV22ltXRHtVFyY5bOjUyiTx801/qh2rpTUjk4XjdtwzWdEImK0mZJlm26zj4HqvjKxeKzM+YRsjLPUOC1cfdZX/JRX8Fpn3pvT2+dfGbW1UufZReVHn1wiu+A43SneftP5NutIq5gekV4AAAAAAAAAAAAAAAAAAAAAAAAV0eTEi7a/fNb+m9PaYaWvsr0KfP7WOL03VEh2SIZtBHGzdsqENzhefDaPbZ26ZEtLq2duv0IuSRs7VHCY245Jbm1otIxjw2tPhX5LxMsjsJX8a1fMuXZ40c7VFSkdqZr1mIhjTNpSPZcLLe9Y2jWiEc6/wCoo2dlKTeJSTUV8ccnL5HeWYw1+58/+O/Fp57z6h8q6tfSrV5Tk8uTyWWDFGKkVj6aZck3tMsM7OQAAAAAAAAAAAP/2Q=="/>
          <p:cNvSpPr>
            <a:spLocks noChangeAspect="1" noChangeArrowheads="1"/>
          </p:cNvSpPr>
          <p:nvPr/>
        </p:nvSpPr>
        <p:spPr bwMode="auto">
          <a:xfrm>
            <a:off x="155575" y="-1233488"/>
            <a:ext cx="4572000" cy="2571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54" name="AutoShape 18" descr="data:image/jpeg;base64,/9j/4AAQSkZJRgABAQAAAQABAAD/2wCEAAkGBxQTDRUUEhQVFRUUFg8YFBQUFRAVFBQXFBQWFxQUFxQYHCggGBolGxUUITEhJSkrLi4uFx8zODMsNygtLisBCgoKDg0OGxAQGywkHyQsLCwsLCwsLCwsLCwsLCwsLCwsLCwsLCwsLCwsLCwsLCwsLCwsLCwsLCwsLCwsLCwsLP/AABEIAKgBLAMBEQACEQEDEQH/xAAcAAEAAQUBAQAAAAAAAAAAAAAABgIDBAUHAQj/xAA6EAACAQMDAgMFBwIEBwAAAAAAAQIDBBEFITEGEgdBcRNRYYGxIjJCkcHR8HKhFIKS8SMkMzRSVNL/xAAaAQEAAgMBAAAAAAAAAAAAAAAABAUBAgMG/8QAKBEBAAICAgICAgICAwEAAAAAAAECAxEEEiExBUETURQiQlIyYXEj/9oADAMBAAIRAxEAPwDiBlkAAAAAAAAAAAGfp8Thll1xwkFpT2IGSyVSE803T1Ws+PLBVXv1vtKiNw51renuFSSfvLrj5u1YlDy01KOVqeGT4naHMaUGzAAAAAAAAAAAAAAAAAAAAAAAAAAAAAAAAAAAAAA2mmxI2Z2xpPY0ytySmVT/AKHmvtQfnwVfJ97SatP1/onbPvS2ZJ4ebXhzy07RuHNr60LvFkQL0amcMMlRKPMKDIAAAAAAAAAAAAAAAAAAAAAAAAAAAAAAAAAAAAbjSFnBEzu+JLNOpblXklOrCV9PVPZ14v38lfm8wkVhPOotJVe0ylvgj0t18o+O/wDaaS4dqVg4zcWuGXmLLuu2t6edI9qNlhN4LDFl34Q70008ljYlODwyAAAAAAAAAAAAAAAAAAAAAAAAAAAAAAAAAAAN/oMMtEHkyk4YTTTrYqMt06kJHStXhP0IHZ3dE6drd9BJ+WzOdY7ShcmvW24c78QtD9nV70tnySuLl1PWXeLd67hBry1ysFljyTEuV6bRfU7Bx3LLDliyHkppqmiU4AAAAAAAAAAAAAAAAAAAAAAAAAAAAAAAAAAGBKOlYZqL+eZX8v0l4fbplrYYqL4qL/sUGSyxrCX2el5hwRN+S2SKs7R4eyqY8mb1nTlniL02yuptMVa3ksb42Ol46z3hG4+TrOnGLy17Kji1wTKX3G02a+Wr1Gx7oknFl1LlfHtD9Ss3FlviydoV+SmmvO7iAAAAAAAAAAAAAAAAAAAAAAAAAAAAAAAAD1cmBKukNqkfVfUr+Z6S8Ht3Swsu5U5efajzlvcrGbxEJfZW+IJEji8Wcu1XmybttYvrXzRx5GC2OfLrhy/Ur9vLugbYZi9es+3K8dbOd9faL21PaRWz5NMd+lppKxwX71RBUcrjkkdtO2mi1rTMpvBO4+fUo2bFuEJvaHbIucd+0Ky9dSxzo0AAAAAAAAAAAAAAAAAAAAAAAAAAAAAAAD2PJghI+m6nbKPr+pB5UbhKwz5fRPRtRTox+EV/bKPPTG7zCTyPFYS6nHCPR8TBGOistO3laOUcufh703DNJ1LVUp9k8Hl8VumRNtHeu1Ot2iq0Wn7jfPO/7Qca/Szl95p7hUawbUy9oWcwxLq07o/I60yaliYQPqLTcNvBd8TPuNK7PiRSUcFpCBMPDIAAAAAAAAAAAAAAAAAAAAAAAAAAAAAAPY8mJIbnS54aIueNw7458u7eGd/3RUc+R57JXrk2nZf7Y3TY8HpcXmkKmRo3tHaNMQ0+pU98ni+RXpl0sMFvpVbz7oYZpM7hi9etto1rNhmWfM4TOpWWG+4aWVk8f7mfyxt3RvqLSsxbxuWXE5GpcMtNw5Vq1q4TZ6jBki1VNlpqWAd3EAAAAAAAAAAAAAAAAAAAAAAAAAAAAAAXqMco1kZ1u8YOV426Uny6b4aal214rJRc2mp2scf9qzDvNCWYr0RccO3bFEqq8atK4SWrBvaeTyvymPrm2k4raa+knF7lZtKtMWhVeW/cjEwxiydZYltYJ5ycbV7RqHe+eY9MHV9BzFuKybR3xzv6b4uTFvFnHOuNAcW2kek+N5kW8NOTh3G4c7nBp4PQRO1RMaUmQAAAAAAAAAAAAAAAAAAAAAAAAAAAAAybThmsi8pYNZjbaEj6Sv8AsrxfxX1K3m491TePfzp9OaFcd9vCXvS+hn42+8ev0jcmvXJLYFkjrVaGSt5/GjJG3Sk6Ys6Z5y+CYl2izzBp18aZ28UDT8cxPhnbJjhovsP4cuPraPLjO4lGep+nI1oPCXHHvKbNhvxb9q+lhx+TGut3Bur+j6lKblGLxl+/P85L/gfJUyRETLXk8X/KqFVINPDWH8S5iYn0rpjSkywAAAAAAAAAAAAAAAAAAAAAAAAAAAAybP8AU1liVdbkwzDI0qv2zRxz13V3x21L6V8MNS9rZpZ3jj6FXwZ/Hmms/bty43EWTUukAZiY3GhblTIOXhxPpvFlqVMq83Dms7iG8WU4I/49+G2zBtOOYnwxtUlnkkVpN69bsemt1PSadRPuinnnYp+Zwr4J74/CVh5Nq+EL1rwztq6ePsy38jXjfLcjF43t1tkpf/lVy/q3wwubVOcE6lNea3x6o9Rxfk65PF41KLfBE/8ACdoFOLTw+fiWsTE+keY0pMsAAAAAAAAAAAAAAAAAAAAAAAC5QXJiQlT3Av2y3MSxKq62f5Aj0t2cvtGt48OlXZfCTWOyqoye0tig5O8eWLwn6/Jj07fF5L3HeL1i0KyY1L03YADRiaxPsW5UyFk4m53DeLHszEcQ7KlElVw1hrsnHIzYa5KzWYInUtdcw7WeC+S4duNlTMduy9ayU4tNJp8p7pl78JyK56TivHmHLLE1ncOIeMnQEaP/ADVvHFOT/wCJFfhbzv6F3SZxW6TPifTO4y13Htx1omuAAAAAAAAAAAAAAAAAAAAAAAArovcxIufz6GBft1uGJ9KLp7sQQs273/IW9N6px0vcuEoteWCl5ldrHBOn0T0xqHtraMvPh/I2+Lyz1mk/SJy8fW/ht3ItbXivtF09NgAAAAACzc08xK35Ti/nwzr3Hp0x26ysafbuK3K/4XhXxzOTJHl0z5O3p7q+nQuLedGaTjOLT+fDL+9IvGnGlprO4fH3UGnuhdVKT/BJx/Lgzit2ruW+SNS1x1aAAAAAAAAAAAAAAAAAAAAAAFyjyYkXlEwLkZYMCxV4ZmBahyZlmEu0KX2EVPJjyn4Z8O3eHGor/DuLfD/Yp/zWwZO0OnIxzeIlJdR1dRnFZWGZ53NnLatqfThh40zWdtvQqqUU0eg4fJjPjifv7Q71ms6lcJbQAAAAAAAA+avHLS/ZatKaW1VRl88bnHFOr2qkTG8cWc3fJIcXhkAAAAAAAAAAAAAAAGQPMgVxg3wm/RNmNwK42s3xCf8Apl+xjtH7Z1K5HTqz4pVP9E/2Hev7NSzKGh3P/r1t8b+zn+xpOSn7g1LMp9N3bW1vV+ccfU1/Nj/2g6z+iPSd63n/AA8l69q/U1/k4v8AZt+O36Xl0PfSW1B4/qiuPmY/l4Y/yZ/Ff9LlDw7v5NYpJfFzgkvi/cazzsMfbP4bpBo3Rl1TWJ+zX+dv6Ir+RysV5/qmYqWiPKa9N2c6LalOKT53f6oqc/8A9PSXWde1nXuoIxq+z5ku37WUorPk98+X0LHhfC2z17ZLahB5HydcM6rG286a6untFxjKK7ctZysySzz5Z3fkWtOBx+JO4vuVb/Jy8i2+unQbW5U45Xw5/nodq5K29S31Me183YAAAAAAAcn8dtG9pbRqxW9Pn0KrJyPx86KT9wm4ad8Ux+nz1JbluiPDIAAAAAAAAAAADuT6G0yL/wCgv81ev/8AW5Ufyssu/wCOGXS6Q09t4tqLxwu6b+e73XmazyMv7IpC7DpzT4y/7OhvxmMml/cxOfJ92bdIZVCys4JJWdu0/NQSfJj8t/8AZjpC/wB9FSSjRp4ecLEcLHpH+ZNJm3vbetYe+1gvuwpr3PtgabmftvqsMiFfzxDh8RX7fzJpP/pEVlTXv+2Kivs4e+/0NfLbrDGuNeiuZNbbPue3Hx/mTbpazPiGquuroRlvWivdu2YnBefUNomse5ae661gptd693D+uRHEyz9NvyY4aup1wk3ieePr6naOFk+4azloxanWzf4lj5/ubxwbfpj81Y9LVTrKX/mvlkz/AAZ/RGeq7T6rllOKk3vnCeDSeH+5bfm/UMCvrvbeqvLMZwVNwjOLUZOM+JfAseNE1x9YlBz0ib7mG30bq6EJ93ZJQwnJ005OLjB5lh5w+74438jFsc/bFf8ApO9F6xSnBObiqs4KPtMxlLtUXJNbYWJ8rKbePeR/NZdpjs6Hpl/GpFNSUmku7CaWd/wvg3jlVraNy4Wx6bBTRKrnx29S5alVk69oYDIAAAGm6ksVWozptZUotHk/m7zTkVyV+kzi26y+U+qNKdvczg1w2ej4XIjNji0HJxdLNMyYigAAAAAAAAAAAntTxOqvijFe/M3L9CF/Dr+2/wCSVuXiXW2xSprHxk8/Iz/Dr+zvK0/Em5w/s09/hL9zP8Oh3lYr+Il5LzhH0T3+TZmOJSDvKxDru7X4oc53gt/U2/jUY7yT67vnxVUf6adP9UP42P8AR3lal1jeybbrvfGcQpeS/pMxgxx9Hef2s1OpruXNep8nGP0Rn8OP9He37YNxqdWX3qk5P3uTZtGKsfR3t+2JKo3y2/Vm8REMblSZYACMDYWNJtnHJbTtSE16bu3Tkk+GU/Lp2jcJ+Cde0yubSNSnnCe3mk+foU1Mtsdk61ItDTW2jUlmOOxNxy4bfd44e/LLD+XkjzvaLOCn6TaOi0HGDUcqH3FltLjL9W1n1ZwnkXt7lmKRH03NjfOMO1JRxsklwkcbRMtbYazO2Zaax9rDMRe9fUuV+NGtw29O4zwdcfPyTOtodsel9TZa4+TfW9ucxC5CRYcfNN/EtJhWSWqzOthlTyPkfxZejpWm4YtWeWed5fI/PebO9Y1Dh3jPpKVT2iXPP5IsPgORMxNJSs0d8UWciZ6pWBkAAAAAAAAAAAAAAMgAGQK/aMxoUuQHhkAABgVU1uYlmPbf6VT4IGeyZjhIaFIr7WS4jwl3Tl7+CXBV8vF/lCRjnxqWdqNl5xOGHL9S3tXb3SNXdKXbP7v0JM1iXKU+0p0KsVKLi36r6HTFSlp1edIGW+Sq/W0KLeYvBJy/F5NbxzEtac2Y8SyadJRWCq6Rit/dpa028r0ZE/HmrPqXKYVwe5MwXtF48tZ9MgvNuSxc08rKKb5Xifkp3pHl1x217YeDyXS8RO4SNub+MVFOyz6k74O0/n0lV84bPn2XJ7pVS8MgAAAAAAAAAAAAAAAAAAAAAAAeQFy3W/5GtvTavtKdKhsiszyn44b2jHYgykw2Nm8PPxI9/LrHhLdPuu6OH/PgVWXHqfDtE7heraXCW6OdeTaviSYiXtppcoSzCWPTP7mbcrftrNa/aX6Rezxibz7mb8f5TJhnW9wruTgp7q2VRKSJfIinJp3hErussNSaePIoIyXpPiUiYiY2yKdfcseL8jelo25WptnRqbntcXLpe3X7RZrpcJbVh3XJ5T5fdbTFa+EjG5b40XSjZKPm8kT4HHM59pu9YbPn9nuFYGQAAAAAAAAAAAAAAAAAAAAAAAexRgXrVfa/I1v6b09pbpkfsoqc0+VhjbujEh2lIiGbQRws6Q29jUwRctdt6z5bu3uOCFekS3bO3rkS9NNbV22ltXRHtVFyY5bOjUyiTx801/qh2rpTUjk4XjdtwzWdEImK0mZJlm26zj4HqvjKxeKzM+YRsjLPUOC1cfdZX/JRX8Fpn3pvT2+dfGbW1UufZReVHn1wiu+A43SneftP5NutIq5gekV4AAAAAAAAAAAAAAAAAAAAAAAAV0eTEi7a/fNb+m9PaYaWvsr0KfP7WOL03VEh2SIZtBHGzdsqENzhefDaPbZ26ZEtLq2duv0IuSRs7VHCY245Jbm1otIxjw2tPhX5LxMsjsJX8a1fMuXZ40c7VFSkdqZr1mIhjTNpSPZcLLe9Y2jWiEc6/wCoo2dlKTeJSTUV8ccnL5HeWYw1+58/+O/Fp57z6h8q6tfSrV5Tk8uTyWWDFGKkVj6aZck3tMsM7OQAAAAAAAAAAAP/2Q=="/>
          <p:cNvSpPr>
            <a:spLocks noChangeAspect="1" noChangeArrowheads="1"/>
          </p:cNvSpPr>
          <p:nvPr/>
        </p:nvSpPr>
        <p:spPr bwMode="auto">
          <a:xfrm>
            <a:off x="155575" y="-1233488"/>
            <a:ext cx="4572000" cy="2571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56" name="Picture 20" descr="http://stream1.gifsoup.com/view/489941/match-burn-o.gif"/>
          <p:cNvPicPr>
            <a:picLocks noChangeAspect="1" noChangeArrowheads="1" noCrop="1"/>
          </p:cNvPicPr>
          <p:nvPr/>
        </p:nvPicPr>
        <p:blipFill>
          <a:blip r:embed="rId4" cstate="print">
            <a:clrChange>
              <a:clrFrom>
                <a:srgbClr val="040204"/>
              </a:clrFrom>
              <a:clrTo>
                <a:srgbClr val="040204">
                  <a:alpha val="0"/>
                </a:srgbClr>
              </a:clrTo>
            </a:clrChange>
          </a:blip>
          <a:srcRect/>
          <a:stretch>
            <a:fillRect/>
          </a:stretch>
        </p:blipFill>
        <p:spPr bwMode="auto">
          <a:xfrm>
            <a:off x="3352800" y="2362200"/>
            <a:ext cx="3048000" cy="1704976"/>
          </a:xfrm>
          <a:prstGeom prst="rect">
            <a:avLst/>
          </a:prstGeom>
          <a:noFill/>
        </p:spPr>
      </p:pic>
      <p:pic>
        <p:nvPicPr>
          <p:cNvPr id="14358" name="Picture 22" descr="thunder storm lighting bolt animated gif"/>
          <p:cNvPicPr>
            <a:picLocks noChangeAspect="1" noChangeArrowheads="1" noCrop="1"/>
          </p:cNvPicPr>
          <p:nvPr/>
        </p:nvPicPr>
        <p:blipFill>
          <a:blip r:embed="rId5" cstate="print"/>
          <a:srcRect/>
          <a:stretch>
            <a:fillRect/>
          </a:stretch>
        </p:blipFill>
        <p:spPr bwMode="auto">
          <a:xfrm>
            <a:off x="5791200" y="-1066800"/>
            <a:ext cx="2438400" cy="3657600"/>
          </a:xfrm>
          <a:prstGeom prst="rect">
            <a:avLst/>
          </a:prstGeom>
          <a:noFill/>
        </p:spPr>
      </p:pic>
      <p:pic>
        <p:nvPicPr>
          <p:cNvPr id="14360" name="Picture 24" descr="https://media.giphy.com/media/NHuxt2S0sktwI/giphy.gif"/>
          <p:cNvPicPr>
            <a:picLocks noChangeAspect="1" noChangeArrowheads="1" noCrop="1"/>
          </p:cNvPicPr>
          <p:nvPr/>
        </p:nvPicPr>
        <p:blipFill>
          <a:blip r:embed="rId6" cstate="print"/>
          <a:srcRect/>
          <a:stretch>
            <a:fillRect/>
          </a:stretch>
        </p:blipFill>
        <p:spPr bwMode="auto">
          <a:xfrm>
            <a:off x="5600700" y="5209475"/>
            <a:ext cx="2933700" cy="1648525"/>
          </a:xfrm>
          <a:prstGeom prst="rect">
            <a:avLst/>
          </a:prstGeom>
          <a:noFill/>
        </p:spPr>
      </p:pic>
      <p:sp>
        <p:nvSpPr>
          <p:cNvPr id="25" name="TextBox 24"/>
          <p:cNvSpPr txBox="1"/>
          <p:nvPr/>
        </p:nvSpPr>
        <p:spPr>
          <a:xfrm>
            <a:off x="381000" y="4419600"/>
            <a:ext cx="3276600" cy="954107"/>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txBody>
          <a:bodyPr wrap="square" rtlCol="0">
            <a:spAutoFit/>
          </a:bodyPr>
          <a:lstStyle/>
          <a:p>
            <a:pPr algn="ctr"/>
            <a:r>
              <a:rPr lang="en-US" sz="2800" dirty="0">
                <a:solidFill>
                  <a:schemeClr val="bg1"/>
                </a:solidFill>
              </a:rPr>
              <a:t>Million Times </a:t>
            </a:r>
          </a:p>
          <a:p>
            <a:pPr algn="ctr"/>
            <a:r>
              <a:rPr lang="en-US" sz="2800" dirty="0">
                <a:solidFill>
                  <a:schemeClr val="bg1"/>
                </a:solidFill>
              </a:rPr>
              <a:t>Hotter Than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4350"/>
                                        </p:tgtEl>
                                      </p:cBhvr>
                                    </p:animEffect>
                                    <p:set>
                                      <p:cBhvr>
                                        <p:cTn id="11" dur="1" fill="hold">
                                          <p:stCondLst>
                                            <p:cond delay="1999"/>
                                          </p:stCondLst>
                                        </p:cTn>
                                        <p:tgtEl>
                                          <p:spTgt spid="143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3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4356"/>
                                        </p:tgtEl>
                                      </p:cBhvr>
                                    </p:animEffect>
                                    <p:set>
                                      <p:cBhvr>
                                        <p:cTn id="20" dur="1" fill="hold">
                                          <p:stCondLst>
                                            <p:cond delay="1999"/>
                                          </p:stCondLst>
                                        </p:cTn>
                                        <p:tgtEl>
                                          <p:spTgt spid="1435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14358"/>
                                        </p:tgtEl>
                                      </p:cBhvr>
                                    </p:animEffect>
                                    <p:set>
                                      <p:cBhvr>
                                        <p:cTn id="29" dur="1" fill="hold">
                                          <p:stCondLst>
                                            <p:cond delay="1999"/>
                                          </p:stCondLst>
                                        </p:cTn>
                                        <p:tgtEl>
                                          <p:spTgt spid="1435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36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4360"/>
                                        </p:tgtEl>
                                      </p:cBhvr>
                                    </p:animEffect>
                                    <p:set>
                                      <p:cBhvr>
                                        <p:cTn id="38" dur="1" fill="hold">
                                          <p:stCondLst>
                                            <p:cond delay="1999"/>
                                          </p:stCondLst>
                                        </p:cTn>
                                        <p:tgtEl>
                                          <p:spTgt spid="143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76200"/>
            <a:ext cx="6588407" cy="584775"/>
          </a:xfrm>
          <a:prstGeom prst="rect">
            <a:avLst/>
          </a:prstGeom>
          <a:noFill/>
        </p:spPr>
        <p:txBody>
          <a:bodyPr wrap="none" rtlCol="0">
            <a:spAutoFit/>
          </a:bodyPr>
          <a:lstStyle/>
          <a:p>
            <a:r>
              <a:rPr lang="en-US" sz="3200" dirty="0">
                <a:solidFill>
                  <a:schemeClr val="bg1"/>
                </a:solidFill>
              </a:rPr>
              <a:t>Playing the Universe Movie Backwards</a:t>
            </a:r>
          </a:p>
        </p:txBody>
      </p:sp>
      <p:pic>
        <p:nvPicPr>
          <p:cNvPr id="10244" name="Picture 4" descr="http://www-alice.gsi.de/fsp201/qgp/hist_univ.gif"/>
          <p:cNvPicPr>
            <a:picLocks noChangeAspect="1" noChangeArrowheads="1"/>
          </p:cNvPicPr>
          <p:nvPr/>
        </p:nvPicPr>
        <p:blipFill>
          <a:blip r:embed="rId2" cstate="print"/>
          <a:srcRect/>
          <a:stretch>
            <a:fillRect/>
          </a:stretch>
        </p:blipFill>
        <p:spPr bwMode="auto">
          <a:xfrm>
            <a:off x="0" y="762000"/>
            <a:ext cx="9144000" cy="3924464"/>
          </a:xfrm>
          <a:prstGeom prst="rect">
            <a:avLst/>
          </a:prstGeom>
          <a:noFill/>
        </p:spPr>
      </p:pic>
      <p:sp>
        <p:nvSpPr>
          <p:cNvPr id="7" name="TextBox 6"/>
          <p:cNvSpPr txBox="1"/>
          <p:nvPr/>
        </p:nvSpPr>
        <p:spPr>
          <a:xfrm>
            <a:off x="7263229" y="4953000"/>
            <a:ext cx="1880771" cy="1384995"/>
          </a:xfrm>
          <a:prstGeom prst="rect">
            <a:avLst/>
          </a:prstGeom>
          <a:noFill/>
          <a:ln>
            <a:solidFill>
              <a:schemeClr val="bg1"/>
            </a:solidFill>
          </a:ln>
        </p:spPr>
        <p:txBody>
          <a:bodyPr wrap="none" rtlCol="0">
            <a:spAutoFit/>
          </a:bodyPr>
          <a:lstStyle/>
          <a:p>
            <a:pPr algn="ctr"/>
            <a:r>
              <a:rPr lang="en-US" sz="2800" dirty="0">
                <a:solidFill>
                  <a:schemeClr val="bg1"/>
                </a:solidFill>
              </a:rPr>
              <a:t>Carbon </a:t>
            </a:r>
          </a:p>
          <a:p>
            <a:pPr algn="ctr"/>
            <a:r>
              <a:rPr lang="en-US" sz="2800" dirty="0">
                <a:solidFill>
                  <a:schemeClr val="bg1"/>
                </a:solidFill>
              </a:rPr>
              <a:t>Early Stars</a:t>
            </a:r>
          </a:p>
          <a:p>
            <a:pPr algn="ctr"/>
            <a:r>
              <a:rPr lang="en-US" sz="2800" dirty="0">
                <a:solidFill>
                  <a:schemeClr val="bg1"/>
                </a:solidFill>
              </a:rPr>
              <a:t>300 </a:t>
            </a:r>
            <a:r>
              <a:rPr lang="en-US" sz="2800" dirty="0" err="1">
                <a:solidFill>
                  <a:schemeClr val="bg1"/>
                </a:solidFill>
              </a:rPr>
              <a:t>MYears</a:t>
            </a:r>
            <a:endParaRPr lang="en-US" sz="2800" dirty="0">
              <a:solidFill>
                <a:schemeClr val="bg1"/>
              </a:solidFill>
            </a:endParaRPr>
          </a:p>
        </p:txBody>
      </p:sp>
      <p:sp>
        <p:nvSpPr>
          <p:cNvPr id="8" name="TextBox 7"/>
          <p:cNvSpPr txBox="1"/>
          <p:nvPr/>
        </p:nvSpPr>
        <p:spPr>
          <a:xfrm>
            <a:off x="5502499" y="4953000"/>
            <a:ext cx="1736501" cy="1384995"/>
          </a:xfrm>
          <a:prstGeom prst="rect">
            <a:avLst/>
          </a:prstGeom>
          <a:noFill/>
          <a:ln>
            <a:solidFill>
              <a:schemeClr val="bg1"/>
            </a:solidFill>
          </a:ln>
        </p:spPr>
        <p:txBody>
          <a:bodyPr wrap="none" rtlCol="0">
            <a:spAutoFit/>
          </a:bodyPr>
          <a:lstStyle/>
          <a:p>
            <a:pPr algn="ctr"/>
            <a:r>
              <a:rPr lang="en-US" sz="2800" dirty="0">
                <a:solidFill>
                  <a:schemeClr val="bg1"/>
                </a:solidFill>
              </a:rPr>
              <a:t>First</a:t>
            </a:r>
          </a:p>
          <a:p>
            <a:pPr algn="ctr"/>
            <a:r>
              <a:rPr lang="en-US" sz="2800" dirty="0">
                <a:solidFill>
                  <a:schemeClr val="bg1"/>
                </a:solidFill>
              </a:rPr>
              <a:t>Atoms </a:t>
            </a:r>
          </a:p>
          <a:p>
            <a:pPr algn="ctr"/>
            <a:r>
              <a:rPr lang="en-US" sz="2800" dirty="0">
                <a:solidFill>
                  <a:schemeClr val="bg1"/>
                </a:solidFill>
              </a:rPr>
              <a:t>400 </a:t>
            </a:r>
            <a:r>
              <a:rPr lang="en-US" sz="2800" dirty="0" err="1">
                <a:solidFill>
                  <a:schemeClr val="bg1"/>
                </a:solidFill>
              </a:rPr>
              <a:t>kYears</a:t>
            </a:r>
            <a:endParaRPr lang="en-US" sz="2800" dirty="0">
              <a:solidFill>
                <a:schemeClr val="bg1"/>
              </a:solidFill>
            </a:endParaRPr>
          </a:p>
        </p:txBody>
      </p:sp>
      <p:sp>
        <p:nvSpPr>
          <p:cNvPr id="9" name="TextBox 8"/>
          <p:cNvSpPr txBox="1"/>
          <p:nvPr/>
        </p:nvSpPr>
        <p:spPr>
          <a:xfrm>
            <a:off x="3854863" y="4953000"/>
            <a:ext cx="1631537" cy="1384995"/>
          </a:xfrm>
          <a:prstGeom prst="rect">
            <a:avLst/>
          </a:prstGeom>
          <a:noFill/>
          <a:ln>
            <a:solidFill>
              <a:schemeClr val="bg1"/>
            </a:solidFill>
          </a:ln>
        </p:spPr>
        <p:txBody>
          <a:bodyPr wrap="none" rtlCol="0">
            <a:spAutoFit/>
          </a:bodyPr>
          <a:lstStyle/>
          <a:p>
            <a:pPr algn="ctr"/>
            <a:r>
              <a:rPr lang="en-US" sz="2800" dirty="0">
                <a:solidFill>
                  <a:schemeClr val="bg1"/>
                </a:solidFill>
              </a:rPr>
              <a:t>First</a:t>
            </a:r>
          </a:p>
          <a:p>
            <a:pPr algn="ctr"/>
            <a:r>
              <a:rPr lang="en-US" sz="2800" dirty="0">
                <a:solidFill>
                  <a:schemeClr val="bg1"/>
                </a:solidFill>
              </a:rPr>
              <a:t>Nuclei</a:t>
            </a:r>
          </a:p>
          <a:p>
            <a:pPr algn="ctr"/>
            <a:r>
              <a:rPr lang="en-US" sz="2800" dirty="0">
                <a:solidFill>
                  <a:schemeClr val="bg1"/>
                </a:solidFill>
              </a:rPr>
              <a:t>3 minutes</a:t>
            </a:r>
          </a:p>
        </p:txBody>
      </p:sp>
      <p:sp>
        <p:nvSpPr>
          <p:cNvPr id="10" name="TextBox 9"/>
          <p:cNvSpPr txBox="1"/>
          <p:nvPr/>
        </p:nvSpPr>
        <p:spPr>
          <a:xfrm>
            <a:off x="1524000" y="4953000"/>
            <a:ext cx="2314353" cy="1384995"/>
          </a:xfrm>
          <a:prstGeom prst="rect">
            <a:avLst/>
          </a:prstGeom>
          <a:noFill/>
          <a:ln>
            <a:solidFill>
              <a:schemeClr val="bg1"/>
            </a:solidFill>
          </a:ln>
        </p:spPr>
        <p:txBody>
          <a:bodyPr wrap="none" rtlCol="0">
            <a:spAutoFit/>
          </a:bodyPr>
          <a:lstStyle/>
          <a:p>
            <a:pPr algn="ctr"/>
            <a:r>
              <a:rPr lang="en-US" sz="2800" dirty="0">
                <a:solidFill>
                  <a:schemeClr val="bg1"/>
                </a:solidFill>
              </a:rPr>
              <a:t>First</a:t>
            </a:r>
          </a:p>
          <a:p>
            <a:pPr algn="ctr"/>
            <a:r>
              <a:rPr lang="en-US" sz="2800" dirty="0">
                <a:solidFill>
                  <a:schemeClr val="bg1"/>
                </a:solidFill>
              </a:rPr>
              <a:t>Protons</a:t>
            </a:r>
          </a:p>
          <a:p>
            <a:pPr algn="ctr"/>
            <a:r>
              <a:rPr lang="en-US" sz="2800" dirty="0">
                <a:solidFill>
                  <a:schemeClr val="bg1"/>
                </a:solidFill>
              </a:rPr>
              <a:t>1 microsecond</a:t>
            </a:r>
          </a:p>
        </p:txBody>
      </p:sp>
      <p:sp>
        <p:nvSpPr>
          <p:cNvPr id="11" name="TextBox 10"/>
          <p:cNvSpPr txBox="1"/>
          <p:nvPr/>
        </p:nvSpPr>
        <p:spPr>
          <a:xfrm>
            <a:off x="1" y="4953000"/>
            <a:ext cx="1523999" cy="1384995"/>
          </a:xfrm>
          <a:prstGeom prst="rect">
            <a:avLst/>
          </a:prstGeom>
          <a:noFill/>
          <a:ln>
            <a:solidFill>
              <a:schemeClr val="bg1"/>
            </a:solidFill>
          </a:ln>
        </p:spPr>
        <p:txBody>
          <a:bodyPr wrap="square" rtlCol="0">
            <a:spAutoFit/>
          </a:bodyPr>
          <a:lstStyle/>
          <a:p>
            <a:pPr algn="ctr"/>
            <a:r>
              <a:rPr lang="en-US" sz="2800" dirty="0">
                <a:solidFill>
                  <a:schemeClr val="bg1"/>
                </a:solidFill>
              </a:rPr>
              <a:t>Before</a:t>
            </a:r>
          </a:p>
          <a:p>
            <a:pPr algn="ctr"/>
            <a:r>
              <a:rPr lang="en-US" sz="2800" dirty="0">
                <a:solidFill>
                  <a:schemeClr val="bg1"/>
                </a:solidFill>
              </a:rPr>
              <a:t>that?</a:t>
            </a:r>
          </a:p>
          <a:p>
            <a:pPr algn="ctr"/>
            <a:r>
              <a:rPr lang="en-US" sz="2800" dirty="0">
                <a:solidFill>
                  <a:schemeClr val="bg1"/>
                </a:solidFill>
              </a:rPr>
              <a:t>Quarks!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340" y="152400"/>
            <a:ext cx="5182060" cy="523220"/>
          </a:xfrm>
          <a:prstGeom prst="rect">
            <a:avLst/>
          </a:prstGeom>
          <a:noFill/>
        </p:spPr>
        <p:txBody>
          <a:bodyPr wrap="none" rtlCol="0">
            <a:spAutoFit/>
          </a:bodyPr>
          <a:lstStyle/>
          <a:p>
            <a:r>
              <a:rPr lang="en-US" sz="2800" u="sng" dirty="0">
                <a:solidFill>
                  <a:schemeClr val="bg1"/>
                </a:solidFill>
              </a:rPr>
              <a:t>First what are Quarks and Gluons?</a:t>
            </a:r>
          </a:p>
        </p:txBody>
      </p:sp>
      <p:sp>
        <p:nvSpPr>
          <p:cNvPr id="5" name="TextBox 4"/>
          <p:cNvSpPr txBox="1"/>
          <p:nvPr/>
        </p:nvSpPr>
        <p:spPr>
          <a:xfrm>
            <a:off x="304800" y="3820180"/>
            <a:ext cx="5252656" cy="523220"/>
          </a:xfrm>
          <a:prstGeom prst="rect">
            <a:avLst/>
          </a:prstGeom>
          <a:noFill/>
        </p:spPr>
        <p:txBody>
          <a:bodyPr wrap="none" rtlCol="0">
            <a:spAutoFit/>
          </a:bodyPr>
          <a:lstStyle/>
          <a:p>
            <a:r>
              <a:rPr lang="en-US" sz="2800" u="sng" dirty="0">
                <a:solidFill>
                  <a:schemeClr val="bg1"/>
                </a:solidFill>
              </a:rPr>
              <a:t>Why do we never see free Quarks?</a:t>
            </a:r>
          </a:p>
        </p:txBody>
      </p:sp>
      <p:sp>
        <p:nvSpPr>
          <p:cNvPr id="6" name="Oval 26"/>
          <p:cNvSpPr>
            <a:spLocks noChangeArrowheads="1"/>
          </p:cNvSpPr>
          <p:nvPr/>
        </p:nvSpPr>
        <p:spPr bwMode="auto">
          <a:xfrm>
            <a:off x="938213" y="1804987"/>
            <a:ext cx="577850" cy="466725"/>
          </a:xfrm>
          <a:prstGeom prst="ellipse">
            <a:avLst/>
          </a:prstGeom>
          <a:solidFill>
            <a:srgbClr val="FF0066"/>
          </a:solidFill>
          <a:ln w="9525">
            <a:solidFill>
              <a:schemeClr val="tx1"/>
            </a:solidFill>
            <a:round/>
            <a:headEnd/>
            <a:tailEnd/>
          </a:ln>
          <a:effectLst/>
        </p:spPr>
        <p:txBody>
          <a:bodyPr wrap="none" anchor="ctr"/>
          <a:lstStyle/>
          <a:p>
            <a:endParaRPr lang="en-US">
              <a:solidFill>
                <a:schemeClr val="bg1"/>
              </a:solidFill>
            </a:endParaRPr>
          </a:p>
        </p:txBody>
      </p:sp>
      <p:sp>
        <p:nvSpPr>
          <p:cNvPr id="7" name="Oval 27"/>
          <p:cNvSpPr>
            <a:spLocks noChangeArrowheads="1"/>
          </p:cNvSpPr>
          <p:nvPr/>
        </p:nvSpPr>
        <p:spPr bwMode="auto">
          <a:xfrm>
            <a:off x="2063750" y="1795462"/>
            <a:ext cx="577850" cy="466725"/>
          </a:xfrm>
          <a:prstGeom prst="ellipse">
            <a:avLst/>
          </a:prstGeom>
          <a:solidFill>
            <a:schemeClr val="accent2"/>
          </a:solidFill>
          <a:ln w="9525">
            <a:solidFill>
              <a:schemeClr val="tx1"/>
            </a:solidFill>
            <a:round/>
            <a:headEnd/>
            <a:tailEnd/>
          </a:ln>
          <a:effectLst/>
        </p:spPr>
        <p:txBody>
          <a:bodyPr wrap="none" anchor="ctr"/>
          <a:lstStyle/>
          <a:p>
            <a:endParaRPr lang="en-US">
              <a:solidFill>
                <a:schemeClr val="bg1"/>
              </a:solidFill>
            </a:endParaRPr>
          </a:p>
        </p:txBody>
      </p:sp>
      <p:sp>
        <p:nvSpPr>
          <p:cNvPr id="8" name="Oval 28"/>
          <p:cNvSpPr>
            <a:spLocks noChangeArrowheads="1"/>
          </p:cNvSpPr>
          <p:nvPr/>
        </p:nvSpPr>
        <p:spPr bwMode="auto">
          <a:xfrm>
            <a:off x="3232150" y="1804987"/>
            <a:ext cx="577850" cy="466725"/>
          </a:xfrm>
          <a:prstGeom prst="ellipse">
            <a:avLst/>
          </a:prstGeom>
          <a:solidFill>
            <a:srgbClr val="000066"/>
          </a:solidFill>
          <a:ln w="9525">
            <a:solidFill>
              <a:schemeClr val="tx1"/>
            </a:solidFill>
            <a:round/>
            <a:headEnd/>
            <a:tailEnd/>
          </a:ln>
          <a:effectLst/>
        </p:spPr>
        <p:txBody>
          <a:bodyPr wrap="none" anchor="ctr"/>
          <a:lstStyle/>
          <a:p>
            <a:endParaRPr lang="en-US">
              <a:solidFill>
                <a:schemeClr val="bg1"/>
              </a:solidFill>
            </a:endParaRPr>
          </a:p>
        </p:txBody>
      </p:sp>
      <p:sp>
        <p:nvSpPr>
          <p:cNvPr id="9" name="Oval 29"/>
          <p:cNvSpPr>
            <a:spLocks noChangeArrowheads="1"/>
          </p:cNvSpPr>
          <p:nvPr/>
        </p:nvSpPr>
        <p:spPr bwMode="auto">
          <a:xfrm>
            <a:off x="903288" y="3033712"/>
            <a:ext cx="577850" cy="466725"/>
          </a:xfrm>
          <a:prstGeom prst="ellipse">
            <a:avLst/>
          </a:prstGeom>
          <a:solidFill>
            <a:srgbClr val="FF66CC"/>
          </a:solidFill>
          <a:ln w="9525">
            <a:solidFill>
              <a:schemeClr val="tx1"/>
            </a:solidFill>
            <a:round/>
            <a:headEnd/>
            <a:tailEnd/>
          </a:ln>
          <a:effectLst/>
        </p:spPr>
        <p:txBody>
          <a:bodyPr wrap="none" anchor="ctr"/>
          <a:lstStyle/>
          <a:p>
            <a:endParaRPr lang="en-US">
              <a:solidFill>
                <a:schemeClr val="bg1"/>
              </a:solidFill>
            </a:endParaRPr>
          </a:p>
        </p:txBody>
      </p:sp>
      <p:sp>
        <p:nvSpPr>
          <p:cNvPr id="10" name="Oval 30"/>
          <p:cNvSpPr>
            <a:spLocks noChangeArrowheads="1"/>
          </p:cNvSpPr>
          <p:nvPr/>
        </p:nvSpPr>
        <p:spPr bwMode="auto">
          <a:xfrm>
            <a:off x="2046288" y="3033712"/>
            <a:ext cx="577850" cy="466725"/>
          </a:xfrm>
          <a:prstGeom prst="ellipse">
            <a:avLst/>
          </a:prstGeom>
          <a:solidFill>
            <a:srgbClr val="99FF66"/>
          </a:solidFill>
          <a:ln w="9525">
            <a:solidFill>
              <a:schemeClr val="tx1"/>
            </a:solidFill>
            <a:round/>
            <a:headEnd/>
            <a:tailEnd/>
          </a:ln>
          <a:effectLst/>
        </p:spPr>
        <p:txBody>
          <a:bodyPr wrap="none" anchor="ctr"/>
          <a:lstStyle/>
          <a:p>
            <a:endParaRPr lang="en-US">
              <a:solidFill>
                <a:schemeClr val="bg1"/>
              </a:solidFill>
            </a:endParaRPr>
          </a:p>
        </p:txBody>
      </p:sp>
      <p:sp>
        <p:nvSpPr>
          <p:cNvPr id="11" name="Oval 31"/>
          <p:cNvSpPr>
            <a:spLocks noChangeArrowheads="1"/>
          </p:cNvSpPr>
          <p:nvPr/>
        </p:nvSpPr>
        <p:spPr bwMode="auto">
          <a:xfrm>
            <a:off x="3265488" y="3033712"/>
            <a:ext cx="577850" cy="466725"/>
          </a:xfrm>
          <a:prstGeom prst="ellipse">
            <a:avLst/>
          </a:prstGeom>
          <a:solidFill>
            <a:srgbClr val="FFFF00"/>
          </a:solidFill>
          <a:ln w="9525">
            <a:solidFill>
              <a:schemeClr val="tx1"/>
            </a:solidFill>
            <a:round/>
            <a:headEnd/>
            <a:tailEnd/>
          </a:ln>
          <a:effectLst/>
        </p:spPr>
        <p:txBody>
          <a:bodyPr wrap="none" anchor="ctr"/>
          <a:lstStyle/>
          <a:p>
            <a:endParaRPr lang="en-US">
              <a:solidFill>
                <a:schemeClr val="bg1"/>
              </a:solidFill>
            </a:endParaRPr>
          </a:p>
        </p:txBody>
      </p:sp>
      <p:sp>
        <p:nvSpPr>
          <p:cNvPr id="12" name="Text Box 32"/>
          <p:cNvSpPr txBox="1">
            <a:spLocks noChangeArrowheads="1"/>
          </p:cNvSpPr>
          <p:nvPr/>
        </p:nvSpPr>
        <p:spPr bwMode="auto">
          <a:xfrm>
            <a:off x="914400" y="1444625"/>
            <a:ext cx="2752292" cy="400110"/>
          </a:xfrm>
          <a:prstGeom prst="rect">
            <a:avLst/>
          </a:prstGeom>
          <a:noFill/>
          <a:ln w="9525">
            <a:noFill/>
            <a:miter lim="800000"/>
            <a:headEnd/>
            <a:tailEnd/>
          </a:ln>
          <a:effectLst/>
        </p:spPr>
        <p:txBody>
          <a:bodyPr wrap="none">
            <a:spAutoFit/>
          </a:bodyPr>
          <a:lstStyle/>
          <a:p>
            <a:pPr eaLnBrk="0" hangingPunct="0"/>
            <a:r>
              <a:rPr lang="en-US" sz="2000" b="0">
                <a:solidFill>
                  <a:schemeClr val="bg1"/>
                </a:solidFill>
                <a:cs typeface="Arial" charset="0"/>
              </a:rPr>
              <a:t>Up         Down      Strange</a:t>
            </a:r>
          </a:p>
        </p:txBody>
      </p:sp>
      <p:sp>
        <p:nvSpPr>
          <p:cNvPr id="13" name="AutoShape 33"/>
          <p:cNvSpPr>
            <a:spLocks/>
          </p:cNvSpPr>
          <p:nvPr/>
        </p:nvSpPr>
        <p:spPr bwMode="auto">
          <a:xfrm rot="5400000">
            <a:off x="2324100" y="-204788"/>
            <a:ext cx="228600" cy="3200400"/>
          </a:xfrm>
          <a:prstGeom prst="leftBrace">
            <a:avLst>
              <a:gd name="adj1" fmla="val 116667"/>
              <a:gd name="adj2" fmla="val 50000"/>
            </a:avLst>
          </a:prstGeom>
          <a:noFill/>
          <a:ln w="9525">
            <a:solidFill>
              <a:schemeClr val="bg1"/>
            </a:solidFill>
            <a:round/>
            <a:headEnd/>
            <a:tailEnd/>
          </a:ln>
          <a:effectLst/>
        </p:spPr>
        <p:txBody>
          <a:bodyPr wrap="none" anchor="ctr"/>
          <a:lstStyle/>
          <a:p>
            <a:endParaRPr lang="en-US">
              <a:solidFill>
                <a:schemeClr val="bg1"/>
              </a:solidFill>
            </a:endParaRPr>
          </a:p>
        </p:txBody>
      </p:sp>
      <p:sp>
        <p:nvSpPr>
          <p:cNvPr id="14" name="Text Box 34"/>
          <p:cNvSpPr txBox="1">
            <a:spLocks noChangeArrowheads="1"/>
          </p:cNvSpPr>
          <p:nvPr/>
        </p:nvSpPr>
        <p:spPr bwMode="auto">
          <a:xfrm>
            <a:off x="381000" y="838200"/>
            <a:ext cx="4147161" cy="400110"/>
          </a:xfrm>
          <a:prstGeom prst="rect">
            <a:avLst/>
          </a:prstGeom>
          <a:noFill/>
          <a:ln w="9525">
            <a:noFill/>
            <a:miter lim="800000"/>
            <a:headEnd/>
            <a:tailEnd/>
          </a:ln>
          <a:effectLst/>
        </p:spPr>
        <p:txBody>
          <a:bodyPr wrap="none">
            <a:spAutoFit/>
          </a:bodyPr>
          <a:lstStyle/>
          <a:p>
            <a:pPr eaLnBrk="0" hangingPunct="0"/>
            <a:r>
              <a:rPr lang="en-US" sz="2000" b="0" dirty="0">
                <a:solidFill>
                  <a:schemeClr val="bg1"/>
                </a:solidFill>
                <a:cs typeface="Arial" charset="0"/>
              </a:rPr>
              <a:t>“Three quarks on a lark.”  James Joyce</a:t>
            </a:r>
          </a:p>
        </p:txBody>
      </p:sp>
      <p:sp>
        <p:nvSpPr>
          <p:cNvPr id="15" name="Text Box 35"/>
          <p:cNvSpPr txBox="1">
            <a:spLocks noChangeArrowheads="1"/>
          </p:cNvSpPr>
          <p:nvPr/>
        </p:nvSpPr>
        <p:spPr bwMode="auto">
          <a:xfrm>
            <a:off x="750888" y="2560637"/>
            <a:ext cx="2776658" cy="400110"/>
          </a:xfrm>
          <a:prstGeom prst="rect">
            <a:avLst/>
          </a:prstGeom>
          <a:noFill/>
          <a:ln w="9525">
            <a:noFill/>
            <a:miter lim="800000"/>
            <a:headEnd/>
            <a:tailEnd/>
          </a:ln>
          <a:effectLst/>
        </p:spPr>
        <p:txBody>
          <a:bodyPr wrap="none">
            <a:spAutoFit/>
          </a:bodyPr>
          <a:lstStyle/>
          <a:p>
            <a:pPr eaLnBrk="0" hangingPunct="0"/>
            <a:r>
              <a:rPr lang="en-US" sz="2000" b="0">
                <a:solidFill>
                  <a:schemeClr val="bg1"/>
                </a:solidFill>
                <a:cs typeface="Arial" charset="0"/>
              </a:rPr>
              <a:t>Charm     Bottom        Top</a:t>
            </a:r>
          </a:p>
        </p:txBody>
      </p:sp>
      <p:pic>
        <p:nvPicPr>
          <p:cNvPr id="16" name="Picture 37" descr="Figure 6. Quarks were endowed with ">
            <a:hlinkClick r:id="rId2"/>
          </p:cNvPr>
          <p:cNvPicPr>
            <a:picLocks noChangeAspect="1" noChangeArrowheads="1"/>
          </p:cNvPicPr>
          <p:nvPr/>
        </p:nvPicPr>
        <p:blipFill>
          <a:blip r:embed="rId3" cstate="print"/>
          <a:srcRect b="57143"/>
          <a:stretch>
            <a:fillRect/>
          </a:stretch>
        </p:blipFill>
        <p:spPr bwMode="auto">
          <a:xfrm>
            <a:off x="4800600" y="984891"/>
            <a:ext cx="2438400" cy="2520309"/>
          </a:xfrm>
          <a:prstGeom prst="rect">
            <a:avLst/>
          </a:prstGeom>
          <a:noFill/>
        </p:spPr>
      </p:pic>
      <p:sp>
        <p:nvSpPr>
          <p:cNvPr id="17" name="TextBox 16"/>
          <p:cNvSpPr txBox="1"/>
          <p:nvPr/>
        </p:nvSpPr>
        <p:spPr>
          <a:xfrm>
            <a:off x="7533387" y="1106031"/>
            <a:ext cx="1303755" cy="2246769"/>
          </a:xfrm>
          <a:prstGeom prst="rect">
            <a:avLst/>
          </a:prstGeom>
          <a:noFill/>
        </p:spPr>
        <p:txBody>
          <a:bodyPr wrap="none" rtlCol="0">
            <a:spAutoFit/>
          </a:bodyPr>
          <a:lstStyle/>
          <a:p>
            <a:pPr algn="ctr"/>
            <a:r>
              <a:rPr lang="en-US" sz="2800" u="sng" dirty="0">
                <a:solidFill>
                  <a:schemeClr val="bg1"/>
                </a:solidFill>
              </a:rPr>
              <a:t>Proton</a:t>
            </a:r>
          </a:p>
          <a:p>
            <a:pPr algn="ctr"/>
            <a:endParaRPr lang="en-US" sz="2800" u="sng" dirty="0">
              <a:solidFill>
                <a:schemeClr val="bg1"/>
              </a:solidFill>
            </a:endParaRPr>
          </a:p>
          <a:p>
            <a:pPr algn="ctr"/>
            <a:r>
              <a:rPr lang="en-US" sz="2800" dirty="0">
                <a:solidFill>
                  <a:schemeClr val="bg1"/>
                </a:solidFill>
              </a:rPr>
              <a:t>2 Ups </a:t>
            </a:r>
          </a:p>
          <a:p>
            <a:pPr algn="ctr"/>
            <a:r>
              <a:rPr lang="en-US" sz="2800" dirty="0">
                <a:solidFill>
                  <a:schemeClr val="bg1"/>
                </a:solidFill>
              </a:rPr>
              <a:t>and </a:t>
            </a:r>
          </a:p>
          <a:p>
            <a:pPr algn="ctr"/>
            <a:r>
              <a:rPr lang="en-US" sz="2800" dirty="0">
                <a:solidFill>
                  <a:schemeClr val="bg1"/>
                </a:solidFill>
              </a:rPr>
              <a:t>1 Down</a:t>
            </a:r>
          </a:p>
        </p:txBody>
      </p:sp>
      <p:sp>
        <p:nvSpPr>
          <p:cNvPr id="18" name="TextBox 17"/>
          <p:cNvSpPr txBox="1"/>
          <p:nvPr/>
        </p:nvSpPr>
        <p:spPr>
          <a:xfrm>
            <a:off x="381000" y="4572000"/>
            <a:ext cx="8382000" cy="2031325"/>
          </a:xfrm>
          <a:prstGeom prst="rect">
            <a:avLst/>
          </a:prstGeom>
          <a:noFill/>
        </p:spPr>
        <p:txBody>
          <a:bodyPr wrap="square" rtlCol="0">
            <a:spAutoFit/>
          </a:bodyPr>
          <a:lstStyle/>
          <a:p>
            <a:r>
              <a:rPr lang="en-US" sz="2800" dirty="0">
                <a:solidFill>
                  <a:schemeClr val="bg1"/>
                </a:solidFill>
              </a:rPr>
              <a:t>Spring like particles (gluons </a:t>
            </a:r>
            <a:r>
              <a:rPr lang="en-US" sz="2800" dirty="0">
                <a:solidFill>
                  <a:schemeClr val="bg1"/>
                </a:solidFill>
                <a:sym typeface="Wingdings" pitchFamily="2" charset="2"/>
              </a:rPr>
              <a:t></a:t>
            </a:r>
            <a:r>
              <a:rPr lang="en-US" sz="2800" dirty="0">
                <a:solidFill>
                  <a:schemeClr val="bg1"/>
                </a:solidFill>
              </a:rPr>
              <a:t> the glue) binds the </a:t>
            </a:r>
          </a:p>
          <a:p>
            <a:r>
              <a:rPr lang="en-US" sz="2800" dirty="0">
                <a:solidFill>
                  <a:schemeClr val="bg1"/>
                </a:solidFill>
              </a:rPr>
              <a:t>quarks together.    </a:t>
            </a:r>
          </a:p>
          <a:p>
            <a:endParaRPr lang="en-US" sz="1400" dirty="0">
              <a:solidFill>
                <a:schemeClr val="bg1"/>
              </a:solidFill>
            </a:endParaRPr>
          </a:p>
          <a:p>
            <a:r>
              <a:rPr lang="en-US" sz="2800" dirty="0">
                <a:solidFill>
                  <a:schemeClr val="bg1"/>
                </a:solidFill>
              </a:rPr>
              <a:t>It would take infinite energy to completely pull one of the quarks out of the proton.</a:t>
            </a:r>
          </a:p>
        </p:txBody>
      </p:sp>
      <p:sp>
        <p:nvSpPr>
          <p:cNvPr id="12290" name="AutoShape 2" descr="Image result for proton partic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292" name="AutoShape 4" descr="data:image/png;base64,iVBORw0KGgoAAAANSUhEUgAAAOEAAADhCAMAAAAJbSJIAAACJVBMVEX////ExMQArwAAAOX6AAD//7v//9j9/73Dw8QAAOjHx8cAAPX/AACZmZkAAPMAAOwAAPvnFhbwCwsAAP3sEBDoFRX1BQWtra0AswChoaHi4tqpqakAtwDkGRm1rLUA4gC5ubkAxgC/v8XKxsoA1gAA4QAA6QAA2gDW1s28vLwAzgAAvgDJycQAxwDCy8vz8/Pm5uYAAKoAALlwJSWTk4bT09Pq6upqeWoAnAAm7SZ3enfkKyvnQkLmODhL8Ev9/8ZwAADr69GJ9Ynh4sF283aiopSxsf+QkP8AUgBk8mTqV1eamv9ycv+8vP86Ov/Z2cF9ioru7r7vgYFW8VY97z1JSf8jI//0rKyLgouSspK7qKgAegDS0v+o96h0dMgAlQBRUflfX//tbW2W9pbxk5Ootqj3wcG3AADRbGwoKNkAAMlBQf93d/+Cgv/h4f9Ta1MAAH/7hmP7YEdQUM/6QjHUnY8eXx5/f8bDkZH8pXqnp7zYvZ/P3qTe9aPNgoL/v4uE0GNgT2A+qT5frF9ra8d1deF6tXpXs1eMjMGaAAAvL9dabm5QXFAYSxh7r3tkymSYtZgRdBExRzEmSiY8wzy8+bzk9aqmy4pKhUo3ZzfU+9Tv/+9kumRiNDSoNDTPXWVkS0tBQdVjAAD51taZmcBbWywHB2dfX85OTteBgWYAAIIyMokhIWJlZUtISE0sLEscHEt1QUFyXV1YPz9RGxv936O6KSlKnMozAAAUaklEQVR4nO2d/WMTx5nHLUvCq7XlFwxab2SU9coNlr1I4kXCZ2wENQRjIMLhzZhgDNQxGJKQpndQ34UkQCmkOUJ7ae9ImxIKBylHL9cmvb/vZp6ZXe2uVqt9lUxuvz/Ysq2X/fh5nZnd2ZaWQIECBQoUKFCgQIECBQoUKFCgQIECBQoUKFCg/z/K5QssI3BJHpTkhEyoUCjmmn1YnihXYDk+jqGEDMOEiJhMRuAQbzwpFPLNPkI3Kha4OI/txbJsqFr4txkuGeczhZfSmgUhnuQyhmg6zpDA8XzoJbNlIRm3QlfBDAnJeOalgcxzcY6xTqfYEkGyL4G75th4MmMbT7Ekz61yQxaFuBByyEcgM0m+0GyK2ipyvOAGjxqSi7PNJjEW4nPqnnrIVcmYE7ziA3Hx1earbNy9f2qV5FdTzsnHOY/5kKsyvNBsLkUcb7/8WWEUVomrFjx30Ip4rtl0SALvF14IzNjsaCz6aEAiPtNUwELclwhUCw0vm9isCrzffBgx0zxPTXpfIwzFNCmn5nwPQUUszzQBsBjPNIgPIyaFhgPm40z9A/MQkWt0ZczHG8mHEYXkDxuw0YhNAGwsYrEZgBixUbGYaw4gTjdCgwAbmkU1iMmG1EW+gXWwCrERE3FcrU6GlSTJ9yaHjRf9BmSTBhQYLpNaebKyIqBHkq+McZ9HGvnq0QTCW5l/FO4EdcU+fXYn4ydkhvcVsDqNslLqVri9vZMCEj264x8jy/k6JE7qs4yU+qYd8bVjqRnDV10wsmwWZLx4xfo5zcjqBoSS9KxdI5kxFostP3GEiOHmrl2/gHT9moB+MHhO3DfAYlwHuBIjYN1EMiRBjD2zn1rZ7Nz18YSsSCQxfV3IVr2Lf72NrhJK82o8BVJGDMcuCvbMmM1em0Bga9chrQUhyMj0nJ6RTfpUFXU+SjwUY/XKIowKYji8YgORzV7rIXRUhDER6ZiY0/uqP36a0/qo9AFOMDKf6juYESOGbSFm5yaAbz2Rwoi9tWNat+ojCH4QchofRRYEQOA6TiRT0nwDiFbncrLXMR9m68GSISliJKE1oy/5VFvrpasIEAF1bn66bdt/vkF0/Hh7b+/ylbFtf97cLvvpsiUjstnpBPAhuA1YBFKF2HFdg8j4UPd59YiCXUFm6o1tfrFtCP1p76VjCwsLx45dOr7l6ZiEfvHK5nbZiLEPLCCy2XEApHgbKKQW8YIa0YdkU9CkGeliZ2f35m2vkL/tXTh79uDBs2cf/WWI/OKVzd1KsondqY+YnSCAGGwHEWWsieh9stG0a9I8MmH3c9QDQxu895vL7yBd/maR/gITKpEYrktIXbQH+CYmxpEmJgCSIgKhzlE5jxfCWU59SJmuLkS4/Pz586fYWfZe3ncAad87/3Xl+fNtesLYLQk5uKi8mNEPoLMXKoAIbxqEIKsR51R+xHpsRK0JbyHCdpxoepchDn9x4HUkhHjw7BuUECoGsWFYmIlGZ2QuUZJkWsLKzkEWpYDT0+dAiBEjgqOSsoilTufeGrGgMaEUI4QIcQsQHnj90FtvHUKIl88eI4S9hJAYUYoizRAupqTQMtIQZsyuW0tNiAHPnXsThBgJ4vpKJKK6qPZTT42oNeGdLpmwGwjjBw699e67GPGdgwtqQmLEb6KgMuYSZxRaeDjEIB+lJiSAqOP+CZKMuG790tKSTKj1U87DdKpLpI+MCHPvvoWMaEAYG4pG20oEi5EILYpMpkweCYm1FcI/fjWWLfzqxIkTCPHNc9MTO+5+FS8UtiYUN93hkxE1tTCUiXVpvdScMIztV6ZYk4i2LRqdZEJiCQhLDxXCu98fBquMvf3224jxzYe7vuZhVoYQEiNeq/yvPayJRW0786SryygOa3npVcTBiFEFawZTimBN5Kdt78uESwL9uLHHjx9jxK3yjIyKMDKuMmLGs0lwQdCE4TwQdqoIUS49dOgQJNNjesIYi6JNwEFXEkMMtqcE8Yc4o2DHBE00S4eTPLSbY49zGPEnf8WnhesJO1SNLuvZ+rd+UBGLASFGJIS4Hr5+AKrFpSpC5JRXV0LETYfwVxG7KUaeEdHPpfdpptmxY3z6jyFMmGspYkIciH8CwrWVeqEp+0LIG0BtqQhJn8YqgUgIUU+zb9++dxDggrYeIsJPEdSjJxK4qUgcFDsncVtkxLa/y7kUpdKHWUz4uPiYEo7v0hNq3NSrXJPUNiESsksXNSIlXDh78PLly6g1Xbh0XCGkjek8QkG9KcaKguEYsGQZXBUn1NLP5FyKbEgIEWBNwoiKkE16MojK6WdnEGFMS3hpAfXeZ88uHLv0Rruua4utIFvFrkqQWSZJWRRJyYiKqGFD5vx5Qq4WlJDkUhVhQkWoKYmCJzOLOifFhIoRKWH4jUvH0ODpEhohdusJkcHE2LwkV4coegfIMpBbs9MftUX/LrelE+P/iwkPnzhBAacnFMKEQnhNbURP3JRjDAgpIqn4e7vQAB8PgI+j0JQJqZNiG84jG8rFHjo2pg0/ZBHh+E9L0VKlqSGE0NNAU7PDgPC6526qc1IgpEbslAm7u9sBr7eXeml7ZfB0Zz4GY0RoYkrw72LYmWgJjziyOyIfIS9VGlNCSPpS6NpUhDQMtcNEL7JpXuekKJdWjCgTKrNtCqE8AAbFYHaYkSbL1B8YRhTxw+yGSCSBo4wOLpaAUDW4qCaMPNQMhD2YzcgIesIPYgpiO43DymxiJyHsVAOGYymWcFUNDXswIXQ1gEgIx5UBYo9MmKgQntPMZnhQ9KtOrpTmyZgIIxJCablXmRJWEYYrqjXMR15aMeL6nh5COKEM8tcTwojKhBHtZIb7AUauajlNekKOHUrGMp54yj3vhZlTPEPcJROqTBh+VJNwIkKNSKYSCeEGZaZGJlSZUDdd475eVIUhTTUUMYyBWsY6u+nSTDcl1ADiYlGDcDqiQly3jhCuVWbb1imEigl104ruAzGkD0M8Pqwgdn6Ln5T7nzDx0eUrY0VKqPLR2EqtaeHshQ4NoooQZkyNCOc0b8a6JtRXQ0x4p5Iku56TGcVtL65cufJ0bLGliEc0+SsoDiuEF2vOtrHXgFBBpITKrPdamTBSkXZ5yH1F1FdDQFSZp+u/NU/fdgXcVnrx9ErlOVdrzycKhJAiriWECWXlghJ2qAB36FZpBJeppjrRhJRsSg5/eazybOnFMsQh1uKy8iST01MgmVYQqQ2V1adEFaEu0aBhsOCOMJ80Oq6MOsiWv5Xgqa/sfbGlsyv8F4nozzJh7TwTUgKRICYSQMj1KCuIBoRz+n+5y0DUt93UiFfVmbJry5UXn3z79PkyxN4WWXWLIRYrKEePCdfj1d383cRaqmrCHv1Sotvmu6qjoYgXw2ozkrMT5DJJJf/RfD0/O145epQxD+MP/ZoEJV44/JOOUF8r3Hc1BqkU3jYVtqjYM/NlC3ZOnUY6tuIPzX2/Hn657u7XWb0Nq2LabTKtdUGMqmKYq3alMDBipAMCsaUl+betW/86xuVaPsM/fZfo6OioYULXfZtRsSCIt6wh1l0D1hnxe/WnZ3ftgu9jf/tqAzxrvcHJJy7LRe1LRqRnVhBTFhYPL6gRE98pYZX9bqljF31cXOowTKQht0NEw3IoI9a1YswKoKomEu06nM3lctn41iXkm7sOj4F+hQmraiHIXUEsGp2JqCBeNUeMfWrtfBpWUDdlkY7I0t27d5cSEHoditDjcSPAUMbV+UN5M8KQtLJswhi7ZfWcKHZOY8QIJdJrg3FvxLia2zduaSqHJt0KVzMurFnzi3Dsoo2zhbJz1Tx6dWyodSW1O0LDlkYlSXgW0zOuWbOmEL5j66Q2jPizaNtPTQAnal4q7qptM27a1GIlYf5iTE25GxEO2T33khU2fFRqK71fE/Bc9Ql8DSKEc4RTVz+4SNu1cBoB7rZ/Nj/L/HNbW1vp58Z8kWuGSYa80ndCAilJwsrKSkooY0Cx/kuqJU7WQux4mKkN2BhC8kl4zyAJAa5xeD2GWDZC7Iic40z4Qi69tG6m0YnBQSjBxL0DRGYII74fUSoFqhkT1zO1I9ALQtN6aHCIEIRYkhNGgviPF6Z39Kxbt2Fi+sK1jOFp0Fq5qhamPY3BEWITiswQ/mYr3cA/JQRrG4gxq8jKpzOuehqzvtTowzAY4NlCZELlycnyUEhkGEg3k7bM764vdUCoksUDBd9EirbNTJalUlvbjK1c7HLWu+b4sMaxyuYbsmFDpk2nkj1Cd+e32SNEiLt37y5LogiNjTVCRkKxVypVAKP2vNTlGN+88zY4XBAAWg/DNuyYolSenAHCSXsNg8t5GsHJxYYAaL3uM5OAiP8zYkiSqhYZzcXy7q7XY41nE82PGABt1EMIRPnsTLtl1O18qZ22TT5eSDcsQ2XlFawK0a7cLj7ZLPlwvBhQkut+2RKi5BzRXcFvsZ1MqQmHhpS6Xy+jgp1dWNH12Ri290hiFDYrnQ1qZ8q4ujAMKhdRSwbXyfVCvu1kqlR9K3WfKZMSODM5JNku9SD3J2PYTzVMGeiwZcr1vFTfzjggdH3el5NUExqSII0O1SuL0M6o5CAQXScaB6kmRIsaA+N9yTwMsWsyQ7SZaTN/sqFcdqVYnMMtFJiQNpMyaSRRFPE3pRuAdqaEmxmpXB4SHUxgJd3vQOCg5pODVydSxHb/9i9vtLb2tY7euHlvUUzTP4glghiy2BxUEXpw+mXR2Y5lpPmGuEImOnljYGBgBKm/v7+vFenm/TSBZAiik4/AcrdoQeVo10AlyyA8qTyyCYtAIkRgHL0nsoBfclYmiDy5boZx0HwTH2UADz8aBgElsSOmHD0pQsot2Z64UMR6skuGzfk2AgitmyT3br8fHkSSIUfOTG2f/WT047YP/6WM6oqIY9GhEd2tOylysKWQqrHBOr8RCyBHTv3TbBq9aepMyWWtx/Lo4i5HblrB+3DPxo0/QgLIjZ/Q7J4686EaccaRl3rjpM6yKSn3a353ej/Ce5UIQ/7oEzGVwv/41Gjrxx/+rq0EEzRRZ4DeZFIs3sHnMwyb/nxwEOO9JgtDDqBEsx0IIaO2fvHxv5fLjtYAvLx4zVnRT/9hENvvNbXAjhsJYX8r1f20I76QlxcgOulN0ydlwH+QRRgpYSsp/VhO4hzLqwu7Wmqe3Wb+8cMK4NGjO3fuPHr0KDAiMxLCEcWIN5wZ0as8g6W/9MmCUBBSQMR35Mj+/UeO7KSIr8qEihHvOUL0LM9g2R5gMIvYRwFwJ8Lbg4QgEaMhYauTauh2olQr2wUj/QUxIQDu+TFoD0IEKwJh34gK8bYDI3p3jSyoagsscyETyoQY8Pz506dPn8eIRyuEA+6M6PUGLjaNSEohzjI7jyDA079Fwog1CU/aNqLHJrQbieImSnh0JzIhAvzyyy9/e/vB9rHZ2e0PTuGTRlP9GkLb6dTbKMSylU6Zk2gwsfFVSohM+OXvh7ZXdjwsUsJKvbBfE33Y78tOTUz/YVhlQ0w4hlcXcuLs7GwqDW+X6t+kIbTppl7WQkU2BlHpL4aHNV76GTbb7H98jlLNxv5ThxXCipvetEfIedfOVFSwPhIWB4CQ5FKUaXDg5d9DqYYk0+0t1Ta0GYj+bGdmfWvWxYFNCiEy4gPkUcUHUC52Vgi1cWirXvi1daLlZMPcx4SDtKc58gWOvM/OQz3UEPY7JfRtW0H9xpA1CU+OqNz0KBSHz3+8RwY0qof2kql/W0Na9NM0IiRGxIj92ITv7d9P+lIPCP3cTNiin2JCMCIuia/9Gr2weOYIHlsA4KsGfaktQn+2FKSylk+Z+/3YiNRP8dV7qU1HK+NDZWyhDkPrccj456NYgqV9EBf7RxQ/HUyhl82+pozxVSPgPieEvu8GbSkUhT5kRIrYh8NwTDNRox/jY41arIe+7V2qyNKW82JrP/XTwY2juHRtp3NteJZmsGqeBuuX1ggbsfF83kK2Sd/oAz9FjBvPwMZIQAcTbYODg7q5NpDFiYyG3B+hUH+omL7XCojYUYFwFma8gW94eFg9Xypr0dKUacbfLCMrUz+hLrYCIvbUUVilGMC2I6szmyihBtBaomH83pBdllC3t0mPYkTw1D6cSwtn6NrTMF5gMyC0NrTwf1N9WVw9ROSmFHFkAK5mnxqsLCAaEVpy0kbe2SpZryxm8GH3YcaBKfyCVB9ZBIal7mpCS2Onxt66q97tutK3WynjyBkY1P/rJoCDFeBqQitLF42+N1k9R83QY0eMcLVyfoqsbyO1fqYntGLCxt98TTDPqOmT8uH3nRIB8d/OEL5fj+X0hPWjkGnG3eUy5nUxfUM+/v4pkgJT26empt5D+VBAP4in6DkZrRZmvNlM47KoWgXzBk5orSCqDVD8Dbgt/96DU33WfJQVmnULxHzc7BbA7KIKUelFcrNTkGmwpghhvV6eTTbvbqQ507tUp+8riH2jU7NioZBGjjra1/cbcgX6GCGsOx7j/Zg5tCzT+6yqEFv7Ws+cOnVqFGKvT5YFwGbewZKoYOap6YqjEq5WvUbrAXLJJt6FlCjHm1RGVrhRBaXWTfOGm2VWxy3IWVMz3jMBrNPKsJznC0wOlUuaXB6VFm7W4LstmnooisBVYUAi0ztXGzKO3suYGpBleK7pEahRxtRVxfs3NX3o7cV0nTLPraqbx4NyHG/CyKTTwuLJe7dv3753clFMp+s0otwquau6TkVTRnoue7qe8UIs4ltFAahVUTBtcqyIZVap/WTlmDjn4mbkqMduxD0cXarA80LICSSb4eLCKimAdVQMxZM2IVmM5+UNK3xXnuF5LmN8e79qvJCQRHirq/xZUK7AxRFlyAyTZVlG4HieWXXFz6qKBYFHmEKGYUEKF36M2JJ8nAvlXzrj6VUssAJC4flkMslhJZM8H0fgTOHlh9MoV8zn84UC+pIv/rDIAgUKFChQoECBAgUKFChQoECBAgUKFChQoECBAgX6wej/APhYMd7ImWSHAAAAAElFTkSuQmCC"/>
          <p:cNvSpPr>
            <a:spLocks noChangeAspect="1" noChangeArrowheads="1"/>
          </p:cNvSpPr>
          <p:nvPr/>
        </p:nvSpPr>
        <p:spPr bwMode="auto">
          <a:xfrm>
            <a:off x="155575" y="-1989138"/>
            <a:ext cx="4143375" cy="4143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294" name="Picture 6" descr="https://upload.wikimedia.org/wikipedia/commons/thumb/9/92/Quark_structure_proton.svg/2000px-Quark_structure_proton.svg.png"/>
          <p:cNvPicPr>
            <a:picLocks noChangeAspect="1" noChangeArrowheads="1"/>
          </p:cNvPicPr>
          <p:nvPr/>
        </p:nvPicPr>
        <p:blipFill>
          <a:blip r:embed="rId4" cstate="print"/>
          <a:srcRect/>
          <a:stretch>
            <a:fillRect/>
          </a:stretch>
        </p:blipFill>
        <p:spPr bwMode="auto">
          <a:xfrm>
            <a:off x="4419600" y="609600"/>
            <a:ext cx="327660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p:bldP spid="13" grpId="0" animBg="1"/>
      <p:bldP spid="14" grpId="0"/>
      <p:bldP spid="15"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srcRect l="30454" t="32292" r="29722" b="34375"/>
          <a:stretch>
            <a:fillRect/>
          </a:stretch>
        </p:blipFill>
        <p:spPr bwMode="auto">
          <a:xfrm>
            <a:off x="152400" y="4348847"/>
            <a:ext cx="3981450" cy="1873624"/>
          </a:xfrm>
          <a:prstGeom prst="rect">
            <a:avLst/>
          </a:prstGeom>
          <a:noFill/>
          <a:ln w="9525">
            <a:noFill/>
            <a:miter lim="800000"/>
            <a:headEnd/>
            <a:tailEnd/>
          </a:ln>
        </p:spPr>
      </p:pic>
      <p:sp>
        <p:nvSpPr>
          <p:cNvPr id="7" name="TextBox 6"/>
          <p:cNvSpPr txBox="1"/>
          <p:nvPr/>
        </p:nvSpPr>
        <p:spPr>
          <a:xfrm>
            <a:off x="304800" y="76200"/>
            <a:ext cx="8371459" cy="523220"/>
          </a:xfrm>
          <a:prstGeom prst="rect">
            <a:avLst/>
          </a:prstGeom>
          <a:noFill/>
        </p:spPr>
        <p:txBody>
          <a:bodyPr wrap="none" rtlCol="0">
            <a:spAutoFit/>
          </a:bodyPr>
          <a:lstStyle/>
          <a:p>
            <a:r>
              <a:rPr lang="en-US" sz="2800" dirty="0">
                <a:solidFill>
                  <a:schemeClr val="bg1"/>
                </a:solidFill>
              </a:rPr>
              <a:t>Cooler temperatures </a:t>
            </a:r>
            <a:r>
              <a:rPr lang="en-US" sz="2800" dirty="0">
                <a:solidFill>
                  <a:schemeClr val="bg1"/>
                </a:solidFill>
                <a:sym typeface="Wingdings" pitchFamily="2" charset="2"/>
              </a:rPr>
              <a:t> Recombining  New Structures</a:t>
            </a:r>
            <a:endParaRPr lang="en-US" sz="2800" dirty="0">
              <a:solidFill>
                <a:schemeClr val="bg1"/>
              </a:solidFill>
            </a:endParaRPr>
          </a:p>
        </p:txBody>
      </p:sp>
      <p:sp>
        <p:nvSpPr>
          <p:cNvPr id="8" name="TextBox 7"/>
          <p:cNvSpPr txBox="1"/>
          <p:nvPr/>
        </p:nvSpPr>
        <p:spPr>
          <a:xfrm>
            <a:off x="4114799" y="4267200"/>
            <a:ext cx="5105401" cy="2139047"/>
          </a:xfrm>
          <a:prstGeom prst="rect">
            <a:avLst/>
          </a:prstGeom>
          <a:noFill/>
        </p:spPr>
        <p:txBody>
          <a:bodyPr wrap="square" rtlCol="0">
            <a:spAutoFit/>
          </a:bodyPr>
          <a:lstStyle/>
          <a:p>
            <a:r>
              <a:rPr lang="en-US" sz="2800" dirty="0">
                <a:solidFill>
                  <a:schemeClr val="bg1"/>
                </a:solidFill>
              </a:rPr>
              <a:t>Big Bang </a:t>
            </a:r>
            <a:r>
              <a:rPr lang="en-US" sz="2800" dirty="0" err="1">
                <a:solidFill>
                  <a:schemeClr val="bg1"/>
                </a:solidFill>
              </a:rPr>
              <a:t>Nucleosynthesis</a:t>
            </a:r>
            <a:r>
              <a:rPr lang="en-US" sz="2800" dirty="0">
                <a:solidFill>
                  <a:schemeClr val="bg1"/>
                </a:solidFill>
              </a:rPr>
              <a:t> (3 min.)</a:t>
            </a:r>
          </a:p>
          <a:p>
            <a:endParaRPr lang="en-US" sz="1100" dirty="0">
              <a:solidFill>
                <a:schemeClr val="bg1"/>
              </a:solidFill>
            </a:endParaRPr>
          </a:p>
          <a:p>
            <a:r>
              <a:rPr lang="en-US" sz="2800" dirty="0">
                <a:solidFill>
                  <a:schemeClr val="bg1"/>
                </a:solidFill>
              </a:rPr>
              <a:t>p + n </a:t>
            </a:r>
            <a:r>
              <a:rPr lang="en-US" sz="2800" dirty="0">
                <a:solidFill>
                  <a:schemeClr val="bg1"/>
                </a:solidFill>
                <a:sym typeface="Wingdings" pitchFamily="2" charset="2"/>
              </a:rPr>
              <a:t> Deuteron + </a:t>
            </a:r>
            <a:r>
              <a:rPr lang="en-US" sz="2800" dirty="0">
                <a:solidFill>
                  <a:schemeClr val="bg1"/>
                </a:solidFill>
                <a:latin typeface="Symbol" pitchFamily="18" charset="2"/>
                <a:sym typeface="Wingdings" pitchFamily="2" charset="2"/>
              </a:rPr>
              <a:t>g</a:t>
            </a:r>
          </a:p>
          <a:p>
            <a:endParaRPr lang="en-US" sz="1000" dirty="0">
              <a:solidFill>
                <a:schemeClr val="bg1"/>
              </a:solidFill>
              <a:latin typeface="Symbol" pitchFamily="18" charset="2"/>
              <a:sym typeface="Wingdings" pitchFamily="2" charset="2"/>
            </a:endParaRPr>
          </a:p>
          <a:p>
            <a:r>
              <a:rPr lang="en-US" sz="2800" dirty="0">
                <a:solidFill>
                  <a:schemeClr val="bg1"/>
                </a:solidFill>
                <a:latin typeface="+mj-lt"/>
                <a:sym typeface="Wingdings" pitchFamily="2" charset="2"/>
              </a:rPr>
              <a:t>Measured by nuclear physicists and well understood</a:t>
            </a:r>
            <a:endParaRPr lang="en-US" sz="2800" dirty="0">
              <a:solidFill>
                <a:schemeClr val="bg1"/>
              </a:solidFill>
              <a:latin typeface="+mj-lt"/>
            </a:endParaRPr>
          </a:p>
        </p:txBody>
      </p:sp>
      <p:cxnSp>
        <p:nvCxnSpPr>
          <p:cNvPr id="10" name="Straight Connector 9"/>
          <p:cNvCxnSpPr/>
          <p:nvPr/>
        </p:nvCxnSpPr>
        <p:spPr>
          <a:xfrm>
            <a:off x="0" y="685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2" descr="http://hendrix2.uoregon.edu/%7Eimamura/123cs/lecture-6/recombination.jpg"/>
          <p:cNvPicPr>
            <a:picLocks noChangeAspect="1" noChangeArrowheads="1"/>
          </p:cNvPicPr>
          <p:nvPr/>
        </p:nvPicPr>
        <p:blipFill>
          <a:blip r:embed="rId3" cstate="print"/>
          <a:srcRect/>
          <a:stretch>
            <a:fillRect/>
          </a:stretch>
        </p:blipFill>
        <p:spPr bwMode="auto">
          <a:xfrm>
            <a:off x="152400" y="1289953"/>
            <a:ext cx="3886200" cy="1883322"/>
          </a:xfrm>
          <a:prstGeom prst="rect">
            <a:avLst/>
          </a:prstGeom>
          <a:noFill/>
        </p:spPr>
      </p:pic>
      <p:sp>
        <p:nvSpPr>
          <p:cNvPr id="16" name="TextBox 15"/>
          <p:cNvSpPr txBox="1"/>
          <p:nvPr/>
        </p:nvSpPr>
        <p:spPr>
          <a:xfrm>
            <a:off x="4114800" y="1137553"/>
            <a:ext cx="4876801" cy="2139047"/>
          </a:xfrm>
          <a:prstGeom prst="rect">
            <a:avLst/>
          </a:prstGeom>
          <a:noFill/>
        </p:spPr>
        <p:txBody>
          <a:bodyPr wrap="square" rtlCol="0">
            <a:spAutoFit/>
          </a:bodyPr>
          <a:lstStyle/>
          <a:p>
            <a:r>
              <a:rPr lang="en-US" sz="2800" dirty="0">
                <a:solidFill>
                  <a:schemeClr val="bg1"/>
                </a:solidFill>
              </a:rPr>
              <a:t>Atom Formation (400 </a:t>
            </a:r>
            <a:r>
              <a:rPr lang="en-US" sz="2800" dirty="0" err="1">
                <a:solidFill>
                  <a:schemeClr val="bg1"/>
                </a:solidFill>
              </a:rPr>
              <a:t>kYears</a:t>
            </a:r>
            <a:r>
              <a:rPr lang="en-US" sz="2800" dirty="0">
                <a:solidFill>
                  <a:schemeClr val="bg1"/>
                </a:solidFill>
              </a:rPr>
              <a:t>)</a:t>
            </a:r>
          </a:p>
          <a:p>
            <a:endParaRPr lang="en-US" sz="1100" dirty="0">
              <a:solidFill>
                <a:schemeClr val="bg1"/>
              </a:solidFill>
            </a:endParaRPr>
          </a:p>
          <a:p>
            <a:r>
              <a:rPr lang="en-US" sz="2800" dirty="0">
                <a:solidFill>
                  <a:schemeClr val="bg1"/>
                </a:solidFill>
              </a:rPr>
              <a:t>p + e </a:t>
            </a:r>
            <a:r>
              <a:rPr lang="en-US" sz="2800" dirty="0">
                <a:solidFill>
                  <a:schemeClr val="bg1"/>
                </a:solidFill>
                <a:sym typeface="Wingdings" pitchFamily="2" charset="2"/>
              </a:rPr>
              <a:t> Hydrogen + X </a:t>
            </a:r>
            <a:endParaRPr lang="en-US" sz="2800" dirty="0">
              <a:solidFill>
                <a:schemeClr val="bg1"/>
              </a:solidFill>
              <a:latin typeface="Symbol" pitchFamily="18" charset="2"/>
              <a:sym typeface="Wingdings" pitchFamily="2" charset="2"/>
            </a:endParaRPr>
          </a:p>
          <a:p>
            <a:endParaRPr lang="en-US" sz="1000" dirty="0">
              <a:solidFill>
                <a:schemeClr val="bg1"/>
              </a:solidFill>
              <a:latin typeface="Symbol" pitchFamily="18" charset="2"/>
              <a:sym typeface="Wingdings" pitchFamily="2" charset="2"/>
            </a:endParaRPr>
          </a:p>
          <a:p>
            <a:r>
              <a:rPr lang="en-US" sz="2800" dirty="0">
                <a:solidFill>
                  <a:schemeClr val="bg1"/>
                </a:solidFill>
                <a:latin typeface="+mj-lt"/>
                <a:sym typeface="Wingdings" pitchFamily="2" charset="2"/>
              </a:rPr>
              <a:t>Measured by atomic physicists and well understood</a:t>
            </a:r>
            <a:endParaRPr lang="en-US" sz="2800" dirty="0">
              <a:solidFill>
                <a:schemeClr val="bg1"/>
              </a:solidFill>
              <a:latin typeface="+mj-lt"/>
            </a:endParaRPr>
          </a:p>
        </p:txBody>
      </p:sp>
      <p:cxnSp>
        <p:nvCxnSpPr>
          <p:cNvPr id="17" name="Straight Connector 16"/>
          <p:cNvCxnSpPr/>
          <p:nvPr/>
        </p:nvCxnSpPr>
        <p:spPr>
          <a:xfrm>
            <a:off x="0" y="3733800"/>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42999" y="10895"/>
            <a:ext cx="6916060" cy="646331"/>
          </a:xfrm>
          <a:prstGeom prst="rect">
            <a:avLst/>
          </a:prstGeom>
          <a:noFill/>
        </p:spPr>
        <p:txBody>
          <a:bodyPr wrap="none" rtlCol="0">
            <a:spAutoFit/>
          </a:bodyPr>
          <a:lstStyle/>
          <a:p>
            <a:r>
              <a:rPr lang="en-US" sz="3600" dirty="0">
                <a:solidFill>
                  <a:schemeClr val="bg1"/>
                </a:solidFill>
              </a:rPr>
              <a:t>Universe time = 0  + 6 microseconds</a:t>
            </a:r>
          </a:p>
        </p:txBody>
      </p:sp>
      <p:pic>
        <p:nvPicPr>
          <p:cNvPr id="11266" name="Picture 2" descr="https://www.tuwien.ac.at/fileadmin/t/tuwien/fotos/pa/download/2010/51_2010/QGP2.jpg"/>
          <p:cNvPicPr>
            <a:picLocks noChangeAspect="1" noChangeArrowheads="1"/>
          </p:cNvPicPr>
          <p:nvPr/>
        </p:nvPicPr>
        <p:blipFill>
          <a:blip r:embed="rId2" cstate="print"/>
          <a:srcRect/>
          <a:stretch>
            <a:fillRect/>
          </a:stretch>
        </p:blipFill>
        <p:spPr bwMode="auto">
          <a:xfrm rot="10800000">
            <a:off x="1143000" y="762000"/>
            <a:ext cx="6934200" cy="5200651"/>
          </a:xfrm>
          <a:prstGeom prst="rect">
            <a:avLst/>
          </a:prstGeom>
          <a:noFill/>
        </p:spPr>
      </p:pic>
      <p:sp>
        <p:nvSpPr>
          <p:cNvPr id="7" name="TextBox 6"/>
          <p:cNvSpPr txBox="1"/>
          <p:nvPr/>
        </p:nvSpPr>
        <p:spPr>
          <a:xfrm>
            <a:off x="1161392" y="4931988"/>
            <a:ext cx="2573012" cy="523220"/>
          </a:xfrm>
          <a:prstGeom prst="rect">
            <a:avLst/>
          </a:prstGeom>
          <a:noFill/>
        </p:spPr>
        <p:txBody>
          <a:bodyPr wrap="none" rtlCol="0">
            <a:spAutoFit/>
          </a:bodyPr>
          <a:lstStyle/>
          <a:p>
            <a:r>
              <a:rPr lang="en-US" sz="2800" dirty="0">
                <a:solidFill>
                  <a:schemeClr val="bg1"/>
                </a:solidFill>
              </a:rPr>
              <a:t>Quarks + Gluons</a:t>
            </a:r>
          </a:p>
        </p:txBody>
      </p:sp>
      <p:sp>
        <p:nvSpPr>
          <p:cNvPr id="8" name="TextBox 7"/>
          <p:cNvSpPr txBox="1"/>
          <p:nvPr/>
        </p:nvSpPr>
        <p:spPr>
          <a:xfrm>
            <a:off x="3752797" y="5455208"/>
            <a:ext cx="4442050" cy="523220"/>
          </a:xfrm>
          <a:prstGeom prst="rect">
            <a:avLst/>
          </a:prstGeom>
          <a:noFill/>
        </p:spPr>
        <p:txBody>
          <a:bodyPr wrap="none" rtlCol="0">
            <a:spAutoFit/>
          </a:bodyPr>
          <a:lstStyle/>
          <a:p>
            <a:r>
              <a:rPr lang="en-US" sz="2800" dirty="0">
                <a:solidFill>
                  <a:schemeClr val="bg1"/>
                </a:solidFill>
              </a:rPr>
              <a:t>Bound Systems (e.g. Protons)</a:t>
            </a:r>
          </a:p>
        </p:txBody>
      </p:sp>
      <p:sp>
        <p:nvSpPr>
          <p:cNvPr id="9" name="TextBox 8"/>
          <p:cNvSpPr txBox="1"/>
          <p:nvPr/>
        </p:nvSpPr>
        <p:spPr>
          <a:xfrm>
            <a:off x="1394186" y="6172200"/>
            <a:ext cx="6431825" cy="523220"/>
          </a:xfrm>
          <a:prstGeom prst="rect">
            <a:avLst/>
          </a:prstGeom>
          <a:noFill/>
        </p:spPr>
        <p:txBody>
          <a:bodyPr wrap="none" rtlCol="0">
            <a:spAutoFit/>
          </a:bodyPr>
          <a:lstStyle/>
          <a:p>
            <a:r>
              <a:rPr lang="en-US" sz="2800" dirty="0">
                <a:solidFill>
                  <a:schemeClr val="bg1"/>
                </a:solidFill>
              </a:rPr>
              <a:t>We do not really understand this transition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992718" cy="646331"/>
          </a:xfrm>
          <a:prstGeom prst="rect">
            <a:avLst/>
          </a:prstGeom>
          <a:noFill/>
        </p:spPr>
        <p:txBody>
          <a:bodyPr wrap="none" rtlCol="0">
            <a:spAutoFit/>
          </a:bodyPr>
          <a:lstStyle/>
          <a:p>
            <a:r>
              <a:rPr lang="en-US" sz="3600" dirty="0">
                <a:solidFill>
                  <a:schemeClr val="bg1"/>
                </a:solidFill>
              </a:rPr>
              <a:t>Recreating the early Universe in the Laboratory</a:t>
            </a:r>
          </a:p>
        </p:txBody>
      </p:sp>
      <p:pic>
        <p:nvPicPr>
          <p:cNvPr id="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1242993"/>
            <a:ext cx="969034" cy="3707780"/>
          </a:xfrm>
          <a:prstGeom prst="rect">
            <a:avLst/>
          </a:prstGeom>
          <a:noFill/>
        </p:spPr>
      </p:pic>
      <p:pic>
        <p:nvPicPr>
          <p:cNvPr id="5"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5059405">
            <a:off x="4075206" y="223795"/>
            <a:ext cx="969034" cy="3707780"/>
          </a:xfrm>
          <a:prstGeom prst="rect">
            <a:avLst/>
          </a:prstGeom>
          <a:noFill/>
        </p:spPr>
      </p:pic>
      <p:sp>
        <p:nvSpPr>
          <p:cNvPr id="6" name="Oval 5"/>
          <p:cNvSpPr/>
          <p:nvPr/>
        </p:nvSpPr>
        <p:spPr>
          <a:xfrm>
            <a:off x="1676400" y="126938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438400" y="248858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10401" y="126938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0800000">
            <a:off x="6248401" y="248858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a:off x="3810000" y="990600"/>
            <a:ext cx="969034" cy="3707780"/>
          </a:xfrm>
          <a:prstGeom prst="rect">
            <a:avLst/>
          </a:prstGeom>
          <a:noFill/>
        </p:spPr>
      </p:pic>
      <p:pic>
        <p:nvPicPr>
          <p:cNvPr id="13"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16200000">
            <a:off x="4288766" y="1242993"/>
            <a:ext cx="969034" cy="3707780"/>
          </a:xfrm>
          <a:prstGeom prst="rect">
            <a:avLst/>
          </a:prstGeom>
          <a:noFill/>
        </p:spPr>
      </p:pic>
      <p:pic>
        <p:nvPicPr>
          <p:cNvPr id="14"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rot="5059405">
            <a:off x="4075206" y="223795"/>
            <a:ext cx="969034" cy="3707780"/>
          </a:xfrm>
          <a:prstGeom prst="rect">
            <a:avLst/>
          </a:prstGeom>
          <a:noFill/>
        </p:spPr>
      </p:pic>
      <p:pic>
        <p:nvPicPr>
          <p:cNvPr id="15" name="Picture 56"/>
          <p:cNvPicPr>
            <a:picLocks noChangeAspect="1" noChangeArrowheads="1"/>
          </p:cNvPicPr>
          <p:nvPr/>
        </p:nvPicPr>
        <p:blipFill>
          <a:blip r:embed="rId2" cstate="print">
            <a:clrChange>
              <a:clrFrom>
                <a:srgbClr val="FFFFFF"/>
              </a:clrFrom>
              <a:clrTo>
                <a:srgbClr val="FFFFFF">
                  <a:alpha val="0"/>
                </a:srgbClr>
              </a:clrTo>
            </a:clrChange>
            <a:duotone>
              <a:prstClr val="black"/>
              <a:schemeClr val="accent2">
                <a:tint val="45000"/>
                <a:satMod val="400000"/>
              </a:schemeClr>
            </a:duotone>
          </a:blip>
          <a:srcRect l="35001" r="34999"/>
          <a:stretch>
            <a:fillRect/>
          </a:stretch>
        </p:blipFill>
        <p:spPr bwMode="auto">
          <a:xfrm>
            <a:off x="4267200" y="990600"/>
            <a:ext cx="969034" cy="3707780"/>
          </a:xfrm>
          <a:prstGeom prst="rect">
            <a:avLst/>
          </a:prstGeom>
          <a:noFill/>
        </p:spPr>
      </p:pic>
      <p:sp>
        <p:nvSpPr>
          <p:cNvPr id="17" name="Right Arrow 16"/>
          <p:cNvSpPr/>
          <p:nvPr/>
        </p:nvSpPr>
        <p:spPr>
          <a:xfrm>
            <a:off x="2438400" y="248858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0800000">
            <a:off x="6248401" y="248858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6212" y="4572000"/>
            <a:ext cx="8663846" cy="1846659"/>
          </a:xfrm>
          <a:prstGeom prst="rect">
            <a:avLst/>
          </a:prstGeom>
          <a:noFill/>
        </p:spPr>
        <p:txBody>
          <a:bodyPr wrap="none" rtlCol="0">
            <a:spAutoFit/>
          </a:bodyPr>
          <a:lstStyle/>
          <a:p>
            <a:pPr algn="ctr"/>
            <a:r>
              <a:rPr lang="en-US" sz="3200" dirty="0">
                <a:solidFill>
                  <a:schemeClr val="bg1"/>
                </a:solidFill>
              </a:rPr>
              <a:t>Collide heavy nuclei at 99.999..% the speed of light</a:t>
            </a:r>
          </a:p>
          <a:p>
            <a:pPr algn="ctr"/>
            <a:r>
              <a:rPr lang="en-US" dirty="0">
                <a:solidFill>
                  <a:schemeClr val="bg1"/>
                </a:solidFill>
              </a:rPr>
              <a:t> </a:t>
            </a:r>
          </a:p>
          <a:p>
            <a:pPr algn="ctr"/>
            <a:r>
              <a:rPr lang="en-US" sz="3200" dirty="0">
                <a:solidFill>
                  <a:schemeClr val="bg1"/>
                </a:solidFill>
              </a:rPr>
              <a:t>Kinetic Energy </a:t>
            </a:r>
            <a:r>
              <a:rPr lang="en-US" sz="3200" dirty="0">
                <a:solidFill>
                  <a:schemeClr val="bg1"/>
                </a:solidFill>
                <a:sym typeface="Wingdings" pitchFamily="2" charset="2"/>
              </a:rPr>
              <a:t> Quark-Gluon Plasma</a:t>
            </a:r>
          </a:p>
          <a:p>
            <a:pPr algn="ctr"/>
            <a:r>
              <a:rPr lang="en-US" sz="3200" dirty="0">
                <a:solidFill>
                  <a:schemeClr val="bg1"/>
                </a:solidFill>
                <a:sym typeface="Wingdings" pitchFamily="2" charset="2"/>
              </a:rPr>
              <a:t>above 1 trillion degrees</a:t>
            </a:r>
            <a:endParaRPr lang="en-US" sz="3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luesci.org/wordpress/wp-content/uploads/2011/05/STAR.jpg">
            <a:extLst>
              <a:ext uri="{FF2B5EF4-FFF2-40B4-BE49-F238E27FC236}">
                <a16:creationId xmlns:a16="http://schemas.microsoft.com/office/drawing/2014/main" id="{9A4127DB-200F-0F47-8C37-01731740F519}"/>
              </a:ext>
            </a:extLst>
          </p:cNvPr>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3" name="Picture 4" descr="http://www.interactions.org/imagebank/images/BN0023M.jpg">
            <a:extLst>
              <a:ext uri="{FF2B5EF4-FFF2-40B4-BE49-F238E27FC236}">
                <a16:creationId xmlns:a16="http://schemas.microsoft.com/office/drawing/2014/main" id="{95D594B2-37E9-9544-A4F3-B543BFD18583}"/>
              </a:ext>
            </a:extLst>
          </p:cNvPr>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4" name="Picture 15" descr="http://www.popsci.com/files/imagecache/article_image_large/articles/bigscience-main2-525.jpg">
            <a:extLst>
              <a:ext uri="{FF2B5EF4-FFF2-40B4-BE49-F238E27FC236}">
                <a16:creationId xmlns:a16="http://schemas.microsoft.com/office/drawing/2014/main" id="{D1EEF2A8-07A1-FC43-8AB4-FA6F61E4D118}"/>
              </a:ext>
            </a:extLst>
          </p:cNvPr>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5" name="TextBox 4">
            <a:extLst>
              <a:ext uri="{FF2B5EF4-FFF2-40B4-BE49-F238E27FC236}">
                <a16:creationId xmlns:a16="http://schemas.microsoft.com/office/drawing/2014/main" id="{C4404DA9-3698-514E-B354-EC5CC9B82DCB}"/>
              </a:ext>
            </a:extLst>
          </p:cNvPr>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6" name="TextBox 5">
            <a:extLst>
              <a:ext uri="{FF2B5EF4-FFF2-40B4-BE49-F238E27FC236}">
                <a16:creationId xmlns:a16="http://schemas.microsoft.com/office/drawing/2014/main" id="{7A1C23D5-24E6-3D4E-BF2B-F8EC4993C6EA}"/>
              </a:ext>
            </a:extLst>
          </p:cNvPr>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7"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a:extLst>
              <a:ext uri="{FF2B5EF4-FFF2-40B4-BE49-F238E27FC236}">
                <a16:creationId xmlns:a16="http://schemas.microsoft.com/office/drawing/2014/main" id="{91DC5761-C666-2B43-B63F-0D9A318D1D7C}"/>
              </a:ext>
            </a:extLst>
          </p:cNvPr>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8" name="Picture 4" descr="http://aliceinfo.cern.ch/secure/system/files/images/alice-images/alice_setup.gif">
            <a:extLst>
              <a:ext uri="{FF2B5EF4-FFF2-40B4-BE49-F238E27FC236}">
                <a16:creationId xmlns:a16="http://schemas.microsoft.com/office/drawing/2014/main" id="{D3448BCC-AE1B-3D43-AFC6-4F642693F06A}"/>
              </a:ext>
            </a:extLst>
          </p:cNvPr>
          <p:cNvPicPr>
            <a:picLocks noChangeAspect="1" noChangeArrowheads="1"/>
          </p:cNvPicPr>
          <p:nvPr/>
        </p:nvPicPr>
        <p:blipFill>
          <a:blip r:embed="rId6" cstate="print"/>
          <a:srcRect/>
          <a:stretch>
            <a:fillRect/>
          </a:stretch>
        </p:blipFill>
        <p:spPr bwMode="auto">
          <a:xfrm>
            <a:off x="5672238" y="4753306"/>
            <a:ext cx="3257550" cy="1986467"/>
          </a:xfrm>
          <a:prstGeom prst="rect">
            <a:avLst/>
          </a:prstGeom>
          <a:noFill/>
        </p:spPr>
      </p:pic>
      <p:pic>
        <p:nvPicPr>
          <p:cNvPr id="9" name="Picture 6" descr="http://atlas.ch/photos/atlas_photos/selected-photos/events/1011255_01-A4-at-144-dpi.jpg">
            <a:extLst>
              <a:ext uri="{FF2B5EF4-FFF2-40B4-BE49-F238E27FC236}">
                <a16:creationId xmlns:a16="http://schemas.microsoft.com/office/drawing/2014/main" id="{F95EA1A8-3737-6044-A682-B1A87B739EC6}"/>
              </a:ext>
            </a:extLst>
          </p:cNvPr>
          <p:cNvPicPr>
            <a:picLocks noChangeAspect="1" noChangeArrowheads="1"/>
          </p:cNvPicPr>
          <p:nvPr/>
        </p:nvPicPr>
        <p:blipFill>
          <a:blip r:embed="rId7" cstate="print"/>
          <a:srcRect/>
          <a:stretch>
            <a:fillRect/>
          </a:stretch>
        </p:blipFill>
        <p:spPr bwMode="auto">
          <a:xfrm>
            <a:off x="2300402" y="4740233"/>
            <a:ext cx="3276600" cy="1999540"/>
          </a:xfrm>
          <a:prstGeom prst="rect">
            <a:avLst/>
          </a:prstGeom>
          <a:noFill/>
        </p:spPr>
      </p:pic>
      <p:pic>
        <p:nvPicPr>
          <p:cNvPr id="10" name="Picture 8" descr="http://scienceblogs.com/startswithabang/files/2009/05/lhc-sim.jpg">
            <a:extLst>
              <a:ext uri="{FF2B5EF4-FFF2-40B4-BE49-F238E27FC236}">
                <a16:creationId xmlns:a16="http://schemas.microsoft.com/office/drawing/2014/main" id="{4C13BA13-743B-3B48-93B9-9112ED2F3E6A}"/>
              </a:ext>
            </a:extLst>
          </p:cNvPr>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1" name="TextBox 10">
            <a:extLst>
              <a:ext uri="{FF2B5EF4-FFF2-40B4-BE49-F238E27FC236}">
                <a16:creationId xmlns:a16="http://schemas.microsoft.com/office/drawing/2014/main" id="{EF298500-3B05-4448-824E-1EE623BEC796}"/>
              </a:ext>
            </a:extLst>
          </p:cNvPr>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2" name="TextBox 11">
            <a:extLst>
              <a:ext uri="{FF2B5EF4-FFF2-40B4-BE49-F238E27FC236}">
                <a16:creationId xmlns:a16="http://schemas.microsoft.com/office/drawing/2014/main" id="{56BC87A7-DEE0-2347-AD57-E9EAE136F457}"/>
              </a:ext>
            </a:extLst>
          </p:cNvPr>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3" name="TextBox 12">
            <a:extLst>
              <a:ext uri="{FF2B5EF4-FFF2-40B4-BE49-F238E27FC236}">
                <a16:creationId xmlns:a16="http://schemas.microsoft.com/office/drawing/2014/main" id="{7D60238F-CE26-BE41-9D04-96828FC8E897}"/>
              </a:ext>
            </a:extLst>
          </p:cNvPr>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4" name="TextBox 13">
            <a:extLst>
              <a:ext uri="{FF2B5EF4-FFF2-40B4-BE49-F238E27FC236}">
                <a16:creationId xmlns:a16="http://schemas.microsoft.com/office/drawing/2014/main" id="{F1663FA0-379A-D14D-94A7-BF5FDC943C19}"/>
              </a:ext>
            </a:extLst>
          </p:cNvPr>
          <p:cNvSpPr txBox="1"/>
          <p:nvPr/>
        </p:nvSpPr>
        <p:spPr>
          <a:xfrm>
            <a:off x="5608747" y="4716213"/>
            <a:ext cx="883575" cy="461665"/>
          </a:xfrm>
          <a:prstGeom prst="rect">
            <a:avLst/>
          </a:prstGeom>
          <a:noFill/>
        </p:spPr>
        <p:txBody>
          <a:bodyPr wrap="none" rtlCol="0">
            <a:spAutoFit/>
          </a:bodyPr>
          <a:lstStyle/>
          <a:p>
            <a:r>
              <a:rPr lang="en-US" sz="2400" dirty="0">
                <a:solidFill>
                  <a:schemeClr val="tx2"/>
                </a:solidFill>
              </a:rPr>
              <a:t>ALICE</a:t>
            </a:r>
          </a:p>
        </p:txBody>
      </p:sp>
      <p:sp>
        <p:nvSpPr>
          <p:cNvPr id="15" name="TextBox 14">
            <a:extLst>
              <a:ext uri="{FF2B5EF4-FFF2-40B4-BE49-F238E27FC236}">
                <a16:creationId xmlns:a16="http://schemas.microsoft.com/office/drawing/2014/main" id="{4780EFEC-DA06-1447-AAE8-B8333F2673A0}"/>
              </a:ext>
            </a:extLst>
          </p:cNvPr>
          <p:cNvSpPr txBox="1"/>
          <p:nvPr/>
        </p:nvSpPr>
        <p:spPr>
          <a:xfrm>
            <a:off x="2531047" y="47351"/>
            <a:ext cx="4367029" cy="646331"/>
          </a:xfrm>
          <a:prstGeom prst="rect">
            <a:avLst/>
          </a:prstGeom>
          <a:noFill/>
        </p:spPr>
        <p:txBody>
          <a:bodyPr wrap="none" rtlCol="0">
            <a:spAutoFit/>
          </a:bodyPr>
          <a:lstStyle/>
          <a:p>
            <a:r>
              <a:rPr lang="en-US" sz="3600" u="sng" dirty="0">
                <a:solidFill>
                  <a:schemeClr val="bg1"/>
                </a:solidFill>
              </a:rPr>
              <a:t>Experimental Facilities</a:t>
            </a:r>
          </a:p>
        </p:txBody>
      </p:sp>
      <p:pic>
        <p:nvPicPr>
          <p:cNvPr id="16" name="Picture 15">
            <a:extLst>
              <a:ext uri="{FF2B5EF4-FFF2-40B4-BE49-F238E27FC236}">
                <a16:creationId xmlns:a16="http://schemas.microsoft.com/office/drawing/2014/main" id="{37689585-972E-E745-806D-2F1FE2AB04A1}"/>
              </a:ext>
            </a:extLst>
          </p:cNvPr>
          <p:cNvPicPr>
            <a:picLocks noChangeAspect="1"/>
          </p:cNvPicPr>
          <p:nvPr/>
        </p:nvPicPr>
        <p:blipFill>
          <a:blip r:embed="rId9"/>
          <a:stretch>
            <a:fillRect/>
          </a:stretch>
        </p:blipFill>
        <p:spPr>
          <a:xfrm>
            <a:off x="214212" y="4936535"/>
            <a:ext cx="2708983" cy="1434596"/>
          </a:xfrm>
          <a:prstGeom prst="rect">
            <a:avLst/>
          </a:prstGeom>
        </p:spPr>
      </p:pic>
    </p:spTree>
    <p:extLst>
      <p:ext uri="{BB962C8B-B14F-4D97-AF65-F5344CB8AC3E}">
        <p14:creationId xmlns:p14="http://schemas.microsoft.com/office/powerpoint/2010/main" val="69108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486400"/>
            <a:ext cx="5514138" cy="584775"/>
          </a:xfrm>
          <a:prstGeom prst="rect">
            <a:avLst/>
          </a:prstGeom>
          <a:solidFill>
            <a:schemeClr val="tx1"/>
          </a:solidFill>
          <a:ln>
            <a:solidFill>
              <a:schemeClr val="bg1"/>
            </a:solidFill>
          </a:ln>
        </p:spPr>
        <p:txBody>
          <a:bodyPr wrap="none" rtlCol="0">
            <a:spAutoFit/>
          </a:bodyPr>
          <a:lstStyle/>
          <a:p>
            <a:r>
              <a:rPr lang="en-US" sz="3200" dirty="0">
                <a:solidFill>
                  <a:schemeClr val="bg1"/>
                </a:solidFill>
              </a:rPr>
              <a:t>Created fireball flows like a fluid</a:t>
            </a:r>
          </a:p>
        </p:txBody>
      </p:sp>
      <p:sp>
        <p:nvSpPr>
          <p:cNvPr id="63" name="TextBox 62"/>
          <p:cNvSpPr txBox="1"/>
          <p:nvPr/>
        </p:nvSpPr>
        <p:spPr>
          <a:xfrm>
            <a:off x="457200" y="6172200"/>
            <a:ext cx="8314071" cy="584775"/>
          </a:xfrm>
          <a:prstGeom prst="rect">
            <a:avLst/>
          </a:prstGeom>
          <a:solidFill>
            <a:schemeClr val="tx1"/>
          </a:solidFill>
          <a:ln>
            <a:solidFill>
              <a:schemeClr val="bg1"/>
            </a:solidFill>
          </a:ln>
        </p:spPr>
        <p:txBody>
          <a:bodyPr wrap="none" rtlCol="0">
            <a:spAutoFit/>
          </a:bodyPr>
          <a:lstStyle/>
          <a:p>
            <a:r>
              <a:rPr lang="en-US" sz="3200" dirty="0">
                <a:solidFill>
                  <a:schemeClr val="bg1"/>
                </a:solidFill>
              </a:rPr>
              <a:t>At the end of the day, fluid </a:t>
            </a:r>
            <a:r>
              <a:rPr lang="en-US" sz="3200" dirty="0">
                <a:solidFill>
                  <a:schemeClr val="bg1"/>
                </a:solidFill>
                <a:sym typeface="Wingdings" pitchFamily="2" charset="2"/>
              </a:rPr>
              <a:t>bound quark states</a:t>
            </a:r>
            <a:endParaRPr lang="en-US" sz="3200" dirty="0">
              <a:solidFill>
                <a:schemeClr val="bg1"/>
              </a:solidFill>
            </a:endParaRPr>
          </a:p>
        </p:txBody>
      </p:sp>
      <p:pic>
        <p:nvPicPr>
          <p:cNvPr id="62" name="Picture 61">
            <a:extLst>
              <a:ext uri="{FF2B5EF4-FFF2-40B4-BE49-F238E27FC236}">
                <a16:creationId xmlns:a16="http://schemas.microsoft.com/office/drawing/2014/main" id="{842FC9EE-F51E-A447-9AB7-3C962C11D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650" y="228600"/>
            <a:ext cx="6313170" cy="49909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18455</TotalTime>
  <Words>378</Words>
  <Application>Microsoft Macintosh PowerPoint</Application>
  <PresentationFormat>On-screen Show (4:3)</PresentationFormat>
  <Paragraphs>84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47</cp:revision>
  <dcterms:created xsi:type="dcterms:W3CDTF">2016-05-18T10:47:10Z</dcterms:created>
  <dcterms:modified xsi:type="dcterms:W3CDTF">2019-06-19T20:25:14Z</dcterms:modified>
</cp:coreProperties>
</file>