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256" r:id="rId2"/>
    <p:sldId id="548" r:id="rId3"/>
    <p:sldId id="488" r:id="rId4"/>
    <p:sldId id="489" r:id="rId5"/>
    <p:sldId id="490" r:id="rId6"/>
    <p:sldId id="491" r:id="rId7"/>
    <p:sldId id="492" r:id="rId8"/>
    <p:sldId id="497" r:id="rId9"/>
    <p:sldId id="493" r:id="rId10"/>
    <p:sldId id="410" r:id="rId11"/>
    <p:sldId id="432" r:id="rId12"/>
    <p:sldId id="433" r:id="rId13"/>
    <p:sldId id="496" r:id="rId14"/>
    <p:sldId id="529" r:id="rId15"/>
    <p:sldId id="504" r:id="rId16"/>
    <p:sldId id="418" r:id="rId17"/>
    <p:sldId id="421" r:id="rId18"/>
    <p:sldId id="610" r:id="rId19"/>
    <p:sldId id="506" r:id="rId20"/>
    <p:sldId id="498" r:id="rId21"/>
    <p:sldId id="552" r:id="rId22"/>
    <p:sldId id="553" r:id="rId23"/>
    <p:sldId id="600" r:id="rId24"/>
    <p:sldId id="535" r:id="rId25"/>
    <p:sldId id="295" r:id="rId26"/>
    <p:sldId id="296" r:id="rId27"/>
    <p:sldId id="292" r:id="rId28"/>
    <p:sldId id="594" r:id="rId29"/>
    <p:sldId id="595" r:id="rId30"/>
    <p:sldId id="601" r:id="rId31"/>
    <p:sldId id="602" r:id="rId32"/>
    <p:sldId id="260" r:id="rId33"/>
    <p:sldId id="606" r:id="rId34"/>
    <p:sldId id="336" r:id="rId35"/>
    <p:sldId id="284" r:id="rId36"/>
    <p:sldId id="304" r:id="rId37"/>
    <p:sldId id="727" r:id="rId38"/>
    <p:sldId id="289" r:id="rId39"/>
    <p:sldId id="603" r:id="rId40"/>
    <p:sldId id="608" r:id="rId41"/>
    <p:sldId id="550" r:id="rId42"/>
    <p:sldId id="543" r:id="rId43"/>
    <p:sldId id="611" r:id="rId44"/>
    <p:sldId id="342" r:id="rId45"/>
    <p:sldId id="427"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92897A"/>
    <a:srgbClr val="22FE22"/>
    <a:srgbClr val="FF0000"/>
    <a:srgbClr val="F51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693" autoAdjust="0"/>
    <p:restoredTop sz="94624" autoAdjust="0"/>
  </p:normalViewPr>
  <p:slideViewPr>
    <p:cSldViewPr>
      <p:cViewPr varScale="1">
        <p:scale>
          <a:sx n="66" d="100"/>
          <a:sy n="66" d="100"/>
        </p:scale>
        <p:origin x="1206" y="20"/>
      </p:cViewPr>
      <p:guideLst>
        <p:guide orient="horz" pos="2160"/>
        <p:guide pos="2880"/>
      </p:guideLst>
    </p:cSldViewPr>
  </p:slideViewPr>
  <p:outlineViewPr>
    <p:cViewPr>
      <p:scale>
        <a:sx n="33" d="100"/>
        <a:sy n="33" d="100"/>
      </p:scale>
      <p:origin x="0" y="1218"/>
    </p:cViewPr>
  </p:outlineViewPr>
  <p:notesTextViewPr>
    <p:cViewPr>
      <p:scale>
        <a:sx n="100" d="100"/>
        <a:sy n="100" d="100"/>
      </p:scale>
      <p:origin x="0" y="0"/>
    </p:cViewPr>
  </p:notesTextViewPr>
  <p:sorterViewPr>
    <p:cViewPr varScale="1">
      <p:scale>
        <a:sx n="1" d="1"/>
        <a:sy n="1" d="1"/>
      </p:scale>
      <p:origin x="0" y="-13956"/>
    </p:cViewPr>
  </p:sorterViewPr>
  <p:notesViewPr>
    <p:cSldViewPr>
      <p:cViewPr varScale="1">
        <p:scale>
          <a:sx n="55" d="100"/>
          <a:sy n="55" d="100"/>
        </p:scale>
        <p:origin x="-29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6A7F5F-8397-4642-8CA8-62A78307AFD5}" type="datetimeFigureOut">
              <a:rPr lang="en-US" smtClean="0"/>
              <a:pPr/>
              <a:t>11/26/2018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3B0CB1-231F-4F88-B3FC-8005E75AC8C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A09DA4-09A1-4FEA-9D11-9ABC7B96A35D}" type="datetimeFigureOut">
              <a:rPr lang="en-US" smtClean="0"/>
              <a:t>11/26/2018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D8CB8-7397-4FE9-BA5E-E22FD45C5110}" type="slidenum">
              <a:rPr lang="en-US" smtClean="0"/>
              <a:t>‹#›</a:t>
            </a:fld>
            <a:endParaRPr lang="en-US"/>
          </a:p>
        </p:txBody>
      </p:sp>
    </p:spTree>
    <p:extLst>
      <p:ext uri="{BB962C8B-B14F-4D97-AF65-F5344CB8AC3E}">
        <p14:creationId xmlns:p14="http://schemas.microsoft.com/office/powerpoint/2010/main" val="2915169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F711207-3D22-40FA-89C2-408CEF8F0141}" type="datetimeFigureOut">
              <a:rPr lang="en-US" smtClean="0"/>
              <a:pPr/>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711207-3D22-40FA-89C2-408CEF8F0141}" type="datetimeFigureOut">
              <a:rPr lang="en-US" smtClean="0"/>
              <a:pPr/>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711207-3D22-40FA-89C2-408CEF8F0141}" type="datetimeFigureOut">
              <a:rPr lang="en-US" smtClean="0"/>
              <a:pPr/>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711207-3D22-40FA-89C2-408CEF8F0141}" type="datetimeFigureOut">
              <a:rPr lang="en-US" smtClean="0"/>
              <a:pPr/>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711207-3D22-40FA-89C2-408CEF8F0141}" type="datetimeFigureOut">
              <a:rPr lang="en-US" smtClean="0"/>
              <a:pPr/>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711207-3D22-40FA-89C2-408CEF8F0141}" type="datetimeFigureOut">
              <a:rPr lang="en-US" smtClean="0"/>
              <a:pPr/>
              <a:t>11/26/2018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711207-3D22-40FA-89C2-408CEF8F0141}" type="datetimeFigureOut">
              <a:rPr lang="en-US" smtClean="0"/>
              <a:pPr/>
              <a:t>11/26/2018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711207-3D22-40FA-89C2-408CEF8F0141}" type="datetimeFigureOut">
              <a:rPr lang="en-US" smtClean="0"/>
              <a:pPr/>
              <a:t>11/26/2018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11207-3D22-40FA-89C2-408CEF8F0141}" type="datetimeFigureOut">
              <a:rPr lang="en-US" smtClean="0"/>
              <a:pPr/>
              <a:t>11/26/2018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711207-3D22-40FA-89C2-408CEF8F0141}" type="datetimeFigureOut">
              <a:rPr lang="en-US" smtClean="0"/>
              <a:pPr/>
              <a:t>11/26/2018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711207-3D22-40FA-89C2-408CEF8F0141}" type="datetimeFigureOut">
              <a:rPr lang="en-US" smtClean="0"/>
              <a:pPr/>
              <a:t>11/26/2018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711207-3D22-40FA-89C2-408CEF8F0141}" type="datetimeFigureOut">
              <a:rPr lang="en-US" smtClean="0"/>
              <a:pPr/>
              <a:t>11/26/2018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EE13E-175B-46ED-911B-514F7D1D65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8.png"/><Relationship Id="rId5" Type="http://schemas.openxmlformats.org/officeDocument/2006/relationships/hyperlink" Target="http://www.nyu.edu/classes/tuckerman/stat.mech/lectures/lecture_21/node6.html" TargetMode="External"/><Relationship Id="rId4" Type="http://schemas.openxmlformats.org/officeDocument/2006/relationships/image" Target="../media/image37.wmf"/></Relationships>
</file>

<file path=ppt/slides/_rels/slide1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44.wmf"/><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3.jpeg"/><Relationship Id="rId4" Type="http://schemas.openxmlformats.org/officeDocument/2006/relationships/image" Target="../media/image49.png"/><Relationship Id="rId9" Type="http://schemas.openxmlformats.org/officeDocument/2006/relationships/image" Target="../media/image47.wmf"/></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gif"/><Relationship Id="rId4" Type="http://schemas.openxmlformats.org/officeDocument/2006/relationships/image" Target="../media/image57.gi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em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image" Target="../media/image5.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gif"/><Relationship Id="rId1" Type="http://schemas.openxmlformats.org/officeDocument/2006/relationships/slideLayout" Target="../slideLayouts/slideLayout6.xml"/><Relationship Id="rId5" Type="http://schemas.openxmlformats.org/officeDocument/2006/relationships/image" Target="../media/image83.gif"/><Relationship Id="rId4" Type="http://schemas.openxmlformats.org/officeDocument/2006/relationships/image" Target="../media/image82.gif"/></Relationships>
</file>

<file path=ppt/slides/_rels/slide4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wm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6.emf"/><Relationship Id="rId5" Type="http://schemas.openxmlformats.org/officeDocument/2006/relationships/oleObject" Target="../embeddings/oleObject3.bin"/><Relationship Id="rId4" Type="http://schemas.openxmlformats.org/officeDocument/2006/relationships/image" Target="../media/image15.emf"/><Relationship Id="rId9"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6457890"/>
            <a:ext cx="9256893" cy="400110"/>
          </a:xfrm>
          <a:prstGeom prst="rect">
            <a:avLst/>
          </a:prstGeom>
          <a:noFill/>
        </p:spPr>
        <p:txBody>
          <a:bodyPr wrap="none" rtlCol="0">
            <a:spAutoFit/>
          </a:bodyPr>
          <a:lstStyle/>
          <a:p>
            <a:r>
              <a:rPr lang="en-US" sz="2000" dirty="0">
                <a:solidFill>
                  <a:schemeClr val="bg1"/>
                </a:solidFill>
              </a:rPr>
              <a:t>Vanderbilt University Colloquium                                                             November 15, 2018</a:t>
            </a:r>
          </a:p>
        </p:txBody>
      </p:sp>
      <p:sp>
        <p:nvSpPr>
          <p:cNvPr id="7" name="TextBox 6"/>
          <p:cNvSpPr txBox="1"/>
          <p:nvPr/>
        </p:nvSpPr>
        <p:spPr>
          <a:xfrm>
            <a:off x="2568134" y="5410200"/>
            <a:ext cx="4017318" cy="830997"/>
          </a:xfrm>
          <a:prstGeom prst="rect">
            <a:avLst/>
          </a:prstGeom>
          <a:noFill/>
        </p:spPr>
        <p:txBody>
          <a:bodyPr wrap="none" rtlCol="0">
            <a:spAutoFit/>
          </a:bodyPr>
          <a:lstStyle/>
          <a:p>
            <a:pPr algn="ctr"/>
            <a:r>
              <a:rPr lang="en-US" sz="2400" dirty="0">
                <a:solidFill>
                  <a:schemeClr val="bg1">
                    <a:lumMod val="75000"/>
                  </a:schemeClr>
                </a:solidFill>
              </a:rPr>
              <a:t>Jamie Nagle</a:t>
            </a:r>
          </a:p>
          <a:p>
            <a:pPr algn="ctr"/>
            <a:r>
              <a:rPr lang="en-US" sz="2400" dirty="0">
                <a:solidFill>
                  <a:schemeClr val="bg1">
                    <a:lumMod val="75000"/>
                  </a:schemeClr>
                </a:solidFill>
              </a:rPr>
              <a:t>University of Colorado Boulder</a:t>
            </a:r>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15200" y="5334000"/>
            <a:ext cx="1295400" cy="981988"/>
          </a:xfrm>
          <a:prstGeom prst="rect">
            <a:avLst/>
          </a:prstGeom>
        </p:spPr>
      </p:pic>
      <p:sp>
        <p:nvSpPr>
          <p:cNvPr id="5" name="TextBox 4"/>
          <p:cNvSpPr txBox="1"/>
          <p:nvPr/>
        </p:nvSpPr>
        <p:spPr>
          <a:xfrm>
            <a:off x="-39507" y="383686"/>
            <a:ext cx="9296400" cy="1323439"/>
          </a:xfrm>
          <a:prstGeom prst="rect">
            <a:avLst/>
          </a:prstGeom>
          <a:noFill/>
        </p:spPr>
        <p:txBody>
          <a:bodyPr wrap="square" rtlCol="0">
            <a:spAutoFit/>
          </a:bodyPr>
          <a:lstStyle/>
          <a:p>
            <a:pPr algn="ctr"/>
            <a:r>
              <a:rPr lang="en-US" sz="4000" dirty="0">
                <a:solidFill>
                  <a:schemeClr val="bg1"/>
                </a:solidFill>
              </a:rPr>
              <a:t>Pushing out of our comfort zone </a:t>
            </a:r>
          </a:p>
          <a:p>
            <a:pPr algn="ctr"/>
            <a:r>
              <a:rPr lang="en-US" sz="4000" dirty="0">
                <a:solidFill>
                  <a:schemeClr val="bg1"/>
                </a:solidFill>
              </a:rPr>
              <a:t>for quark-gluon plasma formation</a:t>
            </a:r>
            <a:endParaRPr lang="en-US" sz="8000" dirty="0">
              <a:solidFill>
                <a:schemeClr val="bg1"/>
              </a:solidFill>
            </a:endParaRPr>
          </a:p>
        </p:txBody>
      </p:sp>
      <p:pic>
        <p:nvPicPr>
          <p:cNvPr id="174082" name="Picture 2" descr="Vanderbilt Logo">
            <a:extLst>
              <a:ext uri="{FF2B5EF4-FFF2-40B4-BE49-F238E27FC236}">
                <a16:creationId xmlns:a16="http://schemas.microsoft.com/office/drawing/2014/main" id="{06F24C82-F94D-4744-B59C-3C2F20F3C6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5177519"/>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09FE8AC-EE04-42D2-A462-BE2C97B99128}"/>
              </a:ext>
            </a:extLst>
          </p:cNvPr>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l="13104" r="7586"/>
          <a:stretch/>
        </p:blipFill>
        <p:spPr>
          <a:xfrm>
            <a:off x="152400" y="1428422"/>
            <a:ext cx="8763000" cy="384440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52400" y="-76200"/>
            <a:ext cx="8991600" cy="838200"/>
          </a:xfrm>
        </p:spPr>
        <p:txBody>
          <a:bodyPr/>
          <a:lstStyle/>
          <a:p>
            <a:r>
              <a:rPr lang="en-US" u="sng" dirty="0">
                <a:solidFill>
                  <a:schemeClr val="bg1"/>
                </a:solidFill>
              </a:rPr>
              <a:t>Non-Central A+A Geometry</a:t>
            </a:r>
          </a:p>
        </p:txBody>
      </p:sp>
      <p:pic>
        <p:nvPicPr>
          <p:cNvPr id="6" name="Picture 3"/>
          <p:cNvPicPr>
            <a:picLocks noChangeAspect="1" noChangeArrowheads="1"/>
          </p:cNvPicPr>
          <p:nvPr/>
        </p:nvPicPr>
        <p:blipFill>
          <a:blip r:embed="rId2" cstate="print"/>
          <a:srcRect/>
          <a:stretch>
            <a:fillRect/>
          </a:stretch>
        </p:blipFill>
        <p:spPr bwMode="auto">
          <a:xfrm>
            <a:off x="2514600" y="838200"/>
            <a:ext cx="4191000" cy="4156747"/>
          </a:xfrm>
          <a:prstGeom prst="rect">
            <a:avLst/>
          </a:prstGeom>
          <a:noFill/>
        </p:spPr>
      </p:pic>
      <p:pic>
        <p:nvPicPr>
          <p:cNvPr id="8" name="Picture 5"/>
          <p:cNvPicPr>
            <a:picLocks noChangeAspect="1" noChangeArrowheads="1"/>
          </p:cNvPicPr>
          <p:nvPr/>
        </p:nvPicPr>
        <p:blipFill>
          <a:blip r:embed="rId3" cstate="print"/>
          <a:srcRect/>
          <a:stretch>
            <a:fillRect/>
          </a:stretch>
        </p:blipFill>
        <p:spPr bwMode="auto">
          <a:xfrm>
            <a:off x="228600" y="5145088"/>
            <a:ext cx="8736013" cy="798512"/>
          </a:xfrm>
          <a:prstGeom prst="rect">
            <a:avLst/>
          </a:prstGeom>
          <a:noFill/>
        </p:spPr>
      </p:pic>
      <p:grpSp>
        <p:nvGrpSpPr>
          <p:cNvPr id="9" name="Group 8"/>
          <p:cNvGrpSpPr>
            <a:grpSpLocks/>
          </p:cNvGrpSpPr>
          <p:nvPr/>
        </p:nvGrpSpPr>
        <p:grpSpPr bwMode="auto">
          <a:xfrm>
            <a:off x="4800600" y="1219200"/>
            <a:ext cx="1949450" cy="1524000"/>
            <a:chOff x="1549" y="1568"/>
            <a:chExt cx="1228" cy="960"/>
          </a:xfrm>
        </p:grpSpPr>
        <p:sp>
          <p:nvSpPr>
            <p:cNvPr id="11" name="Line 7"/>
            <p:cNvSpPr>
              <a:spLocks noChangeShapeType="1"/>
            </p:cNvSpPr>
            <p:nvPr/>
          </p:nvSpPr>
          <p:spPr bwMode="auto">
            <a:xfrm>
              <a:off x="1591" y="2433"/>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2" name="Line 8"/>
            <p:cNvSpPr>
              <a:spLocks noChangeShapeType="1"/>
            </p:cNvSpPr>
            <p:nvPr/>
          </p:nvSpPr>
          <p:spPr bwMode="auto">
            <a:xfrm rot="-5400000">
              <a:off x="1184" y="2048"/>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3" name="Line 9"/>
            <p:cNvSpPr>
              <a:spLocks noChangeShapeType="1"/>
            </p:cNvSpPr>
            <p:nvPr/>
          </p:nvSpPr>
          <p:spPr bwMode="auto">
            <a:xfrm rot="-2664560">
              <a:off x="1549" y="1974"/>
              <a:ext cx="1228" cy="118"/>
            </a:xfrm>
            <a:prstGeom prst="line">
              <a:avLst/>
            </a:prstGeom>
            <a:noFill/>
            <a:ln w="38100">
              <a:solidFill>
                <a:srgbClr val="FF0000"/>
              </a:solidFill>
              <a:round/>
              <a:headEnd/>
              <a:tailEnd type="triangle" w="med" len="med"/>
            </a:ln>
            <a:effectLst/>
          </p:spPr>
          <p:txBody>
            <a:bodyPr wrap="none" anchor="ctr"/>
            <a:lstStyle/>
            <a:p>
              <a:endParaRPr lang="en-US"/>
            </a:p>
          </p:txBody>
        </p:sp>
        <p:pic>
          <p:nvPicPr>
            <p:cNvPr id="14" name="Picture 10"/>
            <p:cNvPicPr>
              <a:picLocks noChangeAspect="1" noChangeArrowheads="1"/>
            </p:cNvPicPr>
            <p:nvPr/>
          </p:nvPicPr>
          <p:blipFill>
            <a:blip r:embed="rId4" cstate="print"/>
            <a:srcRect/>
            <a:stretch>
              <a:fillRect/>
            </a:stretch>
          </p:blipFill>
          <p:spPr bwMode="auto">
            <a:xfrm>
              <a:off x="2119" y="2145"/>
              <a:ext cx="248" cy="200"/>
            </a:xfrm>
            <a:prstGeom prst="rect">
              <a:avLst/>
            </a:prstGeom>
            <a:noFill/>
          </p:spPr>
        </p:pic>
        <p:sp>
          <p:nvSpPr>
            <p:cNvPr id="15" name="Arc 11"/>
            <p:cNvSpPr>
              <a:spLocks/>
            </p:cNvSpPr>
            <p:nvPr/>
          </p:nvSpPr>
          <p:spPr bwMode="auto">
            <a:xfrm>
              <a:off x="2104" y="2000"/>
              <a:ext cx="288" cy="439"/>
            </a:xfrm>
            <a:custGeom>
              <a:avLst/>
              <a:gdLst>
                <a:gd name="G0" fmla="+- 0 0 0"/>
                <a:gd name="G1" fmla="+- 19610 0 0"/>
                <a:gd name="G2" fmla="+- 21600 0 0"/>
                <a:gd name="T0" fmla="*/ 9054 w 21595"/>
                <a:gd name="T1" fmla="*/ 0 h 19610"/>
                <a:gd name="T2" fmla="*/ 21595 w 21595"/>
                <a:gd name="T3" fmla="*/ 19188 h 19610"/>
                <a:gd name="T4" fmla="*/ 0 w 21595"/>
                <a:gd name="T5" fmla="*/ 19610 h 19610"/>
              </a:gdLst>
              <a:ahLst/>
              <a:cxnLst>
                <a:cxn ang="0">
                  <a:pos x="T0" y="T1"/>
                </a:cxn>
                <a:cxn ang="0">
                  <a:pos x="T2" y="T3"/>
                </a:cxn>
                <a:cxn ang="0">
                  <a:pos x="T4" y="T5"/>
                </a:cxn>
              </a:cxnLst>
              <a:rect l="0" t="0" r="r" b="b"/>
              <a:pathLst>
                <a:path w="21595" h="19610" fill="none" extrusionOk="0">
                  <a:moveTo>
                    <a:pt x="9054" y="-1"/>
                  </a:moveTo>
                  <a:cubicBezTo>
                    <a:pt x="16564" y="3466"/>
                    <a:pt x="21434" y="10918"/>
                    <a:pt x="21595" y="19187"/>
                  </a:cubicBezTo>
                </a:path>
                <a:path w="21595" h="19610" stroke="0" extrusionOk="0">
                  <a:moveTo>
                    <a:pt x="9054" y="-1"/>
                  </a:moveTo>
                  <a:cubicBezTo>
                    <a:pt x="16564" y="3466"/>
                    <a:pt x="21434" y="10918"/>
                    <a:pt x="21595" y="19187"/>
                  </a:cubicBezTo>
                  <a:lnTo>
                    <a:pt x="0" y="19610"/>
                  </a:lnTo>
                  <a:close/>
                </a:path>
              </a:pathLst>
            </a:custGeom>
            <a:noFill/>
            <a:ln w="38100">
              <a:solidFill>
                <a:srgbClr val="FF0000"/>
              </a:solidFill>
              <a:round/>
              <a:headEnd/>
              <a:tailEnd/>
            </a:ln>
            <a:effectLst/>
          </p:spPr>
          <p:txBody>
            <a:bodyPr wrap="none" anchor="ctr"/>
            <a:lstStyle/>
            <a:p>
              <a:endParaRPr lang="en-US"/>
            </a:p>
          </p:txBody>
        </p:sp>
      </p:grpSp>
      <p:sp>
        <p:nvSpPr>
          <p:cNvPr id="10" name="Line 12"/>
          <p:cNvSpPr>
            <a:spLocks noChangeShapeType="1"/>
          </p:cNvSpPr>
          <p:nvPr/>
        </p:nvSpPr>
        <p:spPr bwMode="auto">
          <a:xfrm>
            <a:off x="5943600" y="5791200"/>
            <a:ext cx="304800" cy="0"/>
          </a:xfrm>
          <a:prstGeom prst="line">
            <a:avLst/>
          </a:prstGeom>
          <a:noFill/>
          <a:ln w="38100">
            <a:solidFill>
              <a:srgbClr val="FF0000"/>
            </a:solidFill>
            <a:round/>
            <a:headEnd/>
            <a:tailEnd/>
          </a:ln>
          <a:effectLst/>
        </p:spPr>
        <p:txBody>
          <a:bodyPr>
            <a:spAutoFit/>
          </a:bodyPr>
          <a:lstStyle/>
          <a:p>
            <a:endParaRPr lang="en-US"/>
          </a:p>
        </p:txBody>
      </p:sp>
      <p:sp>
        <p:nvSpPr>
          <p:cNvPr id="51" name="TextBox 50"/>
          <p:cNvSpPr txBox="1"/>
          <p:nvPr/>
        </p:nvSpPr>
        <p:spPr>
          <a:xfrm>
            <a:off x="2867782" y="6096000"/>
            <a:ext cx="3533018" cy="646331"/>
          </a:xfrm>
          <a:prstGeom prst="rect">
            <a:avLst/>
          </a:prstGeom>
          <a:solidFill>
            <a:schemeClr val="bg2"/>
          </a:solidFill>
        </p:spPr>
        <p:txBody>
          <a:bodyPr wrap="none" rtlCol="0">
            <a:spAutoFit/>
          </a:bodyPr>
          <a:lstStyle/>
          <a:p>
            <a:r>
              <a:rPr lang="en-US" sz="3600" dirty="0">
                <a:solidFill>
                  <a:srgbClr val="FF0000"/>
                </a:solidFill>
              </a:rPr>
              <a:t>v</a:t>
            </a:r>
            <a:r>
              <a:rPr lang="en-US" sz="3600" baseline="-25000" dirty="0">
                <a:solidFill>
                  <a:srgbClr val="FF0000"/>
                </a:solidFill>
              </a:rPr>
              <a:t>2</a:t>
            </a:r>
            <a:r>
              <a:rPr lang="en-US" sz="3600" dirty="0">
                <a:solidFill>
                  <a:srgbClr val="FF0000"/>
                </a:solidFill>
              </a:rPr>
              <a:t> = “elliptic flow”</a:t>
            </a:r>
          </a:p>
        </p:txBody>
      </p:sp>
    </p:spTree>
    <p:extLst>
      <p:ext uri="{BB962C8B-B14F-4D97-AF65-F5344CB8AC3E}">
        <p14:creationId xmlns:p14="http://schemas.microsoft.com/office/powerpoint/2010/main" val="810198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5501" y="46187"/>
            <a:ext cx="5082673" cy="707886"/>
          </a:xfrm>
          <a:prstGeom prst="rect">
            <a:avLst/>
          </a:prstGeom>
          <a:noFill/>
        </p:spPr>
        <p:txBody>
          <a:bodyPr wrap="none" rtlCol="0">
            <a:spAutoFit/>
          </a:bodyPr>
          <a:lstStyle/>
          <a:p>
            <a:r>
              <a:rPr lang="en-US" sz="4000" u="sng" dirty="0">
                <a:solidFill>
                  <a:schemeClr val="bg1"/>
                </a:solidFill>
              </a:rPr>
              <a:t>How Large is the Flow?</a:t>
            </a:r>
          </a:p>
        </p:txBody>
      </p:sp>
      <p:sp>
        <p:nvSpPr>
          <p:cNvPr id="8" name="TextBox 7"/>
          <p:cNvSpPr txBox="1"/>
          <p:nvPr/>
        </p:nvSpPr>
        <p:spPr>
          <a:xfrm>
            <a:off x="152400" y="838200"/>
            <a:ext cx="8763000" cy="954107"/>
          </a:xfrm>
          <a:prstGeom prst="rect">
            <a:avLst/>
          </a:prstGeom>
          <a:noFill/>
        </p:spPr>
        <p:txBody>
          <a:bodyPr wrap="square" rtlCol="0">
            <a:spAutoFit/>
          </a:bodyPr>
          <a:lstStyle/>
          <a:p>
            <a:pPr algn="ctr"/>
            <a:r>
              <a:rPr lang="en-US" sz="2800" dirty="0">
                <a:solidFill>
                  <a:srgbClr val="FFFF00"/>
                </a:solidFill>
              </a:rPr>
              <a:t>Assume </a:t>
            </a:r>
            <a:r>
              <a:rPr lang="en-US" sz="2800" u="sng" dirty="0">
                <a:solidFill>
                  <a:srgbClr val="FFFF00"/>
                </a:solidFill>
              </a:rPr>
              <a:t>early equilibration</a:t>
            </a:r>
            <a:r>
              <a:rPr lang="en-US" sz="2800" dirty="0">
                <a:solidFill>
                  <a:srgbClr val="FFFF00"/>
                </a:solidFill>
              </a:rPr>
              <a:t> and run </a:t>
            </a:r>
            <a:r>
              <a:rPr lang="en-US" sz="2800" u="sng" dirty="0">
                <a:solidFill>
                  <a:srgbClr val="FFFF00"/>
                </a:solidFill>
              </a:rPr>
              <a:t>ideal hydrodynamics</a:t>
            </a:r>
            <a:r>
              <a:rPr lang="en-US" sz="2800" dirty="0">
                <a:solidFill>
                  <a:srgbClr val="FFFF00"/>
                </a:solidFill>
              </a:rPr>
              <a:t> (i.e. no dissipation </a:t>
            </a:r>
            <a:r>
              <a:rPr lang="en-US" sz="2800" dirty="0">
                <a:solidFill>
                  <a:srgbClr val="FFFF00"/>
                </a:solidFill>
                <a:sym typeface="Wingdings" pitchFamily="2" charset="2"/>
              </a:rPr>
              <a:t></a:t>
            </a:r>
            <a:r>
              <a:rPr lang="en-US" sz="2800" dirty="0">
                <a:solidFill>
                  <a:srgbClr val="FFFF00"/>
                </a:solidFill>
              </a:rPr>
              <a:t> zero shear + zero bulk viscosity)</a:t>
            </a:r>
          </a:p>
        </p:txBody>
      </p:sp>
      <p:sp>
        <p:nvSpPr>
          <p:cNvPr id="9" name="TextBox 8"/>
          <p:cNvSpPr txBox="1"/>
          <p:nvPr/>
        </p:nvSpPr>
        <p:spPr>
          <a:xfrm>
            <a:off x="228601" y="1981200"/>
            <a:ext cx="3733800" cy="1600438"/>
          </a:xfrm>
          <a:prstGeom prst="rect">
            <a:avLst/>
          </a:prstGeom>
          <a:noFill/>
        </p:spPr>
        <p:txBody>
          <a:bodyPr wrap="square" rtlCol="0">
            <a:spAutoFit/>
          </a:bodyPr>
          <a:lstStyle/>
          <a:p>
            <a:r>
              <a:rPr lang="en-US" sz="2800" dirty="0">
                <a:solidFill>
                  <a:schemeClr val="bg1"/>
                </a:solidFill>
              </a:rPr>
              <a:t>Key Inputs:</a:t>
            </a:r>
          </a:p>
          <a:p>
            <a:r>
              <a:rPr lang="en-US" sz="1100" dirty="0">
                <a:solidFill>
                  <a:schemeClr val="bg1"/>
                </a:solidFill>
              </a:rPr>
              <a:t> </a:t>
            </a:r>
          </a:p>
          <a:p>
            <a:pPr>
              <a:buFont typeface="Arial" pitchFamily="34" charset="0"/>
              <a:buChar char="•"/>
            </a:pPr>
            <a:r>
              <a:rPr lang="en-US" sz="2800" dirty="0">
                <a:solidFill>
                  <a:schemeClr val="bg1"/>
                </a:solidFill>
              </a:rPr>
              <a:t> Initial Geometry</a:t>
            </a:r>
          </a:p>
          <a:p>
            <a:pPr>
              <a:buFont typeface="Arial" pitchFamily="34" charset="0"/>
              <a:buChar char="•"/>
            </a:pPr>
            <a:r>
              <a:rPr lang="en-US" sz="2800" dirty="0">
                <a:solidFill>
                  <a:schemeClr val="bg1"/>
                </a:solidFill>
              </a:rPr>
              <a:t> QCD Equation of State</a:t>
            </a:r>
          </a:p>
        </p:txBody>
      </p:sp>
      <p:pic>
        <p:nvPicPr>
          <p:cNvPr id="10" name="Picture 9"/>
          <p:cNvPicPr>
            <a:picLocks noChangeAspect="1" noChangeArrowheads="1"/>
          </p:cNvPicPr>
          <p:nvPr/>
        </p:nvPicPr>
        <p:blipFill>
          <a:blip r:embed="rId2" cstate="print"/>
          <a:srcRect/>
          <a:stretch>
            <a:fillRect/>
          </a:stretch>
        </p:blipFill>
        <p:spPr bwMode="auto">
          <a:xfrm>
            <a:off x="76200" y="3733800"/>
            <a:ext cx="3962400" cy="2871787"/>
          </a:xfrm>
          <a:prstGeom prst="rect">
            <a:avLst/>
          </a:prstGeom>
          <a:noFill/>
          <a:ln w="9525">
            <a:noFill/>
            <a:miter lim="800000"/>
            <a:headEnd/>
            <a:tailEnd/>
          </a:ln>
          <a:effectLst/>
        </p:spPr>
      </p:pic>
      <p:pic>
        <p:nvPicPr>
          <p:cNvPr id="11" name="Picture 34" descr="movie_smooth"/>
          <p:cNvPicPr>
            <a:picLocks noChangeAspect="1" noChangeArrowheads="1"/>
          </p:cNvPicPr>
          <p:nvPr/>
        </p:nvPicPr>
        <p:blipFill>
          <a:blip r:embed="rId3" cstate="print"/>
          <a:srcRect/>
          <a:stretch>
            <a:fillRect/>
          </a:stretch>
        </p:blipFill>
        <p:spPr bwMode="auto">
          <a:xfrm>
            <a:off x="4210957" y="1960562"/>
            <a:ext cx="4780643" cy="4668838"/>
          </a:xfrm>
          <a:prstGeom prst="rect">
            <a:avLst/>
          </a:prstGeom>
          <a:noFill/>
        </p:spPr>
      </p:pic>
      <p:sp>
        <p:nvSpPr>
          <p:cNvPr id="12" name="Oval 11"/>
          <p:cNvSpPr/>
          <p:nvPr/>
        </p:nvSpPr>
        <p:spPr>
          <a:xfrm>
            <a:off x="5430157" y="3352800"/>
            <a:ext cx="1447800" cy="1600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56547" y="3352800"/>
            <a:ext cx="1447800" cy="1600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0" presetClass="exit" presetSubtype="0" fill="hold" grpId="1" nodeType="withEffect">
                                  <p:stCondLst>
                                    <p:cond delay="1000"/>
                                  </p:stCondLst>
                                  <p:childTnLst>
                                    <p:animEffect transition="out" filter="fade">
                                      <p:cBhvr>
                                        <p:cTn id="22" dur="2000"/>
                                        <p:tgtEl>
                                          <p:spTgt spid="12"/>
                                        </p:tgtEl>
                                      </p:cBhvr>
                                    </p:animEffect>
                                    <p:set>
                                      <p:cBhvr>
                                        <p:cTn id="23" dur="1" fill="hold">
                                          <p:stCondLst>
                                            <p:cond delay="1999"/>
                                          </p:stCondLst>
                                        </p:cTn>
                                        <p:tgtEl>
                                          <p:spTgt spid="12"/>
                                        </p:tgtEl>
                                        <p:attrNameLst>
                                          <p:attrName>style.visibility</p:attrName>
                                        </p:attrNameLst>
                                      </p:cBhvr>
                                      <p:to>
                                        <p:strVal val="hidden"/>
                                      </p:to>
                                    </p:set>
                                  </p:childTnLst>
                                </p:cTn>
                              </p:par>
                              <p:par>
                                <p:cTn id="24" presetID="10" presetClass="exit" presetSubtype="0" fill="hold" grpId="1" nodeType="withEffect">
                                  <p:stCondLst>
                                    <p:cond delay="1000"/>
                                  </p:stCondLst>
                                  <p:childTnLst>
                                    <p:animEffect transition="out" filter="fade">
                                      <p:cBhvr>
                                        <p:cTn id="25" dur="2000"/>
                                        <p:tgtEl>
                                          <p:spTgt spid="13"/>
                                        </p:tgtEl>
                                      </p:cBhvr>
                                    </p:animEffect>
                                    <p:set>
                                      <p:cBhvr>
                                        <p:cTn id="26"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P spid="12" grpId="1" animBg="1"/>
      <p:bldP spid="13" grpId="0" animBg="1"/>
      <p:bldP spid="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9474" y="134838"/>
            <a:ext cx="8385052" cy="1077218"/>
          </a:xfrm>
          <a:prstGeom prst="rect">
            <a:avLst/>
          </a:prstGeom>
          <a:noFill/>
        </p:spPr>
        <p:txBody>
          <a:bodyPr wrap="none" rtlCol="0">
            <a:spAutoFit/>
          </a:bodyPr>
          <a:lstStyle/>
          <a:p>
            <a:pPr algn="ctr"/>
            <a:r>
              <a:rPr lang="en-US" sz="3200" dirty="0">
                <a:solidFill>
                  <a:schemeClr val="bg1"/>
                </a:solidFill>
              </a:rPr>
              <a:t>Fluid cells “freeze-out” at transition T</a:t>
            </a:r>
            <a:endParaRPr lang="en-US" sz="3200" baseline="-25000" dirty="0">
              <a:solidFill>
                <a:schemeClr val="bg1"/>
              </a:solidFill>
            </a:endParaRPr>
          </a:p>
          <a:p>
            <a:pPr algn="ctr"/>
            <a:r>
              <a:rPr lang="en-US" sz="3200" dirty="0">
                <a:solidFill>
                  <a:schemeClr val="bg1"/>
                </a:solidFill>
              </a:rPr>
              <a:t>Isotropic hadrons in cell rest frame, then boosted</a:t>
            </a:r>
          </a:p>
        </p:txBody>
      </p:sp>
      <p:sp>
        <p:nvSpPr>
          <p:cNvPr id="5" name="TextBox 4"/>
          <p:cNvSpPr txBox="1"/>
          <p:nvPr/>
        </p:nvSpPr>
        <p:spPr>
          <a:xfrm>
            <a:off x="1" y="6059269"/>
            <a:ext cx="9144000" cy="646331"/>
          </a:xfrm>
          <a:prstGeom prst="rect">
            <a:avLst/>
          </a:prstGeom>
          <a:solidFill>
            <a:schemeClr val="bg2"/>
          </a:solidFill>
        </p:spPr>
        <p:txBody>
          <a:bodyPr wrap="square" rtlCol="0">
            <a:spAutoFit/>
          </a:bodyPr>
          <a:lstStyle/>
          <a:p>
            <a:r>
              <a:rPr lang="en-US" sz="3600" i="1" dirty="0">
                <a:solidFill>
                  <a:srgbClr val="FF0000"/>
                </a:solidFill>
              </a:rPr>
              <a:t>Circa</a:t>
            </a:r>
            <a:r>
              <a:rPr lang="en-US" sz="3600" dirty="0">
                <a:solidFill>
                  <a:srgbClr val="FF0000"/>
                </a:solidFill>
              </a:rPr>
              <a:t> 2005:</a:t>
            </a:r>
            <a:r>
              <a:rPr lang="en-US" sz="3600" dirty="0">
                <a:solidFill>
                  <a:srgbClr val="FF0000"/>
                </a:solidFill>
                <a:sym typeface="Wingdings" pitchFamily="2" charset="2"/>
              </a:rPr>
              <a:t>  Quark Gluon Plasma = Perfect Fluid</a:t>
            </a:r>
            <a:endParaRPr lang="en-US" sz="3600" dirty="0">
              <a:solidFill>
                <a:srgbClr val="FF0000"/>
              </a:solidFill>
            </a:endParaRPr>
          </a:p>
        </p:txBody>
      </p:sp>
      <p:pic>
        <p:nvPicPr>
          <p:cNvPr id="83969" name="Picture 1"/>
          <p:cNvPicPr>
            <a:picLocks noChangeAspect="1" noChangeArrowheads="1"/>
          </p:cNvPicPr>
          <p:nvPr/>
        </p:nvPicPr>
        <p:blipFill>
          <a:blip r:embed="rId2" cstate="print"/>
          <a:srcRect/>
          <a:stretch>
            <a:fillRect/>
          </a:stretch>
        </p:blipFill>
        <p:spPr bwMode="auto">
          <a:xfrm>
            <a:off x="4724399" y="1371600"/>
            <a:ext cx="4114801" cy="4038600"/>
          </a:xfrm>
          <a:prstGeom prst="rect">
            <a:avLst/>
          </a:prstGeom>
          <a:noFill/>
          <a:ln w="9525">
            <a:noFill/>
            <a:miter lim="800000"/>
            <a:headEnd/>
            <a:tailEnd/>
          </a:ln>
        </p:spPr>
      </p:pic>
      <p:pic>
        <p:nvPicPr>
          <p:cNvPr id="2" name="Picture 1"/>
          <p:cNvPicPr>
            <a:picLocks noChangeAspect="1" noChangeArrowheads="1"/>
          </p:cNvPicPr>
          <p:nvPr/>
        </p:nvPicPr>
        <p:blipFill>
          <a:blip r:embed="rId3" cstate="print"/>
          <a:srcRect t="2469" r="47791" b="49794"/>
          <a:stretch>
            <a:fillRect/>
          </a:stretch>
        </p:blipFill>
        <p:spPr bwMode="auto">
          <a:xfrm>
            <a:off x="298704" y="1676400"/>
            <a:ext cx="4197096" cy="3745101"/>
          </a:xfrm>
          <a:prstGeom prst="rect">
            <a:avLst/>
          </a:prstGeom>
          <a:noFill/>
          <a:ln w="9525">
            <a:noFill/>
            <a:miter lim="800000"/>
            <a:headEnd/>
            <a:tailEnd/>
          </a:ln>
        </p:spPr>
      </p:pic>
      <p:sp>
        <p:nvSpPr>
          <p:cNvPr id="6" name="TextBox 5"/>
          <p:cNvSpPr txBox="1"/>
          <p:nvPr/>
        </p:nvSpPr>
        <p:spPr>
          <a:xfrm>
            <a:off x="304800" y="1371600"/>
            <a:ext cx="4191000" cy="400110"/>
          </a:xfrm>
          <a:prstGeom prst="rect">
            <a:avLst/>
          </a:prstGeom>
          <a:solidFill>
            <a:schemeClr val="bg1"/>
          </a:solidFill>
        </p:spPr>
        <p:txBody>
          <a:bodyPr wrap="square" rtlCol="0">
            <a:spAutoFit/>
          </a:bodyPr>
          <a:lstStyle/>
          <a:p>
            <a:r>
              <a:rPr lang="en-US" sz="2000" dirty="0">
                <a:solidFill>
                  <a:srgbClr val="FF0000"/>
                </a:solidFill>
              </a:rPr>
              <a:t>Temperature Profile + Velocity Vectors</a:t>
            </a:r>
          </a:p>
        </p:txBody>
      </p:sp>
      <p:sp>
        <p:nvSpPr>
          <p:cNvPr id="7" name="Rectangle 6"/>
          <p:cNvSpPr/>
          <p:nvPr/>
        </p:nvSpPr>
        <p:spPr>
          <a:xfrm>
            <a:off x="914400" y="1752600"/>
            <a:ext cx="1143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95400" y="5435025"/>
            <a:ext cx="6836743" cy="584775"/>
          </a:xfrm>
          <a:prstGeom prst="rect">
            <a:avLst/>
          </a:prstGeom>
          <a:noFill/>
        </p:spPr>
        <p:txBody>
          <a:bodyPr wrap="none" rtlCol="0">
            <a:spAutoFit/>
          </a:bodyPr>
          <a:lstStyle/>
          <a:p>
            <a:r>
              <a:rPr lang="en-US" sz="3200" dirty="0">
                <a:solidFill>
                  <a:schemeClr val="bg1"/>
                </a:solidFill>
              </a:rPr>
              <a:t>Characteristic “fingerprint” flow pattern</a:t>
            </a:r>
          </a:p>
        </p:txBody>
      </p:sp>
      <p:sp>
        <p:nvSpPr>
          <p:cNvPr id="9" name="Rectangle 2"/>
          <p:cNvSpPr>
            <a:spLocks noChangeArrowheads="1"/>
          </p:cNvSpPr>
          <p:nvPr/>
        </p:nvSpPr>
        <p:spPr bwMode="auto">
          <a:xfrm>
            <a:off x="4572000" y="1371600"/>
            <a:ext cx="4419600" cy="403860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0" name="Picture 9"/>
          <p:cNvPicPr>
            <a:picLocks noChangeAspect="1" noChangeArrowheads="1"/>
          </p:cNvPicPr>
          <p:nvPr/>
        </p:nvPicPr>
        <p:blipFill>
          <a:blip r:embed="rId4" cstate="print"/>
          <a:srcRect l="6516" t="5548"/>
          <a:stretch>
            <a:fillRect/>
          </a:stretch>
        </p:blipFill>
        <p:spPr>
          <a:xfrm>
            <a:off x="4648200" y="1617663"/>
            <a:ext cx="4343400" cy="3563937"/>
          </a:xfrm>
          <a:prstGeom prst="rect">
            <a:avLst/>
          </a:prstGeom>
          <a:noFill/>
          <a:ln/>
        </p:spPr>
      </p:pic>
      <p:sp>
        <p:nvSpPr>
          <p:cNvPr id="11" name="Text Box 10"/>
          <p:cNvSpPr txBox="1">
            <a:spLocks noChangeArrowheads="1"/>
          </p:cNvSpPr>
          <p:nvPr/>
        </p:nvSpPr>
        <p:spPr bwMode="auto">
          <a:xfrm>
            <a:off x="3733800" y="1600200"/>
            <a:ext cx="560388" cy="519113"/>
          </a:xfrm>
          <a:prstGeom prst="rect">
            <a:avLst/>
          </a:prstGeom>
          <a:noFill/>
          <a:ln w="9525">
            <a:noFill/>
            <a:miter lim="800000"/>
            <a:headEnd/>
            <a:tailEnd/>
          </a:ln>
          <a:effectLst/>
        </p:spPr>
        <p:txBody>
          <a:bodyPr wrap="none">
            <a:spAutoFit/>
          </a:bodyPr>
          <a:lstStyle/>
          <a:p>
            <a:r>
              <a:rPr lang="en-US">
                <a:solidFill>
                  <a:schemeClr val="tx1"/>
                </a:solidFill>
                <a:cs typeface="Arial" charset="0"/>
              </a:rPr>
              <a:t>v2</a:t>
            </a:r>
          </a:p>
        </p:txBody>
      </p:sp>
      <p:sp>
        <p:nvSpPr>
          <p:cNvPr id="12" name="Text Box 11"/>
          <p:cNvSpPr txBox="1">
            <a:spLocks noChangeArrowheads="1"/>
          </p:cNvSpPr>
          <p:nvPr/>
        </p:nvSpPr>
        <p:spPr bwMode="auto">
          <a:xfrm>
            <a:off x="7714430" y="5043488"/>
            <a:ext cx="1200970" cy="461665"/>
          </a:xfrm>
          <a:prstGeom prst="rect">
            <a:avLst/>
          </a:prstGeom>
          <a:noFill/>
          <a:ln w="9525">
            <a:noFill/>
            <a:miter lim="800000"/>
            <a:headEnd/>
            <a:tailEnd/>
          </a:ln>
          <a:effectLst/>
        </p:spPr>
        <p:txBody>
          <a:bodyPr wrap="none">
            <a:spAutoFit/>
          </a:bodyPr>
          <a:lstStyle/>
          <a:p>
            <a:r>
              <a:rPr lang="en-US" sz="2400" dirty="0" err="1">
                <a:solidFill>
                  <a:schemeClr val="tx1"/>
                </a:solidFill>
                <a:cs typeface="Arial" charset="0"/>
              </a:rPr>
              <a:t>p</a:t>
            </a:r>
            <a:r>
              <a:rPr lang="en-US" sz="2400" baseline="-25000" dirty="0" err="1">
                <a:solidFill>
                  <a:schemeClr val="tx1"/>
                </a:solidFill>
                <a:cs typeface="Arial" charset="0"/>
              </a:rPr>
              <a:t>T</a:t>
            </a:r>
            <a:r>
              <a:rPr lang="en-US" sz="2400" baseline="-25000" dirty="0">
                <a:solidFill>
                  <a:schemeClr val="tx1"/>
                </a:solidFill>
                <a:cs typeface="Arial" charset="0"/>
              </a:rPr>
              <a:t> </a:t>
            </a:r>
            <a:r>
              <a:rPr lang="en-US" sz="2400" dirty="0">
                <a:solidFill>
                  <a:schemeClr val="tx1"/>
                </a:solidFill>
                <a:cs typeface="Arial" charset="0"/>
              </a:rPr>
              <a:t>(</a:t>
            </a:r>
            <a:r>
              <a:rPr lang="en-US" sz="2400" dirty="0" err="1">
                <a:solidFill>
                  <a:schemeClr val="tx1"/>
                </a:solidFill>
                <a:cs typeface="Arial" charset="0"/>
              </a:rPr>
              <a:t>GeV</a:t>
            </a:r>
            <a:r>
              <a:rPr lang="en-US" sz="2400" dirty="0">
                <a:solidFill>
                  <a:schemeClr val="tx1"/>
                </a:solidFill>
                <a:cs typeface="Arial" charset="0"/>
              </a:rPr>
              <a:t>)</a:t>
            </a:r>
          </a:p>
        </p:txBody>
      </p:sp>
      <p:sp>
        <p:nvSpPr>
          <p:cNvPr id="13" name="Text Box 11"/>
          <p:cNvSpPr txBox="1">
            <a:spLocks noChangeArrowheads="1"/>
          </p:cNvSpPr>
          <p:nvPr/>
        </p:nvSpPr>
        <p:spPr bwMode="auto">
          <a:xfrm>
            <a:off x="4648200" y="1219200"/>
            <a:ext cx="468398" cy="523220"/>
          </a:xfrm>
          <a:prstGeom prst="rect">
            <a:avLst/>
          </a:prstGeom>
          <a:noFill/>
          <a:ln w="9525">
            <a:noFill/>
            <a:miter lim="800000"/>
            <a:headEnd/>
            <a:tailEnd/>
          </a:ln>
          <a:effectLst/>
        </p:spPr>
        <p:txBody>
          <a:bodyPr wrap="none">
            <a:spAutoFit/>
          </a:bodyPr>
          <a:lstStyle/>
          <a:p>
            <a:r>
              <a:rPr lang="en-US" sz="2800" dirty="0">
                <a:solidFill>
                  <a:schemeClr val="tx1"/>
                </a:solidFill>
                <a:cs typeface="Arial" charset="0"/>
              </a:rPr>
              <a:t>v</a:t>
            </a:r>
            <a:r>
              <a:rPr lang="en-US" sz="2800" baseline="-25000" dirty="0">
                <a:solidFill>
                  <a:schemeClr val="tx1"/>
                </a:solidFill>
                <a:cs typeface="Arial" charset="0"/>
              </a:rPr>
              <a:t>2</a:t>
            </a:r>
          </a:p>
        </p:txBody>
      </p:sp>
      <p:sp>
        <p:nvSpPr>
          <p:cNvPr id="14" name="Rectangle 13"/>
          <p:cNvSpPr/>
          <p:nvPr/>
        </p:nvSpPr>
        <p:spPr>
          <a:xfrm>
            <a:off x="8229600" y="1752600"/>
            <a:ext cx="304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467600" y="4495800"/>
            <a:ext cx="838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2" grpId="0"/>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EE43C922-EF3A-469E-A8EE-DA95480D0E69}" type="slidenum">
              <a:rPr lang="en-US"/>
              <a:pPr/>
              <a:t>13</a:t>
            </a:fld>
            <a:endParaRPr lang="en-US"/>
          </a:p>
        </p:txBody>
      </p:sp>
      <p:graphicFrame>
        <p:nvGraphicFramePr>
          <p:cNvPr id="9" name="Object 13"/>
          <p:cNvGraphicFramePr>
            <a:graphicFrameLocks noChangeAspect="1"/>
          </p:cNvGraphicFramePr>
          <p:nvPr/>
        </p:nvGraphicFramePr>
        <p:xfrm>
          <a:off x="6553200" y="1828800"/>
          <a:ext cx="1981200" cy="1036638"/>
        </p:xfrm>
        <a:graphic>
          <a:graphicData uri="http://schemas.openxmlformats.org/presentationml/2006/ole">
            <mc:AlternateContent xmlns:mc="http://schemas.openxmlformats.org/markup-compatibility/2006">
              <mc:Choice xmlns:v="urn:schemas-microsoft-com:vml" Requires="v">
                <p:oleObj spid="_x0000_s173213" name="Equation" r:id="rId3" imgW="799920" imgH="419040" progId="Equation.3">
                  <p:embed/>
                </p:oleObj>
              </mc:Choice>
              <mc:Fallback>
                <p:oleObj name="Equation" r:id="rId3" imgW="799920" imgH="419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828800"/>
                        <a:ext cx="1981200" cy="1036638"/>
                      </a:xfrm>
                      <a:prstGeom prst="rect">
                        <a:avLst/>
                      </a:prstGeom>
                      <a:solidFill>
                        <a:srgbClr val="F3F3F3"/>
                      </a:solidFill>
                    </p:spPr>
                  </p:pic>
                </p:oleObj>
              </mc:Fallback>
            </mc:AlternateContent>
          </a:graphicData>
        </a:graphic>
      </p:graphicFrame>
      <p:sp>
        <p:nvSpPr>
          <p:cNvPr id="10" name="Text Box 16"/>
          <p:cNvSpPr txBox="1">
            <a:spLocks noChangeArrowheads="1"/>
          </p:cNvSpPr>
          <p:nvPr/>
        </p:nvSpPr>
        <p:spPr bwMode="auto">
          <a:xfrm>
            <a:off x="212725" y="762000"/>
            <a:ext cx="7940675" cy="830997"/>
          </a:xfrm>
          <a:prstGeom prst="rect">
            <a:avLst/>
          </a:prstGeom>
          <a:noFill/>
          <a:ln w="9525" algn="ctr">
            <a:noFill/>
            <a:miter lim="800000"/>
            <a:headEnd/>
            <a:tailEnd/>
          </a:ln>
          <a:effectLst/>
        </p:spPr>
        <p:txBody>
          <a:bodyPr>
            <a:spAutoFit/>
          </a:bodyPr>
          <a:lstStyle/>
          <a:p>
            <a:r>
              <a:rPr lang="en-US" sz="2400" dirty="0">
                <a:solidFill>
                  <a:schemeClr val="bg1"/>
                </a:solidFill>
              </a:rPr>
              <a:t>Honey – viscosity decreases at higher temperatures</a:t>
            </a:r>
          </a:p>
          <a:p>
            <a:r>
              <a:rPr lang="en-US" sz="2400" dirty="0">
                <a:solidFill>
                  <a:schemeClr val="bg1"/>
                </a:solidFill>
              </a:rPr>
              <a:t>                viscosity increases with stronger coupling</a:t>
            </a:r>
          </a:p>
        </p:txBody>
      </p:sp>
      <p:sp>
        <p:nvSpPr>
          <p:cNvPr id="11" name="Line 17"/>
          <p:cNvSpPr>
            <a:spLocks noChangeShapeType="1"/>
          </p:cNvSpPr>
          <p:nvPr/>
        </p:nvSpPr>
        <p:spPr bwMode="auto">
          <a:xfrm>
            <a:off x="0" y="1600200"/>
            <a:ext cx="9144000" cy="0"/>
          </a:xfrm>
          <a:prstGeom prst="line">
            <a:avLst/>
          </a:prstGeom>
          <a:noFill/>
          <a:ln w="9525">
            <a:solidFill>
              <a:schemeClr val="bg1"/>
            </a:solidFill>
            <a:round/>
            <a:headEnd/>
            <a:tailEnd/>
          </a:ln>
          <a:effectLst/>
        </p:spPr>
        <p:txBody>
          <a:bodyPr wrap="none">
            <a:spAutoFit/>
          </a:bodyPr>
          <a:lstStyle/>
          <a:p>
            <a:endParaRPr lang="en-US"/>
          </a:p>
        </p:txBody>
      </p:sp>
      <p:sp>
        <p:nvSpPr>
          <p:cNvPr id="12" name="Text Box 19"/>
          <p:cNvSpPr txBox="1">
            <a:spLocks noChangeArrowheads="1"/>
          </p:cNvSpPr>
          <p:nvPr/>
        </p:nvSpPr>
        <p:spPr bwMode="auto">
          <a:xfrm>
            <a:off x="2362200" y="0"/>
            <a:ext cx="3952429" cy="769441"/>
          </a:xfrm>
          <a:prstGeom prst="rect">
            <a:avLst/>
          </a:prstGeom>
          <a:noFill/>
          <a:ln w="9525" algn="ctr">
            <a:noFill/>
            <a:miter lim="800000"/>
            <a:headEnd/>
            <a:tailEnd/>
          </a:ln>
          <a:effectLst/>
        </p:spPr>
        <p:txBody>
          <a:bodyPr wrap="none">
            <a:spAutoFit/>
          </a:bodyPr>
          <a:lstStyle/>
          <a:p>
            <a:r>
              <a:rPr lang="en-US" sz="4400" u="sng" dirty="0">
                <a:solidFill>
                  <a:schemeClr val="bg1"/>
                </a:solidFill>
              </a:rPr>
              <a:t>Viscosity Review</a:t>
            </a:r>
          </a:p>
        </p:txBody>
      </p:sp>
      <p:pic>
        <p:nvPicPr>
          <p:cNvPr id="13" name="Picture 21" descr="figure265">
            <a:hlinkClick r:id="rId5"/>
          </p:cNvPr>
          <p:cNvPicPr>
            <a:picLocks noChangeAspect="1" noChangeArrowheads="1"/>
          </p:cNvPicPr>
          <p:nvPr/>
        </p:nvPicPr>
        <p:blipFill>
          <a:blip r:embed="rId6" cstate="print"/>
          <a:srcRect/>
          <a:stretch>
            <a:fillRect/>
          </a:stretch>
        </p:blipFill>
        <p:spPr bwMode="auto">
          <a:xfrm>
            <a:off x="6248400" y="2971800"/>
            <a:ext cx="2438400" cy="1670050"/>
          </a:xfrm>
          <a:prstGeom prst="rect">
            <a:avLst/>
          </a:prstGeom>
          <a:noFill/>
        </p:spPr>
      </p:pic>
      <p:pic>
        <p:nvPicPr>
          <p:cNvPr id="15" name="Picture 22"/>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7467600" y="0"/>
            <a:ext cx="1676400" cy="1600200"/>
          </a:xfrm>
          <a:prstGeom prst="rect">
            <a:avLst/>
          </a:prstGeom>
          <a:noFill/>
          <a:ln w="9525" algn="ctr">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EE43C922-EF3A-469E-A8EE-DA95480D0E69}" type="slidenum">
              <a:rPr lang="en-US"/>
              <a:pPr/>
              <a:t>14</a:t>
            </a:fld>
            <a:endParaRPr lang="en-US"/>
          </a:p>
        </p:txBody>
      </p:sp>
      <p:sp>
        <p:nvSpPr>
          <p:cNvPr id="3" name="Text Box 6"/>
          <p:cNvSpPr txBox="1">
            <a:spLocks noChangeArrowheads="1"/>
          </p:cNvSpPr>
          <p:nvPr/>
        </p:nvSpPr>
        <p:spPr bwMode="auto">
          <a:xfrm>
            <a:off x="1219200" y="1686580"/>
            <a:ext cx="3201454" cy="523220"/>
          </a:xfrm>
          <a:prstGeom prst="rect">
            <a:avLst/>
          </a:prstGeom>
          <a:noFill/>
          <a:ln w="9525" algn="ctr">
            <a:noFill/>
            <a:miter lim="800000"/>
            <a:headEnd/>
            <a:tailEnd/>
          </a:ln>
          <a:effectLst/>
        </p:spPr>
        <p:txBody>
          <a:bodyPr wrap="none">
            <a:spAutoFit/>
          </a:bodyPr>
          <a:lstStyle/>
          <a:p>
            <a:r>
              <a:rPr lang="en-US" sz="2800" dirty="0">
                <a:solidFill>
                  <a:schemeClr val="bg1"/>
                </a:solidFill>
              </a:rPr>
              <a:t>Weak coupling (</a:t>
            </a:r>
            <a:r>
              <a:rPr lang="en-US" sz="2800" dirty="0">
                <a:solidFill>
                  <a:schemeClr val="bg1"/>
                </a:solidFill>
                <a:latin typeface="Symbol" pitchFamily="18" charset="2"/>
              </a:rPr>
              <a:t>s</a:t>
            </a:r>
            <a:r>
              <a:rPr lang="en-US" sz="2800" dirty="0">
                <a:solidFill>
                  <a:schemeClr val="bg1"/>
                </a:solidFill>
              </a:rPr>
              <a:t>=0)</a:t>
            </a:r>
          </a:p>
        </p:txBody>
      </p:sp>
      <p:sp>
        <p:nvSpPr>
          <p:cNvPr id="4" name="Text Box 7"/>
          <p:cNvSpPr txBox="1">
            <a:spLocks noChangeArrowheads="1"/>
          </p:cNvSpPr>
          <p:nvPr/>
        </p:nvSpPr>
        <p:spPr bwMode="auto">
          <a:xfrm>
            <a:off x="1066800" y="4267200"/>
            <a:ext cx="3378745" cy="523220"/>
          </a:xfrm>
          <a:prstGeom prst="rect">
            <a:avLst/>
          </a:prstGeom>
          <a:noFill/>
          <a:ln w="9525" algn="ctr">
            <a:noFill/>
            <a:miter lim="800000"/>
            <a:headEnd/>
            <a:tailEnd/>
          </a:ln>
          <a:effectLst/>
        </p:spPr>
        <p:txBody>
          <a:bodyPr wrap="none">
            <a:spAutoFit/>
          </a:bodyPr>
          <a:lstStyle/>
          <a:p>
            <a:r>
              <a:rPr lang="en-US" sz="2800" dirty="0">
                <a:solidFill>
                  <a:schemeClr val="bg1"/>
                </a:solidFill>
              </a:rPr>
              <a:t>Strong coupling (</a:t>
            </a:r>
            <a:r>
              <a:rPr lang="en-US" sz="2800" dirty="0">
                <a:solidFill>
                  <a:schemeClr val="bg1"/>
                </a:solidFill>
                <a:latin typeface="Symbol" pitchFamily="18" charset="2"/>
              </a:rPr>
              <a:t>s</a:t>
            </a:r>
            <a:r>
              <a:rPr lang="en-US" sz="2800" dirty="0">
                <a:solidFill>
                  <a:schemeClr val="bg1"/>
                </a:solidFill>
              </a:rPr>
              <a:t> </a:t>
            </a:r>
            <a:r>
              <a:rPr lang="en-US" sz="2800" dirty="0">
                <a:solidFill>
                  <a:schemeClr val="bg1"/>
                </a:solidFill>
                <a:cs typeface="Arial" pitchFamily="34" charset="0"/>
              </a:rPr>
              <a:t>↑</a:t>
            </a:r>
            <a:r>
              <a:rPr lang="en-US" sz="2800" dirty="0">
                <a:solidFill>
                  <a:schemeClr val="bg1"/>
                </a:solidFill>
              </a:rPr>
              <a:t>)</a:t>
            </a:r>
          </a:p>
        </p:txBody>
      </p:sp>
      <p:sp>
        <p:nvSpPr>
          <p:cNvPr id="5" name="Text Box 8"/>
          <p:cNvSpPr txBox="1">
            <a:spLocks noChangeArrowheads="1"/>
          </p:cNvSpPr>
          <p:nvPr/>
        </p:nvSpPr>
        <p:spPr bwMode="auto">
          <a:xfrm>
            <a:off x="5943600" y="3048000"/>
            <a:ext cx="2603500" cy="519113"/>
          </a:xfrm>
          <a:prstGeom prst="rect">
            <a:avLst/>
          </a:prstGeom>
          <a:noFill/>
          <a:ln w="9525" algn="ctr">
            <a:noFill/>
            <a:miter lim="800000"/>
            <a:headEnd/>
            <a:tailEnd/>
          </a:ln>
          <a:effectLst/>
        </p:spPr>
        <p:txBody>
          <a:bodyPr wrap="none">
            <a:spAutoFit/>
          </a:bodyPr>
          <a:lstStyle/>
          <a:p>
            <a:r>
              <a:rPr lang="en-US">
                <a:solidFill>
                  <a:srgbClr val="FFFF00"/>
                </a:solidFill>
              </a:rPr>
              <a:t>&lt;p</a:t>
            </a:r>
            <a:r>
              <a:rPr lang="en-US" baseline="-25000">
                <a:solidFill>
                  <a:srgbClr val="FFFF00"/>
                </a:solidFill>
              </a:rPr>
              <a:t>x</a:t>
            </a:r>
            <a:r>
              <a:rPr lang="en-US">
                <a:solidFill>
                  <a:srgbClr val="FFFF00"/>
                </a:solidFill>
              </a:rPr>
              <a:t>&gt; top region</a:t>
            </a:r>
          </a:p>
        </p:txBody>
      </p:sp>
      <p:sp>
        <p:nvSpPr>
          <p:cNvPr id="6" name="Text Box 9"/>
          <p:cNvSpPr txBox="1">
            <a:spLocks noChangeArrowheads="1"/>
          </p:cNvSpPr>
          <p:nvPr/>
        </p:nvSpPr>
        <p:spPr bwMode="auto">
          <a:xfrm>
            <a:off x="5943600" y="3519488"/>
            <a:ext cx="3197225" cy="519112"/>
          </a:xfrm>
          <a:prstGeom prst="rect">
            <a:avLst/>
          </a:prstGeom>
          <a:noFill/>
          <a:ln w="9525" algn="ctr">
            <a:noFill/>
            <a:miter lim="800000"/>
            <a:headEnd/>
            <a:tailEnd/>
          </a:ln>
          <a:effectLst/>
        </p:spPr>
        <p:txBody>
          <a:bodyPr wrap="none">
            <a:spAutoFit/>
          </a:bodyPr>
          <a:lstStyle/>
          <a:p>
            <a:r>
              <a:rPr lang="en-US" dirty="0">
                <a:solidFill>
                  <a:srgbClr val="66FF33"/>
                </a:solidFill>
              </a:rPr>
              <a:t>&lt;</a:t>
            </a:r>
            <a:r>
              <a:rPr lang="en-US" dirty="0" err="1">
                <a:solidFill>
                  <a:srgbClr val="66FF33"/>
                </a:solidFill>
              </a:rPr>
              <a:t>p</a:t>
            </a:r>
            <a:r>
              <a:rPr lang="en-US" baseline="-25000" dirty="0" err="1">
                <a:solidFill>
                  <a:srgbClr val="66FF33"/>
                </a:solidFill>
              </a:rPr>
              <a:t>x</a:t>
            </a:r>
            <a:r>
              <a:rPr lang="en-US" dirty="0">
                <a:solidFill>
                  <a:srgbClr val="66FF33"/>
                </a:solidFill>
              </a:rPr>
              <a:t>&gt; bottom region</a:t>
            </a:r>
          </a:p>
        </p:txBody>
      </p:sp>
      <p:sp>
        <p:nvSpPr>
          <p:cNvPr id="8" name="Text Box 16"/>
          <p:cNvSpPr txBox="1">
            <a:spLocks noChangeArrowheads="1"/>
          </p:cNvSpPr>
          <p:nvPr/>
        </p:nvSpPr>
        <p:spPr bwMode="auto">
          <a:xfrm>
            <a:off x="212725" y="762000"/>
            <a:ext cx="7940675" cy="830997"/>
          </a:xfrm>
          <a:prstGeom prst="rect">
            <a:avLst/>
          </a:prstGeom>
          <a:noFill/>
          <a:ln w="9525" algn="ctr">
            <a:noFill/>
            <a:miter lim="800000"/>
            <a:headEnd/>
            <a:tailEnd/>
          </a:ln>
          <a:effectLst/>
        </p:spPr>
        <p:txBody>
          <a:bodyPr>
            <a:spAutoFit/>
          </a:bodyPr>
          <a:lstStyle/>
          <a:p>
            <a:r>
              <a:rPr lang="en-US" sz="2400" dirty="0">
                <a:solidFill>
                  <a:schemeClr val="bg1"/>
                </a:solidFill>
              </a:rPr>
              <a:t>Honey – viscosity decreases at higher temperatures</a:t>
            </a:r>
          </a:p>
          <a:p>
            <a:r>
              <a:rPr lang="en-US" sz="2400" dirty="0">
                <a:solidFill>
                  <a:schemeClr val="bg1"/>
                </a:solidFill>
              </a:rPr>
              <a:t>                viscosity increases with stronger coupling</a:t>
            </a:r>
          </a:p>
        </p:txBody>
      </p:sp>
      <p:sp>
        <p:nvSpPr>
          <p:cNvPr id="9" name="Line 17"/>
          <p:cNvSpPr>
            <a:spLocks noChangeShapeType="1"/>
          </p:cNvSpPr>
          <p:nvPr/>
        </p:nvSpPr>
        <p:spPr bwMode="auto">
          <a:xfrm>
            <a:off x="0" y="1600200"/>
            <a:ext cx="9144000" cy="0"/>
          </a:xfrm>
          <a:prstGeom prst="line">
            <a:avLst/>
          </a:prstGeom>
          <a:noFill/>
          <a:ln w="9525">
            <a:solidFill>
              <a:schemeClr val="bg1"/>
            </a:solidFill>
            <a:round/>
            <a:headEnd/>
            <a:tailEnd/>
          </a:ln>
          <a:effectLst/>
        </p:spPr>
        <p:txBody>
          <a:bodyPr wrap="none">
            <a:spAutoFit/>
          </a:bodyPr>
          <a:lstStyle/>
          <a:p>
            <a:endParaRPr lang="en-US"/>
          </a:p>
        </p:txBody>
      </p:sp>
      <p:sp>
        <p:nvSpPr>
          <p:cNvPr id="10" name="Text Box 19"/>
          <p:cNvSpPr txBox="1">
            <a:spLocks noChangeArrowheads="1"/>
          </p:cNvSpPr>
          <p:nvPr/>
        </p:nvSpPr>
        <p:spPr bwMode="auto">
          <a:xfrm>
            <a:off x="2362200" y="0"/>
            <a:ext cx="3952429" cy="769441"/>
          </a:xfrm>
          <a:prstGeom prst="rect">
            <a:avLst/>
          </a:prstGeom>
          <a:noFill/>
          <a:ln w="9525" algn="ctr">
            <a:noFill/>
            <a:miter lim="800000"/>
            <a:headEnd/>
            <a:tailEnd/>
          </a:ln>
          <a:effectLst/>
        </p:spPr>
        <p:txBody>
          <a:bodyPr wrap="none">
            <a:spAutoFit/>
          </a:bodyPr>
          <a:lstStyle/>
          <a:p>
            <a:r>
              <a:rPr lang="en-US" sz="4400" u="sng" dirty="0">
                <a:solidFill>
                  <a:schemeClr val="bg1"/>
                </a:solidFill>
              </a:rPr>
              <a:t>Viscosity Review</a:t>
            </a:r>
          </a:p>
        </p:txBody>
      </p:sp>
      <p:sp>
        <p:nvSpPr>
          <p:cNvPr id="12" name="Text Box 20"/>
          <p:cNvSpPr txBox="1">
            <a:spLocks noChangeArrowheads="1"/>
          </p:cNvSpPr>
          <p:nvPr/>
        </p:nvSpPr>
        <p:spPr bwMode="auto">
          <a:xfrm>
            <a:off x="5791200" y="2056686"/>
            <a:ext cx="3311525" cy="4801314"/>
          </a:xfrm>
          <a:prstGeom prst="rect">
            <a:avLst/>
          </a:prstGeom>
          <a:solidFill>
            <a:schemeClr val="bg1"/>
          </a:solidFill>
          <a:ln w="28575" algn="ctr">
            <a:solidFill>
              <a:srgbClr val="FF0000"/>
            </a:solidFill>
            <a:miter lim="800000"/>
            <a:headEnd/>
            <a:tailEnd/>
          </a:ln>
          <a:effectLst/>
        </p:spPr>
        <p:txBody>
          <a:bodyPr>
            <a:spAutoFit/>
          </a:bodyPr>
          <a:lstStyle/>
          <a:p>
            <a:pPr algn="ctr"/>
            <a:endParaRPr lang="en-US" sz="1400" b="1" dirty="0">
              <a:solidFill>
                <a:srgbClr val="FF0000"/>
              </a:solidFill>
            </a:endParaRPr>
          </a:p>
          <a:p>
            <a:pPr algn="ctr"/>
            <a:r>
              <a:rPr lang="en-US" sz="2800" b="1" dirty="0">
                <a:solidFill>
                  <a:srgbClr val="FF0000"/>
                </a:solidFill>
              </a:rPr>
              <a:t>Inhibited </a:t>
            </a:r>
          </a:p>
          <a:p>
            <a:pPr algn="ctr"/>
            <a:r>
              <a:rPr lang="en-US" sz="2800" b="1" dirty="0">
                <a:solidFill>
                  <a:srgbClr val="FF0000"/>
                </a:solidFill>
              </a:rPr>
              <a:t>diffusion</a:t>
            </a:r>
          </a:p>
          <a:p>
            <a:pPr algn="ctr"/>
            <a:r>
              <a:rPr lang="en-US" sz="2800" b="1" dirty="0">
                <a:solidFill>
                  <a:srgbClr val="FF0000"/>
                </a:solidFill>
                <a:cs typeface="Arial" pitchFamily="34" charset="0"/>
              </a:rPr>
              <a:t>↓</a:t>
            </a:r>
          </a:p>
          <a:p>
            <a:pPr algn="ctr"/>
            <a:r>
              <a:rPr lang="en-US" sz="2800" b="1" dirty="0">
                <a:solidFill>
                  <a:srgbClr val="FF0000"/>
                </a:solidFill>
              </a:rPr>
              <a:t>Small</a:t>
            </a:r>
          </a:p>
          <a:p>
            <a:pPr algn="ctr"/>
            <a:r>
              <a:rPr lang="en-US" sz="2800" b="1" dirty="0">
                <a:solidFill>
                  <a:srgbClr val="FF0000"/>
                </a:solidFill>
              </a:rPr>
              <a:t> viscosity</a:t>
            </a:r>
          </a:p>
          <a:p>
            <a:pPr algn="ctr"/>
            <a:r>
              <a:rPr lang="en-US" sz="2800" b="1" dirty="0">
                <a:solidFill>
                  <a:srgbClr val="FF0000"/>
                </a:solidFill>
              </a:rPr>
              <a:t>↓</a:t>
            </a:r>
          </a:p>
          <a:p>
            <a:pPr algn="ctr"/>
            <a:r>
              <a:rPr lang="en-US" sz="2800" b="1" dirty="0">
                <a:solidFill>
                  <a:srgbClr val="FF0000"/>
                </a:solidFill>
              </a:rPr>
              <a:t>Perfect fluid</a:t>
            </a:r>
          </a:p>
          <a:p>
            <a:pPr algn="ctr"/>
            <a:r>
              <a:rPr lang="en-US" sz="2800" b="1" dirty="0">
                <a:solidFill>
                  <a:srgbClr val="FF0000"/>
                </a:solidFill>
              </a:rPr>
              <a:t>↓</a:t>
            </a:r>
            <a:endParaRPr lang="en-US" sz="2000" b="1" dirty="0">
              <a:solidFill>
                <a:srgbClr val="FF0000"/>
              </a:solidFill>
            </a:endParaRPr>
          </a:p>
          <a:p>
            <a:pPr algn="ctr"/>
            <a:r>
              <a:rPr lang="en-US" sz="2800" b="1" dirty="0">
                <a:solidFill>
                  <a:srgbClr val="FF0000"/>
                </a:solidFill>
              </a:rPr>
              <a:t>Strong Coupled QGP</a:t>
            </a:r>
          </a:p>
          <a:p>
            <a:pPr algn="ctr"/>
            <a:r>
              <a:rPr lang="en-US" sz="2800" b="1" dirty="0">
                <a:solidFill>
                  <a:srgbClr val="FF0000"/>
                </a:solidFill>
              </a:rPr>
              <a:t>(i.e. </a:t>
            </a:r>
            <a:r>
              <a:rPr lang="en-US" sz="2800" b="1" dirty="0" err="1">
                <a:solidFill>
                  <a:srgbClr val="FF0000"/>
                </a:solidFill>
              </a:rPr>
              <a:t>sQGP</a:t>
            </a:r>
            <a:r>
              <a:rPr lang="en-US" sz="2800" b="1" dirty="0">
                <a:solidFill>
                  <a:srgbClr val="FF0000"/>
                </a:solidFill>
              </a:rPr>
              <a:t>)</a:t>
            </a:r>
            <a:endParaRPr lang="en-US" sz="1200" b="1" dirty="0">
              <a:solidFill>
                <a:srgbClr val="FF0000"/>
              </a:solidFill>
            </a:endParaRPr>
          </a:p>
          <a:p>
            <a:pPr algn="ctr"/>
            <a:r>
              <a:rPr lang="en-US" sz="1200" b="1" dirty="0">
                <a:solidFill>
                  <a:srgbClr val="FF0000"/>
                </a:solidFill>
              </a:rPr>
              <a:t> </a:t>
            </a:r>
            <a:endParaRPr lang="en-US" sz="2400" b="1" dirty="0">
              <a:solidFill>
                <a:srgbClr val="FF0000"/>
              </a:solidFill>
            </a:endParaRPr>
          </a:p>
        </p:txBody>
      </p:sp>
      <p:pic>
        <p:nvPicPr>
          <p:cNvPr id="13" name="Picture 22"/>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467600" y="0"/>
            <a:ext cx="1676400" cy="1600200"/>
          </a:xfrm>
          <a:prstGeom prst="rect">
            <a:avLst/>
          </a:prstGeom>
          <a:noFill/>
          <a:ln w="9525" algn="ctr">
            <a:noFill/>
            <a:miter lim="800000"/>
            <a:headEnd/>
            <a:tailEnd/>
          </a:ln>
          <a:effectLst/>
        </p:spPr>
      </p:pic>
      <p:pic>
        <p:nvPicPr>
          <p:cNvPr id="14" name="Picture 4" descr="http://up.colorado.edu/~nagle/temp/foo2.gif"/>
          <p:cNvPicPr>
            <a:picLocks noChangeAspect="1" noChangeArrowheads="1" noCrop="1"/>
          </p:cNvPicPr>
          <p:nvPr/>
        </p:nvPicPr>
        <p:blipFill>
          <a:blip r:embed="rId3" cstate="print"/>
          <a:srcRect/>
          <a:stretch>
            <a:fillRect/>
          </a:stretch>
        </p:blipFill>
        <p:spPr bwMode="auto">
          <a:xfrm>
            <a:off x="0" y="4743450"/>
            <a:ext cx="5676900" cy="2114550"/>
          </a:xfrm>
          <a:prstGeom prst="rect">
            <a:avLst/>
          </a:prstGeom>
          <a:noFill/>
        </p:spPr>
      </p:pic>
      <p:pic>
        <p:nvPicPr>
          <p:cNvPr id="15" name="Picture 6" descr="http://up.colorado.edu/~nagle/temp/foo.gif"/>
          <p:cNvPicPr>
            <a:picLocks noChangeAspect="1" noChangeArrowheads="1" noCrop="1"/>
          </p:cNvPicPr>
          <p:nvPr/>
        </p:nvPicPr>
        <p:blipFill>
          <a:blip r:embed="rId4" cstate="print"/>
          <a:srcRect/>
          <a:stretch>
            <a:fillRect/>
          </a:stretch>
        </p:blipFill>
        <p:spPr bwMode="auto">
          <a:xfrm>
            <a:off x="0" y="2209800"/>
            <a:ext cx="5676900" cy="21145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1A727AB5-B32F-4F56-B091-5E266882F7A7}" type="slidenum">
              <a:rPr lang="en-US"/>
              <a:pPr/>
              <a:t>15</a:t>
            </a:fld>
            <a:endParaRPr lang="en-US"/>
          </a:p>
        </p:txBody>
      </p:sp>
      <p:pic>
        <p:nvPicPr>
          <p:cNvPr id="3" name="Picture 4"/>
          <p:cNvPicPr>
            <a:picLocks noChangeAspect="1" noChangeArrowheads="1"/>
          </p:cNvPicPr>
          <p:nvPr/>
        </p:nvPicPr>
        <p:blipFill>
          <a:blip r:embed="rId2" cstate="print"/>
          <a:srcRect l="14844" t="29167" r="14063" b="14583"/>
          <a:stretch>
            <a:fillRect/>
          </a:stretch>
        </p:blipFill>
        <p:spPr bwMode="auto">
          <a:xfrm>
            <a:off x="914400" y="1066800"/>
            <a:ext cx="6934200" cy="4343400"/>
          </a:xfrm>
          <a:prstGeom prst="rect">
            <a:avLst/>
          </a:prstGeom>
          <a:noFill/>
          <a:ln w="9525" algn="ctr">
            <a:noFill/>
            <a:miter lim="800000"/>
            <a:headEnd/>
            <a:tailEnd/>
          </a:ln>
          <a:effectLst/>
        </p:spPr>
      </p:pic>
      <p:sp>
        <p:nvSpPr>
          <p:cNvPr id="4" name="Rectangle 5"/>
          <p:cNvSpPr>
            <a:spLocks noChangeArrowheads="1"/>
          </p:cNvSpPr>
          <p:nvPr/>
        </p:nvSpPr>
        <p:spPr bwMode="auto">
          <a:xfrm>
            <a:off x="304800" y="1600200"/>
            <a:ext cx="914400" cy="2971800"/>
          </a:xfrm>
          <a:prstGeom prst="rect">
            <a:avLst/>
          </a:prstGeom>
          <a:solidFill>
            <a:schemeClr val="bg1"/>
          </a:solidFill>
          <a:ln w="9525" algn="ctr">
            <a:solidFill>
              <a:schemeClr val="tx1"/>
            </a:solidFill>
            <a:miter lim="800000"/>
            <a:headEnd/>
            <a:tailEnd/>
          </a:ln>
          <a:effectLst/>
        </p:spPr>
        <p:txBody>
          <a:bodyPr wrap="none" anchor="ctr"/>
          <a:lstStyle/>
          <a:p>
            <a:endParaRPr lang="en-US"/>
          </a:p>
        </p:txBody>
      </p:sp>
      <p:pic>
        <p:nvPicPr>
          <p:cNvPr id="5" name="Picture 6"/>
          <p:cNvPicPr>
            <a:picLocks noChangeAspect="1" noChangeArrowheads="1"/>
          </p:cNvPicPr>
          <p:nvPr/>
        </p:nvPicPr>
        <p:blipFill>
          <a:blip r:embed="rId3" cstate="print"/>
          <a:srcRect l="37907" t="30661" r="58594" b="61865"/>
          <a:stretch>
            <a:fillRect/>
          </a:stretch>
        </p:blipFill>
        <p:spPr bwMode="auto">
          <a:xfrm>
            <a:off x="381000" y="3276600"/>
            <a:ext cx="712788" cy="1143000"/>
          </a:xfrm>
          <a:prstGeom prst="rect">
            <a:avLst/>
          </a:prstGeom>
          <a:noFill/>
          <a:ln w="9525">
            <a:solidFill>
              <a:schemeClr val="bg1"/>
            </a:solidFill>
            <a:miter lim="800000"/>
            <a:headEnd/>
            <a:tailEnd/>
          </a:ln>
          <a:effectLst/>
        </p:spPr>
      </p:pic>
      <p:pic>
        <p:nvPicPr>
          <p:cNvPr id="6" name="Picture 7"/>
          <p:cNvPicPr>
            <a:picLocks noChangeAspect="1" noChangeArrowheads="1"/>
          </p:cNvPicPr>
          <p:nvPr/>
        </p:nvPicPr>
        <p:blipFill>
          <a:blip r:embed="rId3" cstate="print"/>
          <a:srcRect l="34375" t="29166" r="63281" b="61458"/>
          <a:stretch>
            <a:fillRect/>
          </a:stretch>
        </p:blipFill>
        <p:spPr bwMode="auto">
          <a:xfrm>
            <a:off x="457200" y="1676400"/>
            <a:ext cx="584200" cy="1752600"/>
          </a:xfrm>
          <a:prstGeom prst="rect">
            <a:avLst/>
          </a:prstGeom>
          <a:noFill/>
          <a:ln w="9525">
            <a:solidFill>
              <a:schemeClr val="bg1"/>
            </a:solidFill>
            <a:miter lim="800000"/>
            <a:headEnd/>
            <a:tailEnd/>
          </a:ln>
          <a:effectLst/>
        </p:spPr>
      </p:pic>
      <p:sp>
        <p:nvSpPr>
          <p:cNvPr id="7" name="Line 8"/>
          <p:cNvSpPr>
            <a:spLocks noChangeShapeType="1"/>
          </p:cNvSpPr>
          <p:nvPr/>
        </p:nvSpPr>
        <p:spPr bwMode="auto">
          <a:xfrm>
            <a:off x="381000" y="3200400"/>
            <a:ext cx="762000" cy="0"/>
          </a:xfrm>
          <a:prstGeom prst="line">
            <a:avLst/>
          </a:prstGeom>
          <a:noFill/>
          <a:ln w="28575">
            <a:solidFill>
              <a:schemeClr val="tx1"/>
            </a:solidFill>
            <a:round/>
            <a:headEnd/>
            <a:tailEnd/>
          </a:ln>
          <a:effectLst/>
        </p:spPr>
        <p:txBody>
          <a:bodyPr/>
          <a:lstStyle/>
          <a:p>
            <a:endParaRPr lang="en-US"/>
          </a:p>
        </p:txBody>
      </p:sp>
      <p:sp>
        <p:nvSpPr>
          <p:cNvPr id="8" name="Text Box 9"/>
          <p:cNvSpPr txBox="1">
            <a:spLocks noChangeArrowheads="1"/>
          </p:cNvSpPr>
          <p:nvPr/>
        </p:nvSpPr>
        <p:spPr bwMode="auto">
          <a:xfrm>
            <a:off x="3473450" y="5805488"/>
            <a:ext cx="4178580" cy="523220"/>
          </a:xfrm>
          <a:prstGeom prst="rect">
            <a:avLst/>
          </a:prstGeom>
          <a:noFill/>
          <a:ln w="9525" algn="ctr">
            <a:noFill/>
            <a:miter lim="800000"/>
            <a:headEnd/>
            <a:tailEnd/>
          </a:ln>
          <a:effectLst/>
        </p:spPr>
        <p:txBody>
          <a:bodyPr wrap="none">
            <a:spAutoFit/>
          </a:bodyPr>
          <a:lstStyle/>
          <a:p>
            <a:r>
              <a:rPr lang="en-US" sz="2800">
                <a:solidFill>
                  <a:srgbClr val="FFFF00"/>
                </a:solidFill>
              </a:rPr>
              <a:t>Gas-Liquid Phase Transition</a:t>
            </a:r>
          </a:p>
        </p:txBody>
      </p:sp>
      <p:sp>
        <p:nvSpPr>
          <p:cNvPr id="9" name="Line 10"/>
          <p:cNvSpPr>
            <a:spLocks noChangeShapeType="1"/>
          </p:cNvSpPr>
          <p:nvPr/>
        </p:nvSpPr>
        <p:spPr bwMode="auto">
          <a:xfrm flipH="1" flipV="1">
            <a:off x="2895600" y="4648200"/>
            <a:ext cx="533400" cy="1371600"/>
          </a:xfrm>
          <a:prstGeom prst="line">
            <a:avLst/>
          </a:prstGeom>
          <a:noFill/>
          <a:ln w="38100">
            <a:solidFill>
              <a:srgbClr val="FFFF00"/>
            </a:solidFill>
            <a:round/>
            <a:headEnd/>
            <a:tailEnd type="triangle" w="med" len="med"/>
          </a:ln>
          <a:effectLst/>
        </p:spPr>
        <p:txBody>
          <a:bodyPr wrap="none">
            <a:spAutoFit/>
          </a:bodyPr>
          <a:lstStyle/>
          <a:p>
            <a:endParaRPr lang="en-US"/>
          </a:p>
        </p:txBody>
      </p:sp>
      <p:sp>
        <p:nvSpPr>
          <p:cNvPr id="10" name="Text Box 11"/>
          <p:cNvSpPr txBox="1">
            <a:spLocks noChangeArrowheads="1"/>
          </p:cNvSpPr>
          <p:nvPr/>
        </p:nvSpPr>
        <p:spPr bwMode="auto">
          <a:xfrm>
            <a:off x="3049588" y="6262688"/>
            <a:ext cx="3808412" cy="523220"/>
          </a:xfrm>
          <a:prstGeom prst="rect">
            <a:avLst/>
          </a:prstGeom>
          <a:noFill/>
          <a:ln w="9525" algn="ctr">
            <a:noFill/>
            <a:miter lim="800000"/>
            <a:headEnd/>
            <a:tailEnd/>
          </a:ln>
          <a:effectLst/>
        </p:spPr>
        <p:txBody>
          <a:bodyPr>
            <a:spAutoFit/>
          </a:bodyPr>
          <a:lstStyle/>
          <a:p>
            <a:r>
              <a:rPr lang="en-US" sz="2800">
                <a:solidFill>
                  <a:srgbClr val="FF7C80"/>
                </a:solidFill>
              </a:rPr>
              <a:t>Superfluidity Transition</a:t>
            </a:r>
          </a:p>
        </p:txBody>
      </p:sp>
      <p:sp>
        <p:nvSpPr>
          <p:cNvPr id="11" name="Line 12"/>
          <p:cNvSpPr>
            <a:spLocks noChangeShapeType="1"/>
          </p:cNvSpPr>
          <p:nvPr/>
        </p:nvSpPr>
        <p:spPr bwMode="auto">
          <a:xfrm flipH="1" flipV="1">
            <a:off x="2590800" y="4572000"/>
            <a:ext cx="381000" cy="1905000"/>
          </a:xfrm>
          <a:prstGeom prst="line">
            <a:avLst/>
          </a:prstGeom>
          <a:noFill/>
          <a:ln w="38100">
            <a:solidFill>
              <a:srgbClr val="FF7C80"/>
            </a:solidFill>
            <a:round/>
            <a:headEnd/>
            <a:tailEnd type="triangle" w="med" len="med"/>
          </a:ln>
          <a:effectLst/>
        </p:spPr>
        <p:txBody>
          <a:bodyPr>
            <a:spAutoFit/>
          </a:bodyPr>
          <a:lstStyle/>
          <a:p>
            <a:endParaRPr lang="en-US"/>
          </a:p>
        </p:txBody>
      </p:sp>
      <p:sp>
        <p:nvSpPr>
          <p:cNvPr id="12" name="Line 13"/>
          <p:cNvSpPr>
            <a:spLocks noChangeShapeType="1"/>
          </p:cNvSpPr>
          <p:nvPr/>
        </p:nvSpPr>
        <p:spPr bwMode="auto">
          <a:xfrm flipH="1">
            <a:off x="7010400" y="4343400"/>
            <a:ext cx="381000" cy="457200"/>
          </a:xfrm>
          <a:prstGeom prst="line">
            <a:avLst/>
          </a:prstGeom>
          <a:noFill/>
          <a:ln w="38100">
            <a:solidFill>
              <a:schemeClr val="tx1"/>
            </a:solidFill>
            <a:round/>
            <a:headEnd/>
            <a:tailEnd type="triangle" w="med" len="med"/>
          </a:ln>
          <a:effectLst/>
        </p:spPr>
        <p:txBody>
          <a:bodyPr wrap="none">
            <a:spAutoFit/>
          </a:bodyPr>
          <a:lstStyle/>
          <a:p>
            <a:endParaRPr lang="en-US"/>
          </a:p>
        </p:txBody>
      </p:sp>
      <p:sp>
        <p:nvSpPr>
          <p:cNvPr id="13" name="Text Box 15"/>
          <p:cNvSpPr txBox="1">
            <a:spLocks noChangeArrowheads="1"/>
          </p:cNvSpPr>
          <p:nvPr/>
        </p:nvSpPr>
        <p:spPr bwMode="auto">
          <a:xfrm>
            <a:off x="0" y="182563"/>
            <a:ext cx="9144000" cy="646331"/>
          </a:xfrm>
          <a:prstGeom prst="rect">
            <a:avLst/>
          </a:prstGeom>
          <a:noFill/>
          <a:ln w="9525">
            <a:noFill/>
            <a:miter lim="800000"/>
            <a:headEnd/>
            <a:tailEnd/>
          </a:ln>
          <a:effectLst/>
        </p:spPr>
        <p:txBody>
          <a:bodyPr>
            <a:spAutoFit/>
          </a:bodyPr>
          <a:lstStyle/>
          <a:p>
            <a:pPr algn="ctr"/>
            <a:r>
              <a:rPr lang="en-US" sz="3600" u="sng" dirty="0">
                <a:solidFill>
                  <a:schemeClr val="bg1"/>
                </a:solidFill>
                <a:cs typeface="Arial" charset="0"/>
              </a:rPr>
              <a:t>What is</a:t>
            </a:r>
            <a:r>
              <a:rPr lang="en-US" sz="3600" u="sng" dirty="0">
                <a:solidFill>
                  <a:schemeClr val="bg1"/>
                </a:solidFill>
                <a:latin typeface="Symbol" pitchFamily="18" charset="2"/>
                <a:cs typeface="Arial" charset="0"/>
              </a:rPr>
              <a:t> h</a:t>
            </a:r>
            <a:r>
              <a:rPr lang="en-US" sz="3600" u="sng" dirty="0">
                <a:solidFill>
                  <a:schemeClr val="bg1"/>
                </a:solidFill>
                <a:cs typeface="Arial" charset="0"/>
              </a:rPr>
              <a:t>/s for QCD matter at a trillion Kelvin?</a:t>
            </a:r>
          </a:p>
        </p:txBody>
      </p:sp>
      <p:sp>
        <p:nvSpPr>
          <p:cNvPr id="20" name="Text Box 14"/>
          <p:cNvSpPr txBox="1">
            <a:spLocks noChangeArrowheads="1"/>
          </p:cNvSpPr>
          <p:nvPr/>
        </p:nvSpPr>
        <p:spPr bwMode="auto">
          <a:xfrm>
            <a:off x="6400800" y="3352800"/>
            <a:ext cx="2673937" cy="1077218"/>
          </a:xfrm>
          <a:prstGeom prst="rect">
            <a:avLst/>
          </a:prstGeom>
          <a:solidFill>
            <a:schemeClr val="tx1"/>
          </a:solidFill>
          <a:ln w="9525" algn="ctr">
            <a:solidFill>
              <a:schemeClr val="bg1"/>
            </a:solidFill>
            <a:miter lim="800000"/>
            <a:headEnd/>
            <a:tailEnd/>
          </a:ln>
          <a:effectLst/>
        </p:spPr>
        <p:txBody>
          <a:bodyPr wrap="none">
            <a:spAutoFit/>
          </a:bodyPr>
          <a:lstStyle/>
          <a:p>
            <a:r>
              <a:rPr lang="en-US" sz="3200">
                <a:solidFill>
                  <a:schemeClr val="bg2"/>
                </a:solidFill>
              </a:rPr>
              <a:t>String Theory</a:t>
            </a:r>
          </a:p>
          <a:p>
            <a:r>
              <a:rPr lang="en-US" sz="3200">
                <a:solidFill>
                  <a:schemeClr val="bg2"/>
                </a:solidFill>
              </a:rPr>
              <a:t>Lowest Bound!</a:t>
            </a:r>
          </a:p>
        </p:txBody>
      </p:sp>
      <p:grpSp>
        <p:nvGrpSpPr>
          <p:cNvPr id="23" name="Group 22"/>
          <p:cNvGrpSpPr/>
          <p:nvPr/>
        </p:nvGrpSpPr>
        <p:grpSpPr>
          <a:xfrm>
            <a:off x="7391400" y="4572000"/>
            <a:ext cx="1524000" cy="523220"/>
            <a:chOff x="7391400" y="4572000"/>
            <a:chExt cx="1524000" cy="523220"/>
          </a:xfrm>
        </p:grpSpPr>
        <p:sp>
          <p:nvSpPr>
            <p:cNvPr id="22" name="Right Arrow 21"/>
            <p:cNvSpPr/>
            <p:nvPr/>
          </p:nvSpPr>
          <p:spPr>
            <a:xfrm>
              <a:off x="8229600" y="4648200"/>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391400" y="4572000"/>
              <a:ext cx="838691" cy="523220"/>
            </a:xfrm>
            <a:prstGeom prst="rect">
              <a:avLst/>
            </a:prstGeom>
            <a:solidFill>
              <a:schemeClr val="accent1"/>
            </a:solidFill>
          </p:spPr>
          <p:txBody>
            <a:bodyPr wrap="none" rtlCol="0">
              <a:spAutoFit/>
            </a:bodyPr>
            <a:lstStyle/>
            <a:p>
              <a:r>
                <a:rPr lang="en-US" sz="2800" dirty="0">
                  <a:solidFill>
                    <a:schemeClr val="bg1"/>
                  </a:solidFill>
                </a:rPr>
                <a:t>QGP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animBg="1"/>
      <p:bldP spid="12"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4" name="Picture 4" descr="hydro"/>
          <p:cNvPicPr>
            <a:picLocks noChangeAspect="1" noChangeArrowheads="1"/>
          </p:cNvPicPr>
          <p:nvPr/>
        </p:nvPicPr>
        <p:blipFill>
          <a:blip r:embed="rId3" cstate="print"/>
          <a:srcRect/>
          <a:stretch>
            <a:fillRect/>
          </a:stretch>
        </p:blipFill>
        <p:spPr bwMode="auto">
          <a:xfrm>
            <a:off x="2073275" y="1295400"/>
            <a:ext cx="4805362" cy="4292600"/>
          </a:xfrm>
          <a:prstGeom prst="rect">
            <a:avLst/>
          </a:prstGeom>
          <a:noFill/>
        </p:spPr>
      </p:pic>
      <p:sp>
        <p:nvSpPr>
          <p:cNvPr id="286725" name="Text Box 5"/>
          <p:cNvSpPr txBox="1">
            <a:spLocks noChangeArrowheads="1"/>
          </p:cNvSpPr>
          <p:nvPr/>
        </p:nvSpPr>
        <p:spPr bwMode="auto">
          <a:xfrm>
            <a:off x="1752600" y="0"/>
            <a:ext cx="5712077" cy="707886"/>
          </a:xfrm>
          <a:prstGeom prst="rect">
            <a:avLst/>
          </a:prstGeom>
          <a:noFill/>
          <a:ln w="9525" algn="ctr">
            <a:noFill/>
            <a:miter lim="800000"/>
            <a:headEnd/>
            <a:tailEnd/>
          </a:ln>
          <a:effectLst/>
        </p:spPr>
        <p:txBody>
          <a:bodyPr wrap="none">
            <a:spAutoFit/>
          </a:bodyPr>
          <a:lstStyle/>
          <a:p>
            <a:r>
              <a:rPr lang="en-US" sz="4000" u="sng" dirty="0">
                <a:solidFill>
                  <a:schemeClr val="bg1"/>
                </a:solidFill>
              </a:rPr>
              <a:t>How to Quantify QGP </a:t>
            </a:r>
            <a:r>
              <a:rPr lang="en-US" sz="4000" u="sng" dirty="0">
                <a:solidFill>
                  <a:schemeClr val="bg1"/>
                </a:solidFill>
                <a:latin typeface="Symbol" pitchFamily="18" charset="2"/>
              </a:rPr>
              <a:t>h</a:t>
            </a:r>
            <a:r>
              <a:rPr lang="en-US" sz="4000" u="sng" dirty="0">
                <a:solidFill>
                  <a:schemeClr val="bg1"/>
                </a:solidFill>
              </a:rPr>
              <a:t>/s?</a:t>
            </a:r>
          </a:p>
        </p:txBody>
      </p:sp>
      <p:sp>
        <p:nvSpPr>
          <p:cNvPr id="286726" name="Freeform 6"/>
          <p:cNvSpPr>
            <a:spLocks/>
          </p:cNvSpPr>
          <p:nvPr/>
        </p:nvSpPr>
        <p:spPr bwMode="auto">
          <a:xfrm>
            <a:off x="2606675" y="1778000"/>
            <a:ext cx="3733800" cy="3276600"/>
          </a:xfrm>
          <a:custGeom>
            <a:avLst/>
            <a:gdLst/>
            <a:ahLst/>
            <a:cxnLst>
              <a:cxn ang="0">
                <a:pos x="0" y="2064"/>
              </a:cxn>
              <a:cxn ang="0">
                <a:pos x="96" y="1872"/>
              </a:cxn>
              <a:cxn ang="0">
                <a:pos x="192" y="1728"/>
              </a:cxn>
              <a:cxn ang="0">
                <a:pos x="384" y="1488"/>
              </a:cxn>
              <a:cxn ang="0">
                <a:pos x="672" y="1152"/>
              </a:cxn>
              <a:cxn ang="0">
                <a:pos x="864" y="960"/>
              </a:cxn>
              <a:cxn ang="0">
                <a:pos x="1200" y="672"/>
              </a:cxn>
              <a:cxn ang="0">
                <a:pos x="1488" y="480"/>
              </a:cxn>
              <a:cxn ang="0">
                <a:pos x="1872" y="240"/>
              </a:cxn>
              <a:cxn ang="0">
                <a:pos x="2352" y="0"/>
              </a:cxn>
            </a:cxnLst>
            <a:rect l="0" t="0" r="r" b="b"/>
            <a:pathLst>
              <a:path w="2352" h="2064">
                <a:moveTo>
                  <a:pt x="0" y="2064"/>
                </a:moveTo>
                <a:lnTo>
                  <a:pt x="96" y="1872"/>
                </a:lnTo>
                <a:lnTo>
                  <a:pt x="192" y="1728"/>
                </a:lnTo>
                <a:lnTo>
                  <a:pt x="384" y="1488"/>
                </a:lnTo>
                <a:lnTo>
                  <a:pt x="672" y="1152"/>
                </a:lnTo>
                <a:lnTo>
                  <a:pt x="864" y="960"/>
                </a:lnTo>
                <a:lnTo>
                  <a:pt x="1200" y="672"/>
                </a:lnTo>
                <a:lnTo>
                  <a:pt x="1488" y="480"/>
                </a:lnTo>
                <a:lnTo>
                  <a:pt x="1872" y="240"/>
                </a:lnTo>
                <a:lnTo>
                  <a:pt x="2352" y="0"/>
                </a:lnTo>
              </a:path>
            </a:pathLst>
          </a:custGeom>
          <a:noFill/>
          <a:ln w="38100" cap="flat" cmpd="sng">
            <a:solidFill>
              <a:schemeClr val="tx1"/>
            </a:solidFill>
            <a:prstDash val="solid"/>
            <a:round/>
            <a:headEnd/>
            <a:tailEnd/>
          </a:ln>
          <a:effectLst/>
        </p:spPr>
        <p:txBody>
          <a:bodyPr wrap="none">
            <a:spAutoFit/>
          </a:bodyPr>
          <a:lstStyle/>
          <a:p>
            <a:endParaRPr lang="en-US"/>
          </a:p>
        </p:txBody>
      </p:sp>
      <p:sp>
        <p:nvSpPr>
          <p:cNvPr id="286727" name="Text Box 7"/>
          <p:cNvSpPr txBox="1">
            <a:spLocks noChangeArrowheads="1"/>
          </p:cNvSpPr>
          <p:nvPr/>
        </p:nvSpPr>
        <p:spPr bwMode="auto">
          <a:xfrm>
            <a:off x="6429375" y="1539875"/>
            <a:ext cx="1130300"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chemeClr val="tx1"/>
                </a:solidFill>
                <a:latin typeface="Symbol" pitchFamily="18" charset="2"/>
              </a:rPr>
              <a:t>h</a:t>
            </a:r>
            <a:r>
              <a:rPr lang="en-US" sz="2400">
                <a:solidFill>
                  <a:schemeClr val="tx1"/>
                </a:solidFill>
              </a:rPr>
              <a:t>/s ~ 0</a:t>
            </a:r>
          </a:p>
        </p:txBody>
      </p:sp>
      <p:sp>
        <p:nvSpPr>
          <p:cNvPr id="286728" name="Text Box 8"/>
          <p:cNvSpPr txBox="1">
            <a:spLocks noChangeArrowheads="1"/>
          </p:cNvSpPr>
          <p:nvPr/>
        </p:nvSpPr>
        <p:spPr bwMode="auto">
          <a:xfrm>
            <a:off x="6429375" y="2682875"/>
            <a:ext cx="1550987"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FF0000"/>
                </a:solidFill>
                <a:latin typeface="Symbol" pitchFamily="18" charset="2"/>
              </a:rPr>
              <a:t>h</a:t>
            </a:r>
            <a:r>
              <a:rPr lang="en-US" sz="2400">
                <a:solidFill>
                  <a:srgbClr val="FF0000"/>
                </a:solidFill>
              </a:rPr>
              <a:t>/s = 1/4</a:t>
            </a:r>
            <a:r>
              <a:rPr lang="en-US" sz="2400">
                <a:solidFill>
                  <a:srgbClr val="FF0000"/>
                </a:solidFill>
                <a:latin typeface="Symbol" pitchFamily="18" charset="2"/>
              </a:rPr>
              <a:t>p</a:t>
            </a:r>
          </a:p>
        </p:txBody>
      </p:sp>
      <p:sp>
        <p:nvSpPr>
          <p:cNvPr id="286729" name="Text Box 9"/>
          <p:cNvSpPr txBox="1">
            <a:spLocks noChangeArrowheads="1"/>
          </p:cNvSpPr>
          <p:nvPr/>
        </p:nvSpPr>
        <p:spPr bwMode="auto">
          <a:xfrm>
            <a:off x="6416675" y="3911600"/>
            <a:ext cx="2041525"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008000"/>
                </a:solidFill>
                <a:latin typeface="Symbol" pitchFamily="18" charset="2"/>
              </a:rPr>
              <a:t>h</a:t>
            </a:r>
            <a:r>
              <a:rPr lang="en-US" sz="2400">
                <a:solidFill>
                  <a:srgbClr val="008000"/>
                </a:solidFill>
              </a:rPr>
              <a:t>/s = 2 x 1/4</a:t>
            </a:r>
            <a:r>
              <a:rPr lang="en-US" sz="2400">
                <a:solidFill>
                  <a:srgbClr val="008000"/>
                </a:solidFill>
                <a:latin typeface="Symbol" pitchFamily="18" charset="2"/>
              </a:rPr>
              <a:t>p</a:t>
            </a:r>
          </a:p>
        </p:txBody>
      </p:sp>
      <p:sp>
        <p:nvSpPr>
          <p:cNvPr id="286730" name="Text Box 10"/>
          <p:cNvSpPr txBox="1">
            <a:spLocks noChangeArrowheads="1"/>
          </p:cNvSpPr>
          <p:nvPr/>
        </p:nvSpPr>
        <p:spPr bwMode="auto">
          <a:xfrm>
            <a:off x="6416675" y="4740275"/>
            <a:ext cx="2041525"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800080"/>
                </a:solidFill>
                <a:latin typeface="Symbol" pitchFamily="18" charset="2"/>
              </a:rPr>
              <a:t>h</a:t>
            </a:r>
            <a:r>
              <a:rPr lang="en-US" sz="2400">
                <a:solidFill>
                  <a:srgbClr val="800080"/>
                </a:solidFill>
              </a:rPr>
              <a:t>/s = 3 x 1/4</a:t>
            </a:r>
            <a:r>
              <a:rPr lang="en-US" sz="2400">
                <a:solidFill>
                  <a:srgbClr val="800080"/>
                </a:solidFill>
                <a:latin typeface="Symbol" pitchFamily="18" charset="2"/>
              </a:rPr>
              <a:t>p</a:t>
            </a:r>
          </a:p>
        </p:txBody>
      </p:sp>
      <p:sp>
        <p:nvSpPr>
          <p:cNvPr id="286731" name="Freeform 11"/>
          <p:cNvSpPr>
            <a:spLocks/>
          </p:cNvSpPr>
          <p:nvPr/>
        </p:nvSpPr>
        <p:spPr bwMode="auto">
          <a:xfrm>
            <a:off x="2606675" y="2921000"/>
            <a:ext cx="3733800" cy="2133600"/>
          </a:xfrm>
          <a:custGeom>
            <a:avLst/>
            <a:gdLst/>
            <a:ahLst/>
            <a:cxnLst>
              <a:cxn ang="0">
                <a:pos x="0" y="1344"/>
              </a:cxn>
              <a:cxn ang="0">
                <a:pos x="96" y="1200"/>
              </a:cxn>
              <a:cxn ang="0">
                <a:pos x="336" y="912"/>
              </a:cxn>
              <a:cxn ang="0">
                <a:pos x="576" y="720"/>
              </a:cxn>
              <a:cxn ang="0">
                <a:pos x="768" y="576"/>
              </a:cxn>
              <a:cxn ang="0">
                <a:pos x="1056" y="384"/>
              </a:cxn>
              <a:cxn ang="0">
                <a:pos x="1392" y="240"/>
              </a:cxn>
              <a:cxn ang="0">
                <a:pos x="1680" y="144"/>
              </a:cxn>
              <a:cxn ang="0">
                <a:pos x="2016" y="48"/>
              </a:cxn>
              <a:cxn ang="0">
                <a:pos x="2352" y="0"/>
              </a:cxn>
            </a:cxnLst>
            <a:rect l="0" t="0" r="r" b="b"/>
            <a:pathLst>
              <a:path w="2352" h="1344">
                <a:moveTo>
                  <a:pt x="0" y="1344"/>
                </a:moveTo>
                <a:lnTo>
                  <a:pt x="96" y="1200"/>
                </a:lnTo>
                <a:lnTo>
                  <a:pt x="336" y="912"/>
                </a:lnTo>
                <a:lnTo>
                  <a:pt x="576" y="720"/>
                </a:lnTo>
                <a:lnTo>
                  <a:pt x="768" y="576"/>
                </a:lnTo>
                <a:lnTo>
                  <a:pt x="1056" y="384"/>
                </a:lnTo>
                <a:lnTo>
                  <a:pt x="1392" y="240"/>
                </a:lnTo>
                <a:lnTo>
                  <a:pt x="1680" y="144"/>
                </a:lnTo>
                <a:lnTo>
                  <a:pt x="2016" y="48"/>
                </a:lnTo>
                <a:lnTo>
                  <a:pt x="2352" y="0"/>
                </a:lnTo>
              </a:path>
            </a:pathLst>
          </a:custGeom>
          <a:noFill/>
          <a:ln w="38100" cap="flat" cmpd="sng">
            <a:solidFill>
              <a:srgbClr val="FF0000"/>
            </a:solidFill>
            <a:prstDash val="solid"/>
            <a:round/>
            <a:headEnd/>
            <a:tailEnd/>
          </a:ln>
          <a:effectLst/>
        </p:spPr>
        <p:txBody>
          <a:bodyPr wrap="none">
            <a:spAutoFit/>
          </a:bodyPr>
          <a:lstStyle/>
          <a:p>
            <a:endParaRPr lang="en-US"/>
          </a:p>
        </p:txBody>
      </p:sp>
      <p:sp>
        <p:nvSpPr>
          <p:cNvPr id="286732" name="Freeform 12"/>
          <p:cNvSpPr>
            <a:spLocks/>
          </p:cNvSpPr>
          <p:nvPr/>
        </p:nvSpPr>
        <p:spPr bwMode="auto">
          <a:xfrm>
            <a:off x="2606675" y="3759200"/>
            <a:ext cx="3733800" cy="1295400"/>
          </a:xfrm>
          <a:custGeom>
            <a:avLst/>
            <a:gdLst/>
            <a:ahLst/>
            <a:cxnLst>
              <a:cxn ang="0">
                <a:pos x="0" y="816"/>
              </a:cxn>
              <a:cxn ang="0">
                <a:pos x="144" y="624"/>
              </a:cxn>
              <a:cxn ang="0">
                <a:pos x="336" y="480"/>
              </a:cxn>
              <a:cxn ang="0">
                <a:pos x="624" y="288"/>
              </a:cxn>
              <a:cxn ang="0">
                <a:pos x="912" y="144"/>
              </a:cxn>
              <a:cxn ang="0">
                <a:pos x="1200" y="48"/>
              </a:cxn>
              <a:cxn ang="0">
                <a:pos x="1536" y="0"/>
              </a:cxn>
              <a:cxn ang="0">
                <a:pos x="1680" y="0"/>
              </a:cxn>
              <a:cxn ang="0">
                <a:pos x="2064" y="96"/>
              </a:cxn>
              <a:cxn ang="0">
                <a:pos x="2160" y="144"/>
              </a:cxn>
              <a:cxn ang="0">
                <a:pos x="2208" y="192"/>
              </a:cxn>
              <a:cxn ang="0">
                <a:pos x="2352" y="288"/>
              </a:cxn>
            </a:cxnLst>
            <a:rect l="0" t="0" r="r" b="b"/>
            <a:pathLst>
              <a:path w="2352" h="816">
                <a:moveTo>
                  <a:pt x="0" y="816"/>
                </a:moveTo>
                <a:lnTo>
                  <a:pt x="144" y="624"/>
                </a:lnTo>
                <a:lnTo>
                  <a:pt x="336" y="480"/>
                </a:lnTo>
                <a:lnTo>
                  <a:pt x="624" y="288"/>
                </a:lnTo>
                <a:lnTo>
                  <a:pt x="912" y="144"/>
                </a:lnTo>
                <a:lnTo>
                  <a:pt x="1200" y="48"/>
                </a:lnTo>
                <a:lnTo>
                  <a:pt x="1536" y="0"/>
                </a:lnTo>
                <a:lnTo>
                  <a:pt x="1680" y="0"/>
                </a:lnTo>
                <a:lnTo>
                  <a:pt x="2064" y="96"/>
                </a:lnTo>
                <a:lnTo>
                  <a:pt x="2160" y="144"/>
                </a:lnTo>
                <a:lnTo>
                  <a:pt x="2208" y="192"/>
                </a:lnTo>
                <a:lnTo>
                  <a:pt x="2352" y="288"/>
                </a:lnTo>
              </a:path>
            </a:pathLst>
          </a:custGeom>
          <a:noFill/>
          <a:ln w="38100" cap="flat" cmpd="sng">
            <a:solidFill>
              <a:srgbClr val="008000"/>
            </a:solidFill>
            <a:prstDash val="solid"/>
            <a:round/>
            <a:headEnd/>
            <a:tailEnd/>
          </a:ln>
          <a:effectLst/>
        </p:spPr>
        <p:txBody>
          <a:bodyPr wrap="none">
            <a:spAutoFit/>
          </a:bodyPr>
          <a:lstStyle/>
          <a:p>
            <a:endParaRPr lang="en-US"/>
          </a:p>
        </p:txBody>
      </p:sp>
      <p:sp>
        <p:nvSpPr>
          <p:cNvPr id="286733" name="Freeform 13"/>
          <p:cNvSpPr>
            <a:spLocks/>
          </p:cNvSpPr>
          <p:nvPr/>
        </p:nvSpPr>
        <p:spPr bwMode="auto">
          <a:xfrm>
            <a:off x="2606675" y="4140200"/>
            <a:ext cx="3733800" cy="914400"/>
          </a:xfrm>
          <a:custGeom>
            <a:avLst/>
            <a:gdLst/>
            <a:ahLst/>
            <a:cxnLst>
              <a:cxn ang="0">
                <a:pos x="0" y="576"/>
              </a:cxn>
              <a:cxn ang="0">
                <a:pos x="144" y="432"/>
              </a:cxn>
              <a:cxn ang="0">
                <a:pos x="432" y="240"/>
              </a:cxn>
              <a:cxn ang="0">
                <a:pos x="816" y="96"/>
              </a:cxn>
              <a:cxn ang="0">
                <a:pos x="1056" y="48"/>
              </a:cxn>
              <a:cxn ang="0">
                <a:pos x="1296" y="0"/>
              </a:cxn>
              <a:cxn ang="0">
                <a:pos x="1488" y="0"/>
              </a:cxn>
              <a:cxn ang="0">
                <a:pos x="1680" y="48"/>
              </a:cxn>
              <a:cxn ang="0">
                <a:pos x="1920" y="144"/>
              </a:cxn>
              <a:cxn ang="0">
                <a:pos x="2064" y="240"/>
              </a:cxn>
              <a:cxn ang="0">
                <a:pos x="2208" y="384"/>
              </a:cxn>
              <a:cxn ang="0">
                <a:pos x="2352" y="528"/>
              </a:cxn>
            </a:cxnLst>
            <a:rect l="0" t="0" r="r" b="b"/>
            <a:pathLst>
              <a:path w="2352" h="576">
                <a:moveTo>
                  <a:pt x="0" y="576"/>
                </a:moveTo>
                <a:lnTo>
                  <a:pt x="144" y="432"/>
                </a:lnTo>
                <a:lnTo>
                  <a:pt x="432" y="240"/>
                </a:lnTo>
                <a:lnTo>
                  <a:pt x="816" y="96"/>
                </a:lnTo>
                <a:lnTo>
                  <a:pt x="1056" y="48"/>
                </a:lnTo>
                <a:lnTo>
                  <a:pt x="1296" y="0"/>
                </a:lnTo>
                <a:lnTo>
                  <a:pt x="1488" y="0"/>
                </a:lnTo>
                <a:lnTo>
                  <a:pt x="1680" y="48"/>
                </a:lnTo>
                <a:lnTo>
                  <a:pt x="1920" y="144"/>
                </a:lnTo>
                <a:lnTo>
                  <a:pt x="2064" y="240"/>
                </a:lnTo>
                <a:lnTo>
                  <a:pt x="2208" y="384"/>
                </a:lnTo>
                <a:lnTo>
                  <a:pt x="2352" y="528"/>
                </a:lnTo>
              </a:path>
            </a:pathLst>
          </a:custGeom>
          <a:noFill/>
          <a:ln w="38100" cap="flat" cmpd="sng">
            <a:solidFill>
              <a:srgbClr val="800080"/>
            </a:solidFill>
            <a:prstDash val="solid"/>
            <a:round/>
            <a:headEnd/>
            <a:tailEnd/>
          </a:ln>
          <a:effectLst/>
        </p:spPr>
        <p:txBody>
          <a:bodyPr wrap="none">
            <a:spAutoFit/>
          </a:bodyPr>
          <a:lstStyle/>
          <a:p>
            <a:endParaRPr lang="en-US"/>
          </a:p>
        </p:txBody>
      </p:sp>
      <p:graphicFrame>
        <p:nvGraphicFramePr>
          <p:cNvPr id="286735" name="Object 15"/>
          <p:cNvGraphicFramePr>
            <a:graphicFrameLocks noChangeAspect="1"/>
          </p:cNvGraphicFramePr>
          <p:nvPr/>
        </p:nvGraphicFramePr>
        <p:xfrm>
          <a:off x="533400" y="5715000"/>
          <a:ext cx="7984135" cy="1026868"/>
        </p:xfrm>
        <a:graphic>
          <a:graphicData uri="http://schemas.openxmlformats.org/presentationml/2006/ole">
            <mc:AlternateContent xmlns:mc="http://schemas.openxmlformats.org/markup-compatibility/2006">
              <mc:Choice xmlns:v="urn:schemas-microsoft-com:vml" Requires="v">
                <p:oleObj spid="_x0000_s83101" name="Equation" r:id="rId4" imgW="3416040" imgH="431640" progId="Equation.3">
                  <p:embed/>
                </p:oleObj>
              </mc:Choice>
              <mc:Fallback>
                <p:oleObj name="Equation" r:id="rId4" imgW="3416040" imgH="4316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5715000"/>
                        <a:ext cx="7984135" cy="1026868"/>
                      </a:xfrm>
                      <a:prstGeom prst="rect">
                        <a:avLst/>
                      </a:prstGeom>
                      <a:solidFill>
                        <a:schemeClr val="bg1"/>
                      </a:solidFill>
                    </p:spPr>
                  </p:pic>
                </p:oleObj>
              </mc:Fallback>
            </mc:AlternateContent>
          </a:graphicData>
        </a:graphic>
      </p:graphicFrame>
      <p:sp>
        <p:nvSpPr>
          <p:cNvPr id="286736" name="Text Box 16"/>
          <p:cNvSpPr txBox="1">
            <a:spLocks noChangeArrowheads="1"/>
          </p:cNvSpPr>
          <p:nvPr/>
        </p:nvSpPr>
        <p:spPr bwMode="auto">
          <a:xfrm>
            <a:off x="60325" y="685800"/>
            <a:ext cx="9083675" cy="584775"/>
          </a:xfrm>
          <a:prstGeom prst="rect">
            <a:avLst/>
          </a:prstGeom>
          <a:noFill/>
          <a:ln w="9525" algn="ctr">
            <a:noFill/>
            <a:miter lim="800000"/>
            <a:headEnd/>
            <a:tailEnd/>
          </a:ln>
          <a:effectLst/>
        </p:spPr>
        <p:txBody>
          <a:bodyPr wrap="square">
            <a:spAutoFit/>
          </a:bodyPr>
          <a:lstStyle/>
          <a:p>
            <a:pPr algn="ctr"/>
            <a:r>
              <a:rPr lang="en-US" sz="3200" dirty="0">
                <a:solidFill>
                  <a:srgbClr val="FFFF00"/>
                </a:solidFill>
              </a:rPr>
              <a:t>Relativistic viscous hydrodynamics compared to data</a:t>
            </a:r>
          </a:p>
        </p:txBody>
      </p:sp>
      <p:sp>
        <p:nvSpPr>
          <p:cNvPr id="15" name="TextBox 14"/>
          <p:cNvSpPr txBox="1"/>
          <p:nvPr/>
        </p:nvSpPr>
        <p:spPr>
          <a:xfrm>
            <a:off x="2209800" y="1261646"/>
            <a:ext cx="4425314" cy="338554"/>
          </a:xfrm>
          <a:prstGeom prst="rect">
            <a:avLst/>
          </a:prstGeom>
          <a:noFill/>
        </p:spPr>
        <p:txBody>
          <a:bodyPr wrap="none" rtlCol="0">
            <a:spAutoFit/>
          </a:bodyPr>
          <a:lstStyle/>
          <a:p>
            <a:r>
              <a:rPr lang="en-US" sz="1600" dirty="0" err="1">
                <a:solidFill>
                  <a:schemeClr val="tx2"/>
                </a:solidFill>
              </a:rPr>
              <a:t>Luzum</a:t>
            </a:r>
            <a:r>
              <a:rPr lang="en-US" sz="1600" dirty="0">
                <a:solidFill>
                  <a:schemeClr val="tx2"/>
                </a:solidFill>
              </a:rPr>
              <a:t>, </a:t>
            </a:r>
            <a:r>
              <a:rPr lang="en-US" sz="1600" dirty="0" err="1">
                <a:solidFill>
                  <a:schemeClr val="tx2"/>
                </a:solidFill>
              </a:rPr>
              <a:t>Romatschke</a:t>
            </a:r>
            <a:r>
              <a:rPr lang="en-US" sz="1600" dirty="0">
                <a:solidFill>
                  <a:schemeClr val="tx2"/>
                </a:solidFill>
              </a:rPr>
              <a:t>, Phys. Rev. C78, 034915 (2008)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86726"/>
                                        </p:tgtEl>
                                        <p:attrNameLst>
                                          <p:attrName>style.visibility</p:attrName>
                                        </p:attrNameLst>
                                      </p:cBhvr>
                                      <p:to>
                                        <p:strVal val="visible"/>
                                      </p:to>
                                    </p:set>
                                    <p:animEffect transition="in" filter="wipe(down)">
                                      <p:cBhvr>
                                        <p:cTn id="15" dur="500"/>
                                        <p:tgtEl>
                                          <p:spTgt spid="286726"/>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867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6731"/>
                                        </p:tgtEl>
                                        <p:attrNameLst>
                                          <p:attrName>style.visibility</p:attrName>
                                        </p:attrNameLst>
                                      </p:cBhvr>
                                      <p:to>
                                        <p:strVal val="visible"/>
                                      </p:to>
                                    </p:set>
                                    <p:animEffect transition="in" filter="wipe(down)">
                                      <p:cBhvr>
                                        <p:cTn id="23" dur="500"/>
                                        <p:tgtEl>
                                          <p:spTgt spid="286731"/>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867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6732"/>
                                        </p:tgtEl>
                                        <p:attrNameLst>
                                          <p:attrName>style.visibility</p:attrName>
                                        </p:attrNameLst>
                                      </p:cBhvr>
                                      <p:to>
                                        <p:strVal val="visible"/>
                                      </p:to>
                                    </p:set>
                                    <p:animEffect transition="in" filter="wipe(left)">
                                      <p:cBhvr>
                                        <p:cTn id="31" dur="500"/>
                                        <p:tgtEl>
                                          <p:spTgt spid="286732"/>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867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86733"/>
                                        </p:tgtEl>
                                        <p:attrNameLst>
                                          <p:attrName>style.visibility</p:attrName>
                                        </p:attrNameLst>
                                      </p:cBhvr>
                                      <p:to>
                                        <p:strVal val="visible"/>
                                      </p:to>
                                    </p:set>
                                    <p:animEffect transition="in" filter="wipe(left)">
                                      <p:cBhvr>
                                        <p:cTn id="39" dur="500"/>
                                        <p:tgtEl>
                                          <p:spTgt spid="286733"/>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867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6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6" grpId="0" animBg="1"/>
      <p:bldP spid="286727" grpId="0" animBg="1"/>
      <p:bldP spid="286729" grpId="0" animBg="1"/>
      <p:bldP spid="286730" grpId="0" animBg="1"/>
      <p:bldP spid="286731" grpId="0" animBg="1"/>
      <p:bldP spid="286732" grpId="0" animBg="1"/>
      <p:bldP spid="286733" grpId="0" animBg="1"/>
      <p:bldP spid="286736"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umpy_wBoxSmoothing"/>
          <p:cNvPicPr>
            <a:picLocks noChangeAspect="1" noChangeArrowheads="1"/>
          </p:cNvPicPr>
          <p:nvPr/>
        </p:nvPicPr>
        <p:blipFill>
          <a:blip r:embed="rId2" cstate="print"/>
          <a:srcRect/>
          <a:stretch>
            <a:fillRect/>
          </a:stretch>
        </p:blipFill>
        <p:spPr bwMode="auto">
          <a:xfrm>
            <a:off x="762000" y="0"/>
            <a:ext cx="7543800" cy="6553200"/>
          </a:xfrm>
          <a:prstGeom prst="rect">
            <a:avLst/>
          </a:prstGeom>
          <a:noFill/>
        </p:spPr>
      </p:pic>
      <p:sp>
        <p:nvSpPr>
          <p:cNvPr id="5" name="Oval 5"/>
          <p:cNvSpPr>
            <a:spLocks noChangeArrowheads="1"/>
          </p:cNvSpPr>
          <p:nvPr/>
        </p:nvSpPr>
        <p:spPr bwMode="auto">
          <a:xfrm>
            <a:off x="4486154"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 name="Oval 6"/>
          <p:cNvSpPr>
            <a:spLocks noChangeArrowheads="1"/>
          </p:cNvSpPr>
          <p:nvPr/>
        </p:nvSpPr>
        <p:spPr bwMode="auto">
          <a:xfrm>
            <a:off x="4677137" y="398948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 name="Oval 7"/>
          <p:cNvSpPr>
            <a:spLocks noChangeArrowheads="1"/>
          </p:cNvSpPr>
          <p:nvPr/>
        </p:nvSpPr>
        <p:spPr bwMode="auto">
          <a:xfrm>
            <a:off x="4677137" y="380771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 name="Oval 8"/>
          <p:cNvSpPr>
            <a:spLocks noChangeArrowheads="1"/>
          </p:cNvSpPr>
          <p:nvPr/>
        </p:nvSpPr>
        <p:spPr bwMode="auto">
          <a:xfrm>
            <a:off x="4295172" y="37168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 name="Oval 9"/>
          <p:cNvSpPr>
            <a:spLocks noChangeArrowheads="1"/>
          </p:cNvSpPr>
          <p:nvPr/>
        </p:nvSpPr>
        <p:spPr bwMode="auto">
          <a:xfrm>
            <a:off x="4390663"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0" name="Oval 10"/>
          <p:cNvSpPr>
            <a:spLocks noChangeArrowheads="1"/>
          </p:cNvSpPr>
          <p:nvPr/>
        </p:nvSpPr>
        <p:spPr bwMode="auto">
          <a:xfrm>
            <a:off x="4295172"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1" name="Oval 11"/>
          <p:cNvSpPr>
            <a:spLocks noChangeArrowheads="1"/>
          </p:cNvSpPr>
          <p:nvPr/>
        </p:nvSpPr>
        <p:spPr bwMode="auto">
          <a:xfrm>
            <a:off x="4486154"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2" name="Oval 12"/>
          <p:cNvSpPr>
            <a:spLocks noChangeArrowheads="1"/>
          </p:cNvSpPr>
          <p:nvPr/>
        </p:nvSpPr>
        <p:spPr bwMode="auto">
          <a:xfrm>
            <a:off x="4868119"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3" name="Oval 13"/>
          <p:cNvSpPr>
            <a:spLocks noChangeArrowheads="1"/>
          </p:cNvSpPr>
          <p:nvPr/>
        </p:nvSpPr>
        <p:spPr bwMode="auto">
          <a:xfrm>
            <a:off x="4868119"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4" name="Oval 14"/>
          <p:cNvSpPr>
            <a:spLocks noChangeArrowheads="1"/>
          </p:cNvSpPr>
          <p:nvPr/>
        </p:nvSpPr>
        <p:spPr bwMode="auto">
          <a:xfrm>
            <a:off x="4581646" y="2080892"/>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5" name="Oval 15"/>
          <p:cNvSpPr>
            <a:spLocks noChangeArrowheads="1"/>
          </p:cNvSpPr>
          <p:nvPr/>
        </p:nvSpPr>
        <p:spPr bwMode="auto">
          <a:xfrm>
            <a:off x="4199681"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6" name="Oval 16"/>
          <p:cNvSpPr>
            <a:spLocks noChangeArrowheads="1"/>
          </p:cNvSpPr>
          <p:nvPr/>
        </p:nvSpPr>
        <p:spPr bwMode="auto">
          <a:xfrm>
            <a:off x="3817716"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7" name="Oval 17"/>
          <p:cNvSpPr>
            <a:spLocks noChangeArrowheads="1"/>
          </p:cNvSpPr>
          <p:nvPr/>
        </p:nvSpPr>
        <p:spPr bwMode="auto">
          <a:xfrm>
            <a:off x="3531243" y="24444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8" name="Oval 18"/>
          <p:cNvSpPr>
            <a:spLocks noChangeArrowheads="1"/>
          </p:cNvSpPr>
          <p:nvPr/>
        </p:nvSpPr>
        <p:spPr bwMode="auto">
          <a:xfrm>
            <a:off x="3531243" y="22626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9" name="Oval 19"/>
          <p:cNvSpPr>
            <a:spLocks noChangeArrowheads="1"/>
          </p:cNvSpPr>
          <p:nvPr/>
        </p:nvSpPr>
        <p:spPr bwMode="auto">
          <a:xfrm>
            <a:off x="3722225"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0" name="Oval 20"/>
          <p:cNvSpPr>
            <a:spLocks noChangeArrowheads="1"/>
          </p:cNvSpPr>
          <p:nvPr/>
        </p:nvSpPr>
        <p:spPr bwMode="auto">
          <a:xfrm>
            <a:off x="3435752" y="199000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1"/>
          <p:cNvSpPr>
            <a:spLocks noChangeArrowheads="1"/>
          </p:cNvSpPr>
          <p:nvPr/>
        </p:nvSpPr>
        <p:spPr bwMode="auto">
          <a:xfrm>
            <a:off x="3244770" y="22626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2"/>
          <p:cNvSpPr>
            <a:spLocks noChangeArrowheads="1"/>
          </p:cNvSpPr>
          <p:nvPr/>
        </p:nvSpPr>
        <p:spPr bwMode="auto">
          <a:xfrm>
            <a:off x="3244770"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3"/>
          <p:cNvSpPr>
            <a:spLocks noChangeArrowheads="1"/>
          </p:cNvSpPr>
          <p:nvPr/>
        </p:nvSpPr>
        <p:spPr bwMode="auto">
          <a:xfrm>
            <a:off x="3435752" y="28079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4"/>
          <p:cNvSpPr>
            <a:spLocks noChangeArrowheads="1"/>
          </p:cNvSpPr>
          <p:nvPr/>
        </p:nvSpPr>
        <p:spPr bwMode="auto">
          <a:xfrm>
            <a:off x="3817716"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5"/>
          <p:cNvSpPr>
            <a:spLocks noChangeArrowheads="1"/>
          </p:cNvSpPr>
          <p:nvPr/>
        </p:nvSpPr>
        <p:spPr bwMode="auto">
          <a:xfrm>
            <a:off x="3913208"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6"/>
          <p:cNvSpPr>
            <a:spLocks noChangeArrowheads="1"/>
          </p:cNvSpPr>
          <p:nvPr/>
        </p:nvSpPr>
        <p:spPr bwMode="auto">
          <a:xfrm>
            <a:off x="3817716"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7"/>
          <p:cNvSpPr>
            <a:spLocks noChangeArrowheads="1"/>
          </p:cNvSpPr>
          <p:nvPr/>
        </p:nvSpPr>
        <p:spPr bwMode="auto">
          <a:xfrm>
            <a:off x="3722225" y="28079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8"/>
          <p:cNvSpPr>
            <a:spLocks noChangeArrowheads="1"/>
          </p:cNvSpPr>
          <p:nvPr/>
        </p:nvSpPr>
        <p:spPr bwMode="auto">
          <a:xfrm>
            <a:off x="3722225"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9"/>
          <p:cNvSpPr>
            <a:spLocks noChangeArrowheads="1"/>
          </p:cNvSpPr>
          <p:nvPr/>
        </p:nvSpPr>
        <p:spPr bwMode="auto">
          <a:xfrm>
            <a:off x="3531243"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30"/>
          <p:cNvSpPr>
            <a:spLocks noChangeArrowheads="1"/>
          </p:cNvSpPr>
          <p:nvPr/>
        </p:nvSpPr>
        <p:spPr bwMode="auto">
          <a:xfrm>
            <a:off x="3626734"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1"/>
          <p:cNvSpPr>
            <a:spLocks noChangeArrowheads="1"/>
          </p:cNvSpPr>
          <p:nvPr/>
        </p:nvSpPr>
        <p:spPr bwMode="auto">
          <a:xfrm>
            <a:off x="3722225"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2"/>
          <p:cNvSpPr>
            <a:spLocks noChangeArrowheads="1"/>
          </p:cNvSpPr>
          <p:nvPr/>
        </p:nvSpPr>
        <p:spPr bwMode="auto">
          <a:xfrm>
            <a:off x="3531243"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3"/>
          <p:cNvSpPr>
            <a:spLocks noChangeArrowheads="1"/>
          </p:cNvSpPr>
          <p:nvPr/>
        </p:nvSpPr>
        <p:spPr bwMode="auto">
          <a:xfrm>
            <a:off x="3626734"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4"/>
          <p:cNvSpPr>
            <a:spLocks noChangeArrowheads="1"/>
          </p:cNvSpPr>
          <p:nvPr/>
        </p:nvSpPr>
        <p:spPr bwMode="auto">
          <a:xfrm>
            <a:off x="3626734"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5"/>
          <p:cNvSpPr>
            <a:spLocks noChangeArrowheads="1"/>
          </p:cNvSpPr>
          <p:nvPr/>
        </p:nvSpPr>
        <p:spPr bwMode="auto">
          <a:xfrm>
            <a:off x="3722225" y="426213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6"/>
          <p:cNvSpPr>
            <a:spLocks noChangeArrowheads="1"/>
          </p:cNvSpPr>
          <p:nvPr/>
        </p:nvSpPr>
        <p:spPr bwMode="auto">
          <a:xfrm>
            <a:off x="3817716" y="417125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7"/>
          <p:cNvSpPr>
            <a:spLocks noChangeArrowheads="1"/>
          </p:cNvSpPr>
          <p:nvPr/>
        </p:nvSpPr>
        <p:spPr bwMode="auto">
          <a:xfrm>
            <a:off x="4008699"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8"/>
          <p:cNvSpPr>
            <a:spLocks noChangeArrowheads="1"/>
          </p:cNvSpPr>
          <p:nvPr/>
        </p:nvSpPr>
        <p:spPr bwMode="auto">
          <a:xfrm>
            <a:off x="3722225" y="39989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9"/>
          <p:cNvSpPr>
            <a:spLocks noChangeArrowheads="1"/>
          </p:cNvSpPr>
          <p:nvPr/>
        </p:nvSpPr>
        <p:spPr bwMode="auto">
          <a:xfrm>
            <a:off x="3817716" y="37168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40"/>
          <p:cNvSpPr>
            <a:spLocks noChangeArrowheads="1"/>
          </p:cNvSpPr>
          <p:nvPr/>
        </p:nvSpPr>
        <p:spPr bwMode="auto">
          <a:xfrm>
            <a:off x="4008699"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1"/>
          <p:cNvSpPr>
            <a:spLocks noChangeArrowheads="1"/>
          </p:cNvSpPr>
          <p:nvPr/>
        </p:nvSpPr>
        <p:spPr bwMode="auto">
          <a:xfrm>
            <a:off x="4199681" y="35350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2"/>
          <p:cNvSpPr>
            <a:spLocks noChangeArrowheads="1"/>
          </p:cNvSpPr>
          <p:nvPr/>
        </p:nvSpPr>
        <p:spPr bwMode="auto">
          <a:xfrm>
            <a:off x="4199681"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3"/>
          <p:cNvSpPr>
            <a:spLocks noChangeArrowheads="1"/>
          </p:cNvSpPr>
          <p:nvPr/>
        </p:nvSpPr>
        <p:spPr bwMode="auto">
          <a:xfrm>
            <a:off x="4390663"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4"/>
          <p:cNvSpPr>
            <a:spLocks noChangeArrowheads="1"/>
          </p:cNvSpPr>
          <p:nvPr/>
        </p:nvSpPr>
        <p:spPr bwMode="auto">
          <a:xfrm>
            <a:off x="4486154" y="24444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5"/>
          <p:cNvSpPr>
            <a:spLocks noChangeArrowheads="1"/>
          </p:cNvSpPr>
          <p:nvPr/>
        </p:nvSpPr>
        <p:spPr bwMode="auto">
          <a:xfrm>
            <a:off x="4295172"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6"/>
          <p:cNvSpPr>
            <a:spLocks noChangeArrowheads="1"/>
          </p:cNvSpPr>
          <p:nvPr/>
        </p:nvSpPr>
        <p:spPr bwMode="auto">
          <a:xfrm>
            <a:off x="4104190" y="235354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7"/>
          <p:cNvSpPr>
            <a:spLocks noChangeArrowheads="1"/>
          </p:cNvSpPr>
          <p:nvPr/>
        </p:nvSpPr>
        <p:spPr bwMode="auto">
          <a:xfrm>
            <a:off x="4104190"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8"/>
          <p:cNvSpPr>
            <a:spLocks noChangeArrowheads="1"/>
          </p:cNvSpPr>
          <p:nvPr/>
        </p:nvSpPr>
        <p:spPr bwMode="auto">
          <a:xfrm>
            <a:off x="4295172" y="281933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9"/>
          <p:cNvSpPr>
            <a:spLocks noChangeArrowheads="1"/>
          </p:cNvSpPr>
          <p:nvPr/>
        </p:nvSpPr>
        <p:spPr bwMode="auto">
          <a:xfrm>
            <a:off x="4581646"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50"/>
          <p:cNvSpPr>
            <a:spLocks noChangeArrowheads="1"/>
          </p:cNvSpPr>
          <p:nvPr/>
        </p:nvSpPr>
        <p:spPr bwMode="auto">
          <a:xfrm>
            <a:off x="4772628" y="30465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1"/>
          <p:cNvSpPr>
            <a:spLocks noChangeArrowheads="1"/>
          </p:cNvSpPr>
          <p:nvPr/>
        </p:nvSpPr>
        <p:spPr bwMode="auto">
          <a:xfrm>
            <a:off x="4677137"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2"/>
          <p:cNvSpPr>
            <a:spLocks noChangeArrowheads="1"/>
          </p:cNvSpPr>
          <p:nvPr/>
        </p:nvSpPr>
        <p:spPr bwMode="auto">
          <a:xfrm>
            <a:off x="4104190"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3"/>
          <p:cNvSpPr>
            <a:spLocks noChangeArrowheads="1"/>
          </p:cNvSpPr>
          <p:nvPr/>
        </p:nvSpPr>
        <p:spPr bwMode="auto">
          <a:xfrm>
            <a:off x="4295172"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4"/>
          <p:cNvSpPr>
            <a:spLocks noChangeArrowheads="1"/>
          </p:cNvSpPr>
          <p:nvPr/>
        </p:nvSpPr>
        <p:spPr bwMode="auto">
          <a:xfrm>
            <a:off x="4104190"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5"/>
          <p:cNvSpPr>
            <a:spLocks noChangeArrowheads="1"/>
          </p:cNvSpPr>
          <p:nvPr/>
        </p:nvSpPr>
        <p:spPr bwMode="auto">
          <a:xfrm>
            <a:off x="3913208"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6"/>
          <p:cNvSpPr>
            <a:spLocks noChangeArrowheads="1"/>
          </p:cNvSpPr>
          <p:nvPr/>
        </p:nvSpPr>
        <p:spPr bwMode="auto">
          <a:xfrm>
            <a:off x="3913208"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7"/>
          <p:cNvSpPr>
            <a:spLocks noChangeArrowheads="1"/>
          </p:cNvSpPr>
          <p:nvPr/>
        </p:nvSpPr>
        <p:spPr bwMode="auto">
          <a:xfrm>
            <a:off x="4199681" y="27170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8"/>
          <p:cNvSpPr>
            <a:spLocks noChangeArrowheads="1"/>
          </p:cNvSpPr>
          <p:nvPr/>
        </p:nvSpPr>
        <p:spPr bwMode="auto">
          <a:xfrm>
            <a:off x="4295172" y="35350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9"/>
          <p:cNvSpPr>
            <a:spLocks noChangeArrowheads="1"/>
          </p:cNvSpPr>
          <p:nvPr/>
        </p:nvSpPr>
        <p:spPr bwMode="auto">
          <a:xfrm>
            <a:off x="4008699"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60"/>
          <p:cNvSpPr>
            <a:spLocks noChangeArrowheads="1"/>
          </p:cNvSpPr>
          <p:nvPr/>
        </p:nvSpPr>
        <p:spPr bwMode="auto">
          <a:xfrm>
            <a:off x="4295172"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1"/>
          <p:cNvSpPr>
            <a:spLocks noChangeArrowheads="1"/>
          </p:cNvSpPr>
          <p:nvPr/>
        </p:nvSpPr>
        <p:spPr bwMode="auto">
          <a:xfrm>
            <a:off x="4295172" y="27170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2" name="TextBox 61"/>
          <p:cNvSpPr txBox="1"/>
          <p:nvPr/>
        </p:nvSpPr>
        <p:spPr>
          <a:xfrm>
            <a:off x="294400" y="6477000"/>
            <a:ext cx="8468600" cy="400110"/>
          </a:xfrm>
          <a:prstGeom prst="rect">
            <a:avLst/>
          </a:prstGeom>
          <a:noFill/>
        </p:spPr>
        <p:txBody>
          <a:bodyPr wrap="none" rtlCol="0">
            <a:spAutoFit/>
          </a:bodyPr>
          <a:lstStyle/>
          <a:p>
            <a:r>
              <a:rPr lang="en-US" sz="2000" dirty="0" err="1">
                <a:solidFill>
                  <a:schemeClr val="bg1"/>
                </a:solidFill>
              </a:rPr>
              <a:t>Romatschke</a:t>
            </a:r>
            <a:r>
              <a:rPr lang="en-US" sz="2000" dirty="0">
                <a:solidFill>
                  <a:schemeClr val="bg1"/>
                </a:solidFill>
              </a:rPr>
              <a:t>=viscous hydrodynamics, </a:t>
            </a:r>
            <a:r>
              <a:rPr lang="en-US" sz="2000" dirty="0" err="1">
                <a:solidFill>
                  <a:schemeClr val="bg1"/>
                </a:solidFill>
              </a:rPr>
              <a:t>McCumber</a:t>
            </a:r>
            <a:r>
              <a:rPr lang="en-US" sz="2000" dirty="0">
                <a:solidFill>
                  <a:schemeClr val="bg1"/>
                </a:solidFill>
              </a:rPr>
              <a:t>=lumpy conditions + animation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10" presetClass="exit" presetSubtype="0" fill="hold" grpId="0" nodeType="withEffect">
                                  <p:stCondLst>
                                    <p:cond delay="1500"/>
                                  </p:stCondLst>
                                  <p:childTnLst>
                                    <p:animEffect transition="out" filter="fad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150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1500"/>
                                  </p:stCondLst>
                                  <p:childTnLst>
                                    <p:animEffect transition="out" filter="fade">
                                      <p:cBhvr>
                                        <p:cTn id="15" dur="2000"/>
                                        <p:tgtEl>
                                          <p:spTgt spid="8"/>
                                        </p:tgtEl>
                                      </p:cBhvr>
                                    </p:animEffect>
                                    <p:set>
                                      <p:cBhvr>
                                        <p:cTn id="16" dur="1" fill="hold">
                                          <p:stCondLst>
                                            <p:cond delay="1999"/>
                                          </p:stCondLst>
                                        </p:cTn>
                                        <p:tgtEl>
                                          <p:spTgt spid="8"/>
                                        </p:tgtEl>
                                        <p:attrNameLst>
                                          <p:attrName>style.visibility</p:attrName>
                                        </p:attrNameLst>
                                      </p:cBhvr>
                                      <p:to>
                                        <p:strVal val="hidden"/>
                                      </p:to>
                                    </p:set>
                                  </p:childTnLst>
                                </p:cTn>
                              </p:par>
                              <p:par>
                                <p:cTn id="17" presetID="10" presetClass="exit" presetSubtype="0" fill="hold" grpId="0" nodeType="withEffect">
                                  <p:stCondLst>
                                    <p:cond delay="150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par>
                                <p:cTn id="20" presetID="10" presetClass="exit" presetSubtype="0" fill="hold" grpId="0" nodeType="withEffect">
                                  <p:stCondLst>
                                    <p:cond delay="1500"/>
                                  </p:stCondLst>
                                  <p:childTnLst>
                                    <p:animEffect transition="out" filter="fade">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par>
                                <p:cTn id="26" presetID="10" presetClass="exit" presetSubtype="0" fill="hold" grpId="0" nodeType="withEffect">
                                  <p:stCondLst>
                                    <p:cond delay="1500"/>
                                  </p:stCondLst>
                                  <p:childTnLst>
                                    <p:animEffect transition="out" filter="fade">
                                      <p:cBhvr>
                                        <p:cTn id="27" dur="2000"/>
                                        <p:tgtEl>
                                          <p:spTgt spid="12"/>
                                        </p:tgtEl>
                                      </p:cBhvr>
                                    </p:animEffect>
                                    <p:set>
                                      <p:cBhvr>
                                        <p:cTn id="28" dur="1" fill="hold">
                                          <p:stCondLst>
                                            <p:cond delay="1999"/>
                                          </p:stCondLst>
                                        </p:cTn>
                                        <p:tgtEl>
                                          <p:spTgt spid="12"/>
                                        </p:tgtEl>
                                        <p:attrNameLst>
                                          <p:attrName>style.visibility</p:attrName>
                                        </p:attrNameLst>
                                      </p:cBhvr>
                                      <p:to>
                                        <p:strVal val="hidden"/>
                                      </p:to>
                                    </p:set>
                                  </p:childTnLst>
                                </p:cTn>
                              </p:par>
                              <p:par>
                                <p:cTn id="29" presetID="10" presetClass="exit" presetSubtype="0" fill="hold" grpId="0" nodeType="withEffect">
                                  <p:stCondLst>
                                    <p:cond delay="150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par>
                                <p:cTn id="32" presetID="10" presetClass="exit" presetSubtype="0" fill="hold" grpId="0" nodeType="withEffect">
                                  <p:stCondLst>
                                    <p:cond delay="1500"/>
                                  </p:stCondLst>
                                  <p:childTnLst>
                                    <p:animEffect transition="out" filter="fade">
                                      <p:cBhvr>
                                        <p:cTn id="33" dur="2000"/>
                                        <p:tgtEl>
                                          <p:spTgt spid="14"/>
                                        </p:tgtEl>
                                      </p:cBhvr>
                                    </p:animEffect>
                                    <p:set>
                                      <p:cBhvr>
                                        <p:cTn id="34" dur="1" fill="hold">
                                          <p:stCondLst>
                                            <p:cond delay="1999"/>
                                          </p:stCondLst>
                                        </p:cTn>
                                        <p:tgtEl>
                                          <p:spTgt spid="14"/>
                                        </p:tgtEl>
                                        <p:attrNameLst>
                                          <p:attrName>style.visibility</p:attrName>
                                        </p:attrNameLst>
                                      </p:cBhvr>
                                      <p:to>
                                        <p:strVal val="hidden"/>
                                      </p:to>
                                    </p:set>
                                  </p:childTnLst>
                                </p:cTn>
                              </p:par>
                              <p:par>
                                <p:cTn id="35" presetID="10" presetClass="exit" presetSubtype="0" fill="hold" grpId="0" nodeType="withEffect">
                                  <p:stCondLst>
                                    <p:cond delay="1500"/>
                                  </p:stCondLst>
                                  <p:childTnLst>
                                    <p:animEffect transition="out" filter="fade">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par>
                                <p:cTn id="38" presetID="10" presetClass="exit" presetSubtype="0" fill="hold" grpId="0" nodeType="withEffect">
                                  <p:stCondLst>
                                    <p:cond delay="1500"/>
                                  </p:stCondLst>
                                  <p:childTnLst>
                                    <p:animEffect transition="out" filter="fade">
                                      <p:cBhvr>
                                        <p:cTn id="39" dur="2000"/>
                                        <p:tgtEl>
                                          <p:spTgt spid="16"/>
                                        </p:tgtEl>
                                      </p:cBhvr>
                                    </p:animEffect>
                                    <p:set>
                                      <p:cBhvr>
                                        <p:cTn id="40" dur="1" fill="hold">
                                          <p:stCondLst>
                                            <p:cond delay="1999"/>
                                          </p:stCondLst>
                                        </p:cTn>
                                        <p:tgtEl>
                                          <p:spTgt spid="16"/>
                                        </p:tgtEl>
                                        <p:attrNameLst>
                                          <p:attrName>style.visibility</p:attrName>
                                        </p:attrNameLst>
                                      </p:cBhvr>
                                      <p:to>
                                        <p:strVal val="hidden"/>
                                      </p:to>
                                    </p:set>
                                  </p:childTnLst>
                                </p:cTn>
                              </p:par>
                              <p:par>
                                <p:cTn id="41" presetID="10" presetClass="exit" presetSubtype="0" fill="hold" grpId="0" nodeType="withEffect">
                                  <p:stCondLst>
                                    <p:cond delay="1500"/>
                                  </p:stCondLst>
                                  <p:childTnLst>
                                    <p:animEffect transition="out" filter="fade">
                                      <p:cBhvr>
                                        <p:cTn id="42" dur="2000"/>
                                        <p:tgtEl>
                                          <p:spTgt spid="17"/>
                                        </p:tgtEl>
                                      </p:cBhvr>
                                    </p:animEffect>
                                    <p:set>
                                      <p:cBhvr>
                                        <p:cTn id="43" dur="1" fill="hold">
                                          <p:stCondLst>
                                            <p:cond delay="1999"/>
                                          </p:stCondLst>
                                        </p:cTn>
                                        <p:tgtEl>
                                          <p:spTgt spid="17"/>
                                        </p:tgtEl>
                                        <p:attrNameLst>
                                          <p:attrName>style.visibility</p:attrName>
                                        </p:attrNameLst>
                                      </p:cBhvr>
                                      <p:to>
                                        <p:strVal val="hidden"/>
                                      </p:to>
                                    </p:set>
                                  </p:childTnLst>
                                </p:cTn>
                              </p:par>
                              <p:par>
                                <p:cTn id="44" presetID="10" presetClass="exit" presetSubtype="0" fill="hold" grpId="0" nodeType="withEffect">
                                  <p:stCondLst>
                                    <p:cond delay="1500"/>
                                  </p:stCondLst>
                                  <p:childTnLst>
                                    <p:animEffect transition="out" filter="fade">
                                      <p:cBhvr>
                                        <p:cTn id="45" dur="2000"/>
                                        <p:tgtEl>
                                          <p:spTgt spid="18"/>
                                        </p:tgtEl>
                                      </p:cBhvr>
                                    </p:animEffect>
                                    <p:set>
                                      <p:cBhvr>
                                        <p:cTn id="46" dur="1" fill="hold">
                                          <p:stCondLst>
                                            <p:cond delay="1999"/>
                                          </p:stCondLst>
                                        </p:cTn>
                                        <p:tgtEl>
                                          <p:spTgt spid="18"/>
                                        </p:tgtEl>
                                        <p:attrNameLst>
                                          <p:attrName>style.visibility</p:attrName>
                                        </p:attrNameLst>
                                      </p:cBhvr>
                                      <p:to>
                                        <p:strVal val="hidden"/>
                                      </p:to>
                                    </p:set>
                                  </p:childTnLst>
                                </p:cTn>
                              </p:par>
                              <p:par>
                                <p:cTn id="47" presetID="10" presetClass="exit" presetSubtype="0" fill="hold" grpId="0" nodeType="withEffect">
                                  <p:stCondLst>
                                    <p:cond delay="1500"/>
                                  </p:stCondLst>
                                  <p:childTnLst>
                                    <p:animEffect transition="out" filter="fade">
                                      <p:cBhvr>
                                        <p:cTn id="48" dur="2000"/>
                                        <p:tgtEl>
                                          <p:spTgt spid="19"/>
                                        </p:tgtEl>
                                      </p:cBhvr>
                                    </p:animEffect>
                                    <p:set>
                                      <p:cBhvr>
                                        <p:cTn id="49" dur="1" fill="hold">
                                          <p:stCondLst>
                                            <p:cond delay="1999"/>
                                          </p:stCondLst>
                                        </p:cTn>
                                        <p:tgtEl>
                                          <p:spTgt spid="19"/>
                                        </p:tgtEl>
                                        <p:attrNameLst>
                                          <p:attrName>style.visibility</p:attrName>
                                        </p:attrNameLst>
                                      </p:cBhvr>
                                      <p:to>
                                        <p:strVal val="hidden"/>
                                      </p:to>
                                    </p:set>
                                  </p:childTnLst>
                                </p:cTn>
                              </p:par>
                              <p:par>
                                <p:cTn id="50" presetID="10" presetClass="exit" presetSubtype="0" fill="hold" grpId="0" nodeType="withEffect">
                                  <p:stCondLst>
                                    <p:cond delay="1500"/>
                                  </p:stCondLst>
                                  <p:childTnLst>
                                    <p:animEffect transition="out" filter="fade">
                                      <p:cBhvr>
                                        <p:cTn id="51" dur="2000"/>
                                        <p:tgtEl>
                                          <p:spTgt spid="20"/>
                                        </p:tgtEl>
                                      </p:cBhvr>
                                    </p:animEffect>
                                    <p:set>
                                      <p:cBhvr>
                                        <p:cTn id="52" dur="1" fill="hold">
                                          <p:stCondLst>
                                            <p:cond delay="1999"/>
                                          </p:stCondLst>
                                        </p:cTn>
                                        <p:tgtEl>
                                          <p:spTgt spid="20"/>
                                        </p:tgtEl>
                                        <p:attrNameLst>
                                          <p:attrName>style.visibility</p:attrName>
                                        </p:attrNameLst>
                                      </p:cBhvr>
                                      <p:to>
                                        <p:strVal val="hidden"/>
                                      </p:to>
                                    </p:set>
                                  </p:childTnLst>
                                </p:cTn>
                              </p:par>
                              <p:par>
                                <p:cTn id="53" presetID="10" presetClass="exit" presetSubtype="0" fill="hold" grpId="0" nodeType="withEffect">
                                  <p:stCondLst>
                                    <p:cond delay="1500"/>
                                  </p:stCondLst>
                                  <p:childTnLst>
                                    <p:animEffect transition="out" filter="fade">
                                      <p:cBhvr>
                                        <p:cTn id="54" dur="2000"/>
                                        <p:tgtEl>
                                          <p:spTgt spid="21"/>
                                        </p:tgtEl>
                                      </p:cBhvr>
                                    </p:animEffect>
                                    <p:set>
                                      <p:cBhvr>
                                        <p:cTn id="55" dur="1" fill="hold">
                                          <p:stCondLst>
                                            <p:cond delay="1999"/>
                                          </p:stCondLst>
                                        </p:cTn>
                                        <p:tgtEl>
                                          <p:spTgt spid="21"/>
                                        </p:tgtEl>
                                        <p:attrNameLst>
                                          <p:attrName>style.visibility</p:attrName>
                                        </p:attrNameLst>
                                      </p:cBhvr>
                                      <p:to>
                                        <p:strVal val="hidden"/>
                                      </p:to>
                                    </p:set>
                                  </p:childTnLst>
                                </p:cTn>
                              </p:par>
                              <p:par>
                                <p:cTn id="56" presetID="10" presetClass="exit" presetSubtype="0" fill="hold" grpId="0" nodeType="withEffect">
                                  <p:stCondLst>
                                    <p:cond delay="1500"/>
                                  </p:stCondLst>
                                  <p:childTnLst>
                                    <p:animEffect transition="out" filter="fade">
                                      <p:cBhvr>
                                        <p:cTn id="57" dur="2000"/>
                                        <p:tgtEl>
                                          <p:spTgt spid="22"/>
                                        </p:tgtEl>
                                      </p:cBhvr>
                                    </p:animEffect>
                                    <p:set>
                                      <p:cBhvr>
                                        <p:cTn id="58" dur="1" fill="hold">
                                          <p:stCondLst>
                                            <p:cond delay="1999"/>
                                          </p:stCondLst>
                                        </p:cTn>
                                        <p:tgtEl>
                                          <p:spTgt spid="22"/>
                                        </p:tgtEl>
                                        <p:attrNameLst>
                                          <p:attrName>style.visibility</p:attrName>
                                        </p:attrNameLst>
                                      </p:cBhvr>
                                      <p:to>
                                        <p:strVal val="hidden"/>
                                      </p:to>
                                    </p:set>
                                  </p:childTnLst>
                                </p:cTn>
                              </p:par>
                              <p:par>
                                <p:cTn id="59" presetID="10" presetClass="exit" presetSubtype="0" fill="hold" grpId="0" nodeType="withEffect">
                                  <p:stCondLst>
                                    <p:cond delay="1500"/>
                                  </p:stCondLst>
                                  <p:childTnLst>
                                    <p:animEffect transition="out" filter="fade">
                                      <p:cBhvr>
                                        <p:cTn id="60" dur="2000"/>
                                        <p:tgtEl>
                                          <p:spTgt spid="23"/>
                                        </p:tgtEl>
                                      </p:cBhvr>
                                    </p:animEffect>
                                    <p:set>
                                      <p:cBhvr>
                                        <p:cTn id="61" dur="1" fill="hold">
                                          <p:stCondLst>
                                            <p:cond delay="1999"/>
                                          </p:stCondLst>
                                        </p:cTn>
                                        <p:tgtEl>
                                          <p:spTgt spid="23"/>
                                        </p:tgtEl>
                                        <p:attrNameLst>
                                          <p:attrName>style.visibility</p:attrName>
                                        </p:attrNameLst>
                                      </p:cBhvr>
                                      <p:to>
                                        <p:strVal val="hidden"/>
                                      </p:to>
                                    </p:set>
                                  </p:childTnLst>
                                </p:cTn>
                              </p:par>
                              <p:par>
                                <p:cTn id="62" presetID="10" presetClass="exit" presetSubtype="0" fill="hold" grpId="0" nodeType="withEffect">
                                  <p:stCondLst>
                                    <p:cond delay="1500"/>
                                  </p:stCondLst>
                                  <p:childTnLst>
                                    <p:animEffect transition="out" filter="fade">
                                      <p:cBhvr>
                                        <p:cTn id="63" dur="2000"/>
                                        <p:tgtEl>
                                          <p:spTgt spid="24"/>
                                        </p:tgtEl>
                                      </p:cBhvr>
                                    </p:animEffect>
                                    <p:set>
                                      <p:cBhvr>
                                        <p:cTn id="64" dur="1" fill="hold">
                                          <p:stCondLst>
                                            <p:cond delay="1999"/>
                                          </p:stCondLst>
                                        </p:cTn>
                                        <p:tgtEl>
                                          <p:spTgt spid="24"/>
                                        </p:tgtEl>
                                        <p:attrNameLst>
                                          <p:attrName>style.visibility</p:attrName>
                                        </p:attrNameLst>
                                      </p:cBhvr>
                                      <p:to>
                                        <p:strVal val="hidden"/>
                                      </p:to>
                                    </p:set>
                                  </p:childTnLst>
                                </p:cTn>
                              </p:par>
                              <p:par>
                                <p:cTn id="65" presetID="10" presetClass="exit" presetSubtype="0" fill="hold" grpId="0" nodeType="withEffect">
                                  <p:stCondLst>
                                    <p:cond delay="1500"/>
                                  </p:stCondLst>
                                  <p:childTnLst>
                                    <p:animEffect transition="out" filter="fade">
                                      <p:cBhvr>
                                        <p:cTn id="66" dur="2000"/>
                                        <p:tgtEl>
                                          <p:spTgt spid="25"/>
                                        </p:tgtEl>
                                      </p:cBhvr>
                                    </p:animEffect>
                                    <p:set>
                                      <p:cBhvr>
                                        <p:cTn id="67" dur="1" fill="hold">
                                          <p:stCondLst>
                                            <p:cond delay="1999"/>
                                          </p:stCondLst>
                                        </p:cTn>
                                        <p:tgtEl>
                                          <p:spTgt spid="25"/>
                                        </p:tgtEl>
                                        <p:attrNameLst>
                                          <p:attrName>style.visibility</p:attrName>
                                        </p:attrNameLst>
                                      </p:cBhvr>
                                      <p:to>
                                        <p:strVal val="hidden"/>
                                      </p:to>
                                    </p:set>
                                  </p:childTnLst>
                                </p:cTn>
                              </p:par>
                              <p:par>
                                <p:cTn id="68" presetID="10" presetClass="exit" presetSubtype="0" fill="hold" grpId="0" nodeType="withEffect">
                                  <p:stCondLst>
                                    <p:cond delay="1500"/>
                                  </p:stCondLst>
                                  <p:childTnLst>
                                    <p:animEffect transition="out" filter="fade">
                                      <p:cBhvr>
                                        <p:cTn id="69" dur="2000"/>
                                        <p:tgtEl>
                                          <p:spTgt spid="26"/>
                                        </p:tgtEl>
                                      </p:cBhvr>
                                    </p:animEffect>
                                    <p:set>
                                      <p:cBhvr>
                                        <p:cTn id="70" dur="1" fill="hold">
                                          <p:stCondLst>
                                            <p:cond delay="1999"/>
                                          </p:stCondLst>
                                        </p:cTn>
                                        <p:tgtEl>
                                          <p:spTgt spid="26"/>
                                        </p:tgtEl>
                                        <p:attrNameLst>
                                          <p:attrName>style.visibility</p:attrName>
                                        </p:attrNameLst>
                                      </p:cBhvr>
                                      <p:to>
                                        <p:strVal val="hidden"/>
                                      </p:to>
                                    </p:set>
                                  </p:childTnLst>
                                </p:cTn>
                              </p:par>
                              <p:par>
                                <p:cTn id="71" presetID="10" presetClass="exit" presetSubtype="0" fill="hold" grpId="0" nodeType="withEffect">
                                  <p:stCondLst>
                                    <p:cond delay="1500"/>
                                  </p:stCondLst>
                                  <p:childTnLst>
                                    <p:animEffect transition="out" filter="fade">
                                      <p:cBhvr>
                                        <p:cTn id="72" dur="2000"/>
                                        <p:tgtEl>
                                          <p:spTgt spid="27"/>
                                        </p:tgtEl>
                                      </p:cBhvr>
                                    </p:animEffect>
                                    <p:set>
                                      <p:cBhvr>
                                        <p:cTn id="73" dur="1" fill="hold">
                                          <p:stCondLst>
                                            <p:cond delay="1999"/>
                                          </p:stCondLst>
                                        </p:cTn>
                                        <p:tgtEl>
                                          <p:spTgt spid="27"/>
                                        </p:tgtEl>
                                        <p:attrNameLst>
                                          <p:attrName>style.visibility</p:attrName>
                                        </p:attrNameLst>
                                      </p:cBhvr>
                                      <p:to>
                                        <p:strVal val="hidden"/>
                                      </p:to>
                                    </p:set>
                                  </p:childTnLst>
                                </p:cTn>
                              </p:par>
                              <p:par>
                                <p:cTn id="74" presetID="10" presetClass="exit" presetSubtype="0" fill="hold" grpId="0" nodeType="withEffect">
                                  <p:stCondLst>
                                    <p:cond delay="1500"/>
                                  </p:stCondLst>
                                  <p:childTnLst>
                                    <p:animEffect transition="out" filter="fade">
                                      <p:cBhvr>
                                        <p:cTn id="75" dur="2000"/>
                                        <p:tgtEl>
                                          <p:spTgt spid="28"/>
                                        </p:tgtEl>
                                      </p:cBhvr>
                                    </p:animEffect>
                                    <p:set>
                                      <p:cBhvr>
                                        <p:cTn id="76" dur="1" fill="hold">
                                          <p:stCondLst>
                                            <p:cond delay="1999"/>
                                          </p:stCondLst>
                                        </p:cTn>
                                        <p:tgtEl>
                                          <p:spTgt spid="28"/>
                                        </p:tgtEl>
                                        <p:attrNameLst>
                                          <p:attrName>style.visibility</p:attrName>
                                        </p:attrNameLst>
                                      </p:cBhvr>
                                      <p:to>
                                        <p:strVal val="hidden"/>
                                      </p:to>
                                    </p:set>
                                  </p:childTnLst>
                                </p:cTn>
                              </p:par>
                              <p:par>
                                <p:cTn id="77" presetID="10" presetClass="exit" presetSubtype="0" fill="hold" grpId="0" nodeType="withEffect">
                                  <p:stCondLst>
                                    <p:cond delay="1500"/>
                                  </p:stCondLst>
                                  <p:childTnLst>
                                    <p:animEffect transition="out" filter="fade">
                                      <p:cBhvr>
                                        <p:cTn id="78" dur="2000"/>
                                        <p:tgtEl>
                                          <p:spTgt spid="29"/>
                                        </p:tgtEl>
                                      </p:cBhvr>
                                    </p:animEffect>
                                    <p:set>
                                      <p:cBhvr>
                                        <p:cTn id="79" dur="1" fill="hold">
                                          <p:stCondLst>
                                            <p:cond delay="1999"/>
                                          </p:stCondLst>
                                        </p:cTn>
                                        <p:tgtEl>
                                          <p:spTgt spid="29"/>
                                        </p:tgtEl>
                                        <p:attrNameLst>
                                          <p:attrName>style.visibility</p:attrName>
                                        </p:attrNameLst>
                                      </p:cBhvr>
                                      <p:to>
                                        <p:strVal val="hidden"/>
                                      </p:to>
                                    </p:set>
                                  </p:childTnLst>
                                </p:cTn>
                              </p:par>
                              <p:par>
                                <p:cTn id="80" presetID="10" presetClass="exit" presetSubtype="0" fill="hold" grpId="0" nodeType="withEffect">
                                  <p:stCondLst>
                                    <p:cond delay="1500"/>
                                  </p:stCondLst>
                                  <p:childTnLst>
                                    <p:animEffect transition="out" filter="fade">
                                      <p:cBhvr>
                                        <p:cTn id="81" dur="2000"/>
                                        <p:tgtEl>
                                          <p:spTgt spid="30"/>
                                        </p:tgtEl>
                                      </p:cBhvr>
                                    </p:animEffect>
                                    <p:set>
                                      <p:cBhvr>
                                        <p:cTn id="82" dur="1" fill="hold">
                                          <p:stCondLst>
                                            <p:cond delay="1999"/>
                                          </p:stCondLst>
                                        </p:cTn>
                                        <p:tgtEl>
                                          <p:spTgt spid="30"/>
                                        </p:tgtEl>
                                        <p:attrNameLst>
                                          <p:attrName>style.visibility</p:attrName>
                                        </p:attrNameLst>
                                      </p:cBhvr>
                                      <p:to>
                                        <p:strVal val="hidden"/>
                                      </p:to>
                                    </p:set>
                                  </p:childTnLst>
                                </p:cTn>
                              </p:par>
                              <p:par>
                                <p:cTn id="83" presetID="10" presetClass="exit" presetSubtype="0" fill="hold" grpId="0" nodeType="withEffect">
                                  <p:stCondLst>
                                    <p:cond delay="1500"/>
                                  </p:stCondLst>
                                  <p:childTnLst>
                                    <p:animEffect transition="out" filter="fade">
                                      <p:cBhvr>
                                        <p:cTn id="84" dur="2000"/>
                                        <p:tgtEl>
                                          <p:spTgt spid="31"/>
                                        </p:tgtEl>
                                      </p:cBhvr>
                                    </p:animEffect>
                                    <p:set>
                                      <p:cBhvr>
                                        <p:cTn id="85" dur="1" fill="hold">
                                          <p:stCondLst>
                                            <p:cond delay="1999"/>
                                          </p:stCondLst>
                                        </p:cTn>
                                        <p:tgtEl>
                                          <p:spTgt spid="31"/>
                                        </p:tgtEl>
                                        <p:attrNameLst>
                                          <p:attrName>style.visibility</p:attrName>
                                        </p:attrNameLst>
                                      </p:cBhvr>
                                      <p:to>
                                        <p:strVal val="hidden"/>
                                      </p:to>
                                    </p:set>
                                  </p:childTnLst>
                                </p:cTn>
                              </p:par>
                              <p:par>
                                <p:cTn id="86" presetID="10" presetClass="exit" presetSubtype="0" fill="hold" grpId="0" nodeType="withEffect">
                                  <p:stCondLst>
                                    <p:cond delay="1500"/>
                                  </p:stCondLst>
                                  <p:childTnLst>
                                    <p:animEffect transition="out" filter="fade">
                                      <p:cBhvr>
                                        <p:cTn id="87" dur="2000"/>
                                        <p:tgtEl>
                                          <p:spTgt spid="32"/>
                                        </p:tgtEl>
                                      </p:cBhvr>
                                    </p:animEffect>
                                    <p:set>
                                      <p:cBhvr>
                                        <p:cTn id="88" dur="1" fill="hold">
                                          <p:stCondLst>
                                            <p:cond delay="1999"/>
                                          </p:stCondLst>
                                        </p:cTn>
                                        <p:tgtEl>
                                          <p:spTgt spid="32"/>
                                        </p:tgtEl>
                                        <p:attrNameLst>
                                          <p:attrName>style.visibility</p:attrName>
                                        </p:attrNameLst>
                                      </p:cBhvr>
                                      <p:to>
                                        <p:strVal val="hidden"/>
                                      </p:to>
                                    </p:set>
                                  </p:childTnLst>
                                </p:cTn>
                              </p:par>
                              <p:par>
                                <p:cTn id="89" presetID="10" presetClass="exit" presetSubtype="0" fill="hold" grpId="0" nodeType="withEffect">
                                  <p:stCondLst>
                                    <p:cond delay="1500"/>
                                  </p:stCondLst>
                                  <p:childTnLst>
                                    <p:animEffect transition="out" filter="fade">
                                      <p:cBhvr>
                                        <p:cTn id="90" dur="2000"/>
                                        <p:tgtEl>
                                          <p:spTgt spid="33"/>
                                        </p:tgtEl>
                                      </p:cBhvr>
                                    </p:animEffect>
                                    <p:set>
                                      <p:cBhvr>
                                        <p:cTn id="91" dur="1" fill="hold">
                                          <p:stCondLst>
                                            <p:cond delay="1999"/>
                                          </p:stCondLst>
                                        </p:cTn>
                                        <p:tgtEl>
                                          <p:spTgt spid="33"/>
                                        </p:tgtEl>
                                        <p:attrNameLst>
                                          <p:attrName>style.visibility</p:attrName>
                                        </p:attrNameLst>
                                      </p:cBhvr>
                                      <p:to>
                                        <p:strVal val="hidden"/>
                                      </p:to>
                                    </p:set>
                                  </p:childTnLst>
                                </p:cTn>
                              </p:par>
                              <p:par>
                                <p:cTn id="92" presetID="10" presetClass="exit" presetSubtype="0" fill="hold" grpId="0" nodeType="withEffect">
                                  <p:stCondLst>
                                    <p:cond delay="1500"/>
                                  </p:stCondLst>
                                  <p:childTnLst>
                                    <p:animEffect transition="out" filter="fade">
                                      <p:cBhvr>
                                        <p:cTn id="93" dur="2000"/>
                                        <p:tgtEl>
                                          <p:spTgt spid="34"/>
                                        </p:tgtEl>
                                      </p:cBhvr>
                                    </p:animEffect>
                                    <p:set>
                                      <p:cBhvr>
                                        <p:cTn id="94" dur="1" fill="hold">
                                          <p:stCondLst>
                                            <p:cond delay="1999"/>
                                          </p:stCondLst>
                                        </p:cTn>
                                        <p:tgtEl>
                                          <p:spTgt spid="34"/>
                                        </p:tgtEl>
                                        <p:attrNameLst>
                                          <p:attrName>style.visibility</p:attrName>
                                        </p:attrNameLst>
                                      </p:cBhvr>
                                      <p:to>
                                        <p:strVal val="hidden"/>
                                      </p:to>
                                    </p:set>
                                  </p:childTnLst>
                                </p:cTn>
                              </p:par>
                              <p:par>
                                <p:cTn id="95" presetID="10" presetClass="exit" presetSubtype="0" fill="hold" grpId="0" nodeType="withEffect">
                                  <p:stCondLst>
                                    <p:cond delay="1500"/>
                                  </p:stCondLst>
                                  <p:childTnLst>
                                    <p:animEffect transition="out" filter="fade">
                                      <p:cBhvr>
                                        <p:cTn id="96" dur="2000"/>
                                        <p:tgtEl>
                                          <p:spTgt spid="35"/>
                                        </p:tgtEl>
                                      </p:cBhvr>
                                    </p:animEffect>
                                    <p:set>
                                      <p:cBhvr>
                                        <p:cTn id="97" dur="1" fill="hold">
                                          <p:stCondLst>
                                            <p:cond delay="1999"/>
                                          </p:stCondLst>
                                        </p:cTn>
                                        <p:tgtEl>
                                          <p:spTgt spid="35"/>
                                        </p:tgtEl>
                                        <p:attrNameLst>
                                          <p:attrName>style.visibility</p:attrName>
                                        </p:attrNameLst>
                                      </p:cBhvr>
                                      <p:to>
                                        <p:strVal val="hidden"/>
                                      </p:to>
                                    </p:set>
                                  </p:childTnLst>
                                </p:cTn>
                              </p:par>
                              <p:par>
                                <p:cTn id="98" presetID="10" presetClass="exit" presetSubtype="0" fill="hold" grpId="0" nodeType="withEffect">
                                  <p:stCondLst>
                                    <p:cond delay="1500"/>
                                  </p:stCondLst>
                                  <p:childTnLst>
                                    <p:animEffect transition="out" filter="fade">
                                      <p:cBhvr>
                                        <p:cTn id="99" dur="2000"/>
                                        <p:tgtEl>
                                          <p:spTgt spid="36"/>
                                        </p:tgtEl>
                                      </p:cBhvr>
                                    </p:animEffect>
                                    <p:set>
                                      <p:cBhvr>
                                        <p:cTn id="100" dur="1" fill="hold">
                                          <p:stCondLst>
                                            <p:cond delay="1999"/>
                                          </p:stCondLst>
                                        </p:cTn>
                                        <p:tgtEl>
                                          <p:spTgt spid="36"/>
                                        </p:tgtEl>
                                        <p:attrNameLst>
                                          <p:attrName>style.visibility</p:attrName>
                                        </p:attrNameLst>
                                      </p:cBhvr>
                                      <p:to>
                                        <p:strVal val="hidden"/>
                                      </p:to>
                                    </p:set>
                                  </p:childTnLst>
                                </p:cTn>
                              </p:par>
                              <p:par>
                                <p:cTn id="101" presetID="10" presetClass="exit" presetSubtype="0" fill="hold" grpId="0" nodeType="withEffect">
                                  <p:stCondLst>
                                    <p:cond delay="1500"/>
                                  </p:stCondLst>
                                  <p:childTnLst>
                                    <p:animEffect transition="out" filter="fade">
                                      <p:cBhvr>
                                        <p:cTn id="102" dur="2000"/>
                                        <p:tgtEl>
                                          <p:spTgt spid="37"/>
                                        </p:tgtEl>
                                      </p:cBhvr>
                                    </p:animEffect>
                                    <p:set>
                                      <p:cBhvr>
                                        <p:cTn id="103" dur="1" fill="hold">
                                          <p:stCondLst>
                                            <p:cond delay="1999"/>
                                          </p:stCondLst>
                                        </p:cTn>
                                        <p:tgtEl>
                                          <p:spTgt spid="37"/>
                                        </p:tgtEl>
                                        <p:attrNameLst>
                                          <p:attrName>style.visibility</p:attrName>
                                        </p:attrNameLst>
                                      </p:cBhvr>
                                      <p:to>
                                        <p:strVal val="hidden"/>
                                      </p:to>
                                    </p:set>
                                  </p:childTnLst>
                                </p:cTn>
                              </p:par>
                              <p:par>
                                <p:cTn id="104" presetID="10" presetClass="exit" presetSubtype="0" fill="hold" grpId="0" nodeType="withEffect">
                                  <p:stCondLst>
                                    <p:cond delay="1500"/>
                                  </p:stCondLst>
                                  <p:childTnLst>
                                    <p:animEffect transition="out" filter="fade">
                                      <p:cBhvr>
                                        <p:cTn id="105" dur="2000"/>
                                        <p:tgtEl>
                                          <p:spTgt spid="38"/>
                                        </p:tgtEl>
                                      </p:cBhvr>
                                    </p:animEffect>
                                    <p:set>
                                      <p:cBhvr>
                                        <p:cTn id="106" dur="1" fill="hold">
                                          <p:stCondLst>
                                            <p:cond delay="1999"/>
                                          </p:stCondLst>
                                        </p:cTn>
                                        <p:tgtEl>
                                          <p:spTgt spid="38"/>
                                        </p:tgtEl>
                                        <p:attrNameLst>
                                          <p:attrName>style.visibility</p:attrName>
                                        </p:attrNameLst>
                                      </p:cBhvr>
                                      <p:to>
                                        <p:strVal val="hidden"/>
                                      </p:to>
                                    </p:set>
                                  </p:childTnLst>
                                </p:cTn>
                              </p:par>
                              <p:par>
                                <p:cTn id="107" presetID="10" presetClass="exit" presetSubtype="0" fill="hold" grpId="0" nodeType="withEffect">
                                  <p:stCondLst>
                                    <p:cond delay="1500"/>
                                  </p:stCondLst>
                                  <p:childTnLst>
                                    <p:animEffect transition="out" filter="fade">
                                      <p:cBhvr>
                                        <p:cTn id="108" dur="2000"/>
                                        <p:tgtEl>
                                          <p:spTgt spid="39"/>
                                        </p:tgtEl>
                                      </p:cBhvr>
                                    </p:animEffect>
                                    <p:set>
                                      <p:cBhvr>
                                        <p:cTn id="109" dur="1" fill="hold">
                                          <p:stCondLst>
                                            <p:cond delay="1999"/>
                                          </p:stCondLst>
                                        </p:cTn>
                                        <p:tgtEl>
                                          <p:spTgt spid="39"/>
                                        </p:tgtEl>
                                        <p:attrNameLst>
                                          <p:attrName>style.visibility</p:attrName>
                                        </p:attrNameLst>
                                      </p:cBhvr>
                                      <p:to>
                                        <p:strVal val="hidden"/>
                                      </p:to>
                                    </p:set>
                                  </p:childTnLst>
                                </p:cTn>
                              </p:par>
                              <p:par>
                                <p:cTn id="110" presetID="10" presetClass="exit" presetSubtype="0" fill="hold" grpId="0" nodeType="withEffect">
                                  <p:stCondLst>
                                    <p:cond delay="1500"/>
                                  </p:stCondLst>
                                  <p:childTnLst>
                                    <p:animEffect transition="out" filter="fade">
                                      <p:cBhvr>
                                        <p:cTn id="111" dur="2000"/>
                                        <p:tgtEl>
                                          <p:spTgt spid="40"/>
                                        </p:tgtEl>
                                      </p:cBhvr>
                                    </p:animEffect>
                                    <p:set>
                                      <p:cBhvr>
                                        <p:cTn id="112" dur="1" fill="hold">
                                          <p:stCondLst>
                                            <p:cond delay="1999"/>
                                          </p:stCondLst>
                                        </p:cTn>
                                        <p:tgtEl>
                                          <p:spTgt spid="40"/>
                                        </p:tgtEl>
                                        <p:attrNameLst>
                                          <p:attrName>style.visibility</p:attrName>
                                        </p:attrNameLst>
                                      </p:cBhvr>
                                      <p:to>
                                        <p:strVal val="hidden"/>
                                      </p:to>
                                    </p:set>
                                  </p:childTnLst>
                                </p:cTn>
                              </p:par>
                              <p:par>
                                <p:cTn id="113" presetID="10" presetClass="exit" presetSubtype="0" fill="hold" grpId="0" nodeType="withEffect">
                                  <p:stCondLst>
                                    <p:cond delay="1500"/>
                                  </p:stCondLst>
                                  <p:childTnLst>
                                    <p:animEffect transition="out" filter="fade">
                                      <p:cBhvr>
                                        <p:cTn id="114" dur="2000"/>
                                        <p:tgtEl>
                                          <p:spTgt spid="41"/>
                                        </p:tgtEl>
                                      </p:cBhvr>
                                    </p:animEffect>
                                    <p:set>
                                      <p:cBhvr>
                                        <p:cTn id="115" dur="1" fill="hold">
                                          <p:stCondLst>
                                            <p:cond delay="1999"/>
                                          </p:stCondLst>
                                        </p:cTn>
                                        <p:tgtEl>
                                          <p:spTgt spid="41"/>
                                        </p:tgtEl>
                                        <p:attrNameLst>
                                          <p:attrName>style.visibility</p:attrName>
                                        </p:attrNameLst>
                                      </p:cBhvr>
                                      <p:to>
                                        <p:strVal val="hidden"/>
                                      </p:to>
                                    </p:set>
                                  </p:childTnLst>
                                </p:cTn>
                              </p:par>
                              <p:par>
                                <p:cTn id="116" presetID="10" presetClass="exit" presetSubtype="0" fill="hold" grpId="0" nodeType="withEffect">
                                  <p:stCondLst>
                                    <p:cond delay="1500"/>
                                  </p:stCondLst>
                                  <p:childTnLst>
                                    <p:animEffect transition="out" filter="fade">
                                      <p:cBhvr>
                                        <p:cTn id="117" dur="2000"/>
                                        <p:tgtEl>
                                          <p:spTgt spid="42"/>
                                        </p:tgtEl>
                                      </p:cBhvr>
                                    </p:animEffect>
                                    <p:set>
                                      <p:cBhvr>
                                        <p:cTn id="118" dur="1" fill="hold">
                                          <p:stCondLst>
                                            <p:cond delay="1999"/>
                                          </p:stCondLst>
                                        </p:cTn>
                                        <p:tgtEl>
                                          <p:spTgt spid="42"/>
                                        </p:tgtEl>
                                        <p:attrNameLst>
                                          <p:attrName>style.visibility</p:attrName>
                                        </p:attrNameLst>
                                      </p:cBhvr>
                                      <p:to>
                                        <p:strVal val="hidden"/>
                                      </p:to>
                                    </p:set>
                                  </p:childTnLst>
                                </p:cTn>
                              </p:par>
                              <p:par>
                                <p:cTn id="119" presetID="10" presetClass="exit" presetSubtype="0" fill="hold" grpId="0" nodeType="withEffect">
                                  <p:stCondLst>
                                    <p:cond delay="1500"/>
                                  </p:stCondLst>
                                  <p:childTnLst>
                                    <p:animEffect transition="out" filter="fade">
                                      <p:cBhvr>
                                        <p:cTn id="120" dur="2000"/>
                                        <p:tgtEl>
                                          <p:spTgt spid="43"/>
                                        </p:tgtEl>
                                      </p:cBhvr>
                                    </p:animEffect>
                                    <p:set>
                                      <p:cBhvr>
                                        <p:cTn id="121" dur="1" fill="hold">
                                          <p:stCondLst>
                                            <p:cond delay="1999"/>
                                          </p:stCondLst>
                                        </p:cTn>
                                        <p:tgtEl>
                                          <p:spTgt spid="43"/>
                                        </p:tgtEl>
                                        <p:attrNameLst>
                                          <p:attrName>style.visibility</p:attrName>
                                        </p:attrNameLst>
                                      </p:cBhvr>
                                      <p:to>
                                        <p:strVal val="hidden"/>
                                      </p:to>
                                    </p:set>
                                  </p:childTnLst>
                                </p:cTn>
                              </p:par>
                              <p:par>
                                <p:cTn id="122" presetID="10" presetClass="exit" presetSubtype="0" fill="hold" grpId="0" nodeType="withEffect">
                                  <p:stCondLst>
                                    <p:cond delay="1500"/>
                                  </p:stCondLst>
                                  <p:childTnLst>
                                    <p:animEffect transition="out" filter="fade">
                                      <p:cBhvr>
                                        <p:cTn id="123" dur="2000"/>
                                        <p:tgtEl>
                                          <p:spTgt spid="44"/>
                                        </p:tgtEl>
                                      </p:cBhvr>
                                    </p:animEffect>
                                    <p:set>
                                      <p:cBhvr>
                                        <p:cTn id="124" dur="1" fill="hold">
                                          <p:stCondLst>
                                            <p:cond delay="1999"/>
                                          </p:stCondLst>
                                        </p:cTn>
                                        <p:tgtEl>
                                          <p:spTgt spid="44"/>
                                        </p:tgtEl>
                                        <p:attrNameLst>
                                          <p:attrName>style.visibility</p:attrName>
                                        </p:attrNameLst>
                                      </p:cBhvr>
                                      <p:to>
                                        <p:strVal val="hidden"/>
                                      </p:to>
                                    </p:set>
                                  </p:childTnLst>
                                </p:cTn>
                              </p:par>
                              <p:par>
                                <p:cTn id="125" presetID="10" presetClass="exit" presetSubtype="0" fill="hold" grpId="0" nodeType="withEffect">
                                  <p:stCondLst>
                                    <p:cond delay="1500"/>
                                  </p:stCondLst>
                                  <p:childTnLst>
                                    <p:animEffect transition="out" filter="fade">
                                      <p:cBhvr>
                                        <p:cTn id="126" dur="2000"/>
                                        <p:tgtEl>
                                          <p:spTgt spid="45"/>
                                        </p:tgtEl>
                                      </p:cBhvr>
                                    </p:animEffect>
                                    <p:set>
                                      <p:cBhvr>
                                        <p:cTn id="127" dur="1" fill="hold">
                                          <p:stCondLst>
                                            <p:cond delay="1999"/>
                                          </p:stCondLst>
                                        </p:cTn>
                                        <p:tgtEl>
                                          <p:spTgt spid="45"/>
                                        </p:tgtEl>
                                        <p:attrNameLst>
                                          <p:attrName>style.visibility</p:attrName>
                                        </p:attrNameLst>
                                      </p:cBhvr>
                                      <p:to>
                                        <p:strVal val="hidden"/>
                                      </p:to>
                                    </p:set>
                                  </p:childTnLst>
                                </p:cTn>
                              </p:par>
                              <p:par>
                                <p:cTn id="128" presetID="10" presetClass="exit" presetSubtype="0" fill="hold" grpId="0" nodeType="withEffect">
                                  <p:stCondLst>
                                    <p:cond delay="1500"/>
                                  </p:stCondLst>
                                  <p:childTnLst>
                                    <p:animEffect transition="out" filter="fade">
                                      <p:cBhvr>
                                        <p:cTn id="129" dur="2000"/>
                                        <p:tgtEl>
                                          <p:spTgt spid="46"/>
                                        </p:tgtEl>
                                      </p:cBhvr>
                                    </p:animEffect>
                                    <p:set>
                                      <p:cBhvr>
                                        <p:cTn id="130" dur="1" fill="hold">
                                          <p:stCondLst>
                                            <p:cond delay="1999"/>
                                          </p:stCondLst>
                                        </p:cTn>
                                        <p:tgtEl>
                                          <p:spTgt spid="46"/>
                                        </p:tgtEl>
                                        <p:attrNameLst>
                                          <p:attrName>style.visibility</p:attrName>
                                        </p:attrNameLst>
                                      </p:cBhvr>
                                      <p:to>
                                        <p:strVal val="hidden"/>
                                      </p:to>
                                    </p:set>
                                  </p:childTnLst>
                                </p:cTn>
                              </p:par>
                              <p:par>
                                <p:cTn id="131" presetID="10" presetClass="exit" presetSubtype="0" fill="hold" grpId="0" nodeType="withEffect">
                                  <p:stCondLst>
                                    <p:cond delay="1500"/>
                                  </p:stCondLst>
                                  <p:childTnLst>
                                    <p:animEffect transition="out" filter="fade">
                                      <p:cBhvr>
                                        <p:cTn id="132" dur="2000"/>
                                        <p:tgtEl>
                                          <p:spTgt spid="47"/>
                                        </p:tgtEl>
                                      </p:cBhvr>
                                    </p:animEffect>
                                    <p:set>
                                      <p:cBhvr>
                                        <p:cTn id="133" dur="1" fill="hold">
                                          <p:stCondLst>
                                            <p:cond delay="1999"/>
                                          </p:stCondLst>
                                        </p:cTn>
                                        <p:tgtEl>
                                          <p:spTgt spid="47"/>
                                        </p:tgtEl>
                                        <p:attrNameLst>
                                          <p:attrName>style.visibility</p:attrName>
                                        </p:attrNameLst>
                                      </p:cBhvr>
                                      <p:to>
                                        <p:strVal val="hidden"/>
                                      </p:to>
                                    </p:set>
                                  </p:childTnLst>
                                </p:cTn>
                              </p:par>
                              <p:par>
                                <p:cTn id="134" presetID="10" presetClass="exit" presetSubtype="0" fill="hold" grpId="0" nodeType="withEffect">
                                  <p:stCondLst>
                                    <p:cond delay="1500"/>
                                  </p:stCondLst>
                                  <p:childTnLst>
                                    <p:animEffect transition="out" filter="fade">
                                      <p:cBhvr>
                                        <p:cTn id="135" dur="2000"/>
                                        <p:tgtEl>
                                          <p:spTgt spid="48"/>
                                        </p:tgtEl>
                                      </p:cBhvr>
                                    </p:animEffect>
                                    <p:set>
                                      <p:cBhvr>
                                        <p:cTn id="136" dur="1" fill="hold">
                                          <p:stCondLst>
                                            <p:cond delay="1999"/>
                                          </p:stCondLst>
                                        </p:cTn>
                                        <p:tgtEl>
                                          <p:spTgt spid="48"/>
                                        </p:tgtEl>
                                        <p:attrNameLst>
                                          <p:attrName>style.visibility</p:attrName>
                                        </p:attrNameLst>
                                      </p:cBhvr>
                                      <p:to>
                                        <p:strVal val="hidden"/>
                                      </p:to>
                                    </p:set>
                                  </p:childTnLst>
                                </p:cTn>
                              </p:par>
                              <p:par>
                                <p:cTn id="137" presetID="10" presetClass="exit" presetSubtype="0" fill="hold" grpId="0" nodeType="withEffect">
                                  <p:stCondLst>
                                    <p:cond delay="1500"/>
                                  </p:stCondLst>
                                  <p:childTnLst>
                                    <p:animEffect transition="out" filter="fade">
                                      <p:cBhvr>
                                        <p:cTn id="138" dur="2000"/>
                                        <p:tgtEl>
                                          <p:spTgt spid="49"/>
                                        </p:tgtEl>
                                      </p:cBhvr>
                                    </p:animEffect>
                                    <p:set>
                                      <p:cBhvr>
                                        <p:cTn id="139" dur="1" fill="hold">
                                          <p:stCondLst>
                                            <p:cond delay="1999"/>
                                          </p:stCondLst>
                                        </p:cTn>
                                        <p:tgtEl>
                                          <p:spTgt spid="49"/>
                                        </p:tgtEl>
                                        <p:attrNameLst>
                                          <p:attrName>style.visibility</p:attrName>
                                        </p:attrNameLst>
                                      </p:cBhvr>
                                      <p:to>
                                        <p:strVal val="hidden"/>
                                      </p:to>
                                    </p:set>
                                  </p:childTnLst>
                                </p:cTn>
                              </p:par>
                              <p:par>
                                <p:cTn id="140" presetID="10" presetClass="exit" presetSubtype="0" fill="hold" grpId="0" nodeType="withEffect">
                                  <p:stCondLst>
                                    <p:cond delay="1500"/>
                                  </p:stCondLst>
                                  <p:childTnLst>
                                    <p:animEffect transition="out" filter="fade">
                                      <p:cBhvr>
                                        <p:cTn id="141" dur="2000"/>
                                        <p:tgtEl>
                                          <p:spTgt spid="50"/>
                                        </p:tgtEl>
                                      </p:cBhvr>
                                    </p:animEffect>
                                    <p:set>
                                      <p:cBhvr>
                                        <p:cTn id="142" dur="1" fill="hold">
                                          <p:stCondLst>
                                            <p:cond delay="1999"/>
                                          </p:stCondLst>
                                        </p:cTn>
                                        <p:tgtEl>
                                          <p:spTgt spid="50"/>
                                        </p:tgtEl>
                                        <p:attrNameLst>
                                          <p:attrName>style.visibility</p:attrName>
                                        </p:attrNameLst>
                                      </p:cBhvr>
                                      <p:to>
                                        <p:strVal val="hidden"/>
                                      </p:to>
                                    </p:set>
                                  </p:childTnLst>
                                </p:cTn>
                              </p:par>
                              <p:par>
                                <p:cTn id="143" presetID="10" presetClass="exit" presetSubtype="0" fill="hold" grpId="0" nodeType="withEffect">
                                  <p:stCondLst>
                                    <p:cond delay="1500"/>
                                  </p:stCondLst>
                                  <p:childTnLst>
                                    <p:animEffect transition="out" filter="fade">
                                      <p:cBhvr>
                                        <p:cTn id="144" dur="2000"/>
                                        <p:tgtEl>
                                          <p:spTgt spid="51"/>
                                        </p:tgtEl>
                                      </p:cBhvr>
                                    </p:animEffect>
                                    <p:set>
                                      <p:cBhvr>
                                        <p:cTn id="145" dur="1" fill="hold">
                                          <p:stCondLst>
                                            <p:cond delay="1999"/>
                                          </p:stCondLst>
                                        </p:cTn>
                                        <p:tgtEl>
                                          <p:spTgt spid="51"/>
                                        </p:tgtEl>
                                        <p:attrNameLst>
                                          <p:attrName>style.visibility</p:attrName>
                                        </p:attrNameLst>
                                      </p:cBhvr>
                                      <p:to>
                                        <p:strVal val="hidden"/>
                                      </p:to>
                                    </p:set>
                                  </p:childTnLst>
                                </p:cTn>
                              </p:par>
                              <p:par>
                                <p:cTn id="146" presetID="10" presetClass="exit" presetSubtype="0" fill="hold" grpId="0" nodeType="withEffect">
                                  <p:stCondLst>
                                    <p:cond delay="1500"/>
                                  </p:stCondLst>
                                  <p:childTnLst>
                                    <p:animEffect transition="out" filter="fade">
                                      <p:cBhvr>
                                        <p:cTn id="147" dur="2000"/>
                                        <p:tgtEl>
                                          <p:spTgt spid="52"/>
                                        </p:tgtEl>
                                      </p:cBhvr>
                                    </p:animEffect>
                                    <p:set>
                                      <p:cBhvr>
                                        <p:cTn id="148" dur="1" fill="hold">
                                          <p:stCondLst>
                                            <p:cond delay="1999"/>
                                          </p:stCondLst>
                                        </p:cTn>
                                        <p:tgtEl>
                                          <p:spTgt spid="52"/>
                                        </p:tgtEl>
                                        <p:attrNameLst>
                                          <p:attrName>style.visibility</p:attrName>
                                        </p:attrNameLst>
                                      </p:cBhvr>
                                      <p:to>
                                        <p:strVal val="hidden"/>
                                      </p:to>
                                    </p:set>
                                  </p:childTnLst>
                                </p:cTn>
                              </p:par>
                              <p:par>
                                <p:cTn id="149" presetID="10" presetClass="exit" presetSubtype="0" fill="hold" grpId="0" nodeType="withEffect">
                                  <p:stCondLst>
                                    <p:cond delay="1500"/>
                                  </p:stCondLst>
                                  <p:childTnLst>
                                    <p:animEffect transition="out" filter="fade">
                                      <p:cBhvr>
                                        <p:cTn id="150" dur="2000"/>
                                        <p:tgtEl>
                                          <p:spTgt spid="53"/>
                                        </p:tgtEl>
                                      </p:cBhvr>
                                    </p:animEffect>
                                    <p:set>
                                      <p:cBhvr>
                                        <p:cTn id="151" dur="1" fill="hold">
                                          <p:stCondLst>
                                            <p:cond delay="1999"/>
                                          </p:stCondLst>
                                        </p:cTn>
                                        <p:tgtEl>
                                          <p:spTgt spid="53"/>
                                        </p:tgtEl>
                                        <p:attrNameLst>
                                          <p:attrName>style.visibility</p:attrName>
                                        </p:attrNameLst>
                                      </p:cBhvr>
                                      <p:to>
                                        <p:strVal val="hidden"/>
                                      </p:to>
                                    </p:set>
                                  </p:childTnLst>
                                </p:cTn>
                              </p:par>
                              <p:par>
                                <p:cTn id="152" presetID="10" presetClass="exit" presetSubtype="0" fill="hold" grpId="0" nodeType="withEffect">
                                  <p:stCondLst>
                                    <p:cond delay="1500"/>
                                  </p:stCondLst>
                                  <p:childTnLst>
                                    <p:animEffect transition="out" filter="fade">
                                      <p:cBhvr>
                                        <p:cTn id="153" dur="2000"/>
                                        <p:tgtEl>
                                          <p:spTgt spid="54"/>
                                        </p:tgtEl>
                                      </p:cBhvr>
                                    </p:animEffect>
                                    <p:set>
                                      <p:cBhvr>
                                        <p:cTn id="154" dur="1" fill="hold">
                                          <p:stCondLst>
                                            <p:cond delay="1999"/>
                                          </p:stCondLst>
                                        </p:cTn>
                                        <p:tgtEl>
                                          <p:spTgt spid="54"/>
                                        </p:tgtEl>
                                        <p:attrNameLst>
                                          <p:attrName>style.visibility</p:attrName>
                                        </p:attrNameLst>
                                      </p:cBhvr>
                                      <p:to>
                                        <p:strVal val="hidden"/>
                                      </p:to>
                                    </p:set>
                                  </p:childTnLst>
                                </p:cTn>
                              </p:par>
                              <p:par>
                                <p:cTn id="155" presetID="10" presetClass="exit" presetSubtype="0" fill="hold" grpId="0" nodeType="withEffect">
                                  <p:stCondLst>
                                    <p:cond delay="1500"/>
                                  </p:stCondLst>
                                  <p:childTnLst>
                                    <p:animEffect transition="out" filter="fade">
                                      <p:cBhvr>
                                        <p:cTn id="156" dur="2000"/>
                                        <p:tgtEl>
                                          <p:spTgt spid="55"/>
                                        </p:tgtEl>
                                      </p:cBhvr>
                                    </p:animEffect>
                                    <p:set>
                                      <p:cBhvr>
                                        <p:cTn id="157" dur="1" fill="hold">
                                          <p:stCondLst>
                                            <p:cond delay="1999"/>
                                          </p:stCondLst>
                                        </p:cTn>
                                        <p:tgtEl>
                                          <p:spTgt spid="55"/>
                                        </p:tgtEl>
                                        <p:attrNameLst>
                                          <p:attrName>style.visibility</p:attrName>
                                        </p:attrNameLst>
                                      </p:cBhvr>
                                      <p:to>
                                        <p:strVal val="hidden"/>
                                      </p:to>
                                    </p:set>
                                  </p:childTnLst>
                                </p:cTn>
                              </p:par>
                              <p:par>
                                <p:cTn id="158" presetID="10" presetClass="exit" presetSubtype="0" fill="hold" grpId="0" nodeType="withEffect">
                                  <p:stCondLst>
                                    <p:cond delay="1500"/>
                                  </p:stCondLst>
                                  <p:childTnLst>
                                    <p:animEffect transition="out" filter="fade">
                                      <p:cBhvr>
                                        <p:cTn id="159" dur="2000"/>
                                        <p:tgtEl>
                                          <p:spTgt spid="56"/>
                                        </p:tgtEl>
                                      </p:cBhvr>
                                    </p:animEffect>
                                    <p:set>
                                      <p:cBhvr>
                                        <p:cTn id="160" dur="1" fill="hold">
                                          <p:stCondLst>
                                            <p:cond delay="1999"/>
                                          </p:stCondLst>
                                        </p:cTn>
                                        <p:tgtEl>
                                          <p:spTgt spid="56"/>
                                        </p:tgtEl>
                                        <p:attrNameLst>
                                          <p:attrName>style.visibility</p:attrName>
                                        </p:attrNameLst>
                                      </p:cBhvr>
                                      <p:to>
                                        <p:strVal val="hidden"/>
                                      </p:to>
                                    </p:set>
                                  </p:childTnLst>
                                </p:cTn>
                              </p:par>
                              <p:par>
                                <p:cTn id="161" presetID="10" presetClass="exit" presetSubtype="0" fill="hold" grpId="0" nodeType="withEffect">
                                  <p:stCondLst>
                                    <p:cond delay="1500"/>
                                  </p:stCondLst>
                                  <p:childTnLst>
                                    <p:animEffect transition="out" filter="fade">
                                      <p:cBhvr>
                                        <p:cTn id="162" dur="2000"/>
                                        <p:tgtEl>
                                          <p:spTgt spid="57"/>
                                        </p:tgtEl>
                                      </p:cBhvr>
                                    </p:animEffect>
                                    <p:set>
                                      <p:cBhvr>
                                        <p:cTn id="163" dur="1" fill="hold">
                                          <p:stCondLst>
                                            <p:cond delay="1999"/>
                                          </p:stCondLst>
                                        </p:cTn>
                                        <p:tgtEl>
                                          <p:spTgt spid="57"/>
                                        </p:tgtEl>
                                        <p:attrNameLst>
                                          <p:attrName>style.visibility</p:attrName>
                                        </p:attrNameLst>
                                      </p:cBhvr>
                                      <p:to>
                                        <p:strVal val="hidden"/>
                                      </p:to>
                                    </p:set>
                                  </p:childTnLst>
                                </p:cTn>
                              </p:par>
                              <p:par>
                                <p:cTn id="164" presetID="10" presetClass="exit" presetSubtype="0" fill="hold" grpId="0" nodeType="withEffect">
                                  <p:stCondLst>
                                    <p:cond delay="1500"/>
                                  </p:stCondLst>
                                  <p:childTnLst>
                                    <p:animEffect transition="out" filter="fade">
                                      <p:cBhvr>
                                        <p:cTn id="165" dur="2000"/>
                                        <p:tgtEl>
                                          <p:spTgt spid="58"/>
                                        </p:tgtEl>
                                      </p:cBhvr>
                                    </p:animEffect>
                                    <p:set>
                                      <p:cBhvr>
                                        <p:cTn id="166" dur="1" fill="hold">
                                          <p:stCondLst>
                                            <p:cond delay="1999"/>
                                          </p:stCondLst>
                                        </p:cTn>
                                        <p:tgtEl>
                                          <p:spTgt spid="58"/>
                                        </p:tgtEl>
                                        <p:attrNameLst>
                                          <p:attrName>style.visibility</p:attrName>
                                        </p:attrNameLst>
                                      </p:cBhvr>
                                      <p:to>
                                        <p:strVal val="hidden"/>
                                      </p:to>
                                    </p:set>
                                  </p:childTnLst>
                                </p:cTn>
                              </p:par>
                              <p:par>
                                <p:cTn id="167" presetID="10" presetClass="exit" presetSubtype="0" fill="hold" grpId="0" nodeType="withEffect">
                                  <p:stCondLst>
                                    <p:cond delay="1500"/>
                                  </p:stCondLst>
                                  <p:childTnLst>
                                    <p:animEffect transition="out" filter="fade">
                                      <p:cBhvr>
                                        <p:cTn id="168" dur="2000"/>
                                        <p:tgtEl>
                                          <p:spTgt spid="59"/>
                                        </p:tgtEl>
                                      </p:cBhvr>
                                    </p:animEffect>
                                    <p:set>
                                      <p:cBhvr>
                                        <p:cTn id="169" dur="1" fill="hold">
                                          <p:stCondLst>
                                            <p:cond delay="1999"/>
                                          </p:stCondLst>
                                        </p:cTn>
                                        <p:tgtEl>
                                          <p:spTgt spid="59"/>
                                        </p:tgtEl>
                                        <p:attrNameLst>
                                          <p:attrName>style.visibility</p:attrName>
                                        </p:attrNameLst>
                                      </p:cBhvr>
                                      <p:to>
                                        <p:strVal val="hidden"/>
                                      </p:to>
                                    </p:set>
                                  </p:childTnLst>
                                </p:cTn>
                              </p:par>
                              <p:par>
                                <p:cTn id="170" presetID="10" presetClass="exit" presetSubtype="0" fill="hold" grpId="0" nodeType="withEffect">
                                  <p:stCondLst>
                                    <p:cond delay="1500"/>
                                  </p:stCondLst>
                                  <p:childTnLst>
                                    <p:animEffect transition="out" filter="fade">
                                      <p:cBhvr>
                                        <p:cTn id="171" dur="2000"/>
                                        <p:tgtEl>
                                          <p:spTgt spid="60"/>
                                        </p:tgtEl>
                                      </p:cBhvr>
                                    </p:animEffect>
                                    <p:set>
                                      <p:cBhvr>
                                        <p:cTn id="172" dur="1" fill="hold">
                                          <p:stCondLst>
                                            <p:cond delay="1999"/>
                                          </p:stCondLst>
                                        </p:cTn>
                                        <p:tgtEl>
                                          <p:spTgt spid="60"/>
                                        </p:tgtEl>
                                        <p:attrNameLst>
                                          <p:attrName>style.visibility</p:attrName>
                                        </p:attrNameLst>
                                      </p:cBhvr>
                                      <p:to>
                                        <p:strVal val="hidden"/>
                                      </p:to>
                                    </p:set>
                                  </p:childTnLst>
                                </p:cTn>
                              </p:par>
                              <p:par>
                                <p:cTn id="173" presetID="10" presetClass="exit" presetSubtype="0" fill="hold" grpId="0" nodeType="withEffect">
                                  <p:stCondLst>
                                    <p:cond delay="1500"/>
                                  </p:stCondLst>
                                  <p:childTnLst>
                                    <p:animEffect transition="out" filter="fade">
                                      <p:cBhvr>
                                        <p:cTn id="174" dur="2000"/>
                                        <p:tgtEl>
                                          <p:spTgt spid="61"/>
                                        </p:tgtEl>
                                      </p:cBhvr>
                                    </p:animEffect>
                                    <p:set>
                                      <p:cBhvr>
                                        <p:cTn id="175" dur="1" fill="hold">
                                          <p:stCondLst>
                                            <p:cond delay="19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EE3981DA-9253-4E03-BAA3-156102E1C80A}"/>
              </a:ext>
            </a:extLst>
          </p:cNvPr>
          <p:cNvPicPr>
            <a:picLocks noChangeAspect="1" noChangeArrowheads="1"/>
          </p:cNvPicPr>
          <p:nvPr/>
        </p:nvPicPr>
        <p:blipFill>
          <a:blip r:embed="rId3" cstate="print"/>
          <a:srcRect/>
          <a:stretch>
            <a:fillRect/>
          </a:stretch>
        </p:blipFill>
        <p:spPr bwMode="auto">
          <a:xfrm>
            <a:off x="609600" y="1281772"/>
            <a:ext cx="7427091" cy="4065856"/>
          </a:xfrm>
          <a:prstGeom prst="rect">
            <a:avLst/>
          </a:prstGeom>
          <a:noFill/>
          <a:ln w="9525">
            <a:noFill/>
            <a:miter lim="800000"/>
            <a:headEnd/>
            <a:tailEnd/>
          </a:ln>
        </p:spPr>
      </p:pic>
      <p:pic>
        <p:nvPicPr>
          <p:cNvPr id="5" name="Picture 1">
            <a:extLst>
              <a:ext uri="{FF2B5EF4-FFF2-40B4-BE49-F238E27FC236}">
                <a16:creationId xmlns:a16="http://schemas.microsoft.com/office/drawing/2014/main" id="{1AB9AD9A-878E-457B-8DC1-5DE2F1D787D3}"/>
              </a:ext>
            </a:extLst>
          </p:cNvPr>
          <p:cNvPicPr>
            <a:picLocks noChangeAspect="1" noChangeArrowheads="1"/>
          </p:cNvPicPr>
          <p:nvPr/>
        </p:nvPicPr>
        <p:blipFill>
          <a:blip r:embed="rId4" cstate="print">
            <a:clrChange>
              <a:clrFrom>
                <a:srgbClr val="FFFFFF"/>
              </a:clrFrom>
              <a:clrTo>
                <a:srgbClr val="FFFFFF">
                  <a:alpha val="0"/>
                </a:srgbClr>
              </a:clrTo>
            </a:clrChange>
          </a:blip>
          <a:srcRect l="8785" t="28125" r="63104" b="26042"/>
          <a:stretch>
            <a:fillRect/>
          </a:stretch>
        </p:blipFill>
        <p:spPr bwMode="auto">
          <a:xfrm>
            <a:off x="8070273" y="1447800"/>
            <a:ext cx="997527" cy="914400"/>
          </a:xfrm>
          <a:prstGeom prst="rect">
            <a:avLst/>
          </a:prstGeom>
          <a:noFill/>
          <a:ln w="9525">
            <a:noFill/>
            <a:miter lim="800000"/>
            <a:headEnd/>
            <a:tailEnd/>
          </a:ln>
        </p:spPr>
      </p:pic>
      <p:pic>
        <p:nvPicPr>
          <p:cNvPr id="6" name="Picture 2">
            <a:extLst>
              <a:ext uri="{FF2B5EF4-FFF2-40B4-BE49-F238E27FC236}">
                <a16:creationId xmlns:a16="http://schemas.microsoft.com/office/drawing/2014/main" id="{EE72E91F-CEBB-4B3D-AA2D-1A69734233F8}"/>
              </a:ext>
            </a:extLst>
          </p:cNvPr>
          <p:cNvPicPr>
            <a:picLocks noChangeAspect="1" noChangeArrowheads="1"/>
          </p:cNvPicPr>
          <p:nvPr/>
        </p:nvPicPr>
        <p:blipFill>
          <a:blip r:embed="rId5" cstate="print">
            <a:clrChange>
              <a:clrFrom>
                <a:srgbClr val="FFFFFF"/>
              </a:clrFrom>
              <a:clrTo>
                <a:srgbClr val="FFFFFF">
                  <a:alpha val="0"/>
                </a:srgbClr>
              </a:clrTo>
            </a:clrChange>
          </a:blip>
          <a:srcRect l="9370" t="29167" r="61933" b="25000"/>
          <a:stretch>
            <a:fillRect/>
          </a:stretch>
        </p:blipFill>
        <p:spPr bwMode="auto">
          <a:xfrm>
            <a:off x="8070273" y="2286000"/>
            <a:ext cx="997527" cy="914400"/>
          </a:xfrm>
          <a:prstGeom prst="rect">
            <a:avLst/>
          </a:prstGeom>
          <a:noFill/>
          <a:ln w="9525">
            <a:noFill/>
            <a:miter lim="800000"/>
            <a:headEnd/>
            <a:tailEnd/>
          </a:ln>
        </p:spPr>
      </p:pic>
      <p:pic>
        <p:nvPicPr>
          <p:cNvPr id="7" name="Picture 3">
            <a:extLst>
              <a:ext uri="{FF2B5EF4-FFF2-40B4-BE49-F238E27FC236}">
                <a16:creationId xmlns:a16="http://schemas.microsoft.com/office/drawing/2014/main" id="{F0A33234-6892-4E27-83D0-4E653E43691F}"/>
              </a:ext>
            </a:extLst>
          </p:cNvPr>
          <p:cNvPicPr>
            <a:picLocks noChangeAspect="1" noChangeArrowheads="1"/>
          </p:cNvPicPr>
          <p:nvPr/>
        </p:nvPicPr>
        <p:blipFill>
          <a:blip r:embed="rId6" cstate="print">
            <a:clrChange>
              <a:clrFrom>
                <a:srgbClr val="FFFFFF"/>
              </a:clrFrom>
              <a:clrTo>
                <a:srgbClr val="FFFFFF">
                  <a:alpha val="0"/>
                </a:srgbClr>
              </a:clrTo>
            </a:clrChange>
          </a:blip>
          <a:srcRect l="8785" t="30208" r="62518" b="23959"/>
          <a:stretch>
            <a:fillRect/>
          </a:stretch>
        </p:blipFill>
        <p:spPr bwMode="auto">
          <a:xfrm>
            <a:off x="8077200" y="3200400"/>
            <a:ext cx="997527" cy="914400"/>
          </a:xfrm>
          <a:prstGeom prst="rect">
            <a:avLst/>
          </a:prstGeom>
          <a:noFill/>
          <a:ln w="9525">
            <a:noFill/>
            <a:miter lim="800000"/>
            <a:headEnd/>
            <a:tailEnd/>
          </a:ln>
        </p:spPr>
      </p:pic>
      <p:pic>
        <p:nvPicPr>
          <p:cNvPr id="8" name="Picture 4">
            <a:extLst>
              <a:ext uri="{FF2B5EF4-FFF2-40B4-BE49-F238E27FC236}">
                <a16:creationId xmlns:a16="http://schemas.microsoft.com/office/drawing/2014/main" id="{463CE3F9-0B98-4E39-9021-AF6A84076465}"/>
              </a:ext>
            </a:extLst>
          </p:cNvPr>
          <p:cNvPicPr>
            <a:picLocks noChangeAspect="1" noChangeArrowheads="1"/>
          </p:cNvPicPr>
          <p:nvPr/>
        </p:nvPicPr>
        <p:blipFill>
          <a:blip r:embed="rId7" cstate="print">
            <a:clrChange>
              <a:clrFrom>
                <a:srgbClr val="FFFFFF"/>
              </a:clrFrom>
              <a:clrTo>
                <a:srgbClr val="FFFFFF">
                  <a:alpha val="0"/>
                </a:srgbClr>
              </a:clrTo>
            </a:clrChange>
          </a:blip>
          <a:srcRect l="8200" t="28126" r="63104" b="26042"/>
          <a:stretch>
            <a:fillRect/>
          </a:stretch>
        </p:blipFill>
        <p:spPr bwMode="auto">
          <a:xfrm>
            <a:off x="8070273" y="3962400"/>
            <a:ext cx="997527" cy="914400"/>
          </a:xfrm>
          <a:prstGeom prst="rect">
            <a:avLst/>
          </a:prstGeom>
          <a:noFill/>
          <a:ln w="9525">
            <a:noFill/>
            <a:miter lim="800000"/>
            <a:headEnd/>
            <a:tailEnd/>
          </a:ln>
        </p:spPr>
      </p:pic>
      <p:grpSp>
        <p:nvGrpSpPr>
          <p:cNvPr id="9" name="Group 8">
            <a:extLst>
              <a:ext uri="{FF2B5EF4-FFF2-40B4-BE49-F238E27FC236}">
                <a16:creationId xmlns:a16="http://schemas.microsoft.com/office/drawing/2014/main" id="{122DDBDC-6307-4F15-96A2-CC1162D3A401}"/>
              </a:ext>
            </a:extLst>
          </p:cNvPr>
          <p:cNvGrpSpPr/>
          <p:nvPr/>
        </p:nvGrpSpPr>
        <p:grpSpPr>
          <a:xfrm>
            <a:off x="0" y="5486400"/>
            <a:ext cx="9144000" cy="1371600"/>
            <a:chOff x="0" y="5105400"/>
            <a:chExt cx="9144000" cy="1371600"/>
          </a:xfrm>
        </p:grpSpPr>
        <p:sp>
          <p:nvSpPr>
            <p:cNvPr id="10" name="Rectangle 9">
              <a:extLst>
                <a:ext uri="{FF2B5EF4-FFF2-40B4-BE49-F238E27FC236}">
                  <a16:creationId xmlns:a16="http://schemas.microsoft.com/office/drawing/2014/main" id="{2B50F5DF-C234-4328-8A1D-4C5455D9A19D}"/>
                </a:ext>
              </a:extLst>
            </p:cNvPr>
            <p:cNvSpPr/>
            <p:nvPr/>
          </p:nvSpPr>
          <p:spPr>
            <a:xfrm>
              <a:off x="0" y="5105400"/>
              <a:ext cx="9144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a:extLst>
                <a:ext uri="{FF2B5EF4-FFF2-40B4-BE49-F238E27FC236}">
                  <a16:creationId xmlns:a16="http://schemas.microsoft.com/office/drawing/2014/main" id="{DF42785E-5C78-4C66-B0B2-CF9783AEF052}"/>
                </a:ext>
              </a:extLst>
            </p:cNvPr>
            <p:cNvGraphicFramePr>
              <a:graphicFrameLocks noChangeAspect="1"/>
            </p:cNvGraphicFramePr>
            <p:nvPr/>
          </p:nvGraphicFramePr>
          <p:xfrm>
            <a:off x="152400" y="5105400"/>
            <a:ext cx="8915400" cy="685800"/>
          </p:xfrm>
          <a:graphic>
            <a:graphicData uri="http://schemas.openxmlformats.org/presentationml/2006/ole">
              <mc:AlternateContent xmlns:mc="http://schemas.openxmlformats.org/markup-compatibility/2006">
                <mc:Choice xmlns:v="urn:schemas-microsoft-com:vml" Requires="v">
                  <p:oleObj spid="_x0000_s174108" name="Equation" r:id="rId8" imgW="4787640" imgH="368280" progId="Equation.3">
                    <p:embed/>
                  </p:oleObj>
                </mc:Choice>
                <mc:Fallback>
                  <p:oleObj name="Equation" r:id="rId8" imgW="4787640" imgH="368280" progId="Equation.3">
                    <p:embed/>
                    <p:pic>
                      <p:nvPicPr>
                        <p:cNvPr id="68" name="Object 6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5105400"/>
                          <a:ext cx="89154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
              <a:extLst>
                <a:ext uri="{FF2B5EF4-FFF2-40B4-BE49-F238E27FC236}">
                  <a16:creationId xmlns:a16="http://schemas.microsoft.com/office/drawing/2014/main" id="{04115B2C-9979-43E0-A791-FD9E611292C2}"/>
                </a:ext>
              </a:extLst>
            </p:cNvPr>
            <p:cNvPicPr>
              <a:picLocks noChangeAspect="1" noChangeArrowheads="1"/>
            </p:cNvPicPr>
            <p:nvPr/>
          </p:nvPicPr>
          <p:blipFill>
            <a:blip r:embed="rId4" cstate="print">
              <a:clrChange>
                <a:clrFrom>
                  <a:srgbClr val="FFFFFF"/>
                </a:clrFrom>
                <a:clrTo>
                  <a:srgbClr val="FFFFFF">
                    <a:alpha val="0"/>
                  </a:srgbClr>
                </a:clrTo>
              </a:clrChange>
            </a:blip>
            <a:srcRect l="8785" t="28125" r="63104" b="26042"/>
            <a:stretch>
              <a:fillRect/>
            </a:stretch>
          </p:blipFill>
          <p:spPr bwMode="auto">
            <a:xfrm>
              <a:off x="1364673" y="5562600"/>
              <a:ext cx="997527" cy="914400"/>
            </a:xfrm>
            <a:prstGeom prst="rect">
              <a:avLst/>
            </a:prstGeom>
            <a:noFill/>
            <a:ln w="9525">
              <a:noFill/>
              <a:miter lim="800000"/>
              <a:headEnd/>
              <a:tailEnd/>
            </a:ln>
          </p:spPr>
        </p:pic>
        <p:pic>
          <p:nvPicPr>
            <p:cNvPr id="13" name="Picture 2">
              <a:extLst>
                <a:ext uri="{FF2B5EF4-FFF2-40B4-BE49-F238E27FC236}">
                  <a16:creationId xmlns:a16="http://schemas.microsoft.com/office/drawing/2014/main" id="{4CBBF6C7-7D0B-4173-BA66-1D4391AD1819}"/>
                </a:ext>
              </a:extLst>
            </p:cNvPr>
            <p:cNvPicPr>
              <a:picLocks noChangeAspect="1" noChangeArrowheads="1"/>
            </p:cNvPicPr>
            <p:nvPr/>
          </p:nvPicPr>
          <p:blipFill>
            <a:blip r:embed="rId5" cstate="print">
              <a:clrChange>
                <a:clrFrom>
                  <a:srgbClr val="FFFFFF"/>
                </a:clrFrom>
                <a:clrTo>
                  <a:srgbClr val="FFFFFF">
                    <a:alpha val="0"/>
                  </a:srgbClr>
                </a:clrTo>
              </a:clrChange>
            </a:blip>
            <a:srcRect l="9370" t="29167" r="61933" b="25000"/>
            <a:stretch>
              <a:fillRect/>
            </a:stretch>
          </p:blipFill>
          <p:spPr bwMode="auto">
            <a:xfrm>
              <a:off x="3422073" y="5562600"/>
              <a:ext cx="997527" cy="914400"/>
            </a:xfrm>
            <a:prstGeom prst="rect">
              <a:avLst/>
            </a:prstGeom>
            <a:noFill/>
            <a:ln w="9525">
              <a:noFill/>
              <a:miter lim="800000"/>
              <a:headEnd/>
              <a:tailEnd/>
            </a:ln>
          </p:spPr>
        </p:pic>
        <p:pic>
          <p:nvPicPr>
            <p:cNvPr id="14" name="Picture 3">
              <a:extLst>
                <a:ext uri="{FF2B5EF4-FFF2-40B4-BE49-F238E27FC236}">
                  <a16:creationId xmlns:a16="http://schemas.microsoft.com/office/drawing/2014/main" id="{E1384172-D569-4EB1-99D5-E68AE55B2771}"/>
                </a:ext>
              </a:extLst>
            </p:cNvPr>
            <p:cNvPicPr>
              <a:picLocks noChangeAspect="1" noChangeArrowheads="1"/>
            </p:cNvPicPr>
            <p:nvPr/>
          </p:nvPicPr>
          <p:blipFill>
            <a:blip r:embed="rId6" cstate="print">
              <a:clrChange>
                <a:clrFrom>
                  <a:srgbClr val="FFFFFF"/>
                </a:clrFrom>
                <a:clrTo>
                  <a:srgbClr val="FFFFFF">
                    <a:alpha val="0"/>
                  </a:srgbClr>
                </a:clrTo>
              </a:clrChange>
            </a:blip>
            <a:srcRect l="8785" t="30208" r="62518" b="23959"/>
            <a:stretch>
              <a:fillRect/>
            </a:stretch>
          </p:blipFill>
          <p:spPr bwMode="auto">
            <a:xfrm>
              <a:off x="5410200" y="5562600"/>
              <a:ext cx="997527" cy="914400"/>
            </a:xfrm>
            <a:prstGeom prst="rect">
              <a:avLst/>
            </a:prstGeom>
            <a:noFill/>
            <a:ln w="9525">
              <a:noFill/>
              <a:miter lim="800000"/>
              <a:headEnd/>
              <a:tailEnd/>
            </a:ln>
          </p:spPr>
        </p:pic>
        <p:pic>
          <p:nvPicPr>
            <p:cNvPr id="15" name="Picture 4">
              <a:extLst>
                <a:ext uri="{FF2B5EF4-FFF2-40B4-BE49-F238E27FC236}">
                  <a16:creationId xmlns:a16="http://schemas.microsoft.com/office/drawing/2014/main" id="{C2029BA7-A2E8-4922-AE18-EC7FAB5DDD16}"/>
                </a:ext>
              </a:extLst>
            </p:cNvPr>
            <p:cNvPicPr>
              <a:picLocks noChangeAspect="1" noChangeArrowheads="1"/>
            </p:cNvPicPr>
            <p:nvPr/>
          </p:nvPicPr>
          <p:blipFill>
            <a:blip r:embed="rId7" cstate="print">
              <a:clrChange>
                <a:clrFrom>
                  <a:srgbClr val="FFFFFF"/>
                </a:clrFrom>
                <a:clrTo>
                  <a:srgbClr val="FFFFFF">
                    <a:alpha val="0"/>
                  </a:srgbClr>
                </a:clrTo>
              </a:clrChange>
            </a:blip>
            <a:srcRect l="8200" t="28126" r="63104" b="26042"/>
            <a:stretch>
              <a:fillRect/>
            </a:stretch>
          </p:blipFill>
          <p:spPr bwMode="auto">
            <a:xfrm>
              <a:off x="7308273" y="5562600"/>
              <a:ext cx="997527" cy="914400"/>
            </a:xfrm>
            <a:prstGeom prst="rect">
              <a:avLst/>
            </a:prstGeom>
            <a:noFill/>
            <a:ln w="9525">
              <a:noFill/>
              <a:miter lim="800000"/>
              <a:headEnd/>
              <a:tailEnd/>
            </a:ln>
          </p:spPr>
        </p:pic>
      </p:grpSp>
      <p:sp>
        <p:nvSpPr>
          <p:cNvPr id="16" name="TextBox 15">
            <a:extLst>
              <a:ext uri="{FF2B5EF4-FFF2-40B4-BE49-F238E27FC236}">
                <a16:creationId xmlns:a16="http://schemas.microsoft.com/office/drawing/2014/main" id="{474010FC-2C3C-4B25-8E8A-9A60464740F6}"/>
              </a:ext>
            </a:extLst>
          </p:cNvPr>
          <p:cNvSpPr txBox="1"/>
          <p:nvPr/>
        </p:nvSpPr>
        <p:spPr>
          <a:xfrm>
            <a:off x="1447800" y="191869"/>
            <a:ext cx="6454075" cy="646331"/>
          </a:xfrm>
          <a:prstGeom prst="rect">
            <a:avLst/>
          </a:prstGeom>
          <a:noFill/>
        </p:spPr>
        <p:txBody>
          <a:bodyPr wrap="none" rtlCol="0">
            <a:spAutoFit/>
          </a:bodyPr>
          <a:lstStyle/>
          <a:p>
            <a:r>
              <a:rPr lang="en-US" sz="3600" u="sng" dirty="0">
                <a:solidFill>
                  <a:schemeClr val="bg1"/>
                </a:solidFill>
              </a:rPr>
              <a:t>Detailed Fingerprint of Early Time</a:t>
            </a:r>
          </a:p>
        </p:txBody>
      </p:sp>
      <p:pic>
        <p:nvPicPr>
          <p:cNvPr id="17" name="Picture 2" descr="cmb_Edensities_horizontal_v1">
            <a:extLst>
              <a:ext uri="{FF2B5EF4-FFF2-40B4-BE49-F238E27FC236}">
                <a16:creationId xmlns:a16="http://schemas.microsoft.com/office/drawing/2014/main" id="{D697DCCE-317F-4841-8EA8-A6F869BBC001}"/>
              </a:ext>
            </a:extLst>
          </p:cNvPr>
          <p:cNvPicPr>
            <a:picLocks noChangeAspect="1" noChangeArrowheads="1"/>
          </p:cNvPicPr>
          <p:nvPr/>
        </p:nvPicPr>
        <p:blipFill rotWithShape="1">
          <a:blip r:embed="rId10" cstate="print"/>
          <a:srcRect l="62584" r="20518" b="47775"/>
          <a:stretch/>
        </p:blipFill>
        <p:spPr bwMode="auto">
          <a:xfrm>
            <a:off x="0" y="802"/>
            <a:ext cx="1066800" cy="1143000"/>
          </a:xfrm>
          <a:prstGeom prst="rect">
            <a:avLst/>
          </a:prstGeom>
          <a:noFill/>
          <a:ln w="9525">
            <a:noFill/>
            <a:miter lim="800000"/>
            <a:headEnd/>
            <a:tailEnd/>
          </a:ln>
        </p:spPr>
      </p:pic>
      <p:pic>
        <p:nvPicPr>
          <p:cNvPr id="18" name="Picture 2" descr="cmb_Edensities_horizontal_v1">
            <a:extLst>
              <a:ext uri="{FF2B5EF4-FFF2-40B4-BE49-F238E27FC236}">
                <a16:creationId xmlns:a16="http://schemas.microsoft.com/office/drawing/2014/main" id="{21F39041-7A7C-4C8B-B4E9-C8F7A24C7F1B}"/>
              </a:ext>
            </a:extLst>
          </p:cNvPr>
          <p:cNvPicPr>
            <a:picLocks noChangeAspect="1" noChangeArrowheads="1"/>
          </p:cNvPicPr>
          <p:nvPr/>
        </p:nvPicPr>
        <p:blipFill>
          <a:blip r:embed="rId10" cstate="print"/>
          <a:srcRect l="80689" t="4081" r="1207" b="49736"/>
          <a:stretch>
            <a:fillRect/>
          </a:stretch>
        </p:blipFill>
        <p:spPr bwMode="auto">
          <a:xfrm rot="16200000">
            <a:off x="8077202" y="76202"/>
            <a:ext cx="1142998" cy="990598"/>
          </a:xfrm>
          <a:prstGeom prst="rect">
            <a:avLst/>
          </a:prstGeom>
          <a:noFill/>
          <a:ln w="9525">
            <a:noFill/>
            <a:miter lim="800000"/>
            <a:headEnd/>
            <a:tailEnd/>
          </a:ln>
        </p:spPr>
      </p:pic>
    </p:spTree>
    <p:extLst>
      <p:ext uri="{BB962C8B-B14F-4D97-AF65-F5344CB8AC3E}">
        <p14:creationId xmlns:p14="http://schemas.microsoft.com/office/powerpoint/2010/main" val="281156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101025"/>
            <a:ext cx="5259068" cy="584775"/>
          </a:xfrm>
          <a:prstGeom prst="rect">
            <a:avLst/>
          </a:prstGeom>
          <a:noFill/>
        </p:spPr>
        <p:txBody>
          <a:bodyPr wrap="none" rtlCol="0">
            <a:spAutoFit/>
          </a:bodyPr>
          <a:lstStyle/>
          <a:p>
            <a:r>
              <a:rPr lang="en-US" sz="3200" u="sng" dirty="0">
                <a:solidFill>
                  <a:schemeClr val="bg1"/>
                </a:solidFill>
              </a:rPr>
              <a:t>“Little Bang” Standard Model</a:t>
            </a:r>
          </a:p>
        </p:txBody>
      </p:sp>
      <p:pic>
        <p:nvPicPr>
          <p:cNvPr id="5" name="Picture 2" descr="cmb_Edensities_horizontal_v1"/>
          <p:cNvPicPr>
            <a:picLocks noChangeAspect="1" noChangeArrowheads="1"/>
          </p:cNvPicPr>
          <p:nvPr/>
        </p:nvPicPr>
        <p:blipFill>
          <a:blip r:embed="rId2" cstate="print"/>
          <a:srcRect/>
          <a:stretch>
            <a:fillRect/>
          </a:stretch>
        </p:blipFill>
        <p:spPr bwMode="auto">
          <a:xfrm>
            <a:off x="304800" y="762000"/>
            <a:ext cx="8522898" cy="2895600"/>
          </a:xfrm>
          <a:prstGeom prst="rect">
            <a:avLst/>
          </a:prstGeom>
          <a:noFill/>
          <a:ln w="9525">
            <a:noFill/>
            <a:miter lim="800000"/>
            <a:headEnd/>
            <a:tailEnd/>
          </a:ln>
        </p:spPr>
      </p:pic>
      <p:sp>
        <p:nvSpPr>
          <p:cNvPr id="13" name="TextBox 12"/>
          <p:cNvSpPr txBox="1"/>
          <p:nvPr/>
        </p:nvSpPr>
        <p:spPr>
          <a:xfrm>
            <a:off x="688727" y="3733800"/>
            <a:ext cx="7836312" cy="3062377"/>
          </a:xfrm>
          <a:prstGeom prst="rect">
            <a:avLst/>
          </a:prstGeom>
          <a:noFill/>
        </p:spPr>
        <p:txBody>
          <a:bodyPr wrap="none" rtlCol="0">
            <a:spAutoFit/>
          </a:bodyPr>
          <a:lstStyle/>
          <a:p>
            <a:pPr algn="ctr"/>
            <a:r>
              <a:rPr lang="en-US" sz="2800" i="1" u="sng" dirty="0">
                <a:solidFill>
                  <a:schemeClr val="bg1"/>
                </a:solidFill>
              </a:rPr>
              <a:t>Discovery</a:t>
            </a:r>
            <a:r>
              <a:rPr lang="en-US" sz="2800" i="1" dirty="0">
                <a:solidFill>
                  <a:schemeClr val="bg1"/>
                </a:solidFill>
              </a:rPr>
              <a:t>:   </a:t>
            </a:r>
            <a:r>
              <a:rPr lang="en-US" sz="2800" dirty="0">
                <a:solidFill>
                  <a:schemeClr val="bg1"/>
                </a:solidFill>
              </a:rPr>
              <a:t>Quark Gluon Plasma = Near Perfect Fluid</a:t>
            </a:r>
          </a:p>
          <a:p>
            <a:pPr algn="ctr"/>
            <a:r>
              <a:rPr lang="en-US" sz="2800" dirty="0">
                <a:solidFill>
                  <a:schemeClr val="bg1"/>
                </a:solidFill>
              </a:rPr>
              <a:t>Standard Model with Hydrodynamic Evolution</a:t>
            </a:r>
          </a:p>
          <a:p>
            <a:pPr algn="ctr"/>
            <a:r>
              <a:rPr lang="en-US" sz="2800" i="1" u="sng" dirty="0">
                <a:solidFill>
                  <a:schemeClr val="bg1"/>
                </a:solidFill>
              </a:rPr>
              <a:t>Precision</a:t>
            </a:r>
            <a:r>
              <a:rPr lang="en-US" sz="2800" i="1" dirty="0">
                <a:solidFill>
                  <a:schemeClr val="bg1"/>
                </a:solidFill>
              </a:rPr>
              <a:t>:   </a:t>
            </a:r>
            <a:r>
              <a:rPr lang="en-US" sz="2800" dirty="0">
                <a:solidFill>
                  <a:schemeClr val="bg1"/>
                </a:solidFill>
              </a:rPr>
              <a:t>Predictions of Flow Patterns</a:t>
            </a:r>
          </a:p>
          <a:p>
            <a:pPr algn="ctr"/>
            <a:r>
              <a:rPr lang="en-US" sz="1100" dirty="0">
                <a:solidFill>
                  <a:schemeClr val="bg1"/>
                </a:solidFill>
              </a:rPr>
              <a:t> </a:t>
            </a:r>
          </a:p>
          <a:p>
            <a:pPr algn="ctr"/>
            <a:r>
              <a:rPr lang="en-US" sz="2800" dirty="0">
                <a:solidFill>
                  <a:schemeClr val="bg1"/>
                </a:solidFill>
              </a:rPr>
              <a:t>but…</a:t>
            </a:r>
          </a:p>
          <a:p>
            <a:pPr algn="ctr"/>
            <a:r>
              <a:rPr lang="en-US" sz="1100" dirty="0">
                <a:solidFill>
                  <a:schemeClr val="bg1"/>
                </a:solidFill>
              </a:rPr>
              <a:t> </a:t>
            </a:r>
          </a:p>
          <a:p>
            <a:pPr algn="ctr"/>
            <a:r>
              <a:rPr lang="en-US" sz="2800" dirty="0">
                <a:solidFill>
                  <a:srgbClr val="FFFF00"/>
                </a:solidFill>
              </a:rPr>
              <a:t>How does it equilibrate so quickly (or does it)?</a:t>
            </a:r>
          </a:p>
          <a:p>
            <a:pPr algn="ctr"/>
            <a:r>
              <a:rPr lang="en-US" sz="2800" dirty="0">
                <a:solidFill>
                  <a:srgbClr val="FFFF00"/>
                </a:solidFill>
              </a:rPr>
              <a:t>What are the degrees of freedom or </a:t>
            </a:r>
            <a:r>
              <a:rPr lang="en-US" sz="2800" dirty="0" err="1">
                <a:solidFill>
                  <a:srgbClr val="FFFF00"/>
                </a:solidFill>
              </a:rPr>
              <a:t>quasiparticles</a:t>
            </a:r>
            <a:r>
              <a:rPr lang="en-US" sz="2800" dirty="0">
                <a:solidFill>
                  <a:srgbClr val="FFFF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860" name="Picture 4" descr="http://stream1.gifsoup.com/view7/20140505/5030844/starlings-murmuration-flock-of-birds-ytgifs-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6898"/>
            <a:ext cx="9141858" cy="51422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6198" y="5244405"/>
            <a:ext cx="7884402" cy="1538883"/>
          </a:xfrm>
          <a:prstGeom prst="rect">
            <a:avLst/>
          </a:prstGeom>
          <a:noFill/>
        </p:spPr>
        <p:txBody>
          <a:bodyPr wrap="none" rtlCol="0">
            <a:spAutoFit/>
          </a:bodyPr>
          <a:lstStyle/>
          <a:p>
            <a:pPr algn="ctr"/>
            <a:r>
              <a:rPr lang="en-US" sz="2800" b="0" dirty="0">
                <a:solidFill>
                  <a:schemeClr val="bg1"/>
                </a:solidFill>
              </a:rPr>
              <a:t>Emergent Phenomena…   Collectivity…</a:t>
            </a:r>
          </a:p>
          <a:p>
            <a:pPr algn="ctr"/>
            <a:r>
              <a:rPr lang="en-US" sz="2800" b="0" dirty="0">
                <a:solidFill>
                  <a:schemeClr val="bg1"/>
                </a:solidFill>
              </a:rPr>
              <a:t>What is the underlying origin?</a:t>
            </a:r>
          </a:p>
          <a:p>
            <a:pPr algn="ctr"/>
            <a:r>
              <a:rPr lang="en-US" sz="1000" dirty="0">
                <a:solidFill>
                  <a:schemeClr val="bg1"/>
                </a:solidFill>
              </a:rPr>
              <a:t> </a:t>
            </a:r>
            <a:endParaRPr lang="en-US" sz="1000" b="0" dirty="0">
              <a:solidFill>
                <a:schemeClr val="bg1"/>
              </a:solidFill>
            </a:endParaRPr>
          </a:p>
          <a:p>
            <a:pPr algn="ctr"/>
            <a:r>
              <a:rPr lang="en-US" sz="2800" b="0" dirty="0">
                <a:solidFill>
                  <a:srgbClr val="FFFF00"/>
                </a:solidFill>
              </a:rPr>
              <a:t>For this flock of birds, it is all short range interactions</a:t>
            </a:r>
          </a:p>
        </p:txBody>
      </p:sp>
      <p:sp>
        <p:nvSpPr>
          <p:cNvPr id="2" name="TextBox 1"/>
          <p:cNvSpPr txBox="1"/>
          <p:nvPr/>
        </p:nvSpPr>
        <p:spPr>
          <a:xfrm>
            <a:off x="152400" y="76200"/>
            <a:ext cx="4251100" cy="646331"/>
          </a:xfrm>
          <a:prstGeom prst="rect">
            <a:avLst/>
          </a:prstGeom>
          <a:noFill/>
        </p:spPr>
        <p:txBody>
          <a:bodyPr wrap="none" rtlCol="0">
            <a:spAutoFit/>
          </a:bodyPr>
          <a:lstStyle/>
          <a:p>
            <a:r>
              <a:rPr lang="en-US" sz="3600" dirty="0"/>
              <a:t>How does this work?</a:t>
            </a:r>
            <a:endParaRPr lang="en-US" sz="3600" b="0" dirty="0"/>
          </a:p>
        </p:txBody>
      </p:sp>
    </p:spTree>
    <p:extLst>
      <p:ext uri="{BB962C8B-B14F-4D97-AF65-F5344CB8AC3E}">
        <p14:creationId xmlns:p14="http://schemas.microsoft.com/office/powerpoint/2010/main" val="174851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3200" y="0"/>
            <a:ext cx="3472617" cy="646331"/>
          </a:xfrm>
          <a:prstGeom prst="rect">
            <a:avLst/>
          </a:prstGeom>
          <a:noFill/>
        </p:spPr>
        <p:txBody>
          <a:bodyPr wrap="none" rtlCol="0">
            <a:spAutoFit/>
          </a:bodyPr>
          <a:lstStyle/>
          <a:p>
            <a:r>
              <a:rPr lang="en-US" sz="3600" u="sng" dirty="0">
                <a:solidFill>
                  <a:schemeClr val="bg1"/>
                </a:solidFill>
              </a:rPr>
              <a:t>Back to Discovery</a:t>
            </a:r>
          </a:p>
        </p:txBody>
      </p:sp>
      <p:pic>
        <p:nvPicPr>
          <p:cNvPr id="5"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2227" y="3531220"/>
            <a:ext cx="969034" cy="3707780"/>
          </a:xfrm>
          <a:prstGeom prst="rect">
            <a:avLst/>
          </a:prstGeom>
          <a:noFill/>
        </p:spPr>
      </p:pic>
      <p:pic>
        <p:nvPicPr>
          <p:cNvPr id="1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90993" y="3783613"/>
            <a:ext cx="969034" cy="3707780"/>
          </a:xfrm>
          <a:prstGeom prst="rect">
            <a:avLst/>
          </a:prstGeom>
          <a:noFill/>
        </p:spPr>
      </p:pic>
      <p:pic>
        <p:nvPicPr>
          <p:cNvPr id="1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7433" y="2764415"/>
            <a:ext cx="969034" cy="3707780"/>
          </a:xfrm>
          <a:prstGeom prst="rect">
            <a:avLst/>
          </a:prstGeom>
          <a:noFill/>
        </p:spPr>
      </p:pic>
      <p:pic>
        <p:nvPicPr>
          <p:cNvPr id="12"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9427" y="3531220"/>
            <a:ext cx="969034" cy="3707780"/>
          </a:xfrm>
          <a:prstGeom prst="rect">
            <a:avLst/>
          </a:prstGeom>
          <a:noFill/>
        </p:spPr>
      </p:pic>
      <p:sp>
        <p:nvSpPr>
          <p:cNvPr id="13" name="Rectangle 12"/>
          <p:cNvSpPr/>
          <p:nvPr/>
        </p:nvSpPr>
        <p:spPr>
          <a:xfrm>
            <a:off x="2438400" y="3733800"/>
            <a:ext cx="4191000" cy="1143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362200" y="5181600"/>
            <a:ext cx="4191000" cy="16764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010400" y="39624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0800000">
            <a:off x="6248400" y="48006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2438400" y="4724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752600" y="4800600"/>
            <a:ext cx="381000" cy="4572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286000" y="2348805"/>
            <a:ext cx="4800600" cy="1569660"/>
          </a:xfrm>
          <a:prstGeom prst="rect">
            <a:avLst/>
          </a:prstGeom>
          <a:noFill/>
        </p:spPr>
        <p:txBody>
          <a:bodyPr wrap="square" rtlCol="0">
            <a:spAutoFit/>
          </a:bodyPr>
          <a:lstStyle/>
          <a:p>
            <a:pPr algn="ctr"/>
            <a:r>
              <a:rPr lang="en-US" sz="4000" b="1" dirty="0">
                <a:solidFill>
                  <a:schemeClr val="bg1"/>
                </a:solidFill>
              </a:rPr>
              <a:t>A+A</a:t>
            </a:r>
          </a:p>
          <a:p>
            <a:pPr algn="ctr"/>
            <a:r>
              <a:rPr lang="en-US" sz="2800" b="1" dirty="0">
                <a:solidFill>
                  <a:schemeClr val="bg1"/>
                </a:solidFill>
                <a:sym typeface="Wingdings" pitchFamily="2" charset="2"/>
              </a:rPr>
              <a:t>Enough particles to equilibrate, QGP, collective motion</a:t>
            </a:r>
            <a:endParaRPr lang="en-US" sz="2800" b="1" dirty="0">
              <a:solidFill>
                <a:schemeClr val="bg1"/>
              </a:solidFill>
            </a:endParaRPr>
          </a:p>
        </p:txBody>
      </p:sp>
      <p:sp>
        <p:nvSpPr>
          <p:cNvPr id="25" name="TextBox 24"/>
          <p:cNvSpPr txBox="1"/>
          <p:nvPr/>
        </p:nvSpPr>
        <p:spPr>
          <a:xfrm>
            <a:off x="2133600" y="5288340"/>
            <a:ext cx="4800600" cy="1569660"/>
          </a:xfrm>
          <a:prstGeom prst="rect">
            <a:avLst/>
          </a:prstGeom>
          <a:noFill/>
        </p:spPr>
        <p:txBody>
          <a:bodyPr wrap="square" rtlCol="0">
            <a:spAutoFit/>
          </a:bodyPr>
          <a:lstStyle/>
          <a:p>
            <a:pPr algn="ctr"/>
            <a:r>
              <a:rPr lang="en-US" sz="4000" b="1" dirty="0" err="1">
                <a:solidFill>
                  <a:schemeClr val="bg1"/>
                </a:solidFill>
              </a:rPr>
              <a:t>p+p</a:t>
            </a:r>
            <a:r>
              <a:rPr lang="en-US" sz="4000" b="1" dirty="0">
                <a:solidFill>
                  <a:schemeClr val="bg1"/>
                </a:solidFill>
              </a:rPr>
              <a:t>, </a:t>
            </a:r>
            <a:r>
              <a:rPr lang="en-US" sz="4000" b="1" dirty="0" err="1">
                <a:solidFill>
                  <a:schemeClr val="bg1"/>
                </a:solidFill>
              </a:rPr>
              <a:t>p+A</a:t>
            </a:r>
            <a:endParaRPr lang="en-US" sz="4000" b="1" dirty="0">
              <a:solidFill>
                <a:schemeClr val="bg1"/>
              </a:solidFill>
            </a:endParaRPr>
          </a:p>
          <a:p>
            <a:pPr algn="ctr"/>
            <a:r>
              <a:rPr lang="en-US" sz="2800" b="1" dirty="0">
                <a:solidFill>
                  <a:schemeClr val="bg1"/>
                </a:solidFill>
                <a:sym typeface="Wingdings" pitchFamily="2" charset="2"/>
              </a:rPr>
              <a:t>Not enough particles to equilibrate, control experiment</a:t>
            </a:r>
            <a:endParaRPr lang="en-US" sz="2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7226850" cy="646331"/>
          </a:xfrm>
          <a:prstGeom prst="rect">
            <a:avLst/>
          </a:prstGeom>
          <a:noFill/>
        </p:spPr>
        <p:txBody>
          <a:bodyPr wrap="none" rtlCol="0">
            <a:spAutoFit/>
          </a:bodyPr>
          <a:lstStyle/>
          <a:p>
            <a:r>
              <a:rPr lang="en-US" sz="3600" b="0" u="sng" dirty="0">
                <a:solidFill>
                  <a:schemeClr val="bg1"/>
                </a:solidFill>
              </a:rPr>
              <a:t>Fall 2012 Revolution – </a:t>
            </a:r>
            <a:r>
              <a:rPr lang="en-US" sz="3600" b="0" u="sng" dirty="0" err="1">
                <a:solidFill>
                  <a:schemeClr val="bg1"/>
                </a:solidFill>
              </a:rPr>
              <a:t>p+Pb</a:t>
            </a:r>
            <a:r>
              <a:rPr lang="en-US" sz="3600" b="0" u="sng" dirty="0">
                <a:solidFill>
                  <a:schemeClr val="bg1"/>
                </a:solidFill>
              </a:rPr>
              <a:t> Collisions</a:t>
            </a:r>
          </a:p>
        </p:txBody>
      </p:sp>
      <p:sp>
        <p:nvSpPr>
          <p:cNvPr id="5" name="TextBox 4"/>
          <p:cNvSpPr txBox="1"/>
          <p:nvPr/>
        </p:nvSpPr>
        <p:spPr>
          <a:xfrm>
            <a:off x="5244901" y="1473429"/>
            <a:ext cx="3886200" cy="4401205"/>
          </a:xfrm>
          <a:prstGeom prst="rect">
            <a:avLst/>
          </a:prstGeom>
          <a:noFill/>
        </p:spPr>
        <p:txBody>
          <a:bodyPr wrap="square" rtlCol="0">
            <a:spAutoFit/>
          </a:bodyPr>
          <a:lstStyle/>
          <a:p>
            <a:pPr algn="ctr"/>
            <a:r>
              <a:rPr lang="en-US" sz="2800" dirty="0">
                <a:solidFill>
                  <a:schemeClr val="bg1"/>
                </a:solidFill>
              </a:rPr>
              <a:t>Signal similar to that seen in A+A</a:t>
            </a:r>
          </a:p>
          <a:p>
            <a:pPr algn="ctr"/>
            <a:endParaRPr lang="en-US" sz="2800" b="0" dirty="0">
              <a:solidFill>
                <a:schemeClr val="bg1"/>
              </a:solidFill>
            </a:endParaRPr>
          </a:p>
          <a:p>
            <a:pPr algn="ctr"/>
            <a:r>
              <a:rPr lang="en-US" sz="2800" dirty="0">
                <a:solidFill>
                  <a:schemeClr val="bg1"/>
                </a:solidFill>
              </a:rPr>
              <a:t>Could it be flow?</a:t>
            </a:r>
          </a:p>
          <a:p>
            <a:pPr algn="ctr"/>
            <a:endParaRPr lang="en-US" sz="2800" b="0" dirty="0">
              <a:solidFill>
                <a:schemeClr val="bg1"/>
              </a:solidFill>
            </a:endParaRPr>
          </a:p>
          <a:p>
            <a:pPr algn="ctr"/>
            <a:r>
              <a:rPr lang="en-US" sz="2800" dirty="0">
                <a:solidFill>
                  <a:schemeClr val="bg1"/>
                </a:solidFill>
              </a:rPr>
              <a:t>Alternative proposal of initial state </a:t>
            </a:r>
          </a:p>
          <a:p>
            <a:pPr algn="ctr"/>
            <a:r>
              <a:rPr lang="en-US" sz="2800" dirty="0">
                <a:solidFill>
                  <a:schemeClr val="bg1"/>
                </a:solidFill>
              </a:rPr>
              <a:t>momentum domains – </a:t>
            </a:r>
            <a:r>
              <a:rPr lang="en-US" sz="2800" i="1" dirty="0">
                <a:solidFill>
                  <a:srgbClr val="FFFF00"/>
                </a:solidFill>
              </a:rPr>
              <a:t>nothing to do with geometry!</a:t>
            </a:r>
            <a:endParaRPr lang="en-US" sz="2800" b="0" i="1" dirty="0">
              <a:solidFill>
                <a:srgbClr val="FFFF00"/>
              </a:solidFill>
            </a:endParaRPr>
          </a:p>
        </p:txBody>
      </p:sp>
      <p:grpSp>
        <p:nvGrpSpPr>
          <p:cNvPr id="13" name="Group 12"/>
          <p:cNvGrpSpPr/>
          <p:nvPr/>
        </p:nvGrpSpPr>
        <p:grpSpPr>
          <a:xfrm>
            <a:off x="381000" y="1157288"/>
            <a:ext cx="4800600" cy="5243512"/>
            <a:chOff x="76200" y="914400"/>
            <a:chExt cx="5181600" cy="5505450"/>
          </a:xfrm>
        </p:grpSpPr>
        <p:pic>
          <p:nvPicPr>
            <p:cNvPr id="11266" name="Picture 2" descr="These three plots show the correlation between pairs of particles seen in the CMS detector. (&lt;i&gt;a&lt;/i&gt;) shows proton–proton collisions, and the arrow points to the ridge; (&lt;i&gt;b&lt;/i&gt;) shows the lead–lead collisions where a similar ridge emerged once more; and (&lt;i&gt;c&lt;/i&gt;) denotes the most recent proton–lead collisions where the ridge is seen once more. Δη is the angle in that plane measured between the two particles in the longitudinal plane. ΔΦ represents the difference between the angles of the two particles in question in the transverse plane. &lt;i&gt;R&lt;/i&gt; is a function of both Δη and ΔΦ. (Courtesy: CERN/CMS collaboration)"/>
            <p:cNvPicPr>
              <a:picLocks noChangeAspect="1" noChangeArrowheads="1"/>
            </p:cNvPicPr>
            <p:nvPr/>
          </p:nvPicPr>
          <p:blipFill>
            <a:blip r:embed="rId2" cstate="print"/>
            <a:srcRect l="39941" t="6972" r="3671" b="4139"/>
            <a:stretch>
              <a:fillRect/>
            </a:stretch>
          </p:blipFill>
          <p:spPr bwMode="auto">
            <a:xfrm>
              <a:off x="76200" y="914400"/>
              <a:ext cx="5181600" cy="5505450"/>
            </a:xfrm>
            <a:prstGeom prst="rect">
              <a:avLst/>
            </a:prstGeom>
            <a:noFill/>
          </p:spPr>
        </p:pic>
        <p:sp>
          <p:nvSpPr>
            <p:cNvPr id="9" name="Rectangle 8"/>
            <p:cNvSpPr/>
            <p:nvPr/>
          </p:nvSpPr>
          <p:spPr>
            <a:xfrm>
              <a:off x="228600" y="1143000"/>
              <a:ext cx="838200" cy="5232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sp>
          <p:nvSpPr>
            <p:cNvPr id="10" name="Rectangle 9"/>
            <p:cNvSpPr/>
            <p:nvPr/>
          </p:nvSpPr>
          <p:spPr>
            <a:xfrm>
              <a:off x="76200" y="5867400"/>
              <a:ext cx="838200" cy="5232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sp>
          <p:nvSpPr>
            <p:cNvPr id="11" name="Rectangle 10"/>
            <p:cNvSpPr/>
            <p:nvPr/>
          </p:nvSpPr>
          <p:spPr>
            <a:xfrm>
              <a:off x="4419600" y="6126480"/>
              <a:ext cx="838200" cy="2743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sp>
          <p:nvSpPr>
            <p:cNvPr id="12" name="Rectangle 11"/>
            <p:cNvSpPr/>
            <p:nvPr/>
          </p:nvSpPr>
          <p:spPr>
            <a:xfrm>
              <a:off x="4419600" y="914400"/>
              <a:ext cx="838200" cy="2743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grpSp>
    </p:spTree>
    <p:extLst>
      <p:ext uri="{BB962C8B-B14F-4D97-AF65-F5344CB8AC3E}">
        <p14:creationId xmlns:p14="http://schemas.microsoft.com/office/powerpoint/2010/main" val="208092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3352800"/>
            <a:ext cx="7543800" cy="400110"/>
          </a:xfrm>
          <a:prstGeom prst="rect">
            <a:avLst/>
          </a:prstGeom>
        </p:spPr>
        <p:txBody>
          <a:bodyPr wrap="square">
            <a:spAutoFit/>
          </a:bodyPr>
          <a:lstStyle/>
          <a:p>
            <a:r>
              <a:rPr lang="en-US" sz="2000" dirty="0">
                <a:solidFill>
                  <a:schemeClr val="bg1"/>
                </a:solidFill>
              </a:rPr>
              <a:t>http://journals.aps.org/prl/abstract/10.1103/PhysRevLett.113.112301</a:t>
            </a:r>
          </a:p>
        </p:txBody>
      </p:sp>
      <p:pic>
        <p:nvPicPr>
          <p:cNvPr id="14339" name="Picture 3"/>
          <p:cNvPicPr>
            <a:picLocks noChangeAspect="1" noChangeArrowheads="1"/>
          </p:cNvPicPr>
          <p:nvPr/>
        </p:nvPicPr>
        <p:blipFill>
          <a:blip r:embed="rId2" cstate="print"/>
          <a:srcRect/>
          <a:stretch>
            <a:fillRect/>
          </a:stretch>
        </p:blipFill>
        <p:spPr bwMode="auto">
          <a:xfrm>
            <a:off x="0" y="1164396"/>
            <a:ext cx="9144000" cy="2036004"/>
          </a:xfrm>
          <a:prstGeom prst="rect">
            <a:avLst/>
          </a:prstGeom>
          <a:noFill/>
          <a:ln w="9525">
            <a:noFill/>
            <a:miter lim="800000"/>
            <a:headEnd/>
            <a:tailEnd/>
          </a:ln>
        </p:spPr>
      </p:pic>
      <p:sp>
        <p:nvSpPr>
          <p:cNvPr id="8" name="TextBox 7"/>
          <p:cNvSpPr txBox="1"/>
          <p:nvPr/>
        </p:nvSpPr>
        <p:spPr>
          <a:xfrm>
            <a:off x="2204393" y="228600"/>
            <a:ext cx="4577407" cy="646331"/>
          </a:xfrm>
          <a:prstGeom prst="rect">
            <a:avLst/>
          </a:prstGeom>
          <a:noFill/>
        </p:spPr>
        <p:txBody>
          <a:bodyPr wrap="none" rtlCol="0">
            <a:spAutoFit/>
          </a:bodyPr>
          <a:lstStyle/>
          <a:p>
            <a:r>
              <a:rPr lang="en-US" sz="3600" b="0" u="sng" dirty="0">
                <a:solidFill>
                  <a:schemeClr val="bg1"/>
                </a:solidFill>
              </a:rPr>
              <a:t>Geometry Tests at RHIC</a:t>
            </a:r>
          </a:p>
        </p:txBody>
      </p:sp>
      <p:pic>
        <p:nvPicPr>
          <p:cNvPr id="9" name="Picture 2" descr="https://www.phenix.bnl.gov/WWW/p/draft/jdok/HydroAnimations/pAu_208/animate208.gif">
            <a:extLst>
              <a:ext uri="{FF2B5EF4-FFF2-40B4-BE49-F238E27FC236}">
                <a16:creationId xmlns:a16="http://schemas.microsoft.com/office/drawing/2014/main" id="{CB0C1426-722C-4CCA-90CF-5F0E803AFAD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0890" y="3910925"/>
            <a:ext cx="2743200" cy="26376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www.phenix.bnl.gov/WWW/p/draft/jdok/HydroAnimations/dAu_112/animate112.gif">
            <a:extLst>
              <a:ext uri="{FF2B5EF4-FFF2-40B4-BE49-F238E27FC236}">
                <a16:creationId xmlns:a16="http://schemas.microsoft.com/office/drawing/2014/main" id="{F119D532-273F-4EED-8AD8-9AADF751287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20290" y="3910925"/>
            <a:ext cx="2743200" cy="26376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s://www.phenix.bnl.gov/WWW/p/draft/jdok/HydroAnimations/He3Au_64/animate064.gif">
            <a:extLst>
              <a:ext uri="{FF2B5EF4-FFF2-40B4-BE49-F238E27FC236}">
                <a16:creationId xmlns:a16="http://schemas.microsoft.com/office/drawing/2014/main" id="{8E6A637E-6AEA-4831-B087-8138F3A75EC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910925"/>
            <a:ext cx="2743200" cy="2637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81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53C2A-FC42-4955-A983-5C28E0C7E7D6}"/>
              </a:ext>
            </a:extLst>
          </p:cNvPr>
          <p:cNvSpPr/>
          <p:nvPr/>
        </p:nvSpPr>
        <p:spPr>
          <a:xfrm>
            <a:off x="986021" y="1588877"/>
            <a:ext cx="7086600" cy="5031911"/>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E178A34-8B22-479D-BF49-39B4A0C1917A}"/>
              </a:ext>
            </a:extLst>
          </p:cNvPr>
          <p:cNvSpPr txBox="1"/>
          <p:nvPr/>
        </p:nvSpPr>
        <p:spPr>
          <a:xfrm>
            <a:off x="1845878" y="428721"/>
            <a:ext cx="5355890" cy="523220"/>
          </a:xfrm>
          <a:prstGeom prst="rect">
            <a:avLst/>
          </a:prstGeom>
          <a:noFill/>
        </p:spPr>
        <p:txBody>
          <a:bodyPr wrap="none" rtlCol="0">
            <a:spAutoFit/>
          </a:bodyPr>
          <a:lstStyle/>
          <a:p>
            <a:r>
              <a:rPr lang="en-US" sz="2800" dirty="0">
                <a:solidFill>
                  <a:schemeClr val="bg1"/>
                </a:solidFill>
              </a:rPr>
              <a:t>Vanderbilt-Colorado analysis effort!</a:t>
            </a:r>
          </a:p>
        </p:txBody>
      </p:sp>
      <p:pic>
        <p:nvPicPr>
          <p:cNvPr id="5" name="Picture 4">
            <a:extLst>
              <a:ext uri="{FF2B5EF4-FFF2-40B4-BE49-F238E27FC236}">
                <a16:creationId xmlns:a16="http://schemas.microsoft.com/office/drawing/2014/main" id="{91460461-7D10-47A7-A15F-E175FE8EAED7}"/>
              </a:ext>
            </a:extLst>
          </p:cNvPr>
          <p:cNvPicPr>
            <a:picLocks noChangeAspect="1"/>
          </p:cNvPicPr>
          <p:nvPr/>
        </p:nvPicPr>
        <p:blipFill rotWithShape="1">
          <a:blip r:embed="rId2">
            <a:clrChange>
              <a:clrFrom>
                <a:srgbClr val="FFFFFF"/>
              </a:clrFrom>
              <a:clrTo>
                <a:srgbClr val="FFFFFF">
                  <a:alpha val="0"/>
                </a:srgbClr>
              </a:clrTo>
            </a:clrChange>
          </a:blip>
          <a:srcRect t="3497" r="3118" b="5693"/>
          <a:stretch/>
        </p:blipFill>
        <p:spPr>
          <a:xfrm>
            <a:off x="990600" y="1588877"/>
            <a:ext cx="7086600" cy="5031911"/>
          </a:xfrm>
          <a:prstGeom prst="rect">
            <a:avLst/>
          </a:prstGeom>
        </p:spPr>
      </p:pic>
      <p:pic>
        <p:nvPicPr>
          <p:cNvPr id="6" name="Picture 5">
            <a:extLst>
              <a:ext uri="{FF2B5EF4-FFF2-40B4-BE49-F238E27FC236}">
                <a16:creationId xmlns:a16="http://schemas.microsoft.com/office/drawing/2014/main" id="{468F39B2-7B30-4C3C-A1DD-BB5EF79DE13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34421" y="237212"/>
            <a:ext cx="1295400" cy="981988"/>
          </a:xfrm>
          <a:prstGeom prst="rect">
            <a:avLst/>
          </a:prstGeom>
        </p:spPr>
      </p:pic>
      <p:pic>
        <p:nvPicPr>
          <p:cNvPr id="7" name="Picture 2" descr="Vanderbilt Logo">
            <a:extLst>
              <a:ext uri="{FF2B5EF4-FFF2-40B4-BE49-F238E27FC236}">
                <a16:creationId xmlns:a16="http://schemas.microsoft.com/office/drawing/2014/main" id="{9F852395-9112-4155-8616-D6255642F4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421" y="80731"/>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78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cstate="print"/>
          <a:srcRect l="14056" t="15625" r="15081" b="15625"/>
          <a:stretch>
            <a:fillRect/>
          </a:stretch>
        </p:blipFill>
        <p:spPr bwMode="auto">
          <a:xfrm>
            <a:off x="0" y="803564"/>
            <a:ext cx="9144000" cy="4987636"/>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4C83B2-D0A9-47D8-9856-182692B33461}"/>
              </a:ext>
            </a:extLst>
          </p:cNvPr>
          <p:cNvSpPr/>
          <p:nvPr/>
        </p:nvSpPr>
        <p:spPr>
          <a:xfrm>
            <a:off x="73012" y="735741"/>
            <a:ext cx="736492" cy="56796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4126B63-C342-4FFF-A982-470C6455E0D2}"/>
              </a:ext>
            </a:extLst>
          </p:cNvPr>
          <p:cNvSpPr txBox="1"/>
          <p:nvPr/>
        </p:nvSpPr>
        <p:spPr>
          <a:xfrm>
            <a:off x="2743200" y="-9912"/>
            <a:ext cx="3633687" cy="646331"/>
          </a:xfrm>
          <a:prstGeom prst="rect">
            <a:avLst/>
          </a:prstGeom>
          <a:noFill/>
        </p:spPr>
        <p:txBody>
          <a:bodyPr wrap="none" rtlCol="0">
            <a:spAutoFit/>
          </a:bodyPr>
          <a:lstStyle/>
          <a:p>
            <a:r>
              <a:rPr lang="en-US" sz="3600" u="sng" dirty="0">
                <a:solidFill>
                  <a:schemeClr val="bg1"/>
                </a:solidFill>
              </a:rPr>
              <a:t>Experimental Data</a:t>
            </a:r>
          </a:p>
        </p:txBody>
      </p:sp>
      <p:pic>
        <p:nvPicPr>
          <p:cNvPr id="6" name="Picture 5">
            <a:extLst>
              <a:ext uri="{FF2B5EF4-FFF2-40B4-BE49-F238E27FC236}">
                <a16:creationId xmlns:a16="http://schemas.microsoft.com/office/drawing/2014/main" id="{2AC9356C-A08C-42D6-8FDF-E9DCA6F45B98}"/>
              </a:ext>
            </a:extLst>
          </p:cNvPr>
          <p:cNvPicPr>
            <a:picLocks noChangeAspect="1"/>
          </p:cNvPicPr>
          <p:nvPr/>
        </p:nvPicPr>
        <p:blipFill>
          <a:blip r:embed="rId2"/>
          <a:stretch>
            <a:fillRect/>
          </a:stretch>
        </p:blipFill>
        <p:spPr>
          <a:xfrm>
            <a:off x="609600" y="750359"/>
            <a:ext cx="3516992" cy="5665059"/>
          </a:xfrm>
          <a:prstGeom prst="rect">
            <a:avLst/>
          </a:prstGeom>
        </p:spPr>
      </p:pic>
      <p:sp>
        <p:nvSpPr>
          <p:cNvPr id="7" name="TextBox 6">
            <a:extLst>
              <a:ext uri="{FF2B5EF4-FFF2-40B4-BE49-F238E27FC236}">
                <a16:creationId xmlns:a16="http://schemas.microsoft.com/office/drawing/2014/main" id="{B569D312-CC21-4903-B7D9-7C392CB62DE9}"/>
              </a:ext>
            </a:extLst>
          </p:cNvPr>
          <p:cNvSpPr txBox="1"/>
          <p:nvPr/>
        </p:nvSpPr>
        <p:spPr>
          <a:xfrm>
            <a:off x="1560598" y="6519446"/>
            <a:ext cx="6022803" cy="338554"/>
          </a:xfrm>
          <a:prstGeom prst="rect">
            <a:avLst/>
          </a:prstGeom>
          <a:noFill/>
        </p:spPr>
        <p:txBody>
          <a:bodyPr wrap="none" rtlCol="0">
            <a:spAutoFit/>
          </a:bodyPr>
          <a:lstStyle/>
          <a:p>
            <a:r>
              <a:rPr lang="en-US" sz="1600" dirty="0">
                <a:solidFill>
                  <a:schemeClr val="bg1"/>
                </a:solidFill>
              </a:rPr>
              <a:t>PHENIX, https://arxiv.org/abs/1805.02973, Accepted in Nature Physics</a:t>
            </a:r>
          </a:p>
        </p:txBody>
      </p:sp>
      <p:pic>
        <p:nvPicPr>
          <p:cNvPr id="8" name="Picture 7">
            <a:extLst>
              <a:ext uri="{FF2B5EF4-FFF2-40B4-BE49-F238E27FC236}">
                <a16:creationId xmlns:a16="http://schemas.microsoft.com/office/drawing/2014/main" id="{0EC4B06E-74BB-4577-8579-0F4652170F44}"/>
              </a:ext>
            </a:extLst>
          </p:cNvPr>
          <p:cNvPicPr>
            <a:picLocks noChangeAspect="1"/>
          </p:cNvPicPr>
          <p:nvPr/>
        </p:nvPicPr>
        <p:blipFill>
          <a:blip r:embed="rId3"/>
          <a:stretch>
            <a:fillRect/>
          </a:stretch>
        </p:blipFill>
        <p:spPr>
          <a:xfrm>
            <a:off x="4566099" y="1462612"/>
            <a:ext cx="3768397" cy="3950587"/>
          </a:xfrm>
          <a:prstGeom prst="rect">
            <a:avLst/>
          </a:prstGeom>
          <a:ln w="38100">
            <a:solidFill>
              <a:srgbClr val="FFFF00"/>
            </a:solidFill>
          </a:ln>
        </p:spPr>
      </p:pic>
      <p:sp>
        <p:nvSpPr>
          <p:cNvPr id="9" name="TextBox 8">
            <a:extLst>
              <a:ext uri="{FF2B5EF4-FFF2-40B4-BE49-F238E27FC236}">
                <a16:creationId xmlns:a16="http://schemas.microsoft.com/office/drawing/2014/main" id="{6AC7AAAD-8380-4B66-A417-132ABC26AD85}"/>
              </a:ext>
            </a:extLst>
          </p:cNvPr>
          <p:cNvSpPr txBox="1"/>
          <p:nvPr/>
        </p:nvSpPr>
        <p:spPr>
          <a:xfrm>
            <a:off x="4342016" y="866377"/>
            <a:ext cx="4305153" cy="461665"/>
          </a:xfrm>
          <a:prstGeom prst="rect">
            <a:avLst/>
          </a:prstGeom>
          <a:noFill/>
        </p:spPr>
        <p:txBody>
          <a:bodyPr wrap="none" rtlCol="0">
            <a:spAutoFit/>
          </a:bodyPr>
          <a:lstStyle/>
          <a:p>
            <a:pPr algn="ctr"/>
            <a:r>
              <a:rPr lang="en-US" sz="2400" dirty="0">
                <a:solidFill>
                  <a:srgbClr val="FFFF00"/>
                </a:solidFill>
              </a:rPr>
              <a:t>Follows ordering of eccentricities</a:t>
            </a:r>
          </a:p>
        </p:txBody>
      </p:sp>
      <p:sp>
        <p:nvSpPr>
          <p:cNvPr id="10" name="TextBox 9">
            <a:extLst>
              <a:ext uri="{FF2B5EF4-FFF2-40B4-BE49-F238E27FC236}">
                <a16:creationId xmlns:a16="http://schemas.microsoft.com/office/drawing/2014/main" id="{D8F546B9-80EB-4549-A9C7-573A854BC8BE}"/>
              </a:ext>
            </a:extLst>
          </p:cNvPr>
          <p:cNvSpPr txBox="1"/>
          <p:nvPr/>
        </p:nvSpPr>
        <p:spPr>
          <a:xfrm>
            <a:off x="4663180" y="5606902"/>
            <a:ext cx="3641638" cy="461665"/>
          </a:xfrm>
          <a:prstGeom prst="rect">
            <a:avLst/>
          </a:prstGeom>
          <a:noFill/>
        </p:spPr>
        <p:txBody>
          <a:bodyPr wrap="none" rtlCol="0">
            <a:spAutoFit/>
          </a:bodyPr>
          <a:lstStyle/>
          <a:p>
            <a:r>
              <a:rPr lang="en-US" sz="2400" dirty="0">
                <a:solidFill>
                  <a:schemeClr val="bg1"/>
                </a:solidFill>
              </a:rPr>
              <a:t>Multiplicity also plays a role</a:t>
            </a:r>
          </a:p>
        </p:txBody>
      </p:sp>
      <p:sp>
        <p:nvSpPr>
          <p:cNvPr id="2" name="TextBox 1">
            <a:extLst>
              <a:ext uri="{FF2B5EF4-FFF2-40B4-BE49-F238E27FC236}">
                <a16:creationId xmlns:a16="http://schemas.microsoft.com/office/drawing/2014/main" id="{7CC981B4-2FC2-462C-9678-D8A6353D92AF}"/>
              </a:ext>
            </a:extLst>
          </p:cNvPr>
          <p:cNvSpPr txBox="1"/>
          <p:nvPr/>
        </p:nvSpPr>
        <p:spPr>
          <a:xfrm>
            <a:off x="33374" y="646331"/>
            <a:ext cx="808235" cy="1015663"/>
          </a:xfrm>
          <a:prstGeom prst="rect">
            <a:avLst/>
          </a:prstGeom>
          <a:noFill/>
        </p:spPr>
        <p:txBody>
          <a:bodyPr wrap="none" rtlCol="0">
            <a:spAutoFit/>
          </a:bodyPr>
          <a:lstStyle/>
          <a:p>
            <a:r>
              <a:rPr lang="en-US" sz="6000" b="1" dirty="0"/>
              <a:t>v</a:t>
            </a:r>
            <a:r>
              <a:rPr lang="en-US" sz="6000" b="1" baseline="-25000" dirty="0"/>
              <a:t>2</a:t>
            </a:r>
          </a:p>
        </p:txBody>
      </p:sp>
      <p:sp>
        <p:nvSpPr>
          <p:cNvPr id="11" name="TextBox 10">
            <a:extLst>
              <a:ext uri="{FF2B5EF4-FFF2-40B4-BE49-F238E27FC236}">
                <a16:creationId xmlns:a16="http://schemas.microsoft.com/office/drawing/2014/main" id="{9D570752-82BF-4AD5-90BB-1F278ED5A421}"/>
              </a:ext>
            </a:extLst>
          </p:cNvPr>
          <p:cNvSpPr txBox="1"/>
          <p:nvPr/>
        </p:nvSpPr>
        <p:spPr>
          <a:xfrm>
            <a:off x="37872" y="3200400"/>
            <a:ext cx="808235" cy="1015663"/>
          </a:xfrm>
          <a:prstGeom prst="rect">
            <a:avLst/>
          </a:prstGeom>
          <a:noFill/>
        </p:spPr>
        <p:txBody>
          <a:bodyPr wrap="none" rtlCol="0">
            <a:spAutoFit/>
          </a:bodyPr>
          <a:lstStyle/>
          <a:p>
            <a:r>
              <a:rPr lang="en-US" sz="6000" b="1" dirty="0"/>
              <a:t>v</a:t>
            </a:r>
            <a:r>
              <a:rPr lang="en-US" sz="6000" b="1" baseline="-25000" dirty="0"/>
              <a:t>3</a:t>
            </a:r>
          </a:p>
        </p:txBody>
      </p:sp>
      <p:sp>
        <p:nvSpPr>
          <p:cNvPr id="4" name="Rectangle 3">
            <a:extLst>
              <a:ext uri="{FF2B5EF4-FFF2-40B4-BE49-F238E27FC236}">
                <a16:creationId xmlns:a16="http://schemas.microsoft.com/office/drawing/2014/main" id="{940498A3-A703-49E3-89C7-DF9B105FEF39}"/>
              </a:ext>
            </a:extLst>
          </p:cNvPr>
          <p:cNvSpPr/>
          <p:nvPr/>
        </p:nvSpPr>
        <p:spPr>
          <a:xfrm>
            <a:off x="533400" y="1981200"/>
            <a:ext cx="228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C19BF89-BE0D-41AF-A21E-D3352D6D71C1}"/>
              </a:ext>
            </a:extLst>
          </p:cNvPr>
          <p:cNvSpPr/>
          <p:nvPr/>
        </p:nvSpPr>
        <p:spPr>
          <a:xfrm>
            <a:off x="533400" y="4495800"/>
            <a:ext cx="228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
            <a:extLst>
              <a:ext uri="{FF2B5EF4-FFF2-40B4-BE49-F238E27FC236}">
                <a16:creationId xmlns:a16="http://schemas.microsoft.com/office/drawing/2014/main" id="{E60173E5-787D-4250-BFEE-36F0CD0D0A9B}"/>
              </a:ext>
            </a:extLst>
          </p:cNvPr>
          <p:cNvPicPr>
            <a:picLocks noChangeAspect="1" noChangeArrowheads="1"/>
          </p:cNvPicPr>
          <p:nvPr/>
        </p:nvPicPr>
        <p:blipFill>
          <a:blip r:embed="rId4" cstate="print">
            <a:clrChange>
              <a:clrFrom>
                <a:srgbClr val="FFFFFF"/>
              </a:clrFrom>
              <a:clrTo>
                <a:srgbClr val="FFFFFF">
                  <a:alpha val="0"/>
                </a:srgbClr>
              </a:clrTo>
            </a:clrChange>
          </a:blip>
          <a:srcRect l="8785" t="28125" r="63104" b="26042"/>
          <a:stretch>
            <a:fillRect/>
          </a:stretch>
        </p:blipFill>
        <p:spPr bwMode="auto">
          <a:xfrm>
            <a:off x="83808" y="1524000"/>
            <a:ext cx="644893" cy="591152"/>
          </a:xfrm>
          <a:prstGeom prst="rect">
            <a:avLst/>
          </a:prstGeom>
          <a:noFill/>
          <a:ln w="9525">
            <a:noFill/>
            <a:miter lim="800000"/>
            <a:headEnd/>
            <a:tailEnd/>
          </a:ln>
        </p:spPr>
      </p:pic>
      <p:pic>
        <p:nvPicPr>
          <p:cNvPr id="14" name="Picture 2">
            <a:extLst>
              <a:ext uri="{FF2B5EF4-FFF2-40B4-BE49-F238E27FC236}">
                <a16:creationId xmlns:a16="http://schemas.microsoft.com/office/drawing/2014/main" id="{11F55349-DDC4-4EE8-A1E5-AB5241F00FDC}"/>
              </a:ext>
            </a:extLst>
          </p:cNvPr>
          <p:cNvPicPr>
            <a:picLocks noChangeAspect="1" noChangeArrowheads="1"/>
          </p:cNvPicPr>
          <p:nvPr/>
        </p:nvPicPr>
        <p:blipFill>
          <a:blip r:embed="rId5" cstate="print">
            <a:clrChange>
              <a:clrFrom>
                <a:srgbClr val="FFFFFF"/>
              </a:clrFrom>
              <a:clrTo>
                <a:srgbClr val="FFFFFF">
                  <a:alpha val="0"/>
                </a:srgbClr>
              </a:clrTo>
            </a:clrChange>
          </a:blip>
          <a:srcRect l="9370" t="29167" r="61933" b="25000"/>
          <a:stretch>
            <a:fillRect/>
          </a:stretch>
        </p:blipFill>
        <p:spPr bwMode="auto">
          <a:xfrm>
            <a:off x="68334" y="4183691"/>
            <a:ext cx="665018" cy="609600"/>
          </a:xfrm>
          <a:prstGeom prst="rect">
            <a:avLst/>
          </a:prstGeom>
          <a:noFill/>
          <a:ln w="9525">
            <a:noFill/>
            <a:miter lim="800000"/>
            <a:headEnd/>
            <a:tailEnd/>
          </a:ln>
        </p:spPr>
      </p:pic>
    </p:spTree>
    <p:extLst>
      <p:ext uri="{BB962C8B-B14F-4D97-AF65-F5344CB8AC3E}">
        <p14:creationId xmlns:p14="http://schemas.microsoft.com/office/powerpoint/2010/main" val="261508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95449D-95A0-4C4F-BEC8-C664AF3A095D}"/>
              </a:ext>
            </a:extLst>
          </p:cNvPr>
          <p:cNvSpPr/>
          <p:nvPr/>
        </p:nvSpPr>
        <p:spPr>
          <a:xfrm>
            <a:off x="150725" y="819352"/>
            <a:ext cx="8763959" cy="608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FB6FDEB-18DF-4EDC-B0F9-466B01384A3A}"/>
              </a:ext>
            </a:extLst>
          </p:cNvPr>
          <p:cNvPicPr>
            <a:picLocks noChangeAspect="1"/>
          </p:cNvPicPr>
          <p:nvPr/>
        </p:nvPicPr>
        <p:blipFill>
          <a:blip r:embed="rId2"/>
          <a:stretch>
            <a:fillRect/>
          </a:stretch>
        </p:blipFill>
        <p:spPr>
          <a:xfrm>
            <a:off x="150725" y="1389042"/>
            <a:ext cx="8763959" cy="3489347"/>
          </a:xfrm>
          <a:prstGeom prst="rect">
            <a:avLst/>
          </a:prstGeom>
        </p:spPr>
      </p:pic>
      <p:sp>
        <p:nvSpPr>
          <p:cNvPr id="6" name="TextBox 5">
            <a:extLst>
              <a:ext uri="{FF2B5EF4-FFF2-40B4-BE49-F238E27FC236}">
                <a16:creationId xmlns:a16="http://schemas.microsoft.com/office/drawing/2014/main" id="{7BFDF3CB-B75B-483A-9457-4234243A93FD}"/>
              </a:ext>
            </a:extLst>
          </p:cNvPr>
          <p:cNvSpPr txBox="1"/>
          <p:nvPr/>
        </p:nvSpPr>
        <p:spPr>
          <a:xfrm>
            <a:off x="2189747" y="38502"/>
            <a:ext cx="5256567" cy="646331"/>
          </a:xfrm>
          <a:prstGeom prst="rect">
            <a:avLst/>
          </a:prstGeom>
          <a:noFill/>
        </p:spPr>
        <p:txBody>
          <a:bodyPr wrap="none" rtlCol="0">
            <a:spAutoFit/>
          </a:bodyPr>
          <a:lstStyle/>
          <a:p>
            <a:r>
              <a:rPr lang="en-US" sz="3600" u="sng" dirty="0">
                <a:solidFill>
                  <a:schemeClr val="bg1"/>
                </a:solidFill>
              </a:rPr>
              <a:t>Hydrodynamic Comparison</a:t>
            </a:r>
          </a:p>
        </p:txBody>
      </p:sp>
      <p:sp>
        <p:nvSpPr>
          <p:cNvPr id="7" name="TextBox 6">
            <a:extLst>
              <a:ext uri="{FF2B5EF4-FFF2-40B4-BE49-F238E27FC236}">
                <a16:creationId xmlns:a16="http://schemas.microsoft.com/office/drawing/2014/main" id="{80F40BF9-608B-4BFB-BF9B-DCEE44B42A32}"/>
              </a:ext>
            </a:extLst>
          </p:cNvPr>
          <p:cNvSpPr txBox="1"/>
          <p:nvPr/>
        </p:nvSpPr>
        <p:spPr>
          <a:xfrm>
            <a:off x="533400" y="5272921"/>
            <a:ext cx="8250207" cy="1546577"/>
          </a:xfrm>
          <a:prstGeom prst="rect">
            <a:avLst/>
          </a:prstGeom>
          <a:noFill/>
        </p:spPr>
        <p:txBody>
          <a:bodyPr wrap="none" rtlCol="0">
            <a:spAutoFit/>
          </a:bodyPr>
          <a:lstStyle/>
          <a:p>
            <a:pPr algn="ctr"/>
            <a:r>
              <a:rPr lang="en-US" sz="2400" dirty="0">
                <a:solidFill>
                  <a:schemeClr val="bg1"/>
                </a:solidFill>
              </a:rPr>
              <a:t> Agreement with v</a:t>
            </a:r>
            <a:r>
              <a:rPr lang="en-US" sz="2400" baseline="-25000" dirty="0">
                <a:solidFill>
                  <a:schemeClr val="bg1"/>
                </a:solidFill>
              </a:rPr>
              <a:t>2</a:t>
            </a:r>
            <a:r>
              <a:rPr lang="en-US" sz="2400" dirty="0">
                <a:solidFill>
                  <a:schemeClr val="bg1"/>
                </a:solidFill>
              </a:rPr>
              <a:t>, v</a:t>
            </a:r>
            <a:r>
              <a:rPr lang="en-US" sz="2400" baseline="-25000" dirty="0">
                <a:solidFill>
                  <a:schemeClr val="bg1"/>
                </a:solidFill>
              </a:rPr>
              <a:t>3</a:t>
            </a:r>
            <a:r>
              <a:rPr lang="en-US" sz="2400" dirty="0">
                <a:solidFill>
                  <a:schemeClr val="bg1"/>
                </a:solidFill>
              </a:rPr>
              <a:t> (</a:t>
            </a:r>
            <a:r>
              <a:rPr lang="en-US" sz="2400" dirty="0" err="1">
                <a:solidFill>
                  <a:schemeClr val="bg1"/>
                </a:solidFill>
              </a:rPr>
              <a:t>p</a:t>
            </a:r>
            <a:r>
              <a:rPr lang="en-US" sz="2400" baseline="-25000" dirty="0" err="1">
                <a:solidFill>
                  <a:schemeClr val="bg1"/>
                </a:solidFill>
              </a:rPr>
              <a:t>T</a:t>
            </a:r>
            <a:r>
              <a:rPr lang="en-US" sz="2400" dirty="0">
                <a:solidFill>
                  <a:schemeClr val="bg1"/>
                </a:solidFill>
              </a:rPr>
              <a:t>) for all three systems</a:t>
            </a:r>
          </a:p>
          <a:p>
            <a:pPr algn="ctr"/>
            <a:r>
              <a:rPr lang="en-US" sz="1100" dirty="0">
                <a:solidFill>
                  <a:schemeClr val="bg1"/>
                </a:solidFill>
              </a:rPr>
              <a:t> </a:t>
            </a:r>
          </a:p>
          <a:p>
            <a:pPr algn="ctr"/>
            <a:r>
              <a:rPr lang="en-US" sz="2400" dirty="0">
                <a:solidFill>
                  <a:srgbClr val="FF0000"/>
                </a:solidFill>
              </a:rPr>
              <a:t>SONIC hydrodynamic published prediction has very good p-value</a:t>
            </a:r>
          </a:p>
          <a:p>
            <a:pPr algn="ctr"/>
            <a:endParaRPr lang="en-US" sz="1050" dirty="0">
              <a:solidFill>
                <a:schemeClr val="bg1"/>
              </a:solidFill>
            </a:endParaRPr>
          </a:p>
          <a:p>
            <a:pPr algn="ctr"/>
            <a:r>
              <a:rPr lang="en-US" sz="2400" dirty="0">
                <a:solidFill>
                  <a:schemeClr val="accent1">
                    <a:lumMod val="40000"/>
                    <a:lumOff val="60000"/>
                  </a:schemeClr>
                </a:solidFill>
              </a:rPr>
              <a:t>Alternative hydrodynamics </a:t>
            </a:r>
            <a:r>
              <a:rPr lang="en-US" sz="2400" dirty="0" err="1">
                <a:solidFill>
                  <a:schemeClr val="accent1">
                    <a:lumMod val="40000"/>
                    <a:lumOff val="60000"/>
                  </a:schemeClr>
                </a:solidFill>
              </a:rPr>
              <a:t>iEBE</a:t>
            </a:r>
            <a:r>
              <a:rPr lang="en-US" sz="2400" dirty="0">
                <a:solidFill>
                  <a:schemeClr val="accent1">
                    <a:lumMod val="40000"/>
                    <a:lumOff val="60000"/>
                  </a:schemeClr>
                </a:solidFill>
              </a:rPr>
              <a:t>-VISHNU confirms results</a:t>
            </a:r>
          </a:p>
        </p:txBody>
      </p:sp>
      <p:pic>
        <p:nvPicPr>
          <p:cNvPr id="8" name="Picture 7">
            <a:extLst>
              <a:ext uri="{FF2B5EF4-FFF2-40B4-BE49-F238E27FC236}">
                <a16:creationId xmlns:a16="http://schemas.microsoft.com/office/drawing/2014/main" id="{DF0745C7-8F59-41F4-9D5E-A8885D17343A}"/>
              </a:ext>
            </a:extLst>
          </p:cNvPr>
          <p:cNvPicPr>
            <a:picLocks noChangeAspect="1"/>
          </p:cNvPicPr>
          <p:nvPr/>
        </p:nvPicPr>
        <p:blipFill rotWithShape="1">
          <a:blip r:embed="rId3"/>
          <a:srcRect l="66096" t="17143" r="25378" b="57820"/>
          <a:stretch/>
        </p:blipFill>
        <p:spPr>
          <a:xfrm>
            <a:off x="4302923" y="819352"/>
            <a:ext cx="779646" cy="656773"/>
          </a:xfrm>
          <a:prstGeom prst="rect">
            <a:avLst/>
          </a:prstGeom>
        </p:spPr>
      </p:pic>
      <p:pic>
        <p:nvPicPr>
          <p:cNvPr id="9" name="Picture 8">
            <a:extLst>
              <a:ext uri="{FF2B5EF4-FFF2-40B4-BE49-F238E27FC236}">
                <a16:creationId xmlns:a16="http://schemas.microsoft.com/office/drawing/2014/main" id="{C3CF51DA-268A-4BB9-A1F8-0F4FB68046CA}"/>
              </a:ext>
            </a:extLst>
          </p:cNvPr>
          <p:cNvPicPr>
            <a:picLocks noChangeAspect="1"/>
          </p:cNvPicPr>
          <p:nvPr/>
        </p:nvPicPr>
        <p:blipFill rotWithShape="1">
          <a:blip r:embed="rId3"/>
          <a:srcRect l="91052" t="13678" r="1991" b="65958"/>
          <a:stretch/>
        </p:blipFill>
        <p:spPr>
          <a:xfrm>
            <a:off x="6983989" y="840401"/>
            <a:ext cx="842225" cy="707261"/>
          </a:xfrm>
          <a:prstGeom prst="rect">
            <a:avLst/>
          </a:prstGeom>
        </p:spPr>
      </p:pic>
      <p:pic>
        <p:nvPicPr>
          <p:cNvPr id="10" name="Picture 9">
            <a:extLst>
              <a:ext uri="{FF2B5EF4-FFF2-40B4-BE49-F238E27FC236}">
                <a16:creationId xmlns:a16="http://schemas.microsoft.com/office/drawing/2014/main" id="{E26AB7E0-B6DB-45C5-BE9F-A0D82A05EE4C}"/>
              </a:ext>
            </a:extLst>
          </p:cNvPr>
          <p:cNvPicPr>
            <a:picLocks noChangeAspect="1"/>
          </p:cNvPicPr>
          <p:nvPr/>
        </p:nvPicPr>
        <p:blipFill rotWithShape="1">
          <a:blip r:embed="rId3"/>
          <a:srcRect l="44343" t="32085" r="48605" b="45167"/>
          <a:stretch/>
        </p:blipFill>
        <p:spPr>
          <a:xfrm>
            <a:off x="1564105" y="879359"/>
            <a:ext cx="644893" cy="596766"/>
          </a:xfrm>
          <a:prstGeom prst="rect">
            <a:avLst/>
          </a:prstGeom>
        </p:spPr>
      </p:pic>
      <p:sp>
        <p:nvSpPr>
          <p:cNvPr id="11" name="TextBox 10">
            <a:extLst>
              <a:ext uri="{FF2B5EF4-FFF2-40B4-BE49-F238E27FC236}">
                <a16:creationId xmlns:a16="http://schemas.microsoft.com/office/drawing/2014/main" id="{9689B1FE-0886-4E23-9F39-6062A978A582}"/>
              </a:ext>
            </a:extLst>
          </p:cNvPr>
          <p:cNvSpPr txBox="1"/>
          <p:nvPr/>
        </p:nvSpPr>
        <p:spPr>
          <a:xfrm>
            <a:off x="3048000" y="4878389"/>
            <a:ext cx="6022803" cy="338554"/>
          </a:xfrm>
          <a:prstGeom prst="rect">
            <a:avLst/>
          </a:prstGeom>
          <a:noFill/>
        </p:spPr>
        <p:txBody>
          <a:bodyPr wrap="none" rtlCol="0">
            <a:spAutoFit/>
          </a:bodyPr>
          <a:lstStyle/>
          <a:p>
            <a:r>
              <a:rPr lang="en-US" sz="1600" dirty="0">
                <a:solidFill>
                  <a:schemeClr val="bg1"/>
                </a:solidFill>
              </a:rPr>
              <a:t>PHENIX, https://arxiv.org/abs/1805.02973, Accepted in Nature Physics</a:t>
            </a:r>
          </a:p>
        </p:txBody>
      </p:sp>
      <p:pic>
        <p:nvPicPr>
          <p:cNvPr id="16" name="Picture 1">
            <a:extLst>
              <a:ext uri="{FF2B5EF4-FFF2-40B4-BE49-F238E27FC236}">
                <a16:creationId xmlns:a16="http://schemas.microsoft.com/office/drawing/2014/main" id="{7B0F8EB5-7BDD-40CC-9820-6C7D4D5F3E3F}"/>
              </a:ext>
            </a:extLst>
          </p:cNvPr>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blip>
          <a:srcRect l="8785" t="28125" r="63104" b="26042"/>
          <a:stretch>
            <a:fillRect/>
          </a:stretch>
        </p:blipFill>
        <p:spPr bwMode="auto">
          <a:xfrm>
            <a:off x="6705600" y="1907504"/>
            <a:ext cx="740714" cy="715655"/>
          </a:xfrm>
          <a:prstGeom prst="rect">
            <a:avLst/>
          </a:prstGeom>
          <a:noFill/>
          <a:ln w="9525">
            <a:noFill/>
            <a:miter lim="800000"/>
            <a:headEnd/>
            <a:tailEnd/>
          </a:ln>
        </p:spPr>
      </p:pic>
      <p:pic>
        <p:nvPicPr>
          <p:cNvPr id="17" name="Picture 2">
            <a:extLst>
              <a:ext uri="{FF2B5EF4-FFF2-40B4-BE49-F238E27FC236}">
                <a16:creationId xmlns:a16="http://schemas.microsoft.com/office/drawing/2014/main" id="{C6C128BF-E607-4FDC-8720-909E09F54F5A}"/>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2">
                <a:tint val="45000"/>
                <a:satMod val="400000"/>
              </a:schemeClr>
            </a:duotone>
          </a:blip>
          <a:srcRect l="9370" t="29167" r="61933" b="25000"/>
          <a:stretch>
            <a:fillRect/>
          </a:stretch>
        </p:blipFill>
        <p:spPr bwMode="auto">
          <a:xfrm>
            <a:off x="7924800" y="2692780"/>
            <a:ext cx="762000" cy="736220"/>
          </a:xfrm>
          <a:prstGeom prst="rect">
            <a:avLst/>
          </a:prstGeom>
          <a:noFill/>
          <a:ln w="9525">
            <a:noFill/>
            <a:miter lim="800000"/>
            <a:headEnd/>
            <a:tailEnd/>
          </a:ln>
        </p:spPr>
      </p:pic>
    </p:spTree>
    <p:extLst>
      <p:ext uri="{BB962C8B-B14F-4D97-AF65-F5344CB8AC3E}">
        <p14:creationId xmlns:p14="http://schemas.microsoft.com/office/powerpoint/2010/main" val="90062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F3719A-3FE5-4623-933D-9C876292B7AC}"/>
              </a:ext>
            </a:extLst>
          </p:cNvPr>
          <p:cNvSpPr>
            <a:spLocks noGrp="1"/>
          </p:cNvSpPr>
          <p:nvPr>
            <p:ph type="sldNum" sz="quarter" idx="12"/>
          </p:nvPr>
        </p:nvSpPr>
        <p:spPr/>
        <p:txBody>
          <a:bodyPr/>
          <a:lstStyle/>
          <a:p>
            <a:fld id="{34A7B92C-F870-4A41-8B65-79C9C3836057}" type="slidenum">
              <a:rPr lang="en-US" smtClean="0"/>
              <a:t>27</a:t>
            </a:fld>
            <a:endParaRPr lang="en-US"/>
          </a:p>
        </p:txBody>
      </p:sp>
      <p:sp>
        <p:nvSpPr>
          <p:cNvPr id="5" name="TextBox 4">
            <a:extLst>
              <a:ext uri="{FF2B5EF4-FFF2-40B4-BE49-F238E27FC236}">
                <a16:creationId xmlns:a16="http://schemas.microsoft.com/office/drawing/2014/main" id="{607BF5E7-4471-4551-83F2-D809020CA631}"/>
              </a:ext>
            </a:extLst>
          </p:cNvPr>
          <p:cNvSpPr txBox="1"/>
          <p:nvPr/>
        </p:nvSpPr>
        <p:spPr>
          <a:xfrm>
            <a:off x="2059806" y="96253"/>
            <a:ext cx="5259966" cy="646331"/>
          </a:xfrm>
          <a:prstGeom prst="rect">
            <a:avLst/>
          </a:prstGeom>
          <a:noFill/>
        </p:spPr>
        <p:txBody>
          <a:bodyPr wrap="none" rtlCol="0">
            <a:spAutoFit/>
          </a:bodyPr>
          <a:lstStyle/>
          <a:p>
            <a:r>
              <a:rPr lang="en-US" sz="3600" u="sng" dirty="0">
                <a:solidFill>
                  <a:schemeClr val="bg1"/>
                </a:solidFill>
              </a:rPr>
              <a:t>“One fluid to rule them all”</a:t>
            </a:r>
          </a:p>
        </p:txBody>
      </p:sp>
      <p:sp>
        <p:nvSpPr>
          <p:cNvPr id="6" name="TextBox 5">
            <a:extLst>
              <a:ext uri="{FF2B5EF4-FFF2-40B4-BE49-F238E27FC236}">
                <a16:creationId xmlns:a16="http://schemas.microsoft.com/office/drawing/2014/main" id="{6E0F2A07-22F3-4C12-8008-7CA217138E5B}"/>
              </a:ext>
            </a:extLst>
          </p:cNvPr>
          <p:cNvSpPr txBox="1"/>
          <p:nvPr/>
        </p:nvSpPr>
        <p:spPr>
          <a:xfrm>
            <a:off x="1742348" y="6439301"/>
            <a:ext cx="5577424" cy="369332"/>
          </a:xfrm>
          <a:prstGeom prst="rect">
            <a:avLst/>
          </a:prstGeom>
          <a:noFill/>
        </p:spPr>
        <p:txBody>
          <a:bodyPr wrap="none" rtlCol="0">
            <a:spAutoFit/>
          </a:bodyPr>
          <a:lstStyle/>
          <a:p>
            <a:r>
              <a:rPr lang="en-US" dirty="0">
                <a:solidFill>
                  <a:schemeClr val="bg1"/>
                </a:solidFill>
              </a:rPr>
              <a:t>Weller and </a:t>
            </a:r>
            <a:r>
              <a:rPr lang="en-US" dirty="0" err="1">
                <a:solidFill>
                  <a:schemeClr val="bg1"/>
                </a:solidFill>
              </a:rPr>
              <a:t>Romatschke</a:t>
            </a:r>
            <a:r>
              <a:rPr lang="en-US" dirty="0">
                <a:solidFill>
                  <a:schemeClr val="bg1"/>
                </a:solidFill>
              </a:rPr>
              <a:t>, https://arxiv.org/abs/1701.07145</a:t>
            </a:r>
          </a:p>
        </p:txBody>
      </p:sp>
      <p:pic>
        <p:nvPicPr>
          <p:cNvPr id="7" name="Picture 6">
            <a:extLst>
              <a:ext uri="{FF2B5EF4-FFF2-40B4-BE49-F238E27FC236}">
                <a16:creationId xmlns:a16="http://schemas.microsoft.com/office/drawing/2014/main" id="{2ED752DA-D966-405B-B086-7CB92ADBDF38}"/>
              </a:ext>
            </a:extLst>
          </p:cNvPr>
          <p:cNvPicPr>
            <a:picLocks noChangeAspect="1"/>
          </p:cNvPicPr>
          <p:nvPr/>
        </p:nvPicPr>
        <p:blipFill rotWithShape="1">
          <a:blip r:embed="rId2"/>
          <a:srcRect l="3425" t="9995" b="14355"/>
          <a:stretch/>
        </p:blipFill>
        <p:spPr>
          <a:xfrm rot="10800000">
            <a:off x="262116" y="938295"/>
            <a:ext cx="8659356" cy="2292793"/>
          </a:xfrm>
          <a:prstGeom prst="rect">
            <a:avLst/>
          </a:prstGeom>
        </p:spPr>
      </p:pic>
      <p:pic>
        <p:nvPicPr>
          <p:cNvPr id="9" name="Picture 8">
            <a:extLst>
              <a:ext uri="{FF2B5EF4-FFF2-40B4-BE49-F238E27FC236}">
                <a16:creationId xmlns:a16="http://schemas.microsoft.com/office/drawing/2014/main" id="{F7133941-F304-4A25-A7EA-479DA10F6B97}"/>
              </a:ext>
            </a:extLst>
          </p:cNvPr>
          <p:cNvPicPr>
            <a:picLocks noChangeAspect="1"/>
          </p:cNvPicPr>
          <p:nvPr/>
        </p:nvPicPr>
        <p:blipFill>
          <a:blip r:embed="rId3"/>
          <a:stretch>
            <a:fillRect/>
          </a:stretch>
        </p:blipFill>
        <p:spPr>
          <a:xfrm>
            <a:off x="1281936" y="3835596"/>
            <a:ext cx="7639536" cy="2571456"/>
          </a:xfrm>
          <a:prstGeom prst="rect">
            <a:avLst/>
          </a:prstGeom>
        </p:spPr>
      </p:pic>
      <p:sp>
        <p:nvSpPr>
          <p:cNvPr id="2" name="TextBox 1">
            <a:extLst>
              <a:ext uri="{FF2B5EF4-FFF2-40B4-BE49-F238E27FC236}">
                <a16:creationId xmlns:a16="http://schemas.microsoft.com/office/drawing/2014/main" id="{522EBB33-EC58-4466-8771-C9E310869004}"/>
              </a:ext>
            </a:extLst>
          </p:cNvPr>
          <p:cNvSpPr txBox="1"/>
          <p:nvPr/>
        </p:nvSpPr>
        <p:spPr>
          <a:xfrm>
            <a:off x="2209800" y="3255608"/>
            <a:ext cx="742511" cy="523220"/>
          </a:xfrm>
          <a:prstGeom prst="rect">
            <a:avLst/>
          </a:prstGeom>
          <a:noFill/>
        </p:spPr>
        <p:txBody>
          <a:bodyPr wrap="none" rtlCol="0">
            <a:spAutoFit/>
          </a:bodyPr>
          <a:lstStyle/>
          <a:p>
            <a:r>
              <a:rPr lang="en-US" sz="2800" b="1" dirty="0" err="1">
                <a:solidFill>
                  <a:srgbClr val="FF0000"/>
                </a:solidFill>
              </a:rPr>
              <a:t>p+p</a:t>
            </a:r>
            <a:endParaRPr lang="en-US" sz="2800" b="1" dirty="0">
              <a:solidFill>
                <a:srgbClr val="FF0000"/>
              </a:solidFill>
            </a:endParaRPr>
          </a:p>
        </p:txBody>
      </p:sp>
      <p:sp>
        <p:nvSpPr>
          <p:cNvPr id="8" name="TextBox 7">
            <a:extLst>
              <a:ext uri="{FF2B5EF4-FFF2-40B4-BE49-F238E27FC236}">
                <a16:creationId xmlns:a16="http://schemas.microsoft.com/office/drawing/2014/main" id="{205C2373-47CC-4ACE-A422-9F57AECCF2AB}"/>
              </a:ext>
            </a:extLst>
          </p:cNvPr>
          <p:cNvSpPr txBox="1"/>
          <p:nvPr/>
        </p:nvSpPr>
        <p:spPr>
          <a:xfrm>
            <a:off x="5029200" y="3231089"/>
            <a:ext cx="939681" cy="523220"/>
          </a:xfrm>
          <a:prstGeom prst="rect">
            <a:avLst/>
          </a:prstGeom>
          <a:noFill/>
        </p:spPr>
        <p:txBody>
          <a:bodyPr wrap="none" rtlCol="0">
            <a:spAutoFit/>
          </a:bodyPr>
          <a:lstStyle/>
          <a:p>
            <a:r>
              <a:rPr lang="en-US" sz="2800" b="1" dirty="0" err="1">
                <a:solidFill>
                  <a:srgbClr val="FF0000"/>
                </a:solidFill>
              </a:rPr>
              <a:t>p+Pb</a:t>
            </a:r>
            <a:endParaRPr lang="en-US" sz="2800" b="1" dirty="0">
              <a:solidFill>
                <a:srgbClr val="FF0000"/>
              </a:solidFill>
            </a:endParaRPr>
          </a:p>
        </p:txBody>
      </p:sp>
      <p:sp>
        <p:nvSpPr>
          <p:cNvPr id="10" name="TextBox 9">
            <a:extLst>
              <a:ext uri="{FF2B5EF4-FFF2-40B4-BE49-F238E27FC236}">
                <a16:creationId xmlns:a16="http://schemas.microsoft.com/office/drawing/2014/main" id="{DB6BB9B1-FAD9-487B-A5B3-E41E795228D3}"/>
              </a:ext>
            </a:extLst>
          </p:cNvPr>
          <p:cNvSpPr txBox="1"/>
          <p:nvPr/>
        </p:nvSpPr>
        <p:spPr>
          <a:xfrm>
            <a:off x="7239000" y="3287857"/>
            <a:ext cx="1130438" cy="523220"/>
          </a:xfrm>
          <a:prstGeom prst="rect">
            <a:avLst/>
          </a:prstGeom>
          <a:noFill/>
        </p:spPr>
        <p:txBody>
          <a:bodyPr wrap="none" rtlCol="0">
            <a:spAutoFit/>
          </a:bodyPr>
          <a:lstStyle/>
          <a:p>
            <a:r>
              <a:rPr lang="en-US" sz="2800" b="1" dirty="0" err="1">
                <a:solidFill>
                  <a:srgbClr val="FF0000"/>
                </a:solidFill>
              </a:rPr>
              <a:t>Pb+Pb</a:t>
            </a:r>
            <a:endParaRPr lang="en-US" sz="2800" b="1" dirty="0">
              <a:solidFill>
                <a:srgbClr val="FF0000"/>
              </a:solidFill>
            </a:endParaRPr>
          </a:p>
        </p:txBody>
      </p:sp>
      <p:grpSp>
        <p:nvGrpSpPr>
          <p:cNvPr id="3" name="Group 2">
            <a:extLst>
              <a:ext uri="{FF2B5EF4-FFF2-40B4-BE49-F238E27FC236}">
                <a16:creationId xmlns:a16="http://schemas.microsoft.com/office/drawing/2014/main" id="{42B7B627-89B3-47EA-814A-69F7D67CF745}"/>
              </a:ext>
            </a:extLst>
          </p:cNvPr>
          <p:cNvGrpSpPr/>
          <p:nvPr/>
        </p:nvGrpSpPr>
        <p:grpSpPr>
          <a:xfrm>
            <a:off x="286179" y="3962400"/>
            <a:ext cx="733408" cy="2057400"/>
            <a:chOff x="9482554" y="2896677"/>
            <a:chExt cx="1004454" cy="2665923"/>
          </a:xfrm>
        </p:grpSpPr>
        <p:pic>
          <p:nvPicPr>
            <p:cNvPr id="11" name="Picture 1">
              <a:extLst>
                <a:ext uri="{FF2B5EF4-FFF2-40B4-BE49-F238E27FC236}">
                  <a16:creationId xmlns:a16="http://schemas.microsoft.com/office/drawing/2014/main" id="{D872665E-D501-4BE8-A108-925D2AA796E7}"/>
                </a:ext>
              </a:extLst>
            </p:cNvPr>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blip>
            <a:srcRect l="8785" t="28125" r="63104" b="26042"/>
            <a:stretch>
              <a:fillRect/>
            </a:stretch>
          </p:blipFill>
          <p:spPr bwMode="auto">
            <a:xfrm>
              <a:off x="9489481" y="2896677"/>
              <a:ext cx="997527" cy="914400"/>
            </a:xfrm>
            <a:prstGeom prst="rect">
              <a:avLst/>
            </a:prstGeom>
            <a:noFill/>
            <a:ln w="9525">
              <a:noFill/>
              <a:miter lim="800000"/>
              <a:headEnd/>
              <a:tailEnd/>
            </a:ln>
          </p:spPr>
        </p:pic>
        <p:pic>
          <p:nvPicPr>
            <p:cNvPr id="12" name="Picture 2">
              <a:extLst>
                <a:ext uri="{FF2B5EF4-FFF2-40B4-BE49-F238E27FC236}">
                  <a16:creationId xmlns:a16="http://schemas.microsoft.com/office/drawing/2014/main" id="{A11701F7-F535-49B8-A119-D9E687AB5977}"/>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2">
                  <a:tint val="45000"/>
                  <a:satMod val="400000"/>
                </a:schemeClr>
              </a:duotone>
            </a:blip>
            <a:srcRect l="9370" t="29167" r="61933" b="25000"/>
            <a:stretch>
              <a:fillRect/>
            </a:stretch>
          </p:blipFill>
          <p:spPr bwMode="auto">
            <a:xfrm>
              <a:off x="9482554" y="3733800"/>
              <a:ext cx="997527" cy="914400"/>
            </a:xfrm>
            <a:prstGeom prst="rect">
              <a:avLst/>
            </a:prstGeom>
            <a:noFill/>
            <a:ln w="9525">
              <a:noFill/>
              <a:miter lim="800000"/>
              <a:headEnd/>
              <a:tailEnd/>
            </a:ln>
          </p:spPr>
        </p:pic>
        <p:pic>
          <p:nvPicPr>
            <p:cNvPr id="13" name="Picture 3">
              <a:extLst>
                <a:ext uri="{FF2B5EF4-FFF2-40B4-BE49-F238E27FC236}">
                  <a16:creationId xmlns:a16="http://schemas.microsoft.com/office/drawing/2014/main" id="{CA901701-C622-49F6-B133-8680D04316FD}"/>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3">
                  <a:shade val="45000"/>
                  <a:satMod val="135000"/>
                </a:schemeClr>
                <a:prstClr val="white"/>
              </a:duotone>
            </a:blip>
            <a:srcRect l="8785" t="30208" r="62518" b="23959"/>
            <a:stretch>
              <a:fillRect/>
            </a:stretch>
          </p:blipFill>
          <p:spPr bwMode="auto">
            <a:xfrm>
              <a:off x="9489481" y="4648200"/>
              <a:ext cx="997527" cy="914400"/>
            </a:xfrm>
            <a:prstGeom prst="rect">
              <a:avLst/>
            </a:prstGeom>
            <a:noFill/>
            <a:ln w="9525">
              <a:noFill/>
              <a:miter lim="800000"/>
              <a:headEnd/>
              <a:tailEnd/>
            </a:ln>
          </p:spPr>
        </p:pic>
      </p:grpSp>
    </p:spTree>
    <p:extLst>
      <p:ext uri="{BB962C8B-B14F-4D97-AF65-F5344CB8AC3E}">
        <p14:creationId xmlns:p14="http://schemas.microsoft.com/office/powerpoint/2010/main" val="2132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9F5337-A8BE-453E-B458-F70136D25865}"/>
              </a:ext>
            </a:extLst>
          </p:cNvPr>
          <p:cNvSpPr txBox="1"/>
          <p:nvPr/>
        </p:nvSpPr>
        <p:spPr>
          <a:xfrm>
            <a:off x="2561161" y="101025"/>
            <a:ext cx="4021678" cy="584775"/>
          </a:xfrm>
          <a:prstGeom prst="rect">
            <a:avLst/>
          </a:prstGeom>
          <a:noFill/>
        </p:spPr>
        <p:txBody>
          <a:bodyPr wrap="none" rtlCol="0">
            <a:spAutoFit/>
          </a:bodyPr>
          <a:lstStyle/>
          <a:p>
            <a:r>
              <a:rPr lang="en-US" sz="3200" u="sng" dirty="0">
                <a:solidFill>
                  <a:schemeClr val="bg1"/>
                </a:solidFill>
              </a:rPr>
              <a:t>What does it all mean?</a:t>
            </a:r>
          </a:p>
        </p:txBody>
      </p:sp>
      <p:sp>
        <p:nvSpPr>
          <p:cNvPr id="5" name="TextBox 4">
            <a:extLst>
              <a:ext uri="{FF2B5EF4-FFF2-40B4-BE49-F238E27FC236}">
                <a16:creationId xmlns:a16="http://schemas.microsoft.com/office/drawing/2014/main" id="{54B08FEE-D7B7-4A53-8533-6805991D123E}"/>
              </a:ext>
            </a:extLst>
          </p:cNvPr>
          <p:cNvSpPr txBox="1"/>
          <p:nvPr/>
        </p:nvSpPr>
        <p:spPr>
          <a:xfrm>
            <a:off x="152400" y="685800"/>
            <a:ext cx="8763000" cy="6555641"/>
          </a:xfrm>
          <a:prstGeom prst="rect">
            <a:avLst/>
          </a:prstGeom>
          <a:noFill/>
        </p:spPr>
        <p:txBody>
          <a:bodyPr wrap="square" rtlCol="0">
            <a:spAutoFit/>
          </a:bodyPr>
          <a:lstStyle/>
          <a:p>
            <a:r>
              <a:rPr lang="en-US" sz="2800" dirty="0">
                <a:solidFill>
                  <a:srgbClr val="FFFF00"/>
                </a:solidFill>
              </a:rPr>
              <a:t>I thought hydrodynamics only applies if </a:t>
            </a:r>
          </a:p>
          <a:p>
            <a:pPr marL="514350" indent="-514350">
              <a:buAutoNum type="arabicParenBoth"/>
            </a:pPr>
            <a:r>
              <a:rPr lang="en-US" sz="2800" dirty="0">
                <a:solidFill>
                  <a:srgbClr val="FFFF00"/>
                </a:solidFill>
              </a:rPr>
              <a:t>system is near equilibrium</a:t>
            </a:r>
          </a:p>
          <a:p>
            <a:pPr marL="514350" indent="-514350">
              <a:buAutoNum type="arabicParenBoth"/>
            </a:pPr>
            <a:r>
              <a:rPr lang="en-US" sz="2800" dirty="0">
                <a:solidFill>
                  <a:srgbClr val="FFFF00"/>
                </a:solidFill>
              </a:rPr>
              <a:t>system has a size scale L &gt;&gt; mean free path</a:t>
            </a:r>
          </a:p>
          <a:p>
            <a:endParaRPr lang="en-US" sz="2800" dirty="0">
              <a:solidFill>
                <a:schemeClr val="bg1"/>
              </a:solidFill>
            </a:endParaRPr>
          </a:p>
          <a:p>
            <a:r>
              <a:rPr lang="en-US" sz="2800" dirty="0">
                <a:solidFill>
                  <a:schemeClr val="bg1"/>
                </a:solidFill>
              </a:rPr>
              <a:t>How can these be true in </a:t>
            </a:r>
            <a:r>
              <a:rPr lang="en-US" sz="2800" dirty="0" err="1">
                <a:solidFill>
                  <a:schemeClr val="bg1"/>
                </a:solidFill>
              </a:rPr>
              <a:t>p+p</a:t>
            </a:r>
            <a:r>
              <a:rPr lang="en-US" sz="2800" dirty="0">
                <a:solidFill>
                  <a:schemeClr val="bg1"/>
                </a:solidFill>
              </a:rPr>
              <a:t>, </a:t>
            </a:r>
            <a:r>
              <a:rPr lang="en-US" sz="2800" dirty="0" err="1">
                <a:solidFill>
                  <a:schemeClr val="bg1"/>
                </a:solidFill>
              </a:rPr>
              <a:t>p+Au</a:t>
            </a:r>
            <a:r>
              <a:rPr lang="en-US" sz="2800" dirty="0">
                <a:solidFill>
                  <a:schemeClr val="bg1"/>
                </a:solidFill>
              </a:rPr>
              <a:t>, </a:t>
            </a:r>
            <a:r>
              <a:rPr lang="en-US" sz="2800" dirty="0" err="1">
                <a:solidFill>
                  <a:schemeClr val="bg1"/>
                </a:solidFill>
              </a:rPr>
              <a:t>d+Au</a:t>
            </a:r>
            <a:r>
              <a:rPr lang="en-US" sz="2800" dirty="0">
                <a:solidFill>
                  <a:schemeClr val="bg1"/>
                </a:solidFill>
              </a:rPr>
              <a:t>, etc.?</a:t>
            </a:r>
          </a:p>
          <a:p>
            <a:endParaRPr lang="en-US" sz="2800" dirty="0">
              <a:solidFill>
                <a:schemeClr val="bg1"/>
              </a:solidFill>
            </a:endParaRPr>
          </a:p>
          <a:p>
            <a:r>
              <a:rPr lang="en-US" sz="2800" dirty="0">
                <a:solidFill>
                  <a:srgbClr val="FFFF00"/>
                </a:solidFill>
              </a:rPr>
              <a:t>Maybe they are NOT!</a:t>
            </a:r>
          </a:p>
          <a:p>
            <a:endParaRPr lang="en-US" sz="2800" dirty="0">
              <a:solidFill>
                <a:schemeClr val="bg1"/>
              </a:solidFill>
            </a:endParaRPr>
          </a:p>
          <a:p>
            <a:r>
              <a:rPr lang="en-US" sz="2800" dirty="0">
                <a:solidFill>
                  <a:srgbClr val="FFC000"/>
                </a:solidFill>
              </a:rPr>
              <a:t>String Theory Dual (completely solvable at strong coupling)</a:t>
            </a:r>
          </a:p>
          <a:p>
            <a:r>
              <a:rPr lang="en-US" sz="2800" dirty="0">
                <a:solidFill>
                  <a:srgbClr val="FFC000"/>
                </a:solidFill>
              </a:rPr>
              <a:t>Systems very far from equilibrium still described by hydrodynamics as long as non-hydrodynamic modes are damped </a:t>
            </a:r>
            <a:r>
              <a:rPr lang="en-US" sz="2800" dirty="0">
                <a:solidFill>
                  <a:srgbClr val="FFC000"/>
                </a:solidFill>
                <a:sym typeface="Wingdings" panose="05000000000000000000" pitchFamily="2" charset="2"/>
              </a:rPr>
              <a:t> hydrodynamic attractor.   </a:t>
            </a:r>
          </a:p>
          <a:p>
            <a:endParaRPr lang="en-US" sz="2800" dirty="0">
              <a:solidFill>
                <a:srgbClr val="FFC000"/>
              </a:solidFill>
              <a:sym typeface="Wingdings" panose="05000000000000000000" pitchFamily="2" charset="2"/>
            </a:endParaRPr>
          </a:p>
          <a:p>
            <a:r>
              <a:rPr lang="en-US" sz="2800" dirty="0">
                <a:solidFill>
                  <a:srgbClr val="FFC000"/>
                </a:solidFill>
                <a:sym typeface="Wingdings" panose="05000000000000000000" pitchFamily="2" charset="2"/>
              </a:rPr>
              <a:t>Major re-thinking well beyond field of heavy ion physics.</a:t>
            </a:r>
            <a:endParaRPr lang="en-US" sz="2800" dirty="0">
              <a:solidFill>
                <a:srgbClr val="FFC000"/>
              </a:solidFill>
            </a:endParaRPr>
          </a:p>
          <a:p>
            <a:endParaRPr lang="en-US" sz="2800" dirty="0">
              <a:solidFill>
                <a:schemeClr val="bg1"/>
              </a:solidFill>
            </a:endParaRPr>
          </a:p>
        </p:txBody>
      </p:sp>
    </p:spTree>
    <p:extLst>
      <p:ext uri="{BB962C8B-B14F-4D97-AF65-F5344CB8AC3E}">
        <p14:creationId xmlns:p14="http://schemas.microsoft.com/office/powerpoint/2010/main" val="360678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C6FA8C-BB94-4E9A-BDB9-1D8465D1FA41}"/>
              </a:ext>
            </a:extLst>
          </p:cNvPr>
          <p:cNvPicPr>
            <a:picLocks noChangeAspect="1"/>
          </p:cNvPicPr>
          <p:nvPr/>
        </p:nvPicPr>
        <p:blipFill>
          <a:blip r:embed="rId2"/>
          <a:stretch>
            <a:fillRect/>
          </a:stretch>
        </p:blipFill>
        <p:spPr>
          <a:xfrm>
            <a:off x="946885" y="3779153"/>
            <a:ext cx="7250229" cy="3102910"/>
          </a:xfrm>
          <a:prstGeom prst="rect">
            <a:avLst/>
          </a:prstGeom>
        </p:spPr>
      </p:pic>
      <p:pic>
        <p:nvPicPr>
          <p:cNvPr id="2" name="Picture 1">
            <a:extLst>
              <a:ext uri="{FF2B5EF4-FFF2-40B4-BE49-F238E27FC236}">
                <a16:creationId xmlns:a16="http://schemas.microsoft.com/office/drawing/2014/main" id="{A319557B-430E-43A4-80FF-7C046E3DF199}"/>
              </a:ext>
            </a:extLst>
          </p:cNvPr>
          <p:cNvPicPr>
            <a:picLocks noChangeAspect="1"/>
          </p:cNvPicPr>
          <p:nvPr/>
        </p:nvPicPr>
        <p:blipFill rotWithShape="1">
          <a:blip r:embed="rId3"/>
          <a:srcRect t="29536" r="20710" b="9722"/>
          <a:stretch/>
        </p:blipFill>
        <p:spPr>
          <a:xfrm>
            <a:off x="946885" y="85790"/>
            <a:ext cx="7250229" cy="3124200"/>
          </a:xfrm>
          <a:prstGeom prst="rect">
            <a:avLst/>
          </a:prstGeom>
        </p:spPr>
      </p:pic>
      <p:sp>
        <p:nvSpPr>
          <p:cNvPr id="3" name="Rectangle 2">
            <a:extLst>
              <a:ext uri="{FF2B5EF4-FFF2-40B4-BE49-F238E27FC236}">
                <a16:creationId xmlns:a16="http://schemas.microsoft.com/office/drawing/2014/main" id="{3ADB9444-087D-445B-8581-A2ADB921AE0E}"/>
              </a:ext>
            </a:extLst>
          </p:cNvPr>
          <p:cNvSpPr/>
          <p:nvPr/>
        </p:nvSpPr>
        <p:spPr>
          <a:xfrm>
            <a:off x="5029200" y="3209990"/>
            <a:ext cx="3312702" cy="369332"/>
          </a:xfrm>
          <a:prstGeom prst="rect">
            <a:avLst/>
          </a:prstGeom>
        </p:spPr>
        <p:txBody>
          <a:bodyPr wrap="none">
            <a:spAutoFit/>
          </a:bodyPr>
          <a:lstStyle/>
          <a:p>
            <a:r>
              <a:rPr lang="en-US" dirty="0">
                <a:solidFill>
                  <a:schemeClr val="bg1"/>
                </a:solidFill>
              </a:rPr>
              <a:t>https://arxiv.org/abs/1712.05815</a:t>
            </a:r>
          </a:p>
        </p:txBody>
      </p:sp>
    </p:spTree>
    <p:extLst>
      <p:ext uri="{BB962C8B-B14F-4D97-AF65-F5344CB8AC3E}">
        <p14:creationId xmlns:p14="http://schemas.microsoft.com/office/powerpoint/2010/main" val="3957011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953000" y="2743200"/>
            <a:ext cx="3810000" cy="3200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117" name="Rectangle 5"/>
          <p:cNvSpPr>
            <a:spLocks noChangeArrowheads="1"/>
          </p:cNvSpPr>
          <p:nvPr/>
        </p:nvSpPr>
        <p:spPr bwMode="auto">
          <a:xfrm>
            <a:off x="152400" y="-76200"/>
            <a:ext cx="8991600" cy="838200"/>
          </a:xfrm>
          <a:prstGeom prst="rect">
            <a:avLst/>
          </a:prstGeom>
          <a:noFill/>
          <a:ln w="9525">
            <a:noFill/>
            <a:miter lim="800000"/>
            <a:headEnd/>
            <a:tailEnd/>
          </a:ln>
          <a:effectLst/>
        </p:spPr>
        <p:txBody>
          <a:bodyPr anchor="ctr"/>
          <a:lstStyle/>
          <a:p>
            <a:pPr algn="ctr"/>
            <a:r>
              <a:rPr lang="en-US" sz="3600" u="sng">
                <a:solidFill>
                  <a:schemeClr val="bg1"/>
                </a:solidFill>
              </a:rPr>
              <a:t>Quantum Chromodynamics</a:t>
            </a:r>
          </a:p>
        </p:txBody>
      </p:sp>
      <p:graphicFrame>
        <p:nvGraphicFramePr>
          <p:cNvPr id="346120" name="Object 8"/>
          <p:cNvGraphicFramePr>
            <a:graphicFrameLocks noChangeAspect="1"/>
          </p:cNvGraphicFramePr>
          <p:nvPr/>
        </p:nvGraphicFramePr>
        <p:xfrm>
          <a:off x="228600" y="2895600"/>
          <a:ext cx="4419600" cy="1196975"/>
        </p:xfrm>
        <a:graphic>
          <a:graphicData uri="http://schemas.openxmlformats.org/presentationml/2006/ole">
            <mc:AlternateContent xmlns:mc="http://schemas.openxmlformats.org/markup-compatibility/2006">
              <mc:Choice xmlns:v="urn:schemas-microsoft-com:vml" Requires="v">
                <p:oleObj spid="_x0000_s171165" name="Equation" r:id="rId3" imgW="1130040" imgH="393480" progId="Equation.3">
                  <p:embed/>
                </p:oleObj>
              </mc:Choice>
              <mc:Fallback>
                <p:oleObj name="Equation" r:id="rId3" imgW="1130040" imgH="393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95600"/>
                        <a:ext cx="4419600" cy="1196975"/>
                      </a:xfrm>
                      <a:prstGeom prst="rect">
                        <a:avLst/>
                      </a:prstGeom>
                      <a:solidFill>
                        <a:srgbClr val="FFFF66"/>
                      </a:solidFill>
                    </p:spPr>
                  </p:pic>
                </p:oleObj>
              </mc:Fallback>
            </mc:AlternateContent>
          </a:graphicData>
        </a:graphic>
      </p:graphicFrame>
      <p:sp>
        <p:nvSpPr>
          <p:cNvPr id="346121" name="Text Box 9"/>
          <p:cNvSpPr txBox="1">
            <a:spLocks noChangeArrowheads="1"/>
          </p:cNvSpPr>
          <p:nvPr/>
        </p:nvSpPr>
        <p:spPr bwMode="auto">
          <a:xfrm>
            <a:off x="152400" y="2209800"/>
            <a:ext cx="9174691" cy="523220"/>
          </a:xfrm>
          <a:prstGeom prst="rect">
            <a:avLst/>
          </a:prstGeom>
          <a:noFill/>
          <a:ln w="9525">
            <a:noFill/>
            <a:miter lim="800000"/>
            <a:headEnd/>
            <a:tailEnd/>
          </a:ln>
          <a:effectLst/>
        </p:spPr>
        <p:txBody>
          <a:bodyPr wrap="none">
            <a:spAutoFit/>
          </a:bodyPr>
          <a:lstStyle/>
          <a:p>
            <a:r>
              <a:rPr lang="en-US" sz="2800" dirty="0">
                <a:solidFill>
                  <a:schemeClr val="bg1"/>
                </a:solidFill>
                <a:cs typeface="Arial" pitchFamily="34" charset="0"/>
              </a:rPr>
              <a:t>QCD is a “confining” gauge theory, with an effective potential</a:t>
            </a:r>
          </a:p>
        </p:txBody>
      </p:sp>
      <p:sp>
        <p:nvSpPr>
          <p:cNvPr id="346122" name="Line 10"/>
          <p:cNvSpPr>
            <a:spLocks noChangeShapeType="1"/>
          </p:cNvSpPr>
          <p:nvPr/>
        </p:nvSpPr>
        <p:spPr bwMode="auto">
          <a:xfrm>
            <a:off x="5781675" y="3048001"/>
            <a:ext cx="0" cy="2590800"/>
          </a:xfrm>
          <a:prstGeom prst="line">
            <a:avLst/>
          </a:prstGeom>
          <a:solidFill>
            <a:schemeClr val="bg1"/>
          </a:solidFill>
          <a:ln w="19050">
            <a:solidFill>
              <a:schemeClr val="tx1"/>
            </a:solidFill>
            <a:round/>
            <a:headEnd/>
            <a:tailEnd/>
          </a:ln>
          <a:effectLst/>
        </p:spPr>
        <p:txBody>
          <a:bodyPr wrap="none" anchor="ctr">
            <a:spAutoFit/>
          </a:bodyPr>
          <a:lstStyle/>
          <a:p>
            <a:endParaRPr lang="en-US" sz="2000"/>
          </a:p>
        </p:txBody>
      </p:sp>
      <p:sp>
        <p:nvSpPr>
          <p:cNvPr id="346123" name="Line 11"/>
          <p:cNvSpPr>
            <a:spLocks noChangeShapeType="1"/>
          </p:cNvSpPr>
          <p:nvPr/>
        </p:nvSpPr>
        <p:spPr bwMode="auto">
          <a:xfrm>
            <a:off x="5629275" y="4114801"/>
            <a:ext cx="2743200" cy="0"/>
          </a:xfrm>
          <a:prstGeom prst="line">
            <a:avLst/>
          </a:prstGeom>
          <a:solidFill>
            <a:schemeClr val="bg1"/>
          </a:solidFill>
          <a:ln w="19050">
            <a:solidFill>
              <a:schemeClr val="tx1"/>
            </a:solidFill>
            <a:round/>
            <a:headEnd/>
            <a:tailEnd/>
          </a:ln>
          <a:effectLst/>
        </p:spPr>
        <p:txBody>
          <a:bodyPr wrap="none" anchor="ctr">
            <a:spAutoFit/>
          </a:bodyPr>
          <a:lstStyle/>
          <a:p>
            <a:endParaRPr lang="en-US" sz="2000"/>
          </a:p>
        </p:txBody>
      </p:sp>
      <p:sp>
        <p:nvSpPr>
          <p:cNvPr id="346124" name="Freeform 12"/>
          <p:cNvSpPr>
            <a:spLocks/>
          </p:cNvSpPr>
          <p:nvPr/>
        </p:nvSpPr>
        <p:spPr bwMode="auto">
          <a:xfrm>
            <a:off x="5791200" y="3276600"/>
            <a:ext cx="2514600" cy="1737360"/>
          </a:xfrm>
          <a:custGeom>
            <a:avLst/>
            <a:gdLst/>
            <a:ahLst/>
            <a:cxnLst>
              <a:cxn ang="0">
                <a:pos x="0" y="1340"/>
              </a:cxn>
              <a:cxn ang="0">
                <a:pos x="137" y="864"/>
              </a:cxn>
              <a:cxn ang="0">
                <a:pos x="705" y="415"/>
              </a:cxn>
              <a:cxn ang="0">
                <a:pos x="1433" y="0"/>
              </a:cxn>
            </a:cxnLst>
            <a:rect l="0" t="0" r="r" b="b"/>
            <a:pathLst>
              <a:path w="1433" h="1340">
                <a:moveTo>
                  <a:pt x="0" y="1340"/>
                </a:moveTo>
                <a:cubicBezTo>
                  <a:pt x="23" y="1260"/>
                  <a:pt x="19" y="1018"/>
                  <a:pt x="137" y="864"/>
                </a:cubicBezTo>
                <a:cubicBezTo>
                  <a:pt x="255" y="710"/>
                  <a:pt x="489" y="559"/>
                  <a:pt x="705" y="415"/>
                </a:cubicBezTo>
                <a:cubicBezTo>
                  <a:pt x="921" y="271"/>
                  <a:pt x="1281" y="86"/>
                  <a:pt x="1433" y="0"/>
                </a:cubicBezTo>
              </a:path>
            </a:pathLst>
          </a:custGeom>
          <a:noFill/>
          <a:ln w="38100" cap="flat" cmpd="sng">
            <a:solidFill>
              <a:srgbClr val="FF0000"/>
            </a:solidFill>
            <a:prstDash val="solid"/>
            <a:round/>
            <a:headEnd/>
            <a:tailEnd/>
          </a:ln>
          <a:effectLst/>
        </p:spPr>
        <p:txBody>
          <a:bodyPr wrap="square" anchor="ctr">
            <a:spAutoFit/>
          </a:bodyPr>
          <a:lstStyle/>
          <a:p>
            <a:endParaRPr lang="en-US" sz="2000"/>
          </a:p>
        </p:txBody>
      </p:sp>
      <p:sp>
        <p:nvSpPr>
          <p:cNvPr id="346125" name="Text Box 13"/>
          <p:cNvSpPr txBox="1">
            <a:spLocks noChangeArrowheads="1"/>
          </p:cNvSpPr>
          <p:nvPr/>
        </p:nvSpPr>
        <p:spPr bwMode="auto">
          <a:xfrm>
            <a:off x="8161337" y="4129088"/>
            <a:ext cx="276225" cy="400050"/>
          </a:xfrm>
          <a:prstGeom prst="rect">
            <a:avLst/>
          </a:prstGeom>
          <a:noFill/>
          <a:ln w="9525">
            <a:noFill/>
            <a:miter lim="800000"/>
            <a:headEnd/>
            <a:tailEnd/>
          </a:ln>
          <a:effectLst/>
        </p:spPr>
        <p:txBody>
          <a:bodyPr wrap="none">
            <a:spAutoFit/>
          </a:bodyPr>
          <a:lstStyle/>
          <a:p>
            <a:pPr algn="ctr"/>
            <a:r>
              <a:rPr lang="en-US" sz="2000" b="1">
                <a:solidFill>
                  <a:schemeClr val="tx1"/>
                </a:solidFill>
                <a:cs typeface="Arial" pitchFamily="34" charset="0"/>
              </a:rPr>
              <a:t>r</a:t>
            </a:r>
          </a:p>
        </p:txBody>
      </p:sp>
      <p:sp>
        <p:nvSpPr>
          <p:cNvPr id="346126" name="Text Box 14"/>
          <p:cNvSpPr txBox="1">
            <a:spLocks noChangeArrowheads="1"/>
          </p:cNvSpPr>
          <p:nvPr/>
        </p:nvSpPr>
        <p:spPr bwMode="auto">
          <a:xfrm>
            <a:off x="4960937" y="2986088"/>
            <a:ext cx="588963" cy="400050"/>
          </a:xfrm>
          <a:prstGeom prst="rect">
            <a:avLst/>
          </a:prstGeom>
          <a:noFill/>
          <a:ln w="9525">
            <a:noFill/>
            <a:miter lim="800000"/>
            <a:headEnd/>
            <a:tailEnd/>
          </a:ln>
          <a:effectLst/>
        </p:spPr>
        <p:txBody>
          <a:bodyPr wrap="none">
            <a:spAutoFit/>
          </a:bodyPr>
          <a:lstStyle/>
          <a:p>
            <a:pPr algn="ctr"/>
            <a:r>
              <a:rPr lang="en-US" sz="2000" b="1">
                <a:solidFill>
                  <a:schemeClr val="tx1"/>
                </a:solidFill>
                <a:cs typeface="Arial" pitchFamily="34" charset="0"/>
              </a:rPr>
              <a:t>V(r)</a:t>
            </a:r>
          </a:p>
        </p:txBody>
      </p:sp>
      <p:grpSp>
        <p:nvGrpSpPr>
          <p:cNvPr id="3" name="Group 15"/>
          <p:cNvGrpSpPr>
            <a:grpSpLocks/>
          </p:cNvGrpSpPr>
          <p:nvPr/>
        </p:nvGrpSpPr>
        <p:grpSpPr bwMode="auto">
          <a:xfrm rot="21570107" flipV="1">
            <a:off x="5780087" y="3733801"/>
            <a:ext cx="990600" cy="192088"/>
            <a:chOff x="480" y="3696"/>
            <a:chExt cx="3360" cy="240"/>
          </a:xfrm>
          <a:solidFill>
            <a:schemeClr val="bg1"/>
          </a:solidFill>
        </p:grpSpPr>
        <p:cxnSp>
          <p:nvCxnSpPr>
            <p:cNvPr id="346128" name="AutoShape 16"/>
            <p:cNvCxnSpPr>
              <a:cxnSpLocks noChangeShapeType="1"/>
            </p:cNvCxnSpPr>
            <p:nvPr/>
          </p:nvCxnSpPr>
          <p:spPr bwMode="auto">
            <a:xfrm flipV="1">
              <a:off x="816" y="3696"/>
              <a:ext cx="336" cy="240"/>
            </a:xfrm>
            <a:prstGeom prst="curvedConnector3">
              <a:avLst>
                <a:gd name="adj1" fmla="val 50000"/>
              </a:avLst>
            </a:prstGeom>
            <a:grpFill/>
            <a:ln w="28575">
              <a:solidFill>
                <a:srgbClr val="33CCCC"/>
              </a:solidFill>
              <a:round/>
              <a:headEnd/>
              <a:tailEnd/>
            </a:ln>
            <a:effectLst/>
          </p:spPr>
        </p:cxnSp>
        <p:cxnSp>
          <p:nvCxnSpPr>
            <p:cNvPr id="346129" name="AutoShape 17"/>
            <p:cNvCxnSpPr>
              <a:cxnSpLocks noChangeShapeType="1"/>
            </p:cNvCxnSpPr>
            <p:nvPr/>
          </p:nvCxnSpPr>
          <p:spPr bwMode="auto">
            <a:xfrm>
              <a:off x="480" y="3696"/>
              <a:ext cx="336" cy="240"/>
            </a:xfrm>
            <a:prstGeom prst="curvedConnector3">
              <a:avLst>
                <a:gd name="adj1" fmla="val 50000"/>
              </a:avLst>
            </a:prstGeom>
            <a:grpFill/>
            <a:ln w="28575">
              <a:solidFill>
                <a:srgbClr val="33CCCC"/>
              </a:solidFill>
              <a:round/>
              <a:headEnd/>
              <a:tailEnd/>
            </a:ln>
            <a:effectLst/>
          </p:spPr>
        </p:cxnSp>
        <p:cxnSp>
          <p:nvCxnSpPr>
            <p:cNvPr id="346130" name="AutoShape 18"/>
            <p:cNvCxnSpPr>
              <a:cxnSpLocks noChangeShapeType="1"/>
            </p:cNvCxnSpPr>
            <p:nvPr/>
          </p:nvCxnSpPr>
          <p:spPr bwMode="auto">
            <a:xfrm flipV="1">
              <a:off x="1488" y="3696"/>
              <a:ext cx="336" cy="240"/>
            </a:xfrm>
            <a:prstGeom prst="curvedConnector3">
              <a:avLst>
                <a:gd name="adj1" fmla="val 50000"/>
              </a:avLst>
            </a:prstGeom>
            <a:grpFill/>
            <a:ln w="28575">
              <a:solidFill>
                <a:srgbClr val="33CCCC"/>
              </a:solidFill>
              <a:round/>
              <a:headEnd/>
              <a:tailEnd/>
            </a:ln>
            <a:effectLst/>
          </p:spPr>
        </p:cxnSp>
        <p:cxnSp>
          <p:nvCxnSpPr>
            <p:cNvPr id="346131" name="AutoShape 19"/>
            <p:cNvCxnSpPr>
              <a:cxnSpLocks noChangeShapeType="1"/>
            </p:cNvCxnSpPr>
            <p:nvPr/>
          </p:nvCxnSpPr>
          <p:spPr bwMode="auto">
            <a:xfrm>
              <a:off x="1152" y="3696"/>
              <a:ext cx="336" cy="240"/>
            </a:xfrm>
            <a:prstGeom prst="curvedConnector3">
              <a:avLst>
                <a:gd name="adj1" fmla="val 50000"/>
              </a:avLst>
            </a:prstGeom>
            <a:grpFill/>
            <a:ln w="28575">
              <a:solidFill>
                <a:srgbClr val="33CCCC"/>
              </a:solidFill>
              <a:round/>
              <a:headEnd/>
              <a:tailEnd/>
            </a:ln>
            <a:effectLst/>
          </p:spPr>
        </p:cxnSp>
        <p:cxnSp>
          <p:nvCxnSpPr>
            <p:cNvPr id="346132" name="AutoShape 20"/>
            <p:cNvCxnSpPr>
              <a:cxnSpLocks noChangeShapeType="1"/>
            </p:cNvCxnSpPr>
            <p:nvPr/>
          </p:nvCxnSpPr>
          <p:spPr bwMode="auto">
            <a:xfrm flipV="1">
              <a:off x="2160" y="3696"/>
              <a:ext cx="336" cy="240"/>
            </a:xfrm>
            <a:prstGeom prst="curvedConnector3">
              <a:avLst>
                <a:gd name="adj1" fmla="val 50000"/>
              </a:avLst>
            </a:prstGeom>
            <a:grpFill/>
            <a:ln w="28575">
              <a:solidFill>
                <a:srgbClr val="33CCCC"/>
              </a:solidFill>
              <a:round/>
              <a:headEnd/>
              <a:tailEnd/>
            </a:ln>
            <a:effectLst/>
          </p:spPr>
        </p:cxnSp>
        <p:cxnSp>
          <p:nvCxnSpPr>
            <p:cNvPr id="346133" name="AutoShape 21"/>
            <p:cNvCxnSpPr>
              <a:cxnSpLocks noChangeShapeType="1"/>
            </p:cNvCxnSpPr>
            <p:nvPr/>
          </p:nvCxnSpPr>
          <p:spPr bwMode="auto">
            <a:xfrm>
              <a:off x="1824" y="3696"/>
              <a:ext cx="336" cy="240"/>
            </a:xfrm>
            <a:prstGeom prst="curvedConnector3">
              <a:avLst>
                <a:gd name="adj1" fmla="val 50000"/>
              </a:avLst>
            </a:prstGeom>
            <a:grpFill/>
            <a:ln w="28575">
              <a:solidFill>
                <a:srgbClr val="33CCCC"/>
              </a:solidFill>
              <a:round/>
              <a:headEnd/>
              <a:tailEnd/>
            </a:ln>
            <a:effectLst/>
          </p:spPr>
        </p:cxnSp>
        <p:cxnSp>
          <p:nvCxnSpPr>
            <p:cNvPr id="346134" name="AutoShape 22"/>
            <p:cNvCxnSpPr>
              <a:cxnSpLocks noChangeShapeType="1"/>
            </p:cNvCxnSpPr>
            <p:nvPr/>
          </p:nvCxnSpPr>
          <p:spPr bwMode="auto">
            <a:xfrm flipV="1">
              <a:off x="2832" y="3696"/>
              <a:ext cx="336" cy="240"/>
            </a:xfrm>
            <a:prstGeom prst="curvedConnector3">
              <a:avLst>
                <a:gd name="adj1" fmla="val 50000"/>
              </a:avLst>
            </a:prstGeom>
            <a:grpFill/>
            <a:ln w="28575">
              <a:solidFill>
                <a:srgbClr val="33CCCC"/>
              </a:solidFill>
              <a:round/>
              <a:headEnd/>
              <a:tailEnd/>
            </a:ln>
            <a:effectLst/>
          </p:spPr>
        </p:cxnSp>
        <p:cxnSp>
          <p:nvCxnSpPr>
            <p:cNvPr id="346135" name="AutoShape 23"/>
            <p:cNvCxnSpPr>
              <a:cxnSpLocks noChangeShapeType="1"/>
            </p:cNvCxnSpPr>
            <p:nvPr/>
          </p:nvCxnSpPr>
          <p:spPr bwMode="auto">
            <a:xfrm>
              <a:off x="2496" y="3696"/>
              <a:ext cx="336" cy="240"/>
            </a:xfrm>
            <a:prstGeom prst="curvedConnector3">
              <a:avLst>
                <a:gd name="adj1" fmla="val 50000"/>
              </a:avLst>
            </a:prstGeom>
            <a:grpFill/>
            <a:ln w="28575">
              <a:solidFill>
                <a:srgbClr val="33CCCC"/>
              </a:solidFill>
              <a:round/>
              <a:headEnd/>
              <a:tailEnd/>
            </a:ln>
            <a:effectLst/>
          </p:spPr>
        </p:cxnSp>
        <p:cxnSp>
          <p:nvCxnSpPr>
            <p:cNvPr id="346136" name="AutoShape 24"/>
            <p:cNvCxnSpPr>
              <a:cxnSpLocks noChangeShapeType="1"/>
            </p:cNvCxnSpPr>
            <p:nvPr/>
          </p:nvCxnSpPr>
          <p:spPr bwMode="auto">
            <a:xfrm flipV="1">
              <a:off x="3504" y="3696"/>
              <a:ext cx="336" cy="240"/>
            </a:xfrm>
            <a:prstGeom prst="curvedConnector3">
              <a:avLst>
                <a:gd name="adj1" fmla="val 50000"/>
              </a:avLst>
            </a:prstGeom>
            <a:grpFill/>
            <a:ln w="28575">
              <a:solidFill>
                <a:srgbClr val="33CCCC"/>
              </a:solidFill>
              <a:round/>
              <a:headEnd/>
              <a:tailEnd/>
            </a:ln>
            <a:effectLst/>
          </p:spPr>
        </p:cxnSp>
        <p:cxnSp>
          <p:nvCxnSpPr>
            <p:cNvPr id="346137" name="AutoShape 25"/>
            <p:cNvCxnSpPr>
              <a:cxnSpLocks noChangeShapeType="1"/>
            </p:cNvCxnSpPr>
            <p:nvPr/>
          </p:nvCxnSpPr>
          <p:spPr bwMode="auto">
            <a:xfrm>
              <a:off x="3168" y="3696"/>
              <a:ext cx="336" cy="240"/>
            </a:xfrm>
            <a:prstGeom prst="curvedConnector3">
              <a:avLst>
                <a:gd name="adj1" fmla="val 50000"/>
              </a:avLst>
            </a:prstGeom>
            <a:grpFill/>
            <a:ln w="28575">
              <a:solidFill>
                <a:srgbClr val="33CCCC"/>
              </a:solidFill>
              <a:round/>
              <a:headEnd/>
              <a:tailEnd/>
            </a:ln>
            <a:effectLst/>
          </p:spPr>
        </p:cxnSp>
      </p:grpSp>
      <p:sp>
        <p:nvSpPr>
          <p:cNvPr id="346138" name="Oval 26"/>
          <p:cNvSpPr>
            <a:spLocks noChangeArrowheads="1"/>
          </p:cNvSpPr>
          <p:nvPr/>
        </p:nvSpPr>
        <p:spPr bwMode="auto">
          <a:xfrm>
            <a:off x="6756400" y="3575051"/>
            <a:ext cx="260350" cy="561975"/>
          </a:xfrm>
          <a:prstGeom prst="ellipse">
            <a:avLst/>
          </a:prstGeom>
          <a:solidFill>
            <a:srgbClr val="FF0000"/>
          </a:solidFill>
          <a:ln w="9525">
            <a:solidFill>
              <a:schemeClr val="tx1"/>
            </a:solidFill>
            <a:round/>
            <a:headEnd/>
            <a:tailEnd/>
          </a:ln>
          <a:effectLst/>
        </p:spPr>
        <p:txBody>
          <a:bodyPr wrap="none" anchor="ctr">
            <a:spAutoFit/>
          </a:bodyPr>
          <a:lstStyle/>
          <a:p>
            <a:endParaRPr lang="en-US" sz="2000"/>
          </a:p>
        </p:txBody>
      </p:sp>
      <p:sp>
        <p:nvSpPr>
          <p:cNvPr id="346139" name="Oval 27"/>
          <p:cNvSpPr>
            <a:spLocks noChangeArrowheads="1"/>
          </p:cNvSpPr>
          <p:nvPr/>
        </p:nvSpPr>
        <p:spPr bwMode="auto">
          <a:xfrm>
            <a:off x="5629275" y="3590926"/>
            <a:ext cx="260350" cy="561975"/>
          </a:xfrm>
          <a:prstGeom prst="ellipse">
            <a:avLst/>
          </a:prstGeom>
          <a:solidFill>
            <a:srgbClr val="00B050"/>
          </a:solidFill>
          <a:ln w="9525">
            <a:solidFill>
              <a:schemeClr val="tx1"/>
            </a:solidFill>
            <a:round/>
            <a:headEnd/>
            <a:tailEnd/>
          </a:ln>
          <a:effectLst/>
        </p:spPr>
        <p:txBody>
          <a:bodyPr wrap="none" anchor="ctr">
            <a:spAutoFit/>
          </a:bodyPr>
          <a:lstStyle/>
          <a:p>
            <a:endParaRPr lang="en-US" sz="2000"/>
          </a:p>
        </p:txBody>
      </p:sp>
      <p:sp>
        <p:nvSpPr>
          <p:cNvPr id="346140" name="Text Box 28"/>
          <p:cNvSpPr txBox="1">
            <a:spLocks noChangeArrowheads="1"/>
          </p:cNvSpPr>
          <p:nvPr/>
        </p:nvSpPr>
        <p:spPr bwMode="auto">
          <a:xfrm>
            <a:off x="1865064" y="4233863"/>
            <a:ext cx="3164136" cy="461665"/>
          </a:xfrm>
          <a:prstGeom prst="rect">
            <a:avLst/>
          </a:prstGeom>
          <a:noFill/>
          <a:ln w="9525" algn="ctr">
            <a:noFill/>
            <a:miter lim="800000"/>
            <a:headEnd/>
            <a:tailEnd/>
          </a:ln>
          <a:effectLst/>
        </p:spPr>
        <p:txBody>
          <a:bodyPr wrap="none">
            <a:spAutoFit/>
          </a:bodyPr>
          <a:lstStyle/>
          <a:p>
            <a:pPr eaLnBrk="0" hangingPunct="0"/>
            <a:r>
              <a:rPr lang="en-US" sz="2400" dirty="0">
                <a:solidFill>
                  <a:schemeClr val="bg1"/>
                </a:solidFill>
              </a:rPr>
              <a:t>“Coulomb”  “Confining”</a:t>
            </a:r>
          </a:p>
        </p:txBody>
      </p:sp>
      <p:sp>
        <p:nvSpPr>
          <p:cNvPr id="346151" name="Text Box 39"/>
          <p:cNvSpPr txBox="1">
            <a:spLocks noChangeArrowheads="1"/>
          </p:cNvSpPr>
          <p:nvPr/>
        </p:nvSpPr>
        <p:spPr bwMode="auto">
          <a:xfrm>
            <a:off x="166687" y="854075"/>
            <a:ext cx="4724400" cy="954107"/>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Hadrons are composite objects made of quarks and gluons</a:t>
            </a:r>
          </a:p>
        </p:txBody>
      </p:sp>
      <p:pic>
        <p:nvPicPr>
          <p:cNvPr id="346155" name="Picture 43"/>
          <p:cNvPicPr>
            <a:picLocks noChangeAspect="1" noChangeArrowheads="1"/>
          </p:cNvPicPr>
          <p:nvPr/>
        </p:nvPicPr>
        <p:blipFill>
          <a:blip r:embed="rId5" cstate="print"/>
          <a:srcRect l="45047" t="53773" r="464" b="21698"/>
          <a:stretch>
            <a:fillRect/>
          </a:stretch>
        </p:blipFill>
        <p:spPr bwMode="auto">
          <a:xfrm>
            <a:off x="6948487" y="914400"/>
            <a:ext cx="1676400" cy="990600"/>
          </a:xfrm>
          <a:prstGeom prst="rect">
            <a:avLst/>
          </a:prstGeom>
          <a:noFill/>
          <a:ln w="9525" algn="ctr">
            <a:noFill/>
            <a:miter lim="800000"/>
            <a:headEnd/>
            <a:tailEnd/>
          </a:ln>
          <a:effectLst/>
        </p:spPr>
      </p:pic>
      <p:pic>
        <p:nvPicPr>
          <p:cNvPr id="346156" name="Picture 44"/>
          <p:cNvPicPr>
            <a:picLocks noChangeAspect="1" noChangeArrowheads="1"/>
          </p:cNvPicPr>
          <p:nvPr/>
        </p:nvPicPr>
        <p:blipFill>
          <a:blip r:embed="rId5" cstate="print"/>
          <a:srcRect r="52942" b="75471"/>
          <a:stretch>
            <a:fillRect/>
          </a:stretch>
        </p:blipFill>
        <p:spPr bwMode="auto">
          <a:xfrm>
            <a:off x="5195887" y="914400"/>
            <a:ext cx="1447800" cy="990600"/>
          </a:xfrm>
          <a:prstGeom prst="rect">
            <a:avLst/>
          </a:prstGeom>
          <a:noFill/>
          <a:ln w="9525" algn="ctr">
            <a:noFill/>
            <a:miter lim="800000"/>
            <a:headEnd/>
            <a:tailEnd/>
          </a:ln>
          <a:effectLst/>
        </p:spPr>
      </p:pic>
      <p:sp>
        <p:nvSpPr>
          <p:cNvPr id="346159" name="Text Box 47"/>
          <p:cNvSpPr txBox="1">
            <a:spLocks noChangeArrowheads="1"/>
          </p:cNvSpPr>
          <p:nvPr/>
        </p:nvSpPr>
        <p:spPr bwMode="auto">
          <a:xfrm>
            <a:off x="1992436" y="6182380"/>
            <a:ext cx="5246564" cy="523220"/>
          </a:xfrm>
          <a:prstGeom prst="rect">
            <a:avLst/>
          </a:prstGeom>
          <a:noFill/>
          <a:ln w="9525" algn="ctr">
            <a:noFill/>
            <a:miter lim="800000"/>
            <a:headEnd/>
            <a:tailEnd/>
          </a:ln>
          <a:effectLst/>
        </p:spPr>
        <p:txBody>
          <a:bodyPr wrap="none">
            <a:spAutoFit/>
          </a:bodyPr>
          <a:lstStyle/>
          <a:p>
            <a:r>
              <a:rPr lang="en-US" sz="2800" dirty="0">
                <a:solidFill>
                  <a:schemeClr val="bg1"/>
                </a:solidFill>
              </a:rPr>
              <a:t>No one has ever seen a free quark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1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61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61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61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61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61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61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61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61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61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6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6121" grpId="0"/>
      <p:bldP spid="346122" grpId="0" animBg="1"/>
      <p:bldP spid="346123" grpId="0" animBg="1"/>
      <p:bldP spid="346124" grpId="0" animBg="1"/>
      <p:bldP spid="346125" grpId="0"/>
      <p:bldP spid="346126" grpId="0"/>
      <p:bldP spid="346138" grpId="0" animBg="1"/>
      <p:bldP spid="346139" grpId="0" animBg="1"/>
      <p:bldP spid="346140" grpId="0"/>
      <p:bldP spid="34615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B10902-B0B0-48E2-97F5-9173F15D5509}"/>
              </a:ext>
            </a:extLst>
          </p:cNvPr>
          <p:cNvSpPr txBox="1"/>
          <p:nvPr/>
        </p:nvSpPr>
        <p:spPr>
          <a:xfrm>
            <a:off x="2362200" y="2514600"/>
            <a:ext cx="4680769" cy="1200329"/>
          </a:xfrm>
          <a:prstGeom prst="rect">
            <a:avLst/>
          </a:prstGeom>
          <a:noFill/>
        </p:spPr>
        <p:txBody>
          <a:bodyPr wrap="none" rtlCol="0">
            <a:spAutoFit/>
          </a:bodyPr>
          <a:lstStyle/>
          <a:p>
            <a:r>
              <a:rPr lang="en-US" sz="7200" dirty="0">
                <a:solidFill>
                  <a:schemeClr val="bg1"/>
                </a:solidFill>
              </a:rPr>
              <a:t>Alternatives</a:t>
            </a:r>
          </a:p>
        </p:txBody>
      </p:sp>
    </p:spTree>
    <p:extLst>
      <p:ext uri="{BB962C8B-B14F-4D97-AF65-F5344CB8AC3E}">
        <p14:creationId xmlns:p14="http://schemas.microsoft.com/office/powerpoint/2010/main" val="640381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72F778-1FE9-4B56-BA36-3DDA532B8DE3}"/>
              </a:ext>
            </a:extLst>
          </p:cNvPr>
          <p:cNvSpPr txBox="1"/>
          <p:nvPr/>
        </p:nvSpPr>
        <p:spPr>
          <a:xfrm>
            <a:off x="99461" y="161099"/>
            <a:ext cx="7890045" cy="523220"/>
          </a:xfrm>
          <a:prstGeom prst="rect">
            <a:avLst/>
          </a:prstGeom>
          <a:noFill/>
        </p:spPr>
        <p:txBody>
          <a:bodyPr wrap="none" rtlCol="0">
            <a:spAutoFit/>
          </a:bodyPr>
          <a:lstStyle/>
          <a:p>
            <a:r>
              <a:rPr lang="en-US" sz="2800" dirty="0">
                <a:solidFill>
                  <a:srgbClr val="FFFF00"/>
                </a:solidFill>
              </a:rPr>
              <a:t>Is there a dual particle description to fluid dynamics?</a:t>
            </a:r>
          </a:p>
        </p:txBody>
      </p:sp>
      <p:pic>
        <p:nvPicPr>
          <p:cNvPr id="3" name="Picture 2">
            <a:extLst>
              <a:ext uri="{FF2B5EF4-FFF2-40B4-BE49-F238E27FC236}">
                <a16:creationId xmlns:a16="http://schemas.microsoft.com/office/drawing/2014/main" id="{3754BEC0-55E8-405B-8843-33E6FE458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371600"/>
            <a:ext cx="6019800" cy="9168812"/>
          </a:xfrm>
          <a:prstGeom prst="rect">
            <a:avLst/>
          </a:prstGeom>
        </p:spPr>
      </p:pic>
      <p:sp>
        <p:nvSpPr>
          <p:cNvPr id="5" name="TextBox 4">
            <a:extLst>
              <a:ext uri="{FF2B5EF4-FFF2-40B4-BE49-F238E27FC236}">
                <a16:creationId xmlns:a16="http://schemas.microsoft.com/office/drawing/2014/main" id="{35DE31B6-6048-4655-B701-305D7AC90B3E}"/>
              </a:ext>
            </a:extLst>
          </p:cNvPr>
          <p:cNvSpPr txBox="1"/>
          <p:nvPr/>
        </p:nvSpPr>
        <p:spPr>
          <a:xfrm>
            <a:off x="90638" y="762000"/>
            <a:ext cx="8218147" cy="954107"/>
          </a:xfrm>
          <a:prstGeom prst="rect">
            <a:avLst/>
          </a:prstGeom>
          <a:noFill/>
        </p:spPr>
        <p:txBody>
          <a:bodyPr wrap="none" rtlCol="0">
            <a:spAutoFit/>
          </a:bodyPr>
          <a:lstStyle/>
          <a:p>
            <a:r>
              <a:rPr lang="en-US" sz="2800" dirty="0">
                <a:solidFill>
                  <a:schemeClr val="bg1"/>
                </a:solidFill>
              </a:rPr>
              <a:t>Some systems really have no quasiparticles</a:t>
            </a:r>
          </a:p>
          <a:p>
            <a:r>
              <a:rPr lang="en-US" sz="2800" dirty="0">
                <a:solidFill>
                  <a:schemeClr val="bg1"/>
                </a:solidFill>
              </a:rPr>
              <a:t>Near perfect fluidity implies uncertainty principle scales</a:t>
            </a:r>
          </a:p>
        </p:txBody>
      </p:sp>
      <p:sp>
        <p:nvSpPr>
          <p:cNvPr id="6" name="TextBox 5">
            <a:extLst>
              <a:ext uri="{FF2B5EF4-FFF2-40B4-BE49-F238E27FC236}">
                <a16:creationId xmlns:a16="http://schemas.microsoft.com/office/drawing/2014/main" id="{FADE3841-1FAF-432F-AA36-CF3E1A22FDAE}"/>
              </a:ext>
            </a:extLst>
          </p:cNvPr>
          <p:cNvSpPr txBox="1"/>
          <p:nvPr/>
        </p:nvSpPr>
        <p:spPr>
          <a:xfrm>
            <a:off x="5562600" y="2209800"/>
            <a:ext cx="3581400" cy="954107"/>
          </a:xfrm>
          <a:prstGeom prst="rect">
            <a:avLst/>
          </a:prstGeom>
          <a:noFill/>
        </p:spPr>
        <p:txBody>
          <a:bodyPr wrap="square" rtlCol="0">
            <a:spAutoFit/>
          </a:bodyPr>
          <a:lstStyle/>
          <a:p>
            <a:pPr algn="ctr"/>
            <a:r>
              <a:rPr lang="en-US" sz="2800" baseline="30000" dirty="0">
                <a:solidFill>
                  <a:srgbClr val="FF33CC"/>
                </a:solidFill>
              </a:rPr>
              <a:t>3</a:t>
            </a:r>
            <a:r>
              <a:rPr lang="en-US" sz="2800" dirty="0">
                <a:solidFill>
                  <a:srgbClr val="FF33CC"/>
                </a:solidFill>
              </a:rPr>
              <a:t>He+Au Collision</a:t>
            </a:r>
          </a:p>
          <a:p>
            <a:pPr algn="ctr"/>
            <a:r>
              <a:rPr lang="en-US" sz="2800" dirty="0">
                <a:solidFill>
                  <a:srgbClr val="FF33CC"/>
                </a:solidFill>
              </a:rPr>
              <a:t>AMPT Parton Cascade</a:t>
            </a:r>
          </a:p>
        </p:txBody>
      </p:sp>
      <p:sp>
        <p:nvSpPr>
          <p:cNvPr id="7" name="TextBox 6">
            <a:extLst>
              <a:ext uri="{FF2B5EF4-FFF2-40B4-BE49-F238E27FC236}">
                <a16:creationId xmlns:a16="http://schemas.microsoft.com/office/drawing/2014/main" id="{6488E7DA-A3A6-4B73-8686-1CD43131548A}"/>
              </a:ext>
            </a:extLst>
          </p:cNvPr>
          <p:cNvSpPr txBox="1"/>
          <p:nvPr/>
        </p:nvSpPr>
        <p:spPr>
          <a:xfrm>
            <a:off x="5594546" y="5033614"/>
            <a:ext cx="3549454" cy="1323439"/>
          </a:xfrm>
          <a:prstGeom prst="rect">
            <a:avLst/>
          </a:prstGeom>
          <a:noFill/>
        </p:spPr>
        <p:txBody>
          <a:bodyPr wrap="square" rtlCol="0">
            <a:spAutoFit/>
          </a:bodyPr>
          <a:lstStyle/>
          <a:p>
            <a:pPr algn="ctr"/>
            <a:r>
              <a:rPr lang="en-US" sz="1600" dirty="0">
                <a:solidFill>
                  <a:schemeClr val="bg1"/>
                </a:solidFill>
              </a:rPr>
              <a:t>Nagle et al., arXiv:1707.02307,  </a:t>
            </a:r>
          </a:p>
          <a:p>
            <a:pPr algn="ctr"/>
            <a:r>
              <a:rPr lang="en-US" sz="1600" dirty="0" err="1">
                <a:solidFill>
                  <a:schemeClr val="bg1"/>
                </a:solidFill>
              </a:rPr>
              <a:t>Orjuela</a:t>
            </a:r>
            <a:r>
              <a:rPr lang="en-US" sz="1600" dirty="0">
                <a:solidFill>
                  <a:schemeClr val="bg1"/>
                </a:solidFill>
              </a:rPr>
              <a:t> Koop et al., arXiv:1512.06949,  arXiv:1501.06880</a:t>
            </a:r>
          </a:p>
          <a:p>
            <a:pPr algn="ctr"/>
            <a:r>
              <a:rPr lang="en-US" sz="1600" dirty="0" err="1">
                <a:solidFill>
                  <a:schemeClr val="bg1"/>
                </a:solidFill>
              </a:rPr>
              <a:t>Bozek</a:t>
            </a:r>
            <a:r>
              <a:rPr lang="en-US" sz="1600" dirty="0">
                <a:solidFill>
                  <a:schemeClr val="bg1"/>
                </a:solidFill>
              </a:rPr>
              <a:t>, </a:t>
            </a:r>
            <a:r>
              <a:rPr lang="en-US" sz="1600" dirty="0" err="1">
                <a:solidFill>
                  <a:schemeClr val="bg1"/>
                </a:solidFill>
              </a:rPr>
              <a:t>Bzdak</a:t>
            </a:r>
            <a:r>
              <a:rPr lang="en-US" sz="1600" dirty="0">
                <a:solidFill>
                  <a:schemeClr val="bg1"/>
                </a:solidFill>
              </a:rPr>
              <a:t>, Ma,  arXiv:1503.03655</a:t>
            </a:r>
          </a:p>
          <a:p>
            <a:endParaRPr lang="en-US" sz="1600" dirty="0">
              <a:solidFill>
                <a:schemeClr val="bg1"/>
              </a:solidFill>
            </a:endParaRPr>
          </a:p>
        </p:txBody>
      </p:sp>
    </p:spTree>
    <p:extLst>
      <p:ext uri="{BB962C8B-B14F-4D97-AF65-F5344CB8AC3E}">
        <p14:creationId xmlns:p14="http://schemas.microsoft.com/office/powerpoint/2010/main" val="29181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D4724D-BAA4-47B3-9391-40CA11FDE6D7}"/>
              </a:ext>
            </a:extLst>
          </p:cNvPr>
          <p:cNvSpPr txBox="1"/>
          <p:nvPr/>
        </p:nvSpPr>
        <p:spPr>
          <a:xfrm>
            <a:off x="91768" y="4876800"/>
            <a:ext cx="9176155" cy="1938992"/>
          </a:xfrm>
          <a:prstGeom prst="rect">
            <a:avLst/>
          </a:prstGeom>
          <a:noFill/>
        </p:spPr>
        <p:txBody>
          <a:bodyPr wrap="square" rtlCol="0">
            <a:spAutoFit/>
          </a:bodyPr>
          <a:lstStyle/>
          <a:p>
            <a:pPr algn="ctr"/>
            <a:r>
              <a:rPr lang="en-US" sz="1100" dirty="0">
                <a:solidFill>
                  <a:srgbClr val="FFFF00"/>
                </a:solidFill>
              </a:rPr>
              <a:t> </a:t>
            </a:r>
            <a:r>
              <a:rPr lang="en-US" sz="2400" dirty="0">
                <a:solidFill>
                  <a:srgbClr val="FFFF00"/>
                </a:solidFill>
              </a:rPr>
              <a:t>Poor quantitative description, but rough agreement with </a:t>
            </a:r>
            <a:r>
              <a:rPr lang="en-US" sz="2400" dirty="0" err="1">
                <a:solidFill>
                  <a:srgbClr val="FFFF00"/>
                </a:solidFill>
              </a:rPr>
              <a:t>v</a:t>
            </a:r>
            <a:r>
              <a:rPr lang="en-US" sz="2400" baseline="-25000" dirty="0" err="1">
                <a:solidFill>
                  <a:srgbClr val="FFFF00"/>
                </a:solidFill>
              </a:rPr>
              <a:t>n</a:t>
            </a:r>
            <a:r>
              <a:rPr lang="en-US" sz="2400" dirty="0">
                <a:solidFill>
                  <a:srgbClr val="FFFF00"/>
                </a:solidFill>
              </a:rPr>
              <a:t> ordering</a:t>
            </a:r>
          </a:p>
          <a:p>
            <a:pPr algn="ctr"/>
            <a:endParaRPr lang="en-US" sz="2400" dirty="0">
              <a:solidFill>
                <a:srgbClr val="FFFF00"/>
              </a:solidFill>
            </a:endParaRPr>
          </a:p>
          <a:p>
            <a:pPr algn="ctr"/>
            <a:r>
              <a:rPr lang="en-US" sz="2400" dirty="0">
                <a:solidFill>
                  <a:srgbClr val="FFFF00"/>
                </a:solidFill>
              </a:rPr>
              <a:t>Problem with proving/disproving quasiparticle picture …</a:t>
            </a:r>
          </a:p>
          <a:p>
            <a:pPr algn="ctr"/>
            <a:r>
              <a:rPr lang="en-US" sz="2400" dirty="0">
                <a:solidFill>
                  <a:srgbClr val="FFFF00"/>
                </a:solidFill>
              </a:rPr>
              <a:t>Cannot calculate QCD 2</a:t>
            </a:r>
            <a:r>
              <a:rPr lang="en-US" sz="2400" dirty="0">
                <a:solidFill>
                  <a:srgbClr val="FFFF00"/>
                </a:solidFill>
                <a:sym typeface="Wingdings" panose="05000000000000000000" pitchFamily="2" charset="2"/>
              </a:rPr>
              <a:t>2 cross section, angular distributions, etc.</a:t>
            </a:r>
          </a:p>
          <a:p>
            <a:pPr algn="ctr"/>
            <a:r>
              <a:rPr lang="en-US" sz="2400" dirty="0">
                <a:solidFill>
                  <a:srgbClr val="FFFF00"/>
                </a:solidFill>
                <a:sym typeface="Wingdings" panose="05000000000000000000" pitchFamily="2" charset="2"/>
              </a:rPr>
              <a:t>Many free parameters to match the data if desired</a:t>
            </a:r>
            <a:endParaRPr lang="en-US" sz="3200" dirty="0">
              <a:solidFill>
                <a:srgbClr val="FFFF00"/>
              </a:solidFill>
            </a:endParaRPr>
          </a:p>
        </p:txBody>
      </p:sp>
      <p:pic>
        <p:nvPicPr>
          <p:cNvPr id="13" name="Picture 12">
            <a:extLst>
              <a:ext uri="{FF2B5EF4-FFF2-40B4-BE49-F238E27FC236}">
                <a16:creationId xmlns:a16="http://schemas.microsoft.com/office/drawing/2014/main" id="{A96E338C-8A98-4D74-AB4B-EAEB4654A61A}"/>
              </a:ext>
            </a:extLst>
          </p:cNvPr>
          <p:cNvPicPr>
            <a:picLocks noChangeAspect="1"/>
          </p:cNvPicPr>
          <p:nvPr/>
        </p:nvPicPr>
        <p:blipFill>
          <a:blip r:embed="rId2"/>
          <a:stretch>
            <a:fillRect/>
          </a:stretch>
        </p:blipFill>
        <p:spPr>
          <a:xfrm>
            <a:off x="150725" y="1493756"/>
            <a:ext cx="8755505" cy="3282204"/>
          </a:xfrm>
          <a:prstGeom prst="rect">
            <a:avLst/>
          </a:prstGeom>
        </p:spPr>
      </p:pic>
      <p:sp>
        <p:nvSpPr>
          <p:cNvPr id="14" name="Rectangle 13">
            <a:extLst>
              <a:ext uri="{FF2B5EF4-FFF2-40B4-BE49-F238E27FC236}">
                <a16:creationId xmlns:a16="http://schemas.microsoft.com/office/drawing/2014/main" id="{1977FD0A-61D8-4037-B8DC-5CA8CA6D8A4D}"/>
              </a:ext>
            </a:extLst>
          </p:cNvPr>
          <p:cNvSpPr/>
          <p:nvPr/>
        </p:nvSpPr>
        <p:spPr>
          <a:xfrm>
            <a:off x="150725" y="961818"/>
            <a:ext cx="8755505" cy="608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5" name="Picture 14">
            <a:extLst>
              <a:ext uri="{FF2B5EF4-FFF2-40B4-BE49-F238E27FC236}">
                <a16:creationId xmlns:a16="http://schemas.microsoft.com/office/drawing/2014/main" id="{9DDFD790-F559-4B1B-9118-6FFB3770EE53}"/>
              </a:ext>
            </a:extLst>
          </p:cNvPr>
          <p:cNvPicPr>
            <a:picLocks noChangeAspect="1"/>
          </p:cNvPicPr>
          <p:nvPr/>
        </p:nvPicPr>
        <p:blipFill rotWithShape="1">
          <a:blip r:embed="rId3"/>
          <a:srcRect l="66096" t="17143" r="25378" b="57820"/>
          <a:stretch/>
        </p:blipFill>
        <p:spPr>
          <a:xfrm>
            <a:off x="4302923" y="961818"/>
            <a:ext cx="779646" cy="656773"/>
          </a:xfrm>
          <a:prstGeom prst="rect">
            <a:avLst/>
          </a:prstGeom>
        </p:spPr>
      </p:pic>
      <p:pic>
        <p:nvPicPr>
          <p:cNvPr id="16" name="Picture 15">
            <a:extLst>
              <a:ext uri="{FF2B5EF4-FFF2-40B4-BE49-F238E27FC236}">
                <a16:creationId xmlns:a16="http://schemas.microsoft.com/office/drawing/2014/main" id="{360874FD-7453-4ED3-8530-72E65B8C954B}"/>
              </a:ext>
            </a:extLst>
          </p:cNvPr>
          <p:cNvPicPr>
            <a:picLocks noChangeAspect="1"/>
          </p:cNvPicPr>
          <p:nvPr/>
        </p:nvPicPr>
        <p:blipFill rotWithShape="1">
          <a:blip r:embed="rId3"/>
          <a:srcRect l="91052" t="13678" r="1991" b="65958"/>
          <a:stretch/>
        </p:blipFill>
        <p:spPr>
          <a:xfrm>
            <a:off x="6983989" y="982867"/>
            <a:ext cx="842225" cy="707261"/>
          </a:xfrm>
          <a:prstGeom prst="rect">
            <a:avLst/>
          </a:prstGeom>
        </p:spPr>
      </p:pic>
      <p:pic>
        <p:nvPicPr>
          <p:cNvPr id="17" name="Picture 16">
            <a:extLst>
              <a:ext uri="{FF2B5EF4-FFF2-40B4-BE49-F238E27FC236}">
                <a16:creationId xmlns:a16="http://schemas.microsoft.com/office/drawing/2014/main" id="{8574EA0E-5F41-40B3-9457-73B858002C36}"/>
              </a:ext>
            </a:extLst>
          </p:cNvPr>
          <p:cNvPicPr>
            <a:picLocks noChangeAspect="1"/>
          </p:cNvPicPr>
          <p:nvPr/>
        </p:nvPicPr>
        <p:blipFill rotWithShape="1">
          <a:blip r:embed="rId3"/>
          <a:srcRect l="44343" t="32085" r="48605" b="45167"/>
          <a:stretch/>
        </p:blipFill>
        <p:spPr>
          <a:xfrm>
            <a:off x="1564105" y="1021825"/>
            <a:ext cx="644893" cy="596766"/>
          </a:xfrm>
          <a:prstGeom prst="rect">
            <a:avLst/>
          </a:prstGeom>
        </p:spPr>
      </p:pic>
      <p:sp>
        <p:nvSpPr>
          <p:cNvPr id="2" name="TextBox 1">
            <a:extLst>
              <a:ext uri="{FF2B5EF4-FFF2-40B4-BE49-F238E27FC236}">
                <a16:creationId xmlns:a16="http://schemas.microsoft.com/office/drawing/2014/main" id="{EF322421-7183-4172-A79D-EB84571AE8B1}"/>
              </a:ext>
            </a:extLst>
          </p:cNvPr>
          <p:cNvSpPr txBox="1"/>
          <p:nvPr/>
        </p:nvSpPr>
        <p:spPr>
          <a:xfrm>
            <a:off x="2155148" y="152400"/>
            <a:ext cx="4845685" cy="646331"/>
          </a:xfrm>
          <a:prstGeom prst="rect">
            <a:avLst/>
          </a:prstGeom>
          <a:noFill/>
        </p:spPr>
        <p:txBody>
          <a:bodyPr wrap="none" rtlCol="0">
            <a:spAutoFit/>
          </a:bodyPr>
          <a:lstStyle/>
          <a:p>
            <a:r>
              <a:rPr lang="en-US" sz="3600" u="sng" dirty="0">
                <a:solidFill>
                  <a:schemeClr val="bg1"/>
                </a:solidFill>
              </a:rPr>
              <a:t>Parton Scattering Results</a:t>
            </a:r>
          </a:p>
        </p:txBody>
      </p:sp>
    </p:spTree>
    <p:extLst>
      <p:ext uri="{BB962C8B-B14F-4D97-AF65-F5344CB8AC3E}">
        <p14:creationId xmlns:p14="http://schemas.microsoft.com/office/powerpoint/2010/main" val="626906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3D390C-83BA-4E1C-9CAC-11718502F3CE}"/>
              </a:ext>
            </a:extLst>
          </p:cNvPr>
          <p:cNvSpPr txBox="1"/>
          <p:nvPr/>
        </p:nvSpPr>
        <p:spPr>
          <a:xfrm>
            <a:off x="2772024" y="76200"/>
            <a:ext cx="3552576" cy="769441"/>
          </a:xfrm>
          <a:prstGeom prst="rect">
            <a:avLst/>
          </a:prstGeom>
          <a:noFill/>
        </p:spPr>
        <p:txBody>
          <a:bodyPr wrap="none" rtlCol="0">
            <a:spAutoFit/>
          </a:bodyPr>
          <a:lstStyle/>
          <a:p>
            <a:r>
              <a:rPr lang="en-US" sz="4400" u="sng" dirty="0">
                <a:solidFill>
                  <a:schemeClr val="bg1"/>
                </a:solidFill>
              </a:rPr>
              <a:t>Color Domains</a:t>
            </a:r>
          </a:p>
        </p:txBody>
      </p:sp>
      <p:pic>
        <p:nvPicPr>
          <p:cNvPr id="5" name="Picture 1">
            <a:extLst>
              <a:ext uri="{FF2B5EF4-FFF2-40B4-BE49-F238E27FC236}">
                <a16:creationId xmlns:a16="http://schemas.microsoft.com/office/drawing/2014/main" id="{9412FFCF-8CC7-44A1-A383-C2CE8BA22D82}"/>
              </a:ext>
            </a:extLst>
          </p:cNvPr>
          <p:cNvPicPr>
            <a:picLocks noChangeAspect="1" noChangeArrowheads="1"/>
          </p:cNvPicPr>
          <p:nvPr/>
        </p:nvPicPr>
        <p:blipFill>
          <a:blip r:embed="rId2" cstate="print">
            <a:clrChange>
              <a:clrFrom>
                <a:srgbClr val="FCE5B2"/>
              </a:clrFrom>
              <a:clrTo>
                <a:srgbClr val="FCE5B2">
                  <a:alpha val="0"/>
                </a:srgbClr>
              </a:clrTo>
            </a:clrChange>
          </a:blip>
          <a:srcRect t="34568" r="58976" b="25926"/>
          <a:stretch>
            <a:fillRect/>
          </a:stretch>
        </p:blipFill>
        <p:spPr bwMode="auto">
          <a:xfrm>
            <a:off x="571738" y="1645143"/>
            <a:ext cx="2671625" cy="1885853"/>
          </a:xfrm>
          <a:prstGeom prst="rect">
            <a:avLst/>
          </a:prstGeom>
          <a:noFill/>
          <a:ln w="9525">
            <a:noFill/>
            <a:miter lim="800000"/>
            <a:headEnd/>
            <a:tailEnd/>
          </a:ln>
        </p:spPr>
      </p:pic>
      <p:sp>
        <p:nvSpPr>
          <p:cNvPr id="6" name="TextBox 5">
            <a:extLst>
              <a:ext uri="{FF2B5EF4-FFF2-40B4-BE49-F238E27FC236}">
                <a16:creationId xmlns:a16="http://schemas.microsoft.com/office/drawing/2014/main" id="{8A94893C-E1EB-4C48-84F1-8C556E5FA93C}"/>
              </a:ext>
            </a:extLst>
          </p:cNvPr>
          <p:cNvSpPr txBox="1"/>
          <p:nvPr/>
        </p:nvSpPr>
        <p:spPr>
          <a:xfrm>
            <a:off x="3505200" y="2084034"/>
            <a:ext cx="5146922" cy="830997"/>
          </a:xfrm>
          <a:prstGeom prst="rect">
            <a:avLst/>
          </a:prstGeom>
          <a:noFill/>
        </p:spPr>
        <p:txBody>
          <a:bodyPr wrap="none" rtlCol="0">
            <a:spAutoFit/>
          </a:bodyPr>
          <a:lstStyle/>
          <a:p>
            <a:r>
              <a:rPr lang="en-US" sz="2400" dirty="0">
                <a:solidFill>
                  <a:schemeClr val="bg1"/>
                </a:solidFill>
              </a:rPr>
              <a:t>Initial state correlations from domains…</a:t>
            </a:r>
          </a:p>
          <a:p>
            <a:r>
              <a:rPr lang="en-US" sz="2400" dirty="0">
                <a:solidFill>
                  <a:schemeClr val="bg1"/>
                </a:solidFill>
              </a:rPr>
              <a:t>Size scale of domains ~ 0.2-0.4 </a:t>
            </a:r>
            <a:r>
              <a:rPr lang="en-US" sz="2400" dirty="0" err="1">
                <a:solidFill>
                  <a:schemeClr val="bg1"/>
                </a:solidFill>
              </a:rPr>
              <a:t>fm</a:t>
            </a:r>
            <a:endParaRPr lang="en-US" sz="2400" dirty="0">
              <a:solidFill>
                <a:schemeClr val="bg1"/>
              </a:solidFill>
            </a:endParaRPr>
          </a:p>
        </p:txBody>
      </p:sp>
      <p:sp>
        <p:nvSpPr>
          <p:cNvPr id="7" name="TextBox 6">
            <a:extLst>
              <a:ext uri="{FF2B5EF4-FFF2-40B4-BE49-F238E27FC236}">
                <a16:creationId xmlns:a16="http://schemas.microsoft.com/office/drawing/2014/main" id="{A92EA614-0F23-4AB0-8755-3CB0EB5FD7BD}"/>
              </a:ext>
            </a:extLst>
          </p:cNvPr>
          <p:cNvSpPr txBox="1"/>
          <p:nvPr/>
        </p:nvSpPr>
        <p:spPr>
          <a:xfrm>
            <a:off x="457200" y="990600"/>
            <a:ext cx="8540736" cy="523220"/>
          </a:xfrm>
          <a:prstGeom prst="rect">
            <a:avLst/>
          </a:prstGeom>
          <a:noFill/>
        </p:spPr>
        <p:txBody>
          <a:bodyPr wrap="none" rtlCol="0">
            <a:spAutoFit/>
          </a:bodyPr>
          <a:lstStyle/>
          <a:p>
            <a:r>
              <a:rPr lang="en-US" sz="2800" dirty="0">
                <a:solidFill>
                  <a:schemeClr val="bg1"/>
                </a:solidFill>
              </a:rPr>
              <a:t>Effective field theory at weak coupling, dense gluon fields</a:t>
            </a:r>
          </a:p>
        </p:txBody>
      </p:sp>
      <p:grpSp>
        <p:nvGrpSpPr>
          <p:cNvPr id="14" name="Group 13">
            <a:extLst>
              <a:ext uri="{FF2B5EF4-FFF2-40B4-BE49-F238E27FC236}">
                <a16:creationId xmlns:a16="http://schemas.microsoft.com/office/drawing/2014/main" id="{3960E7A6-2675-4670-9551-DCA099ACEC0D}"/>
              </a:ext>
            </a:extLst>
          </p:cNvPr>
          <p:cNvGrpSpPr/>
          <p:nvPr/>
        </p:nvGrpSpPr>
        <p:grpSpPr>
          <a:xfrm>
            <a:off x="6705600" y="3942970"/>
            <a:ext cx="1524001" cy="2209800"/>
            <a:chOff x="6705600" y="3942970"/>
            <a:chExt cx="1524001" cy="2209800"/>
          </a:xfrm>
        </p:grpSpPr>
        <p:pic>
          <p:nvPicPr>
            <p:cNvPr id="10" name="Picture 9">
              <a:extLst>
                <a:ext uri="{FF2B5EF4-FFF2-40B4-BE49-F238E27FC236}">
                  <a16:creationId xmlns:a16="http://schemas.microsoft.com/office/drawing/2014/main" id="{910081F5-23CB-4B7B-8304-3B28F0F1B0BA}"/>
                </a:ext>
              </a:extLst>
            </p:cNvPr>
            <p:cNvPicPr>
              <a:picLocks noChangeAspect="1"/>
            </p:cNvPicPr>
            <p:nvPr/>
          </p:nvPicPr>
          <p:blipFill rotWithShape="1">
            <a:blip r:embed="rId3"/>
            <a:srcRect l="54919" t="65295" r="40763" b="23575"/>
            <a:stretch/>
          </p:blipFill>
          <p:spPr>
            <a:xfrm>
              <a:off x="6705600" y="3942970"/>
              <a:ext cx="1524001"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
              <a:extLst>
                <a:ext uri="{FF2B5EF4-FFF2-40B4-BE49-F238E27FC236}">
                  <a16:creationId xmlns:a16="http://schemas.microsoft.com/office/drawing/2014/main" id="{9FF15EA3-6623-4D92-A1EC-6BA65B7A4F14}"/>
                </a:ext>
              </a:extLst>
            </p:cNvPr>
            <p:cNvPicPr>
              <a:picLocks noChangeAspect="1" noChangeArrowheads="1"/>
            </p:cNvPicPr>
            <p:nvPr/>
          </p:nvPicPr>
          <p:blipFill>
            <a:blip r:embed="rId2" cstate="print">
              <a:clrChange>
                <a:clrFrom>
                  <a:srgbClr val="FCE5B2"/>
                </a:clrFrom>
                <a:clrTo>
                  <a:srgbClr val="FCE5B2">
                    <a:alpha val="0"/>
                  </a:srgbClr>
                </a:clrTo>
              </a:clrChange>
            </a:blip>
            <a:srcRect t="34568" r="58976" b="25926"/>
            <a:stretch>
              <a:fillRect/>
            </a:stretch>
          </p:blipFill>
          <p:spPr bwMode="auto">
            <a:xfrm rot="12874928">
              <a:off x="7101098" y="4341745"/>
              <a:ext cx="671998" cy="474352"/>
            </a:xfrm>
            <a:prstGeom prst="rect">
              <a:avLst/>
            </a:prstGeom>
            <a:noFill/>
            <a:ln w="9525">
              <a:noFill/>
              <a:miter lim="800000"/>
              <a:headEnd/>
              <a:tailEnd/>
            </a:ln>
          </p:spPr>
        </p:pic>
        <p:pic>
          <p:nvPicPr>
            <p:cNvPr id="12" name="Picture 1">
              <a:extLst>
                <a:ext uri="{FF2B5EF4-FFF2-40B4-BE49-F238E27FC236}">
                  <a16:creationId xmlns:a16="http://schemas.microsoft.com/office/drawing/2014/main" id="{C5B48861-34C6-4BFE-918E-C01EC8C9A5A8}"/>
                </a:ext>
              </a:extLst>
            </p:cNvPr>
            <p:cNvPicPr>
              <a:picLocks noChangeAspect="1" noChangeArrowheads="1"/>
            </p:cNvPicPr>
            <p:nvPr/>
          </p:nvPicPr>
          <p:blipFill>
            <a:blip r:embed="rId2" cstate="print">
              <a:clrChange>
                <a:clrFrom>
                  <a:srgbClr val="FCE5B2"/>
                </a:clrFrom>
                <a:clrTo>
                  <a:srgbClr val="FCE5B2">
                    <a:alpha val="0"/>
                  </a:srgbClr>
                </a:clrTo>
              </a:clrChange>
            </a:blip>
            <a:srcRect t="34568" r="58976" b="25926"/>
            <a:stretch>
              <a:fillRect/>
            </a:stretch>
          </p:blipFill>
          <p:spPr bwMode="auto">
            <a:xfrm rot="1359618">
              <a:off x="7152432" y="5257179"/>
              <a:ext cx="671998" cy="474352"/>
            </a:xfrm>
            <a:prstGeom prst="rect">
              <a:avLst/>
            </a:prstGeom>
            <a:noFill/>
            <a:ln w="9525">
              <a:noFill/>
              <a:miter lim="800000"/>
              <a:headEnd/>
              <a:tailEnd/>
            </a:ln>
          </p:spPr>
        </p:pic>
      </p:grpSp>
      <p:sp>
        <p:nvSpPr>
          <p:cNvPr id="13" name="TextBox 12">
            <a:extLst>
              <a:ext uri="{FF2B5EF4-FFF2-40B4-BE49-F238E27FC236}">
                <a16:creationId xmlns:a16="http://schemas.microsoft.com/office/drawing/2014/main" id="{E55BB040-F4C4-4344-8F86-BA5FAFC8574C}"/>
              </a:ext>
            </a:extLst>
          </p:cNvPr>
          <p:cNvSpPr txBox="1"/>
          <p:nvPr/>
        </p:nvSpPr>
        <p:spPr>
          <a:xfrm>
            <a:off x="267560" y="3710583"/>
            <a:ext cx="5999694" cy="3046988"/>
          </a:xfrm>
          <a:prstGeom prst="rect">
            <a:avLst/>
          </a:prstGeom>
          <a:noFill/>
        </p:spPr>
        <p:txBody>
          <a:bodyPr wrap="square" rtlCol="0">
            <a:spAutoFit/>
          </a:bodyPr>
          <a:lstStyle/>
          <a:p>
            <a:pPr algn="ctr"/>
            <a:r>
              <a:rPr lang="en-US" sz="2400" dirty="0">
                <a:solidFill>
                  <a:srgbClr val="FFFF00"/>
                </a:solidFill>
              </a:rPr>
              <a:t>Deuteron RMS diameter ~ 4 </a:t>
            </a:r>
            <a:r>
              <a:rPr lang="en-US" sz="2400" dirty="0" err="1">
                <a:solidFill>
                  <a:srgbClr val="FFFF00"/>
                </a:solidFill>
              </a:rPr>
              <a:t>fm</a:t>
            </a:r>
            <a:endParaRPr lang="en-US" sz="2400" dirty="0">
              <a:solidFill>
                <a:srgbClr val="FFFF00"/>
              </a:solidFill>
            </a:endParaRPr>
          </a:p>
          <a:p>
            <a:pPr algn="ctr"/>
            <a:endParaRPr lang="en-US" sz="2400" dirty="0">
              <a:solidFill>
                <a:srgbClr val="FFFF00"/>
              </a:solidFill>
            </a:endParaRPr>
          </a:p>
          <a:p>
            <a:pPr algn="ctr"/>
            <a:r>
              <a:rPr lang="en-US" sz="2400" dirty="0">
                <a:solidFill>
                  <a:srgbClr val="FFFF00"/>
                </a:solidFill>
              </a:rPr>
              <a:t>Domains within each hotspot are uncorrelated</a:t>
            </a:r>
          </a:p>
          <a:p>
            <a:pPr algn="ctr"/>
            <a:r>
              <a:rPr lang="en-US" sz="2400" dirty="0">
                <a:solidFill>
                  <a:srgbClr val="FFFF00"/>
                </a:solidFill>
              </a:rPr>
              <a:t>(large separation of scale)</a:t>
            </a:r>
          </a:p>
          <a:p>
            <a:pPr algn="ctr"/>
            <a:endParaRPr lang="en-US" sz="2400" dirty="0">
              <a:solidFill>
                <a:srgbClr val="FFFF00"/>
              </a:solidFill>
            </a:endParaRPr>
          </a:p>
          <a:p>
            <a:pPr algn="ctr"/>
            <a:r>
              <a:rPr lang="en-US" sz="2400" dirty="0">
                <a:solidFill>
                  <a:srgbClr val="FFFF00"/>
                </a:solidFill>
              </a:rPr>
              <a:t>Individually resolved domains </a:t>
            </a:r>
          </a:p>
          <a:p>
            <a:pPr algn="ctr"/>
            <a:r>
              <a:rPr lang="en-US" sz="2400" dirty="0">
                <a:solidFill>
                  <a:srgbClr val="FFFF00"/>
                </a:solidFill>
              </a:rPr>
              <a:t>v</a:t>
            </a:r>
            <a:r>
              <a:rPr lang="en-US" sz="2400" baseline="-25000" dirty="0">
                <a:solidFill>
                  <a:srgbClr val="FFFF00"/>
                </a:solidFill>
              </a:rPr>
              <a:t>2</a:t>
            </a:r>
            <a:r>
              <a:rPr lang="en-US" sz="2400" dirty="0">
                <a:solidFill>
                  <a:srgbClr val="FFFF00"/>
                </a:solidFill>
              </a:rPr>
              <a:t> (</a:t>
            </a:r>
            <a:r>
              <a:rPr lang="en-US" sz="2400" dirty="0" err="1">
                <a:solidFill>
                  <a:srgbClr val="FFFF00"/>
                </a:solidFill>
              </a:rPr>
              <a:t>dAu</a:t>
            </a:r>
            <a:r>
              <a:rPr lang="en-US" sz="2400" dirty="0">
                <a:solidFill>
                  <a:srgbClr val="FFFF00"/>
                </a:solidFill>
              </a:rPr>
              <a:t>) &lt; v</a:t>
            </a:r>
            <a:r>
              <a:rPr lang="en-US" sz="2400" baseline="-25000" dirty="0">
                <a:solidFill>
                  <a:srgbClr val="FFFF00"/>
                </a:solidFill>
              </a:rPr>
              <a:t>2</a:t>
            </a:r>
            <a:r>
              <a:rPr lang="en-US" sz="2400" dirty="0">
                <a:solidFill>
                  <a:srgbClr val="FFFF00"/>
                </a:solidFill>
              </a:rPr>
              <a:t> (</a:t>
            </a:r>
            <a:r>
              <a:rPr lang="en-US" sz="2400" dirty="0" err="1">
                <a:solidFill>
                  <a:srgbClr val="FFFF00"/>
                </a:solidFill>
              </a:rPr>
              <a:t>pAu</a:t>
            </a:r>
            <a:r>
              <a:rPr lang="en-US" sz="2400" dirty="0">
                <a:solidFill>
                  <a:srgbClr val="FFFF00"/>
                </a:solidFill>
              </a:rPr>
              <a:t>)</a:t>
            </a:r>
          </a:p>
          <a:p>
            <a:pPr algn="ctr"/>
            <a:r>
              <a:rPr lang="en-US" sz="2400" dirty="0">
                <a:solidFill>
                  <a:srgbClr val="FFFF00"/>
                </a:solidFill>
              </a:rPr>
              <a:t>opposite of data ordering!</a:t>
            </a:r>
          </a:p>
        </p:txBody>
      </p:sp>
    </p:spTree>
    <p:extLst>
      <p:ext uri="{BB962C8B-B14F-4D97-AF65-F5344CB8AC3E}">
        <p14:creationId xmlns:p14="http://schemas.microsoft.com/office/powerpoint/2010/main" val="272324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9CEAB6-6459-4F59-A51A-D1B4AB5979CA}"/>
              </a:ext>
            </a:extLst>
          </p:cNvPr>
          <p:cNvSpPr txBox="1"/>
          <p:nvPr/>
        </p:nvSpPr>
        <p:spPr>
          <a:xfrm>
            <a:off x="2224726" y="4438207"/>
            <a:ext cx="4634282" cy="338554"/>
          </a:xfrm>
          <a:prstGeom prst="rect">
            <a:avLst/>
          </a:prstGeom>
          <a:noFill/>
        </p:spPr>
        <p:txBody>
          <a:bodyPr wrap="none" rtlCol="0">
            <a:spAutoFit/>
          </a:bodyPr>
          <a:lstStyle/>
          <a:p>
            <a:r>
              <a:rPr lang="en-US" sz="1600" dirty="0">
                <a:solidFill>
                  <a:schemeClr val="bg1"/>
                </a:solidFill>
              </a:rPr>
              <a:t>Mace et al. [MSTV], https://arxiv.org/abs/1805.09342</a:t>
            </a:r>
          </a:p>
        </p:txBody>
      </p:sp>
      <p:sp>
        <p:nvSpPr>
          <p:cNvPr id="7" name="TextBox 6">
            <a:extLst>
              <a:ext uri="{FF2B5EF4-FFF2-40B4-BE49-F238E27FC236}">
                <a16:creationId xmlns:a16="http://schemas.microsoft.com/office/drawing/2014/main" id="{F203E7FD-A000-491D-BDD6-6755D9F4CD13}"/>
              </a:ext>
            </a:extLst>
          </p:cNvPr>
          <p:cNvSpPr txBox="1"/>
          <p:nvPr/>
        </p:nvSpPr>
        <p:spPr>
          <a:xfrm>
            <a:off x="303196" y="129935"/>
            <a:ext cx="8426089" cy="461665"/>
          </a:xfrm>
          <a:prstGeom prst="rect">
            <a:avLst/>
          </a:prstGeom>
          <a:noFill/>
        </p:spPr>
        <p:txBody>
          <a:bodyPr wrap="none" rtlCol="0">
            <a:spAutoFit/>
          </a:bodyPr>
          <a:lstStyle/>
          <a:p>
            <a:r>
              <a:rPr lang="en-US" sz="2400" dirty="0">
                <a:solidFill>
                  <a:schemeClr val="bg1"/>
                </a:solidFill>
              </a:rPr>
              <a:t>15 days after the PHENIX paper was posted, </a:t>
            </a:r>
            <a:r>
              <a:rPr lang="en-US" sz="2400" dirty="0" err="1">
                <a:solidFill>
                  <a:schemeClr val="bg1"/>
                </a:solidFill>
              </a:rPr>
              <a:t>postdictions</a:t>
            </a:r>
            <a:r>
              <a:rPr lang="en-US" sz="2400" dirty="0">
                <a:solidFill>
                  <a:schemeClr val="bg1"/>
                </a:solidFill>
              </a:rPr>
              <a:t> appeared</a:t>
            </a:r>
          </a:p>
        </p:txBody>
      </p:sp>
      <p:sp>
        <p:nvSpPr>
          <p:cNvPr id="8" name="TextBox 7">
            <a:extLst>
              <a:ext uri="{FF2B5EF4-FFF2-40B4-BE49-F238E27FC236}">
                <a16:creationId xmlns:a16="http://schemas.microsoft.com/office/drawing/2014/main" id="{9014DFFE-3061-4264-A7FB-6F691B1E655B}"/>
              </a:ext>
            </a:extLst>
          </p:cNvPr>
          <p:cNvSpPr txBox="1"/>
          <p:nvPr/>
        </p:nvSpPr>
        <p:spPr>
          <a:xfrm>
            <a:off x="983265" y="5022645"/>
            <a:ext cx="7406244" cy="1569660"/>
          </a:xfrm>
          <a:prstGeom prst="rect">
            <a:avLst/>
          </a:prstGeom>
          <a:noFill/>
        </p:spPr>
        <p:txBody>
          <a:bodyPr wrap="square" rtlCol="0">
            <a:spAutoFit/>
          </a:bodyPr>
          <a:lstStyle/>
          <a:p>
            <a:pPr algn="ctr"/>
            <a:r>
              <a:rPr lang="en-US" sz="2400" dirty="0">
                <a:solidFill>
                  <a:srgbClr val="00FF00"/>
                </a:solidFill>
              </a:rPr>
              <a:t>Color domain result has very poor p-value.</a:t>
            </a:r>
          </a:p>
          <a:p>
            <a:pPr algn="ctr"/>
            <a:endParaRPr lang="en-US" sz="2400" dirty="0">
              <a:solidFill>
                <a:srgbClr val="00FF00"/>
              </a:solidFill>
            </a:endParaRPr>
          </a:p>
          <a:p>
            <a:pPr algn="ctr"/>
            <a:r>
              <a:rPr lang="en-US" sz="2400" dirty="0">
                <a:solidFill>
                  <a:srgbClr val="00FF00"/>
                </a:solidFill>
              </a:rPr>
              <a:t>At the same time, how can the domain calculation have v</a:t>
            </a:r>
            <a:r>
              <a:rPr lang="en-US" sz="2400" baseline="-25000" dirty="0">
                <a:solidFill>
                  <a:srgbClr val="00FF00"/>
                </a:solidFill>
              </a:rPr>
              <a:t>2</a:t>
            </a:r>
            <a:r>
              <a:rPr lang="en-US" sz="2400" dirty="0">
                <a:solidFill>
                  <a:srgbClr val="00FF00"/>
                </a:solidFill>
              </a:rPr>
              <a:t>(</a:t>
            </a:r>
            <a:r>
              <a:rPr lang="en-US" sz="2400" dirty="0" err="1">
                <a:solidFill>
                  <a:srgbClr val="00FF00"/>
                </a:solidFill>
              </a:rPr>
              <a:t>dAu</a:t>
            </a:r>
            <a:r>
              <a:rPr lang="en-US" sz="2400" dirty="0">
                <a:solidFill>
                  <a:srgbClr val="00FF00"/>
                </a:solidFill>
              </a:rPr>
              <a:t>) &gt; v</a:t>
            </a:r>
            <a:r>
              <a:rPr lang="en-US" sz="2400" baseline="-25000" dirty="0">
                <a:solidFill>
                  <a:srgbClr val="00FF00"/>
                </a:solidFill>
              </a:rPr>
              <a:t>2</a:t>
            </a:r>
            <a:r>
              <a:rPr lang="en-US" sz="2400" dirty="0">
                <a:solidFill>
                  <a:srgbClr val="00FF00"/>
                </a:solidFill>
              </a:rPr>
              <a:t>(</a:t>
            </a:r>
            <a:r>
              <a:rPr lang="en-US" sz="2400" dirty="0" err="1">
                <a:solidFill>
                  <a:srgbClr val="00FF00"/>
                </a:solidFill>
              </a:rPr>
              <a:t>pAu</a:t>
            </a:r>
            <a:r>
              <a:rPr lang="en-US" sz="2400" dirty="0">
                <a:solidFill>
                  <a:srgbClr val="00FF00"/>
                </a:solidFill>
              </a:rPr>
              <a:t>)?</a:t>
            </a:r>
          </a:p>
        </p:txBody>
      </p:sp>
      <p:pic>
        <p:nvPicPr>
          <p:cNvPr id="5" name="Picture 4">
            <a:extLst>
              <a:ext uri="{FF2B5EF4-FFF2-40B4-BE49-F238E27FC236}">
                <a16:creationId xmlns:a16="http://schemas.microsoft.com/office/drawing/2014/main" id="{18FE317F-95A8-4417-9CDA-583B812AFC59}"/>
              </a:ext>
            </a:extLst>
          </p:cNvPr>
          <p:cNvPicPr>
            <a:picLocks noChangeAspect="1"/>
          </p:cNvPicPr>
          <p:nvPr/>
        </p:nvPicPr>
        <p:blipFill>
          <a:blip r:embed="rId2"/>
          <a:stretch>
            <a:fillRect/>
          </a:stretch>
        </p:blipFill>
        <p:spPr>
          <a:xfrm>
            <a:off x="174788" y="1227555"/>
            <a:ext cx="8763959" cy="2386227"/>
          </a:xfrm>
          <a:prstGeom prst="rect">
            <a:avLst/>
          </a:prstGeom>
        </p:spPr>
      </p:pic>
      <p:sp>
        <p:nvSpPr>
          <p:cNvPr id="9" name="Rectangle 8">
            <a:extLst>
              <a:ext uri="{FF2B5EF4-FFF2-40B4-BE49-F238E27FC236}">
                <a16:creationId xmlns:a16="http://schemas.microsoft.com/office/drawing/2014/main" id="{CA9578BC-BD59-4414-9AE0-598FCD2ABA29}"/>
              </a:ext>
            </a:extLst>
          </p:cNvPr>
          <p:cNvSpPr/>
          <p:nvPr/>
        </p:nvSpPr>
        <p:spPr>
          <a:xfrm>
            <a:off x="174788" y="622037"/>
            <a:ext cx="8763959" cy="608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35084CE-E94D-4477-9C55-61835E435758}"/>
              </a:ext>
            </a:extLst>
          </p:cNvPr>
          <p:cNvPicPr>
            <a:picLocks noChangeAspect="1"/>
          </p:cNvPicPr>
          <p:nvPr/>
        </p:nvPicPr>
        <p:blipFill>
          <a:blip r:embed="rId3"/>
          <a:stretch>
            <a:fillRect/>
          </a:stretch>
        </p:blipFill>
        <p:spPr>
          <a:xfrm>
            <a:off x="165955" y="1050525"/>
            <a:ext cx="8763959" cy="3451428"/>
          </a:xfrm>
          <a:prstGeom prst="rect">
            <a:avLst/>
          </a:prstGeom>
        </p:spPr>
      </p:pic>
      <p:pic>
        <p:nvPicPr>
          <p:cNvPr id="10" name="Picture 9">
            <a:extLst>
              <a:ext uri="{FF2B5EF4-FFF2-40B4-BE49-F238E27FC236}">
                <a16:creationId xmlns:a16="http://schemas.microsoft.com/office/drawing/2014/main" id="{5AC307B9-3F48-46CE-BAB4-394ED84F315B}"/>
              </a:ext>
            </a:extLst>
          </p:cNvPr>
          <p:cNvPicPr>
            <a:picLocks noChangeAspect="1"/>
          </p:cNvPicPr>
          <p:nvPr/>
        </p:nvPicPr>
        <p:blipFill rotWithShape="1">
          <a:blip r:embed="rId4"/>
          <a:srcRect l="66096" t="17143" r="25378" b="57820"/>
          <a:stretch/>
        </p:blipFill>
        <p:spPr>
          <a:xfrm>
            <a:off x="4326986" y="622038"/>
            <a:ext cx="718802" cy="605518"/>
          </a:xfrm>
          <a:prstGeom prst="rect">
            <a:avLst/>
          </a:prstGeom>
        </p:spPr>
      </p:pic>
      <p:pic>
        <p:nvPicPr>
          <p:cNvPr id="11" name="Picture 10">
            <a:extLst>
              <a:ext uri="{FF2B5EF4-FFF2-40B4-BE49-F238E27FC236}">
                <a16:creationId xmlns:a16="http://schemas.microsoft.com/office/drawing/2014/main" id="{A634663E-60E8-4A8F-8A5A-0C2E96B8CF96}"/>
              </a:ext>
            </a:extLst>
          </p:cNvPr>
          <p:cNvPicPr>
            <a:picLocks noChangeAspect="1"/>
          </p:cNvPicPr>
          <p:nvPr/>
        </p:nvPicPr>
        <p:blipFill rotWithShape="1">
          <a:blip r:embed="rId4"/>
          <a:srcRect l="91052" t="13678" r="1991" b="65958"/>
          <a:stretch/>
        </p:blipFill>
        <p:spPr>
          <a:xfrm>
            <a:off x="7008053" y="644987"/>
            <a:ext cx="718803" cy="603617"/>
          </a:xfrm>
          <a:prstGeom prst="rect">
            <a:avLst/>
          </a:prstGeom>
        </p:spPr>
      </p:pic>
      <p:pic>
        <p:nvPicPr>
          <p:cNvPr id="12" name="Picture 11">
            <a:extLst>
              <a:ext uri="{FF2B5EF4-FFF2-40B4-BE49-F238E27FC236}">
                <a16:creationId xmlns:a16="http://schemas.microsoft.com/office/drawing/2014/main" id="{B73DFB33-1498-4629-98EB-B34C390BA312}"/>
              </a:ext>
            </a:extLst>
          </p:cNvPr>
          <p:cNvPicPr>
            <a:picLocks noChangeAspect="1"/>
          </p:cNvPicPr>
          <p:nvPr/>
        </p:nvPicPr>
        <p:blipFill rotWithShape="1">
          <a:blip r:embed="rId4"/>
          <a:srcRect l="44343" t="32085" r="48605" b="45167"/>
          <a:stretch/>
        </p:blipFill>
        <p:spPr>
          <a:xfrm>
            <a:off x="1668113" y="682044"/>
            <a:ext cx="556613" cy="515074"/>
          </a:xfrm>
          <a:prstGeom prst="rect">
            <a:avLst/>
          </a:prstGeom>
        </p:spPr>
      </p:pic>
    </p:spTree>
    <p:extLst>
      <p:ext uri="{BB962C8B-B14F-4D97-AF65-F5344CB8AC3E}">
        <p14:creationId xmlns:p14="http://schemas.microsoft.com/office/powerpoint/2010/main" val="94557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6500A3-3315-41F3-A53F-9BEFF8008364}"/>
              </a:ext>
            </a:extLst>
          </p:cNvPr>
          <p:cNvSpPr>
            <a:spLocks noGrp="1"/>
          </p:cNvSpPr>
          <p:nvPr>
            <p:ph type="sldNum" sz="quarter" idx="12"/>
          </p:nvPr>
        </p:nvSpPr>
        <p:spPr/>
        <p:txBody>
          <a:bodyPr/>
          <a:lstStyle/>
          <a:p>
            <a:fld id="{34A7B92C-F870-4A41-8B65-79C9C3836057}" type="slidenum">
              <a:rPr lang="en-US" smtClean="0"/>
              <a:t>35</a:t>
            </a:fld>
            <a:endParaRPr lang="en-US"/>
          </a:p>
        </p:txBody>
      </p:sp>
      <p:pic>
        <p:nvPicPr>
          <p:cNvPr id="5" name="Picture 4">
            <a:extLst>
              <a:ext uri="{FF2B5EF4-FFF2-40B4-BE49-F238E27FC236}">
                <a16:creationId xmlns:a16="http://schemas.microsoft.com/office/drawing/2014/main" id="{32B77493-A847-4D66-B66B-A55B37580352}"/>
              </a:ext>
            </a:extLst>
          </p:cNvPr>
          <p:cNvPicPr>
            <a:picLocks noChangeAspect="1"/>
          </p:cNvPicPr>
          <p:nvPr/>
        </p:nvPicPr>
        <p:blipFill rotWithShape="1">
          <a:blip r:embed="rId2"/>
          <a:srcRect l="1773" t="12994" r="36043" b="32779"/>
          <a:stretch/>
        </p:blipFill>
        <p:spPr>
          <a:xfrm>
            <a:off x="3215984" y="3950153"/>
            <a:ext cx="5928016" cy="2907847"/>
          </a:xfrm>
          <a:prstGeom prst="rect">
            <a:avLst/>
          </a:prstGeom>
        </p:spPr>
      </p:pic>
      <p:sp>
        <p:nvSpPr>
          <p:cNvPr id="2" name="TextBox 1">
            <a:extLst>
              <a:ext uri="{FF2B5EF4-FFF2-40B4-BE49-F238E27FC236}">
                <a16:creationId xmlns:a16="http://schemas.microsoft.com/office/drawing/2014/main" id="{28D0C1DC-D170-4A6C-81B4-ECF75B49A2B5}"/>
              </a:ext>
            </a:extLst>
          </p:cNvPr>
          <p:cNvSpPr txBox="1"/>
          <p:nvPr/>
        </p:nvSpPr>
        <p:spPr>
          <a:xfrm>
            <a:off x="20397" y="2895600"/>
            <a:ext cx="8895003" cy="3108543"/>
          </a:xfrm>
          <a:prstGeom prst="rect">
            <a:avLst/>
          </a:prstGeom>
          <a:noFill/>
        </p:spPr>
        <p:txBody>
          <a:bodyPr wrap="square" rtlCol="0">
            <a:spAutoFit/>
          </a:bodyPr>
          <a:lstStyle/>
          <a:p>
            <a:r>
              <a:rPr lang="en-US" sz="2800" dirty="0">
                <a:solidFill>
                  <a:srgbClr val="92D050"/>
                </a:solidFill>
              </a:rPr>
              <a:t>Like good experimentalists, we tried our hand at theory </a:t>
            </a:r>
            <a:r>
              <a:rPr lang="en-US" sz="2800" dirty="0">
                <a:solidFill>
                  <a:srgbClr val="92D050"/>
                </a:solidFill>
                <a:sym typeface="Wingdings" panose="05000000000000000000" pitchFamily="2" charset="2"/>
              </a:rPr>
              <a:t></a:t>
            </a:r>
            <a:endParaRPr lang="en-US" sz="2800" dirty="0">
              <a:solidFill>
                <a:srgbClr val="92D050"/>
              </a:solidFill>
            </a:endParaRPr>
          </a:p>
          <a:p>
            <a:r>
              <a:rPr lang="en-US" sz="2800" dirty="0">
                <a:solidFill>
                  <a:srgbClr val="92D050"/>
                </a:solidFill>
              </a:rPr>
              <a:t>New code (IP-</a:t>
            </a:r>
            <a:r>
              <a:rPr lang="en-US" sz="2800" dirty="0" err="1">
                <a:solidFill>
                  <a:srgbClr val="92D050"/>
                </a:solidFill>
              </a:rPr>
              <a:t>Jazma</a:t>
            </a:r>
            <a:r>
              <a:rPr lang="en-US" sz="2800" dirty="0">
                <a:solidFill>
                  <a:srgbClr val="92D050"/>
                </a:solidFill>
              </a:rPr>
              <a:t>) from W.A. </a:t>
            </a:r>
            <a:r>
              <a:rPr lang="en-US" sz="2800" dirty="0" err="1">
                <a:solidFill>
                  <a:srgbClr val="92D050"/>
                </a:solidFill>
              </a:rPr>
              <a:t>Zajc</a:t>
            </a:r>
            <a:r>
              <a:rPr lang="en-US" sz="2800" dirty="0">
                <a:solidFill>
                  <a:srgbClr val="92D050"/>
                </a:solidFill>
              </a:rPr>
              <a:t> and JN reproducing initial steps of the</a:t>
            </a:r>
          </a:p>
          <a:p>
            <a:r>
              <a:rPr lang="en-US" sz="2800" dirty="0">
                <a:solidFill>
                  <a:srgbClr val="92D050"/>
                </a:solidFill>
              </a:rPr>
              <a:t>calculation…</a:t>
            </a: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p:txBody>
      </p:sp>
      <p:sp>
        <p:nvSpPr>
          <p:cNvPr id="6" name="TextBox 5">
            <a:extLst>
              <a:ext uri="{FF2B5EF4-FFF2-40B4-BE49-F238E27FC236}">
                <a16:creationId xmlns:a16="http://schemas.microsoft.com/office/drawing/2014/main" id="{FFB85F8E-8348-45E5-8B82-DEBA50E59061}"/>
              </a:ext>
            </a:extLst>
          </p:cNvPr>
          <p:cNvSpPr txBox="1"/>
          <p:nvPr/>
        </p:nvSpPr>
        <p:spPr>
          <a:xfrm>
            <a:off x="0" y="0"/>
            <a:ext cx="9443987" cy="2800767"/>
          </a:xfrm>
          <a:prstGeom prst="rect">
            <a:avLst/>
          </a:prstGeom>
          <a:noFill/>
        </p:spPr>
        <p:txBody>
          <a:bodyPr wrap="square" rtlCol="0">
            <a:spAutoFit/>
          </a:bodyPr>
          <a:lstStyle/>
          <a:p>
            <a:r>
              <a:rPr lang="en-US" sz="2800" dirty="0">
                <a:solidFill>
                  <a:schemeClr val="bg1"/>
                </a:solidFill>
              </a:rPr>
              <a:t>Code is not publicly available, results not yet reproduced.</a:t>
            </a:r>
          </a:p>
          <a:p>
            <a:endParaRPr lang="en-US" dirty="0">
              <a:solidFill>
                <a:schemeClr val="bg1"/>
              </a:solidFill>
            </a:endParaRPr>
          </a:p>
          <a:p>
            <a:r>
              <a:rPr lang="en-US" sz="2800" dirty="0">
                <a:solidFill>
                  <a:schemeClr val="bg1"/>
                </a:solidFill>
              </a:rPr>
              <a:t>Claim is that over some momentum range the uncertainty principle results in coherent interaction over many domains. </a:t>
            </a:r>
          </a:p>
          <a:p>
            <a:endParaRPr lang="en-US" dirty="0">
              <a:solidFill>
                <a:schemeClr val="bg1"/>
              </a:solidFill>
            </a:endParaRPr>
          </a:p>
          <a:p>
            <a:r>
              <a:rPr lang="en-US" sz="2800" dirty="0" err="1">
                <a:solidFill>
                  <a:schemeClr val="bg1"/>
                </a:solidFill>
              </a:rPr>
              <a:t>d+Au</a:t>
            </a:r>
            <a:r>
              <a:rPr lang="en-US" sz="2800" dirty="0">
                <a:solidFill>
                  <a:schemeClr val="bg1"/>
                </a:solidFill>
              </a:rPr>
              <a:t> central has higher color charge density than </a:t>
            </a:r>
            <a:r>
              <a:rPr lang="en-US" sz="2800" dirty="0" err="1">
                <a:solidFill>
                  <a:schemeClr val="bg1"/>
                </a:solidFill>
              </a:rPr>
              <a:t>p+Au</a:t>
            </a:r>
            <a:r>
              <a:rPr lang="en-US" sz="2800" dirty="0">
                <a:solidFill>
                  <a:schemeClr val="bg1"/>
                </a:solidFill>
              </a:rPr>
              <a:t>, and hence a stronger v</a:t>
            </a:r>
            <a:r>
              <a:rPr lang="en-US" sz="2800" baseline="-25000" dirty="0">
                <a:solidFill>
                  <a:schemeClr val="bg1"/>
                </a:solidFill>
              </a:rPr>
              <a:t>2</a:t>
            </a:r>
            <a:r>
              <a:rPr lang="en-US" sz="2800" dirty="0">
                <a:solidFill>
                  <a:schemeClr val="bg1"/>
                </a:solidFill>
              </a:rPr>
              <a:t> correlation.</a:t>
            </a:r>
          </a:p>
        </p:txBody>
      </p:sp>
      <p:sp>
        <p:nvSpPr>
          <p:cNvPr id="3" name="TextBox 2">
            <a:extLst>
              <a:ext uri="{FF2B5EF4-FFF2-40B4-BE49-F238E27FC236}">
                <a16:creationId xmlns:a16="http://schemas.microsoft.com/office/drawing/2014/main" id="{BED0585F-F837-44FF-AA10-E91D3ED18961}"/>
              </a:ext>
            </a:extLst>
          </p:cNvPr>
          <p:cNvSpPr txBox="1"/>
          <p:nvPr/>
        </p:nvSpPr>
        <p:spPr>
          <a:xfrm>
            <a:off x="304800" y="5725652"/>
            <a:ext cx="5966185" cy="954107"/>
          </a:xfrm>
          <a:prstGeom prst="rect">
            <a:avLst/>
          </a:prstGeom>
          <a:solidFill>
            <a:schemeClr val="tx1"/>
          </a:solidFill>
          <a:ln>
            <a:solidFill>
              <a:srgbClr val="92D050"/>
            </a:solidFill>
          </a:ln>
        </p:spPr>
        <p:txBody>
          <a:bodyPr wrap="none" rtlCol="0">
            <a:spAutoFit/>
          </a:bodyPr>
          <a:lstStyle/>
          <a:p>
            <a:r>
              <a:rPr lang="en-US" sz="2800" dirty="0">
                <a:solidFill>
                  <a:srgbClr val="92D050"/>
                </a:solidFill>
              </a:rPr>
              <a:t>https://arxiv.org/abs/1808.01276</a:t>
            </a:r>
          </a:p>
          <a:p>
            <a:r>
              <a:rPr lang="en-US" sz="2800" dirty="0">
                <a:solidFill>
                  <a:srgbClr val="92D050"/>
                </a:solidFill>
              </a:rPr>
              <a:t>https://github.com/jamienagle/IPJazma</a:t>
            </a:r>
          </a:p>
        </p:txBody>
      </p:sp>
    </p:spTree>
    <p:extLst>
      <p:ext uri="{BB962C8B-B14F-4D97-AF65-F5344CB8AC3E}">
        <p14:creationId xmlns:p14="http://schemas.microsoft.com/office/powerpoint/2010/main" val="202234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37CAD0-077E-4385-A622-FA4B91DE7F82}"/>
              </a:ext>
            </a:extLst>
          </p:cNvPr>
          <p:cNvSpPr>
            <a:spLocks noGrp="1"/>
          </p:cNvSpPr>
          <p:nvPr>
            <p:ph type="sldNum" sz="quarter" idx="12"/>
          </p:nvPr>
        </p:nvSpPr>
        <p:spPr>
          <a:xfrm>
            <a:off x="6934200" y="6492875"/>
            <a:ext cx="2133600" cy="365125"/>
          </a:xfrm>
        </p:spPr>
        <p:txBody>
          <a:bodyPr/>
          <a:lstStyle/>
          <a:p>
            <a:fld id="{34A7B92C-F870-4A41-8B65-79C9C3836057}" type="slidenum">
              <a:rPr lang="en-US" smtClean="0">
                <a:solidFill>
                  <a:schemeClr val="bg1"/>
                </a:solidFill>
              </a:rPr>
              <a:t>36</a:t>
            </a:fld>
            <a:endParaRPr lang="en-US" dirty="0">
              <a:solidFill>
                <a:schemeClr val="bg1"/>
              </a:solidFill>
            </a:endParaRPr>
          </a:p>
        </p:txBody>
      </p:sp>
      <p:pic>
        <p:nvPicPr>
          <p:cNvPr id="7" name="Picture 6">
            <a:extLst>
              <a:ext uri="{FF2B5EF4-FFF2-40B4-BE49-F238E27FC236}">
                <a16:creationId xmlns:a16="http://schemas.microsoft.com/office/drawing/2014/main" id="{11EFFD77-7724-4C22-8733-6AA41B827787}"/>
              </a:ext>
            </a:extLst>
          </p:cNvPr>
          <p:cNvPicPr>
            <a:picLocks noChangeAspect="1"/>
          </p:cNvPicPr>
          <p:nvPr/>
        </p:nvPicPr>
        <p:blipFill>
          <a:blip r:embed="rId2"/>
          <a:stretch>
            <a:fillRect/>
          </a:stretch>
        </p:blipFill>
        <p:spPr>
          <a:xfrm>
            <a:off x="152400" y="1749240"/>
            <a:ext cx="8787589" cy="3715157"/>
          </a:xfrm>
          <a:prstGeom prst="rect">
            <a:avLst/>
          </a:prstGeom>
        </p:spPr>
      </p:pic>
      <p:sp>
        <p:nvSpPr>
          <p:cNvPr id="2" name="TextBox 1">
            <a:extLst>
              <a:ext uri="{FF2B5EF4-FFF2-40B4-BE49-F238E27FC236}">
                <a16:creationId xmlns:a16="http://schemas.microsoft.com/office/drawing/2014/main" id="{02EF89E5-EF7A-4B87-9FA6-7140E62E767F}"/>
              </a:ext>
            </a:extLst>
          </p:cNvPr>
          <p:cNvSpPr txBox="1"/>
          <p:nvPr/>
        </p:nvSpPr>
        <p:spPr>
          <a:xfrm>
            <a:off x="178205" y="152400"/>
            <a:ext cx="8584795" cy="1384995"/>
          </a:xfrm>
          <a:prstGeom prst="rect">
            <a:avLst/>
          </a:prstGeom>
          <a:noFill/>
        </p:spPr>
        <p:txBody>
          <a:bodyPr wrap="square" rtlCol="0">
            <a:spAutoFit/>
          </a:bodyPr>
          <a:lstStyle/>
          <a:p>
            <a:pPr algn="ctr"/>
            <a:r>
              <a:rPr lang="en-US" sz="2800" dirty="0">
                <a:solidFill>
                  <a:schemeClr val="bg1"/>
                </a:solidFill>
              </a:rPr>
              <a:t>Within IP-</a:t>
            </a:r>
            <a:r>
              <a:rPr lang="en-US" sz="2800" dirty="0" err="1">
                <a:solidFill>
                  <a:schemeClr val="bg1"/>
                </a:solidFill>
              </a:rPr>
              <a:t>Jazma</a:t>
            </a:r>
            <a:r>
              <a:rPr lang="en-US" sz="2800" dirty="0">
                <a:solidFill>
                  <a:schemeClr val="bg1"/>
                </a:solidFill>
              </a:rPr>
              <a:t> we find the obvious – </a:t>
            </a:r>
          </a:p>
          <a:p>
            <a:pPr algn="ctr"/>
            <a:r>
              <a:rPr lang="en-US" sz="2800" dirty="0">
                <a:solidFill>
                  <a:schemeClr val="bg1"/>
                </a:solidFill>
              </a:rPr>
              <a:t>central </a:t>
            </a:r>
            <a:r>
              <a:rPr lang="en-US" sz="2800" dirty="0" err="1">
                <a:solidFill>
                  <a:schemeClr val="bg1"/>
                </a:solidFill>
              </a:rPr>
              <a:t>d+Au</a:t>
            </a:r>
            <a:r>
              <a:rPr lang="en-US" sz="2800" dirty="0">
                <a:solidFill>
                  <a:schemeClr val="bg1"/>
                </a:solidFill>
              </a:rPr>
              <a:t> collisions do not have a higher gluon density, but rather a larger overlap area.</a:t>
            </a:r>
          </a:p>
        </p:txBody>
      </p:sp>
      <p:sp>
        <p:nvSpPr>
          <p:cNvPr id="5" name="TextBox 4">
            <a:extLst>
              <a:ext uri="{FF2B5EF4-FFF2-40B4-BE49-F238E27FC236}">
                <a16:creationId xmlns:a16="http://schemas.microsoft.com/office/drawing/2014/main" id="{9598C07D-A569-4022-8C17-88360EF245B4}"/>
              </a:ext>
            </a:extLst>
          </p:cNvPr>
          <p:cNvSpPr txBox="1"/>
          <p:nvPr/>
        </p:nvSpPr>
        <p:spPr>
          <a:xfrm>
            <a:off x="1402224" y="5495464"/>
            <a:ext cx="6287940" cy="1384995"/>
          </a:xfrm>
          <a:prstGeom prst="rect">
            <a:avLst/>
          </a:prstGeom>
          <a:noFill/>
        </p:spPr>
        <p:txBody>
          <a:bodyPr wrap="none" rtlCol="0">
            <a:spAutoFit/>
          </a:bodyPr>
          <a:lstStyle/>
          <a:p>
            <a:pPr algn="ctr"/>
            <a:r>
              <a:rPr lang="en-US" sz="2800" dirty="0">
                <a:solidFill>
                  <a:schemeClr val="bg1"/>
                </a:solidFill>
              </a:rPr>
              <a:t>Then why do they find v</a:t>
            </a:r>
            <a:r>
              <a:rPr lang="en-US" sz="2800" baseline="-25000" dirty="0">
                <a:solidFill>
                  <a:schemeClr val="bg1"/>
                </a:solidFill>
              </a:rPr>
              <a:t>2</a:t>
            </a:r>
            <a:r>
              <a:rPr lang="en-US" sz="2800" dirty="0">
                <a:solidFill>
                  <a:schemeClr val="bg1"/>
                </a:solidFill>
              </a:rPr>
              <a:t>(</a:t>
            </a:r>
            <a:r>
              <a:rPr lang="en-US" sz="2800" dirty="0" err="1">
                <a:solidFill>
                  <a:schemeClr val="bg1"/>
                </a:solidFill>
              </a:rPr>
              <a:t>dAu</a:t>
            </a:r>
            <a:r>
              <a:rPr lang="en-US" sz="2800" dirty="0">
                <a:solidFill>
                  <a:schemeClr val="bg1"/>
                </a:solidFill>
              </a:rPr>
              <a:t>) &gt; v</a:t>
            </a:r>
            <a:r>
              <a:rPr lang="en-US" sz="2800" baseline="-25000" dirty="0">
                <a:solidFill>
                  <a:schemeClr val="bg1"/>
                </a:solidFill>
              </a:rPr>
              <a:t>2</a:t>
            </a:r>
            <a:r>
              <a:rPr lang="en-US" sz="2800" dirty="0">
                <a:solidFill>
                  <a:schemeClr val="bg1"/>
                </a:solidFill>
              </a:rPr>
              <a:t> (</a:t>
            </a:r>
            <a:r>
              <a:rPr lang="en-US" sz="2800" dirty="0" err="1">
                <a:solidFill>
                  <a:schemeClr val="bg1"/>
                </a:solidFill>
              </a:rPr>
              <a:t>pAu</a:t>
            </a:r>
            <a:r>
              <a:rPr lang="en-US" sz="2800" dirty="0">
                <a:solidFill>
                  <a:schemeClr val="bg1"/>
                </a:solidFill>
              </a:rPr>
              <a:t>)?</a:t>
            </a:r>
          </a:p>
          <a:p>
            <a:pPr algn="ctr"/>
            <a:endParaRPr lang="en-US" sz="2800" dirty="0">
              <a:solidFill>
                <a:schemeClr val="bg1"/>
              </a:solidFill>
            </a:endParaRPr>
          </a:p>
          <a:p>
            <a:pPr algn="ctr"/>
            <a:r>
              <a:rPr lang="en-US" sz="2800" dirty="0">
                <a:solidFill>
                  <a:schemeClr val="bg1"/>
                </a:solidFill>
              </a:rPr>
              <a:t>We have some ideas…</a:t>
            </a:r>
          </a:p>
        </p:txBody>
      </p:sp>
    </p:spTree>
    <p:extLst>
      <p:ext uri="{BB962C8B-B14F-4D97-AF65-F5344CB8AC3E}">
        <p14:creationId xmlns:p14="http://schemas.microsoft.com/office/powerpoint/2010/main" val="285594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836EBA-6404-4CCF-AC05-72BF80009135}"/>
              </a:ext>
            </a:extLst>
          </p:cNvPr>
          <p:cNvPicPr>
            <a:picLocks noChangeAspect="1"/>
          </p:cNvPicPr>
          <p:nvPr/>
        </p:nvPicPr>
        <p:blipFill rotWithShape="1">
          <a:blip r:embed="rId2"/>
          <a:srcRect l="1667" t="11481" r="38333" b="51482"/>
          <a:stretch/>
        </p:blipFill>
        <p:spPr>
          <a:xfrm>
            <a:off x="292608" y="1600200"/>
            <a:ext cx="8558784" cy="2971800"/>
          </a:xfrm>
          <a:prstGeom prst="rect">
            <a:avLst/>
          </a:prstGeom>
        </p:spPr>
      </p:pic>
      <p:sp>
        <p:nvSpPr>
          <p:cNvPr id="5" name="TextBox 4">
            <a:extLst>
              <a:ext uri="{FF2B5EF4-FFF2-40B4-BE49-F238E27FC236}">
                <a16:creationId xmlns:a16="http://schemas.microsoft.com/office/drawing/2014/main" id="{D7C1416C-0351-4EB1-9D5C-D038DFABCB2B}"/>
              </a:ext>
            </a:extLst>
          </p:cNvPr>
          <p:cNvSpPr txBox="1"/>
          <p:nvPr/>
        </p:nvSpPr>
        <p:spPr>
          <a:xfrm>
            <a:off x="228600" y="100661"/>
            <a:ext cx="2617191" cy="954107"/>
          </a:xfrm>
          <a:prstGeom prst="rect">
            <a:avLst/>
          </a:prstGeom>
          <a:noFill/>
        </p:spPr>
        <p:txBody>
          <a:bodyPr wrap="none" rtlCol="0">
            <a:spAutoFit/>
          </a:bodyPr>
          <a:lstStyle/>
          <a:p>
            <a:pPr algn="ctr"/>
            <a:r>
              <a:rPr lang="en-US" sz="2800" dirty="0">
                <a:solidFill>
                  <a:srgbClr val="FFFF00"/>
                </a:solidFill>
              </a:rPr>
              <a:t>Color Charge</a:t>
            </a:r>
          </a:p>
          <a:p>
            <a:pPr algn="ctr"/>
            <a:r>
              <a:rPr lang="en-US" sz="2800" dirty="0">
                <a:solidFill>
                  <a:srgbClr val="FFFF00"/>
                </a:solidFill>
              </a:rPr>
              <a:t>Distribution (</a:t>
            </a:r>
            <a:r>
              <a:rPr lang="en-US" sz="2800" dirty="0" err="1">
                <a:solidFill>
                  <a:srgbClr val="FFFF00"/>
                </a:solidFill>
              </a:rPr>
              <a:t>x,y</a:t>
            </a:r>
            <a:r>
              <a:rPr lang="en-US" sz="2800" dirty="0">
                <a:solidFill>
                  <a:srgbClr val="FFFF00"/>
                </a:solidFill>
              </a:rPr>
              <a:t>)</a:t>
            </a:r>
          </a:p>
        </p:txBody>
      </p:sp>
      <p:sp>
        <p:nvSpPr>
          <p:cNvPr id="7" name="TextBox 6">
            <a:extLst>
              <a:ext uri="{FF2B5EF4-FFF2-40B4-BE49-F238E27FC236}">
                <a16:creationId xmlns:a16="http://schemas.microsoft.com/office/drawing/2014/main" id="{D8454577-9A26-4FE6-8DC6-3ECE771699D9}"/>
              </a:ext>
            </a:extLst>
          </p:cNvPr>
          <p:cNvSpPr txBox="1"/>
          <p:nvPr/>
        </p:nvSpPr>
        <p:spPr>
          <a:xfrm>
            <a:off x="4267200" y="112693"/>
            <a:ext cx="3451778" cy="954107"/>
          </a:xfrm>
          <a:prstGeom prst="rect">
            <a:avLst/>
          </a:prstGeom>
          <a:noFill/>
        </p:spPr>
        <p:txBody>
          <a:bodyPr wrap="none" rtlCol="0">
            <a:spAutoFit/>
          </a:bodyPr>
          <a:lstStyle/>
          <a:p>
            <a:pPr algn="ctr"/>
            <a:r>
              <a:rPr lang="en-US" sz="2800" dirty="0">
                <a:solidFill>
                  <a:srgbClr val="FFFF00"/>
                </a:solidFill>
              </a:rPr>
              <a:t>Fast Fourier Transform</a:t>
            </a:r>
          </a:p>
          <a:p>
            <a:pPr algn="ctr"/>
            <a:r>
              <a:rPr lang="en-US" sz="2800" dirty="0">
                <a:solidFill>
                  <a:srgbClr val="FFFF00"/>
                </a:solidFill>
              </a:rPr>
              <a:t>Distribution (</a:t>
            </a:r>
            <a:r>
              <a:rPr lang="en-US" sz="2800" dirty="0" err="1">
                <a:solidFill>
                  <a:srgbClr val="FFFF00"/>
                </a:solidFill>
              </a:rPr>
              <a:t>kx,ky</a:t>
            </a:r>
            <a:r>
              <a:rPr lang="en-US" sz="2800" dirty="0">
                <a:solidFill>
                  <a:srgbClr val="FFFF00"/>
                </a:solidFill>
              </a:rPr>
              <a:t>)</a:t>
            </a:r>
          </a:p>
        </p:txBody>
      </p:sp>
      <p:sp>
        <p:nvSpPr>
          <p:cNvPr id="8" name="TextBox 7">
            <a:extLst>
              <a:ext uri="{FF2B5EF4-FFF2-40B4-BE49-F238E27FC236}">
                <a16:creationId xmlns:a16="http://schemas.microsoft.com/office/drawing/2014/main" id="{BD522F82-1EDC-4CA3-BA35-B82D233749A7}"/>
              </a:ext>
            </a:extLst>
          </p:cNvPr>
          <p:cNvSpPr txBox="1"/>
          <p:nvPr/>
        </p:nvSpPr>
        <p:spPr>
          <a:xfrm>
            <a:off x="3657600" y="1000780"/>
            <a:ext cx="4209807" cy="523220"/>
          </a:xfrm>
          <a:prstGeom prst="rect">
            <a:avLst/>
          </a:prstGeom>
          <a:noFill/>
        </p:spPr>
        <p:txBody>
          <a:bodyPr wrap="none" rtlCol="0">
            <a:spAutoFit/>
          </a:bodyPr>
          <a:lstStyle/>
          <a:p>
            <a:r>
              <a:rPr lang="en-US" sz="2800" dirty="0">
                <a:solidFill>
                  <a:schemeClr val="bg1"/>
                </a:solidFill>
              </a:rPr>
              <a:t>Amplitude                    Phase</a:t>
            </a:r>
          </a:p>
        </p:txBody>
      </p:sp>
      <p:sp>
        <p:nvSpPr>
          <p:cNvPr id="2" name="TextBox 1">
            <a:extLst>
              <a:ext uri="{FF2B5EF4-FFF2-40B4-BE49-F238E27FC236}">
                <a16:creationId xmlns:a16="http://schemas.microsoft.com/office/drawing/2014/main" id="{AD26C94E-68A0-4D62-83BB-ACD1AF8A47C2}"/>
              </a:ext>
            </a:extLst>
          </p:cNvPr>
          <p:cNvSpPr txBox="1"/>
          <p:nvPr/>
        </p:nvSpPr>
        <p:spPr>
          <a:xfrm>
            <a:off x="381000" y="4800600"/>
            <a:ext cx="8534400" cy="1815882"/>
          </a:xfrm>
          <a:prstGeom prst="rect">
            <a:avLst/>
          </a:prstGeom>
          <a:noFill/>
        </p:spPr>
        <p:txBody>
          <a:bodyPr wrap="square" rtlCol="0">
            <a:spAutoFit/>
          </a:bodyPr>
          <a:lstStyle/>
          <a:p>
            <a:pPr algn="ctr"/>
            <a:r>
              <a:rPr lang="en-US" sz="2800" dirty="0">
                <a:solidFill>
                  <a:schemeClr val="bg1"/>
                </a:solidFill>
              </a:rPr>
              <a:t>These calculations are done completely in momentum space and so one has to quantitatively </a:t>
            </a:r>
            <a:r>
              <a:rPr lang="en-US" sz="2800" dirty="0" err="1">
                <a:solidFill>
                  <a:schemeClr val="bg1"/>
                </a:solidFill>
              </a:rPr>
              <a:t>demonstate</a:t>
            </a:r>
            <a:r>
              <a:rPr lang="en-US" sz="2800" dirty="0">
                <a:solidFill>
                  <a:schemeClr val="bg1"/>
                </a:solidFill>
              </a:rPr>
              <a:t> that the geometry is not still the dominant influence – </a:t>
            </a:r>
          </a:p>
          <a:p>
            <a:pPr algn="ctr"/>
            <a:r>
              <a:rPr lang="en-US" sz="2800" b="1" dirty="0">
                <a:solidFill>
                  <a:schemeClr val="bg1"/>
                </a:solidFill>
              </a:rPr>
              <a:t>easy to define such a correlator.</a:t>
            </a:r>
          </a:p>
        </p:txBody>
      </p:sp>
      <p:sp>
        <p:nvSpPr>
          <p:cNvPr id="3" name="TextBox 2">
            <a:extLst>
              <a:ext uri="{FF2B5EF4-FFF2-40B4-BE49-F238E27FC236}">
                <a16:creationId xmlns:a16="http://schemas.microsoft.com/office/drawing/2014/main" id="{934D9D74-B485-4433-898F-54278B23E51F}"/>
              </a:ext>
            </a:extLst>
          </p:cNvPr>
          <p:cNvSpPr txBox="1"/>
          <p:nvPr/>
        </p:nvSpPr>
        <p:spPr>
          <a:xfrm>
            <a:off x="685800" y="1752600"/>
            <a:ext cx="1564852" cy="523220"/>
          </a:xfrm>
          <a:prstGeom prst="rect">
            <a:avLst/>
          </a:prstGeom>
          <a:noFill/>
        </p:spPr>
        <p:txBody>
          <a:bodyPr wrap="none" rtlCol="0">
            <a:spAutoFit/>
          </a:bodyPr>
          <a:lstStyle/>
          <a:p>
            <a:r>
              <a:rPr lang="en-US" sz="2800" dirty="0">
                <a:solidFill>
                  <a:schemeClr val="bg1"/>
                </a:solidFill>
              </a:rPr>
              <a:t>Deuteron</a:t>
            </a:r>
          </a:p>
        </p:txBody>
      </p:sp>
    </p:spTree>
    <p:extLst>
      <p:ext uri="{BB962C8B-B14F-4D97-AF65-F5344CB8AC3E}">
        <p14:creationId xmlns:p14="http://schemas.microsoft.com/office/powerpoint/2010/main" val="1051336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87DA08-A394-4B11-9C48-43EFF04FCE5A}"/>
              </a:ext>
            </a:extLst>
          </p:cNvPr>
          <p:cNvSpPr txBox="1"/>
          <p:nvPr/>
        </p:nvSpPr>
        <p:spPr>
          <a:xfrm>
            <a:off x="163629" y="75192"/>
            <a:ext cx="8816741" cy="1384995"/>
          </a:xfrm>
          <a:prstGeom prst="rect">
            <a:avLst/>
          </a:prstGeom>
          <a:noFill/>
        </p:spPr>
        <p:txBody>
          <a:bodyPr wrap="square" rtlCol="0">
            <a:spAutoFit/>
          </a:bodyPr>
          <a:lstStyle/>
          <a:p>
            <a:pPr algn="ctr"/>
            <a:r>
              <a:rPr lang="en-US" sz="2800" dirty="0">
                <a:solidFill>
                  <a:schemeClr val="bg1"/>
                </a:solidFill>
              </a:rPr>
              <a:t>They also predict </a:t>
            </a:r>
          </a:p>
          <a:p>
            <a:pPr algn="ctr"/>
            <a:r>
              <a:rPr lang="en-US" sz="2800" dirty="0">
                <a:solidFill>
                  <a:schemeClr val="bg1"/>
                </a:solidFill>
              </a:rPr>
              <a:t>“that v</a:t>
            </a:r>
            <a:r>
              <a:rPr lang="en-US" sz="2800" baseline="-25000" dirty="0">
                <a:solidFill>
                  <a:schemeClr val="bg1"/>
                </a:solidFill>
              </a:rPr>
              <a:t>2,3</a:t>
            </a:r>
            <a:r>
              <a:rPr lang="en-US" sz="2800" dirty="0">
                <a:solidFill>
                  <a:schemeClr val="bg1"/>
                </a:solidFill>
              </a:rPr>
              <a:t>(</a:t>
            </a:r>
            <a:r>
              <a:rPr lang="en-US" sz="2800" dirty="0" err="1">
                <a:solidFill>
                  <a:schemeClr val="bg1"/>
                </a:solidFill>
              </a:rPr>
              <a:t>p</a:t>
            </a:r>
            <a:r>
              <a:rPr lang="en-US" sz="2800" baseline="-25000" dirty="0" err="1">
                <a:solidFill>
                  <a:schemeClr val="bg1"/>
                </a:solidFill>
              </a:rPr>
              <a:t>T</a:t>
            </a:r>
            <a:r>
              <a:rPr lang="en-US" sz="2800" dirty="0">
                <a:solidFill>
                  <a:schemeClr val="bg1"/>
                </a:solidFill>
              </a:rPr>
              <a:t>) for high multiplicity events across </a:t>
            </a:r>
          </a:p>
          <a:p>
            <a:pPr algn="ctr"/>
            <a:r>
              <a:rPr lang="en-US" sz="2800" dirty="0">
                <a:solidFill>
                  <a:schemeClr val="bg1"/>
                </a:solidFill>
              </a:rPr>
              <a:t>small systems should be </a:t>
            </a:r>
            <a:r>
              <a:rPr lang="en-US" sz="2800" i="1" u="sng" dirty="0">
                <a:solidFill>
                  <a:schemeClr val="bg1"/>
                </a:solidFill>
              </a:rPr>
              <a:t>identical</a:t>
            </a:r>
            <a:r>
              <a:rPr lang="en-US" sz="2800" dirty="0">
                <a:solidFill>
                  <a:schemeClr val="bg1"/>
                </a:solidFill>
              </a:rPr>
              <a:t> for the same </a:t>
            </a:r>
            <a:r>
              <a:rPr lang="en-US" sz="2800" dirty="0" err="1">
                <a:solidFill>
                  <a:schemeClr val="bg1"/>
                </a:solidFill>
              </a:rPr>
              <a:t>N</a:t>
            </a:r>
            <a:r>
              <a:rPr lang="en-US" sz="2800" baseline="-25000" dirty="0" err="1">
                <a:solidFill>
                  <a:schemeClr val="bg1"/>
                </a:solidFill>
              </a:rPr>
              <a:t>ch</a:t>
            </a:r>
            <a:r>
              <a:rPr lang="en-US" sz="2800" dirty="0">
                <a:solidFill>
                  <a:schemeClr val="bg1"/>
                </a:solidFill>
              </a:rPr>
              <a:t>.” </a:t>
            </a:r>
          </a:p>
        </p:txBody>
      </p:sp>
      <p:sp>
        <p:nvSpPr>
          <p:cNvPr id="8" name="TextBox 7">
            <a:extLst>
              <a:ext uri="{FF2B5EF4-FFF2-40B4-BE49-F238E27FC236}">
                <a16:creationId xmlns:a16="http://schemas.microsoft.com/office/drawing/2014/main" id="{5263939E-C016-4A85-B271-8DEC3709907C}"/>
              </a:ext>
            </a:extLst>
          </p:cNvPr>
          <p:cNvSpPr txBox="1"/>
          <p:nvPr/>
        </p:nvSpPr>
        <p:spPr>
          <a:xfrm>
            <a:off x="-76200" y="5803372"/>
            <a:ext cx="9379818" cy="954107"/>
          </a:xfrm>
          <a:prstGeom prst="rect">
            <a:avLst/>
          </a:prstGeom>
          <a:noFill/>
        </p:spPr>
        <p:txBody>
          <a:bodyPr wrap="square" rtlCol="0">
            <a:spAutoFit/>
          </a:bodyPr>
          <a:lstStyle/>
          <a:p>
            <a:pPr algn="ctr"/>
            <a:r>
              <a:rPr lang="en-US" sz="2800" dirty="0">
                <a:solidFill>
                  <a:srgbClr val="00FF00"/>
                </a:solidFill>
              </a:rPr>
              <a:t>Turns out this prediction is actually yet another </a:t>
            </a:r>
            <a:r>
              <a:rPr lang="en-US" sz="2800" dirty="0" err="1">
                <a:solidFill>
                  <a:srgbClr val="00FF00"/>
                </a:solidFill>
              </a:rPr>
              <a:t>postdiction</a:t>
            </a:r>
            <a:endParaRPr lang="en-US" sz="2800" dirty="0">
              <a:solidFill>
                <a:srgbClr val="00FF00"/>
              </a:solidFill>
            </a:endParaRPr>
          </a:p>
          <a:p>
            <a:pPr algn="ctr"/>
            <a:r>
              <a:rPr lang="en-US" sz="2800" dirty="0">
                <a:solidFill>
                  <a:srgbClr val="00FF00"/>
                </a:solidFill>
              </a:rPr>
              <a:t>Existing PHENIX measurement already rules this out!</a:t>
            </a:r>
          </a:p>
        </p:txBody>
      </p:sp>
      <p:pic>
        <p:nvPicPr>
          <p:cNvPr id="2" name="Picture 1">
            <a:extLst>
              <a:ext uri="{FF2B5EF4-FFF2-40B4-BE49-F238E27FC236}">
                <a16:creationId xmlns:a16="http://schemas.microsoft.com/office/drawing/2014/main" id="{723A4F71-51DD-44CA-A134-46A487E8A1FC}"/>
              </a:ext>
            </a:extLst>
          </p:cNvPr>
          <p:cNvPicPr>
            <a:picLocks noChangeAspect="1"/>
          </p:cNvPicPr>
          <p:nvPr/>
        </p:nvPicPr>
        <p:blipFill>
          <a:blip r:embed="rId2"/>
          <a:stretch>
            <a:fillRect/>
          </a:stretch>
        </p:blipFill>
        <p:spPr>
          <a:xfrm>
            <a:off x="4696542" y="1635894"/>
            <a:ext cx="4177950" cy="4019034"/>
          </a:xfrm>
          <a:prstGeom prst="rect">
            <a:avLst/>
          </a:prstGeom>
        </p:spPr>
      </p:pic>
      <p:pic>
        <p:nvPicPr>
          <p:cNvPr id="5" name="Picture 4">
            <a:extLst>
              <a:ext uri="{FF2B5EF4-FFF2-40B4-BE49-F238E27FC236}">
                <a16:creationId xmlns:a16="http://schemas.microsoft.com/office/drawing/2014/main" id="{E3525590-7658-4C28-8C9E-FDCF4A711FAA}"/>
              </a:ext>
            </a:extLst>
          </p:cNvPr>
          <p:cNvPicPr>
            <a:picLocks noChangeAspect="1"/>
          </p:cNvPicPr>
          <p:nvPr/>
        </p:nvPicPr>
        <p:blipFill>
          <a:blip r:embed="rId3"/>
          <a:stretch>
            <a:fillRect/>
          </a:stretch>
        </p:blipFill>
        <p:spPr>
          <a:xfrm>
            <a:off x="301703" y="1635894"/>
            <a:ext cx="4260670" cy="4035622"/>
          </a:xfrm>
          <a:prstGeom prst="rect">
            <a:avLst/>
          </a:prstGeom>
        </p:spPr>
      </p:pic>
    </p:spTree>
    <p:extLst>
      <p:ext uri="{BB962C8B-B14F-4D97-AF65-F5344CB8AC3E}">
        <p14:creationId xmlns:p14="http://schemas.microsoft.com/office/powerpoint/2010/main" val="402660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D994-EF15-4097-805D-F6B7D03E3D65}"/>
              </a:ext>
            </a:extLst>
          </p:cNvPr>
          <p:cNvSpPr>
            <a:spLocks noGrp="1"/>
          </p:cNvSpPr>
          <p:nvPr>
            <p:ph type="title"/>
          </p:nvPr>
        </p:nvSpPr>
        <p:spPr>
          <a:xfrm>
            <a:off x="457200" y="-158015"/>
            <a:ext cx="8229600" cy="1143000"/>
          </a:xfrm>
        </p:spPr>
        <p:txBody>
          <a:bodyPr>
            <a:normAutofit/>
          </a:bodyPr>
          <a:lstStyle/>
          <a:p>
            <a:r>
              <a:rPr lang="en-US" sz="4000" u="sng" dirty="0">
                <a:solidFill>
                  <a:schemeClr val="bg1"/>
                </a:solidFill>
              </a:rPr>
              <a:t>Scientific Method</a:t>
            </a:r>
          </a:p>
        </p:txBody>
      </p:sp>
      <p:sp>
        <p:nvSpPr>
          <p:cNvPr id="6" name="TextBox 5">
            <a:extLst>
              <a:ext uri="{FF2B5EF4-FFF2-40B4-BE49-F238E27FC236}">
                <a16:creationId xmlns:a16="http://schemas.microsoft.com/office/drawing/2014/main" id="{3A514F02-D00B-442B-9E2E-9201F28B99A0}"/>
              </a:ext>
            </a:extLst>
          </p:cNvPr>
          <p:cNvSpPr txBox="1"/>
          <p:nvPr/>
        </p:nvSpPr>
        <p:spPr>
          <a:xfrm>
            <a:off x="304800" y="685800"/>
            <a:ext cx="8534400" cy="6124754"/>
          </a:xfrm>
          <a:prstGeom prst="rect">
            <a:avLst/>
          </a:prstGeom>
          <a:noFill/>
        </p:spPr>
        <p:txBody>
          <a:bodyPr wrap="square" rtlCol="0">
            <a:spAutoFit/>
          </a:bodyPr>
          <a:lstStyle/>
          <a:p>
            <a:r>
              <a:rPr lang="en-US" sz="2800" dirty="0">
                <a:solidFill>
                  <a:schemeClr val="bg1"/>
                </a:solidFill>
              </a:rPr>
              <a:t>Have we proven that hydrodynamics describes small system flow?   </a:t>
            </a:r>
          </a:p>
          <a:p>
            <a:r>
              <a:rPr lang="en-US" sz="2800" dirty="0">
                <a:solidFill>
                  <a:srgbClr val="92D050"/>
                </a:solidFill>
              </a:rPr>
              <a:t>Yes, by quantitative p-value tests.</a:t>
            </a:r>
          </a:p>
          <a:p>
            <a:endParaRPr lang="en-US" sz="2800" dirty="0">
              <a:solidFill>
                <a:schemeClr val="bg1"/>
              </a:solidFill>
            </a:endParaRPr>
          </a:p>
          <a:p>
            <a:r>
              <a:rPr lang="en-US" sz="2800" dirty="0">
                <a:solidFill>
                  <a:schemeClr val="bg1"/>
                </a:solidFill>
              </a:rPr>
              <a:t>Have we proven that real QGP droplets are formed in equilibrium?</a:t>
            </a:r>
          </a:p>
          <a:p>
            <a:r>
              <a:rPr lang="en-US" sz="2800" dirty="0">
                <a:solidFill>
                  <a:srgbClr val="92D050"/>
                </a:solidFill>
              </a:rPr>
              <a:t>Yes and No. </a:t>
            </a:r>
          </a:p>
          <a:p>
            <a:r>
              <a:rPr lang="en-US" sz="2800" dirty="0">
                <a:solidFill>
                  <a:srgbClr val="92D050"/>
                </a:solidFill>
              </a:rPr>
              <a:t>Hydrodynamic calculations say they are droplets that flow but are rather far from equilibrium (also in </a:t>
            </a:r>
            <a:r>
              <a:rPr lang="en-US" sz="2800" dirty="0" err="1">
                <a:solidFill>
                  <a:srgbClr val="92D050"/>
                </a:solidFill>
              </a:rPr>
              <a:t>Au+Au</a:t>
            </a:r>
            <a:r>
              <a:rPr lang="en-US" sz="2800" dirty="0">
                <a:solidFill>
                  <a:srgbClr val="92D050"/>
                </a:solidFill>
              </a:rPr>
              <a:t>).</a:t>
            </a:r>
          </a:p>
          <a:p>
            <a:endParaRPr lang="en-US" sz="2800" dirty="0">
              <a:solidFill>
                <a:schemeClr val="bg1"/>
              </a:solidFill>
            </a:endParaRPr>
          </a:p>
          <a:p>
            <a:r>
              <a:rPr lang="en-US" sz="2800" dirty="0">
                <a:solidFill>
                  <a:schemeClr val="bg1"/>
                </a:solidFill>
              </a:rPr>
              <a:t>Does it make sense to conduct further tests?</a:t>
            </a:r>
          </a:p>
          <a:p>
            <a:r>
              <a:rPr lang="en-US" sz="2800" dirty="0">
                <a:solidFill>
                  <a:schemeClr val="bg1"/>
                </a:solidFill>
              </a:rPr>
              <a:t>And to understand alternative calculations better?</a:t>
            </a:r>
          </a:p>
          <a:p>
            <a:r>
              <a:rPr lang="en-US" sz="2800" dirty="0">
                <a:solidFill>
                  <a:srgbClr val="92D050"/>
                </a:solidFill>
              </a:rPr>
              <a:t>Yes, of course, and at the same time one should not equivocate (see climate science example).</a:t>
            </a:r>
          </a:p>
        </p:txBody>
      </p:sp>
    </p:spTree>
    <p:extLst>
      <p:ext uri="{BB962C8B-B14F-4D97-AF65-F5344CB8AC3E}">
        <p14:creationId xmlns:p14="http://schemas.microsoft.com/office/powerpoint/2010/main" val="375517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4789487" y="1447800"/>
            <a:ext cx="3973513" cy="3886200"/>
            <a:chOff x="2969" y="816"/>
            <a:chExt cx="2503" cy="2448"/>
          </a:xfrm>
        </p:grpSpPr>
        <p:pic>
          <p:nvPicPr>
            <p:cNvPr id="334853" name="Picture 5" descr="lattice_masses_quench"/>
            <p:cNvPicPr>
              <a:picLocks noChangeAspect="1" noChangeArrowheads="1"/>
            </p:cNvPicPr>
            <p:nvPr/>
          </p:nvPicPr>
          <p:blipFill>
            <a:blip r:embed="rId2" cstate="print"/>
            <a:srcRect l="4898" r="6938"/>
            <a:stretch>
              <a:fillRect/>
            </a:stretch>
          </p:blipFill>
          <p:spPr bwMode="auto">
            <a:xfrm>
              <a:off x="2969" y="816"/>
              <a:ext cx="2503" cy="2448"/>
            </a:xfrm>
            <a:prstGeom prst="rect">
              <a:avLst/>
            </a:prstGeom>
            <a:noFill/>
            <a:ln w="9525">
              <a:solidFill>
                <a:schemeClr val="tx1"/>
              </a:solidFill>
              <a:miter lim="800000"/>
              <a:headEnd/>
              <a:tailEnd/>
            </a:ln>
          </p:spPr>
        </p:pic>
        <p:pic>
          <p:nvPicPr>
            <p:cNvPr id="334854" name="Picture 6"/>
            <p:cNvPicPr>
              <a:picLocks noChangeAspect="1" noChangeArrowheads="1"/>
            </p:cNvPicPr>
            <p:nvPr/>
          </p:nvPicPr>
          <p:blipFill>
            <a:blip r:embed="rId3" cstate="print"/>
            <a:srcRect/>
            <a:stretch>
              <a:fillRect/>
            </a:stretch>
          </p:blipFill>
          <p:spPr bwMode="auto">
            <a:xfrm>
              <a:off x="3456" y="1152"/>
              <a:ext cx="624" cy="624"/>
            </a:xfrm>
            <a:prstGeom prst="rect">
              <a:avLst/>
            </a:prstGeom>
            <a:noFill/>
            <a:ln w="9525">
              <a:noFill/>
              <a:miter lim="800000"/>
              <a:headEnd/>
              <a:tailEnd/>
            </a:ln>
            <a:effectLst/>
          </p:spPr>
        </p:pic>
      </p:grpSp>
      <p:sp>
        <p:nvSpPr>
          <p:cNvPr id="334857" name="Text Box 9"/>
          <p:cNvSpPr txBox="1">
            <a:spLocks noChangeArrowheads="1"/>
          </p:cNvSpPr>
          <p:nvPr/>
        </p:nvSpPr>
        <p:spPr bwMode="auto">
          <a:xfrm>
            <a:off x="381000" y="76200"/>
            <a:ext cx="8686800" cy="1077218"/>
          </a:xfrm>
          <a:prstGeom prst="rect">
            <a:avLst/>
          </a:prstGeom>
          <a:noFill/>
          <a:ln w="9525" algn="ctr">
            <a:noFill/>
            <a:miter lim="800000"/>
            <a:headEnd/>
            <a:tailEnd/>
          </a:ln>
          <a:effectLst/>
        </p:spPr>
        <p:txBody>
          <a:bodyPr>
            <a:spAutoFit/>
          </a:bodyPr>
          <a:lstStyle/>
          <a:p>
            <a:pPr algn="ctr"/>
            <a:r>
              <a:rPr lang="en-US" sz="3200" dirty="0">
                <a:solidFill>
                  <a:schemeClr val="bg2"/>
                </a:solidFill>
              </a:rPr>
              <a:t>Strong evidence that QCD is the </a:t>
            </a:r>
          </a:p>
          <a:p>
            <a:pPr algn="ctr"/>
            <a:r>
              <a:rPr lang="en-US" sz="3200" dirty="0">
                <a:solidFill>
                  <a:schemeClr val="bg2"/>
                </a:solidFill>
              </a:rPr>
              <a:t>correct theory of the strong interaction</a:t>
            </a:r>
          </a:p>
        </p:txBody>
      </p:sp>
      <p:sp>
        <p:nvSpPr>
          <p:cNvPr id="334858" name="Text Box 10"/>
          <p:cNvSpPr txBox="1">
            <a:spLocks noChangeArrowheads="1"/>
          </p:cNvSpPr>
          <p:nvPr/>
        </p:nvSpPr>
        <p:spPr bwMode="auto">
          <a:xfrm>
            <a:off x="914400" y="1066800"/>
            <a:ext cx="3008312" cy="396875"/>
          </a:xfrm>
          <a:prstGeom prst="rect">
            <a:avLst/>
          </a:prstGeom>
          <a:noFill/>
          <a:ln w="9525" algn="ctr">
            <a:noFill/>
            <a:miter lim="800000"/>
            <a:headEnd/>
            <a:tailEnd/>
          </a:ln>
          <a:effectLst/>
        </p:spPr>
        <p:txBody>
          <a:bodyPr wrap="none">
            <a:spAutoFit/>
          </a:bodyPr>
          <a:lstStyle/>
          <a:p>
            <a:r>
              <a:rPr lang="en-US" sz="2000" dirty="0">
                <a:solidFill>
                  <a:srgbClr val="FFFF66"/>
                </a:solidFill>
              </a:rPr>
              <a:t>Perturbative Calculations</a:t>
            </a:r>
          </a:p>
        </p:txBody>
      </p:sp>
      <p:sp>
        <p:nvSpPr>
          <p:cNvPr id="334859" name="Text Box 11"/>
          <p:cNvSpPr txBox="1">
            <a:spLocks noChangeArrowheads="1"/>
          </p:cNvSpPr>
          <p:nvPr/>
        </p:nvSpPr>
        <p:spPr bwMode="auto">
          <a:xfrm>
            <a:off x="5613400" y="1066800"/>
            <a:ext cx="2387600" cy="396875"/>
          </a:xfrm>
          <a:prstGeom prst="rect">
            <a:avLst/>
          </a:prstGeom>
          <a:noFill/>
          <a:ln w="9525" algn="ctr">
            <a:noFill/>
            <a:miter lim="800000"/>
            <a:headEnd/>
            <a:tailEnd/>
          </a:ln>
          <a:effectLst/>
        </p:spPr>
        <p:txBody>
          <a:bodyPr wrap="none">
            <a:spAutoFit/>
          </a:bodyPr>
          <a:lstStyle/>
          <a:p>
            <a:r>
              <a:rPr lang="en-US" sz="2000" dirty="0">
                <a:solidFill>
                  <a:srgbClr val="FFFF66"/>
                </a:solidFill>
              </a:rPr>
              <a:t>Lattice Calculations</a:t>
            </a:r>
          </a:p>
        </p:txBody>
      </p:sp>
      <p:pic>
        <p:nvPicPr>
          <p:cNvPr id="4" name="Picture 3"/>
          <p:cNvPicPr>
            <a:picLocks noChangeAspect="1"/>
          </p:cNvPicPr>
          <p:nvPr/>
        </p:nvPicPr>
        <p:blipFill>
          <a:blip r:embed="rId4"/>
          <a:stretch>
            <a:fillRect/>
          </a:stretch>
        </p:blipFill>
        <p:spPr>
          <a:xfrm>
            <a:off x="360630" y="1447801"/>
            <a:ext cx="4135170" cy="3857886"/>
          </a:xfrm>
          <a:prstGeom prst="rect">
            <a:avLst/>
          </a:prstGeom>
        </p:spPr>
      </p:pic>
      <p:sp>
        <p:nvSpPr>
          <p:cNvPr id="13" name="Text Box 12"/>
          <p:cNvSpPr txBox="1">
            <a:spLocks noChangeArrowheads="1"/>
          </p:cNvSpPr>
          <p:nvPr/>
        </p:nvSpPr>
        <p:spPr bwMode="auto">
          <a:xfrm>
            <a:off x="609600" y="5396805"/>
            <a:ext cx="7884845" cy="1446550"/>
          </a:xfrm>
          <a:prstGeom prst="rect">
            <a:avLst/>
          </a:prstGeom>
          <a:solidFill>
            <a:schemeClr val="bg1"/>
          </a:solidFill>
          <a:ln w="9525" algn="ctr">
            <a:noFill/>
            <a:miter lim="800000"/>
            <a:headEnd/>
            <a:tailEnd/>
          </a:ln>
          <a:effectLst/>
        </p:spPr>
        <p:txBody>
          <a:bodyPr wrap="square">
            <a:spAutoFit/>
          </a:bodyPr>
          <a:lstStyle/>
          <a:p>
            <a:pPr algn="ctr"/>
            <a:r>
              <a:rPr lang="en-US" sz="2800" dirty="0"/>
              <a:t>The field is about understanding </a:t>
            </a:r>
          </a:p>
          <a:p>
            <a:pPr algn="ctr"/>
            <a:r>
              <a:rPr lang="en-US" sz="3200" b="1" i="1" dirty="0">
                <a:solidFill>
                  <a:srgbClr val="FF0000"/>
                </a:solidFill>
              </a:rPr>
              <a:t>emergent phenomena from QCD</a:t>
            </a:r>
            <a:r>
              <a:rPr lang="en-US" sz="2800" dirty="0"/>
              <a:t>, </a:t>
            </a:r>
          </a:p>
          <a:p>
            <a:pPr algn="ctr"/>
            <a:r>
              <a:rPr lang="en-US" sz="2800" dirty="0"/>
              <a:t>just like condensed matter physics from QED.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48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48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8" grpId="0"/>
      <p:bldP spid="334859" grpId="0"/>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7E267C-D376-4D9E-A188-92DB9C66AF82}"/>
              </a:ext>
            </a:extLst>
          </p:cNvPr>
          <p:cNvSpPr/>
          <p:nvPr/>
        </p:nvSpPr>
        <p:spPr>
          <a:xfrm>
            <a:off x="55281" y="1073421"/>
            <a:ext cx="5486400" cy="278676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1EB2A06-E6DC-4397-A441-E50106030E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881" y="1654105"/>
            <a:ext cx="1910315" cy="1855256"/>
          </a:xfrm>
          <a:prstGeom prst="rect">
            <a:avLst/>
          </a:prstGeom>
        </p:spPr>
      </p:pic>
      <p:sp>
        <p:nvSpPr>
          <p:cNvPr id="4" name="TextBox 3">
            <a:extLst>
              <a:ext uri="{FF2B5EF4-FFF2-40B4-BE49-F238E27FC236}">
                <a16:creationId xmlns:a16="http://schemas.microsoft.com/office/drawing/2014/main" id="{5AFCC84D-1D81-47C8-879D-8C3810970E80}"/>
              </a:ext>
            </a:extLst>
          </p:cNvPr>
          <p:cNvSpPr txBox="1"/>
          <p:nvPr/>
        </p:nvSpPr>
        <p:spPr>
          <a:xfrm>
            <a:off x="0" y="3522846"/>
            <a:ext cx="2854820" cy="338554"/>
          </a:xfrm>
          <a:prstGeom prst="rect">
            <a:avLst/>
          </a:prstGeom>
          <a:noFill/>
        </p:spPr>
        <p:txBody>
          <a:bodyPr wrap="none" rtlCol="0">
            <a:spAutoFit/>
          </a:bodyPr>
          <a:lstStyle/>
          <a:p>
            <a:r>
              <a:rPr lang="en-US" sz="1600" dirty="0">
                <a:solidFill>
                  <a:schemeClr val="bg1"/>
                </a:solidFill>
              </a:rPr>
              <a:t>Calculations from </a:t>
            </a:r>
            <a:r>
              <a:rPr lang="en-US" sz="1600" dirty="0" err="1">
                <a:solidFill>
                  <a:schemeClr val="bg1"/>
                </a:solidFill>
              </a:rPr>
              <a:t>Sanghoon</a:t>
            </a:r>
            <a:r>
              <a:rPr lang="en-US" sz="1600" dirty="0">
                <a:solidFill>
                  <a:schemeClr val="bg1"/>
                </a:solidFill>
              </a:rPr>
              <a:t> Lim</a:t>
            </a:r>
          </a:p>
        </p:txBody>
      </p:sp>
      <p:sp>
        <p:nvSpPr>
          <p:cNvPr id="5" name="TextBox 4">
            <a:extLst>
              <a:ext uri="{FF2B5EF4-FFF2-40B4-BE49-F238E27FC236}">
                <a16:creationId xmlns:a16="http://schemas.microsoft.com/office/drawing/2014/main" id="{812D0CD5-4696-4124-AF74-C6A5CD3C7692}"/>
              </a:ext>
            </a:extLst>
          </p:cNvPr>
          <p:cNvSpPr txBox="1"/>
          <p:nvPr/>
        </p:nvSpPr>
        <p:spPr>
          <a:xfrm>
            <a:off x="1524000" y="152400"/>
            <a:ext cx="6533840" cy="584775"/>
          </a:xfrm>
          <a:prstGeom prst="rect">
            <a:avLst/>
          </a:prstGeom>
          <a:noFill/>
        </p:spPr>
        <p:txBody>
          <a:bodyPr wrap="none" rtlCol="0">
            <a:spAutoFit/>
          </a:bodyPr>
          <a:lstStyle/>
          <a:p>
            <a:r>
              <a:rPr lang="en-US" sz="3200" u="sng" dirty="0">
                <a:solidFill>
                  <a:schemeClr val="bg1"/>
                </a:solidFill>
              </a:rPr>
              <a:t>New Geometries Under Consideration</a:t>
            </a:r>
          </a:p>
        </p:txBody>
      </p:sp>
      <p:sp>
        <p:nvSpPr>
          <p:cNvPr id="6" name="TextBox 5">
            <a:extLst>
              <a:ext uri="{FF2B5EF4-FFF2-40B4-BE49-F238E27FC236}">
                <a16:creationId xmlns:a16="http://schemas.microsoft.com/office/drawing/2014/main" id="{5031B1E1-7CAA-4860-81D1-759B248DF5A9}"/>
              </a:ext>
            </a:extLst>
          </p:cNvPr>
          <p:cNvSpPr txBox="1"/>
          <p:nvPr/>
        </p:nvSpPr>
        <p:spPr>
          <a:xfrm>
            <a:off x="131481" y="1073421"/>
            <a:ext cx="5338321" cy="523220"/>
          </a:xfrm>
          <a:prstGeom prst="rect">
            <a:avLst/>
          </a:prstGeom>
          <a:noFill/>
        </p:spPr>
        <p:txBody>
          <a:bodyPr wrap="none" rtlCol="0">
            <a:spAutoFit/>
          </a:bodyPr>
          <a:lstStyle/>
          <a:p>
            <a:r>
              <a:rPr lang="en-US" sz="2800" dirty="0">
                <a:solidFill>
                  <a:schemeClr val="bg1"/>
                </a:solidFill>
              </a:rPr>
              <a:t>Oxygen + Oxygen, p + Oxygen (LHC)</a:t>
            </a:r>
          </a:p>
        </p:txBody>
      </p:sp>
      <p:pic>
        <p:nvPicPr>
          <p:cNvPr id="9" name="Picture 8">
            <a:extLst>
              <a:ext uri="{FF2B5EF4-FFF2-40B4-BE49-F238E27FC236}">
                <a16:creationId xmlns:a16="http://schemas.microsoft.com/office/drawing/2014/main" id="{5470823D-A2F4-4232-BEBE-3DD255948A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3681" y="1680561"/>
            <a:ext cx="2139857" cy="1828800"/>
          </a:xfrm>
          <a:prstGeom prst="rect">
            <a:avLst/>
          </a:prstGeom>
        </p:spPr>
      </p:pic>
      <p:sp>
        <p:nvSpPr>
          <p:cNvPr id="12" name="Rectangle 11">
            <a:extLst>
              <a:ext uri="{FF2B5EF4-FFF2-40B4-BE49-F238E27FC236}">
                <a16:creationId xmlns:a16="http://schemas.microsoft.com/office/drawing/2014/main" id="{637B7918-54B3-4062-A19C-3D603D9A2ECC}"/>
              </a:ext>
            </a:extLst>
          </p:cNvPr>
          <p:cNvSpPr/>
          <p:nvPr/>
        </p:nvSpPr>
        <p:spPr>
          <a:xfrm>
            <a:off x="4474881" y="2035619"/>
            <a:ext cx="4648200" cy="278676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E414526-0EFC-4187-9E10-28542D825408}"/>
              </a:ext>
            </a:extLst>
          </p:cNvPr>
          <p:cNvSpPr txBox="1"/>
          <p:nvPr/>
        </p:nvSpPr>
        <p:spPr>
          <a:xfrm>
            <a:off x="5271932" y="1955182"/>
            <a:ext cx="3644460" cy="954107"/>
          </a:xfrm>
          <a:prstGeom prst="rect">
            <a:avLst/>
          </a:prstGeom>
          <a:noFill/>
        </p:spPr>
        <p:txBody>
          <a:bodyPr wrap="none" rtlCol="0">
            <a:spAutoFit/>
          </a:bodyPr>
          <a:lstStyle/>
          <a:p>
            <a:pPr algn="ctr"/>
            <a:r>
              <a:rPr lang="en-US" sz="2800" dirty="0">
                <a:solidFill>
                  <a:schemeClr val="bg1"/>
                </a:solidFill>
              </a:rPr>
              <a:t>ALD Berndt Muller </a:t>
            </a:r>
          </a:p>
          <a:p>
            <a:pPr algn="ctr"/>
            <a:r>
              <a:rPr lang="en-US" sz="2800" dirty="0">
                <a:solidFill>
                  <a:schemeClr val="bg1"/>
                </a:solidFill>
              </a:rPr>
              <a:t>suggested </a:t>
            </a:r>
            <a:r>
              <a:rPr lang="en-US" sz="2800" baseline="30000" dirty="0">
                <a:solidFill>
                  <a:schemeClr val="bg1"/>
                </a:solidFill>
              </a:rPr>
              <a:t>4</a:t>
            </a:r>
            <a:r>
              <a:rPr lang="en-US" sz="2800" dirty="0">
                <a:solidFill>
                  <a:schemeClr val="bg1"/>
                </a:solidFill>
              </a:rPr>
              <a:t>He+A (RHIC)</a:t>
            </a:r>
          </a:p>
        </p:txBody>
      </p:sp>
      <p:pic>
        <p:nvPicPr>
          <p:cNvPr id="11" name="Picture 10">
            <a:extLst>
              <a:ext uri="{FF2B5EF4-FFF2-40B4-BE49-F238E27FC236}">
                <a16:creationId xmlns:a16="http://schemas.microsoft.com/office/drawing/2014/main" id="{9D7F3A1E-83F3-4B97-951A-9B898EF600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1" y="2949238"/>
            <a:ext cx="2139857" cy="1828800"/>
          </a:xfrm>
          <a:prstGeom prst="rect">
            <a:avLst/>
          </a:prstGeom>
        </p:spPr>
      </p:pic>
      <p:pic>
        <p:nvPicPr>
          <p:cNvPr id="13" name="Picture 12">
            <a:extLst>
              <a:ext uri="{FF2B5EF4-FFF2-40B4-BE49-F238E27FC236}">
                <a16:creationId xmlns:a16="http://schemas.microsoft.com/office/drawing/2014/main" id="{29D1F397-C16B-49DC-A43B-A9B79B45BF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4786" y="2949238"/>
            <a:ext cx="2139857" cy="1828800"/>
          </a:xfrm>
          <a:prstGeom prst="rect">
            <a:avLst/>
          </a:prstGeom>
        </p:spPr>
      </p:pic>
      <p:sp>
        <p:nvSpPr>
          <p:cNvPr id="14" name="TextBox 13">
            <a:extLst>
              <a:ext uri="{FF2B5EF4-FFF2-40B4-BE49-F238E27FC236}">
                <a16:creationId xmlns:a16="http://schemas.microsoft.com/office/drawing/2014/main" id="{6ACA7DD6-9ADF-4766-AD9C-445F43DE5B8C}"/>
              </a:ext>
            </a:extLst>
          </p:cNvPr>
          <p:cNvSpPr txBox="1"/>
          <p:nvPr/>
        </p:nvSpPr>
        <p:spPr>
          <a:xfrm>
            <a:off x="342900" y="4636309"/>
            <a:ext cx="8305800" cy="1815882"/>
          </a:xfrm>
          <a:prstGeom prst="rect">
            <a:avLst/>
          </a:prstGeom>
          <a:solidFill>
            <a:srgbClr val="FFFF00"/>
          </a:solidFill>
        </p:spPr>
        <p:txBody>
          <a:bodyPr wrap="square" rtlCol="0">
            <a:spAutoFit/>
          </a:bodyPr>
          <a:lstStyle/>
          <a:p>
            <a:r>
              <a:rPr lang="en-US" sz="2800" dirty="0"/>
              <a:t>Recent proposal (https://arxiv.org/abs/1808.09840) </a:t>
            </a:r>
          </a:p>
          <a:p>
            <a:r>
              <a:rPr lang="en-US" sz="2800" dirty="0"/>
              <a:t>for polarized </a:t>
            </a:r>
            <a:r>
              <a:rPr lang="en-US" sz="2800" dirty="0" err="1"/>
              <a:t>deuteron+A</a:t>
            </a:r>
            <a:r>
              <a:rPr lang="en-US" sz="2800" dirty="0"/>
              <a:t> collisions.</a:t>
            </a:r>
          </a:p>
          <a:p>
            <a:r>
              <a:rPr lang="en-US" sz="2800" dirty="0"/>
              <a:t>Unfortunately, at RHIC C-AD does not believe they can maintain this small polarization through acceleration.</a:t>
            </a:r>
          </a:p>
        </p:txBody>
      </p:sp>
    </p:spTree>
    <p:extLst>
      <p:ext uri="{BB962C8B-B14F-4D97-AF65-F5344CB8AC3E}">
        <p14:creationId xmlns:p14="http://schemas.microsoft.com/office/powerpoint/2010/main" val="273053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12" grpId="0" animBg="1"/>
      <p:bldP spid="7" grpId="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41</a:t>
            </a:fld>
            <a:endParaRPr lang="en-US"/>
          </a:p>
        </p:txBody>
      </p:sp>
      <p:sp>
        <p:nvSpPr>
          <p:cNvPr id="5" name="TextBox 4"/>
          <p:cNvSpPr txBox="1"/>
          <p:nvPr/>
        </p:nvSpPr>
        <p:spPr>
          <a:xfrm>
            <a:off x="533401" y="39469"/>
            <a:ext cx="8153400" cy="584775"/>
          </a:xfrm>
          <a:prstGeom prst="rect">
            <a:avLst/>
          </a:prstGeom>
          <a:noFill/>
        </p:spPr>
        <p:txBody>
          <a:bodyPr wrap="square" rtlCol="0">
            <a:spAutoFit/>
          </a:bodyPr>
          <a:lstStyle/>
          <a:p>
            <a:pPr algn="ctr"/>
            <a:r>
              <a:rPr lang="en-US" sz="3200" b="0" u="sng" dirty="0">
                <a:solidFill>
                  <a:schemeClr val="bg1"/>
                </a:solidFill>
              </a:rPr>
              <a:t>Emergent Phenomena</a:t>
            </a:r>
          </a:p>
        </p:txBody>
      </p:sp>
      <p:sp>
        <p:nvSpPr>
          <p:cNvPr id="6" name="TextBox 5"/>
          <p:cNvSpPr txBox="1"/>
          <p:nvPr/>
        </p:nvSpPr>
        <p:spPr>
          <a:xfrm>
            <a:off x="76200" y="760035"/>
            <a:ext cx="8763000" cy="2923877"/>
          </a:xfrm>
          <a:prstGeom prst="rect">
            <a:avLst/>
          </a:prstGeom>
          <a:noFill/>
        </p:spPr>
        <p:txBody>
          <a:bodyPr wrap="square" rtlCol="0">
            <a:spAutoFit/>
          </a:bodyPr>
          <a:lstStyle/>
          <a:p>
            <a:r>
              <a:rPr lang="en-US" sz="2800" b="0" dirty="0">
                <a:solidFill>
                  <a:schemeClr val="bg1"/>
                </a:solidFill>
              </a:rPr>
              <a:t>Connection from the Strong Force (QCD) </a:t>
            </a:r>
          </a:p>
          <a:p>
            <a:r>
              <a:rPr lang="en-US" sz="2800" b="0" dirty="0">
                <a:solidFill>
                  <a:schemeClr val="bg1"/>
                </a:solidFill>
              </a:rPr>
              <a:t>to the</a:t>
            </a:r>
            <a:r>
              <a:rPr lang="en-US" sz="2800" dirty="0">
                <a:solidFill>
                  <a:schemeClr val="bg1"/>
                </a:solidFill>
              </a:rPr>
              <a:t> </a:t>
            </a:r>
            <a:r>
              <a:rPr lang="en-US" sz="2800" b="0" dirty="0">
                <a:solidFill>
                  <a:schemeClr val="bg1"/>
                </a:solidFill>
              </a:rPr>
              <a:t>phenomena of confinement and </a:t>
            </a:r>
          </a:p>
          <a:p>
            <a:r>
              <a:rPr lang="en-US" sz="2800" b="0" dirty="0">
                <a:solidFill>
                  <a:schemeClr val="bg1"/>
                </a:solidFill>
              </a:rPr>
              <a:t>asymptotic freedom was fundamental</a:t>
            </a:r>
          </a:p>
          <a:p>
            <a:endParaRPr lang="en-US" sz="1600" b="0" dirty="0">
              <a:solidFill>
                <a:schemeClr val="bg1"/>
              </a:solidFill>
            </a:endParaRPr>
          </a:p>
          <a:p>
            <a:r>
              <a:rPr lang="en-US" sz="2800" b="0" dirty="0">
                <a:solidFill>
                  <a:schemeClr val="bg1"/>
                </a:solidFill>
              </a:rPr>
              <a:t>Connection from QCD to the emergent phenomena of near perfect fluidity of the Quark-Gluon Plasma is just as fundamental </a:t>
            </a:r>
          </a:p>
        </p:txBody>
      </p:sp>
      <p:pic>
        <p:nvPicPr>
          <p:cNvPr id="7" name="Picture 2" descr="http://amhistory.si.edu/img/collections_xlarge/nmah2004-02801_428px.jpg"/>
          <p:cNvPicPr>
            <a:picLocks noChangeAspect="1" noChangeArrowheads="1"/>
          </p:cNvPicPr>
          <p:nvPr/>
        </p:nvPicPr>
        <p:blipFill>
          <a:blip r:embed="rId2" cstate="print">
            <a:clrChange>
              <a:clrFrom>
                <a:srgbClr val="0A0A0A"/>
              </a:clrFrom>
              <a:clrTo>
                <a:srgbClr val="0A0A0A">
                  <a:alpha val="0"/>
                </a:srgbClr>
              </a:clrTo>
            </a:clrChange>
          </a:blip>
          <a:srcRect/>
          <a:stretch>
            <a:fillRect/>
          </a:stretch>
        </p:blipFill>
        <p:spPr bwMode="auto">
          <a:xfrm>
            <a:off x="6934200" y="624244"/>
            <a:ext cx="1676399" cy="1535394"/>
          </a:xfrm>
          <a:prstGeom prst="rect">
            <a:avLst/>
          </a:prstGeom>
          <a:noFill/>
        </p:spPr>
      </p:pic>
      <p:sp>
        <p:nvSpPr>
          <p:cNvPr id="8" name="TextBox 7"/>
          <p:cNvSpPr txBox="1"/>
          <p:nvPr/>
        </p:nvSpPr>
        <p:spPr>
          <a:xfrm>
            <a:off x="76200" y="3846255"/>
            <a:ext cx="8991600" cy="2554545"/>
          </a:xfrm>
          <a:prstGeom prst="rect">
            <a:avLst/>
          </a:prstGeom>
          <a:solidFill>
            <a:schemeClr val="tx1"/>
          </a:solidFill>
          <a:ln>
            <a:solidFill>
              <a:schemeClr val="bg2"/>
            </a:solidFill>
          </a:ln>
        </p:spPr>
        <p:txBody>
          <a:bodyPr wrap="square" rtlCol="0">
            <a:spAutoFit/>
          </a:bodyPr>
          <a:lstStyle/>
          <a:p>
            <a:pPr algn="ctr"/>
            <a:r>
              <a:rPr lang="en-US" sz="2800" b="0" dirty="0">
                <a:solidFill>
                  <a:srgbClr val="FFC000"/>
                </a:solidFill>
              </a:rPr>
              <a:t>Perfect fluidity tells us the nature of the QGP,</a:t>
            </a:r>
          </a:p>
          <a:p>
            <a:pPr algn="ctr"/>
            <a:r>
              <a:rPr lang="en-US" sz="2800" b="0" dirty="0">
                <a:solidFill>
                  <a:srgbClr val="FFC000"/>
                </a:solidFill>
              </a:rPr>
              <a:t>more importantly we need to reconcile:</a:t>
            </a:r>
          </a:p>
          <a:p>
            <a:pPr algn="ctr"/>
            <a:r>
              <a:rPr lang="en-US" sz="2000" b="0" dirty="0">
                <a:solidFill>
                  <a:srgbClr val="FFC000"/>
                </a:solidFill>
              </a:rPr>
              <a:t> </a:t>
            </a:r>
          </a:p>
          <a:p>
            <a:pPr algn="ctr"/>
            <a:r>
              <a:rPr lang="en-US" sz="2800" b="0" dirty="0">
                <a:solidFill>
                  <a:srgbClr val="FFC000"/>
                </a:solidFill>
              </a:rPr>
              <a:t>Most important discovery in field:  </a:t>
            </a:r>
            <a:r>
              <a:rPr lang="en-US" sz="2800" b="0" u="sng" dirty="0">
                <a:solidFill>
                  <a:srgbClr val="FFC000"/>
                </a:solidFill>
              </a:rPr>
              <a:t>perfect fluid </a:t>
            </a:r>
          </a:p>
          <a:p>
            <a:pPr algn="ctr"/>
            <a:r>
              <a:rPr lang="en-US" sz="2800" b="0" dirty="0">
                <a:solidFill>
                  <a:schemeClr val="bg1"/>
                </a:solidFill>
              </a:rPr>
              <a:t>&amp;</a:t>
            </a:r>
          </a:p>
          <a:p>
            <a:pPr algn="ctr"/>
            <a:r>
              <a:rPr lang="en-US" sz="2800" b="0" dirty="0">
                <a:solidFill>
                  <a:srgbClr val="FFC000"/>
                </a:solidFill>
              </a:rPr>
              <a:t>Crucial part of QCD:   </a:t>
            </a:r>
            <a:r>
              <a:rPr lang="en-US" sz="2800" b="0" u="sng" dirty="0">
                <a:solidFill>
                  <a:srgbClr val="FFC000"/>
                </a:solidFill>
              </a:rPr>
              <a:t>weak coupling at short distances</a:t>
            </a:r>
          </a:p>
        </p:txBody>
      </p:sp>
    </p:spTree>
    <p:extLst>
      <p:ext uri="{BB962C8B-B14F-4D97-AF65-F5344CB8AC3E}">
        <p14:creationId xmlns:p14="http://schemas.microsoft.com/office/powerpoint/2010/main" val="86163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81000" y="762000"/>
            <a:ext cx="8458200" cy="5021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7D2EE13E-175B-46ED-911B-514F7D1D6546}" type="slidenum">
              <a:rPr lang="en-US" smtClean="0"/>
              <a:pPr/>
              <a:t>42</a:t>
            </a:fld>
            <a:endParaRPr lang="en-US"/>
          </a:p>
        </p:txBody>
      </p:sp>
      <p:sp>
        <p:nvSpPr>
          <p:cNvPr id="13" name="Title 1"/>
          <p:cNvSpPr>
            <a:spLocks noGrp="1"/>
          </p:cNvSpPr>
          <p:nvPr>
            <p:ph type="title"/>
          </p:nvPr>
        </p:nvSpPr>
        <p:spPr>
          <a:xfrm>
            <a:off x="457200" y="-228600"/>
            <a:ext cx="8229600" cy="1143000"/>
          </a:xfrm>
        </p:spPr>
        <p:txBody>
          <a:bodyPr>
            <a:normAutofit/>
          </a:bodyPr>
          <a:lstStyle/>
          <a:p>
            <a:r>
              <a:rPr lang="en-US" sz="3200" u="sng" dirty="0">
                <a:solidFill>
                  <a:schemeClr val="bg1"/>
                </a:solidFill>
              </a:rPr>
              <a:t>Very Fun to Build Something New!</a:t>
            </a:r>
          </a:p>
        </p:txBody>
      </p:sp>
      <p:sp>
        <p:nvSpPr>
          <p:cNvPr id="15" name="TextBox 14"/>
          <p:cNvSpPr txBox="1"/>
          <p:nvPr/>
        </p:nvSpPr>
        <p:spPr>
          <a:xfrm>
            <a:off x="639279" y="5612249"/>
            <a:ext cx="7732181" cy="1169551"/>
          </a:xfrm>
          <a:prstGeom prst="rect">
            <a:avLst/>
          </a:prstGeom>
          <a:noFill/>
        </p:spPr>
        <p:txBody>
          <a:bodyPr wrap="none" rtlCol="0">
            <a:spAutoFit/>
          </a:bodyPr>
          <a:lstStyle/>
          <a:p>
            <a:pPr algn="ctr"/>
            <a:endParaRPr lang="en-US" sz="1400" dirty="0">
              <a:solidFill>
                <a:srgbClr val="FFFF00"/>
              </a:solidFill>
            </a:endParaRPr>
          </a:p>
          <a:p>
            <a:pPr algn="ctr"/>
            <a:r>
              <a:rPr lang="en-US" sz="2800" dirty="0">
                <a:solidFill>
                  <a:srgbClr val="FFFF00"/>
                </a:solidFill>
              </a:rPr>
              <a:t>Recording billions of </a:t>
            </a:r>
            <a:r>
              <a:rPr lang="en-US" sz="2800" dirty="0" err="1">
                <a:solidFill>
                  <a:srgbClr val="FFFF00"/>
                </a:solidFill>
              </a:rPr>
              <a:t>Au+Au</a:t>
            </a:r>
            <a:r>
              <a:rPr lang="en-US" sz="2800" dirty="0">
                <a:solidFill>
                  <a:srgbClr val="FFFF00"/>
                </a:solidFill>
              </a:rPr>
              <a:t> interactions in one-year</a:t>
            </a:r>
          </a:p>
          <a:p>
            <a:pPr algn="ctr"/>
            <a:r>
              <a:rPr lang="en-US" sz="2800" dirty="0">
                <a:solidFill>
                  <a:srgbClr val="FFFF00"/>
                </a:solidFill>
              </a:rPr>
              <a:t>Maximizing efficiency of RHIC running </a:t>
            </a:r>
          </a:p>
        </p:txBody>
      </p:sp>
      <p:sp>
        <p:nvSpPr>
          <p:cNvPr id="14" name="TextBox 13"/>
          <p:cNvSpPr txBox="1"/>
          <p:nvPr/>
        </p:nvSpPr>
        <p:spPr>
          <a:xfrm>
            <a:off x="609600" y="837486"/>
            <a:ext cx="3048000" cy="4801314"/>
          </a:xfrm>
          <a:prstGeom prst="rect">
            <a:avLst/>
          </a:prstGeom>
          <a:noFill/>
        </p:spPr>
        <p:txBody>
          <a:bodyPr wrap="square" rtlCol="0">
            <a:spAutoFit/>
          </a:bodyPr>
          <a:lstStyle/>
          <a:p>
            <a:pPr algn="ctr"/>
            <a:r>
              <a:rPr lang="en-US" sz="2800" dirty="0" err="1">
                <a:solidFill>
                  <a:srgbClr val="FF0000"/>
                </a:solidFill>
              </a:rPr>
              <a:t>BaBar</a:t>
            </a:r>
            <a:r>
              <a:rPr lang="en-US" sz="2800" dirty="0">
                <a:solidFill>
                  <a:srgbClr val="FF0000"/>
                </a:solidFill>
              </a:rPr>
              <a:t> Magnet 1.5 T</a:t>
            </a:r>
          </a:p>
          <a:p>
            <a:pPr algn="ctr"/>
            <a:endParaRPr lang="en-US" dirty="0">
              <a:solidFill>
                <a:srgbClr val="FF0000"/>
              </a:solidFill>
            </a:endParaRPr>
          </a:p>
          <a:p>
            <a:pPr algn="ctr"/>
            <a:r>
              <a:rPr lang="en-US" sz="2800" dirty="0">
                <a:solidFill>
                  <a:srgbClr val="FF0000"/>
                </a:solidFill>
              </a:rPr>
              <a:t>Coverage |</a:t>
            </a:r>
            <a:r>
              <a:rPr lang="en-US" sz="2800" dirty="0">
                <a:solidFill>
                  <a:srgbClr val="FF0000"/>
                </a:solidFill>
                <a:latin typeface="Symbol" pitchFamily="18" charset="2"/>
              </a:rPr>
              <a:t>h</a:t>
            </a:r>
            <a:r>
              <a:rPr lang="en-US" sz="2800" dirty="0">
                <a:solidFill>
                  <a:srgbClr val="FF0000"/>
                </a:solidFill>
              </a:rPr>
              <a:t>| &lt; 1.1</a:t>
            </a:r>
          </a:p>
          <a:p>
            <a:pPr algn="ctr"/>
            <a:endParaRPr lang="en-US" sz="2800" dirty="0">
              <a:solidFill>
                <a:srgbClr val="FF0000"/>
              </a:solidFill>
            </a:endParaRPr>
          </a:p>
          <a:p>
            <a:pPr algn="ctr"/>
            <a:r>
              <a:rPr lang="en-US" sz="2800" dirty="0">
                <a:solidFill>
                  <a:srgbClr val="0070C0"/>
                </a:solidFill>
              </a:rPr>
              <a:t>Inner MAPS tracker</a:t>
            </a:r>
          </a:p>
          <a:p>
            <a:pPr algn="ctr"/>
            <a:r>
              <a:rPr lang="en-US" sz="2800" dirty="0">
                <a:solidFill>
                  <a:srgbClr val="0070C0"/>
                </a:solidFill>
              </a:rPr>
              <a:t>Outer Fast TPC</a:t>
            </a:r>
            <a:endParaRPr lang="en-US" dirty="0">
              <a:solidFill>
                <a:srgbClr val="0070C0"/>
              </a:solidFill>
            </a:endParaRPr>
          </a:p>
          <a:p>
            <a:pPr algn="ctr"/>
            <a:endParaRPr lang="en-US" dirty="0">
              <a:solidFill>
                <a:srgbClr val="FF0000"/>
              </a:solidFill>
            </a:endParaRPr>
          </a:p>
          <a:p>
            <a:pPr algn="ctr"/>
            <a:r>
              <a:rPr lang="en-US" sz="2800" dirty="0">
                <a:solidFill>
                  <a:srgbClr val="FF0000"/>
                </a:solidFill>
              </a:rPr>
              <a:t>Electromagnetic</a:t>
            </a:r>
          </a:p>
          <a:p>
            <a:pPr algn="ctr"/>
            <a:r>
              <a:rPr lang="en-US" sz="2800" dirty="0">
                <a:solidFill>
                  <a:srgbClr val="FF0000"/>
                </a:solidFill>
              </a:rPr>
              <a:t>Calorimeter</a:t>
            </a:r>
          </a:p>
          <a:p>
            <a:pPr algn="ctr"/>
            <a:endParaRPr lang="en-US" dirty="0">
              <a:solidFill>
                <a:srgbClr val="FF0000"/>
              </a:solidFill>
            </a:endParaRPr>
          </a:p>
          <a:p>
            <a:pPr algn="ctr"/>
            <a:r>
              <a:rPr lang="en-US" sz="2800" dirty="0" err="1">
                <a:solidFill>
                  <a:srgbClr val="FF0000"/>
                </a:solidFill>
              </a:rPr>
              <a:t>Hadronic</a:t>
            </a:r>
            <a:r>
              <a:rPr lang="en-US" sz="2800" dirty="0">
                <a:solidFill>
                  <a:srgbClr val="FF0000"/>
                </a:solidFill>
              </a:rPr>
              <a:t> Calorimeter</a:t>
            </a:r>
          </a:p>
        </p:txBody>
      </p:sp>
      <p:pic>
        <p:nvPicPr>
          <p:cNvPr id="2" name="Picture 1"/>
          <p:cNvPicPr>
            <a:picLocks noChangeAspect="1"/>
          </p:cNvPicPr>
          <p:nvPr/>
        </p:nvPicPr>
        <p:blipFill>
          <a:blip r:embed="rId2"/>
          <a:stretch>
            <a:fillRect/>
          </a:stretch>
        </p:blipFill>
        <p:spPr>
          <a:xfrm>
            <a:off x="4267200" y="766205"/>
            <a:ext cx="4439100" cy="5017469"/>
          </a:xfrm>
          <a:prstGeom prst="rect">
            <a:avLst/>
          </a:prstGeom>
        </p:spPr>
      </p:pic>
      <p:sp>
        <p:nvSpPr>
          <p:cNvPr id="4" name="Rectangle 3"/>
          <p:cNvSpPr/>
          <p:nvPr/>
        </p:nvSpPr>
        <p:spPr>
          <a:xfrm>
            <a:off x="4267200" y="1663308"/>
            <a:ext cx="4572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PHENIX_front.jpg"/>
          <p:cNvPicPr>
            <a:picLocks noChangeAspect="1"/>
          </p:cNvPicPr>
          <p:nvPr/>
        </p:nvPicPr>
        <p:blipFill>
          <a:blip r:embed="rId3" cstate="print"/>
          <a:stretch>
            <a:fillRect/>
          </a:stretch>
        </p:blipFill>
        <p:spPr>
          <a:xfrm>
            <a:off x="6324600" y="4971390"/>
            <a:ext cx="2362200" cy="717977"/>
          </a:xfrm>
          <a:prstGeom prst="rect">
            <a:avLst/>
          </a:prstGeom>
        </p:spPr>
      </p:pic>
      <p:sp>
        <p:nvSpPr>
          <p:cNvPr id="5" name="TextBox 4"/>
          <p:cNvSpPr txBox="1"/>
          <p:nvPr/>
        </p:nvSpPr>
        <p:spPr>
          <a:xfrm>
            <a:off x="177584" y="2444226"/>
            <a:ext cx="8814016" cy="1446550"/>
          </a:xfrm>
          <a:prstGeom prst="rect">
            <a:avLst/>
          </a:prstGeom>
          <a:solidFill>
            <a:schemeClr val="tx1"/>
          </a:solidFill>
          <a:ln>
            <a:solidFill>
              <a:srgbClr val="FFFF00"/>
            </a:solidFill>
          </a:ln>
        </p:spPr>
        <p:txBody>
          <a:bodyPr wrap="none" rtlCol="0">
            <a:spAutoFit/>
          </a:bodyPr>
          <a:lstStyle/>
          <a:p>
            <a:pPr algn="ctr"/>
            <a:r>
              <a:rPr lang="en-US" sz="4400" dirty="0">
                <a:solidFill>
                  <a:srgbClr val="FFFF00"/>
                </a:solidFill>
              </a:rPr>
              <a:t>CD-0 Approval , September 27, 2016 !</a:t>
            </a:r>
          </a:p>
          <a:p>
            <a:pPr algn="ctr"/>
            <a:r>
              <a:rPr lang="en-US" sz="4400" dirty="0">
                <a:solidFill>
                  <a:srgbClr val="FFFF00"/>
                </a:solidFill>
              </a:rPr>
              <a:t>CD-1/3A Approval, August 27, 2018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1C5FB616-6146-403C-B8A3-537DA1C66144}"/>
              </a:ext>
            </a:extLst>
          </p:cNvPr>
          <p:cNvGrpSpPr/>
          <p:nvPr/>
        </p:nvGrpSpPr>
        <p:grpSpPr>
          <a:xfrm rot="5944907">
            <a:off x="1539152" y="1474834"/>
            <a:ext cx="238500" cy="78575"/>
            <a:chOff x="356461" y="4014061"/>
            <a:chExt cx="2763331" cy="914400"/>
          </a:xfrm>
        </p:grpSpPr>
        <p:sp>
          <p:nvSpPr>
            <p:cNvPr id="77" name="Arc 76">
              <a:extLst>
                <a:ext uri="{FF2B5EF4-FFF2-40B4-BE49-F238E27FC236}">
                  <a16:creationId xmlns:a16="http://schemas.microsoft.com/office/drawing/2014/main" id="{1DED8E6C-BDB9-4F80-A43E-11A0BB3410D6}"/>
                </a:ext>
              </a:extLst>
            </p:cNvPr>
            <p:cNvSpPr/>
            <p:nvPr/>
          </p:nvSpPr>
          <p:spPr>
            <a:xfrm>
              <a:off x="356461"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78" name="Arc 77">
              <a:extLst>
                <a:ext uri="{FF2B5EF4-FFF2-40B4-BE49-F238E27FC236}">
                  <a16:creationId xmlns:a16="http://schemas.microsoft.com/office/drawing/2014/main" id="{9E568EE1-FBBB-4979-AF76-630141C45E58}"/>
                </a:ext>
              </a:extLst>
            </p:cNvPr>
            <p:cNvSpPr/>
            <p:nvPr/>
          </p:nvSpPr>
          <p:spPr>
            <a:xfrm>
              <a:off x="1586061"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79" name="Arc 78">
              <a:extLst>
                <a:ext uri="{FF2B5EF4-FFF2-40B4-BE49-F238E27FC236}">
                  <a16:creationId xmlns:a16="http://schemas.microsoft.com/office/drawing/2014/main" id="{7AFB96A5-AAAC-4E31-A493-91277A6B5A6B}"/>
                </a:ext>
              </a:extLst>
            </p:cNvPr>
            <p:cNvSpPr/>
            <p:nvPr/>
          </p:nvSpPr>
          <p:spPr>
            <a:xfrm>
              <a:off x="975792"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0" name="Arc 79">
              <a:extLst>
                <a:ext uri="{FF2B5EF4-FFF2-40B4-BE49-F238E27FC236}">
                  <a16:creationId xmlns:a16="http://schemas.microsoft.com/office/drawing/2014/main" id="{57E75421-5CEB-4456-AFD4-12E59E7CB7E4}"/>
                </a:ext>
              </a:extLst>
            </p:cNvPr>
            <p:cNvSpPr/>
            <p:nvPr/>
          </p:nvSpPr>
          <p:spPr>
            <a:xfrm>
              <a:off x="2205392"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1" name="Arc 80">
              <a:extLst>
                <a:ext uri="{FF2B5EF4-FFF2-40B4-BE49-F238E27FC236}">
                  <a16:creationId xmlns:a16="http://schemas.microsoft.com/office/drawing/2014/main" id="{3BAC1EDA-5BDF-4DE6-B2D5-E5AA706415EF}"/>
                </a:ext>
              </a:extLst>
            </p:cNvPr>
            <p:cNvSpPr/>
            <p:nvPr/>
          </p:nvSpPr>
          <p:spPr>
            <a:xfrm flipV="1">
              <a:off x="975792" y="4136369"/>
              <a:ext cx="295069"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2" name="Arc 81">
              <a:extLst>
                <a:ext uri="{FF2B5EF4-FFF2-40B4-BE49-F238E27FC236}">
                  <a16:creationId xmlns:a16="http://schemas.microsoft.com/office/drawing/2014/main" id="{BA25A4DC-4FCC-4B9C-917D-46C062281BBA}"/>
                </a:ext>
              </a:extLst>
            </p:cNvPr>
            <p:cNvSpPr/>
            <p:nvPr/>
          </p:nvSpPr>
          <p:spPr>
            <a:xfrm flipV="1">
              <a:off x="1586061" y="4136369"/>
              <a:ext cx="304131"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3" name="Arc 82">
              <a:extLst>
                <a:ext uri="{FF2B5EF4-FFF2-40B4-BE49-F238E27FC236}">
                  <a16:creationId xmlns:a16="http://schemas.microsoft.com/office/drawing/2014/main" id="{421525C1-4C78-468E-81E3-1F298E0B7B0B}"/>
                </a:ext>
              </a:extLst>
            </p:cNvPr>
            <p:cNvSpPr/>
            <p:nvPr/>
          </p:nvSpPr>
          <p:spPr>
            <a:xfrm flipV="1">
              <a:off x="2205392" y="4134912"/>
              <a:ext cx="295069"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grpSp>
        <p:nvGrpSpPr>
          <p:cNvPr id="32" name="Group 31">
            <a:extLst>
              <a:ext uri="{FF2B5EF4-FFF2-40B4-BE49-F238E27FC236}">
                <a16:creationId xmlns:a16="http://schemas.microsoft.com/office/drawing/2014/main" id="{C8BAE9F4-1F20-40B3-B0E4-228BF0E09F38}"/>
              </a:ext>
            </a:extLst>
          </p:cNvPr>
          <p:cNvGrpSpPr/>
          <p:nvPr/>
        </p:nvGrpSpPr>
        <p:grpSpPr>
          <a:xfrm rot="5944907">
            <a:off x="1298691" y="1715964"/>
            <a:ext cx="238500" cy="78575"/>
            <a:chOff x="356461" y="4014061"/>
            <a:chExt cx="2763331" cy="914400"/>
          </a:xfrm>
        </p:grpSpPr>
        <p:sp>
          <p:nvSpPr>
            <p:cNvPr id="70" name="Arc 69">
              <a:extLst>
                <a:ext uri="{FF2B5EF4-FFF2-40B4-BE49-F238E27FC236}">
                  <a16:creationId xmlns:a16="http://schemas.microsoft.com/office/drawing/2014/main" id="{BC8CB454-3A25-4045-9749-F24501E0394A}"/>
                </a:ext>
              </a:extLst>
            </p:cNvPr>
            <p:cNvSpPr/>
            <p:nvPr/>
          </p:nvSpPr>
          <p:spPr>
            <a:xfrm>
              <a:off x="356461"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71" name="Arc 70">
              <a:extLst>
                <a:ext uri="{FF2B5EF4-FFF2-40B4-BE49-F238E27FC236}">
                  <a16:creationId xmlns:a16="http://schemas.microsoft.com/office/drawing/2014/main" id="{A8648535-48A6-4A64-90AB-0335A9A57EE0}"/>
                </a:ext>
              </a:extLst>
            </p:cNvPr>
            <p:cNvSpPr/>
            <p:nvPr/>
          </p:nvSpPr>
          <p:spPr>
            <a:xfrm>
              <a:off x="1586061"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72" name="Arc 71">
              <a:extLst>
                <a:ext uri="{FF2B5EF4-FFF2-40B4-BE49-F238E27FC236}">
                  <a16:creationId xmlns:a16="http://schemas.microsoft.com/office/drawing/2014/main" id="{F80DD5FD-CACE-411A-A857-DA6E92EFA34C}"/>
                </a:ext>
              </a:extLst>
            </p:cNvPr>
            <p:cNvSpPr/>
            <p:nvPr/>
          </p:nvSpPr>
          <p:spPr>
            <a:xfrm>
              <a:off x="975792"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73" name="Arc 72">
              <a:extLst>
                <a:ext uri="{FF2B5EF4-FFF2-40B4-BE49-F238E27FC236}">
                  <a16:creationId xmlns:a16="http://schemas.microsoft.com/office/drawing/2014/main" id="{A13E815E-0541-44DA-8B25-AE7C5D951A1B}"/>
                </a:ext>
              </a:extLst>
            </p:cNvPr>
            <p:cNvSpPr/>
            <p:nvPr/>
          </p:nvSpPr>
          <p:spPr>
            <a:xfrm>
              <a:off x="2205392"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74" name="Arc 73">
              <a:extLst>
                <a:ext uri="{FF2B5EF4-FFF2-40B4-BE49-F238E27FC236}">
                  <a16:creationId xmlns:a16="http://schemas.microsoft.com/office/drawing/2014/main" id="{DAD03F62-6389-4FF5-9C5A-FB4D87CA384C}"/>
                </a:ext>
              </a:extLst>
            </p:cNvPr>
            <p:cNvSpPr/>
            <p:nvPr/>
          </p:nvSpPr>
          <p:spPr>
            <a:xfrm flipV="1">
              <a:off x="975792" y="4136369"/>
              <a:ext cx="295069"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75" name="Arc 74">
              <a:extLst>
                <a:ext uri="{FF2B5EF4-FFF2-40B4-BE49-F238E27FC236}">
                  <a16:creationId xmlns:a16="http://schemas.microsoft.com/office/drawing/2014/main" id="{DF4C4A14-FE2A-46F6-913F-BFC97EC8B769}"/>
                </a:ext>
              </a:extLst>
            </p:cNvPr>
            <p:cNvSpPr/>
            <p:nvPr/>
          </p:nvSpPr>
          <p:spPr>
            <a:xfrm flipV="1">
              <a:off x="1586061" y="4136369"/>
              <a:ext cx="304131"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76" name="Arc 75">
              <a:extLst>
                <a:ext uri="{FF2B5EF4-FFF2-40B4-BE49-F238E27FC236}">
                  <a16:creationId xmlns:a16="http://schemas.microsoft.com/office/drawing/2014/main" id="{3C8F03A9-AD48-4C83-A5E2-ABE40CB9D825}"/>
                </a:ext>
              </a:extLst>
            </p:cNvPr>
            <p:cNvSpPr/>
            <p:nvPr/>
          </p:nvSpPr>
          <p:spPr>
            <a:xfrm flipV="1">
              <a:off x="2205392" y="4134912"/>
              <a:ext cx="295069"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grpSp>
        <p:nvGrpSpPr>
          <p:cNvPr id="33" name="Group 32">
            <a:extLst>
              <a:ext uri="{FF2B5EF4-FFF2-40B4-BE49-F238E27FC236}">
                <a16:creationId xmlns:a16="http://schemas.microsoft.com/office/drawing/2014/main" id="{250E0887-D98E-4E8E-8B6F-4389BFF755AA}"/>
              </a:ext>
            </a:extLst>
          </p:cNvPr>
          <p:cNvGrpSpPr/>
          <p:nvPr/>
        </p:nvGrpSpPr>
        <p:grpSpPr>
          <a:xfrm rot="9926311" flipV="1">
            <a:off x="1221832" y="1584244"/>
            <a:ext cx="237454" cy="78781"/>
            <a:chOff x="356461" y="4014061"/>
            <a:chExt cx="2763331" cy="914400"/>
          </a:xfrm>
        </p:grpSpPr>
        <p:sp>
          <p:nvSpPr>
            <p:cNvPr id="63" name="Arc 62">
              <a:extLst>
                <a:ext uri="{FF2B5EF4-FFF2-40B4-BE49-F238E27FC236}">
                  <a16:creationId xmlns:a16="http://schemas.microsoft.com/office/drawing/2014/main" id="{97B8145D-69E7-4615-8AA3-F3FBEFB02900}"/>
                </a:ext>
              </a:extLst>
            </p:cNvPr>
            <p:cNvSpPr/>
            <p:nvPr/>
          </p:nvSpPr>
          <p:spPr>
            <a:xfrm>
              <a:off x="356461"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4" name="Arc 63">
              <a:extLst>
                <a:ext uri="{FF2B5EF4-FFF2-40B4-BE49-F238E27FC236}">
                  <a16:creationId xmlns:a16="http://schemas.microsoft.com/office/drawing/2014/main" id="{DEF546B4-1CA4-4E51-8BEC-CF0781CFE951}"/>
                </a:ext>
              </a:extLst>
            </p:cNvPr>
            <p:cNvSpPr/>
            <p:nvPr/>
          </p:nvSpPr>
          <p:spPr>
            <a:xfrm>
              <a:off x="1586061"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5" name="Arc 64">
              <a:extLst>
                <a:ext uri="{FF2B5EF4-FFF2-40B4-BE49-F238E27FC236}">
                  <a16:creationId xmlns:a16="http://schemas.microsoft.com/office/drawing/2014/main" id="{B0029E7B-C41A-4637-84E1-5B5C9DF64C84}"/>
                </a:ext>
              </a:extLst>
            </p:cNvPr>
            <p:cNvSpPr/>
            <p:nvPr/>
          </p:nvSpPr>
          <p:spPr>
            <a:xfrm>
              <a:off x="975792"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6" name="Arc 65">
              <a:extLst>
                <a:ext uri="{FF2B5EF4-FFF2-40B4-BE49-F238E27FC236}">
                  <a16:creationId xmlns:a16="http://schemas.microsoft.com/office/drawing/2014/main" id="{880BD764-3A33-46B5-9197-6451FCF1F929}"/>
                </a:ext>
              </a:extLst>
            </p:cNvPr>
            <p:cNvSpPr/>
            <p:nvPr/>
          </p:nvSpPr>
          <p:spPr>
            <a:xfrm>
              <a:off x="2205392"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7" name="Arc 66">
              <a:extLst>
                <a:ext uri="{FF2B5EF4-FFF2-40B4-BE49-F238E27FC236}">
                  <a16:creationId xmlns:a16="http://schemas.microsoft.com/office/drawing/2014/main" id="{AB490DF3-A7F5-4A98-BE8B-5BE358CA2C62}"/>
                </a:ext>
              </a:extLst>
            </p:cNvPr>
            <p:cNvSpPr/>
            <p:nvPr/>
          </p:nvSpPr>
          <p:spPr>
            <a:xfrm flipV="1">
              <a:off x="975792" y="4136369"/>
              <a:ext cx="295069"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8" name="Arc 67">
              <a:extLst>
                <a:ext uri="{FF2B5EF4-FFF2-40B4-BE49-F238E27FC236}">
                  <a16:creationId xmlns:a16="http://schemas.microsoft.com/office/drawing/2014/main" id="{0F6EFC2C-CB63-40F7-AF49-89DD9B822A55}"/>
                </a:ext>
              </a:extLst>
            </p:cNvPr>
            <p:cNvSpPr/>
            <p:nvPr/>
          </p:nvSpPr>
          <p:spPr>
            <a:xfrm flipV="1">
              <a:off x="1586061" y="4136369"/>
              <a:ext cx="304131"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9" name="Arc 68">
              <a:extLst>
                <a:ext uri="{FF2B5EF4-FFF2-40B4-BE49-F238E27FC236}">
                  <a16:creationId xmlns:a16="http://schemas.microsoft.com/office/drawing/2014/main" id="{C1B4507F-BE18-4E14-876E-21BF4BEAA82C}"/>
                </a:ext>
              </a:extLst>
            </p:cNvPr>
            <p:cNvSpPr/>
            <p:nvPr/>
          </p:nvSpPr>
          <p:spPr>
            <a:xfrm flipV="1">
              <a:off x="2205392" y="4134912"/>
              <a:ext cx="295069"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grpSp>
        <p:nvGrpSpPr>
          <p:cNvPr id="34" name="Group 33">
            <a:extLst>
              <a:ext uri="{FF2B5EF4-FFF2-40B4-BE49-F238E27FC236}">
                <a16:creationId xmlns:a16="http://schemas.microsoft.com/office/drawing/2014/main" id="{9BA2C5DB-84B4-4D75-A639-DB2724B55351}"/>
              </a:ext>
            </a:extLst>
          </p:cNvPr>
          <p:cNvGrpSpPr/>
          <p:nvPr/>
        </p:nvGrpSpPr>
        <p:grpSpPr>
          <a:xfrm rot="9926311" flipV="1">
            <a:off x="1409227" y="1419259"/>
            <a:ext cx="237454" cy="78781"/>
            <a:chOff x="356461" y="4014061"/>
            <a:chExt cx="2763331" cy="914400"/>
          </a:xfrm>
        </p:grpSpPr>
        <p:sp>
          <p:nvSpPr>
            <p:cNvPr id="56" name="Arc 55">
              <a:extLst>
                <a:ext uri="{FF2B5EF4-FFF2-40B4-BE49-F238E27FC236}">
                  <a16:creationId xmlns:a16="http://schemas.microsoft.com/office/drawing/2014/main" id="{66F65FF4-DB45-47DC-BD97-21D82F712982}"/>
                </a:ext>
              </a:extLst>
            </p:cNvPr>
            <p:cNvSpPr/>
            <p:nvPr/>
          </p:nvSpPr>
          <p:spPr>
            <a:xfrm>
              <a:off x="356461"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7" name="Arc 56">
              <a:extLst>
                <a:ext uri="{FF2B5EF4-FFF2-40B4-BE49-F238E27FC236}">
                  <a16:creationId xmlns:a16="http://schemas.microsoft.com/office/drawing/2014/main" id="{30ACB267-8962-43BC-90C1-10C08E8CACD2}"/>
                </a:ext>
              </a:extLst>
            </p:cNvPr>
            <p:cNvSpPr/>
            <p:nvPr/>
          </p:nvSpPr>
          <p:spPr>
            <a:xfrm>
              <a:off x="1586061"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8" name="Arc 57">
              <a:extLst>
                <a:ext uri="{FF2B5EF4-FFF2-40B4-BE49-F238E27FC236}">
                  <a16:creationId xmlns:a16="http://schemas.microsoft.com/office/drawing/2014/main" id="{3ACBE0C0-14EF-406C-9982-78D93AB55450}"/>
                </a:ext>
              </a:extLst>
            </p:cNvPr>
            <p:cNvSpPr/>
            <p:nvPr/>
          </p:nvSpPr>
          <p:spPr>
            <a:xfrm>
              <a:off x="975792"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9" name="Arc 58">
              <a:extLst>
                <a:ext uri="{FF2B5EF4-FFF2-40B4-BE49-F238E27FC236}">
                  <a16:creationId xmlns:a16="http://schemas.microsoft.com/office/drawing/2014/main" id="{23EB6D21-AD5A-496C-BFE8-94B022287C73}"/>
                </a:ext>
              </a:extLst>
            </p:cNvPr>
            <p:cNvSpPr/>
            <p:nvPr/>
          </p:nvSpPr>
          <p:spPr>
            <a:xfrm>
              <a:off x="2205392"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0" name="Arc 59">
              <a:extLst>
                <a:ext uri="{FF2B5EF4-FFF2-40B4-BE49-F238E27FC236}">
                  <a16:creationId xmlns:a16="http://schemas.microsoft.com/office/drawing/2014/main" id="{851A42BF-9720-46D7-8AAF-A5D595BFAB14}"/>
                </a:ext>
              </a:extLst>
            </p:cNvPr>
            <p:cNvSpPr/>
            <p:nvPr/>
          </p:nvSpPr>
          <p:spPr>
            <a:xfrm flipV="1">
              <a:off x="975792" y="4136369"/>
              <a:ext cx="295069"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1" name="Arc 60">
              <a:extLst>
                <a:ext uri="{FF2B5EF4-FFF2-40B4-BE49-F238E27FC236}">
                  <a16:creationId xmlns:a16="http://schemas.microsoft.com/office/drawing/2014/main" id="{C01A7BF0-A4AC-4512-9294-346E90493209}"/>
                </a:ext>
              </a:extLst>
            </p:cNvPr>
            <p:cNvSpPr/>
            <p:nvPr/>
          </p:nvSpPr>
          <p:spPr>
            <a:xfrm flipV="1">
              <a:off x="1586061" y="4136369"/>
              <a:ext cx="304131"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2" name="Arc 61">
              <a:extLst>
                <a:ext uri="{FF2B5EF4-FFF2-40B4-BE49-F238E27FC236}">
                  <a16:creationId xmlns:a16="http://schemas.microsoft.com/office/drawing/2014/main" id="{30CD6728-A077-4393-B1AB-6FFDADB724E1}"/>
                </a:ext>
              </a:extLst>
            </p:cNvPr>
            <p:cNvSpPr/>
            <p:nvPr/>
          </p:nvSpPr>
          <p:spPr>
            <a:xfrm flipV="1">
              <a:off x="2205392" y="4134912"/>
              <a:ext cx="295069"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sp>
        <p:nvSpPr>
          <p:cNvPr id="36" name="Freeform 173">
            <a:extLst>
              <a:ext uri="{FF2B5EF4-FFF2-40B4-BE49-F238E27FC236}">
                <a16:creationId xmlns:a16="http://schemas.microsoft.com/office/drawing/2014/main" id="{175F4088-078F-4563-91D5-2EA18A6B5F5A}"/>
              </a:ext>
            </a:extLst>
          </p:cNvPr>
          <p:cNvSpPr/>
          <p:nvPr/>
        </p:nvSpPr>
        <p:spPr>
          <a:xfrm rot="10800000">
            <a:off x="785898" y="1316924"/>
            <a:ext cx="2490701" cy="944532"/>
          </a:xfrm>
          <a:custGeom>
            <a:avLst/>
            <a:gdLst>
              <a:gd name="connsiteX0" fmla="*/ 0 w 1524000"/>
              <a:gd name="connsiteY0" fmla="*/ 590550 h 590550"/>
              <a:gd name="connsiteX1" fmla="*/ 933450 w 1524000"/>
              <a:gd name="connsiteY1" fmla="*/ 590550 h 590550"/>
              <a:gd name="connsiteX2" fmla="*/ 1524000 w 1524000"/>
              <a:gd name="connsiteY2" fmla="*/ 0 h 590550"/>
              <a:gd name="connsiteX3" fmla="*/ 1524000 w 1524000"/>
              <a:gd name="connsiteY3" fmla="*/ 0 h 590550"/>
            </a:gdLst>
            <a:ahLst/>
            <a:cxnLst>
              <a:cxn ang="0">
                <a:pos x="connsiteX0" y="connsiteY0"/>
              </a:cxn>
              <a:cxn ang="0">
                <a:pos x="connsiteX1" y="connsiteY1"/>
              </a:cxn>
              <a:cxn ang="0">
                <a:pos x="connsiteX2" y="connsiteY2"/>
              </a:cxn>
              <a:cxn ang="0">
                <a:pos x="connsiteX3" y="connsiteY3"/>
              </a:cxn>
            </a:cxnLst>
            <a:rect l="l" t="t" r="r" b="b"/>
            <a:pathLst>
              <a:path w="1524000" h="590550">
                <a:moveTo>
                  <a:pt x="0" y="590550"/>
                </a:moveTo>
                <a:lnTo>
                  <a:pt x="933450" y="590550"/>
                </a:lnTo>
                <a:lnTo>
                  <a:pt x="1524000" y="0"/>
                </a:lnTo>
                <a:lnTo>
                  <a:pt x="152400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7" name="Group 36">
            <a:extLst>
              <a:ext uri="{FF2B5EF4-FFF2-40B4-BE49-F238E27FC236}">
                <a16:creationId xmlns:a16="http://schemas.microsoft.com/office/drawing/2014/main" id="{A4B0BDB2-ABD1-4701-A1F6-7B13A4B2A501}"/>
              </a:ext>
            </a:extLst>
          </p:cNvPr>
          <p:cNvGrpSpPr/>
          <p:nvPr/>
        </p:nvGrpSpPr>
        <p:grpSpPr>
          <a:xfrm rot="4132372">
            <a:off x="1635212" y="992550"/>
            <a:ext cx="521838" cy="327344"/>
            <a:chOff x="356461" y="4014061"/>
            <a:chExt cx="2763331" cy="914400"/>
          </a:xfrm>
        </p:grpSpPr>
        <p:sp>
          <p:nvSpPr>
            <p:cNvPr id="49" name="Arc 48">
              <a:extLst>
                <a:ext uri="{FF2B5EF4-FFF2-40B4-BE49-F238E27FC236}">
                  <a16:creationId xmlns:a16="http://schemas.microsoft.com/office/drawing/2014/main" id="{17400690-FA41-4364-932F-53B4F5C20028}"/>
                </a:ext>
              </a:extLst>
            </p:cNvPr>
            <p:cNvSpPr/>
            <p:nvPr/>
          </p:nvSpPr>
          <p:spPr>
            <a:xfrm>
              <a:off x="356461" y="4014061"/>
              <a:ext cx="914400" cy="914400"/>
            </a:xfrm>
            <a:prstGeom prst="arc">
              <a:avLst>
                <a:gd name="adj1" fmla="val 10804397"/>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0" name="Arc 49">
              <a:extLst>
                <a:ext uri="{FF2B5EF4-FFF2-40B4-BE49-F238E27FC236}">
                  <a16:creationId xmlns:a16="http://schemas.microsoft.com/office/drawing/2014/main" id="{CA10FABE-1F1E-4AB4-88D0-A550BE8E73B1}"/>
                </a:ext>
              </a:extLst>
            </p:cNvPr>
            <p:cNvSpPr/>
            <p:nvPr/>
          </p:nvSpPr>
          <p:spPr>
            <a:xfrm>
              <a:off x="1586061" y="4014061"/>
              <a:ext cx="914400" cy="914400"/>
            </a:xfrm>
            <a:prstGeom prst="arc">
              <a:avLst>
                <a:gd name="adj1" fmla="val 10804397"/>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1" name="Arc 50">
              <a:extLst>
                <a:ext uri="{FF2B5EF4-FFF2-40B4-BE49-F238E27FC236}">
                  <a16:creationId xmlns:a16="http://schemas.microsoft.com/office/drawing/2014/main" id="{222EA94A-F6FD-4B5C-807B-01562665386C}"/>
                </a:ext>
              </a:extLst>
            </p:cNvPr>
            <p:cNvSpPr/>
            <p:nvPr/>
          </p:nvSpPr>
          <p:spPr>
            <a:xfrm>
              <a:off x="975792" y="4014061"/>
              <a:ext cx="914400" cy="914400"/>
            </a:xfrm>
            <a:prstGeom prst="arc">
              <a:avLst>
                <a:gd name="adj1" fmla="val 10804397"/>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2" name="Arc 51">
              <a:extLst>
                <a:ext uri="{FF2B5EF4-FFF2-40B4-BE49-F238E27FC236}">
                  <a16:creationId xmlns:a16="http://schemas.microsoft.com/office/drawing/2014/main" id="{BC0CA246-F979-49F2-99EE-CDE9AA21FCB5}"/>
                </a:ext>
              </a:extLst>
            </p:cNvPr>
            <p:cNvSpPr/>
            <p:nvPr/>
          </p:nvSpPr>
          <p:spPr>
            <a:xfrm>
              <a:off x="2205392" y="4014061"/>
              <a:ext cx="914400" cy="914400"/>
            </a:xfrm>
            <a:prstGeom prst="arc">
              <a:avLst>
                <a:gd name="adj1" fmla="val 10804397"/>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3" name="Arc 52">
              <a:extLst>
                <a:ext uri="{FF2B5EF4-FFF2-40B4-BE49-F238E27FC236}">
                  <a16:creationId xmlns:a16="http://schemas.microsoft.com/office/drawing/2014/main" id="{8FB8AEDE-7DD9-451C-829E-8BDC953FFD47}"/>
                </a:ext>
              </a:extLst>
            </p:cNvPr>
            <p:cNvSpPr/>
            <p:nvPr/>
          </p:nvSpPr>
          <p:spPr>
            <a:xfrm flipV="1">
              <a:off x="975792" y="4136369"/>
              <a:ext cx="295069" cy="662774"/>
            </a:xfrm>
            <a:prstGeom prst="arc">
              <a:avLst>
                <a:gd name="adj1" fmla="val 10804397"/>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4" name="Arc 53">
              <a:extLst>
                <a:ext uri="{FF2B5EF4-FFF2-40B4-BE49-F238E27FC236}">
                  <a16:creationId xmlns:a16="http://schemas.microsoft.com/office/drawing/2014/main" id="{519CD5FF-2C14-4637-9CE7-6AFDCAA20AFD}"/>
                </a:ext>
              </a:extLst>
            </p:cNvPr>
            <p:cNvSpPr/>
            <p:nvPr/>
          </p:nvSpPr>
          <p:spPr>
            <a:xfrm flipV="1">
              <a:off x="1586061" y="4136369"/>
              <a:ext cx="304131" cy="662774"/>
            </a:xfrm>
            <a:prstGeom prst="arc">
              <a:avLst>
                <a:gd name="adj1" fmla="val 10804397"/>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5" name="Arc 54">
              <a:extLst>
                <a:ext uri="{FF2B5EF4-FFF2-40B4-BE49-F238E27FC236}">
                  <a16:creationId xmlns:a16="http://schemas.microsoft.com/office/drawing/2014/main" id="{92AF4111-2772-4C4A-89C2-2568E65CF69F}"/>
                </a:ext>
              </a:extLst>
            </p:cNvPr>
            <p:cNvSpPr/>
            <p:nvPr/>
          </p:nvSpPr>
          <p:spPr>
            <a:xfrm flipV="1">
              <a:off x="2205392" y="4134912"/>
              <a:ext cx="295069" cy="662774"/>
            </a:xfrm>
            <a:prstGeom prst="arc">
              <a:avLst>
                <a:gd name="adj1" fmla="val 10804397"/>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cxnSp>
        <p:nvCxnSpPr>
          <p:cNvPr id="42" name="Straight Arrow Connector 41">
            <a:extLst>
              <a:ext uri="{FF2B5EF4-FFF2-40B4-BE49-F238E27FC236}">
                <a16:creationId xmlns:a16="http://schemas.microsoft.com/office/drawing/2014/main" id="{ED0D3441-81E7-45F1-B0E9-DA1BDA6EE4DD}"/>
              </a:ext>
            </a:extLst>
          </p:cNvPr>
          <p:cNvCxnSpPr>
            <a:cxnSpLocks/>
          </p:cNvCxnSpPr>
          <p:nvPr/>
        </p:nvCxnSpPr>
        <p:spPr>
          <a:xfrm flipH="1">
            <a:off x="998468" y="894459"/>
            <a:ext cx="23642"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AAC452E-F69A-47FA-ABF1-E88CCE11F84B}"/>
              </a:ext>
            </a:extLst>
          </p:cNvPr>
          <p:cNvCxnSpPr>
            <a:cxnSpLocks/>
          </p:cNvCxnSpPr>
          <p:nvPr/>
        </p:nvCxnSpPr>
        <p:spPr>
          <a:xfrm flipH="1">
            <a:off x="2331100" y="1351513"/>
            <a:ext cx="510531"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BF071B8-1BCF-42F9-AD25-99BB83FC655D}"/>
              </a:ext>
            </a:extLst>
          </p:cNvPr>
          <p:cNvSpPr txBox="1"/>
          <p:nvPr/>
        </p:nvSpPr>
        <p:spPr>
          <a:xfrm>
            <a:off x="-21535" y="352476"/>
            <a:ext cx="9144000" cy="1815882"/>
          </a:xfrm>
          <a:prstGeom prst="rect">
            <a:avLst/>
          </a:prstGeom>
          <a:noFill/>
        </p:spPr>
        <p:txBody>
          <a:bodyPr wrap="square" rtlCol="0">
            <a:spAutoFit/>
          </a:bodyPr>
          <a:lstStyle/>
          <a:p>
            <a:pPr algn="ctr"/>
            <a:r>
              <a:rPr lang="en-US" sz="2800" dirty="0" err="1">
                <a:solidFill>
                  <a:schemeClr val="bg1"/>
                </a:solidFill>
              </a:rPr>
              <a:t>sPHENIX</a:t>
            </a:r>
            <a:r>
              <a:rPr lang="en-US" sz="2800" dirty="0">
                <a:solidFill>
                  <a:schemeClr val="bg1"/>
                </a:solidFill>
              </a:rPr>
              <a:t> measures jets and heavy quark probes with precision</a:t>
            </a:r>
          </a:p>
          <a:p>
            <a:pPr algn="ctr"/>
            <a:endParaRPr lang="en-US" sz="2800" dirty="0">
              <a:solidFill>
                <a:schemeClr val="bg1"/>
              </a:solidFill>
            </a:endParaRPr>
          </a:p>
          <a:p>
            <a:pPr algn="ctr"/>
            <a:r>
              <a:rPr lang="en-US" sz="2800" dirty="0">
                <a:solidFill>
                  <a:srgbClr val="FFFF00"/>
                </a:solidFill>
              </a:rPr>
              <a:t>Initial hard scatterings act as a microscope on the QGP with varying resolution scale</a:t>
            </a:r>
          </a:p>
        </p:txBody>
      </p:sp>
      <p:grpSp>
        <p:nvGrpSpPr>
          <p:cNvPr id="84" name="Group 33">
            <a:extLst>
              <a:ext uri="{FF2B5EF4-FFF2-40B4-BE49-F238E27FC236}">
                <a16:creationId xmlns:a16="http://schemas.microsoft.com/office/drawing/2014/main" id="{D1B417E3-19A6-4FA4-9795-9D0C03385794}"/>
              </a:ext>
            </a:extLst>
          </p:cNvPr>
          <p:cNvGrpSpPr/>
          <p:nvPr/>
        </p:nvGrpSpPr>
        <p:grpSpPr>
          <a:xfrm>
            <a:off x="76200" y="2573215"/>
            <a:ext cx="5257800" cy="3751385"/>
            <a:chOff x="304800" y="2801815"/>
            <a:chExt cx="5257800" cy="3751385"/>
          </a:xfrm>
        </p:grpSpPr>
        <p:grpSp>
          <p:nvGrpSpPr>
            <p:cNvPr id="85" name="Group 6">
              <a:extLst>
                <a:ext uri="{FF2B5EF4-FFF2-40B4-BE49-F238E27FC236}">
                  <a16:creationId xmlns:a16="http://schemas.microsoft.com/office/drawing/2014/main" id="{4ED5A663-6F8D-478D-A3DF-F5CD8C384DD9}"/>
                </a:ext>
              </a:extLst>
            </p:cNvPr>
            <p:cNvGrpSpPr/>
            <p:nvPr/>
          </p:nvGrpSpPr>
          <p:grpSpPr>
            <a:xfrm>
              <a:off x="304800" y="2801815"/>
              <a:ext cx="5257800" cy="3751385"/>
              <a:chOff x="76200" y="76200"/>
              <a:chExt cx="5257800" cy="3751385"/>
            </a:xfrm>
          </p:grpSpPr>
          <p:pic>
            <p:nvPicPr>
              <p:cNvPr id="88" name="Picture 2">
                <a:extLst>
                  <a:ext uri="{FF2B5EF4-FFF2-40B4-BE49-F238E27FC236}">
                    <a16:creationId xmlns:a16="http://schemas.microsoft.com/office/drawing/2014/main" id="{CB872143-85B5-4127-A5F0-72AE814012F9}"/>
                  </a:ext>
                </a:extLst>
              </p:cNvPr>
              <p:cNvPicPr>
                <a:picLocks noChangeAspect="1" noChangeArrowheads="1"/>
              </p:cNvPicPr>
              <p:nvPr/>
            </p:nvPicPr>
            <p:blipFill>
              <a:blip r:embed="rId2" cstate="print"/>
              <a:srcRect l="1757" t="20833" r="44949" b="12500"/>
              <a:stretch>
                <a:fillRect/>
              </a:stretch>
            </p:blipFill>
            <p:spPr bwMode="auto">
              <a:xfrm>
                <a:off x="76200" y="76200"/>
                <a:ext cx="5257800" cy="3751385"/>
              </a:xfrm>
              <a:prstGeom prst="rect">
                <a:avLst/>
              </a:prstGeom>
              <a:noFill/>
              <a:ln w="9525">
                <a:noFill/>
                <a:miter lim="800000"/>
                <a:headEnd/>
                <a:tailEnd/>
              </a:ln>
            </p:spPr>
          </p:pic>
          <p:sp>
            <p:nvSpPr>
              <p:cNvPr id="89" name="TextBox 88">
                <a:extLst>
                  <a:ext uri="{FF2B5EF4-FFF2-40B4-BE49-F238E27FC236}">
                    <a16:creationId xmlns:a16="http://schemas.microsoft.com/office/drawing/2014/main" id="{82C973F2-50D5-443C-826E-D04575CE5E93}"/>
                  </a:ext>
                </a:extLst>
              </p:cNvPr>
              <p:cNvSpPr txBox="1"/>
              <p:nvPr/>
            </p:nvSpPr>
            <p:spPr>
              <a:xfrm>
                <a:off x="626538" y="152400"/>
                <a:ext cx="1675843" cy="892552"/>
              </a:xfrm>
              <a:prstGeom prst="rect">
                <a:avLst/>
              </a:prstGeom>
              <a:noFill/>
            </p:spPr>
            <p:txBody>
              <a:bodyPr wrap="none" rtlCol="0">
                <a:spAutoFit/>
              </a:bodyPr>
              <a:lstStyle/>
              <a:p>
                <a:r>
                  <a:rPr lang="en-US" b="1" dirty="0">
                    <a:solidFill>
                      <a:srgbClr val="FF0000"/>
                    </a:solidFill>
                  </a:rPr>
                  <a:t>RHIC Jet Probes</a:t>
                </a:r>
              </a:p>
              <a:p>
                <a:r>
                  <a:rPr lang="en-US" b="1" dirty="0">
                    <a:solidFill>
                      <a:schemeClr val="tx2"/>
                    </a:solidFill>
                  </a:rPr>
                  <a:t>LHC Jet Probes</a:t>
                </a:r>
              </a:p>
              <a:p>
                <a:r>
                  <a:rPr lang="en-US" sz="1600" b="1" dirty="0"/>
                  <a:t>QGP Influence</a:t>
                </a:r>
              </a:p>
            </p:txBody>
          </p:sp>
        </p:grpSp>
        <p:cxnSp>
          <p:nvCxnSpPr>
            <p:cNvPr id="86" name="Straight Arrow Connector 85">
              <a:extLst>
                <a:ext uri="{FF2B5EF4-FFF2-40B4-BE49-F238E27FC236}">
                  <a16:creationId xmlns:a16="http://schemas.microsoft.com/office/drawing/2014/main" id="{2ACC44A5-1582-43C9-AA32-83F33BEC3AC5}"/>
                </a:ext>
              </a:extLst>
            </p:cNvPr>
            <p:cNvCxnSpPr/>
            <p:nvPr/>
          </p:nvCxnSpPr>
          <p:spPr>
            <a:xfrm rot="16200000" flipH="1">
              <a:off x="647701" y="4229100"/>
              <a:ext cx="1524002" cy="68580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311947D-B44D-4CDE-B941-0FDF2BBF01E0}"/>
                </a:ext>
              </a:extLst>
            </p:cNvPr>
            <p:cNvCxnSpPr/>
            <p:nvPr/>
          </p:nvCxnSpPr>
          <p:spPr>
            <a:xfrm rot="16200000" flipH="1">
              <a:off x="1056843" y="3819964"/>
              <a:ext cx="753425" cy="73350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0" name="Group 34">
            <a:extLst>
              <a:ext uri="{FF2B5EF4-FFF2-40B4-BE49-F238E27FC236}">
                <a16:creationId xmlns:a16="http://schemas.microsoft.com/office/drawing/2014/main" id="{70101F33-C25F-475D-AB24-E176B209CAF8}"/>
              </a:ext>
            </a:extLst>
          </p:cNvPr>
          <p:cNvGrpSpPr/>
          <p:nvPr/>
        </p:nvGrpSpPr>
        <p:grpSpPr>
          <a:xfrm>
            <a:off x="2209800" y="4309623"/>
            <a:ext cx="1525478" cy="1540192"/>
            <a:chOff x="8610600" y="0"/>
            <a:chExt cx="2514600" cy="2514600"/>
          </a:xfrm>
        </p:grpSpPr>
        <p:pic>
          <p:nvPicPr>
            <p:cNvPr id="91" name="Picture 8" descr="http://2.bp.blogspot.com/-AsDLiRVS1Fg/ULq_Zx7XKWI/AAAAAAAAAM0/iaGSiLlnKmU/s1600/magnifying%2Bglass.jpg">
              <a:extLst>
                <a:ext uri="{FF2B5EF4-FFF2-40B4-BE49-F238E27FC236}">
                  <a16:creationId xmlns:a16="http://schemas.microsoft.com/office/drawing/2014/main" id="{73374FC4-A9B1-49E5-9F34-82726553A3DB}"/>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610600" y="0"/>
              <a:ext cx="2514600" cy="2514600"/>
            </a:xfrm>
            <a:prstGeom prst="rect">
              <a:avLst/>
            </a:prstGeom>
            <a:noFill/>
          </p:spPr>
        </p:pic>
        <p:sp>
          <p:nvSpPr>
            <p:cNvPr id="92" name="Oval 91">
              <a:extLst>
                <a:ext uri="{FF2B5EF4-FFF2-40B4-BE49-F238E27FC236}">
                  <a16:creationId xmlns:a16="http://schemas.microsoft.com/office/drawing/2014/main" id="{D8FF4388-AD07-4412-B328-2D8A9FB3B699}"/>
                </a:ext>
              </a:extLst>
            </p:cNvPr>
            <p:cNvSpPr/>
            <p:nvPr/>
          </p:nvSpPr>
          <p:spPr>
            <a:xfrm>
              <a:off x="8839200" y="228600"/>
              <a:ext cx="1219200" cy="1219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93" name="Picture 3">
              <a:extLst>
                <a:ext uri="{FF2B5EF4-FFF2-40B4-BE49-F238E27FC236}">
                  <a16:creationId xmlns:a16="http://schemas.microsoft.com/office/drawing/2014/main" id="{AF73421F-40AD-492F-86F6-6C9F10C1F8E0}"/>
                </a:ext>
              </a:extLst>
            </p:cNvPr>
            <p:cNvPicPr>
              <a:picLocks noChangeAspect="1" noChangeArrowheads="1"/>
            </p:cNvPicPr>
            <p:nvPr/>
          </p:nvPicPr>
          <p:blipFill>
            <a:blip r:embed="rId4" cstate="print">
              <a:clrChange>
                <a:clrFrom>
                  <a:srgbClr val="FFFFFF"/>
                </a:clrFrom>
                <a:clrTo>
                  <a:srgbClr val="FFFFFF">
                    <a:alpha val="0"/>
                  </a:srgbClr>
                </a:clrTo>
              </a:clrChange>
            </a:blip>
            <a:srcRect r="52792"/>
            <a:stretch>
              <a:fillRect/>
            </a:stretch>
          </p:blipFill>
          <p:spPr bwMode="auto">
            <a:xfrm>
              <a:off x="8773090" y="275252"/>
              <a:ext cx="1093592" cy="982715"/>
            </a:xfrm>
            <a:prstGeom prst="rect">
              <a:avLst/>
            </a:prstGeom>
            <a:noFill/>
            <a:ln w="9525">
              <a:noFill/>
              <a:miter lim="800000"/>
              <a:headEnd/>
              <a:tailEnd/>
            </a:ln>
          </p:spPr>
        </p:pic>
      </p:grpSp>
      <p:pic>
        <p:nvPicPr>
          <p:cNvPr id="94" name="Picture 8" descr="http://2.bp.blogspot.com/-AsDLiRVS1Fg/ULq_Zx7XKWI/AAAAAAAAAM0/iaGSiLlnKmU/s1600/magnifying%2Bglass.jpg">
            <a:extLst>
              <a:ext uri="{FF2B5EF4-FFF2-40B4-BE49-F238E27FC236}">
                <a16:creationId xmlns:a16="http://schemas.microsoft.com/office/drawing/2014/main" id="{679E52B6-0F24-4B66-9B78-B3CE39DD4927}"/>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884722" y="2573215"/>
            <a:ext cx="1525478" cy="1540192"/>
          </a:xfrm>
          <a:prstGeom prst="rect">
            <a:avLst/>
          </a:prstGeom>
          <a:noFill/>
        </p:spPr>
      </p:pic>
      <p:sp>
        <p:nvSpPr>
          <p:cNvPr id="95" name="Oval 94">
            <a:extLst>
              <a:ext uri="{FF2B5EF4-FFF2-40B4-BE49-F238E27FC236}">
                <a16:creationId xmlns:a16="http://schemas.microsoft.com/office/drawing/2014/main" id="{1FC89F41-04AC-4814-A872-B970A6A06D06}"/>
              </a:ext>
            </a:extLst>
          </p:cNvPr>
          <p:cNvSpPr/>
          <p:nvPr/>
        </p:nvSpPr>
        <p:spPr>
          <a:xfrm>
            <a:off x="4023402" y="2713232"/>
            <a:ext cx="739626" cy="746760"/>
          </a:xfrm>
          <a:prstGeom prst="ellipse">
            <a:avLst/>
          </a:prstGeom>
          <a:solidFill>
            <a:srgbClr val="16DB0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96" name="Picture 2">
            <a:extLst>
              <a:ext uri="{FF2B5EF4-FFF2-40B4-BE49-F238E27FC236}">
                <a16:creationId xmlns:a16="http://schemas.microsoft.com/office/drawing/2014/main" id="{63404A5A-C9D2-4A70-A866-3EE47340BB3C}"/>
              </a:ext>
            </a:extLst>
          </p:cNvPr>
          <p:cNvPicPr>
            <a:picLocks noChangeAspect="1" noChangeArrowheads="1"/>
          </p:cNvPicPr>
          <p:nvPr/>
        </p:nvPicPr>
        <p:blipFill>
          <a:blip r:embed="rId5" cstate="print">
            <a:clrChange>
              <a:clrFrom>
                <a:srgbClr val="FFFFFF"/>
              </a:clrFrom>
              <a:clrTo>
                <a:srgbClr val="FFFFFF">
                  <a:alpha val="0"/>
                </a:srgbClr>
              </a:clrTo>
            </a:clrChange>
          </a:blip>
          <a:srcRect r="55736"/>
          <a:stretch>
            <a:fillRect/>
          </a:stretch>
        </p:blipFill>
        <p:spPr bwMode="auto">
          <a:xfrm>
            <a:off x="4038600" y="2725615"/>
            <a:ext cx="593356" cy="604838"/>
          </a:xfrm>
          <a:prstGeom prst="rect">
            <a:avLst/>
          </a:prstGeom>
          <a:noFill/>
          <a:ln w="9525">
            <a:noFill/>
            <a:miter lim="800000"/>
            <a:headEnd/>
            <a:tailEnd/>
          </a:ln>
        </p:spPr>
      </p:pic>
      <p:pic>
        <p:nvPicPr>
          <p:cNvPr id="97" name="Picture 2" descr="http://www.bnl.gov/bnlweb/pubaf/pr/photos/2010%5C02%5Ccollisions-300.jpg">
            <a:extLst>
              <a:ext uri="{FF2B5EF4-FFF2-40B4-BE49-F238E27FC236}">
                <a16:creationId xmlns:a16="http://schemas.microsoft.com/office/drawing/2014/main" id="{0F9BE101-6CEB-473B-ADDC-9960DCEA576A}"/>
              </a:ext>
            </a:extLst>
          </p:cNvPr>
          <p:cNvPicPr>
            <a:picLocks noChangeAspect="1" noChangeArrowheads="1"/>
          </p:cNvPicPr>
          <p:nvPr/>
        </p:nvPicPr>
        <p:blipFill>
          <a:blip r:embed="rId6" cstate="print"/>
          <a:srcRect l="38074" t="67164" r="34236" b="7463"/>
          <a:stretch>
            <a:fillRect/>
          </a:stretch>
        </p:blipFill>
        <p:spPr bwMode="auto">
          <a:xfrm>
            <a:off x="5410200" y="2683169"/>
            <a:ext cx="3657600" cy="3276600"/>
          </a:xfrm>
          <a:prstGeom prst="rect">
            <a:avLst/>
          </a:prstGeom>
          <a:noFill/>
        </p:spPr>
      </p:pic>
      <p:sp>
        <p:nvSpPr>
          <p:cNvPr id="98" name="Rectangle 97">
            <a:extLst>
              <a:ext uri="{FF2B5EF4-FFF2-40B4-BE49-F238E27FC236}">
                <a16:creationId xmlns:a16="http://schemas.microsoft.com/office/drawing/2014/main" id="{1BCD991E-FAFF-475B-9BA2-70A8ED3F5D39}"/>
              </a:ext>
            </a:extLst>
          </p:cNvPr>
          <p:cNvSpPr/>
          <p:nvPr/>
        </p:nvSpPr>
        <p:spPr>
          <a:xfrm rot="10800000">
            <a:off x="5410200" y="3826169"/>
            <a:ext cx="3657600" cy="2133600"/>
          </a:xfrm>
          <a:prstGeom prst="rect">
            <a:avLst/>
          </a:prstGeom>
          <a:gradFill>
            <a:gsLst>
              <a:gs pos="23000">
                <a:srgbClr val="000082">
                  <a:alpha val="6000"/>
                </a:srgbClr>
              </a:gs>
              <a:gs pos="32000">
                <a:srgbClr val="66008F"/>
              </a:gs>
              <a:gs pos="88000">
                <a:srgbClr val="BA0066"/>
              </a:gs>
              <a:gs pos="89999">
                <a:srgbClr val="FF0000"/>
              </a:gs>
              <a:gs pos="100000">
                <a:srgbClr val="FF820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27">
            <a:extLst>
              <a:ext uri="{FF2B5EF4-FFF2-40B4-BE49-F238E27FC236}">
                <a16:creationId xmlns:a16="http://schemas.microsoft.com/office/drawing/2014/main" id="{BFCBD059-143A-4B82-B6E6-DDA34AE7D1E0}"/>
              </a:ext>
            </a:extLst>
          </p:cNvPr>
          <p:cNvSpPr/>
          <p:nvPr/>
        </p:nvSpPr>
        <p:spPr>
          <a:xfrm>
            <a:off x="5410200" y="5197769"/>
            <a:ext cx="3591098" cy="541062"/>
          </a:xfrm>
          <a:custGeom>
            <a:avLst/>
            <a:gdLst>
              <a:gd name="connsiteX0" fmla="*/ 0 w 4506686"/>
              <a:gd name="connsiteY0" fmla="*/ 65314 h 1045029"/>
              <a:gd name="connsiteX1" fmla="*/ 39189 w 4506686"/>
              <a:gd name="connsiteY1" fmla="*/ 52252 h 1045029"/>
              <a:gd name="connsiteX2" fmla="*/ 78377 w 4506686"/>
              <a:gd name="connsiteY2" fmla="*/ 26126 h 1045029"/>
              <a:gd name="connsiteX3" fmla="*/ 365760 w 4506686"/>
              <a:gd name="connsiteY3" fmla="*/ 13063 h 1045029"/>
              <a:gd name="connsiteX4" fmla="*/ 483326 w 4506686"/>
              <a:gd name="connsiteY4" fmla="*/ 0 h 1045029"/>
              <a:gd name="connsiteX5" fmla="*/ 627017 w 4506686"/>
              <a:gd name="connsiteY5" fmla="*/ 26126 h 1045029"/>
              <a:gd name="connsiteX6" fmla="*/ 666206 w 4506686"/>
              <a:gd name="connsiteY6" fmla="*/ 39189 h 1045029"/>
              <a:gd name="connsiteX7" fmla="*/ 757646 w 4506686"/>
              <a:gd name="connsiteY7" fmla="*/ 52252 h 1045029"/>
              <a:gd name="connsiteX8" fmla="*/ 796834 w 4506686"/>
              <a:gd name="connsiteY8" fmla="*/ 65314 h 1045029"/>
              <a:gd name="connsiteX9" fmla="*/ 875212 w 4506686"/>
              <a:gd name="connsiteY9" fmla="*/ 104503 h 1045029"/>
              <a:gd name="connsiteX10" fmla="*/ 992777 w 4506686"/>
              <a:gd name="connsiteY10" fmla="*/ 182880 h 1045029"/>
              <a:gd name="connsiteX11" fmla="*/ 1031966 w 4506686"/>
              <a:gd name="connsiteY11" fmla="*/ 209006 h 1045029"/>
              <a:gd name="connsiteX12" fmla="*/ 1071154 w 4506686"/>
              <a:gd name="connsiteY12" fmla="*/ 235132 h 1045029"/>
              <a:gd name="connsiteX13" fmla="*/ 1084217 w 4506686"/>
              <a:gd name="connsiteY13" fmla="*/ 274320 h 1045029"/>
              <a:gd name="connsiteX14" fmla="*/ 1123406 w 4506686"/>
              <a:gd name="connsiteY14" fmla="*/ 287383 h 1045029"/>
              <a:gd name="connsiteX15" fmla="*/ 1162594 w 4506686"/>
              <a:gd name="connsiteY15" fmla="*/ 313509 h 1045029"/>
              <a:gd name="connsiteX16" fmla="*/ 1201783 w 4506686"/>
              <a:gd name="connsiteY16" fmla="*/ 352697 h 1045029"/>
              <a:gd name="connsiteX17" fmla="*/ 1397726 w 4506686"/>
              <a:gd name="connsiteY17" fmla="*/ 391886 h 1045029"/>
              <a:gd name="connsiteX18" fmla="*/ 1476103 w 4506686"/>
              <a:gd name="connsiteY18" fmla="*/ 418012 h 1045029"/>
              <a:gd name="connsiteX19" fmla="*/ 1528354 w 4506686"/>
              <a:gd name="connsiteY19" fmla="*/ 496389 h 1045029"/>
              <a:gd name="connsiteX20" fmla="*/ 1606732 w 4506686"/>
              <a:gd name="connsiteY20" fmla="*/ 522514 h 1045029"/>
              <a:gd name="connsiteX21" fmla="*/ 1645920 w 4506686"/>
              <a:gd name="connsiteY21" fmla="*/ 548640 h 1045029"/>
              <a:gd name="connsiteX22" fmla="*/ 1672046 w 4506686"/>
              <a:gd name="connsiteY22" fmla="*/ 587829 h 1045029"/>
              <a:gd name="connsiteX23" fmla="*/ 1711234 w 4506686"/>
              <a:gd name="connsiteY23" fmla="*/ 600892 h 1045029"/>
              <a:gd name="connsiteX24" fmla="*/ 1750423 w 4506686"/>
              <a:gd name="connsiteY24" fmla="*/ 627017 h 1045029"/>
              <a:gd name="connsiteX25" fmla="*/ 1907177 w 4506686"/>
              <a:gd name="connsiteY25" fmla="*/ 653143 h 1045029"/>
              <a:gd name="connsiteX26" fmla="*/ 1946366 w 4506686"/>
              <a:gd name="connsiteY26" fmla="*/ 692332 h 1045029"/>
              <a:gd name="connsiteX27" fmla="*/ 2103120 w 4506686"/>
              <a:gd name="connsiteY27" fmla="*/ 731520 h 1045029"/>
              <a:gd name="connsiteX28" fmla="*/ 2168434 w 4506686"/>
              <a:gd name="connsiteY28" fmla="*/ 744583 h 1045029"/>
              <a:gd name="connsiteX29" fmla="*/ 2286000 w 4506686"/>
              <a:gd name="connsiteY29" fmla="*/ 731520 h 1045029"/>
              <a:gd name="connsiteX30" fmla="*/ 2416629 w 4506686"/>
              <a:gd name="connsiteY30" fmla="*/ 718457 h 1045029"/>
              <a:gd name="connsiteX31" fmla="*/ 2455817 w 4506686"/>
              <a:gd name="connsiteY31" fmla="*/ 705394 h 1045029"/>
              <a:gd name="connsiteX32" fmla="*/ 2586446 w 4506686"/>
              <a:gd name="connsiteY32" fmla="*/ 692332 h 1045029"/>
              <a:gd name="connsiteX33" fmla="*/ 2704012 w 4506686"/>
              <a:gd name="connsiteY33" fmla="*/ 679269 h 1045029"/>
              <a:gd name="connsiteX34" fmla="*/ 2795452 w 4506686"/>
              <a:gd name="connsiteY34" fmla="*/ 653143 h 1045029"/>
              <a:gd name="connsiteX35" fmla="*/ 2834640 w 4506686"/>
              <a:gd name="connsiteY35" fmla="*/ 613954 h 1045029"/>
              <a:gd name="connsiteX36" fmla="*/ 2899954 w 4506686"/>
              <a:gd name="connsiteY36" fmla="*/ 600892 h 1045029"/>
              <a:gd name="connsiteX37" fmla="*/ 2952206 w 4506686"/>
              <a:gd name="connsiteY37" fmla="*/ 587829 h 1045029"/>
              <a:gd name="connsiteX38" fmla="*/ 2991394 w 4506686"/>
              <a:gd name="connsiteY38" fmla="*/ 574766 h 1045029"/>
              <a:gd name="connsiteX39" fmla="*/ 3069772 w 4506686"/>
              <a:gd name="connsiteY39" fmla="*/ 561703 h 1045029"/>
              <a:gd name="connsiteX40" fmla="*/ 3226526 w 4506686"/>
              <a:gd name="connsiteY40" fmla="*/ 535577 h 1045029"/>
              <a:gd name="connsiteX41" fmla="*/ 3370217 w 4506686"/>
              <a:gd name="connsiteY41" fmla="*/ 548640 h 1045029"/>
              <a:gd name="connsiteX42" fmla="*/ 3448594 w 4506686"/>
              <a:gd name="connsiteY42" fmla="*/ 587829 h 1045029"/>
              <a:gd name="connsiteX43" fmla="*/ 3526972 w 4506686"/>
              <a:gd name="connsiteY43" fmla="*/ 627017 h 1045029"/>
              <a:gd name="connsiteX44" fmla="*/ 3605349 w 4506686"/>
              <a:gd name="connsiteY44" fmla="*/ 666206 h 1045029"/>
              <a:gd name="connsiteX45" fmla="*/ 3644537 w 4506686"/>
              <a:gd name="connsiteY45" fmla="*/ 692332 h 1045029"/>
              <a:gd name="connsiteX46" fmla="*/ 3722914 w 4506686"/>
              <a:gd name="connsiteY46" fmla="*/ 718457 h 1045029"/>
              <a:gd name="connsiteX47" fmla="*/ 3801292 w 4506686"/>
              <a:gd name="connsiteY47" fmla="*/ 757646 h 1045029"/>
              <a:gd name="connsiteX48" fmla="*/ 3840480 w 4506686"/>
              <a:gd name="connsiteY48" fmla="*/ 783772 h 1045029"/>
              <a:gd name="connsiteX49" fmla="*/ 3918857 w 4506686"/>
              <a:gd name="connsiteY49" fmla="*/ 809897 h 1045029"/>
              <a:gd name="connsiteX50" fmla="*/ 4036423 w 4506686"/>
              <a:gd name="connsiteY50" fmla="*/ 862149 h 1045029"/>
              <a:gd name="connsiteX51" fmla="*/ 4075612 w 4506686"/>
              <a:gd name="connsiteY51" fmla="*/ 875212 h 1045029"/>
              <a:gd name="connsiteX52" fmla="*/ 4114800 w 4506686"/>
              <a:gd name="connsiteY52" fmla="*/ 888274 h 1045029"/>
              <a:gd name="connsiteX53" fmla="*/ 4153989 w 4506686"/>
              <a:gd name="connsiteY53" fmla="*/ 914400 h 1045029"/>
              <a:gd name="connsiteX54" fmla="*/ 4245429 w 4506686"/>
              <a:gd name="connsiteY54" fmla="*/ 940526 h 1045029"/>
              <a:gd name="connsiteX55" fmla="*/ 4323806 w 4506686"/>
              <a:gd name="connsiteY55" fmla="*/ 966652 h 1045029"/>
              <a:gd name="connsiteX56" fmla="*/ 4362994 w 4506686"/>
              <a:gd name="connsiteY56" fmla="*/ 979714 h 1045029"/>
              <a:gd name="connsiteX57" fmla="*/ 4441372 w 4506686"/>
              <a:gd name="connsiteY57" fmla="*/ 992777 h 1045029"/>
              <a:gd name="connsiteX58" fmla="*/ 4506686 w 4506686"/>
              <a:gd name="connsiteY58" fmla="*/ 1045029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06686" h="1045029">
                <a:moveTo>
                  <a:pt x="0" y="65314"/>
                </a:moveTo>
                <a:cubicBezTo>
                  <a:pt x="13063" y="60960"/>
                  <a:pt x="26873" y="58410"/>
                  <a:pt x="39189" y="52252"/>
                </a:cubicBezTo>
                <a:cubicBezTo>
                  <a:pt x="53231" y="45231"/>
                  <a:pt x="62789" y="27997"/>
                  <a:pt x="78377" y="26126"/>
                </a:cubicBezTo>
                <a:cubicBezTo>
                  <a:pt x="173587" y="14701"/>
                  <a:pt x="269966" y="17417"/>
                  <a:pt x="365760" y="13063"/>
                </a:cubicBezTo>
                <a:cubicBezTo>
                  <a:pt x="404949" y="8709"/>
                  <a:pt x="443896" y="0"/>
                  <a:pt x="483326" y="0"/>
                </a:cubicBezTo>
                <a:cubicBezTo>
                  <a:pt x="520329" y="0"/>
                  <a:pt x="587001" y="14693"/>
                  <a:pt x="627017" y="26126"/>
                </a:cubicBezTo>
                <a:cubicBezTo>
                  <a:pt x="640257" y="29909"/>
                  <a:pt x="652704" y="36489"/>
                  <a:pt x="666206" y="39189"/>
                </a:cubicBezTo>
                <a:cubicBezTo>
                  <a:pt x="696398" y="45227"/>
                  <a:pt x="727166" y="47898"/>
                  <a:pt x="757646" y="52252"/>
                </a:cubicBezTo>
                <a:cubicBezTo>
                  <a:pt x="770709" y="56606"/>
                  <a:pt x="784518" y="59156"/>
                  <a:pt x="796834" y="65314"/>
                </a:cubicBezTo>
                <a:cubicBezTo>
                  <a:pt x="898130" y="115961"/>
                  <a:pt x="776706" y="71668"/>
                  <a:pt x="875212" y="104503"/>
                </a:cubicBezTo>
                <a:lnTo>
                  <a:pt x="992777" y="182880"/>
                </a:lnTo>
                <a:lnTo>
                  <a:pt x="1031966" y="209006"/>
                </a:lnTo>
                <a:lnTo>
                  <a:pt x="1071154" y="235132"/>
                </a:lnTo>
                <a:cubicBezTo>
                  <a:pt x="1075508" y="248195"/>
                  <a:pt x="1074481" y="264584"/>
                  <a:pt x="1084217" y="274320"/>
                </a:cubicBezTo>
                <a:cubicBezTo>
                  <a:pt x="1093954" y="284056"/>
                  <a:pt x="1111090" y="281225"/>
                  <a:pt x="1123406" y="287383"/>
                </a:cubicBezTo>
                <a:cubicBezTo>
                  <a:pt x="1137448" y="294404"/>
                  <a:pt x="1150533" y="303458"/>
                  <a:pt x="1162594" y="313509"/>
                </a:cubicBezTo>
                <a:cubicBezTo>
                  <a:pt x="1176786" y="325336"/>
                  <a:pt x="1185634" y="343725"/>
                  <a:pt x="1201783" y="352697"/>
                </a:cubicBezTo>
                <a:cubicBezTo>
                  <a:pt x="1259676" y="384860"/>
                  <a:pt x="1335676" y="384991"/>
                  <a:pt x="1397726" y="391886"/>
                </a:cubicBezTo>
                <a:cubicBezTo>
                  <a:pt x="1423852" y="400595"/>
                  <a:pt x="1460827" y="395098"/>
                  <a:pt x="1476103" y="418012"/>
                </a:cubicBezTo>
                <a:cubicBezTo>
                  <a:pt x="1493520" y="444138"/>
                  <a:pt x="1498566" y="486460"/>
                  <a:pt x="1528354" y="496389"/>
                </a:cubicBezTo>
                <a:lnTo>
                  <a:pt x="1606732" y="522514"/>
                </a:lnTo>
                <a:cubicBezTo>
                  <a:pt x="1619795" y="531223"/>
                  <a:pt x="1634819" y="537539"/>
                  <a:pt x="1645920" y="548640"/>
                </a:cubicBezTo>
                <a:cubicBezTo>
                  <a:pt x="1657021" y="559742"/>
                  <a:pt x="1659787" y="578021"/>
                  <a:pt x="1672046" y="587829"/>
                </a:cubicBezTo>
                <a:cubicBezTo>
                  <a:pt x="1682798" y="596431"/>
                  <a:pt x="1698918" y="594734"/>
                  <a:pt x="1711234" y="600892"/>
                </a:cubicBezTo>
                <a:cubicBezTo>
                  <a:pt x="1725276" y="607913"/>
                  <a:pt x="1736381" y="619996"/>
                  <a:pt x="1750423" y="627017"/>
                </a:cubicBezTo>
                <a:cubicBezTo>
                  <a:pt x="1794193" y="648901"/>
                  <a:pt x="1869922" y="649003"/>
                  <a:pt x="1907177" y="653143"/>
                </a:cubicBezTo>
                <a:cubicBezTo>
                  <a:pt x="1920240" y="666206"/>
                  <a:pt x="1930217" y="683360"/>
                  <a:pt x="1946366" y="692332"/>
                </a:cubicBezTo>
                <a:cubicBezTo>
                  <a:pt x="1992774" y="718114"/>
                  <a:pt x="2052493" y="722315"/>
                  <a:pt x="2103120" y="731520"/>
                </a:cubicBezTo>
                <a:cubicBezTo>
                  <a:pt x="2124964" y="735492"/>
                  <a:pt x="2146663" y="740229"/>
                  <a:pt x="2168434" y="744583"/>
                </a:cubicBezTo>
                <a:lnTo>
                  <a:pt x="2286000" y="731520"/>
                </a:lnTo>
                <a:cubicBezTo>
                  <a:pt x="2329520" y="726939"/>
                  <a:pt x="2373378" y="725111"/>
                  <a:pt x="2416629" y="718457"/>
                </a:cubicBezTo>
                <a:cubicBezTo>
                  <a:pt x="2430238" y="716363"/>
                  <a:pt x="2442208" y="707488"/>
                  <a:pt x="2455817" y="705394"/>
                </a:cubicBezTo>
                <a:cubicBezTo>
                  <a:pt x="2499068" y="698740"/>
                  <a:pt x="2542926" y="696913"/>
                  <a:pt x="2586446" y="692332"/>
                </a:cubicBezTo>
                <a:lnTo>
                  <a:pt x="2704012" y="679269"/>
                </a:lnTo>
                <a:cubicBezTo>
                  <a:pt x="2710979" y="677527"/>
                  <a:pt x="2784209" y="660639"/>
                  <a:pt x="2795452" y="653143"/>
                </a:cubicBezTo>
                <a:cubicBezTo>
                  <a:pt x="2810823" y="642896"/>
                  <a:pt x="2818117" y="622216"/>
                  <a:pt x="2834640" y="613954"/>
                </a:cubicBezTo>
                <a:cubicBezTo>
                  <a:pt x="2854498" y="604025"/>
                  <a:pt x="2878280" y="605708"/>
                  <a:pt x="2899954" y="600892"/>
                </a:cubicBezTo>
                <a:cubicBezTo>
                  <a:pt x="2917480" y="596997"/>
                  <a:pt x="2934943" y="592761"/>
                  <a:pt x="2952206" y="587829"/>
                </a:cubicBezTo>
                <a:cubicBezTo>
                  <a:pt x="2965445" y="584046"/>
                  <a:pt x="2977953" y="577753"/>
                  <a:pt x="2991394" y="574766"/>
                </a:cubicBezTo>
                <a:cubicBezTo>
                  <a:pt x="3017250" y="569020"/>
                  <a:pt x="3043646" y="566057"/>
                  <a:pt x="3069772" y="561703"/>
                </a:cubicBezTo>
                <a:cubicBezTo>
                  <a:pt x="3131089" y="541264"/>
                  <a:pt x="3139025" y="535577"/>
                  <a:pt x="3226526" y="535577"/>
                </a:cubicBezTo>
                <a:cubicBezTo>
                  <a:pt x="3274621" y="535577"/>
                  <a:pt x="3322320" y="544286"/>
                  <a:pt x="3370217" y="548640"/>
                </a:cubicBezTo>
                <a:cubicBezTo>
                  <a:pt x="3482519" y="623508"/>
                  <a:pt x="3340437" y="533751"/>
                  <a:pt x="3448594" y="587829"/>
                </a:cubicBezTo>
                <a:cubicBezTo>
                  <a:pt x="3549882" y="638473"/>
                  <a:pt x="3428472" y="594184"/>
                  <a:pt x="3526972" y="627017"/>
                </a:cubicBezTo>
                <a:cubicBezTo>
                  <a:pt x="3639278" y="701890"/>
                  <a:pt x="3497185" y="612123"/>
                  <a:pt x="3605349" y="666206"/>
                </a:cubicBezTo>
                <a:cubicBezTo>
                  <a:pt x="3619391" y="673227"/>
                  <a:pt x="3630191" y="685956"/>
                  <a:pt x="3644537" y="692332"/>
                </a:cubicBezTo>
                <a:cubicBezTo>
                  <a:pt x="3669702" y="703517"/>
                  <a:pt x="3700000" y="703181"/>
                  <a:pt x="3722914" y="718457"/>
                </a:cubicBezTo>
                <a:cubicBezTo>
                  <a:pt x="3773560" y="752221"/>
                  <a:pt x="3747209" y="739618"/>
                  <a:pt x="3801292" y="757646"/>
                </a:cubicBezTo>
                <a:cubicBezTo>
                  <a:pt x="3814355" y="766355"/>
                  <a:pt x="3826134" y="777396"/>
                  <a:pt x="3840480" y="783772"/>
                </a:cubicBezTo>
                <a:cubicBezTo>
                  <a:pt x="3865645" y="794957"/>
                  <a:pt x="3895943" y="794621"/>
                  <a:pt x="3918857" y="809897"/>
                </a:cubicBezTo>
                <a:cubicBezTo>
                  <a:pt x="3980960" y="851299"/>
                  <a:pt x="3943152" y="831059"/>
                  <a:pt x="4036423" y="862149"/>
                </a:cubicBezTo>
                <a:lnTo>
                  <a:pt x="4075612" y="875212"/>
                </a:lnTo>
                <a:lnTo>
                  <a:pt x="4114800" y="888274"/>
                </a:lnTo>
                <a:cubicBezTo>
                  <a:pt x="4127863" y="896983"/>
                  <a:pt x="4139947" y="907379"/>
                  <a:pt x="4153989" y="914400"/>
                </a:cubicBezTo>
                <a:cubicBezTo>
                  <a:pt x="4175941" y="925376"/>
                  <a:pt x="4224500" y="934247"/>
                  <a:pt x="4245429" y="940526"/>
                </a:cubicBezTo>
                <a:cubicBezTo>
                  <a:pt x="4271806" y="948439"/>
                  <a:pt x="4297680" y="957944"/>
                  <a:pt x="4323806" y="966652"/>
                </a:cubicBezTo>
                <a:cubicBezTo>
                  <a:pt x="4336869" y="971006"/>
                  <a:pt x="4349412" y="977450"/>
                  <a:pt x="4362994" y="979714"/>
                </a:cubicBezTo>
                <a:lnTo>
                  <a:pt x="4441372" y="992777"/>
                </a:lnTo>
                <a:cubicBezTo>
                  <a:pt x="4490807" y="1025735"/>
                  <a:pt x="4469459" y="1007802"/>
                  <a:pt x="4506686" y="1045029"/>
                </a:cubicBezTo>
              </a:path>
            </a:pathLst>
          </a:custGeom>
          <a:ln w="57150">
            <a:solidFill>
              <a:srgbClr val="FF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Freeform 28">
            <a:extLst>
              <a:ext uri="{FF2B5EF4-FFF2-40B4-BE49-F238E27FC236}">
                <a16:creationId xmlns:a16="http://schemas.microsoft.com/office/drawing/2014/main" id="{D858C8A9-9119-4E76-82D0-54017E426541}"/>
              </a:ext>
            </a:extLst>
          </p:cNvPr>
          <p:cNvSpPr/>
          <p:nvPr/>
        </p:nvSpPr>
        <p:spPr>
          <a:xfrm>
            <a:off x="5410200" y="2683169"/>
            <a:ext cx="3579363" cy="1506684"/>
          </a:xfrm>
          <a:custGeom>
            <a:avLst/>
            <a:gdLst>
              <a:gd name="connsiteX0" fmla="*/ 0 w 4101353"/>
              <a:gd name="connsiteY0" fmla="*/ 376517 h 1277470"/>
              <a:gd name="connsiteX1" fmla="*/ 1250576 w 4101353"/>
              <a:gd name="connsiteY1" fmla="*/ 632011 h 1277470"/>
              <a:gd name="connsiteX2" fmla="*/ 2017058 w 4101353"/>
              <a:gd name="connsiteY2" fmla="*/ 242047 h 1277470"/>
              <a:gd name="connsiteX3" fmla="*/ 3173506 w 4101353"/>
              <a:gd name="connsiteY3" fmla="*/ 1277470 h 1277470"/>
              <a:gd name="connsiteX4" fmla="*/ 4101353 w 4101353"/>
              <a:gd name="connsiteY4" fmla="*/ 0 h 127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353" h="1277470">
                <a:moveTo>
                  <a:pt x="0" y="376517"/>
                </a:moveTo>
                <a:lnTo>
                  <a:pt x="1250576" y="632011"/>
                </a:lnTo>
                <a:lnTo>
                  <a:pt x="2017058" y="242047"/>
                </a:lnTo>
                <a:lnTo>
                  <a:pt x="3173506" y="1277470"/>
                </a:lnTo>
                <a:lnTo>
                  <a:pt x="4101353" y="0"/>
                </a:lnTo>
              </a:path>
            </a:pathLst>
          </a:custGeom>
          <a:ln w="57150">
            <a:solidFill>
              <a:srgbClr val="16DB0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Freeform 29">
            <a:extLst>
              <a:ext uri="{FF2B5EF4-FFF2-40B4-BE49-F238E27FC236}">
                <a16:creationId xmlns:a16="http://schemas.microsoft.com/office/drawing/2014/main" id="{3E9DEFBA-32FE-4604-AF67-940DBC720269}"/>
              </a:ext>
            </a:extLst>
          </p:cNvPr>
          <p:cNvSpPr/>
          <p:nvPr/>
        </p:nvSpPr>
        <p:spPr>
          <a:xfrm>
            <a:off x="5429760" y="4300873"/>
            <a:ext cx="3638040" cy="523375"/>
          </a:xfrm>
          <a:custGeom>
            <a:avLst/>
            <a:gdLst>
              <a:gd name="connsiteX0" fmla="*/ 0 w 4168588"/>
              <a:gd name="connsiteY0" fmla="*/ 0 h 443753"/>
              <a:gd name="connsiteX1" fmla="*/ 779929 w 4168588"/>
              <a:gd name="connsiteY1" fmla="*/ 228600 h 443753"/>
              <a:gd name="connsiteX2" fmla="*/ 1788458 w 4168588"/>
              <a:gd name="connsiteY2" fmla="*/ 67236 h 443753"/>
              <a:gd name="connsiteX3" fmla="*/ 2528047 w 4168588"/>
              <a:gd name="connsiteY3" fmla="*/ 443753 h 443753"/>
              <a:gd name="connsiteX4" fmla="*/ 4168588 w 4168588"/>
              <a:gd name="connsiteY4" fmla="*/ 26894 h 443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8588" h="443753">
                <a:moveTo>
                  <a:pt x="0" y="0"/>
                </a:moveTo>
                <a:lnTo>
                  <a:pt x="779929" y="228600"/>
                </a:lnTo>
                <a:lnTo>
                  <a:pt x="1788458" y="67236"/>
                </a:lnTo>
                <a:lnTo>
                  <a:pt x="2528047" y="443753"/>
                </a:lnTo>
                <a:lnTo>
                  <a:pt x="4168588" y="26894"/>
                </a:lnTo>
              </a:path>
            </a:pathLst>
          </a:custGeom>
          <a:noFill/>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TextBox 101">
            <a:extLst>
              <a:ext uri="{FF2B5EF4-FFF2-40B4-BE49-F238E27FC236}">
                <a16:creationId xmlns:a16="http://schemas.microsoft.com/office/drawing/2014/main" id="{DA4AF260-646E-483C-B5FE-6BC5044ADFEC}"/>
              </a:ext>
            </a:extLst>
          </p:cNvPr>
          <p:cNvSpPr txBox="1"/>
          <p:nvPr/>
        </p:nvSpPr>
        <p:spPr>
          <a:xfrm>
            <a:off x="6212072" y="2649415"/>
            <a:ext cx="1986698" cy="369332"/>
          </a:xfrm>
          <a:prstGeom prst="rect">
            <a:avLst/>
          </a:prstGeom>
          <a:noFill/>
        </p:spPr>
        <p:txBody>
          <a:bodyPr wrap="none" rtlCol="0">
            <a:spAutoFit/>
          </a:bodyPr>
          <a:lstStyle/>
          <a:p>
            <a:r>
              <a:rPr lang="en-US" b="1" dirty="0">
                <a:solidFill>
                  <a:srgbClr val="16DB07"/>
                </a:solidFill>
              </a:rPr>
              <a:t>Bare Color Charges</a:t>
            </a:r>
          </a:p>
        </p:txBody>
      </p:sp>
      <p:sp>
        <p:nvSpPr>
          <p:cNvPr id="103" name="TextBox 102">
            <a:extLst>
              <a:ext uri="{FF2B5EF4-FFF2-40B4-BE49-F238E27FC236}">
                <a16:creationId xmlns:a16="http://schemas.microsoft.com/office/drawing/2014/main" id="{39A7096E-C259-4C58-A0A9-4A99D5A7FD60}"/>
              </a:ext>
            </a:extLst>
          </p:cNvPr>
          <p:cNvSpPr txBox="1"/>
          <p:nvPr/>
        </p:nvSpPr>
        <p:spPr>
          <a:xfrm>
            <a:off x="6059672" y="4021015"/>
            <a:ext cx="2246128" cy="369332"/>
          </a:xfrm>
          <a:prstGeom prst="rect">
            <a:avLst/>
          </a:prstGeom>
          <a:noFill/>
        </p:spPr>
        <p:txBody>
          <a:bodyPr wrap="none" rtlCol="0">
            <a:spAutoFit/>
          </a:bodyPr>
          <a:lstStyle/>
          <a:p>
            <a:r>
              <a:rPr lang="en-US" b="1" dirty="0">
                <a:solidFill>
                  <a:srgbClr val="FFFF00"/>
                </a:solidFill>
              </a:rPr>
              <a:t>Thermal Mass Gluons</a:t>
            </a:r>
          </a:p>
        </p:txBody>
      </p:sp>
      <p:sp>
        <p:nvSpPr>
          <p:cNvPr id="104" name="TextBox 103">
            <a:extLst>
              <a:ext uri="{FF2B5EF4-FFF2-40B4-BE49-F238E27FC236}">
                <a16:creationId xmlns:a16="http://schemas.microsoft.com/office/drawing/2014/main" id="{76C0B234-EB3A-4819-BB43-61552CEA2B31}"/>
              </a:ext>
            </a:extLst>
          </p:cNvPr>
          <p:cNvSpPr txBox="1"/>
          <p:nvPr/>
        </p:nvSpPr>
        <p:spPr>
          <a:xfrm>
            <a:off x="6270490" y="4980837"/>
            <a:ext cx="1877694" cy="369332"/>
          </a:xfrm>
          <a:prstGeom prst="rect">
            <a:avLst/>
          </a:prstGeom>
          <a:noFill/>
        </p:spPr>
        <p:txBody>
          <a:bodyPr wrap="none" rtlCol="0">
            <a:spAutoFit/>
          </a:bodyPr>
          <a:lstStyle/>
          <a:p>
            <a:r>
              <a:rPr lang="en-US" b="1" dirty="0">
                <a:solidFill>
                  <a:srgbClr val="FF6600"/>
                </a:solidFill>
              </a:rPr>
              <a:t>Perfect Fluid Only</a:t>
            </a:r>
          </a:p>
        </p:txBody>
      </p:sp>
      <p:grpSp>
        <p:nvGrpSpPr>
          <p:cNvPr id="105" name="Group 41">
            <a:extLst>
              <a:ext uri="{FF2B5EF4-FFF2-40B4-BE49-F238E27FC236}">
                <a16:creationId xmlns:a16="http://schemas.microsoft.com/office/drawing/2014/main" id="{F77C3645-6E20-4B30-955C-3A7E86DC7646}"/>
              </a:ext>
            </a:extLst>
          </p:cNvPr>
          <p:cNvGrpSpPr/>
          <p:nvPr/>
        </p:nvGrpSpPr>
        <p:grpSpPr>
          <a:xfrm>
            <a:off x="455722" y="5089208"/>
            <a:ext cx="1525478" cy="1540192"/>
            <a:chOff x="2020025" y="-1752600"/>
            <a:chExt cx="2514600" cy="2514600"/>
          </a:xfrm>
        </p:grpSpPr>
        <p:pic>
          <p:nvPicPr>
            <p:cNvPr id="106" name="Picture 8" descr="http://2.bp.blogspot.com/-AsDLiRVS1Fg/ULq_Zx7XKWI/AAAAAAAAAM0/iaGSiLlnKmU/s1600/magnifying%2Bglass.jpg">
              <a:extLst>
                <a:ext uri="{FF2B5EF4-FFF2-40B4-BE49-F238E27FC236}">
                  <a16:creationId xmlns:a16="http://schemas.microsoft.com/office/drawing/2014/main" id="{A25B743C-3813-4092-A968-37676998AA4C}"/>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20025" y="-1752600"/>
              <a:ext cx="2514600" cy="2514600"/>
            </a:xfrm>
            <a:prstGeom prst="rect">
              <a:avLst/>
            </a:prstGeom>
            <a:noFill/>
          </p:spPr>
        </p:pic>
        <p:sp>
          <p:nvSpPr>
            <p:cNvPr id="107" name="Oval 106">
              <a:extLst>
                <a:ext uri="{FF2B5EF4-FFF2-40B4-BE49-F238E27FC236}">
                  <a16:creationId xmlns:a16="http://schemas.microsoft.com/office/drawing/2014/main" id="{0FEFBAA0-2AE8-4A8D-90B3-9FB0D71E2B4E}"/>
                </a:ext>
              </a:extLst>
            </p:cNvPr>
            <p:cNvSpPr/>
            <p:nvPr/>
          </p:nvSpPr>
          <p:spPr>
            <a:xfrm>
              <a:off x="2211250" y="-1524000"/>
              <a:ext cx="1219200" cy="1219200"/>
            </a:xfrm>
            <a:prstGeom prst="ellips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Tree>
    <p:extLst>
      <p:ext uri="{BB962C8B-B14F-4D97-AF65-F5344CB8AC3E}">
        <p14:creationId xmlns:p14="http://schemas.microsoft.com/office/powerpoint/2010/main" val="164275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4"/>
                                        </p:tgtEl>
                                        <p:attrNameLst>
                                          <p:attrName>style.visibility</p:attrName>
                                        </p:attrNameLst>
                                      </p:cBhvr>
                                      <p:to>
                                        <p:strVal val="visible"/>
                                      </p:to>
                                    </p:set>
                                    <p:animEffect transition="in" filter="fade">
                                      <p:cBhvr>
                                        <p:cTn id="21" dur="1000"/>
                                        <p:tgtEl>
                                          <p:spTgt spid="9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1000"/>
                                        <p:tgtEl>
                                          <p:spTgt spid="95"/>
                                        </p:tgtEl>
                                      </p:cBhvr>
                                    </p:animEffect>
                                  </p:childTnLst>
                                </p:cTn>
                              </p:par>
                              <p:par>
                                <p:cTn id="25" presetID="10" presetClass="entr" presetSubtype="0" fill="hold" nodeType="with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1000"/>
                                        <p:tgtEl>
                                          <p:spTgt spid="96"/>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wipe(left)">
                                      <p:cBhvr>
                                        <p:cTn id="31" dur="500"/>
                                        <p:tgtEl>
                                          <p:spTgt spid="100"/>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02"/>
                                        </p:tgtEl>
                                        <p:attrNameLst>
                                          <p:attrName>style.visibility</p:attrName>
                                        </p:attrNameLst>
                                      </p:cBhvr>
                                      <p:to>
                                        <p:strVal val="visible"/>
                                      </p:to>
                                    </p:set>
                                    <p:animEffect transition="in" filter="wipe(left)">
                                      <p:cBhvr>
                                        <p:cTn id="35" dur="500"/>
                                        <p:tgtEl>
                                          <p:spTgt spid="10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0"/>
                                        </p:tgtEl>
                                        <p:attrNameLst>
                                          <p:attrName>style.visibility</p:attrName>
                                        </p:attrNameLst>
                                      </p:cBhvr>
                                      <p:to>
                                        <p:strVal val="visible"/>
                                      </p:to>
                                    </p:set>
                                    <p:animEffect transition="in" filter="fade">
                                      <p:cBhvr>
                                        <p:cTn id="40" dur="1000"/>
                                        <p:tgtEl>
                                          <p:spTgt spid="9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1"/>
                                        </p:tgtEl>
                                        <p:attrNameLst>
                                          <p:attrName>style.visibility</p:attrName>
                                        </p:attrNameLst>
                                      </p:cBhvr>
                                      <p:to>
                                        <p:strVal val="visible"/>
                                      </p:to>
                                    </p:set>
                                    <p:animEffect transition="in" filter="wipe(left)">
                                      <p:cBhvr>
                                        <p:cTn id="45" dur="500"/>
                                        <p:tgtEl>
                                          <p:spTgt spid="101"/>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wipe(left)">
                                      <p:cBhvr>
                                        <p:cTn id="48" dur="500"/>
                                        <p:tgtEl>
                                          <p:spTgt spid="10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99"/>
                                        </p:tgtEl>
                                        <p:attrNameLst>
                                          <p:attrName>style.visibility</p:attrName>
                                        </p:attrNameLst>
                                      </p:cBhvr>
                                      <p:to>
                                        <p:strVal val="visible"/>
                                      </p:to>
                                    </p:set>
                                    <p:animEffect transition="in" filter="wipe(left)">
                                      <p:cBhvr>
                                        <p:cTn id="53" dur="500"/>
                                        <p:tgtEl>
                                          <p:spTgt spid="99"/>
                                        </p:tgtEl>
                                      </p:cBhvr>
                                    </p:animEffect>
                                  </p:childTnLst>
                                </p:cTn>
                              </p:par>
                              <p:par>
                                <p:cTn id="54" presetID="10" presetClass="entr" presetSubtype="0" fill="hold" nodeType="withEffect">
                                  <p:stCondLst>
                                    <p:cond delay="0"/>
                                  </p:stCondLst>
                                  <p:childTnLst>
                                    <p:set>
                                      <p:cBhvr>
                                        <p:cTn id="55" dur="1" fill="hold">
                                          <p:stCondLst>
                                            <p:cond delay="0"/>
                                          </p:stCondLst>
                                        </p:cTn>
                                        <p:tgtEl>
                                          <p:spTgt spid="105"/>
                                        </p:tgtEl>
                                        <p:attrNameLst>
                                          <p:attrName>style.visibility</p:attrName>
                                        </p:attrNameLst>
                                      </p:cBhvr>
                                      <p:to>
                                        <p:strVal val="visible"/>
                                      </p:to>
                                    </p:set>
                                    <p:animEffect transition="in" filter="fade">
                                      <p:cBhvr>
                                        <p:cTn id="56" dur="1000"/>
                                        <p:tgtEl>
                                          <p:spTgt spid="105"/>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04"/>
                                        </p:tgtEl>
                                        <p:attrNameLst>
                                          <p:attrName>style.visibility</p:attrName>
                                        </p:attrNameLst>
                                      </p:cBhvr>
                                      <p:to>
                                        <p:strVal val="visible"/>
                                      </p:to>
                                    </p:set>
                                    <p:animEffect transition="in" filter="wipe(left)">
                                      <p:cBhvr>
                                        <p:cTn id="59"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8" grpId="0" animBg="1"/>
      <p:bldP spid="99" grpId="0" animBg="1"/>
      <p:bldP spid="100" grpId="0" animBg="1"/>
      <p:bldP spid="101" grpId="0" animBg="1"/>
      <p:bldP spid="102" grpId="0"/>
      <p:bldP spid="103" grpId="0"/>
      <p:bldP spid="10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398652-933C-4B6F-8EA9-EE1704BC6FA8}"/>
              </a:ext>
            </a:extLst>
          </p:cNvPr>
          <p:cNvSpPr>
            <a:spLocks noGrp="1"/>
          </p:cNvSpPr>
          <p:nvPr>
            <p:ph type="sldNum" sz="quarter" idx="12"/>
          </p:nvPr>
        </p:nvSpPr>
        <p:spPr/>
        <p:txBody>
          <a:bodyPr/>
          <a:lstStyle/>
          <a:p>
            <a:fld id="{34A7B92C-F870-4A41-8B65-79C9C3836057}" type="slidenum">
              <a:rPr lang="en-US" smtClean="0"/>
              <a:t>44</a:t>
            </a:fld>
            <a:endParaRPr lang="en-US"/>
          </a:p>
        </p:txBody>
      </p:sp>
      <p:sp>
        <p:nvSpPr>
          <p:cNvPr id="5" name="TextBox 4">
            <a:extLst>
              <a:ext uri="{FF2B5EF4-FFF2-40B4-BE49-F238E27FC236}">
                <a16:creationId xmlns:a16="http://schemas.microsoft.com/office/drawing/2014/main" id="{36395886-5B53-4FA6-8184-33E02C3BC124}"/>
              </a:ext>
            </a:extLst>
          </p:cNvPr>
          <p:cNvSpPr txBox="1"/>
          <p:nvPr/>
        </p:nvSpPr>
        <p:spPr>
          <a:xfrm>
            <a:off x="381000" y="135840"/>
            <a:ext cx="8773556" cy="523220"/>
          </a:xfrm>
          <a:prstGeom prst="rect">
            <a:avLst/>
          </a:prstGeom>
          <a:noFill/>
        </p:spPr>
        <p:txBody>
          <a:bodyPr wrap="none" rtlCol="0">
            <a:spAutoFit/>
          </a:bodyPr>
          <a:lstStyle/>
          <a:p>
            <a:r>
              <a:rPr lang="en-US" sz="2800" dirty="0" err="1">
                <a:solidFill>
                  <a:schemeClr val="bg1"/>
                </a:solidFill>
              </a:rPr>
              <a:t>sPHENIX</a:t>
            </a:r>
            <a:r>
              <a:rPr lang="en-US" sz="2800" dirty="0">
                <a:solidFill>
                  <a:schemeClr val="bg1"/>
                </a:solidFill>
              </a:rPr>
              <a:t> work on </a:t>
            </a:r>
            <a:r>
              <a:rPr lang="en-US" sz="2800" dirty="0" err="1">
                <a:solidFill>
                  <a:schemeClr val="bg1"/>
                </a:solidFill>
              </a:rPr>
              <a:t>MicroMegas</a:t>
            </a:r>
            <a:r>
              <a:rPr lang="en-US" sz="2800" dirty="0">
                <a:solidFill>
                  <a:schemeClr val="bg1"/>
                </a:solidFill>
              </a:rPr>
              <a:t> during sabbatical at </a:t>
            </a:r>
            <a:r>
              <a:rPr lang="en-US" sz="2800" dirty="0" err="1">
                <a:solidFill>
                  <a:schemeClr val="bg1"/>
                </a:solidFill>
              </a:rPr>
              <a:t>Saclay</a:t>
            </a:r>
            <a:endParaRPr lang="en-US" sz="2800" dirty="0">
              <a:solidFill>
                <a:schemeClr val="bg1"/>
              </a:solidFill>
            </a:endParaRPr>
          </a:p>
        </p:txBody>
      </p:sp>
      <p:sp>
        <p:nvSpPr>
          <p:cNvPr id="6" name="TextBox 5">
            <a:extLst>
              <a:ext uri="{FF2B5EF4-FFF2-40B4-BE49-F238E27FC236}">
                <a16:creationId xmlns:a16="http://schemas.microsoft.com/office/drawing/2014/main" id="{C9A74541-49FF-4D3D-957E-FFE5411F095E}"/>
              </a:ext>
            </a:extLst>
          </p:cNvPr>
          <p:cNvSpPr txBox="1"/>
          <p:nvPr/>
        </p:nvSpPr>
        <p:spPr>
          <a:xfrm>
            <a:off x="548159" y="5153917"/>
            <a:ext cx="4879588" cy="1384995"/>
          </a:xfrm>
          <a:prstGeom prst="rect">
            <a:avLst/>
          </a:prstGeom>
          <a:noFill/>
        </p:spPr>
        <p:txBody>
          <a:bodyPr wrap="square" rtlCol="0">
            <a:spAutoFit/>
          </a:bodyPr>
          <a:lstStyle/>
          <a:p>
            <a:pPr algn="ctr"/>
            <a:r>
              <a:rPr lang="en-US" sz="2800" dirty="0">
                <a:solidFill>
                  <a:schemeClr val="bg1"/>
                </a:solidFill>
              </a:rPr>
              <a:t>Working in the lab like a graduate student reminded me that those were the best years!</a:t>
            </a:r>
          </a:p>
        </p:txBody>
      </p:sp>
      <p:pic>
        <p:nvPicPr>
          <p:cNvPr id="8" name="Picture 7">
            <a:extLst>
              <a:ext uri="{FF2B5EF4-FFF2-40B4-BE49-F238E27FC236}">
                <a16:creationId xmlns:a16="http://schemas.microsoft.com/office/drawing/2014/main" id="{5555252D-D0B0-413A-B841-5A35E49FA8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38" y="802506"/>
            <a:ext cx="3023939" cy="2267954"/>
          </a:xfrm>
          <a:prstGeom prst="rect">
            <a:avLst/>
          </a:prstGeom>
        </p:spPr>
      </p:pic>
      <p:pic>
        <p:nvPicPr>
          <p:cNvPr id="10" name="Picture 9">
            <a:extLst>
              <a:ext uri="{FF2B5EF4-FFF2-40B4-BE49-F238E27FC236}">
                <a16:creationId xmlns:a16="http://schemas.microsoft.com/office/drawing/2014/main" id="{C322194B-E961-48A9-942B-87106B70C1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207870" y="1305424"/>
            <a:ext cx="4023357" cy="3017518"/>
          </a:xfrm>
          <a:prstGeom prst="rect">
            <a:avLst/>
          </a:prstGeom>
        </p:spPr>
      </p:pic>
      <p:pic>
        <p:nvPicPr>
          <p:cNvPr id="12" name="Picture 11">
            <a:extLst>
              <a:ext uri="{FF2B5EF4-FFF2-40B4-BE49-F238E27FC236}">
                <a16:creationId xmlns:a16="http://schemas.microsoft.com/office/drawing/2014/main" id="{A255D0D1-5537-442B-A558-9123D0F8CC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429" y="3341168"/>
            <a:ext cx="1852863" cy="1389647"/>
          </a:xfrm>
          <a:prstGeom prst="rect">
            <a:avLst/>
          </a:prstGeom>
        </p:spPr>
      </p:pic>
      <p:pic>
        <p:nvPicPr>
          <p:cNvPr id="14" name="Picture 13">
            <a:extLst>
              <a:ext uri="{FF2B5EF4-FFF2-40B4-BE49-F238E27FC236}">
                <a16:creationId xmlns:a16="http://schemas.microsoft.com/office/drawing/2014/main" id="{EDDEF997-FDCC-4117-A2BC-4C69567C7D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7461" y="3323121"/>
            <a:ext cx="1900990" cy="1425742"/>
          </a:xfrm>
          <a:prstGeom prst="rect">
            <a:avLst/>
          </a:prstGeom>
        </p:spPr>
      </p:pic>
      <p:pic>
        <p:nvPicPr>
          <p:cNvPr id="16" name="Picture 15">
            <a:extLst>
              <a:ext uri="{FF2B5EF4-FFF2-40B4-BE49-F238E27FC236}">
                <a16:creationId xmlns:a16="http://schemas.microsoft.com/office/drawing/2014/main" id="{971AD787-F594-4E24-98BB-F1C7042B9B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431004" y="1087753"/>
            <a:ext cx="2281992" cy="1711494"/>
          </a:xfrm>
          <a:prstGeom prst="rect">
            <a:avLst/>
          </a:prstGeom>
        </p:spPr>
      </p:pic>
      <p:pic>
        <p:nvPicPr>
          <p:cNvPr id="18" name="Picture 17">
            <a:extLst>
              <a:ext uri="{FF2B5EF4-FFF2-40B4-BE49-F238E27FC236}">
                <a16:creationId xmlns:a16="http://schemas.microsoft.com/office/drawing/2014/main" id="{18C54BFE-343C-4891-92E8-0003AE481E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7368" y="4963026"/>
            <a:ext cx="2526632" cy="1894974"/>
          </a:xfrm>
          <a:prstGeom prst="rect">
            <a:avLst/>
          </a:prstGeom>
        </p:spPr>
      </p:pic>
    </p:spTree>
    <p:extLst>
      <p:ext uri="{BB962C8B-B14F-4D97-AF65-F5344CB8AC3E}">
        <p14:creationId xmlns:p14="http://schemas.microsoft.com/office/powerpoint/2010/main" val="176185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8719" y="76200"/>
            <a:ext cx="2170081" cy="707886"/>
          </a:xfrm>
          <a:prstGeom prst="rect">
            <a:avLst/>
          </a:prstGeom>
          <a:noFill/>
        </p:spPr>
        <p:txBody>
          <a:bodyPr wrap="none" rtlCol="0">
            <a:spAutoFit/>
          </a:bodyPr>
          <a:lstStyle/>
          <a:p>
            <a:r>
              <a:rPr lang="en-US" sz="4000" u="sng" dirty="0">
                <a:solidFill>
                  <a:schemeClr val="bg1"/>
                </a:solidFill>
              </a:rPr>
              <a:t>Summary</a:t>
            </a:r>
          </a:p>
        </p:txBody>
      </p:sp>
      <p:grpSp>
        <p:nvGrpSpPr>
          <p:cNvPr id="26" name="Group 25"/>
          <p:cNvGrpSpPr/>
          <p:nvPr/>
        </p:nvGrpSpPr>
        <p:grpSpPr>
          <a:xfrm>
            <a:off x="-609600" y="152400"/>
            <a:ext cx="10515600" cy="7772400"/>
            <a:chOff x="1676400" y="559420"/>
            <a:chExt cx="5943601" cy="3707780"/>
          </a:xfrm>
        </p:grpSpPr>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sp>
          <p:nvSpPr>
            <p:cNvPr id="16" name="Oval 15"/>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1447800" y="1066800"/>
            <a:ext cx="6172200" cy="5016758"/>
          </a:xfrm>
          <a:prstGeom prst="rect">
            <a:avLst/>
          </a:prstGeom>
          <a:solidFill>
            <a:schemeClr val="tx1">
              <a:lumMod val="95000"/>
              <a:lumOff val="5000"/>
              <a:alpha val="90000"/>
            </a:schemeClr>
          </a:solidFill>
        </p:spPr>
        <p:txBody>
          <a:bodyPr wrap="square" rtlCol="0">
            <a:spAutoFit/>
          </a:bodyPr>
          <a:lstStyle/>
          <a:p>
            <a:pPr algn="ctr"/>
            <a:r>
              <a:rPr lang="en-US" sz="3200" dirty="0">
                <a:solidFill>
                  <a:schemeClr val="bg1"/>
                </a:solidFill>
              </a:rPr>
              <a:t>Discovery of Quark-Gluon Plasma as Perfect Fluid</a:t>
            </a:r>
          </a:p>
          <a:p>
            <a:pPr algn="ctr"/>
            <a:endParaRPr lang="en-US" sz="3200" dirty="0">
              <a:solidFill>
                <a:schemeClr val="bg1"/>
              </a:solidFill>
            </a:endParaRPr>
          </a:p>
          <a:p>
            <a:pPr algn="ctr"/>
            <a:r>
              <a:rPr lang="en-US" sz="3200" dirty="0">
                <a:solidFill>
                  <a:schemeClr val="bg1"/>
                </a:solidFill>
              </a:rPr>
              <a:t>Precision Description of Flow</a:t>
            </a:r>
          </a:p>
          <a:p>
            <a:pPr algn="ctr"/>
            <a:r>
              <a:rPr lang="en-US" sz="3200" dirty="0">
                <a:solidFill>
                  <a:schemeClr val="bg1"/>
                </a:solidFill>
              </a:rPr>
              <a:t>“Little Bang” Standard Model</a:t>
            </a:r>
          </a:p>
          <a:p>
            <a:pPr algn="ctr"/>
            <a:endParaRPr lang="en-US" sz="3200" dirty="0">
              <a:solidFill>
                <a:schemeClr val="bg1"/>
              </a:solidFill>
            </a:endParaRPr>
          </a:p>
          <a:p>
            <a:pPr algn="ctr"/>
            <a:r>
              <a:rPr lang="en-US" sz="3200" dirty="0">
                <a:solidFill>
                  <a:schemeClr val="bg1"/>
                </a:solidFill>
              </a:rPr>
              <a:t>Small QGP Droplets Flow Too</a:t>
            </a:r>
          </a:p>
          <a:p>
            <a:pPr algn="ctr"/>
            <a:endParaRPr lang="en-US" sz="3200" dirty="0">
              <a:solidFill>
                <a:schemeClr val="bg1"/>
              </a:solidFill>
            </a:endParaRPr>
          </a:p>
          <a:p>
            <a:pPr algn="ctr"/>
            <a:r>
              <a:rPr lang="en-US" sz="3200" dirty="0">
                <a:solidFill>
                  <a:schemeClr val="bg1"/>
                </a:solidFill>
              </a:rPr>
              <a:t>New Opportunities to Discover the How and Why of the QGP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lide Number Placeholder 3"/>
          <p:cNvSpPr>
            <a:spLocks noGrp="1"/>
          </p:cNvSpPr>
          <p:nvPr>
            <p:ph type="sldNum" sz="quarter" idx="12"/>
          </p:nvPr>
        </p:nvSpPr>
        <p:spPr/>
        <p:txBody>
          <a:bodyPr/>
          <a:lstStyle/>
          <a:p>
            <a:fld id="{2359EAA5-3B63-487D-A936-E40264864D05}" type="slidenum">
              <a:rPr lang="en-US"/>
              <a:pPr/>
              <a:t>5</a:t>
            </a:fld>
            <a:endParaRPr lang="en-US"/>
          </a:p>
        </p:txBody>
      </p:sp>
      <p:sp>
        <p:nvSpPr>
          <p:cNvPr id="363524" name="Text Box 4"/>
          <p:cNvSpPr txBox="1">
            <a:spLocks noChangeArrowheads="1"/>
          </p:cNvSpPr>
          <p:nvPr/>
        </p:nvSpPr>
        <p:spPr bwMode="auto">
          <a:xfrm>
            <a:off x="152400" y="838200"/>
            <a:ext cx="8839200" cy="584775"/>
          </a:xfrm>
          <a:prstGeom prst="rect">
            <a:avLst/>
          </a:prstGeom>
          <a:noFill/>
          <a:ln w="9525" algn="ctr">
            <a:noFill/>
            <a:miter lim="800000"/>
            <a:headEnd/>
            <a:tailEnd/>
          </a:ln>
          <a:effectLst/>
        </p:spPr>
        <p:txBody>
          <a:bodyPr>
            <a:spAutoFit/>
          </a:bodyPr>
          <a:lstStyle/>
          <a:p>
            <a:pPr algn="ctr"/>
            <a:r>
              <a:rPr lang="en-US" sz="3200" dirty="0">
                <a:solidFill>
                  <a:schemeClr val="bg1"/>
                </a:solidFill>
              </a:rPr>
              <a:t>Quark Gluon Plasma without color confinement </a:t>
            </a:r>
          </a:p>
        </p:txBody>
      </p:sp>
      <p:grpSp>
        <p:nvGrpSpPr>
          <p:cNvPr id="2" name="Group 5"/>
          <p:cNvGrpSpPr>
            <a:grpSpLocks/>
          </p:cNvGrpSpPr>
          <p:nvPr/>
        </p:nvGrpSpPr>
        <p:grpSpPr bwMode="auto">
          <a:xfrm>
            <a:off x="411192" y="1524000"/>
            <a:ext cx="5279997" cy="3962400"/>
            <a:chOff x="528" y="480"/>
            <a:chExt cx="5088" cy="3312"/>
          </a:xfrm>
        </p:grpSpPr>
        <p:grpSp>
          <p:nvGrpSpPr>
            <p:cNvPr id="3" name="Group 6"/>
            <p:cNvGrpSpPr>
              <a:grpSpLocks/>
            </p:cNvGrpSpPr>
            <p:nvPr/>
          </p:nvGrpSpPr>
          <p:grpSpPr bwMode="auto">
            <a:xfrm>
              <a:off x="528" y="480"/>
              <a:ext cx="5088" cy="3312"/>
              <a:chOff x="912" y="1335"/>
              <a:chExt cx="3696" cy="2745"/>
            </a:xfrm>
          </p:grpSpPr>
          <p:pic>
            <p:nvPicPr>
              <p:cNvPr id="363527" name="Picture 7" descr="krishna"/>
              <p:cNvPicPr>
                <a:picLocks noChangeAspect="1" noChangeArrowheads="1"/>
              </p:cNvPicPr>
              <p:nvPr/>
            </p:nvPicPr>
            <p:blipFill>
              <a:blip r:embed="rId2" cstate="print"/>
              <a:srcRect t="10625"/>
              <a:stretch>
                <a:fillRect/>
              </a:stretch>
            </p:blipFill>
            <p:spPr bwMode="auto">
              <a:xfrm>
                <a:off x="912" y="1335"/>
                <a:ext cx="3696" cy="2745"/>
              </a:xfrm>
              <a:prstGeom prst="rect">
                <a:avLst/>
              </a:prstGeom>
              <a:noFill/>
              <a:ln w="9525">
                <a:noFill/>
                <a:miter lim="800000"/>
                <a:headEnd/>
                <a:tailEnd/>
              </a:ln>
            </p:spPr>
          </p:pic>
          <p:grpSp>
            <p:nvGrpSpPr>
              <p:cNvPr id="4" name="Group 8"/>
              <p:cNvGrpSpPr>
                <a:grpSpLocks noChangeAspect="1"/>
              </p:cNvGrpSpPr>
              <p:nvPr/>
            </p:nvGrpSpPr>
            <p:grpSpPr bwMode="auto">
              <a:xfrm>
                <a:off x="2970" y="3287"/>
                <a:ext cx="198" cy="217"/>
                <a:chOff x="2842" y="3482"/>
                <a:chExt cx="164" cy="180"/>
              </a:xfrm>
            </p:grpSpPr>
            <p:sp>
              <p:nvSpPr>
                <p:cNvPr id="363529" name="Oval 9"/>
                <p:cNvSpPr>
                  <a:spLocks noChangeAspect="1" noChangeArrowheads="1"/>
                </p:cNvSpPr>
                <p:nvPr/>
              </p:nvSpPr>
              <p:spPr bwMode="auto">
                <a:xfrm>
                  <a:off x="2872" y="3592"/>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0" name="Oval 10"/>
                <p:cNvSpPr>
                  <a:spLocks noChangeAspect="1" noChangeArrowheads="1"/>
                </p:cNvSpPr>
                <p:nvPr/>
              </p:nvSpPr>
              <p:spPr bwMode="auto">
                <a:xfrm>
                  <a:off x="2878" y="3541"/>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1" name="Oval 11"/>
                <p:cNvSpPr>
                  <a:spLocks noChangeAspect="1" noChangeArrowheads="1"/>
                </p:cNvSpPr>
                <p:nvPr/>
              </p:nvSpPr>
              <p:spPr bwMode="auto">
                <a:xfrm>
                  <a:off x="2912" y="3576"/>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2" name="Oval 12"/>
                <p:cNvSpPr>
                  <a:spLocks noChangeAspect="1" noChangeArrowheads="1"/>
                </p:cNvSpPr>
                <p:nvPr/>
              </p:nvSpPr>
              <p:spPr bwMode="auto">
                <a:xfrm>
                  <a:off x="2842" y="3541"/>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3" name="Oval 13"/>
                <p:cNvSpPr>
                  <a:spLocks noChangeAspect="1" noChangeArrowheads="1"/>
                </p:cNvSpPr>
                <p:nvPr/>
              </p:nvSpPr>
              <p:spPr bwMode="auto">
                <a:xfrm>
                  <a:off x="2920" y="3482"/>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4" name="Oval 14"/>
                <p:cNvSpPr>
                  <a:spLocks noChangeAspect="1" noChangeArrowheads="1"/>
                </p:cNvSpPr>
                <p:nvPr/>
              </p:nvSpPr>
              <p:spPr bwMode="auto">
                <a:xfrm>
                  <a:off x="2899" y="3541"/>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5" name="Oval 15"/>
                <p:cNvSpPr>
                  <a:spLocks noChangeAspect="1" noChangeArrowheads="1"/>
                </p:cNvSpPr>
                <p:nvPr/>
              </p:nvSpPr>
              <p:spPr bwMode="auto">
                <a:xfrm>
                  <a:off x="2935" y="3541"/>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6" name="Oval 16"/>
                <p:cNvSpPr>
                  <a:spLocks noChangeAspect="1" noChangeArrowheads="1"/>
                </p:cNvSpPr>
                <p:nvPr/>
              </p:nvSpPr>
              <p:spPr bwMode="auto">
                <a:xfrm>
                  <a:off x="2864" y="3506"/>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7" name="Oval 17"/>
                <p:cNvSpPr>
                  <a:spLocks noChangeAspect="1" noChangeArrowheads="1"/>
                </p:cNvSpPr>
                <p:nvPr/>
              </p:nvSpPr>
              <p:spPr bwMode="auto">
                <a:xfrm>
                  <a:off x="2878" y="3576"/>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8" name="Oval 18"/>
                <p:cNvSpPr>
                  <a:spLocks noChangeAspect="1" noChangeArrowheads="1"/>
                </p:cNvSpPr>
                <p:nvPr/>
              </p:nvSpPr>
              <p:spPr bwMode="auto">
                <a:xfrm>
                  <a:off x="2899" y="3506"/>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grpSp>
          <p:grpSp>
            <p:nvGrpSpPr>
              <p:cNvPr id="5" name="Group 19"/>
              <p:cNvGrpSpPr>
                <a:grpSpLocks noChangeAspect="1"/>
              </p:cNvGrpSpPr>
              <p:nvPr/>
            </p:nvGrpSpPr>
            <p:grpSpPr bwMode="auto">
              <a:xfrm>
                <a:off x="1392" y="1488"/>
                <a:ext cx="480" cy="405"/>
                <a:chOff x="528" y="968"/>
                <a:chExt cx="446" cy="376"/>
              </a:xfrm>
            </p:grpSpPr>
            <p:sp>
              <p:nvSpPr>
                <p:cNvPr id="363540" name="Oval 20"/>
                <p:cNvSpPr>
                  <a:spLocks noChangeAspect="1" noChangeArrowheads="1"/>
                </p:cNvSpPr>
                <p:nvPr/>
              </p:nvSpPr>
              <p:spPr bwMode="auto">
                <a:xfrm>
                  <a:off x="528" y="1171"/>
                  <a:ext cx="57" cy="57"/>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1" name="Oval 21"/>
                <p:cNvSpPr>
                  <a:spLocks noChangeAspect="1" noChangeArrowheads="1"/>
                </p:cNvSpPr>
                <p:nvPr/>
              </p:nvSpPr>
              <p:spPr bwMode="auto">
                <a:xfrm>
                  <a:off x="672" y="1056"/>
                  <a:ext cx="56" cy="56"/>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2" name="Oval 22"/>
                <p:cNvSpPr>
                  <a:spLocks noChangeAspect="1" noChangeArrowheads="1"/>
                </p:cNvSpPr>
                <p:nvPr/>
              </p:nvSpPr>
              <p:spPr bwMode="auto">
                <a:xfrm>
                  <a:off x="787" y="1171"/>
                  <a:ext cx="57"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3" name="Oval 23"/>
                <p:cNvSpPr>
                  <a:spLocks noChangeAspect="1" noChangeArrowheads="1"/>
                </p:cNvSpPr>
                <p:nvPr/>
              </p:nvSpPr>
              <p:spPr bwMode="auto">
                <a:xfrm>
                  <a:off x="585" y="1086"/>
                  <a:ext cx="56" cy="56"/>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4" name="Oval 24"/>
                <p:cNvSpPr>
                  <a:spLocks noChangeAspect="1" noChangeArrowheads="1"/>
                </p:cNvSpPr>
                <p:nvPr/>
              </p:nvSpPr>
              <p:spPr bwMode="auto">
                <a:xfrm>
                  <a:off x="796" y="1029"/>
                  <a:ext cx="56"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5" name="Oval 25"/>
                <p:cNvSpPr>
                  <a:spLocks noChangeAspect="1" noChangeArrowheads="1"/>
                </p:cNvSpPr>
                <p:nvPr/>
              </p:nvSpPr>
              <p:spPr bwMode="auto">
                <a:xfrm>
                  <a:off x="611" y="1000"/>
                  <a:ext cx="57"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6" name="Oval 26"/>
                <p:cNvSpPr>
                  <a:spLocks noChangeAspect="1" noChangeArrowheads="1"/>
                </p:cNvSpPr>
                <p:nvPr/>
              </p:nvSpPr>
              <p:spPr bwMode="auto">
                <a:xfrm>
                  <a:off x="917" y="1112"/>
                  <a:ext cx="57" cy="57"/>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7" name="Oval 27"/>
                <p:cNvSpPr>
                  <a:spLocks noChangeAspect="1" noChangeArrowheads="1"/>
                </p:cNvSpPr>
                <p:nvPr/>
              </p:nvSpPr>
              <p:spPr bwMode="auto">
                <a:xfrm>
                  <a:off x="801" y="1287"/>
                  <a:ext cx="56"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8" name="Oval 28"/>
                <p:cNvSpPr>
                  <a:spLocks noChangeAspect="1" noChangeArrowheads="1"/>
                </p:cNvSpPr>
                <p:nvPr/>
              </p:nvSpPr>
              <p:spPr bwMode="auto">
                <a:xfrm>
                  <a:off x="889" y="1199"/>
                  <a:ext cx="56"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9" name="Oval 29"/>
                <p:cNvSpPr>
                  <a:spLocks noChangeAspect="1" noChangeArrowheads="1"/>
                </p:cNvSpPr>
                <p:nvPr/>
              </p:nvSpPr>
              <p:spPr bwMode="auto">
                <a:xfrm>
                  <a:off x="826" y="968"/>
                  <a:ext cx="56" cy="56"/>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50" name="Oval 30"/>
                <p:cNvSpPr>
                  <a:spLocks noChangeAspect="1" noChangeArrowheads="1"/>
                </p:cNvSpPr>
                <p:nvPr/>
              </p:nvSpPr>
              <p:spPr bwMode="auto">
                <a:xfrm>
                  <a:off x="658" y="1199"/>
                  <a:ext cx="57"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51" name="Oval 31"/>
                <p:cNvSpPr>
                  <a:spLocks noChangeAspect="1" noChangeArrowheads="1"/>
                </p:cNvSpPr>
                <p:nvPr/>
              </p:nvSpPr>
              <p:spPr bwMode="auto">
                <a:xfrm>
                  <a:off x="739" y="999"/>
                  <a:ext cx="57" cy="57"/>
                </a:xfrm>
                <a:prstGeom prst="ellipse">
                  <a:avLst/>
                </a:prstGeom>
                <a:solidFill>
                  <a:srgbClr val="000066"/>
                </a:solidFill>
                <a:ln w="25400">
                  <a:noFill/>
                  <a:round/>
                  <a:headEnd/>
                  <a:tailEnd type="none" w="lg" len="lg"/>
                </a:ln>
                <a:effectLst/>
              </p:spPr>
              <p:txBody>
                <a:bodyPr wrap="none" anchor="ctr"/>
                <a:lstStyle/>
                <a:p>
                  <a:endParaRPr lang="en-US"/>
                </a:p>
              </p:txBody>
            </p:sp>
            <p:pic>
              <p:nvPicPr>
                <p:cNvPr id="363552" name="Picture 32" descr="Gluons1"/>
                <p:cNvPicPr>
                  <a:picLocks noChangeAspect="1" noChangeArrowheads="1"/>
                </p:cNvPicPr>
                <p:nvPr/>
              </p:nvPicPr>
              <p:blipFill>
                <a:blip r:embed="rId3" cstate="print"/>
                <a:srcRect/>
                <a:stretch>
                  <a:fillRect/>
                </a:stretch>
              </p:blipFill>
              <p:spPr bwMode="auto">
                <a:xfrm rot="-1079315">
                  <a:off x="767" y="1202"/>
                  <a:ext cx="176" cy="74"/>
                </a:xfrm>
                <a:prstGeom prst="rect">
                  <a:avLst/>
                </a:prstGeom>
                <a:noFill/>
                <a:ln w="9525">
                  <a:noFill/>
                  <a:miter lim="800000"/>
                  <a:headEnd/>
                  <a:tailEnd/>
                </a:ln>
                <a:effectLst/>
              </p:spPr>
            </p:pic>
            <p:pic>
              <p:nvPicPr>
                <p:cNvPr id="363553" name="Picture 33" descr="Gluons1"/>
                <p:cNvPicPr>
                  <a:picLocks noChangeAspect="1" noChangeArrowheads="1"/>
                </p:cNvPicPr>
                <p:nvPr/>
              </p:nvPicPr>
              <p:blipFill>
                <a:blip r:embed="rId4" cstate="print"/>
                <a:srcRect/>
                <a:stretch>
                  <a:fillRect/>
                </a:stretch>
              </p:blipFill>
              <p:spPr bwMode="auto">
                <a:xfrm rot="-2283694">
                  <a:off x="575" y="1141"/>
                  <a:ext cx="144" cy="61"/>
                </a:xfrm>
                <a:prstGeom prst="rect">
                  <a:avLst/>
                </a:prstGeom>
                <a:noFill/>
                <a:ln w="9525">
                  <a:noFill/>
                  <a:miter lim="800000"/>
                  <a:headEnd/>
                  <a:tailEnd/>
                </a:ln>
                <a:effectLst/>
              </p:spPr>
            </p:pic>
            <p:pic>
              <p:nvPicPr>
                <p:cNvPr id="363554" name="Picture 34" descr="Gluons1"/>
                <p:cNvPicPr>
                  <a:picLocks noChangeAspect="1" noChangeArrowheads="1"/>
                </p:cNvPicPr>
                <p:nvPr/>
              </p:nvPicPr>
              <p:blipFill>
                <a:blip r:embed="rId3" cstate="print"/>
                <a:srcRect/>
                <a:stretch>
                  <a:fillRect/>
                </a:stretch>
              </p:blipFill>
              <p:spPr bwMode="auto">
                <a:xfrm rot="1536724">
                  <a:off x="767" y="1058"/>
                  <a:ext cx="176" cy="74"/>
                </a:xfrm>
                <a:prstGeom prst="rect">
                  <a:avLst/>
                </a:prstGeom>
                <a:noFill/>
                <a:ln w="9525">
                  <a:noFill/>
                  <a:miter lim="800000"/>
                  <a:headEnd/>
                  <a:tailEnd/>
                </a:ln>
                <a:effectLst/>
              </p:spPr>
            </p:pic>
          </p:grpSp>
          <p:grpSp>
            <p:nvGrpSpPr>
              <p:cNvPr id="6" name="Group 35"/>
              <p:cNvGrpSpPr>
                <a:grpSpLocks/>
              </p:cNvGrpSpPr>
              <p:nvPr/>
            </p:nvGrpSpPr>
            <p:grpSpPr bwMode="auto">
              <a:xfrm>
                <a:off x="2237" y="2401"/>
                <a:ext cx="547" cy="431"/>
                <a:chOff x="1372" y="2016"/>
                <a:chExt cx="547" cy="431"/>
              </a:xfrm>
            </p:grpSpPr>
            <p:sp>
              <p:nvSpPr>
                <p:cNvPr id="363556" name="Oval 36"/>
                <p:cNvSpPr>
                  <a:spLocks noChangeAspect="1" noChangeArrowheads="1"/>
                </p:cNvSpPr>
                <p:nvPr/>
              </p:nvSpPr>
              <p:spPr bwMode="auto">
                <a:xfrm>
                  <a:off x="1487" y="2090"/>
                  <a:ext cx="85"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57" name="Oval 37"/>
                <p:cNvSpPr>
                  <a:spLocks noChangeAspect="1" noChangeArrowheads="1"/>
                </p:cNvSpPr>
                <p:nvPr/>
              </p:nvSpPr>
              <p:spPr bwMode="auto">
                <a:xfrm>
                  <a:off x="1590" y="2016"/>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58" name="Oval 38"/>
                <p:cNvSpPr>
                  <a:spLocks noChangeAspect="1" noChangeArrowheads="1"/>
                </p:cNvSpPr>
                <p:nvPr/>
              </p:nvSpPr>
              <p:spPr bwMode="auto">
                <a:xfrm>
                  <a:off x="1572" y="2047"/>
                  <a:ext cx="86"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59" name="Oval 39"/>
                <p:cNvSpPr>
                  <a:spLocks noChangeAspect="1" noChangeArrowheads="1"/>
                </p:cNvSpPr>
                <p:nvPr/>
              </p:nvSpPr>
              <p:spPr bwMode="auto">
                <a:xfrm>
                  <a:off x="1401"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0" name="Oval 40"/>
                <p:cNvSpPr>
                  <a:spLocks noChangeAspect="1" noChangeArrowheads="1"/>
                </p:cNvSpPr>
                <p:nvPr/>
              </p:nvSpPr>
              <p:spPr bwMode="auto">
                <a:xfrm>
                  <a:off x="1445" y="2016"/>
                  <a:ext cx="85"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61" name="Oval 41"/>
                <p:cNvSpPr>
                  <a:spLocks noChangeAspect="1" noChangeArrowheads="1"/>
                </p:cNvSpPr>
                <p:nvPr/>
              </p:nvSpPr>
              <p:spPr bwMode="auto">
                <a:xfrm>
                  <a:off x="1560" y="2132"/>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2" name="Oval 42"/>
                <p:cNvSpPr>
                  <a:spLocks noChangeAspect="1" noChangeArrowheads="1"/>
                </p:cNvSpPr>
                <p:nvPr/>
              </p:nvSpPr>
              <p:spPr bwMode="auto">
                <a:xfrm>
                  <a:off x="1372" y="22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63" name="Oval 43"/>
                <p:cNvSpPr>
                  <a:spLocks noChangeAspect="1" noChangeArrowheads="1"/>
                </p:cNvSpPr>
                <p:nvPr/>
              </p:nvSpPr>
              <p:spPr bwMode="auto">
                <a:xfrm>
                  <a:off x="1475" y="2205"/>
                  <a:ext cx="85"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4" name="Oval 44"/>
                <p:cNvSpPr>
                  <a:spLocks noChangeAspect="1" noChangeArrowheads="1"/>
                </p:cNvSpPr>
                <p:nvPr/>
              </p:nvSpPr>
              <p:spPr bwMode="auto">
                <a:xfrm>
                  <a:off x="1718" y="2016"/>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5" name="Oval 45"/>
                <p:cNvSpPr>
                  <a:spLocks noChangeAspect="1" noChangeArrowheads="1"/>
                </p:cNvSpPr>
                <p:nvPr/>
              </p:nvSpPr>
              <p:spPr bwMode="auto">
                <a:xfrm>
                  <a:off x="1615" y="2205"/>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6" name="Oval 46"/>
                <p:cNvSpPr>
                  <a:spLocks noChangeAspect="1" noChangeArrowheads="1"/>
                </p:cNvSpPr>
                <p:nvPr/>
              </p:nvSpPr>
              <p:spPr bwMode="auto">
                <a:xfrm>
                  <a:off x="1615" y="2247"/>
                  <a:ext cx="85"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7" name="Oval 47"/>
                <p:cNvSpPr>
                  <a:spLocks noChangeAspect="1" noChangeArrowheads="1"/>
                </p:cNvSpPr>
                <p:nvPr/>
              </p:nvSpPr>
              <p:spPr bwMode="auto">
                <a:xfrm>
                  <a:off x="1706"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8" name="Oval 48"/>
                <p:cNvSpPr>
                  <a:spLocks noChangeAspect="1" noChangeArrowheads="1"/>
                </p:cNvSpPr>
                <p:nvPr/>
              </p:nvSpPr>
              <p:spPr bwMode="auto">
                <a:xfrm>
                  <a:off x="1688" y="21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9" name="Oval 49"/>
                <p:cNvSpPr>
                  <a:spLocks noChangeAspect="1" noChangeArrowheads="1"/>
                </p:cNvSpPr>
                <p:nvPr/>
              </p:nvSpPr>
              <p:spPr bwMode="auto">
                <a:xfrm>
                  <a:off x="1602" y="2205"/>
                  <a:ext cx="86"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0" name="Oval 50"/>
                <p:cNvSpPr>
                  <a:spLocks noChangeAspect="1" noChangeArrowheads="1"/>
                </p:cNvSpPr>
                <p:nvPr/>
              </p:nvSpPr>
              <p:spPr bwMode="auto">
                <a:xfrm>
                  <a:off x="1706" y="2132"/>
                  <a:ext cx="86"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71" name="Oval 51"/>
                <p:cNvSpPr>
                  <a:spLocks noChangeAspect="1" noChangeArrowheads="1"/>
                </p:cNvSpPr>
                <p:nvPr/>
              </p:nvSpPr>
              <p:spPr bwMode="auto">
                <a:xfrm>
                  <a:off x="1688" y="21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2" name="Oval 52"/>
                <p:cNvSpPr>
                  <a:spLocks noChangeAspect="1" noChangeArrowheads="1"/>
                </p:cNvSpPr>
                <p:nvPr/>
              </p:nvSpPr>
              <p:spPr bwMode="auto">
                <a:xfrm>
                  <a:off x="1517" y="2247"/>
                  <a:ext cx="85" cy="85"/>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73" name="Oval 53"/>
                <p:cNvSpPr>
                  <a:spLocks noChangeAspect="1" noChangeArrowheads="1"/>
                </p:cNvSpPr>
                <p:nvPr/>
              </p:nvSpPr>
              <p:spPr bwMode="auto">
                <a:xfrm>
                  <a:off x="1560" y="2132"/>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4" name="Oval 54"/>
                <p:cNvSpPr>
                  <a:spLocks noChangeAspect="1" noChangeArrowheads="1"/>
                </p:cNvSpPr>
                <p:nvPr/>
              </p:nvSpPr>
              <p:spPr bwMode="auto">
                <a:xfrm>
                  <a:off x="1676" y="2247"/>
                  <a:ext cx="86"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5" name="Oval 55"/>
                <p:cNvSpPr>
                  <a:spLocks noChangeAspect="1" noChangeArrowheads="1"/>
                </p:cNvSpPr>
                <p:nvPr/>
              </p:nvSpPr>
              <p:spPr bwMode="auto">
                <a:xfrm>
                  <a:off x="1488" y="23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6" name="Oval 56"/>
                <p:cNvSpPr>
                  <a:spLocks noChangeAspect="1" noChangeArrowheads="1"/>
                </p:cNvSpPr>
                <p:nvPr/>
              </p:nvSpPr>
              <p:spPr bwMode="auto">
                <a:xfrm>
                  <a:off x="1590" y="2321"/>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7" name="Oval 57"/>
                <p:cNvSpPr>
                  <a:spLocks noChangeAspect="1" noChangeArrowheads="1"/>
                </p:cNvSpPr>
                <p:nvPr/>
              </p:nvSpPr>
              <p:spPr bwMode="auto">
                <a:xfrm>
                  <a:off x="1834" y="2132"/>
                  <a:ext cx="85"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8" name="Oval 58"/>
                <p:cNvSpPr>
                  <a:spLocks noChangeAspect="1" noChangeArrowheads="1"/>
                </p:cNvSpPr>
                <p:nvPr/>
              </p:nvSpPr>
              <p:spPr bwMode="auto">
                <a:xfrm>
                  <a:off x="1730" y="2321"/>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9" name="Oval 59"/>
                <p:cNvSpPr>
                  <a:spLocks noChangeAspect="1" noChangeArrowheads="1"/>
                </p:cNvSpPr>
                <p:nvPr/>
              </p:nvSpPr>
              <p:spPr bwMode="auto">
                <a:xfrm>
                  <a:off x="1730" y="2363"/>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0" name="Oval 60"/>
                <p:cNvSpPr>
                  <a:spLocks noChangeAspect="1" noChangeArrowheads="1"/>
                </p:cNvSpPr>
                <p:nvPr/>
              </p:nvSpPr>
              <p:spPr bwMode="auto">
                <a:xfrm>
                  <a:off x="1822" y="2247"/>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81" name="Oval 61"/>
                <p:cNvSpPr>
                  <a:spLocks noChangeAspect="1" noChangeArrowheads="1"/>
                </p:cNvSpPr>
                <p:nvPr/>
              </p:nvSpPr>
              <p:spPr bwMode="auto">
                <a:xfrm>
                  <a:off x="1804" y="2279"/>
                  <a:ext cx="85"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2" name="Oval 62"/>
                <p:cNvSpPr>
                  <a:spLocks noChangeAspect="1" noChangeArrowheads="1"/>
                </p:cNvSpPr>
                <p:nvPr/>
              </p:nvSpPr>
              <p:spPr bwMode="auto">
                <a:xfrm>
                  <a:off x="1487" y="2090"/>
                  <a:ext cx="85" cy="84"/>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3" name="Oval 63"/>
                <p:cNvSpPr>
                  <a:spLocks noChangeAspect="1" noChangeArrowheads="1"/>
                </p:cNvSpPr>
                <p:nvPr/>
              </p:nvSpPr>
              <p:spPr bwMode="auto">
                <a:xfrm>
                  <a:off x="1590" y="2016"/>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4" name="Oval 64"/>
                <p:cNvSpPr>
                  <a:spLocks noChangeAspect="1" noChangeArrowheads="1"/>
                </p:cNvSpPr>
                <p:nvPr/>
              </p:nvSpPr>
              <p:spPr bwMode="auto">
                <a:xfrm>
                  <a:off x="1572" y="20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5" name="Oval 65"/>
                <p:cNvSpPr>
                  <a:spLocks noChangeAspect="1" noChangeArrowheads="1"/>
                </p:cNvSpPr>
                <p:nvPr/>
              </p:nvSpPr>
              <p:spPr bwMode="auto">
                <a:xfrm>
                  <a:off x="1401"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86" name="Oval 66"/>
                <p:cNvSpPr>
                  <a:spLocks noChangeAspect="1" noChangeArrowheads="1"/>
                </p:cNvSpPr>
                <p:nvPr/>
              </p:nvSpPr>
              <p:spPr bwMode="auto">
                <a:xfrm>
                  <a:off x="1445" y="2016"/>
                  <a:ext cx="85"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7" name="Oval 67"/>
                <p:cNvSpPr>
                  <a:spLocks noChangeAspect="1" noChangeArrowheads="1"/>
                </p:cNvSpPr>
                <p:nvPr/>
              </p:nvSpPr>
              <p:spPr bwMode="auto">
                <a:xfrm>
                  <a:off x="1560" y="2132"/>
                  <a:ext cx="86" cy="84"/>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8" name="Oval 68"/>
                <p:cNvSpPr>
                  <a:spLocks noChangeAspect="1" noChangeArrowheads="1"/>
                </p:cNvSpPr>
                <p:nvPr/>
              </p:nvSpPr>
              <p:spPr bwMode="auto">
                <a:xfrm>
                  <a:off x="1372" y="22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9" name="Oval 69"/>
                <p:cNvSpPr>
                  <a:spLocks noChangeAspect="1" noChangeArrowheads="1"/>
                </p:cNvSpPr>
                <p:nvPr/>
              </p:nvSpPr>
              <p:spPr bwMode="auto">
                <a:xfrm>
                  <a:off x="1763" y="2309"/>
                  <a:ext cx="85"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90" name="Oval 70"/>
                <p:cNvSpPr>
                  <a:spLocks noChangeAspect="1" noChangeArrowheads="1"/>
                </p:cNvSpPr>
                <p:nvPr/>
              </p:nvSpPr>
              <p:spPr bwMode="auto">
                <a:xfrm>
                  <a:off x="1718" y="2016"/>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91" name="Oval 71"/>
                <p:cNvSpPr>
                  <a:spLocks noChangeAspect="1" noChangeArrowheads="1"/>
                </p:cNvSpPr>
                <p:nvPr/>
              </p:nvSpPr>
              <p:spPr bwMode="auto">
                <a:xfrm>
                  <a:off x="1615" y="2205"/>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92" name="Oval 72"/>
                <p:cNvSpPr>
                  <a:spLocks noChangeAspect="1" noChangeArrowheads="1"/>
                </p:cNvSpPr>
                <p:nvPr/>
              </p:nvSpPr>
              <p:spPr bwMode="auto">
                <a:xfrm>
                  <a:off x="1615" y="2247"/>
                  <a:ext cx="85" cy="85"/>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93" name="Oval 73"/>
                <p:cNvSpPr>
                  <a:spLocks noChangeAspect="1" noChangeArrowheads="1"/>
                </p:cNvSpPr>
                <p:nvPr/>
              </p:nvSpPr>
              <p:spPr bwMode="auto">
                <a:xfrm>
                  <a:off x="1706" y="2132"/>
                  <a:ext cx="86" cy="84"/>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94" name="Oval 74"/>
                <p:cNvSpPr>
                  <a:spLocks noChangeAspect="1" noChangeArrowheads="1"/>
                </p:cNvSpPr>
                <p:nvPr/>
              </p:nvSpPr>
              <p:spPr bwMode="auto">
                <a:xfrm>
                  <a:off x="1688" y="2163"/>
                  <a:ext cx="86" cy="84"/>
                </a:xfrm>
                <a:prstGeom prst="ellipse">
                  <a:avLst/>
                </a:prstGeom>
                <a:gradFill rotWithShape="0">
                  <a:gsLst>
                    <a:gs pos="0">
                      <a:srgbClr val="FF33CC"/>
                    </a:gs>
                    <a:gs pos="100000">
                      <a:srgbClr val="FF33CC">
                        <a:gamma/>
                        <a:shade val="46275"/>
                        <a:invGamma/>
                      </a:srgbClr>
                    </a:gs>
                  </a:gsLst>
                  <a:lin ang="2700000" scaled="1"/>
                </a:gradFill>
                <a:ln w="25400">
                  <a:noFill/>
                  <a:round/>
                  <a:headEnd/>
                  <a:tailEnd type="none" w="lg" len="lg"/>
                </a:ln>
                <a:effectLst/>
              </p:spPr>
              <p:txBody>
                <a:bodyPr wrap="none" anchor="ctr"/>
                <a:lstStyle/>
                <a:p>
                  <a:endParaRPr lang="en-US"/>
                </a:p>
              </p:txBody>
            </p:sp>
          </p:grpSp>
        </p:grpSp>
        <p:sp>
          <p:nvSpPr>
            <p:cNvPr id="363595" name="Rectangle 75"/>
            <p:cNvSpPr>
              <a:spLocks noChangeArrowheads="1"/>
            </p:cNvSpPr>
            <p:nvPr/>
          </p:nvSpPr>
          <p:spPr bwMode="auto">
            <a:xfrm rot="-1784693">
              <a:off x="3120" y="2736"/>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6" name="Rectangle 76"/>
            <p:cNvSpPr>
              <a:spLocks noChangeArrowheads="1"/>
            </p:cNvSpPr>
            <p:nvPr/>
          </p:nvSpPr>
          <p:spPr bwMode="auto">
            <a:xfrm rot="-1784693">
              <a:off x="3024" y="2544"/>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7" name="Rectangle 77"/>
            <p:cNvSpPr>
              <a:spLocks noChangeArrowheads="1"/>
            </p:cNvSpPr>
            <p:nvPr/>
          </p:nvSpPr>
          <p:spPr bwMode="auto">
            <a:xfrm rot="-1784693">
              <a:off x="2880" y="2352"/>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8" name="Rectangle 78"/>
            <p:cNvSpPr>
              <a:spLocks noChangeArrowheads="1"/>
            </p:cNvSpPr>
            <p:nvPr/>
          </p:nvSpPr>
          <p:spPr bwMode="auto">
            <a:xfrm rot="-1784693">
              <a:off x="2208" y="1632"/>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9" name="Rectangle 79"/>
            <p:cNvSpPr>
              <a:spLocks noChangeArrowheads="1"/>
            </p:cNvSpPr>
            <p:nvPr/>
          </p:nvSpPr>
          <p:spPr bwMode="auto">
            <a:xfrm rot="-1784693">
              <a:off x="2016" y="1152"/>
              <a:ext cx="384" cy="96"/>
            </a:xfrm>
            <a:prstGeom prst="rect">
              <a:avLst/>
            </a:prstGeom>
            <a:solidFill>
              <a:schemeClr val="bg1"/>
            </a:solidFill>
            <a:ln w="9525" algn="ctr">
              <a:noFill/>
              <a:miter lim="800000"/>
              <a:headEnd/>
              <a:tailEnd/>
            </a:ln>
            <a:effectLst/>
          </p:spPr>
          <p:txBody>
            <a:bodyPr anchor="ctr">
              <a:spAutoFit/>
            </a:bodyPr>
            <a:lstStyle/>
            <a:p>
              <a:endParaRPr lang="en-US"/>
            </a:p>
          </p:txBody>
        </p:sp>
      </p:grpSp>
      <p:sp>
        <p:nvSpPr>
          <p:cNvPr id="363622" name="Text Box 102"/>
          <p:cNvSpPr txBox="1">
            <a:spLocks noChangeArrowheads="1"/>
          </p:cNvSpPr>
          <p:nvPr/>
        </p:nvSpPr>
        <p:spPr bwMode="auto">
          <a:xfrm>
            <a:off x="1808163" y="106363"/>
            <a:ext cx="5507037" cy="579437"/>
          </a:xfrm>
          <a:prstGeom prst="rect">
            <a:avLst/>
          </a:prstGeom>
          <a:noFill/>
          <a:ln w="9525" algn="ctr">
            <a:noFill/>
            <a:miter lim="800000"/>
            <a:headEnd/>
            <a:tailEnd/>
          </a:ln>
          <a:effectLst/>
        </p:spPr>
        <p:txBody>
          <a:bodyPr wrap="none">
            <a:spAutoFit/>
          </a:bodyPr>
          <a:lstStyle/>
          <a:p>
            <a:r>
              <a:rPr lang="en-US" sz="3200" u="sng">
                <a:solidFill>
                  <a:schemeClr val="bg1"/>
                </a:solidFill>
              </a:rPr>
              <a:t>What about Hot QCD Matter?</a:t>
            </a:r>
            <a:endParaRPr lang="en-US" sz="3200" u="sng"/>
          </a:p>
        </p:txBody>
      </p:sp>
      <p:sp>
        <p:nvSpPr>
          <p:cNvPr id="363623" name="Text Box 103"/>
          <p:cNvSpPr txBox="1">
            <a:spLocks noChangeArrowheads="1"/>
          </p:cNvSpPr>
          <p:nvPr/>
        </p:nvSpPr>
        <p:spPr bwMode="auto">
          <a:xfrm>
            <a:off x="381000" y="5549205"/>
            <a:ext cx="5426075" cy="1384995"/>
          </a:xfrm>
          <a:prstGeom prst="rect">
            <a:avLst/>
          </a:prstGeom>
          <a:noFill/>
          <a:ln w="9525" algn="ctr">
            <a:noFill/>
            <a:miter lim="800000"/>
            <a:headEnd/>
            <a:tailEnd/>
          </a:ln>
          <a:effectLst/>
        </p:spPr>
        <p:txBody>
          <a:bodyPr>
            <a:spAutoFit/>
          </a:bodyPr>
          <a:lstStyle/>
          <a:p>
            <a:pPr algn="ctr"/>
            <a:r>
              <a:rPr lang="en-US" sz="2800" dirty="0">
                <a:solidFill>
                  <a:schemeClr val="bg2"/>
                </a:solidFill>
              </a:rPr>
              <a:t>Screening of long range </a:t>
            </a:r>
          </a:p>
          <a:p>
            <a:pPr algn="ctr"/>
            <a:r>
              <a:rPr lang="en-US" sz="2800" dirty="0">
                <a:solidFill>
                  <a:schemeClr val="bg2"/>
                </a:solidFill>
              </a:rPr>
              <a:t>confining potential at </a:t>
            </a:r>
          </a:p>
          <a:p>
            <a:pPr algn="ctr"/>
            <a:r>
              <a:rPr lang="en-US" sz="2800" dirty="0">
                <a:solidFill>
                  <a:schemeClr val="bg2"/>
                </a:solidFill>
              </a:rPr>
              <a:t>high temperature or density</a:t>
            </a:r>
          </a:p>
        </p:txBody>
      </p:sp>
      <p:grpSp>
        <p:nvGrpSpPr>
          <p:cNvPr id="7" name="Group 105"/>
          <p:cNvGrpSpPr>
            <a:grpSpLocks/>
          </p:cNvGrpSpPr>
          <p:nvPr/>
        </p:nvGrpSpPr>
        <p:grpSpPr bwMode="auto">
          <a:xfrm>
            <a:off x="5943600" y="1524000"/>
            <a:ext cx="3048000" cy="5334000"/>
            <a:chOff x="3744" y="960"/>
            <a:chExt cx="1920" cy="3360"/>
          </a:xfrm>
        </p:grpSpPr>
        <p:sp>
          <p:nvSpPr>
            <p:cNvPr id="363603" name="Rectangle 83"/>
            <p:cNvSpPr>
              <a:spLocks noChangeArrowheads="1"/>
            </p:cNvSpPr>
            <p:nvPr/>
          </p:nvSpPr>
          <p:spPr bwMode="auto">
            <a:xfrm>
              <a:off x="3744" y="960"/>
              <a:ext cx="1920" cy="1776"/>
            </a:xfrm>
            <a:prstGeom prst="rect">
              <a:avLst/>
            </a:prstGeom>
            <a:solidFill>
              <a:srgbClr val="FFFF66"/>
            </a:solidFill>
            <a:ln w="9525">
              <a:solidFill>
                <a:schemeClr val="tx1"/>
              </a:solidFill>
              <a:miter lim="800000"/>
              <a:headEnd/>
              <a:tailEnd/>
            </a:ln>
            <a:effectLst/>
          </p:spPr>
          <p:txBody>
            <a:bodyPr anchor="ctr">
              <a:spAutoFit/>
            </a:bodyPr>
            <a:lstStyle/>
            <a:p>
              <a:endParaRPr lang="en-US"/>
            </a:p>
          </p:txBody>
        </p:sp>
        <p:sp>
          <p:nvSpPr>
            <p:cNvPr id="363604" name="Line 84"/>
            <p:cNvSpPr>
              <a:spLocks noChangeShapeType="1"/>
            </p:cNvSpPr>
            <p:nvPr/>
          </p:nvSpPr>
          <p:spPr bwMode="auto">
            <a:xfrm>
              <a:off x="4171" y="1056"/>
              <a:ext cx="0" cy="1632"/>
            </a:xfrm>
            <a:prstGeom prst="line">
              <a:avLst/>
            </a:prstGeom>
            <a:noFill/>
            <a:ln w="19050">
              <a:solidFill>
                <a:schemeClr val="tx1"/>
              </a:solidFill>
              <a:round/>
              <a:headEnd/>
              <a:tailEnd/>
            </a:ln>
            <a:effectLst/>
          </p:spPr>
          <p:txBody>
            <a:bodyPr wrap="none" anchor="ctr">
              <a:spAutoFit/>
            </a:bodyPr>
            <a:lstStyle/>
            <a:p>
              <a:endParaRPr lang="en-US"/>
            </a:p>
          </p:txBody>
        </p:sp>
        <p:sp>
          <p:nvSpPr>
            <p:cNvPr id="363605" name="Line 85"/>
            <p:cNvSpPr>
              <a:spLocks noChangeShapeType="1"/>
            </p:cNvSpPr>
            <p:nvPr/>
          </p:nvSpPr>
          <p:spPr bwMode="auto">
            <a:xfrm>
              <a:off x="4104" y="1728"/>
              <a:ext cx="1213" cy="0"/>
            </a:xfrm>
            <a:prstGeom prst="line">
              <a:avLst/>
            </a:prstGeom>
            <a:noFill/>
            <a:ln w="19050">
              <a:solidFill>
                <a:schemeClr val="tx1"/>
              </a:solidFill>
              <a:round/>
              <a:headEnd/>
              <a:tailEnd/>
            </a:ln>
            <a:effectLst/>
          </p:spPr>
          <p:txBody>
            <a:bodyPr wrap="none" anchor="ctr">
              <a:spAutoFit/>
            </a:bodyPr>
            <a:lstStyle/>
            <a:p>
              <a:endParaRPr lang="en-US"/>
            </a:p>
          </p:txBody>
        </p:sp>
        <p:sp>
          <p:nvSpPr>
            <p:cNvPr id="363606" name="Freeform 86"/>
            <p:cNvSpPr>
              <a:spLocks/>
            </p:cNvSpPr>
            <p:nvPr/>
          </p:nvSpPr>
          <p:spPr bwMode="auto">
            <a:xfrm>
              <a:off x="4210" y="1108"/>
              <a:ext cx="1006" cy="1340"/>
            </a:xfrm>
            <a:custGeom>
              <a:avLst/>
              <a:gdLst/>
              <a:ahLst/>
              <a:cxnLst>
                <a:cxn ang="0">
                  <a:pos x="0" y="1340"/>
                </a:cxn>
                <a:cxn ang="0">
                  <a:pos x="137" y="864"/>
                </a:cxn>
                <a:cxn ang="0">
                  <a:pos x="705" y="415"/>
                </a:cxn>
                <a:cxn ang="0">
                  <a:pos x="1433" y="0"/>
                </a:cxn>
              </a:cxnLst>
              <a:rect l="0" t="0" r="r" b="b"/>
              <a:pathLst>
                <a:path w="1433" h="1340">
                  <a:moveTo>
                    <a:pt x="0" y="1340"/>
                  </a:moveTo>
                  <a:cubicBezTo>
                    <a:pt x="23" y="1260"/>
                    <a:pt x="19" y="1018"/>
                    <a:pt x="137" y="864"/>
                  </a:cubicBezTo>
                  <a:cubicBezTo>
                    <a:pt x="255" y="710"/>
                    <a:pt x="489" y="559"/>
                    <a:pt x="705" y="415"/>
                  </a:cubicBezTo>
                  <a:cubicBezTo>
                    <a:pt x="921" y="271"/>
                    <a:pt x="1281" y="86"/>
                    <a:pt x="1433" y="0"/>
                  </a:cubicBezTo>
                </a:path>
              </a:pathLst>
            </a:custGeom>
            <a:noFill/>
            <a:ln w="38100" cap="flat" cmpd="sng">
              <a:solidFill>
                <a:srgbClr val="FF0000"/>
              </a:solidFill>
              <a:prstDash val="solid"/>
              <a:round/>
              <a:headEnd/>
              <a:tailEnd/>
            </a:ln>
            <a:effectLst/>
          </p:spPr>
          <p:txBody>
            <a:bodyPr wrap="none" anchor="ctr">
              <a:spAutoFit/>
            </a:bodyPr>
            <a:lstStyle/>
            <a:p>
              <a:endParaRPr lang="en-US"/>
            </a:p>
          </p:txBody>
        </p:sp>
        <p:sp>
          <p:nvSpPr>
            <p:cNvPr id="363607" name="Text Box 87"/>
            <p:cNvSpPr txBox="1">
              <a:spLocks noChangeArrowheads="1"/>
            </p:cNvSpPr>
            <p:nvPr/>
          </p:nvSpPr>
          <p:spPr bwMode="auto">
            <a:xfrm>
              <a:off x="5199" y="1735"/>
              <a:ext cx="169" cy="250"/>
            </a:xfrm>
            <a:prstGeom prst="rect">
              <a:avLst/>
            </a:prstGeom>
            <a:noFill/>
            <a:ln w="9525">
              <a:noFill/>
              <a:miter lim="800000"/>
              <a:headEnd/>
              <a:tailEnd/>
            </a:ln>
            <a:effectLst/>
          </p:spPr>
          <p:txBody>
            <a:bodyPr wrap="none">
              <a:spAutoFit/>
            </a:bodyPr>
            <a:lstStyle/>
            <a:p>
              <a:pPr algn="ctr"/>
              <a:r>
                <a:rPr lang="en-US" sz="2000">
                  <a:solidFill>
                    <a:schemeClr val="tx1"/>
                  </a:solidFill>
                  <a:cs typeface="Arial" pitchFamily="34" charset="0"/>
                </a:rPr>
                <a:t>r</a:t>
              </a:r>
            </a:p>
          </p:txBody>
        </p:sp>
        <p:sp>
          <p:nvSpPr>
            <p:cNvPr id="363608" name="Text Box 88"/>
            <p:cNvSpPr txBox="1">
              <a:spLocks noChangeArrowheads="1"/>
            </p:cNvSpPr>
            <p:nvPr/>
          </p:nvSpPr>
          <p:spPr bwMode="auto">
            <a:xfrm>
              <a:off x="3830" y="1002"/>
              <a:ext cx="382" cy="250"/>
            </a:xfrm>
            <a:prstGeom prst="rect">
              <a:avLst/>
            </a:prstGeom>
            <a:noFill/>
            <a:ln w="9525">
              <a:noFill/>
              <a:miter lim="800000"/>
              <a:headEnd/>
              <a:tailEnd/>
            </a:ln>
            <a:effectLst/>
          </p:spPr>
          <p:txBody>
            <a:bodyPr wrap="none">
              <a:spAutoFit/>
            </a:bodyPr>
            <a:lstStyle/>
            <a:p>
              <a:pPr algn="ctr"/>
              <a:r>
                <a:rPr lang="en-US" sz="2000">
                  <a:solidFill>
                    <a:schemeClr val="tx1"/>
                  </a:solidFill>
                  <a:cs typeface="Arial" pitchFamily="34" charset="0"/>
                </a:rPr>
                <a:t>V(r)</a:t>
              </a:r>
            </a:p>
          </p:txBody>
        </p:sp>
        <p:grpSp>
          <p:nvGrpSpPr>
            <p:cNvPr id="8" name="Group 89"/>
            <p:cNvGrpSpPr>
              <a:grpSpLocks/>
            </p:cNvGrpSpPr>
            <p:nvPr/>
          </p:nvGrpSpPr>
          <p:grpSpPr bwMode="auto">
            <a:xfrm rot="21570107" flipV="1">
              <a:off x="4171" y="1488"/>
              <a:ext cx="438" cy="121"/>
              <a:chOff x="480" y="3696"/>
              <a:chExt cx="3360" cy="240"/>
            </a:xfrm>
          </p:grpSpPr>
          <p:cxnSp>
            <p:nvCxnSpPr>
              <p:cNvPr id="363610" name="AutoShape 90"/>
              <p:cNvCxnSpPr>
                <a:cxnSpLocks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63611" name="AutoShape 91"/>
              <p:cNvCxnSpPr>
                <a:cxnSpLocks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63612" name="AutoShape 92"/>
              <p:cNvCxnSpPr>
                <a:cxnSpLocks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63613" name="AutoShape 93"/>
              <p:cNvCxnSpPr>
                <a:cxnSpLocks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63614" name="AutoShape 94"/>
              <p:cNvCxnSpPr>
                <a:cxnSpLocks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63615" name="AutoShape 95"/>
              <p:cNvCxnSpPr>
                <a:cxnSpLocks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63616" name="AutoShape 96"/>
              <p:cNvCxnSpPr>
                <a:cxnSpLocks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63617" name="AutoShape 97"/>
              <p:cNvCxnSpPr>
                <a:cxnSpLocks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63618" name="AutoShape 98"/>
              <p:cNvCxnSpPr>
                <a:cxnSpLocks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63619" name="AutoShape 99"/>
              <p:cNvCxnSpPr>
                <a:cxnSpLocks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sp>
          <p:nvSpPr>
            <p:cNvPr id="363620" name="Oval 100"/>
            <p:cNvSpPr>
              <a:spLocks noChangeArrowheads="1"/>
            </p:cNvSpPr>
            <p:nvPr/>
          </p:nvSpPr>
          <p:spPr bwMode="auto">
            <a:xfrm>
              <a:off x="4602" y="1493"/>
              <a:ext cx="101" cy="144"/>
            </a:xfrm>
            <a:prstGeom prst="ellipse">
              <a:avLst/>
            </a:prstGeom>
            <a:solidFill>
              <a:schemeClr val="accent1"/>
            </a:solidFill>
            <a:ln w="9525">
              <a:solidFill>
                <a:schemeClr val="tx1"/>
              </a:solidFill>
              <a:round/>
              <a:headEnd/>
              <a:tailEnd/>
            </a:ln>
            <a:effectLst/>
          </p:spPr>
          <p:txBody>
            <a:bodyPr anchor="ctr">
              <a:spAutoFit/>
            </a:bodyPr>
            <a:lstStyle/>
            <a:p>
              <a:endParaRPr lang="en-US"/>
            </a:p>
          </p:txBody>
        </p:sp>
        <p:sp>
          <p:nvSpPr>
            <p:cNvPr id="363621" name="Oval 101"/>
            <p:cNvSpPr>
              <a:spLocks noChangeArrowheads="1"/>
            </p:cNvSpPr>
            <p:nvPr/>
          </p:nvSpPr>
          <p:spPr bwMode="auto">
            <a:xfrm>
              <a:off x="4104" y="1503"/>
              <a:ext cx="101" cy="144"/>
            </a:xfrm>
            <a:prstGeom prst="ellipse">
              <a:avLst/>
            </a:prstGeom>
            <a:solidFill>
              <a:schemeClr val="accent1"/>
            </a:solidFill>
            <a:ln w="9525">
              <a:solidFill>
                <a:schemeClr val="tx1"/>
              </a:solidFill>
              <a:round/>
              <a:headEnd/>
              <a:tailEnd/>
            </a:ln>
            <a:effectLst/>
          </p:spPr>
          <p:txBody>
            <a:bodyPr wrap="none" anchor="ctr">
              <a:spAutoFit/>
            </a:bodyPr>
            <a:lstStyle/>
            <a:p>
              <a:endParaRPr lang="en-US"/>
            </a:p>
          </p:txBody>
        </p:sp>
        <p:pic>
          <p:nvPicPr>
            <p:cNvPr id="363624" name="Picture 104"/>
            <p:cNvPicPr>
              <a:picLocks noChangeAspect="1" noChangeArrowheads="1"/>
            </p:cNvPicPr>
            <p:nvPr/>
          </p:nvPicPr>
          <p:blipFill>
            <a:blip r:embed="rId5" cstate="print"/>
            <a:srcRect l="46562" t="13553" r="1703" b="7388"/>
            <a:stretch>
              <a:fillRect/>
            </a:stretch>
          </p:blipFill>
          <p:spPr bwMode="auto">
            <a:xfrm>
              <a:off x="3744" y="2544"/>
              <a:ext cx="1920" cy="1776"/>
            </a:xfrm>
            <a:prstGeom prst="rect">
              <a:avLst/>
            </a:prstGeom>
            <a:noFill/>
            <a:ln w="9525" algn="ctr">
              <a:solidFill>
                <a:schemeClr val="tx1"/>
              </a:solidFill>
              <a:miter lim="800000"/>
              <a:headEnd/>
              <a:tailEnd/>
            </a:ln>
            <a:effectLst/>
          </p:spPr>
        </p:pic>
      </p:grpSp>
      <p:pic>
        <p:nvPicPr>
          <p:cNvPr id="363626" name="Picture 106" descr="karsch_confine"/>
          <p:cNvPicPr>
            <a:picLocks noChangeAspect="1" noChangeArrowheads="1"/>
          </p:cNvPicPr>
          <p:nvPr/>
        </p:nvPicPr>
        <p:blipFill>
          <a:blip r:embed="rId6" cstate="print"/>
          <a:srcRect l="8936" t="54532" r="17198" b="4674"/>
          <a:stretch>
            <a:fillRect/>
          </a:stretch>
        </p:blipFill>
        <p:spPr bwMode="auto">
          <a:xfrm>
            <a:off x="5953125" y="4038600"/>
            <a:ext cx="3038475" cy="2819400"/>
          </a:xfrm>
          <a:prstGeom prst="rect">
            <a:avLst/>
          </a:prstGeom>
          <a:noFill/>
        </p:spPr>
      </p:pic>
      <p:sp>
        <p:nvSpPr>
          <p:cNvPr id="363627" name="Text Box 107"/>
          <p:cNvSpPr txBox="1">
            <a:spLocks noChangeArrowheads="1"/>
          </p:cNvSpPr>
          <p:nvPr/>
        </p:nvSpPr>
        <p:spPr bwMode="auto">
          <a:xfrm>
            <a:off x="8153400" y="6567488"/>
            <a:ext cx="838200" cy="366712"/>
          </a:xfrm>
          <a:prstGeom prst="rect">
            <a:avLst/>
          </a:prstGeom>
          <a:noFill/>
          <a:ln w="9525">
            <a:noFill/>
            <a:miter lim="800000"/>
            <a:headEnd/>
            <a:tailEnd/>
          </a:ln>
          <a:effectLst/>
        </p:spPr>
        <p:txBody>
          <a:bodyPr anchor="ctr">
            <a:spAutoFit/>
          </a:bodyPr>
          <a:lstStyle/>
          <a:p>
            <a:pPr eaLnBrk="0" hangingPunct="0"/>
            <a:r>
              <a:rPr lang="en-US" sz="1800">
                <a:solidFill>
                  <a:schemeClr val="tx1"/>
                </a:solidFill>
                <a:latin typeface="Comic Sans MS" pitchFamily="66" charset="0"/>
              </a:rPr>
              <a:t>r</a:t>
            </a:r>
            <a:r>
              <a:rPr lang="en-US" sz="1800">
                <a:solidFill>
                  <a:schemeClr val="tx1"/>
                </a:solidFill>
                <a:latin typeface="Comic Sans MS" pitchFamily="66" charset="0"/>
                <a:sym typeface="Symbol" pitchFamily="18" charset="2"/>
              </a:rPr>
              <a:t></a:t>
            </a:r>
            <a:endParaRPr lang="en-US" sz="1800">
              <a:solidFill>
                <a:schemeClr val="tx1"/>
              </a:solidFill>
              <a:latin typeface="Comic Sans MS" pitchFamily="66" charset="0"/>
            </a:endParaRPr>
          </a:p>
        </p:txBody>
      </p:sp>
      <p:sp>
        <p:nvSpPr>
          <p:cNvPr id="363628" name="Text Box 108"/>
          <p:cNvSpPr txBox="1">
            <a:spLocks noChangeArrowheads="1"/>
          </p:cNvSpPr>
          <p:nvPr/>
        </p:nvSpPr>
        <p:spPr bwMode="auto">
          <a:xfrm rot="-5362919">
            <a:off x="5479257" y="4579143"/>
            <a:ext cx="1143000" cy="366713"/>
          </a:xfrm>
          <a:prstGeom prst="rect">
            <a:avLst/>
          </a:prstGeom>
          <a:noFill/>
          <a:ln w="9525">
            <a:noFill/>
            <a:miter lim="800000"/>
            <a:headEnd/>
            <a:tailEnd/>
          </a:ln>
          <a:effectLst/>
        </p:spPr>
        <p:txBody>
          <a:bodyPr anchor="ctr">
            <a:spAutoFit/>
          </a:bodyPr>
          <a:lstStyle/>
          <a:p>
            <a:pPr eaLnBrk="0" hangingPunct="0"/>
            <a:r>
              <a:rPr lang="en-US" sz="1800">
                <a:solidFill>
                  <a:schemeClr val="tx1"/>
                </a:solidFill>
                <a:latin typeface="Comic Sans MS" pitchFamily="66" charset="0"/>
              </a:rPr>
              <a:t>V(r)/</a:t>
            </a:r>
            <a:r>
              <a:rPr lang="en-US" sz="1800">
                <a:solidFill>
                  <a:schemeClr val="tx1"/>
                </a:solidFill>
                <a:latin typeface="Comic Sans MS" pitchFamily="66" charset="0"/>
                <a:sym typeface="Symbol" pitchFamily="18" charset="2"/>
              </a:rPr>
              <a:t></a:t>
            </a:r>
            <a:endParaRPr lang="en-US" sz="1800">
              <a:solidFill>
                <a:schemeClr val="tx1"/>
              </a:solidFill>
              <a:latin typeface="Comic Sans MS" pitchFamily="66" charset="0"/>
            </a:endParaRPr>
          </a:p>
        </p:txBody>
      </p:sp>
      <p:sp>
        <p:nvSpPr>
          <p:cNvPr id="363629" name="Rectangle 109"/>
          <p:cNvSpPr>
            <a:spLocks noChangeArrowheads="1"/>
          </p:cNvSpPr>
          <p:nvPr/>
        </p:nvSpPr>
        <p:spPr bwMode="auto">
          <a:xfrm>
            <a:off x="6553200" y="4070350"/>
            <a:ext cx="457200" cy="228600"/>
          </a:xfrm>
          <a:prstGeom prst="rect">
            <a:avLst/>
          </a:prstGeom>
          <a:solidFill>
            <a:schemeClr val="bg1"/>
          </a:solidFill>
          <a:ln w="9525">
            <a:noFill/>
            <a:miter lim="800000"/>
            <a:headEnd/>
            <a:tailEnd/>
          </a:ln>
          <a:effectLst/>
        </p:spPr>
        <p:txBody>
          <a:bodyPr wrap="none" anchor="ctr"/>
          <a:lstStyle/>
          <a:p>
            <a:endParaRPr lang="en-US"/>
          </a:p>
        </p:txBody>
      </p:sp>
      <p:sp>
        <p:nvSpPr>
          <p:cNvPr id="363631" name="Text Box 111"/>
          <p:cNvSpPr txBox="1">
            <a:spLocks noChangeArrowheads="1"/>
          </p:cNvSpPr>
          <p:nvPr/>
        </p:nvSpPr>
        <p:spPr bwMode="auto">
          <a:xfrm>
            <a:off x="6781800" y="4083050"/>
            <a:ext cx="1371600" cy="336550"/>
          </a:xfrm>
          <a:prstGeom prst="rect">
            <a:avLst/>
          </a:prstGeom>
          <a:noFill/>
          <a:ln w="9525">
            <a:noFill/>
            <a:miter lim="800000"/>
            <a:headEnd/>
            <a:tailEnd/>
          </a:ln>
          <a:effectLst/>
        </p:spPr>
        <p:txBody>
          <a:bodyPr anchor="ctr">
            <a:spAutoFit/>
          </a:bodyPr>
          <a:lstStyle/>
          <a:p>
            <a:pPr eaLnBrk="0" hangingPunct="0"/>
            <a:r>
              <a:rPr lang="en-US" sz="1600">
                <a:solidFill>
                  <a:schemeClr val="tx1"/>
                </a:solidFill>
              </a:rPr>
              <a:t>Lattice QCD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35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36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36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36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36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36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3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p:bldP spid="363623" grpId="0"/>
      <p:bldP spid="363627" grpId="0"/>
      <p:bldP spid="363628" grpId="0"/>
      <p:bldP spid="363629" grpId="0" animBg="1"/>
      <p:bldP spid="3636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75" name="Rectangle 103"/>
          <p:cNvSpPr>
            <a:spLocks noChangeArrowheads="1"/>
          </p:cNvSpPr>
          <p:nvPr/>
        </p:nvSpPr>
        <p:spPr bwMode="auto">
          <a:xfrm>
            <a:off x="0" y="2133600"/>
            <a:ext cx="9144000" cy="1219200"/>
          </a:xfrm>
          <a:prstGeom prst="rect">
            <a:avLst/>
          </a:prstGeom>
          <a:solidFill>
            <a:srgbClr val="CCFFFF"/>
          </a:solidFill>
          <a:ln w="9525" algn="ctr">
            <a:solidFill>
              <a:schemeClr val="tx1"/>
            </a:solidFill>
            <a:miter lim="800000"/>
            <a:headEnd/>
            <a:tailEnd/>
          </a:ln>
          <a:effectLst/>
        </p:spPr>
        <p:txBody>
          <a:bodyPr anchor="ctr">
            <a:spAutoFit/>
          </a:bodyPr>
          <a:lstStyle/>
          <a:p>
            <a:endParaRPr lang="en-US"/>
          </a:p>
        </p:txBody>
      </p:sp>
      <p:sp>
        <p:nvSpPr>
          <p:cNvPr id="131182" name="Text Box 110"/>
          <p:cNvSpPr txBox="1">
            <a:spLocks noChangeArrowheads="1"/>
          </p:cNvSpPr>
          <p:nvPr/>
        </p:nvSpPr>
        <p:spPr bwMode="auto">
          <a:xfrm>
            <a:off x="2209800" y="2133600"/>
            <a:ext cx="6248400" cy="1187450"/>
          </a:xfrm>
          <a:prstGeom prst="rect">
            <a:avLst/>
          </a:prstGeom>
          <a:solidFill>
            <a:srgbClr val="CCFFFF"/>
          </a:solidFill>
          <a:ln w="9525" algn="ctr">
            <a:noFill/>
            <a:miter lim="800000"/>
            <a:headEnd/>
            <a:tailEnd/>
          </a:ln>
          <a:effectLst/>
        </p:spPr>
        <p:txBody>
          <a:bodyPr>
            <a:spAutoFit/>
          </a:bodyPr>
          <a:lstStyle/>
          <a:p>
            <a:pPr eaLnBrk="0" hangingPunct="0"/>
            <a:r>
              <a:rPr lang="en-US" sz="2400">
                <a:solidFill>
                  <a:schemeClr val="tx1"/>
                </a:solidFill>
              </a:rPr>
              <a:t>Quark Gluon Plasma:</a:t>
            </a:r>
          </a:p>
          <a:p>
            <a:pPr eaLnBrk="0" hangingPunct="0"/>
            <a:r>
              <a:rPr lang="en-US" sz="2400">
                <a:solidFill>
                  <a:schemeClr val="tx1"/>
                </a:solidFill>
              </a:rPr>
              <a:t>8 gluons; </a:t>
            </a:r>
          </a:p>
          <a:p>
            <a:pPr eaLnBrk="0" hangingPunct="0"/>
            <a:r>
              <a:rPr lang="en-US" sz="2400">
                <a:solidFill>
                  <a:schemeClr val="tx1"/>
                </a:solidFill>
              </a:rPr>
              <a:t>2 quark flavors, antiquarks, 2 spins, 3 colors</a:t>
            </a:r>
          </a:p>
        </p:txBody>
      </p:sp>
      <p:sp>
        <p:nvSpPr>
          <p:cNvPr id="131081" name="Text Box 9"/>
          <p:cNvSpPr txBox="1">
            <a:spLocks noChangeArrowheads="1"/>
          </p:cNvSpPr>
          <p:nvPr/>
        </p:nvSpPr>
        <p:spPr bwMode="auto">
          <a:xfrm>
            <a:off x="4648200" y="3867913"/>
            <a:ext cx="4343400" cy="2492990"/>
          </a:xfrm>
          <a:prstGeom prst="rect">
            <a:avLst/>
          </a:prstGeom>
          <a:solidFill>
            <a:schemeClr val="bg1"/>
          </a:solidFill>
          <a:ln w="9525" algn="ctr">
            <a:noFill/>
            <a:miter lim="800000"/>
            <a:headEnd/>
            <a:tailEnd/>
          </a:ln>
          <a:effectLst/>
        </p:spPr>
        <p:txBody>
          <a:bodyPr>
            <a:spAutoFit/>
          </a:bodyPr>
          <a:lstStyle/>
          <a:p>
            <a:pPr algn="ctr"/>
            <a:r>
              <a:rPr lang="en-US" sz="2800" dirty="0">
                <a:solidFill>
                  <a:schemeClr val="tx2"/>
                </a:solidFill>
              </a:rPr>
              <a:t>Degrees of Freedom  increases x10</a:t>
            </a:r>
          </a:p>
          <a:p>
            <a:pPr algn="ctr"/>
            <a:endParaRPr lang="en-US" sz="1600" dirty="0">
              <a:solidFill>
                <a:schemeClr val="tx2"/>
              </a:solidFill>
            </a:endParaRPr>
          </a:p>
          <a:p>
            <a:pPr algn="ctr"/>
            <a:r>
              <a:rPr lang="en-US" sz="2800" dirty="0">
                <a:solidFill>
                  <a:schemeClr val="tx2"/>
                </a:solidFill>
              </a:rPr>
              <a:t>Lattice QCD indicates </a:t>
            </a:r>
          </a:p>
          <a:p>
            <a:pPr algn="ctr"/>
            <a:r>
              <a:rPr lang="en-US" sz="2800" dirty="0">
                <a:solidFill>
                  <a:schemeClr val="tx2"/>
                </a:solidFill>
              </a:rPr>
              <a:t>smooth cross over transition </a:t>
            </a:r>
          </a:p>
          <a:p>
            <a:pPr algn="ctr"/>
            <a:r>
              <a:rPr lang="en-US" sz="2800" dirty="0">
                <a:solidFill>
                  <a:schemeClr val="tx2"/>
                </a:solidFill>
              </a:rPr>
              <a:t>not 1</a:t>
            </a:r>
            <a:r>
              <a:rPr lang="en-US" sz="2800" baseline="30000" dirty="0">
                <a:solidFill>
                  <a:schemeClr val="tx2"/>
                </a:solidFill>
              </a:rPr>
              <a:t>st</a:t>
            </a:r>
            <a:r>
              <a:rPr lang="en-US" sz="2800" dirty="0">
                <a:solidFill>
                  <a:schemeClr val="tx2"/>
                </a:solidFill>
              </a:rPr>
              <a:t> or 2</a:t>
            </a:r>
            <a:r>
              <a:rPr lang="en-US" sz="2800" baseline="30000" dirty="0">
                <a:solidFill>
                  <a:schemeClr val="tx2"/>
                </a:solidFill>
              </a:rPr>
              <a:t>nd</a:t>
            </a:r>
            <a:r>
              <a:rPr lang="en-US" sz="2800" dirty="0">
                <a:solidFill>
                  <a:schemeClr val="tx2"/>
                </a:solidFill>
              </a:rPr>
              <a:t> order</a:t>
            </a:r>
          </a:p>
        </p:txBody>
      </p:sp>
      <p:sp>
        <p:nvSpPr>
          <p:cNvPr id="131174" name="Rectangle 102"/>
          <p:cNvSpPr>
            <a:spLocks noChangeArrowheads="1"/>
          </p:cNvSpPr>
          <p:nvPr/>
        </p:nvSpPr>
        <p:spPr bwMode="auto">
          <a:xfrm>
            <a:off x="0" y="0"/>
            <a:ext cx="9144000" cy="1066800"/>
          </a:xfrm>
          <a:prstGeom prst="rect">
            <a:avLst/>
          </a:prstGeom>
          <a:solidFill>
            <a:schemeClr val="bg1"/>
          </a:solidFill>
          <a:ln w="9525" algn="ctr">
            <a:solidFill>
              <a:schemeClr val="tx1"/>
            </a:solidFill>
            <a:miter lim="800000"/>
            <a:headEnd/>
            <a:tailEnd/>
          </a:ln>
          <a:effectLst/>
        </p:spPr>
        <p:txBody>
          <a:bodyPr wrap="none" anchor="ctr">
            <a:spAutoFit/>
          </a:bodyPr>
          <a:lstStyle/>
          <a:p>
            <a:endParaRPr lang="en-US"/>
          </a:p>
        </p:txBody>
      </p:sp>
      <p:sp>
        <p:nvSpPr>
          <p:cNvPr id="131176" name="Rectangle 104"/>
          <p:cNvSpPr>
            <a:spLocks noChangeArrowheads="1"/>
          </p:cNvSpPr>
          <p:nvPr/>
        </p:nvSpPr>
        <p:spPr bwMode="auto">
          <a:xfrm>
            <a:off x="0" y="1066800"/>
            <a:ext cx="9144000" cy="1066800"/>
          </a:xfrm>
          <a:prstGeom prst="rect">
            <a:avLst/>
          </a:prstGeom>
          <a:solidFill>
            <a:srgbClr val="FFFF66"/>
          </a:solidFill>
          <a:ln w="9525" algn="ctr">
            <a:solidFill>
              <a:schemeClr val="tx1"/>
            </a:solidFill>
            <a:miter lim="800000"/>
            <a:headEnd/>
            <a:tailEnd/>
          </a:ln>
          <a:effectLst/>
        </p:spPr>
        <p:txBody>
          <a:bodyPr wrap="none" anchor="ctr">
            <a:spAutoFit/>
          </a:bodyPr>
          <a:lstStyle/>
          <a:p>
            <a:endParaRPr lang="en-US"/>
          </a:p>
        </p:txBody>
      </p:sp>
      <p:graphicFrame>
        <p:nvGraphicFramePr>
          <p:cNvPr id="131177" name="Object 105"/>
          <p:cNvGraphicFramePr>
            <a:graphicFrameLocks noChangeAspect="1"/>
          </p:cNvGraphicFramePr>
          <p:nvPr/>
        </p:nvGraphicFramePr>
        <p:xfrm>
          <a:off x="152400" y="76200"/>
          <a:ext cx="1752600" cy="952500"/>
        </p:xfrm>
        <a:graphic>
          <a:graphicData uri="http://schemas.openxmlformats.org/presentationml/2006/ole">
            <mc:AlternateContent xmlns:mc="http://schemas.openxmlformats.org/markup-compatibility/2006">
              <mc:Choice xmlns:v="urn:schemas-microsoft-com:vml" Requires="v">
                <p:oleObj spid="_x0000_s172499" name="Equation" r:id="rId3" imgW="761760" imgH="419040" progId="Equation.3">
                  <p:embed/>
                </p:oleObj>
              </mc:Choice>
              <mc:Fallback>
                <p:oleObj name="Equation" r:id="rId3" imgW="761760" imgH="419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76200"/>
                        <a:ext cx="1752600" cy="952500"/>
                      </a:xfrm>
                      <a:prstGeom prst="rect">
                        <a:avLst/>
                      </a:prstGeom>
                      <a:solidFill>
                        <a:schemeClr val="bg1"/>
                      </a:solidFill>
                      <a:ln>
                        <a:noFill/>
                      </a:ln>
                      <a:extLst>
                        <a:ext uri="{91240B29-F687-4F45-9708-019B960494DF}">
                          <a14:hiddenLine xmlns:a14="http://schemas.microsoft.com/office/drawing/2010/main" w="12700">
                            <a:solidFill>
                              <a:srgbClr val="FF0000"/>
                            </a:solidFill>
                            <a:miter lim="800000"/>
                            <a:headEnd/>
                            <a:tailEnd/>
                          </a14:hiddenLine>
                        </a:ext>
                      </a:extLst>
                    </p:spPr>
                  </p:pic>
                </p:oleObj>
              </mc:Fallback>
            </mc:AlternateContent>
          </a:graphicData>
        </a:graphic>
      </p:graphicFrame>
      <p:sp>
        <p:nvSpPr>
          <p:cNvPr id="131178" name="Text Box 106"/>
          <p:cNvSpPr txBox="1">
            <a:spLocks noChangeArrowheads="1"/>
          </p:cNvSpPr>
          <p:nvPr/>
        </p:nvSpPr>
        <p:spPr bwMode="auto">
          <a:xfrm>
            <a:off x="2252663" y="381000"/>
            <a:ext cx="6610143" cy="461665"/>
          </a:xfrm>
          <a:prstGeom prst="rect">
            <a:avLst/>
          </a:prstGeom>
          <a:noFill/>
          <a:ln w="9525" algn="ctr">
            <a:noFill/>
            <a:miter lim="800000"/>
            <a:headEnd/>
            <a:tailEnd/>
          </a:ln>
          <a:effectLst/>
        </p:spPr>
        <p:txBody>
          <a:bodyPr wrap="none">
            <a:spAutoFit/>
          </a:bodyPr>
          <a:lstStyle/>
          <a:p>
            <a:pPr eaLnBrk="0" hangingPunct="0"/>
            <a:r>
              <a:rPr lang="en-US" sz="2400" dirty="0">
                <a:solidFill>
                  <a:schemeClr val="tx1"/>
                </a:solidFill>
              </a:rPr>
              <a:t>Energy density for “g” </a:t>
            </a:r>
            <a:r>
              <a:rPr lang="en-US" sz="2400" dirty="0" err="1">
                <a:solidFill>
                  <a:schemeClr val="tx1"/>
                </a:solidFill>
              </a:rPr>
              <a:t>massless</a:t>
            </a:r>
            <a:r>
              <a:rPr lang="en-US" sz="2400" dirty="0">
                <a:solidFill>
                  <a:schemeClr val="tx1"/>
                </a:solidFill>
              </a:rPr>
              <a:t> degrees of freedom</a:t>
            </a:r>
          </a:p>
        </p:txBody>
      </p:sp>
      <p:graphicFrame>
        <p:nvGraphicFramePr>
          <p:cNvPr id="131179" name="Object 107"/>
          <p:cNvGraphicFramePr>
            <a:graphicFrameLocks noChangeAspect="1"/>
          </p:cNvGraphicFramePr>
          <p:nvPr/>
        </p:nvGraphicFramePr>
        <p:xfrm>
          <a:off x="152400" y="1143000"/>
          <a:ext cx="1752600" cy="938213"/>
        </p:xfrm>
        <a:graphic>
          <a:graphicData uri="http://schemas.openxmlformats.org/presentationml/2006/ole">
            <mc:AlternateContent xmlns:mc="http://schemas.openxmlformats.org/markup-compatibility/2006">
              <mc:Choice xmlns:v="urn:schemas-microsoft-com:vml" Requires="v">
                <p:oleObj spid="_x0000_s172500" name="Equation" r:id="rId5" imgW="774360" imgH="419040" progId="Equation.3">
                  <p:embed/>
                </p:oleObj>
              </mc:Choice>
              <mc:Fallback>
                <p:oleObj name="Equation" r:id="rId5" imgW="774360" imgH="4190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143000"/>
                        <a:ext cx="1752600" cy="938213"/>
                      </a:xfrm>
                      <a:prstGeom prst="rect">
                        <a:avLst/>
                      </a:prstGeom>
                      <a:solidFill>
                        <a:srgbClr val="FFFF66"/>
                      </a:solidFill>
                      <a:ln w="12700">
                        <a:solidFill>
                          <a:srgbClr val="FFFF66"/>
                        </a:solidFill>
                        <a:miter lim="800000"/>
                        <a:headEnd/>
                        <a:tailEnd/>
                      </a:ln>
                    </p:spPr>
                  </p:pic>
                </p:oleObj>
              </mc:Fallback>
            </mc:AlternateContent>
          </a:graphicData>
        </a:graphic>
      </p:graphicFrame>
      <p:sp>
        <p:nvSpPr>
          <p:cNvPr id="131180" name="Text Box 108"/>
          <p:cNvSpPr txBox="1">
            <a:spLocks noChangeArrowheads="1"/>
          </p:cNvSpPr>
          <p:nvPr/>
        </p:nvSpPr>
        <p:spPr bwMode="auto">
          <a:xfrm>
            <a:off x="2209800" y="1225550"/>
            <a:ext cx="2819400" cy="831850"/>
          </a:xfrm>
          <a:prstGeom prst="rect">
            <a:avLst/>
          </a:prstGeom>
          <a:solidFill>
            <a:srgbClr val="FFFF66"/>
          </a:solidFill>
          <a:ln w="9525" algn="ctr">
            <a:solidFill>
              <a:srgbClr val="FFFF66"/>
            </a:solidFill>
            <a:miter lim="800000"/>
            <a:headEnd/>
            <a:tailEnd/>
          </a:ln>
          <a:effectLst/>
        </p:spPr>
        <p:txBody>
          <a:bodyPr>
            <a:spAutoFit/>
          </a:bodyPr>
          <a:lstStyle/>
          <a:p>
            <a:pPr eaLnBrk="0" hangingPunct="0"/>
            <a:r>
              <a:rPr lang="en-US" sz="2400">
                <a:solidFill>
                  <a:schemeClr val="tx1"/>
                </a:solidFill>
              </a:rPr>
              <a:t>Hadronic Matter: </a:t>
            </a:r>
          </a:p>
          <a:p>
            <a:pPr eaLnBrk="0" hangingPunct="0"/>
            <a:r>
              <a:rPr lang="en-US" sz="2400">
                <a:solidFill>
                  <a:schemeClr val="tx1"/>
                </a:solidFill>
              </a:rPr>
              <a:t>3 </a:t>
            </a:r>
            <a:r>
              <a:rPr lang="en-US" sz="2400">
                <a:solidFill>
                  <a:schemeClr val="tx1"/>
                </a:solidFill>
                <a:latin typeface="Symbol" pitchFamily="18" charset="2"/>
              </a:rPr>
              <a:t>p</a:t>
            </a:r>
            <a:r>
              <a:rPr lang="en-US" sz="2400">
                <a:solidFill>
                  <a:schemeClr val="tx1"/>
                </a:solidFill>
              </a:rPr>
              <a:t> with spin=0</a:t>
            </a:r>
          </a:p>
        </p:txBody>
      </p:sp>
      <p:graphicFrame>
        <p:nvGraphicFramePr>
          <p:cNvPr id="131181" name="Object 109"/>
          <p:cNvGraphicFramePr>
            <a:graphicFrameLocks noChangeAspect="1"/>
          </p:cNvGraphicFramePr>
          <p:nvPr/>
        </p:nvGraphicFramePr>
        <p:xfrm>
          <a:off x="152400" y="2227263"/>
          <a:ext cx="1965325" cy="944562"/>
        </p:xfrm>
        <a:graphic>
          <a:graphicData uri="http://schemas.openxmlformats.org/presentationml/2006/ole">
            <mc:AlternateContent xmlns:mc="http://schemas.openxmlformats.org/markup-compatibility/2006">
              <mc:Choice xmlns:v="urn:schemas-microsoft-com:vml" Requires="v">
                <p:oleObj spid="_x0000_s172501" name="Equation" r:id="rId7" imgW="863280" imgH="419040" progId="Equation.3">
                  <p:embed/>
                </p:oleObj>
              </mc:Choice>
              <mc:Fallback>
                <p:oleObj name="Equation" r:id="rId7" imgW="863280" imgH="41904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2227263"/>
                        <a:ext cx="1965325" cy="944562"/>
                      </a:xfrm>
                      <a:prstGeom prst="rect">
                        <a:avLst/>
                      </a:prstGeom>
                      <a:solidFill>
                        <a:srgbClr val="CCFFFF"/>
                      </a:solidFill>
                      <a:ln>
                        <a:noFill/>
                      </a:ln>
                      <a:extLst>
                        <a:ext uri="{91240B29-F687-4F45-9708-019B960494DF}">
                          <a14:hiddenLine xmlns:a14="http://schemas.microsoft.com/office/drawing/2010/main" w="12700">
                            <a:solidFill>
                              <a:srgbClr val="FF0000"/>
                            </a:solidFill>
                            <a:miter lim="800000"/>
                            <a:headEnd/>
                            <a:tailEnd/>
                          </a14:hiddenLine>
                        </a:ext>
                      </a:extLst>
                    </p:spPr>
                  </p:pic>
                </p:oleObj>
              </mc:Fallback>
            </mc:AlternateContent>
          </a:graphicData>
        </a:graphic>
      </p:graphicFrame>
      <p:grpSp>
        <p:nvGrpSpPr>
          <p:cNvPr id="7" name="Group 6">
            <a:extLst>
              <a:ext uri="{FF2B5EF4-FFF2-40B4-BE49-F238E27FC236}">
                <a16:creationId xmlns:a16="http://schemas.microsoft.com/office/drawing/2014/main" id="{A1AB8E7F-E13D-4FAC-81F4-D558FF792848}"/>
              </a:ext>
            </a:extLst>
          </p:cNvPr>
          <p:cNvGrpSpPr/>
          <p:nvPr/>
        </p:nvGrpSpPr>
        <p:grpSpPr>
          <a:xfrm>
            <a:off x="152400" y="3455207"/>
            <a:ext cx="4336983" cy="3318402"/>
            <a:chOff x="152400" y="3455207"/>
            <a:chExt cx="4336983" cy="3318402"/>
          </a:xfrm>
        </p:grpSpPr>
        <p:pic>
          <p:nvPicPr>
            <p:cNvPr id="3" name="Picture 2"/>
            <p:cNvPicPr>
              <a:picLocks noChangeAspect="1"/>
            </p:cNvPicPr>
            <p:nvPr/>
          </p:nvPicPr>
          <p:blipFill>
            <a:blip r:embed="rId9"/>
            <a:stretch>
              <a:fillRect/>
            </a:stretch>
          </p:blipFill>
          <p:spPr>
            <a:xfrm>
              <a:off x="152400" y="3455207"/>
              <a:ext cx="4336983" cy="3318402"/>
            </a:xfrm>
            <a:prstGeom prst="rect">
              <a:avLst/>
            </a:prstGeom>
          </p:spPr>
        </p:pic>
        <p:sp>
          <p:nvSpPr>
            <p:cNvPr id="4" name="Freeform: Shape 3">
              <a:extLst>
                <a:ext uri="{FF2B5EF4-FFF2-40B4-BE49-F238E27FC236}">
                  <a16:creationId xmlns:a16="http://schemas.microsoft.com/office/drawing/2014/main" id="{42BCCEFC-D7E1-4B06-85E9-428886F4370B}"/>
                </a:ext>
              </a:extLst>
            </p:cNvPr>
            <p:cNvSpPr/>
            <p:nvPr/>
          </p:nvSpPr>
          <p:spPr>
            <a:xfrm>
              <a:off x="847023" y="4302493"/>
              <a:ext cx="3291840" cy="2011680"/>
            </a:xfrm>
            <a:custGeom>
              <a:avLst/>
              <a:gdLst>
                <a:gd name="connsiteX0" fmla="*/ 3291840 w 3291840"/>
                <a:gd name="connsiteY0" fmla="*/ 0 h 2011680"/>
                <a:gd name="connsiteX1" fmla="*/ 3291840 w 3291840"/>
                <a:gd name="connsiteY1" fmla="*/ 120315 h 2011680"/>
                <a:gd name="connsiteX2" fmla="*/ 2146434 w 3291840"/>
                <a:gd name="connsiteY2" fmla="*/ 375385 h 2011680"/>
                <a:gd name="connsiteX3" fmla="*/ 827773 w 3291840"/>
                <a:gd name="connsiteY3" fmla="*/ 1328286 h 2011680"/>
                <a:gd name="connsiteX4" fmla="*/ 327259 w 3291840"/>
                <a:gd name="connsiteY4" fmla="*/ 1929865 h 2011680"/>
                <a:gd name="connsiteX5" fmla="*/ 77002 w 3291840"/>
                <a:gd name="connsiteY5" fmla="*/ 2011680 h 2011680"/>
                <a:gd name="connsiteX6" fmla="*/ 0 w 3291840"/>
                <a:gd name="connsiteY6" fmla="*/ 1958741 h 2011680"/>
                <a:gd name="connsiteX7" fmla="*/ 500514 w 3291840"/>
                <a:gd name="connsiteY7" fmla="*/ 1530416 h 2011680"/>
                <a:gd name="connsiteX8" fmla="*/ 794084 w 3291840"/>
                <a:gd name="connsiteY8" fmla="*/ 433136 h 2011680"/>
                <a:gd name="connsiteX9" fmla="*/ 1617044 w 3291840"/>
                <a:gd name="connsiteY9" fmla="*/ 187692 h 2011680"/>
                <a:gd name="connsiteX10" fmla="*/ 3291840 w 3291840"/>
                <a:gd name="connsiteY10"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1840" h="2011680">
                  <a:moveTo>
                    <a:pt x="3291840" y="0"/>
                  </a:moveTo>
                  <a:lnTo>
                    <a:pt x="3291840" y="120315"/>
                  </a:lnTo>
                  <a:lnTo>
                    <a:pt x="2146434" y="375385"/>
                  </a:lnTo>
                  <a:lnTo>
                    <a:pt x="827773" y="1328286"/>
                  </a:lnTo>
                  <a:lnTo>
                    <a:pt x="327259" y="1929865"/>
                  </a:lnTo>
                  <a:lnTo>
                    <a:pt x="77002" y="2011680"/>
                  </a:lnTo>
                  <a:lnTo>
                    <a:pt x="0" y="1958741"/>
                  </a:lnTo>
                  <a:lnTo>
                    <a:pt x="500514" y="1530416"/>
                  </a:lnTo>
                  <a:lnTo>
                    <a:pt x="794084" y="433136"/>
                  </a:lnTo>
                  <a:lnTo>
                    <a:pt x="1617044" y="187692"/>
                  </a:lnTo>
                  <a:lnTo>
                    <a:pt x="32918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83EA8659-2A8B-4D78-8975-ED3506F13C3E}"/>
                </a:ext>
              </a:extLst>
            </p:cNvPr>
            <p:cNvSpPr/>
            <p:nvPr/>
          </p:nvSpPr>
          <p:spPr>
            <a:xfrm>
              <a:off x="770021" y="6213107"/>
              <a:ext cx="293571" cy="101066"/>
            </a:xfrm>
            <a:custGeom>
              <a:avLst/>
              <a:gdLst>
                <a:gd name="connsiteX0" fmla="*/ 158817 w 293571"/>
                <a:gd name="connsiteY0" fmla="*/ 28876 h 101066"/>
                <a:gd name="connsiteX1" fmla="*/ 158817 w 293571"/>
                <a:gd name="connsiteY1" fmla="*/ 28876 h 101066"/>
                <a:gd name="connsiteX2" fmla="*/ 115503 w 293571"/>
                <a:gd name="connsiteY2" fmla="*/ 48127 h 101066"/>
                <a:gd name="connsiteX3" fmla="*/ 101065 w 293571"/>
                <a:gd name="connsiteY3" fmla="*/ 57752 h 101066"/>
                <a:gd name="connsiteX4" fmla="*/ 67377 w 293571"/>
                <a:gd name="connsiteY4" fmla="*/ 67377 h 101066"/>
                <a:gd name="connsiteX5" fmla="*/ 52939 w 293571"/>
                <a:gd name="connsiteY5" fmla="*/ 77002 h 101066"/>
                <a:gd name="connsiteX6" fmla="*/ 0 w 293571"/>
                <a:gd name="connsiteY6" fmla="*/ 91440 h 101066"/>
                <a:gd name="connsiteX7" fmla="*/ 0 w 293571"/>
                <a:gd name="connsiteY7" fmla="*/ 101066 h 101066"/>
                <a:gd name="connsiteX8" fmla="*/ 158817 w 293571"/>
                <a:gd name="connsiteY8" fmla="*/ 81815 h 101066"/>
                <a:gd name="connsiteX9" fmla="*/ 235819 w 293571"/>
                <a:gd name="connsiteY9" fmla="*/ 86628 h 101066"/>
                <a:gd name="connsiteX10" fmla="*/ 293571 w 293571"/>
                <a:gd name="connsiteY10" fmla="*/ 0 h 101066"/>
                <a:gd name="connsiteX11" fmla="*/ 293571 w 293571"/>
                <a:gd name="connsiteY11" fmla="*/ 0 h 10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571" h="101066">
                  <a:moveTo>
                    <a:pt x="158817" y="28876"/>
                  </a:moveTo>
                  <a:lnTo>
                    <a:pt x="158817" y="28876"/>
                  </a:lnTo>
                  <a:cubicBezTo>
                    <a:pt x="144379" y="35293"/>
                    <a:pt x="129635" y="41061"/>
                    <a:pt x="115503" y="48127"/>
                  </a:cubicBezTo>
                  <a:cubicBezTo>
                    <a:pt x="110330" y="50714"/>
                    <a:pt x="106435" y="55604"/>
                    <a:pt x="101065" y="57752"/>
                  </a:cubicBezTo>
                  <a:cubicBezTo>
                    <a:pt x="90222" y="62089"/>
                    <a:pt x="78606" y="64169"/>
                    <a:pt x="67377" y="67377"/>
                  </a:cubicBezTo>
                  <a:cubicBezTo>
                    <a:pt x="62564" y="70585"/>
                    <a:pt x="58479" y="75340"/>
                    <a:pt x="52939" y="77002"/>
                  </a:cubicBezTo>
                  <a:cubicBezTo>
                    <a:pt x="36194" y="82026"/>
                    <a:pt x="14189" y="77251"/>
                    <a:pt x="0" y="91440"/>
                  </a:cubicBezTo>
                  <a:lnTo>
                    <a:pt x="0" y="101066"/>
                  </a:lnTo>
                  <a:lnTo>
                    <a:pt x="158817" y="81815"/>
                  </a:lnTo>
                  <a:lnTo>
                    <a:pt x="235819" y="86628"/>
                  </a:lnTo>
                  <a:lnTo>
                    <a:pt x="293571" y="0"/>
                  </a:lnTo>
                  <a:lnTo>
                    <a:pt x="293571" y="0"/>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1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11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11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1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11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11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108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75" grpId="0" animBg="1"/>
      <p:bldP spid="131182" grpId="0" animBg="1"/>
      <p:bldP spid="131081" grpId="0" animBg="1"/>
      <p:bldP spid="131176" grpId="0" animBg="1"/>
      <p:bldP spid="13118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0D8541A0-E62C-4F57-BBAD-6E5AB24033B8}" type="slidenum">
              <a:rPr lang="en-US"/>
              <a:pPr/>
              <a:t>7</a:t>
            </a:fld>
            <a:endParaRPr lang="en-US"/>
          </a:p>
        </p:txBody>
      </p:sp>
      <p:pic>
        <p:nvPicPr>
          <p:cNvPr id="440322" name="Picture 2"/>
          <p:cNvPicPr>
            <a:picLocks noChangeAspect="1" noChangeArrowheads="1"/>
          </p:cNvPicPr>
          <p:nvPr/>
        </p:nvPicPr>
        <p:blipFill>
          <a:blip r:embed="rId2" cstate="print"/>
          <a:srcRect l="2499" r="2499" b="43239"/>
          <a:stretch>
            <a:fillRect/>
          </a:stretch>
        </p:blipFill>
        <p:spPr bwMode="auto">
          <a:xfrm>
            <a:off x="0" y="762000"/>
            <a:ext cx="9144000" cy="4799012"/>
          </a:xfrm>
          <a:prstGeom prst="rect">
            <a:avLst/>
          </a:prstGeom>
          <a:noFill/>
          <a:ln w="9525">
            <a:noFill/>
            <a:miter lim="800000"/>
            <a:headEnd/>
            <a:tailEnd/>
          </a:ln>
          <a:effectLst/>
        </p:spPr>
      </p:pic>
      <p:sp>
        <p:nvSpPr>
          <p:cNvPr id="440323" name="Text Box 3"/>
          <p:cNvSpPr txBox="1">
            <a:spLocks noChangeArrowheads="1"/>
          </p:cNvSpPr>
          <p:nvPr/>
        </p:nvSpPr>
        <p:spPr bwMode="auto">
          <a:xfrm>
            <a:off x="228600" y="44450"/>
            <a:ext cx="8610600" cy="954107"/>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Very early in the universe, </a:t>
            </a:r>
          </a:p>
          <a:p>
            <a:r>
              <a:rPr lang="en-US" sz="2800" dirty="0">
                <a:solidFill>
                  <a:schemeClr val="bg1"/>
                </a:solidFill>
                <a:cs typeface="Arial" pitchFamily="34" charset="0"/>
              </a:rPr>
              <a:t>    quarks and gluons were free in a plasma state</a:t>
            </a:r>
          </a:p>
        </p:txBody>
      </p:sp>
      <p:grpSp>
        <p:nvGrpSpPr>
          <p:cNvPr id="2" name="Group 4"/>
          <p:cNvGrpSpPr>
            <a:grpSpLocks/>
          </p:cNvGrpSpPr>
          <p:nvPr/>
        </p:nvGrpSpPr>
        <p:grpSpPr bwMode="auto">
          <a:xfrm>
            <a:off x="228600" y="5437188"/>
            <a:ext cx="8477250" cy="1352550"/>
            <a:chOff x="144" y="414"/>
            <a:chExt cx="5340" cy="852"/>
          </a:xfrm>
        </p:grpSpPr>
        <p:pic>
          <p:nvPicPr>
            <p:cNvPr id="440325" name="Picture 5"/>
            <p:cNvPicPr>
              <a:picLocks noChangeAspect="1" noChangeArrowheads="1"/>
            </p:cNvPicPr>
            <p:nvPr/>
          </p:nvPicPr>
          <p:blipFill>
            <a:blip r:embed="rId3" cstate="print"/>
            <a:srcRect/>
            <a:stretch>
              <a:fillRect/>
            </a:stretch>
          </p:blipFill>
          <p:spPr bwMode="auto">
            <a:xfrm>
              <a:off x="4704" y="414"/>
              <a:ext cx="780" cy="834"/>
            </a:xfrm>
            <a:prstGeom prst="rect">
              <a:avLst/>
            </a:prstGeom>
            <a:noFill/>
            <a:ln w="9525">
              <a:noFill/>
              <a:miter lim="800000"/>
              <a:headEnd/>
              <a:tailEnd/>
            </a:ln>
            <a:effectLst/>
          </p:spPr>
        </p:pic>
        <p:sp>
          <p:nvSpPr>
            <p:cNvPr id="440326" name="Text Box 6"/>
            <p:cNvSpPr txBox="1">
              <a:spLocks noChangeArrowheads="1"/>
            </p:cNvSpPr>
            <p:nvPr/>
          </p:nvSpPr>
          <p:spPr bwMode="auto">
            <a:xfrm>
              <a:off x="144" y="665"/>
              <a:ext cx="4426" cy="601"/>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As the universe cooled, they were confined and have remained that way since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4859" y="11229"/>
            <a:ext cx="8078365" cy="707886"/>
          </a:xfrm>
          <a:prstGeom prst="rect">
            <a:avLst/>
          </a:prstGeom>
          <a:noFill/>
        </p:spPr>
        <p:txBody>
          <a:bodyPr wrap="none" rtlCol="0">
            <a:spAutoFit/>
          </a:bodyPr>
          <a:lstStyle/>
          <a:p>
            <a:r>
              <a:rPr lang="en-US" sz="4000" u="sng" dirty="0">
                <a:solidFill>
                  <a:schemeClr val="bg1"/>
                </a:solidFill>
              </a:rPr>
              <a:t>Creating early universe droplets today</a:t>
            </a:r>
          </a:p>
        </p:txBody>
      </p:sp>
      <p:pic>
        <p:nvPicPr>
          <p:cNvPr id="5" name="Picture 2" descr="http://www.bluesci.org/wordpress/wp-content/uploads/2011/05/STAR.jpg"/>
          <p:cNvPicPr>
            <a:picLocks noChangeAspect="1" noChangeArrowheads="1"/>
          </p:cNvPicPr>
          <p:nvPr/>
        </p:nvPicPr>
        <p:blipFill>
          <a:blip r:embed="rId2" cstate="print"/>
          <a:srcRect/>
          <a:stretch>
            <a:fillRect/>
          </a:stretch>
        </p:blipFill>
        <p:spPr bwMode="auto">
          <a:xfrm>
            <a:off x="7104936" y="762000"/>
            <a:ext cx="1752600" cy="1787478"/>
          </a:xfrm>
          <a:prstGeom prst="rect">
            <a:avLst/>
          </a:prstGeom>
          <a:noFill/>
        </p:spPr>
      </p:pic>
      <p:pic>
        <p:nvPicPr>
          <p:cNvPr id="6" name="Picture 4" descr="http://www.interactions.org/imagebank/images/BN0023M.jpg"/>
          <p:cNvPicPr>
            <a:picLocks noChangeAspect="1" noChangeArrowheads="1"/>
          </p:cNvPicPr>
          <p:nvPr/>
        </p:nvPicPr>
        <p:blipFill>
          <a:blip r:embed="rId3" cstate="print"/>
          <a:srcRect b="51220"/>
          <a:stretch>
            <a:fillRect/>
          </a:stretch>
        </p:blipFill>
        <p:spPr bwMode="auto">
          <a:xfrm>
            <a:off x="228600" y="862898"/>
            <a:ext cx="4191000" cy="1507554"/>
          </a:xfrm>
          <a:prstGeom prst="rect">
            <a:avLst/>
          </a:prstGeom>
          <a:noFill/>
        </p:spPr>
      </p:pic>
      <p:pic>
        <p:nvPicPr>
          <p:cNvPr id="7" name="Picture 15" descr="http://www.popsci.com/files/imagecache/article_image_large/articles/bigscience-main2-525.jpg"/>
          <p:cNvPicPr>
            <a:picLocks noChangeAspect="1" noChangeArrowheads="1"/>
          </p:cNvPicPr>
          <p:nvPr/>
        </p:nvPicPr>
        <p:blipFill>
          <a:blip r:embed="rId4" cstate="print"/>
          <a:srcRect/>
          <a:stretch>
            <a:fillRect/>
          </a:stretch>
        </p:blipFill>
        <p:spPr bwMode="auto">
          <a:xfrm>
            <a:off x="4666536" y="914401"/>
            <a:ext cx="2231540" cy="1474942"/>
          </a:xfrm>
          <a:prstGeom prst="rect">
            <a:avLst/>
          </a:prstGeom>
          <a:noFill/>
        </p:spPr>
      </p:pic>
      <p:sp>
        <p:nvSpPr>
          <p:cNvPr id="9" name="TextBox 8"/>
          <p:cNvSpPr txBox="1"/>
          <p:nvPr/>
        </p:nvSpPr>
        <p:spPr>
          <a:xfrm>
            <a:off x="5047536" y="838200"/>
            <a:ext cx="1122423" cy="461665"/>
          </a:xfrm>
          <a:prstGeom prst="rect">
            <a:avLst/>
          </a:prstGeom>
          <a:noFill/>
        </p:spPr>
        <p:txBody>
          <a:bodyPr wrap="none" rtlCol="0">
            <a:spAutoFit/>
          </a:bodyPr>
          <a:lstStyle/>
          <a:p>
            <a:r>
              <a:rPr lang="en-US" sz="2400" dirty="0">
                <a:solidFill>
                  <a:schemeClr val="bg1"/>
                </a:solidFill>
              </a:rPr>
              <a:t>PHENIX</a:t>
            </a:r>
          </a:p>
        </p:txBody>
      </p:sp>
      <p:sp>
        <p:nvSpPr>
          <p:cNvPr id="10" name="TextBox 9"/>
          <p:cNvSpPr txBox="1"/>
          <p:nvPr/>
        </p:nvSpPr>
        <p:spPr>
          <a:xfrm>
            <a:off x="7529238" y="838200"/>
            <a:ext cx="794898" cy="461665"/>
          </a:xfrm>
          <a:prstGeom prst="rect">
            <a:avLst/>
          </a:prstGeom>
          <a:noFill/>
        </p:spPr>
        <p:txBody>
          <a:bodyPr wrap="none" rtlCol="0">
            <a:spAutoFit/>
          </a:bodyPr>
          <a:lstStyle/>
          <a:p>
            <a:r>
              <a:rPr lang="en-US" sz="2400" dirty="0">
                <a:solidFill>
                  <a:schemeClr val="bg1"/>
                </a:solidFill>
              </a:rPr>
              <a:t>STAR</a:t>
            </a:r>
          </a:p>
        </p:txBody>
      </p:sp>
      <p:pic>
        <p:nvPicPr>
          <p:cNvPr id="193538" name="Picture 2" descr="Candidate &amp;Upsilon; decay to two muons observed in a lead-lead collision at the LHC. The two red lines (tracks) are the two muons, the mass of orange lines are tracks from other particles produced in the collision, whose energy is measured in the electromagnetic calorimeter (red cuboids) and the hadron calorimeter (blue cuboids)."/>
          <p:cNvPicPr>
            <a:picLocks noChangeAspect="1" noChangeArrowheads="1"/>
          </p:cNvPicPr>
          <p:nvPr/>
        </p:nvPicPr>
        <p:blipFill>
          <a:blip r:embed="rId5" cstate="print"/>
          <a:srcRect/>
          <a:stretch>
            <a:fillRect/>
          </a:stretch>
        </p:blipFill>
        <p:spPr bwMode="auto">
          <a:xfrm>
            <a:off x="6114336" y="2549478"/>
            <a:ext cx="2781298" cy="2006600"/>
          </a:xfrm>
          <a:prstGeom prst="rect">
            <a:avLst/>
          </a:prstGeom>
          <a:noFill/>
          <a:ln>
            <a:solidFill>
              <a:schemeClr val="bg1"/>
            </a:solidFill>
          </a:ln>
        </p:spPr>
      </p:pic>
      <p:pic>
        <p:nvPicPr>
          <p:cNvPr id="193540" name="Picture 4" descr="http://aliceinfo.cern.ch/secure/system/files/images/alice-images/alice_setup.gif"/>
          <p:cNvPicPr>
            <a:picLocks noChangeAspect="1" noChangeArrowheads="1"/>
          </p:cNvPicPr>
          <p:nvPr/>
        </p:nvPicPr>
        <p:blipFill>
          <a:blip r:embed="rId6" cstate="print"/>
          <a:srcRect/>
          <a:stretch>
            <a:fillRect/>
          </a:stretch>
        </p:blipFill>
        <p:spPr bwMode="auto">
          <a:xfrm>
            <a:off x="4667250" y="4677811"/>
            <a:ext cx="3257550" cy="1986467"/>
          </a:xfrm>
          <a:prstGeom prst="rect">
            <a:avLst/>
          </a:prstGeom>
          <a:noFill/>
        </p:spPr>
      </p:pic>
      <p:pic>
        <p:nvPicPr>
          <p:cNvPr id="193542" name="Picture 6" descr="http://atlas.ch/photos/atlas_photos/selected-photos/events/1011255_01-A4-at-144-dpi.jpg"/>
          <p:cNvPicPr>
            <a:picLocks noChangeAspect="1" noChangeArrowheads="1"/>
          </p:cNvPicPr>
          <p:nvPr/>
        </p:nvPicPr>
        <p:blipFill>
          <a:blip r:embed="rId7" cstate="print"/>
          <a:srcRect/>
          <a:stretch>
            <a:fillRect/>
          </a:stretch>
        </p:blipFill>
        <p:spPr bwMode="auto">
          <a:xfrm>
            <a:off x="1085850" y="4664738"/>
            <a:ext cx="3276600" cy="1999540"/>
          </a:xfrm>
          <a:prstGeom prst="rect">
            <a:avLst/>
          </a:prstGeom>
          <a:noFill/>
        </p:spPr>
      </p:pic>
      <p:pic>
        <p:nvPicPr>
          <p:cNvPr id="193544" name="Picture 8" descr="http://scienceblogs.com/startswithabang/files/2009/05/lhc-sim.jpg"/>
          <p:cNvPicPr>
            <a:picLocks noChangeAspect="1" noChangeArrowheads="1"/>
          </p:cNvPicPr>
          <p:nvPr/>
        </p:nvPicPr>
        <p:blipFill>
          <a:blip r:embed="rId8" cstate="print"/>
          <a:srcRect/>
          <a:stretch>
            <a:fillRect/>
          </a:stretch>
        </p:blipFill>
        <p:spPr bwMode="auto">
          <a:xfrm>
            <a:off x="246936" y="2549478"/>
            <a:ext cx="5679888" cy="1981199"/>
          </a:xfrm>
          <a:prstGeom prst="rect">
            <a:avLst/>
          </a:prstGeom>
          <a:noFill/>
        </p:spPr>
      </p:pic>
      <p:sp>
        <p:nvSpPr>
          <p:cNvPr id="13" name="TextBox 12"/>
          <p:cNvSpPr txBox="1"/>
          <p:nvPr/>
        </p:nvSpPr>
        <p:spPr>
          <a:xfrm>
            <a:off x="3501347" y="873078"/>
            <a:ext cx="784189" cy="461665"/>
          </a:xfrm>
          <a:prstGeom prst="rect">
            <a:avLst/>
          </a:prstGeom>
          <a:noFill/>
        </p:spPr>
        <p:txBody>
          <a:bodyPr wrap="none" rtlCol="0">
            <a:spAutoFit/>
          </a:bodyPr>
          <a:lstStyle/>
          <a:p>
            <a:r>
              <a:rPr lang="en-US" sz="2400" dirty="0">
                <a:solidFill>
                  <a:schemeClr val="bg1"/>
                </a:solidFill>
              </a:rPr>
              <a:t>RHIC</a:t>
            </a:r>
          </a:p>
        </p:txBody>
      </p:sp>
      <p:sp>
        <p:nvSpPr>
          <p:cNvPr id="14" name="TextBox 13"/>
          <p:cNvSpPr txBox="1"/>
          <p:nvPr/>
        </p:nvSpPr>
        <p:spPr>
          <a:xfrm>
            <a:off x="5215360" y="2549478"/>
            <a:ext cx="670376" cy="461665"/>
          </a:xfrm>
          <a:prstGeom prst="rect">
            <a:avLst/>
          </a:prstGeom>
          <a:noFill/>
        </p:spPr>
        <p:txBody>
          <a:bodyPr wrap="none" rtlCol="0">
            <a:spAutoFit/>
          </a:bodyPr>
          <a:lstStyle/>
          <a:p>
            <a:r>
              <a:rPr lang="en-US" sz="2400" dirty="0">
                <a:solidFill>
                  <a:schemeClr val="bg1"/>
                </a:solidFill>
              </a:rPr>
              <a:t>LHC</a:t>
            </a:r>
          </a:p>
        </p:txBody>
      </p:sp>
      <p:sp>
        <p:nvSpPr>
          <p:cNvPr id="15" name="TextBox 14"/>
          <p:cNvSpPr txBox="1"/>
          <p:nvPr/>
        </p:nvSpPr>
        <p:spPr>
          <a:xfrm>
            <a:off x="8187160" y="2625678"/>
            <a:ext cx="752129" cy="461665"/>
          </a:xfrm>
          <a:prstGeom prst="rect">
            <a:avLst/>
          </a:prstGeom>
          <a:noFill/>
        </p:spPr>
        <p:txBody>
          <a:bodyPr wrap="none" rtlCol="0">
            <a:spAutoFit/>
          </a:bodyPr>
          <a:lstStyle/>
          <a:p>
            <a:r>
              <a:rPr lang="en-US" sz="2400" dirty="0">
                <a:solidFill>
                  <a:schemeClr val="bg1"/>
                </a:solidFill>
              </a:rPr>
              <a:t>CMS</a:t>
            </a:r>
          </a:p>
        </p:txBody>
      </p:sp>
      <p:sp>
        <p:nvSpPr>
          <p:cNvPr id="16" name="TextBox 15"/>
          <p:cNvSpPr txBox="1"/>
          <p:nvPr/>
        </p:nvSpPr>
        <p:spPr>
          <a:xfrm>
            <a:off x="4667250" y="4683078"/>
            <a:ext cx="883575" cy="461665"/>
          </a:xfrm>
          <a:prstGeom prst="rect">
            <a:avLst/>
          </a:prstGeom>
          <a:noFill/>
        </p:spPr>
        <p:txBody>
          <a:bodyPr wrap="none" rtlCol="0">
            <a:spAutoFit/>
          </a:bodyPr>
          <a:lstStyle/>
          <a:p>
            <a:r>
              <a:rPr lang="en-US" sz="2400" dirty="0">
                <a:solidFill>
                  <a:schemeClr val="tx2"/>
                </a:solidFill>
              </a:rPr>
              <a:t>ALICE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734908" y="5551172"/>
            <a:ext cx="5884047" cy="1200329"/>
          </a:xfrm>
          <a:prstGeom prst="rect">
            <a:avLst/>
          </a:prstGeom>
          <a:noFill/>
          <a:ln w="9525">
            <a:noFill/>
            <a:miter lim="800000"/>
            <a:headEnd/>
            <a:tailEnd/>
          </a:ln>
          <a:effectLst/>
        </p:spPr>
        <p:txBody>
          <a:bodyPr wrap="none">
            <a:spAutoFit/>
          </a:bodyPr>
          <a:lstStyle/>
          <a:p>
            <a:pPr algn="ctr" eaLnBrk="0" hangingPunct="0"/>
            <a:endParaRPr lang="en-US" sz="3600" dirty="0">
              <a:solidFill>
                <a:schemeClr val="bg1"/>
              </a:solidFill>
              <a:cs typeface="Arial" charset="0"/>
            </a:endParaRPr>
          </a:p>
          <a:p>
            <a:pPr algn="ctr" eaLnBrk="0" hangingPunct="0"/>
            <a:r>
              <a:rPr lang="en-US" sz="3600" dirty="0">
                <a:solidFill>
                  <a:schemeClr val="bg1"/>
                </a:solidFill>
                <a:cs typeface="Arial" charset="0"/>
              </a:rPr>
              <a:t>How does this matter behave?</a:t>
            </a:r>
            <a:endParaRPr lang="en-US" sz="4400" dirty="0">
              <a:solidFill>
                <a:schemeClr val="bg1"/>
              </a:solidFill>
              <a:cs typeface="Arial" charset="0"/>
            </a:endParaRPr>
          </a:p>
        </p:txBody>
      </p:sp>
      <p:grpSp>
        <p:nvGrpSpPr>
          <p:cNvPr id="5" name="Group 4"/>
          <p:cNvGrpSpPr>
            <a:grpSpLocks/>
          </p:cNvGrpSpPr>
          <p:nvPr/>
        </p:nvGrpSpPr>
        <p:grpSpPr bwMode="auto">
          <a:xfrm>
            <a:off x="27272" y="1600200"/>
            <a:ext cx="9144000" cy="4343400"/>
            <a:chOff x="384" y="864"/>
            <a:chExt cx="5088" cy="1968"/>
          </a:xfrm>
        </p:grpSpPr>
        <p:sp>
          <p:nvSpPr>
            <p:cNvPr id="6" name="Rectangle 5"/>
            <p:cNvSpPr>
              <a:spLocks noChangeArrowheads="1"/>
            </p:cNvSpPr>
            <p:nvPr/>
          </p:nvSpPr>
          <p:spPr bwMode="auto">
            <a:xfrm>
              <a:off x="384" y="864"/>
              <a:ext cx="5088" cy="1968"/>
            </a:xfrm>
            <a:prstGeom prst="rect">
              <a:avLst/>
            </a:prstGeom>
            <a:solidFill>
              <a:schemeClr val="bg1"/>
            </a:solidFill>
            <a:ln w="9525" algn="ctr">
              <a:noFill/>
              <a:miter lim="800000"/>
              <a:headEnd/>
              <a:tailEnd/>
            </a:ln>
            <a:effectLst/>
          </p:spPr>
          <p:txBody>
            <a:bodyPr wrap="none" anchor="ctr">
              <a:spAutoFit/>
            </a:bodyPr>
            <a:lstStyle/>
            <a:p>
              <a:endParaRPr lang="en-US"/>
            </a:p>
          </p:txBody>
        </p:sp>
        <p:grpSp>
          <p:nvGrpSpPr>
            <p:cNvPr id="7" name="Group 6"/>
            <p:cNvGrpSpPr>
              <a:grpSpLocks/>
            </p:cNvGrpSpPr>
            <p:nvPr/>
          </p:nvGrpSpPr>
          <p:grpSpPr bwMode="auto">
            <a:xfrm>
              <a:off x="720" y="1056"/>
              <a:ext cx="768" cy="1488"/>
              <a:chOff x="432" y="2592"/>
              <a:chExt cx="768" cy="1488"/>
            </a:xfrm>
          </p:grpSpPr>
          <p:sp>
            <p:nvSpPr>
              <p:cNvPr id="36" name="Line 7"/>
              <p:cNvSpPr>
                <a:spLocks noChangeShapeType="1"/>
              </p:cNvSpPr>
              <p:nvPr/>
            </p:nvSpPr>
            <p:spPr bwMode="auto">
              <a:xfrm>
                <a:off x="432" y="2928"/>
                <a:ext cx="0" cy="1152"/>
              </a:xfrm>
              <a:prstGeom prst="line">
                <a:avLst/>
              </a:prstGeom>
              <a:noFill/>
              <a:ln w="28575">
                <a:solidFill>
                  <a:schemeClr val="tx1"/>
                </a:solidFill>
                <a:round/>
                <a:headEnd/>
                <a:tailEnd/>
              </a:ln>
              <a:effectLst/>
            </p:spPr>
            <p:txBody>
              <a:bodyPr wrap="none" anchor="ctr"/>
              <a:lstStyle/>
              <a:p>
                <a:endParaRPr lang="en-US"/>
              </a:p>
            </p:txBody>
          </p:sp>
          <p:sp>
            <p:nvSpPr>
              <p:cNvPr id="37" name="Line 8"/>
              <p:cNvSpPr>
                <a:spLocks noChangeShapeType="1"/>
              </p:cNvSpPr>
              <p:nvPr/>
            </p:nvSpPr>
            <p:spPr bwMode="auto">
              <a:xfrm>
                <a:off x="1200" y="2592"/>
                <a:ext cx="0" cy="1152"/>
              </a:xfrm>
              <a:prstGeom prst="line">
                <a:avLst/>
              </a:prstGeom>
              <a:noFill/>
              <a:ln w="28575">
                <a:solidFill>
                  <a:schemeClr val="tx1"/>
                </a:solidFill>
                <a:round/>
                <a:headEnd/>
                <a:tailEnd/>
              </a:ln>
              <a:effectLst/>
            </p:spPr>
            <p:txBody>
              <a:bodyPr wrap="none" anchor="ctr"/>
              <a:lstStyle/>
              <a:p>
                <a:endParaRPr lang="en-US"/>
              </a:p>
            </p:txBody>
          </p:sp>
          <p:sp>
            <p:nvSpPr>
              <p:cNvPr id="38" name="Line 9"/>
              <p:cNvSpPr>
                <a:spLocks noChangeShapeType="1"/>
              </p:cNvSpPr>
              <p:nvPr/>
            </p:nvSpPr>
            <p:spPr bwMode="auto">
              <a:xfrm flipV="1">
                <a:off x="432" y="2592"/>
                <a:ext cx="768" cy="336"/>
              </a:xfrm>
              <a:prstGeom prst="line">
                <a:avLst/>
              </a:prstGeom>
              <a:noFill/>
              <a:ln w="28575">
                <a:solidFill>
                  <a:schemeClr val="tx1"/>
                </a:solidFill>
                <a:round/>
                <a:headEnd/>
                <a:tailEnd/>
              </a:ln>
              <a:effectLst/>
            </p:spPr>
            <p:txBody>
              <a:bodyPr wrap="none" anchor="ctr"/>
              <a:lstStyle/>
              <a:p>
                <a:endParaRPr lang="en-US"/>
              </a:p>
            </p:txBody>
          </p:sp>
          <p:sp>
            <p:nvSpPr>
              <p:cNvPr id="39" name="Line 10"/>
              <p:cNvSpPr>
                <a:spLocks noChangeShapeType="1"/>
              </p:cNvSpPr>
              <p:nvPr/>
            </p:nvSpPr>
            <p:spPr bwMode="auto">
              <a:xfrm flipV="1">
                <a:off x="432" y="3744"/>
                <a:ext cx="768" cy="336"/>
              </a:xfrm>
              <a:prstGeom prst="line">
                <a:avLst/>
              </a:prstGeom>
              <a:noFill/>
              <a:ln w="28575">
                <a:solidFill>
                  <a:schemeClr val="tx1"/>
                </a:solidFill>
                <a:round/>
                <a:headEnd/>
                <a:tailEnd/>
              </a:ln>
              <a:effectLst/>
            </p:spPr>
            <p:txBody>
              <a:bodyPr wrap="none" anchor="ctr"/>
              <a:lstStyle/>
              <a:p>
                <a:endParaRPr lang="en-US"/>
              </a:p>
            </p:txBody>
          </p:sp>
          <p:sp>
            <p:nvSpPr>
              <p:cNvPr id="40" name="Line 11"/>
              <p:cNvSpPr>
                <a:spLocks noChangeShapeType="1"/>
              </p:cNvSpPr>
              <p:nvPr/>
            </p:nvSpPr>
            <p:spPr bwMode="auto">
              <a:xfrm flipV="1">
                <a:off x="672" y="3600"/>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1" name="Line 12"/>
              <p:cNvSpPr>
                <a:spLocks noChangeShapeType="1"/>
              </p:cNvSpPr>
              <p:nvPr/>
            </p:nvSpPr>
            <p:spPr bwMode="auto">
              <a:xfrm>
                <a:off x="528" y="3024"/>
                <a:ext cx="144"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42" name="Line 13"/>
              <p:cNvSpPr>
                <a:spLocks noChangeShapeType="1"/>
              </p:cNvSpPr>
              <p:nvPr/>
            </p:nvSpPr>
            <p:spPr bwMode="auto">
              <a:xfrm flipV="1">
                <a:off x="1008" y="3072"/>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43" name="Line 14"/>
              <p:cNvSpPr>
                <a:spLocks noChangeShapeType="1"/>
              </p:cNvSpPr>
              <p:nvPr/>
            </p:nvSpPr>
            <p:spPr bwMode="auto">
              <a:xfrm flipV="1">
                <a:off x="768" y="3456"/>
                <a:ext cx="144" cy="0"/>
              </a:xfrm>
              <a:prstGeom prst="line">
                <a:avLst/>
              </a:prstGeom>
              <a:noFill/>
              <a:ln w="9525">
                <a:solidFill>
                  <a:srgbClr val="FF0000"/>
                </a:solidFill>
                <a:round/>
                <a:headEnd type="arrow" w="med" len="med"/>
                <a:tailEnd/>
              </a:ln>
              <a:effectLst/>
            </p:spPr>
            <p:txBody>
              <a:bodyPr wrap="none" anchor="ctr"/>
              <a:lstStyle/>
              <a:p>
                <a:endParaRPr lang="en-US"/>
              </a:p>
            </p:txBody>
          </p:sp>
          <p:sp>
            <p:nvSpPr>
              <p:cNvPr id="44" name="Line 15"/>
              <p:cNvSpPr>
                <a:spLocks noChangeShapeType="1"/>
              </p:cNvSpPr>
              <p:nvPr/>
            </p:nvSpPr>
            <p:spPr bwMode="auto">
              <a:xfrm flipH="1" flipV="1">
                <a:off x="1008" y="3600"/>
                <a:ext cx="96" cy="96"/>
              </a:xfrm>
              <a:prstGeom prst="line">
                <a:avLst/>
              </a:prstGeom>
              <a:noFill/>
              <a:ln w="9525">
                <a:solidFill>
                  <a:srgbClr val="008000"/>
                </a:solidFill>
                <a:round/>
                <a:headEnd type="arrow" w="med" len="med"/>
                <a:tailEnd/>
              </a:ln>
              <a:effectLst/>
            </p:spPr>
            <p:txBody>
              <a:bodyPr wrap="none" anchor="ctr"/>
              <a:lstStyle/>
              <a:p>
                <a:endParaRPr lang="en-US"/>
              </a:p>
            </p:txBody>
          </p:sp>
          <p:sp>
            <p:nvSpPr>
              <p:cNvPr id="45" name="Line 16"/>
              <p:cNvSpPr>
                <a:spLocks noChangeShapeType="1"/>
              </p:cNvSpPr>
              <p:nvPr/>
            </p:nvSpPr>
            <p:spPr bwMode="auto">
              <a:xfrm>
                <a:off x="528" y="3792"/>
                <a:ext cx="144" cy="48"/>
              </a:xfrm>
              <a:prstGeom prst="line">
                <a:avLst/>
              </a:prstGeom>
              <a:noFill/>
              <a:ln w="9525">
                <a:solidFill>
                  <a:schemeClr val="accent2"/>
                </a:solidFill>
                <a:round/>
                <a:headEnd type="arrow" w="med" len="med"/>
                <a:tailEnd/>
              </a:ln>
              <a:effectLst/>
            </p:spPr>
            <p:txBody>
              <a:bodyPr wrap="none" anchor="ctr"/>
              <a:lstStyle/>
              <a:p>
                <a:endParaRPr lang="en-US"/>
              </a:p>
            </p:txBody>
          </p:sp>
          <p:sp>
            <p:nvSpPr>
              <p:cNvPr id="46" name="Line 17"/>
              <p:cNvSpPr>
                <a:spLocks noChangeShapeType="1"/>
              </p:cNvSpPr>
              <p:nvPr/>
            </p:nvSpPr>
            <p:spPr bwMode="auto">
              <a:xfrm flipH="1" flipV="1">
                <a:off x="960" y="2832"/>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7" name="Line 18"/>
              <p:cNvSpPr>
                <a:spLocks noChangeShapeType="1"/>
              </p:cNvSpPr>
              <p:nvPr/>
            </p:nvSpPr>
            <p:spPr bwMode="auto">
              <a:xfrm flipH="1" flipV="1">
                <a:off x="576" y="3264"/>
                <a:ext cx="96"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8" name="Line 19"/>
              <p:cNvSpPr>
                <a:spLocks noChangeShapeType="1"/>
              </p:cNvSpPr>
              <p:nvPr/>
            </p:nvSpPr>
            <p:spPr bwMode="auto">
              <a:xfrm flipH="1">
                <a:off x="816" y="3552"/>
                <a:ext cx="96"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49" name="Line 20"/>
              <p:cNvSpPr>
                <a:spLocks noChangeShapeType="1"/>
              </p:cNvSpPr>
              <p:nvPr/>
            </p:nvSpPr>
            <p:spPr bwMode="auto">
              <a:xfrm>
                <a:off x="864" y="3072"/>
                <a:ext cx="0"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50" name="Line 21"/>
              <p:cNvSpPr>
                <a:spLocks noChangeShapeType="1"/>
              </p:cNvSpPr>
              <p:nvPr/>
            </p:nvSpPr>
            <p:spPr bwMode="auto">
              <a:xfrm flipV="1">
                <a:off x="912" y="3312"/>
                <a:ext cx="144"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51" name="Line 22"/>
              <p:cNvSpPr>
                <a:spLocks noChangeShapeType="1"/>
              </p:cNvSpPr>
              <p:nvPr/>
            </p:nvSpPr>
            <p:spPr bwMode="auto">
              <a:xfrm flipV="1">
                <a:off x="1008" y="336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2" name="Line 23"/>
              <p:cNvSpPr>
                <a:spLocks noChangeShapeType="1"/>
              </p:cNvSpPr>
              <p:nvPr/>
            </p:nvSpPr>
            <p:spPr bwMode="auto">
              <a:xfrm flipV="1">
                <a:off x="672" y="3168"/>
                <a:ext cx="96"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53" name="Line 24"/>
              <p:cNvSpPr>
                <a:spLocks noChangeShapeType="1"/>
              </p:cNvSpPr>
              <p:nvPr/>
            </p:nvSpPr>
            <p:spPr bwMode="auto">
              <a:xfrm flipH="1" flipV="1">
                <a:off x="624" y="3504"/>
                <a:ext cx="144"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54" name="Line 25"/>
              <p:cNvSpPr>
                <a:spLocks noChangeShapeType="1"/>
              </p:cNvSpPr>
              <p:nvPr/>
            </p:nvSpPr>
            <p:spPr bwMode="auto">
              <a:xfrm flipV="1">
                <a:off x="768" y="288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5" name="Line 26"/>
              <p:cNvSpPr>
                <a:spLocks noChangeShapeType="1"/>
              </p:cNvSpPr>
              <p:nvPr/>
            </p:nvSpPr>
            <p:spPr bwMode="auto">
              <a:xfrm flipV="1">
                <a:off x="768" y="3696"/>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6" name="Line 27"/>
              <p:cNvSpPr>
                <a:spLocks noChangeShapeType="1"/>
              </p:cNvSpPr>
              <p:nvPr/>
            </p:nvSpPr>
            <p:spPr bwMode="auto">
              <a:xfrm flipH="1" flipV="1">
                <a:off x="816" y="3216"/>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57" name="Line 28"/>
              <p:cNvSpPr>
                <a:spLocks noChangeShapeType="1"/>
              </p:cNvSpPr>
              <p:nvPr/>
            </p:nvSpPr>
            <p:spPr bwMode="auto">
              <a:xfrm flipH="1" flipV="1">
                <a:off x="912" y="3696"/>
                <a:ext cx="96" cy="96"/>
              </a:xfrm>
              <a:prstGeom prst="line">
                <a:avLst/>
              </a:prstGeom>
              <a:noFill/>
              <a:ln w="9525">
                <a:solidFill>
                  <a:srgbClr val="FF0000"/>
                </a:solidFill>
                <a:round/>
                <a:headEnd type="arrow" w="med" len="med"/>
                <a:tailEnd/>
              </a:ln>
              <a:effectLst/>
            </p:spPr>
            <p:txBody>
              <a:bodyPr wrap="none" anchor="ctr"/>
              <a:lstStyle/>
              <a:p>
                <a:endParaRPr lang="en-US"/>
              </a:p>
            </p:txBody>
          </p:sp>
        </p:grpSp>
        <p:grpSp>
          <p:nvGrpSpPr>
            <p:cNvPr id="8" name="Group 29"/>
            <p:cNvGrpSpPr>
              <a:grpSpLocks/>
            </p:cNvGrpSpPr>
            <p:nvPr/>
          </p:nvGrpSpPr>
          <p:grpSpPr bwMode="auto">
            <a:xfrm>
              <a:off x="4416" y="1008"/>
              <a:ext cx="768" cy="1488"/>
              <a:chOff x="432" y="2592"/>
              <a:chExt cx="768" cy="1488"/>
            </a:xfrm>
          </p:grpSpPr>
          <p:sp>
            <p:nvSpPr>
              <p:cNvPr id="14" name="Line 30"/>
              <p:cNvSpPr>
                <a:spLocks noChangeShapeType="1"/>
              </p:cNvSpPr>
              <p:nvPr/>
            </p:nvSpPr>
            <p:spPr bwMode="auto">
              <a:xfrm>
                <a:off x="432" y="2928"/>
                <a:ext cx="0" cy="1152"/>
              </a:xfrm>
              <a:prstGeom prst="line">
                <a:avLst/>
              </a:prstGeom>
              <a:noFill/>
              <a:ln w="28575">
                <a:solidFill>
                  <a:schemeClr val="tx1"/>
                </a:solidFill>
                <a:round/>
                <a:headEnd/>
                <a:tailEnd/>
              </a:ln>
              <a:effectLst/>
            </p:spPr>
            <p:txBody>
              <a:bodyPr wrap="none" anchor="ctr"/>
              <a:lstStyle/>
              <a:p>
                <a:endParaRPr lang="en-US"/>
              </a:p>
            </p:txBody>
          </p:sp>
          <p:sp>
            <p:nvSpPr>
              <p:cNvPr id="15" name="Line 31"/>
              <p:cNvSpPr>
                <a:spLocks noChangeShapeType="1"/>
              </p:cNvSpPr>
              <p:nvPr/>
            </p:nvSpPr>
            <p:spPr bwMode="auto">
              <a:xfrm>
                <a:off x="1200" y="2592"/>
                <a:ext cx="0" cy="1152"/>
              </a:xfrm>
              <a:prstGeom prst="line">
                <a:avLst/>
              </a:prstGeom>
              <a:noFill/>
              <a:ln w="28575">
                <a:solidFill>
                  <a:schemeClr val="tx1"/>
                </a:solidFill>
                <a:round/>
                <a:headEnd/>
                <a:tailEnd/>
              </a:ln>
              <a:effectLst/>
            </p:spPr>
            <p:txBody>
              <a:bodyPr wrap="none" anchor="ctr"/>
              <a:lstStyle/>
              <a:p>
                <a:endParaRPr lang="en-US"/>
              </a:p>
            </p:txBody>
          </p:sp>
          <p:sp>
            <p:nvSpPr>
              <p:cNvPr id="16" name="Line 32"/>
              <p:cNvSpPr>
                <a:spLocks noChangeShapeType="1"/>
              </p:cNvSpPr>
              <p:nvPr/>
            </p:nvSpPr>
            <p:spPr bwMode="auto">
              <a:xfrm flipV="1">
                <a:off x="432" y="2592"/>
                <a:ext cx="768" cy="336"/>
              </a:xfrm>
              <a:prstGeom prst="line">
                <a:avLst/>
              </a:prstGeom>
              <a:noFill/>
              <a:ln w="28575">
                <a:solidFill>
                  <a:schemeClr val="tx1"/>
                </a:solidFill>
                <a:round/>
                <a:headEnd/>
                <a:tailEnd/>
              </a:ln>
              <a:effectLst/>
            </p:spPr>
            <p:txBody>
              <a:bodyPr wrap="none" anchor="ctr"/>
              <a:lstStyle/>
              <a:p>
                <a:endParaRPr lang="en-US"/>
              </a:p>
            </p:txBody>
          </p:sp>
          <p:sp>
            <p:nvSpPr>
              <p:cNvPr id="17" name="Line 33"/>
              <p:cNvSpPr>
                <a:spLocks noChangeShapeType="1"/>
              </p:cNvSpPr>
              <p:nvPr/>
            </p:nvSpPr>
            <p:spPr bwMode="auto">
              <a:xfrm flipV="1">
                <a:off x="432" y="3744"/>
                <a:ext cx="768" cy="336"/>
              </a:xfrm>
              <a:prstGeom prst="line">
                <a:avLst/>
              </a:prstGeom>
              <a:noFill/>
              <a:ln w="28575">
                <a:solidFill>
                  <a:schemeClr val="tx1"/>
                </a:solidFill>
                <a:round/>
                <a:headEnd/>
                <a:tailEnd/>
              </a:ln>
              <a:effectLst/>
            </p:spPr>
            <p:txBody>
              <a:bodyPr wrap="none" anchor="ctr"/>
              <a:lstStyle/>
              <a:p>
                <a:endParaRPr lang="en-US"/>
              </a:p>
            </p:txBody>
          </p:sp>
          <p:sp>
            <p:nvSpPr>
              <p:cNvPr id="18" name="Line 34"/>
              <p:cNvSpPr>
                <a:spLocks noChangeShapeType="1"/>
              </p:cNvSpPr>
              <p:nvPr/>
            </p:nvSpPr>
            <p:spPr bwMode="auto">
              <a:xfrm flipV="1">
                <a:off x="672" y="3600"/>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19" name="Line 35"/>
              <p:cNvSpPr>
                <a:spLocks noChangeShapeType="1"/>
              </p:cNvSpPr>
              <p:nvPr/>
            </p:nvSpPr>
            <p:spPr bwMode="auto">
              <a:xfrm>
                <a:off x="528" y="3024"/>
                <a:ext cx="144"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0" name="Line 36"/>
              <p:cNvSpPr>
                <a:spLocks noChangeShapeType="1"/>
              </p:cNvSpPr>
              <p:nvPr/>
            </p:nvSpPr>
            <p:spPr bwMode="auto">
              <a:xfrm flipV="1">
                <a:off x="1008" y="3072"/>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21" name="Line 37"/>
              <p:cNvSpPr>
                <a:spLocks noChangeShapeType="1"/>
              </p:cNvSpPr>
              <p:nvPr/>
            </p:nvSpPr>
            <p:spPr bwMode="auto">
              <a:xfrm flipV="1">
                <a:off x="768" y="3456"/>
                <a:ext cx="144" cy="0"/>
              </a:xfrm>
              <a:prstGeom prst="line">
                <a:avLst/>
              </a:prstGeom>
              <a:noFill/>
              <a:ln w="9525">
                <a:solidFill>
                  <a:srgbClr val="FF0000"/>
                </a:solidFill>
                <a:round/>
                <a:headEnd type="arrow" w="med" len="med"/>
                <a:tailEnd/>
              </a:ln>
              <a:effectLst/>
            </p:spPr>
            <p:txBody>
              <a:bodyPr wrap="none" anchor="ctr"/>
              <a:lstStyle/>
              <a:p>
                <a:endParaRPr lang="en-US"/>
              </a:p>
            </p:txBody>
          </p:sp>
          <p:sp>
            <p:nvSpPr>
              <p:cNvPr id="22" name="Line 38"/>
              <p:cNvSpPr>
                <a:spLocks noChangeShapeType="1"/>
              </p:cNvSpPr>
              <p:nvPr/>
            </p:nvSpPr>
            <p:spPr bwMode="auto">
              <a:xfrm flipH="1" flipV="1">
                <a:off x="1008" y="3600"/>
                <a:ext cx="96" cy="96"/>
              </a:xfrm>
              <a:prstGeom prst="line">
                <a:avLst/>
              </a:prstGeom>
              <a:noFill/>
              <a:ln w="9525">
                <a:solidFill>
                  <a:srgbClr val="008000"/>
                </a:solidFill>
                <a:round/>
                <a:headEnd type="arrow" w="med" len="med"/>
                <a:tailEnd/>
              </a:ln>
              <a:effectLst/>
            </p:spPr>
            <p:txBody>
              <a:bodyPr wrap="none" anchor="ctr"/>
              <a:lstStyle/>
              <a:p>
                <a:endParaRPr lang="en-US"/>
              </a:p>
            </p:txBody>
          </p:sp>
          <p:sp>
            <p:nvSpPr>
              <p:cNvPr id="23" name="Line 39"/>
              <p:cNvSpPr>
                <a:spLocks noChangeShapeType="1"/>
              </p:cNvSpPr>
              <p:nvPr/>
            </p:nvSpPr>
            <p:spPr bwMode="auto">
              <a:xfrm>
                <a:off x="528" y="3792"/>
                <a:ext cx="144" cy="48"/>
              </a:xfrm>
              <a:prstGeom prst="line">
                <a:avLst/>
              </a:prstGeom>
              <a:noFill/>
              <a:ln w="9525">
                <a:solidFill>
                  <a:schemeClr val="accent2"/>
                </a:solidFill>
                <a:round/>
                <a:headEnd type="arrow" w="med" len="med"/>
                <a:tailEnd/>
              </a:ln>
              <a:effectLst/>
            </p:spPr>
            <p:txBody>
              <a:bodyPr wrap="none" anchor="ctr"/>
              <a:lstStyle/>
              <a:p>
                <a:endParaRPr lang="en-US"/>
              </a:p>
            </p:txBody>
          </p:sp>
          <p:sp>
            <p:nvSpPr>
              <p:cNvPr id="24" name="Line 40"/>
              <p:cNvSpPr>
                <a:spLocks noChangeShapeType="1"/>
              </p:cNvSpPr>
              <p:nvPr/>
            </p:nvSpPr>
            <p:spPr bwMode="auto">
              <a:xfrm flipH="1" flipV="1">
                <a:off x="960" y="2832"/>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5" name="Line 41"/>
              <p:cNvSpPr>
                <a:spLocks noChangeShapeType="1"/>
              </p:cNvSpPr>
              <p:nvPr/>
            </p:nvSpPr>
            <p:spPr bwMode="auto">
              <a:xfrm flipH="1" flipV="1">
                <a:off x="576" y="3264"/>
                <a:ext cx="96"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6" name="Line 42"/>
              <p:cNvSpPr>
                <a:spLocks noChangeShapeType="1"/>
              </p:cNvSpPr>
              <p:nvPr/>
            </p:nvSpPr>
            <p:spPr bwMode="auto">
              <a:xfrm flipH="1">
                <a:off x="816" y="3552"/>
                <a:ext cx="96"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7" name="Line 43"/>
              <p:cNvSpPr>
                <a:spLocks noChangeShapeType="1"/>
              </p:cNvSpPr>
              <p:nvPr/>
            </p:nvSpPr>
            <p:spPr bwMode="auto">
              <a:xfrm>
                <a:off x="864" y="3072"/>
                <a:ext cx="0"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8" name="Line 44"/>
              <p:cNvSpPr>
                <a:spLocks noChangeShapeType="1"/>
              </p:cNvSpPr>
              <p:nvPr/>
            </p:nvSpPr>
            <p:spPr bwMode="auto">
              <a:xfrm flipV="1">
                <a:off x="912" y="3312"/>
                <a:ext cx="144"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29" name="Line 45"/>
              <p:cNvSpPr>
                <a:spLocks noChangeShapeType="1"/>
              </p:cNvSpPr>
              <p:nvPr/>
            </p:nvSpPr>
            <p:spPr bwMode="auto">
              <a:xfrm flipV="1">
                <a:off x="1008" y="336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0" name="Line 46"/>
              <p:cNvSpPr>
                <a:spLocks noChangeShapeType="1"/>
              </p:cNvSpPr>
              <p:nvPr/>
            </p:nvSpPr>
            <p:spPr bwMode="auto">
              <a:xfrm flipV="1">
                <a:off x="672" y="3168"/>
                <a:ext cx="96"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31" name="Line 47"/>
              <p:cNvSpPr>
                <a:spLocks noChangeShapeType="1"/>
              </p:cNvSpPr>
              <p:nvPr/>
            </p:nvSpPr>
            <p:spPr bwMode="auto">
              <a:xfrm flipH="1" flipV="1">
                <a:off x="624" y="3504"/>
                <a:ext cx="144"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32" name="Line 48"/>
              <p:cNvSpPr>
                <a:spLocks noChangeShapeType="1"/>
              </p:cNvSpPr>
              <p:nvPr/>
            </p:nvSpPr>
            <p:spPr bwMode="auto">
              <a:xfrm flipV="1">
                <a:off x="768" y="288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3" name="Line 49"/>
              <p:cNvSpPr>
                <a:spLocks noChangeShapeType="1"/>
              </p:cNvSpPr>
              <p:nvPr/>
            </p:nvSpPr>
            <p:spPr bwMode="auto">
              <a:xfrm flipV="1">
                <a:off x="768" y="3696"/>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4" name="Line 50"/>
              <p:cNvSpPr>
                <a:spLocks noChangeShapeType="1"/>
              </p:cNvSpPr>
              <p:nvPr/>
            </p:nvSpPr>
            <p:spPr bwMode="auto">
              <a:xfrm flipH="1" flipV="1">
                <a:off x="816" y="3216"/>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35" name="Line 51"/>
              <p:cNvSpPr>
                <a:spLocks noChangeShapeType="1"/>
              </p:cNvSpPr>
              <p:nvPr/>
            </p:nvSpPr>
            <p:spPr bwMode="auto">
              <a:xfrm flipH="1" flipV="1">
                <a:off x="912" y="3696"/>
                <a:ext cx="96" cy="96"/>
              </a:xfrm>
              <a:prstGeom prst="line">
                <a:avLst/>
              </a:prstGeom>
              <a:noFill/>
              <a:ln w="9525">
                <a:solidFill>
                  <a:srgbClr val="FF0000"/>
                </a:solidFill>
                <a:round/>
                <a:headEnd type="arrow" w="med" len="med"/>
                <a:tailEnd/>
              </a:ln>
              <a:effectLst/>
            </p:spPr>
            <p:txBody>
              <a:bodyPr wrap="none" anchor="ctr"/>
              <a:lstStyle/>
              <a:p>
                <a:endParaRPr lang="en-US"/>
              </a:p>
            </p:txBody>
          </p:sp>
        </p:grpSp>
        <p:sp>
          <p:nvSpPr>
            <p:cNvPr id="9" name="Line 52"/>
            <p:cNvSpPr>
              <a:spLocks noChangeShapeType="1"/>
            </p:cNvSpPr>
            <p:nvPr/>
          </p:nvSpPr>
          <p:spPr bwMode="auto">
            <a:xfrm>
              <a:off x="1488" y="1680"/>
              <a:ext cx="576"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0" name="Line 53"/>
            <p:cNvSpPr>
              <a:spLocks noChangeShapeType="1"/>
            </p:cNvSpPr>
            <p:nvPr/>
          </p:nvSpPr>
          <p:spPr bwMode="auto">
            <a:xfrm>
              <a:off x="3840" y="1824"/>
              <a:ext cx="576" cy="0"/>
            </a:xfrm>
            <a:prstGeom prst="line">
              <a:avLst/>
            </a:prstGeom>
            <a:noFill/>
            <a:ln w="38100">
              <a:solidFill>
                <a:schemeClr val="tx1"/>
              </a:solidFill>
              <a:round/>
              <a:headEnd type="triangle" w="med" len="med"/>
              <a:tailEnd/>
            </a:ln>
            <a:effectLst/>
          </p:spPr>
          <p:txBody>
            <a:bodyPr wrap="none" anchor="ctr"/>
            <a:lstStyle/>
            <a:p>
              <a:endParaRPr lang="en-US"/>
            </a:p>
          </p:txBody>
        </p:sp>
        <p:pic>
          <p:nvPicPr>
            <p:cNvPr id="11" name="Picture 54"/>
            <p:cNvPicPr>
              <a:picLocks noChangeAspect="1" noChangeArrowheads="1"/>
            </p:cNvPicPr>
            <p:nvPr/>
          </p:nvPicPr>
          <p:blipFill>
            <a:blip r:embed="rId2" cstate="print"/>
            <a:srcRect l="35001" r="34999"/>
            <a:stretch>
              <a:fillRect/>
            </a:stretch>
          </p:blipFill>
          <p:spPr bwMode="auto">
            <a:xfrm>
              <a:off x="2631" y="1008"/>
              <a:ext cx="636" cy="1680"/>
            </a:xfrm>
            <a:prstGeom prst="rect">
              <a:avLst/>
            </a:prstGeom>
            <a:noFill/>
          </p:spPr>
        </p:pic>
        <p:pic>
          <p:nvPicPr>
            <p:cNvPr id="12" name="Picture 55"/>
            <p:cNvPicPr>
              <a:picLocks noChangeAspect="1" noChangeArrowheads="1"/>
            </p:cNvPicPr>
            <p:nvPr/>
          </p:nvPicPr>
          <p:blipFill>
            <a:blip r:embed="rId2" cstate="print"/>
            <a:srcRect l="35001" r="34999"/>
            <a:stretch>
              <a:fillRect/>
            </a:stretch>
          </p:blipFill>
          <p:spPr bwMode="auto">
            <a:xfrm>
              <a:off x="2250" y="1008"/>
              <a:ext cx="630" cy="1680"/>
            </a:xfrm>
            <a:prstGeom prst="rect">
              <a:avLst/>
            </a:prstGeom>
            <a:noFill/>
          </p:spPr>
        </p:pic>
        <p:pic>
          <p:nvPicPr>
            <p:cNvPr id="13" name="Picture 56"/>
            <p:cNvPicPr>
              <a:picLocks noChangeAspect="1" noChangeArrowheads="1"/>
            </p:cNvPicPr>
            <p:nvPr/>
          </p:nvPicPr>
          <p:blipFill>
            <a:blip r:embed="rId2" cstate="print"/>
            <a:srcRect l="35001" r="34999"/>
            <a:stretch>
              <a:fillRect/>
            </a:stretch>
          </p:blipFill>
          <p:spPr bwMode="auto">
            <a:xfrm>
              <a:off x="3013" y="1008"/>
              <a:ext cx="539" cy="1680"/>
            </a:xfrm>
            <a:prstGeom prst="rect">
              <a:avLst/>
            </a:prstGeom>
            <a:noFill/>
          </p:spPr>
        </p:pic>
      </p:grpSp>
      <p:pic>
        <p:nvPicPr>
          <p:cNvPr id="5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37272" y="1981200"/>
            <a:ext cx="969034" cy="3707780"/>
          </a:xfrm>
          <a:prstGeom prst="rect">
            <a:avLst/>
          </a:prstGeom>
          <a:noFill/>
        </p:spPr>
      </p:pic>
      <p:pic>
        <p:nvPicPr>
          <p:cNvPr id="5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316038" y="2233593"/>
            <a:ext cx="969034" cy="3707780"/>
          </a:xfrm>
          <a:prstGeom prst="rect">
            <a:avLst/>
          </a:prstGeom>
          <a:noFill/>
        </p:spPr>
      </p:pic>
      <p:pic>
        <p:nvPicPr>
          <p:cNvPr id="6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102478" y="1214395"/>
            <a:ext cx="969034" cy="3707780"/>
          </a:xfrm>
          <a:prstGeom prst="rect">
            <a:avLst/>
          </a:prstGeom>
          <a:noFill/>
        </p:spPr>
      </p:pic>
      <p:pic>
        <p:nvPicPr>
          <p:cNvPr id="6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94472" y="1981200"/>
            <a:ext cx="969034" cy="3707780"/>
          </a:xfrm>
          <a:prstGeom prst="rect">
            <a:avLst/>
          </a:prstGeom>
          <a:noFill/>
        </p:spPr>
      </p:pic>
      <p:sp>
        <p:nvSpPr>
          <p:cNvPr id="2" name="Rectangle 1">
            <a:extLst>
              <a:ext uri="{FF2B5EF4-FFF2-40B4-BE49-F238E27FC236}">
                <a16:creationId xmlns:a16="http://schemas.microsoft.com/office/drawing/2014/main" id="{0CE28B5C-0B75-45A9-8C7A-4CD90684F39D}"/>
              </a:ext>
            </a:extLst>
          </p:cNvPr>
          <p:cNvSpPr/>
          <p:nvPr/>
        </p:nvSpPr>
        <p:spPr>
          <a:xfrm>
            <a:off x="933045" y="207794"/>
            <a:ext cx="7374185" cy="1200329"/>
          </a:xfrm>
          <a:prstGeom prst="rect">
            <a:avLst/>
          </a:prstGeom>
        </p:spPr>
        <p:txBody>
          <a:bodyPr wrap="square">
            <a:spAutoFit/>
          </a:bodyPr>
          <a:lstStyle/>
          <a:p>
            <a:pPr algn="ctr" eaLnBrk="0" hangingPunct="0"/>
            <a:r>
              <a:rPr lang="en-US" sz="3600" dirty="0">
                <a:solidFill>
                  <a:schemeClr val="bg1"/>
                </a:solidFill>
                <a:cs typeface="Arial" charset="0"/>
              </a:rPr>
              <a:t>Multi-</a:t>
            </a:r>
            <a:r>
              <a:rPr lang="en-US" sz="3600" dirty="0" err="1">
                <a:solidFill>
                  <a:schemeClr val="bg1"/>
                </a:solidFill>
                <a:cs typeface="Arial" charset="0"/>
              </a:rPr>
              <a:t>TeV</a:t>
            </a:r>
            <a:r>
              <a:rPr lang="en-US" sz="3600" dirty="0">
                <a:solidFill>
                  <a:schemeClr val="bg1"/>
                </a:solidFill>
                <a:cs typeface="Arial" charset="0"/>
              </a:rPr>
              <a:t> Kinetic Energy </a:t>
            </a:r>
            <a:r>
              <a:rPr lang="en-US" sz="3600" dirty="0">
                <a:solidFill>
                  <a:schemeClr val="bg1"/>
                </a:solidFill>
                <a:cs typeface="Arial" charset="0"/>
                <a:sym typeface="Wingdings" panose="05000000000000000000" pitchFamily="2" charset="2"/>
              </a:rPr>
              <a:t> Heat</a:t>
            </a:r>
          </a:p>
          <a:p>
            <a:pPr algn="ctr" eaLnBrk="0" hangingPunct="0"/>
            <a:r>
              <a:rPr lang="en-US" sz="3600" dirty="0">
                <a:solidFill>
                  <a:schemeClr val="bg1"/>
                </a:solidFill>
                <a:cs typeface="Arial" charset="0"/>
              </a:rPr>
              <a:t>10,000</a:t>
            </a:r>
            <a:r>
              <a:rPr lang="en-US" sz="3200" dirty="0">
                <a:solidFill>
                  <a:schemeClr val="bg1"/>
                </a:solidFill>
                <a:cs typeface="Arial" charset="0"/>
              </a:rPr>
              <a:t>++</a:t>
            </a:r>
            <a:r>
              <a:rPr lang="en-US" sz="3600" dirty="0">
                <a:solidFill>
                  <a:schemeClr val="bg1"/>
                </a:solidFill>
                <a:cs typeface="Arial" charset="0"/>
              </a:rPr>
              <a:t> gluons, quarks, antiquarks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800"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42131</TotalTime>
  <Words>1721</Words>
  <Application>Microsoft Office PowerPoint</Application>
  <PresentationFormat>On-screen Show (4:3)</PresentationFormat>
  <Paragraphs>308</Paragraphs>
  <Slides>45</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2" baseType="lpstr">
      <vt:lpstr>Arial</vt:lpstr>
      <vt:lpstr>Calibri</vt:lpstr>
      <vt:lpstr>Comic Sans MS</vt:lpstr>
      <vt:lpstr>Symbol</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Non-Central A+A Geometry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Scientific Method</vt:lpstr>
      <vt:lpstr>PowerPoint Presentation</vt:lpstr>
      <vt:lpstr>PowerPoint Presentation</vt:lpstr>
      <vt:lpstr>Very Fun to Build Something New!</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nagle</dc:creator>
  <cp:lastModifiedBy>James L Nagle</cp:lastModifiedBy>
  <cp:revision>392</cp:revision>
  <dcterms:created xsi:type="dcterms:W3CDTF">2011-04-24T10:36:49Z</dcterms:created>
  <dcterms:modified xsi:type="dcterms:W3CDTF">2018-11-26T23:46:57Z</dcterms:modified>
</cp:coreProperties>
</file>